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6" r:id="rId2"/>
    <p:sldId id="2352" r:id="rId3"/>
    <p:sldId id="2346" r:id="rId4"/>
    <p:sldId id="2354" r:id="rId5"/>
    <p:sldId id="2348" r:id="rId6"/>
    <p:sldId id="2350" r:id="rId7"/>
    <p:sldId id="2326" r:id="rId8"/>
    <p:sldId id="235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E32"/>
    <a:srgbClr val="00B050"/>
    <a:srgbClr val="EDC8E9"/>
    <a:srgbClr val="92D050"/>
    <a:srgbClr val="FDF6CF"/>
    <a:srgbClr val="FFFFFF"/>
    <a:srgbClr val="DFF3F6"/>
    <a:srgbClr val="FFFF00"/>
    <a:srgbClr val="0033A0"/>
    <a:srgbClr val="6E24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88295"/>
  </p:normalViewPr>
  <p:slideViewPr>
    <p:cSldViewPr snapToGrid="0" snapToObjects="1">
      <p:cViewPr varScale="1">
        <p:scale>
          <a:sx n="93" d="100"/>
          <a:sy n="93" d="100"/>
        </p:scale>
        <p:origin x="240" y="3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2/5/25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2/5/25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569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800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431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7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7 February 2025</a:t>
            </a:r>
            <a:endParaRPr lang="en-GB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 et al. | IPP MD Days 2025</a:t>
            </a:r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479" y="188916"/>
            <a:ext cx="9443140" cy="739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D. Gamba et al. | IPP MD Days 2025</a:t>
            </a:r>
            <a:endParaRPr lang="en-US" dirty="0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1290477" cy="96785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38415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3FEF683-03F4-63FC-66B3-B7A748FB21FB}"/>
              </a:ext>
            </a:extLst>
          </p:cNvPr>
          <p:cNvGrpSpPr/>
          <p:nvPr userDrawn="1"/>
        </p:nvGrpSpPr>
        <p:grpSpPr>
          <a:xfrm>
            <a:off x="2253743" y="710117"/>
            <a:ext cx="2059046" cy="2063418"/>
            <a:chOff x="5052224" y="710117"/>
            <a:chExt cx="2059046" cy="2063418"/>
          </a:xfrm>
        </p:grpSpPr>
        <p:pic>
          <p:nvPicPr>
            <p:cNvPr id="4" name="Image 2" descr="logooutline.eps">
              <a:extLst>
                <a:ext uri="{FF2B5EF4-FFF2-40B4-BE49-F238E27FC236}">
                  <a16:creationId xmlns:a16="http://schemas.microsoft.com/office/drawing/2014/main" id="{ED75A508-7D60-F841-B3C4-7CB2A400A8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6130" y="710117"/>
              <a:ext cx="1990424" cy="1970420"/>
            </a:xfrm>
            <a:prstGeom prst="rect">
              <a:avLst/>
            </a:prstGeom>
          </p:spPr>
        </p:pic>
        <p:pic>
          <p:nvPicPr>
            <p:cNvPr id="2" name="Graphic 1">
              <a:extLst>
                <a:ext uri="{FF2B5EF4-FFF2-40B4-BE49-F238E27FC236}">
                  <a16:creationId xmlns:a16="http://schemas.microsoft.com/office/drawing/2014/main" id="{43B4A7CD-041C-B2EA-8B83-3451E07EC5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52224" y="714489"/>
              <a:ext cx="2059046" cy="2059046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9AB72EA4-5875-19F4-97E2-6CB5A71A03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53004"/>
          <a:stretch/>
        </p:blipFill>
        <p:spPr>
          <a:xfrm>
            <a:off x="7795862" y="485593"/>
            <a:ext cx="2264211" cy="26291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DABA9C-A6E7-018B-7238-7A27C62511E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949" y="750458"/>
            <a:ext cx="3050100" cy="202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090862"/>
            <a:ext cx="11376024" cy="510113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5039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972000"/>
            <a:ext cx="11376024" cy="522000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504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48814" y="6424993"/>
            <a:ext cx="608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D. Gamba et al. | IPP MD Days 2025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2A596EE-6B91-7E33-0C48-78EEC2A4D5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/>
          <a:srcRect l="53004"/>
          <a:stretch/>
        </p:blipFill>
        <p:spPr>
          <a:xfrm>
            <a:off x="1344500" y="6388520"/>
            <a:ext cx="386482" cy="4487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4B1404-329D-2B5A-3C83-6597E3095309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52" y="6439074"/>
            <a:ext cx="522244" cy="346395"/>
          </a:xfrm>
          <a:prstGeom prst="rect">
            <a:avLst/>
          </a:prstGeom>
        </p:spPr>
      </p:pic>
      <p:pic>
        <p:nvPicPr>
          <p:cNvPr id="13" name="Picture 12" descr="A blue and white logo&#10;&#10;Description automatically generated">
            <a:extLst>
              <a:ext uri="{FF2B5EF4-FFF2-40B4-BE49-F238E27FC236}">
                <a16:creationId xmlns:a16="http://schemas.microsoft.com/office/drawing/2014/main" id="{A56FBEB9-BA50-DAE0-738F-8C3B9A2F606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4070" y="6439074"/>
            <a:ext cx="352448" cy="35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88714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s://cds.cern.ch/record/187094/" TargetMode="External"/><Relationship Id="rId7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doi.org/10.1103/PhysRevC.99.064905" TargetMode="External"/><Relationship Id="rId5" Type="http://schemas.openxmlformats.org/officeDocument/2006/relationships/hyperlink" Target="https://doi.org/10.1016/0375-9474(95)00259-4" TargetMode="Externa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hyperlink" Target="https://indico.cern.ch/event/1479916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016890021101182X" TargetMode="External"/><Relationship Id="rId7" Type="http://schemas.openxmlformats.org/officeDocument/2006/relationships/hyperlink" Target="https://cds.cern.ch/record/1476719/files/ATS_Note_2012_069_TECH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hyperlink" Target="https://its.cern.ch/jira/browse/AFMD-6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ogbook.cern.ch/elogbook-server/GET/showEventInLogbook/409037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AD: Quest for </a:t>
            </a:r>
            <a:r>
              <a:rPr lang="en-US" dirty="0" err="1"/>
              <a:t>dbars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954137"/>
            <a:ext cx="11376026" cy="1746914"/>
          </a:xfrm>
        </p:spPr>
        <p:txBody>
          <a:bodyPr/>
          <a:lstStyle/>
          <a:p>
            <a:r>
              <a:rPr lang="en-GB" dirty="0"/>
              <a:t>D. Gamba </a:t>
            </a:r>
            <a:r>
              <a:rPr lang="en-GB" i="1" dirty="0"/>
              <a:t>for the AD/ELENA team et al.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07/02/2025 – </a:t>
            </a:r>
            <a:r>
              <a:rPr lang="en-GB" dirty="0">
                <a:hlinkClick r:id="rId3"/>
              </a:rPr>
              <a:t>IPP MD Days 2025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5F445C9-FBDB-47D6-DE85-2E809C56F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90862"/>
            <a:ext cx="11376024" cy="5393544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Next simplest anti-nucleus we can produce: </a:t>
            </a:r>
            <a:r>
              <a:rPr lang="en-GB" b="0" dirty="0"/>
              <a:t>one n-bar + one p-bar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Not much physics quantities well measured compared to “normal” deuteron: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Growing interest in AD/ELENA user community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It is a ”convenient” (charged particle) way to get </a:t>
            </a:r>
            <a:r>
              <a:rPr lang="en-GB" b="1" dirty="0"/>
              <a:t>access to the anti-neutron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Interest from high-energy physics community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They are used to produce </a:t>
            </a:r>
            <a:r>
              <a:rPr lang="en-GB" dirty="0" err="1"/>
              <a:t>dbars</a:t>
            </a:r>
            <a:r>
              <a:rPr lang="en-GB" dirty="0"/>
              <a:t> with p or ions at high energy in </a:t>
            </a:r>
            <a:r>
              <a:rPr lang="en-GB" dirty="0" err="1"/>
              <a:t>LHC</a:t>
            </a:r>
            <a:r>
              <a:rPr lang="en-GB" dirty="0"/>
              <a:t>, which they model well, but there is much </a:t>
            </a:r>
            <a:r>
              <a:rPr lang="en-GB" b="1" dirty="0"/>
              <a:t>uncertainty on production cross-section at low energy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712D88D-E70E-9947-4537-3D14B281D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</a:t>
            </a:r>
            <a:r>
              <a:rPr lang="en-GB" dirty="0" err="1"/>
              <a:t>dbars</a:t>
            </a:r>
            <a:r>
              <a:rPr lang="en-GB" dirty="0"/>
              <a:t>?</a:t>
            </a:r>
          </a:p>
        </p:txBody>
      </p:sp>
      <p:pic>
        <p:nvPicPr>
          <p:cNvPr id="7" name="Picture 6" descr="A table with text and numbers&#10;&#10;AI-generated content may be incorrect.">
            <a:extLst>
              <a:ext uri="{FF2B5EF4-FFF2-40B4-BE49-F238E27FC236}">
                <a16:creationId xmlns:a16="http://schemas.microsoft.com/office/drawing/2014/main" id="{EB389913-BC4E-A1DA-E481-530ACA98F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6954" y="1877926"/>
            <a:ext cx="6480890" cy="25341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1AB821-1152-8A91-29BF-06DD707D6D97}"/>
              </a:ext>
            </a:extLst>
          </p:cNvPr>
          <p:cNvSpPr txBox="1"/>
          <p:nvPr/>
        </p:nvSpPr>
        <p:spPr>
          <a:xfrm>
            <a:off x="9107844" y="3385943"/>
            <a:ext cx="164147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i="1" dirty="0">
                <a:solidFill>
                  <a:schemeClr val="tx2"/>
                </a:solidFill>
              </a:rPr>
              <a:t>R. </a:t>
            </a:r>
            <a:r>
              <a:rPr lang="en-GB" i="1" dirty="0" err="1">
                <a:solidFill>
                  <a:schemeClr val="tx2"/>
                </a:solidFill>
              </a:rPr>
              <a:t>Caravita</a:t>
            </a:r>
            <a:r>
              <a:rPr lang="en-GB" i="1" dirty="0">
                <a:solidFill>
                  <a:schemeClr val="tx2"/>
                </a:solidFill>
              </a:rPr>
              <a:t> </a:t>
            </a:r>
            <a:br>
              <a:rPr lang="en-GB" i="1" dirty="0">
                <a:solidFill>
                  <a:schemeClr val="tx2"/>
                </a:solidFill>
              </a:rPr>
            </a:br>
            <a:r>
              <a:rPr lang="en-GB" i="1" dirty="0">
                <a:solidFill>
                  <a:schemeClr val="tx2"/>
                </a:solidFill>
              </a:rPr>
              <a:t>EXA-</a:t>
            </a:r>
            <a:r>
              <a:rPr lang="en-GB" i="1" dirty="0" err="1">
                <a:solidFill>
                  <a:schemeClr val="tx2"/>
                </a:solidFill>
              </a:rPr>
              <a:t>LEAP2024</a:t>
            </a:r>
            <a:endParaRPr lang="en-GB" i="1" dirty="0">
              <a:solidFill>
                <a:schemeClr val="tx2"/>
              </a:solidFill>
            </a:endParaRP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EC61A8AC-025E-7B96-62E9-FBB2918B2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031BD3D5-CBCB-C7DC-9AB3-BFCE06811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6F9C62D-DDA4-64B8-AF10-DB293FA7C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892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D48363-B522-CFD4-4C7D-A54B35EFC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3877"/>
          </a:xfrm>
        </p:spPr>
        <p:txBody>
          <a:bodyPr/>
          <a:lstStyle/>
          <a:p>
            <a:r>
              <a:rPr lang="en-GB" dirty="0"/>
              <a:t>How many </a:t>
            </a:r>
            <a:r>
              <a:rPr lang="en-GB" dirty="0" err="1"/>
              <a:t>dbar</a:t>
            </a:r>
            <a:r>
              <a:rPr lang="en-GB" dirty="0"/>
              <a:t>/pbar to be expected? In literature: </a:t>
            </a:r>
          </a:p>
        </p:txBody>
      </p:sp>
      <p:pic>
        <p:nvPicPr>
          <p:cNvPr id="7" name="Picture 6" descr="A graph of a function&#10;&#10;Description automatically generated">
            <a:extLst>
              <a:ext uri="{FF2B5EF4-FFF2-40B4-BE49-F238E27FC236}">
                <a16:creationId xmlns:a16="http://schemas.microsoft.com/office/drawing/2014/main" id="{B09CBD8C-AFFE-EBBA-CFC5-B417AFC765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473" y="1010541"/>
            <a:ext cx="3196172" cy="48369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BFAE321-200A-7A77-8EFE-74793F6BE82A}"/>
              </a:ext>
            </a:extLst>
          </p:cNvPr>
          <p:cNvSpPr txBox="1"/>
          <p:nvPr/>
        </p:nvSpPr>
        <p:spPr>
          <a:xfrm>
            <a:off x="718892" y="5847459"/>
            <a:ext cx="287578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/>
              <a:t>C.D. Johnson et al. – </a:t>
            </a:r>
            <a:r>
              <a:rPr lang="en-GB" sz="1200" dirty="0">
                <a:hlinkClick r:id="rId3"/>
              </a:rPr>
              <a:t>CERN-PS-88-05-AR</a:t>
            </a:r>
            <a:endParaRPr lang="en-GB" sz="1200" dirty="0"/>
          </a:p>
        </p:txBody>
      </p:sp>
      <p:sp>
        <p:nvSpPr>
          <p:cNvPr id="9" name="5-Point Star 8">
            <a:extLst>
              <a:ext uri="{FF2B5EF4-FFF2-40B4-BE49-F238E27FC236}">
                <a16:creationId xmlns:a16="http://schemas.microsoft.com/office/drawing/2014/main" id="{8CFEB247-66A3-74C2-2751-D369030178E4}"/>
              </a:ext>
            </a:extLst>
          </p:cNvPr>
          <p:cNvSpPr/>
          <p:nvPr/>
        </p:nvSpPr>
        <p:spPr>
          <a:xfrm>
            <a:off x="1316182" y="2382982"/>
            <a:ext cx="193963" cy="290946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B7BE7D-420B-CB26-D753-462B2743F13B}"/>
              </a:ext>
            </a:extLst>
          </p:cNvPr>
          <p:cNvSpPr txBox="1"/>
          <p:nvPr/>
        </p:nvSpPr>
        <p:spPr>
          <a:xfrm>
            <a:off x="1510145" y="2523477"/>
            <a:ext cx="10435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AD ￫ </a:t>
            </a:r>
            <a:r>
              <a:rPr lang="en-GB" b="1" dirty="0" err="1"/>
              <a:t>2e</a:t>
            </a:r>
            <a:r>
              <a:rPr lang="en-GB" b="1" dirty="0"/>
              <a:t>-6</a:t>
            </a:r>
          </a:p>
        </p:txBody>
      </p:sp>
      <p:pic>
        <p:nvPicPr>
          <p:cNvPr id="3" name="Picture 2" descr="A graph of a number of particles&#10;&#10;Description automatically generated with medium confidence">
            <a:extLst>
              <a:ext uri="{FF2B5EF4-FFF2-40B4-BE49-F238E27FC236}">
                <a16:creationId xmlns:a16="http://schemas.microsoft.com/office/drawing/2014/main" id="{21CD4582-3612-096E-C3D5-D66FA37339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541" r="12258" b="10299"/>
          <a:stretch/>
        </p:blipFill>
        <p:spPr>
          <a:xfrm>
            <a:off x="3818675" y="1500176"/>
            <a:ext cx="3763618" cy="37469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6672FA-22C7-264F-3B0A-479A0D37F3F1}"/>
              </a:ext>
            </a:extLst>
          </p:cNvPr>
          <p:cNvSpPr txBox="1"/>
          <p:nvPr/>
        </p:nvSpPr>
        <p:spPr>
          <a:xfrm>
            <a:off x="4283500" y="5338976"/>
            <a:ext cx="307250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/>
              <a:t>J. Simon-</a:t>
            </a:r>
            <a:r>
              <a:rPr lang="en-GB" sz="1200" dirty="0" err="1"/>
              <a:t>Gillo</a:t>
            </a:r>
            <a:r>
              <a:rPr lang="en-GB" sz="1200" dirty="0"/>
              <a:t> et al. – </a:t>
            </a:r>
            <a:r>
              <a:rPr lang="en-GB" sz="1200" dirty="0">
                <a:hlinkClick r:id="rId5"/>
              </a:rPr>
              <a:t>Nucl.Phys.A 590(1995)</a:t>
            </a:r>
            <a:endParaRPr lang="en-GB" sz="1200" dirty="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EA984718-2F13-2B35-F9B7-B97950B4074F}"/>
              </a:ext>
            </a:extLst>
          </p:cNvPr>
          <p:cNvSpPr/>
          <p:nvPr/>
        </p:nvSpPr>
        <p:spPr>
          <a:xfrm>
            <a:off x="2712027" y="1340427"/>
            <a:ext cx="1153391" cy="301337"/>
          </a:xfrm>
          <a:custGeom>
            <a:avLst/>
            <a:gdLst>
              <a:gd name="connsiteX0" fmla="*/ 0 w 1153391"/>
              <a:gd name="connsiteY0" fmla="*/ 301337 h 301337"/>
              <a:gd name="connsiteX1" fmla="*/ 509155 w 1153391"/>
              <a:gd name="connsiteY1" fmla="*/ 155864 h 301337"/>
              <a:gd name="connsiteX2" fmla="*/ 1153391 w 1153391"/>
              <a:gd name="connsiteY2" fmla="*/ 0 h 30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53391" h="301337">
                <a:moveTo>
                  <a:pt x="0" y="301337"/>
                </a:moveTo>
                <a:cubicBezTo>
                  <a:pt x="158461" y="253712"/>
                  <a:pt x="316923" y="206087"/>
                  <a:pt x="509155" y="155864"/>
                </a:cubicBezTo>
                <a:cubicBezTo>
                  <a:pt x="701387" y="105641"/>
                  <a:pt x="1037359" y="8659"/>
                  <a:pt x="1153391" y="0"/>
                </a:cubicBezTo>
              </a:path>
            </a:pathLst>
          </a:cu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6F0069C-6E3C-69DA-BF42-A13D8DF7031A}"/>
              </a:ext>
            </a:extLst>
          </p:cNvPr>
          <p:cNvSpPr txBox="1"/>
          <p:nvPr/>
        </p:nvSpPr>
        <p:spPr>
          <a:xfrm>
            <a:off x="4985910" y="1284732"/>
            <a:ext cx="192200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b="1" dirty="0" err="1"/>
              <a:t>p</a:t>
            </a:r>
            <a:r>
              <a:rPr lang="en-GB" sz="1400" b="1" baseline="-25000" dirty="0" err="1"/>
              <a:t>lab</a:t>
            </a:r>
            <a:r>
              <a:rPr lang="en-GB" sz="1400" b="1" dirty="0"/>
              <a:t> 450 GeV/c @ </a:t>
            </a:r>
            <a:r>
              <a:rPr lang="en-GB" sz="1400" b="1" dirty="0" err="1"/>
              <a:t>NA44</a:t>
            </a:r>
            <a:endParaRPr lang="en-GB" sz="1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8E4724-0E78-A162-65CD-2D5DED7FA31C}"/>
              </a:ext>
            </a:extLst>
          </p:cNvPr>
          <p:cNvSpPr txBox="1"/>
          <p:nvPr/>
        </p:nvSpPr>
        <p:spPr>
          <a:xfrm>
            <a:off x="5414193" y="2968924"/>
            <a:ext cx="40556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accent3"/>
                </a:solidFill>
              </a:rPr>
              <a:t>10</a:t>
            </a:r>
            <a:r>
              <a:rPr lang="en-GB" sz="1400" baseline="30000" dirty="0">
                <a:solidFill>
                  <a:schemeClr val="accent3"/>
                </a:solidFill>
              </a:rPr>
              <a:t>-3</a:t>
            </a:r>
            <a:r>
              <a:rPr lang="en-GB" sz="1400" dirty="0">
                <a:solidFill>
                  <a:schemeClr val="accent3"/>
                </a:solidFill>
              </a:rPr>
              <a:t>?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DE04F3E0-BD05-AF89-3D39-5E3E0ED9623A}"/>
              </a:ext>
            </a:extLst>
          </p:cNvPr>
          <p:cNvSpPr/>
          <p:nvPr/>
        </p:nvSpPr>
        <p:spPr>
          <a:xfrm>
            <a:off x="5016722" y="2929270"/>
            <a:ext cx="589085" cy="589085"/>
          </a:xfrm>
          <a:custGeom>
            <a:avLst/>
            <a:gdLst>
              <a:gd name="connsiteX0" fmla="*/ 0 w 659423"/>
              <a:gd name="connsiteY0" fmla="*/ 0 h 589085"/>
              <a:gd name="connsiteX1" fmla="*/ 386862 w 659423"/>
              <a:gd name="connsiteY1" fmla="*/ 193431 h 589085"/>
              <a:gd name="connsiteX2" fmla="*/ 659423 w 659423"/>
              <a:gd name="connsiteY2" fmla="*/ 589085 h 589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9423" h="589085">
                <a:moveTo>
                  <a:pt x="0" y="0"/>
                </a:moveTo>
                <a:cubicBezTo>
                  <a:pt x="138479" y="47625"/>
                  <a:pt x="276958" y="95250"/>
                  <a:pt x="386862" y="193431"/>
                </a:cubicBezTo>
                <a:cubicBezTo>
                  <a:pt x="496766" y="291612"/>
                  <a:pt x="578094" y="440348"/>
                  <a:pt x="659423" y="589085"/>
                </a:cubicBezTo>
              </a:path>
            </a:pathLst>
          </a:custGeom>
          <a:noFill/>
          <a:ln>
            <a:solidFill>
              <a:schemeClr val="accent3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E2D93B1F-D757-4B27-A24E-2AE49C0A1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 et al. | IPP MD Days 2025</a:t>
            </a:r>
            <a:endParaRPr lang="en-GB" noProof="0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0518D0B4-EB12-9BBA-8F91-42AAD188233F}"/>
              </a:ext>
            </a:extLst>
          </p:cNvPr>
          <p:cNvSpPr txBox="1">
            <a:spLocks/>
          </p:cNvSpPr>
          <p:nvPr/>
        </p:nvSpPr>
        <p:spPr>
          <a:xfrm>
            <a:off x="7688618" y="5695693"/>
            <a:ext cx="4464419" cy="34634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0" dirty="0">
                <a:latin typeface="Noto Sans" panose="020B0604020202020204" pitchFamily="34" charset="0"/>
                <a:hlinkClick r:id="rId6"/>
              </a:rPr>
              <a:t>https://doi.org/10.1103/PhysRevC.99.064905</a:t>
            </a:r>
            <a:endParaRPr lang="en-GB" sz="1600" b="0" dirty="0">
              <a:latin typeface="Noto Sans" panose="020B0604020202020204" pitchFamily="34" charset="0"/>
            </a:endParaRPr>
          </a:p>
          <a:p>
            <a:r>
              <a:rPr lang="en-GB" sz="1600" b="0" dirty="0">
                <a:latin typeface="Noto Sans" panose="020B0604020202020204" pitchFamily="34" charset="0"/>
              </a:rPr>
              <a:t> </a:t>
            </a:r>
            <a:endParaRPr lang="en-FR" sz="16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01B5283-6271-EA99-FE9B-0E944D986E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6194" y="2123785"/>
            <a:ext cx="3961047" cy="356063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8E6F7D2-CF7C-6321-CA81-331C5420BB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96194" y="1131247"/>
            <a:ext cx="4209515" cy="1017908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1937BE8-5F60-5CC7-B801-9510352BBC38}"/>
              </a:ext>
            </a:extLst>
          </p:cNvPr>
          <p:cNvCxnSpPr>
            <a:cxnSpLocks/>
          </p:cNvCxnSpPr>
          <p:nvPr/>
        </p:nvCxnSpPr>
        <p:spPr>
          <a:xfrm flipH="1">
            <a:off x="8424408" y="4564920"/>
            <a:ext cx="360040" cy="9665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631FBFD-EBD1-A861-9828-CF5004FEB83A}"/>
              </a:ext>
            </a:extLst>
          </p:cNvPr>
          <p:cNvCxnSpPr>
            <a:cxnSpLocks/>
          </p:cNvCxnSpPr>
          <p:nvPr/>
        </p:nvCxnSpPr>
        <p:spPr>
          <a:xfrm>
            <a:off x="8496416" y="4564920"/>
            <a:ext cx="0" cy="107791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BEA6AB87-6376-A004-0E49-15D2B95BB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7 February 2025</a:t>
            </a:r>
            <a:endParaRPr lang="en-GB" noProof="0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DF97ECC8-95DF-0BA6-91EA-612CAE729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56669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4CCF5-5A3E-C0D5-4370-BF2DA12AE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7991"/>
          </a:xfrm>
        </p:spPr>
        <p:txBody>
          <a:bodyPr/>
          <a:lstStyle/>
          <a:p>
            <a:r>
              <a:rPr lang="en-GB" dirty="0"/>
              <a:t>a </a:t>
            </a:r>
            <a:r>
              <a:rPr lang="en-GB" dirty="0" err="1"/>
              <a:t>FLUKA</a:t>
            </a:r>
            <a:r>
              <a:rPr lang="en-GB" dirty="0"/>
              <a:t> simplified model </a:t>
            </a:r>
            <a:r>
              <a:rPr lang="en-GB" dirty="0">
                <a:solidFill>
                  <a:srgbClr val="FF0000"/>
                </a:solidFill>
              </a:rPr>
              <a:t>[PRELIMINARY!!!]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AA1B2F-18D2-2BEE-4280-45486482E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/>
              <a:t>7 February 2025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499F2A-EDAC-803D-BCBE-7DA8D9D86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 et al. | IPP MD Days 2025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36422C-D4C4-707D-8CC6-732AF692D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8B6935-49EA-F46E-F676-291378A79160}"/>
              </a:ext>
            </a:extLst>
          </p:cNvPr>
          <p:cNvSpPr/>
          <p:nvPr/>
        </p:nvSpPr>
        <p:spPr>
          <a:xfrm>
            <a:off x="1556044" y="2421389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A03E20-95DD-CE0E-396D-74B329C127D1}"/>
              </a:ext>
            </a:extLst>
          </p:cNvPr>
          <p:cNvSpPr txBox="1"/>
          <p:nvPr/>
        </p:nvSpPr>
        <p:spPr bwMode="auto">
          <a:xfrm>
            <a:off x="1600874" y="2424309"/>
            <a:ext cx="261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/>
              <a:t>p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ED22652-3FEC-9C33-C0A1-89AE44BCA5BD}"/>
              </a:ext>
            </a:extLst>
          </p:cNvPr>
          <p:cNvSpPr/>
          <p:nvPr/>
        </p:nvSpPr>
        <p:spPr>
          <a:xfrm>
            <a:off x="3475419" y="3224191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F2B0137-18C8-3839-1399-10F61B53260E}"/>
              </a:ext>
            </a:extLst>
          </p:cNvPr>
          <p:cNvSpPr/>
          <p:nvPr/>
        </p:nvSpPr>
        <p:spPr>
          <a:xfrm>
            <a:off x="3224064" y="2757976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43E948E-33B5-13AF-44B7-8A78846C2258}"/>
              </a:ext>
            </a:extLst>
          </p:cNvPr>
          <p:cNvSpPr/>
          <p:nvPr/>
        </p:nvSpPr>
        <p:spPr>
          <a:xfrm>
            <a:off x="3323019" y="3071791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EFEA273-585A-4C1E-E66D-DF322E491B1E}"/>
              </a:ext>
            </a:extLst>
          </p:cNvPr>
          <p:cNvSpPr/>
          <p:nvPr/>
        </p:nvSpPr>
        <p:spPr>
          <a:xfrm>
            <a:off x="3755067" y="3080175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6F862FD-B2F2-E6BF-C0A1-E26739596A28}"/>
              </a:ext>
            </a:extLst>
          </p:cNvPr>
          <p:cNvSpPr/>
          <p:nvPr/>
        </p:nvSpPr>
        <p:spPr>
          <a:xfrm>
            <a:off x="3503712" y="2613960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4C77433-859F-24A2-EBA0-E3E5967DC807}"/>
              </a:ext>
            </a:extLst>
          </p:cNvPr>
          <p:cNvSpPr/>
          <p:nvPr/>
        </p:nvSpPr>
        <p:spPr>
          <a:xfrm>
            <a:off x="3602667" y="2927775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00BF91F-470B-BAA9-9D0F-EBBC60232298}"/>
              </a:ext>
            </a:extLst>
          </p:cNvPr>
          <p:cNvSpPr/>
          <p:nvPr/>
        </p:nvSpPr>
        <p:spPr>
          <a:xfrm>
            <a:off x="3619435" y="2927775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D1C093A-4D39-F071-FE31-96EC8879EC7B}"/>
              </a:ext>
            </a:extLst>
          </p:cNvPr>
          <p:cNvSpPr/>
          <p:nvPr/>
        </p:nvSpPr>
        <p:spPr>
          <a:xfrm>
            <a:off x="3368080" y="2461560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8ED136F-53F5-E20D-7ED0-F0188FF889DA}"/>
              </a:ext>
            </a:extLst>
          </p:cNvPr>
          <p:cNvSpPr/>
          <p:nvPr/>
        </p:nvSpPr>
        <p:spPr>
          <a:xfrm>
            <a:off x="3467035" y="2775375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21E255D-E66A-9BE3-C12E-F3CD8EC1C3F6}"/>
              </a:ext>
            </a:extLst>
          </p:cNvPr>
          <p:cNvSpPr/>
          <p:nvPr/>
        </p:nvSpPr>
        <p:spPr>
          <a:xfrm>
            <a:off x="3979475" y="2864151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ED9FDC0-EB19-B94D-7AD9-1A55F1C83C35}"/>
              </a:ext>
            </a:extLst>
          </p:cNvPr>
          <p:cNvSpPr/>
          <p:nvPr/>
        </p:nvSpPr>
        <p:spPr>
          <a:xfrm>
            <a:off x="3728120" y="2397936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9364A78-4AE5-2AE6-CD1B-C07585308B3A}"/>
              </a:ext>
            </a:extLst>
          </p:cNvPr>
          <p:cNvSpPr/>
          <p:nvPr/>
        </p:nvSpPr>
        <p:spPr>
          <a:xfrm>
            <a:off x="3827075" y="2711751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37D5874-BFB9-9A90-56AF-AD66FC53070B}"/>
              </a:ext>
            </a:extLst>
          </p:cNvPr>
          <p:cNvSpPr/>
          <p:nvPr/>
        </p:nvSpPr>
        <p:spPr>
          <a:xfrm>
            <a:off x="4043099" y="3296199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291F628-9EE5-A990-4007-B49B391D8096}"/>
              </a:ext>
            </a:extLst>
          </p:cNvPr>
          <p:cNvSpPr/>
          <p:nvPr/>
        </p:nvSpPr>
        <p:spPr>
          <a:xfrm>
            <a:off x="3791744" y="2829984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32F048E-D0B5-962B-CC6E-A8D72363C227}"/>
              </a:ext>
            </a:extLst>
          </p:cNvPr>
          <p:cNvSpPr/>
          <p:nvPr/>
        </p:nvSpPr>
        <p:spPr>
          <a:xfrm>
            <a:off x="3890699" y="3143799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0C4733A-D19E-31A1-2B4F-A2CE64DF6ED5}"/>
              </a:ext>
            </a:extLst>
          </p:cNvPr>
          <p:cNvSpPr/>
          <p:nvPr/>
        </p:nvSpPr>
        <p:spPr>
          <a:xfrm>
            <a:off x="3755067" y="2504111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E57435CE-6840-7B63-A2D1-C938E93869DF}"/>
              </a:ext>
            </a:extLst>
          </p:cNvPr>
          <p:cNvSpPr/>
          <p:nvPr/>
        </p:nvSpPr>
        <p:spPr>
          <a:xfrm>
            <a:off x="3503712" y="2037896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D3FBD91-5DC3-E10D-5352-50ABBAA927C0}"/>
              </a:ext>
            </a:extLst>
          </p:cNvPr>
          <p:cNvSpPr/>
          <p:nvPr/>
        </p:nvSpPr>
        <p:spPr>
          <a:xfrm>
            <a:off x="3602667" y="2351711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3639C6E-15D2-2CD0-3E59-BBCC713DF7D1}"/>
              </a:ext>
            </a:extLst>
          </p:cNvPr>
          <p:cNvSpPr/>
          <p:nvPr/>
        </p:nvSpPr>
        <p:spPr>
          <a:xfrm>
            <a:off x="4339515" y="3152183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262C6A2-2AA0-4928-BABC-4CBFEC3857B9}"/>
              </a:ext>
            </a:extLst>
          </p:cNvPr>
          <p:cNvSpPr/>
          <p:nvPr/>
        </p:nvSpPr>
        <p:spPr>
          <a:xfrm>
            <a:off x="4088160" y="2685968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3605C6D-2488-8638-FB88-B4856172A576}"/>
              </a:ext>
            </a:extLst>
          </p:cNvPr>
          <p:cNvSpPr/>
          <p:nvPr/>
        </p:nvSpPr>
        <p:spPr>
          <a:xfrm>
            <a:off x="4187115" y="2999783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1C4DA54-9F5A-FF42-1666-F3AF6A21A450}"/>
              </a:ext>
            </a:extLst>
          </p:cNvPr>
          <p:cNvSpPr/>
          <p:nvPr/>
        </p:nvSpPr>
        <p:spPr>
          <a:xfrm>
            <a:off x="4187115" y="2576119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36915C5-530E-1639-8C45-1077B68ACC9D}"/>
              </a:ext>
            </a:extLst>
          </p:cNvPr>
          <p:cNvSpPr/>
          <p:nvPr/>
        </p:nvSpPr>
        <p:spPr>
          <a:xfrm>
            <a:off x="3935760" y="2109904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9C97741-DA5B-4A6E-31ED-EA22CDC5AAAD}"/>
              </a:ext>
            </a:extLst>
          </p:cNvPr>
          <p:cNvSpPr/>
          <p:nvPr/>
        </p:nvSpPr>
        <p:spPr>
          <a:xfrm>
            <a:off x="4034715" y="2423719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EA6FF2C-EB00-967C-450A-34CA8AA88F01}"/>
              </a:ext>
            </a:extLst>
          </p:cNvPr>
          <p:cNvSpPr/>
          <p:nvPr/>
        </p:nvSpPr>
        <p:spPr>
          <a:xfrm>
            <a:off x="3395027" y="2720135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89723B8-70F8-080C-69B2-05C1DDBB2A4D}"/>
              </a:ext>
            </a:extLst>
          </p:cNvPr>
          <p:cNvSpPr/>
          <p:nvPr/>
        </p:nvSpPr>
        <p:spPr>
          <a:xfrm>
            <a:off x="3143672" y="2253920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9B0CBDD9-5EBD-6F39-AA22-55251DBAC7B8}"/>
              </a:ext>
            </a:extLst>
          </p:cNvPr>
          <p:cNvSpPr/>
          <p:nvPr/>
        </p:nvSpPr>
        <p:spPr>
          <a:xfrm>
            <a:off x="3242627" y="2567735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C217AAC-BDE4-2973-390B-78B54F69B9FC}"/>
              </a:ext>
            </a:extLst>
          </p:cNvPr>
          <p:cNvSpPr/>
          <p:nvPr/>
        </p:nvSpPr>
        <p:spPr>
          <a:xfrm>
            <a:off x="4475147" y="2648127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D93CDB31-453A-1870-87CE-1C8567B6252B}"/>
              </a:ext>
            </a:extLst>
          </p:cNvPr>
          <p:cNvSpPr/>
          <p:nvPr/>
        </p:nvSpPr>
        <p:spPr>
          <a:xfrm>
            <a:off x="4223792" y="2181912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E378CC4-6C65-158E-E701-468385D748DB}"/>
              </a:ext>
            </a:extLst>
          </p:cNvPr>
          <p:cNvSpPr/>
          <p:nvPr/>
        </p:nvSpPr>
        <p:spPr>
          <a:xfrm>
            <a:off x="4322747" y="2495727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F08AC62-96E4-7B95-72A8-6B1D2C9290E2}"/>
              </a:ext>
            </a:extLst>
          </p:cNvPr>
          <p:cNvSpPr/>
          <p:nvPr/>
        </p:nvSpPr>
        <p:spPr>
          <a:xfrm>
            <a:off x="3899083" y="3376591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7836C9A3-AFEE-9402-BD63-8A2335B67E15}"/>
              </a:ext>
            </a:extLst>
          </p:cNvPr>
          <p:cNvSpPr/>
          <p:nvPr/>
        </p:nvSpPr>
        <p:spPr>
          <a:xfrm>
            <a:off x="3647728" y="2910376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D3BDFB42-6271-8361-387B-4B5DD32356E9}"/>
              </a:ext>
            </a:extLst>
          </p:cNvPr>
          <p:cNvSpPr/>
          <p:nvPr/>
        </p:nvSpPr>
        <p:spPr>
          <a:xfrm>
            <a:off x="3746683" y="3224191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E07927F-1E3F-7DF9-4986-3B139C7BEF3A}"/>
              </a:ext>
            </a:extLst>
          </p:cNvPr>
          <p:cNvSpPr/>
          <p:nvPr/>
        </p:nvSpPr>
        <p:spPr>
          <a:xfrm>
            <a:off x="4051483" y="2288087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A0E77419-FE64-7824-168D-D438D9F0F8E2}"/>
              </a:ext>
            </a:extLst>
          </p:cNvPr>
          <p:cNvSpPr/>
          <p:nvPr/>
        </p:nvSpPr>
        <p:spPr>
          <a:xfrm>
            <a:off x="3800128" y="1821872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4066F51-6E38-E5DB-CDA7-EA83D4626A07}"/>
              </a:ext>
            </a:extLst>
          </p:cNvPr>
          <p:cNvSpPr/>
          <p:nvPr/>
        </p:nvSpPr>
        <p:spPr>
          <a:xfrm>
            <a:off x="3899083" y="2135687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3F7C8E6F-6BB3-B9B6-F5A4-5CEA82493045}"/>
              </a:ext>
            </a:extLst>
          </p:cNvPr>
          <p:cNvSpPr/>
          <p:nvPr/>
        </p:nvSpPr>
        <p:spPr>
          <a:xfrm>
            <a:off x="4547155" y="2864151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3836E118-F9C1-A825-1C19-95D46F1F5225}"/>
              </a:ext>
            </a:extLst>
          </p:cNvPr>
          <p:cNvSpPr/>
          <p:nvPr/>
        </p:nvSpPr>
        <p:spPr>
          <a:xfrm>
            <a:off x="4295800" y="2397936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F3FD8E1-4475-12A4-9635-92A19D0A84D5}"/>
              </a:ext>
            </a:extLst>
          </p:cNvPr>
          <p:cNvSpPr/>
          <p:nvPr/>
        </p:nvSpPr>
        <p:spPr>
          <a:xfrm>
            <a:off x="4394755" y="2711751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2DFE4EB-4647-C7C6-27B3-B92FA2705141}"/>
              </a:ext>
            </a:extLst>
          </p:cNvPr>
          <p:cNvSpPr/>
          <p:nvPr/>
        </p:nvSpPr>
        <p:spPr>
          <a:xfrm>
            <a:off x="4403139" y="2360095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0C560F8-F76C-73E6-D963-B32EFC8FAFCE}"/>
              </a:ext>
            </a:extLst>
          </p:cNvPr>
          <p:cNvSpPr/>
          <p:nvPr/>
        </p:nvSpPr>
        <p:spPr>
          <a:xfrm>
            <a:off x="4151784" y="1893880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B1EBCB2-7471-9829-841B-45665FF204B0}"/>
              </a:ext>
            </a:extLst>
          </p:cNvPr>
          <p:cNvSpPr/>
          <p:nvPr/>
        </p:nvSpPr>
        <p:spPr>
          <a:xfrm>
            <a:off x="4250739" y="2207695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C904A2D-0DAB-E8E2-5C8D-EC4957B2D3D6}"/>
              </a:ext>
            </a:extLst>
          </p:cNvPr>
          <p:cNvSpPr/>
          <p:nvPr/>
        </p:nvSpPr>
        <p:spPr>
          <a:xfrm>
            <a:off x="3368080" y="1910648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67BB958-1207-F008-978E-2EBC24DA9C03}"/>
              </a:ext>
            </a:extLst>
          </p:cNvPr>
          <p:cNvSpPr/>
          <p:nvPr/>
        </p:nvSpPr>
        <p:spPr>
          <a:xfrm>
            <a:off x="4411523" y="2880919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F2CF44E-6685-44DC-F4E8-0F49C012AE74}"/>
              </a:ext>
            </a:extLst>
          </p:cNvPr>
          <p:cNvSpPr/>
          <p:nvPr/>
        </p:nvSpPr>
        <p:spPr>
          <a:xfrm>
            <a:off x="4259123" y="2728519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E7281EE-16CA-465E-D8EE-A4385C3DD426}"/>
              </a:ext>
            </a:extLst>
          </p:cNvPr>
          <p:cNvSpPr/>
          <p:nvPr/>
        </p:nvSpPr>
        <p:spPr>
          <a:xfrm>
            <a:off x="4475147" y="3312967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612C19B-226B-A901-F43D-201EBD6CFFEE}"/>
              </a:ext>
            </a:extLst>
          </p:cNvPr>
          <p:cNvSpPr/>
          <p:nvPr/>
        </p:nvSpPr>
        <p:spPr>
          <a:xfrm>
            <a:off x="4223792" y="2846752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07DEFC9A-9044-9F20-AD08-21F9019C50B9}"/>
              </a:ext>
            </a:extLst>
          </p:cNvPr>
          <p:cNvSpPr/>
          <p:nvPr/>
        </p:nvSpPr>
        <p:spPr>
          <a:xfrm>
            <a:off x="4322747" y="3160567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166AB2C3-D562-BAC9-4565-F8C98E2DC377}"/>
              </a:ext>
            </a:extLst>
          </p:cNvPr>
          <p:cNvSpPr/>
          <p:nvPr/>
        </p:nvSpPr>
        <p:spPr>
          <a:xfrm>
            <a:off x="4771563" y="3168951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7CA72D9B-033C-6FCA-86E4-554E15FE1E6C}"/>
              </a:ext>
            </a:extLst>
          </p:cNvPr>
          <p:cNvSpPr/>
          <p:nvPr/>
        </p:nvSpPr>
        <p:spPr>
          <a:xfrm>
            <a:off x="4520208" y="2702736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337442E-E1F7-331B-3C21-45B8E3B743C2}"/>
              </a:ext>
            </a:extLst>
          </p:cNvPr>
          <p:cNvSpPr/>
          <p:nvPr/>
        </p:nvSpPr>
        <p:spPr>
          <a:xfrm>
            <a:off x="4619163" y="3016551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2FF85D17-8368-4513-6E97-9253249ECB6E}"/>
              </a:ext>
            </a:extLst>
          </p:cNvPr>
          <p:cNvSpPr/>
          <p:nvPr/>
        </p:nvSpPr>
        <p:spPr>
          <a:xfrm>
            <a:off x="4619163" y="2592887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91A6D00E-D8A4-E324-714B-F8099ED33C39}"/>
              </a:ext>
            </a:extLst>
          </p:cNvPr>
          <p:cNvSpPr/>
          <p:nvPr/>
        </p:nvSpPr>
        <p:spPr>
          <a:xfrm>
            <a:off x="4367808" y="2126672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321EEBA-BD5F-64A6-0846-AC0E1D8BE782}"/>
              </a:ext>
            </a:extLst>
          </p:cNvPr>
          <p:cNvSpPr/>
          <p:nvPr/>
        </p:nvSpPr>
        <p:spPr>
          <a:xfrm>
            <a:off x="4466763" y="2440487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E195AF6-F34B-DF41-1BB7-08824B171DB6}"/>
              </a:ext>
            </a:extLst>
          </p:cNvPr>
          <p:cNvSpPr/>
          <p:nvPr/>
        </p:nvSpPr>
        <p:spPr>
          <a:xfrm>
            <a:off x="4907195" y="2664895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829D6CE-8EC1-692A-3F02-D427634FC1B6}"/>
              </a:ext>
            </a:extLst>
          </p:cNvPr>
          <p:cNvSpPr/>
          <p:nvPr/>
        </p:nvSpPr>
        <p:spPr>
          <a:xfrm>
            <a:off x="4655840" y="2198680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93AA1EA3-3A41-2295-8DED-6DA5CB4CFA17}"/>
              </a:ext>
            </a:extLst>
          </p:cNvPr>
          <p:cNvSpPr/>
          <p:nvPr/>
        </p:nvSpPr>
        <p:spPr>
          <a:xfrm>
            <a:off x="4754795" y="2512495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53D450A-27A2-2F06-F229-770B15DF63D0}"/>
              </a:ext>
            </a:extLst>
          </p:cNvPr>
          <p:cNvSpPr/>
          <p:nvPr/>
        </p:nvSpPr>
        <p:spPr>
          <a:xfrm>
            <a:off x="4331131" y="3393359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539C4F8F-65BA-EDEC-3689-3C0AB079D8E9}"/>
              </a:ext>
            </a:extLst>
          </p:cNvPr>
          <p:cNvSpPr/>
          <p:nvPr/>
        </p:nvSpPr>
        <p:spPr>
          <a:xfrm>
            <a:off x="4483531" y="2304855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D3F39F7-2377-6649-A692-A9B3CE012C89}"/>
              </a:ext>
            </a:extLst>
          </p:cNvPr>
          <p:cNvSpPr/>
          <p:nvPr/>
        </p:nvSpPr>
        <p:spPr>
          <a:xfrm>
            <a:off x="4232176" y="1838640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CC4E232-02F4-8F93-0F25-9CECB18ECBAF}"/>
              </a:ext>
            </a:extLst>
          </p:cNvPr>
          <p:cNvSpPr/>
          <p:nvPr/>
        </p:nvSpPr>
        <p:spPr>
          <a:xfrm>
            <a:off x="4331131" y="2152455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F58D7B99-925B-00CF-CE22-69C5D5501490}"/>
              </a:ext>
            </a:extLst>
          </p:cNvPr>
          <p:cNvSpPr/>
          <p:nvPr/>
        </p:nvSpPr>
        <p:spPr>
          <a:xfrm>
            <a:off x="4727848" y="2414704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5F210E58-535B-7F1D-B50A-D29EA28E7B68}"/>
              </a:ext>
            </a:extLst>
          </p:cNvPr>
          <p:cNvSpPr/>
          <p:nvPr/>
        </p:nvSpPr>
        <p:spPr>
          <a:xfrm>
            <a:off x="4826803" y="2728519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FADD52F6-4D3F-BB0E-6235-B6520F357A45}"/>
              </a:ext>
            </a:extLst>
          </p:cNvPr>
          <p:cNvSpPr/>
          <p:nvPr/>
        </p:nvSpPr>
        <p:spPr>
          <a:xfrm>
            <a:off x="4835187" y="2376863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00AF9AF0-C1D4-AEFF-686E-D9DF85D4ACD2}"/>
              </a:ext>
            </a:extLst>
          </p:cNvPr>
          <p:cNvSpPr/>
          <p:nvPr/>
        </p:nvSpPr>
        <p:spPr>
          <a:xfrm>
            <a:off x="4583832" y="1910648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08D242D-0909-1269-9162-3878FCECE5B6}"/>
              </a:ext>
            </a:extLst>
          </p:cNvPr>
          <p:cNvSpPr/>
          <p:nvPr/>
        </p:nvSpPr>
        <p:spPr>
          <a:xfrm>
            <a:off x="4682787" y="2224463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878844B-74D7-3563-D531-AC3F0FC40067}"/>
              </a:ext>
            </a:extLst>
          </p:cNvPr>
          <p:cNvSpPr/>
          <p:nvPr/>
        </p:nvSpPr>
        <p:spPr>
          <a:xfrm>
            <a:off x="3627819" y="3567463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08F7169D-93F8-4D11-E8E3-C4470E23595A}"/>
              </a:ext>
            </a:extLst>
          </p:cNvPr>
          <p:cNvSpPr/>
          <p:nvPr/>
        </p:nvSpPr>
        <p:spPr>
          <a:xfrm>
            <a:off x="3376464" y="3101248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503CBCBE-8EA3-3151-747C-1D66579B7492}"/>
              </a:ext>
            </a:extLst>
          </p:cNvPr>
          <p:cNvSpPr/>
          <p:nvPr/>
        </p:nvSpPr>
        <p:spPr>
          <a:xfrm>
            <a:off x="3475419" y="3415063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E9C36BB5-D263-C001-927C-C7F6E133302F}"/>
              </a:ext>
            </a:extLst>
          </p:cNvPr>
          <p:cNvSpPr/>
          <p:nvPr/>
        </p:nvSpPr>
        <p:spPr>
          <a:xfrm>
            <a:off x="3907467" y="3423447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2A493009-4973-D01B-DF03-6A345FA68736}"/>
              </a:ext>
            </a:extLst>
          </p:cNvPr>
          <p:cNvSpPr/>
          <p:nvPr/>
        </p:nvSpPr>
        <p:spPr>
          <a:xfrm>
            <a:off x="3656112" y="2957232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4446F9FC-7AF0-EDDA-17AA-C3DF512A9413}"/>
              </a:ext>
            </a:extLst>
          </p:cNvPr>
          <p:cNvSpPr/>
          <p:nvPr/>
        </p:nvSpPr>
        <p:spPr>
          <a:xfrm>
            <a:off x="3755067" y="3271047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7F8AC77A-4BB8-C4AB-B892-4541A0EB2870}"/>
              </a:ext>
            </a:extLst>
          </p:cNvPr>
          <p:cNvSpPr/>
          <p:nvPr/>
        </p:nvSpPr>
        <p:spPr>
          <a:xfrm>
            <a:off x="3771835" y="3271047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699981BE-270C-7E57-F10F-179853C20E7B}"/>
              </a:ext>
            </a:extLst>
          </p:cNvPr>
          <p:cNvSpPr/>
          <p:nvPr/>
        </p:nvSpPr>
        <p:spPr>
          <a:xfrm>
            <a:off x="3520480" y="2804832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DF856896-5038-A72B-DF92-40076687A2FA}"/>
              </a:ext>
            </a:extLst>
          </p:cNvPr>
          <p:cNvSpPr/>
          <p:nvPr/>
        </p:nvSpPr>
        <p:spPr>
          <a:xfrm>
            <a:off x="3619435" y="3118647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8EAB8A46-BAF9-A829-2D7C-8AFE11EB035A}"/>
              </a:ext>
            </a:extLst>
          </p:cNvPr>
          <p:cNvSpPr/>
          <p:nvPr/>
        </p:nvSpPr>
        <p:spPr>
          <a:xfrm>
            <a:off x="4131875" y="3207423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DFCDEFF6-99B8-460E-8B51-F6EBDAA55DA1}"/>
              </a:ext>
            </a:extLst>
          </p:cNvPr>
          <p:cNvSpPr/>
          <p:nvPr/>
        </p:nvSpPr>
        <p:spPr>
          <a:xfrm>
            <a:off x="3880520" y="2741208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02C2C4C-D08C-B502-8F92-BCEAF85EAE5B}"/>
              </a:ext>
            </a:extLst>
          </p:cNvPr>
          <p:cNvSpPr/>
          <p:nvPr/>
        </p:nvSpPr>
        <p:spPr>
          <a:xfrm>
            <a:off x="3979475" y="3055023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EC802E04-6B3B-53D5-3100-A43B6CE5E38B}"/>
              </a:ext>
            </a:extLst>
          </p:cNvPr>
          <p:cNvSpPr/>
          <p:nvPr/>
        </p:nvSpPr>
        <p:spPr>
          <a:xfrm>
            <a:off x="4195499" y="3639471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96BFB85B-4ED3-3A5B-FEB6-75140410C770}"/>
              </a:ext>
            </a:extLst>
          </p:cNvPr>
          <p:cNvSpPr/>
          <p:nvPr/>
        </p:nvSpPr>
        <p:spPr>
          <a:xfrm>
            <a:off x="3944144" y="3173256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C5C00548-4C9A-A329-5D98-D30FFFF57B5E}"/>
              </a:ext>
            </a:extLst>
          </p:cNvPr>
          <p:cNvSpPr/>
          <p:nvPr/>
        </p:nvSpPr>
        <p:spPr>
          <a:xfrm>
            <a:off x="4043099" y="3487071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A00070BE-1D63-BA62-312E-7BB6876658D7}"/>
              </a:ext>
            </a:extLst>
          </p:cNvPr>
          <p:cNvSpPr/>
          <p:nvPr/>
        </p:nvSpPr>
        <p:spPr>
          <a:xfrm>
            <a:off x="3907467" y="2847383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21432363-49EA-40EB-A1B1-9ADC188A026F}"/>
              </a:ext>
            </a:extLst>
          </p:cNvPr>
          <p:cNvSpPr/>
          <p:nvPr/>
        </p:nvSpPr>
        <p:spPr>
          <a:xfrm>
            <a:off x="3656112" y="2381168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9DE67245-33B4-A3C1-9391-01DE0043C4CB}"/>
              </a:ext>
            </a:extLst>
          </p:cNvPr>
          <p:cNvSpPr/>
          <p:nvPr/>
        </p:nvSpPr>
        <p:spPr>
          <a:xfrm>
            <a:off x="3755067" y="2694983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F5B0073F-043E-0F7E-354C-33E2C70ACB70}"/>
              </a:ext>
            </a:extLst>
          </p:cNvPr>
          <p:cNvSpPr/>
          <p:nvPr/>
        </p:nvSpPr>
        <p:spPr>
          <a:xfrm>
            <a:off x="4491915" y="3495455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A4D68891-57AD-016C-0311-0410FF2A5761}"/>
              </a:ext>
            </a:extLst>
          </p:cNvPr>
          <p:cNvSpPr/>
          <p:nvPr/>
        </p:nvSpPr>
        <p:spPr>
          <a:xfrm>
            <a:off x="4240560" y="3029240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3012927A-E327-141C-4634-2DF29EE53BF9}"/>
              </a:ext>
            </a:extLst>
          </p:cNvPr>
          <p:cNvSpPr/>
          <p:nvPr/>
        </p:nvSpPr>
        <p:spPr>
          <a:xfrm>
            <a:off x="4339515" y="3343055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B4E1B48F-7127-9652-4393-2C5D98DA7840}"/>
              </a:ext>
            </a:extLst>
          </p:cNvPr>
          <p:cNvSpPr/>
          <p:nvPr/>
        </p:nvSpPr>
        <p:spPr>
          <a:xfrm>
            <a:off x="4339515" y="2919391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4D39A8CF-06EB-D811-247E-5AD553479726}"/>
              </a:ext>
            </a:extLst>
          </p:cNvPr>
          <p:cNvSpPr/>
          <p:nvPr/>
        </p:nvSpPr>
        <p:spPr>
          <a:xfrm>
            <a:off x="4088160" y="2453176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C0D9CBB-12B4-8581-22C7-F1953CFFCEB8}"/>
              </a:ext>
            </a:extLst>
          </p:cNvPr>
          <p:cNvSpPr/>
          <p:nvPr/>
        </p:nvSpPr>
        <p:spPr>
          <a:xfrm>
            <a:off x="4187115" y="2766991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28EB833F-CDB8-19B0-448C-BF2FA6B9EF67}"/>
              </a:ext>
            </a:extLst>
          </p:cNvPr>
          <p:cNvSpPr/>
          <p:nvPr/>
        </p:nvSpPr>
        <p:spPr>
          <a:xfrm>
            <a:off x="3547427" y="3063407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69F04E71-C7E4-A5C6-8E6C-65EEAEE6BEF3}"/>
              </a:ext>
            </a:extLst>
          </p:cNvPr>
          <p:cNvSpPr/>
          <p:nvPr/>
        </p:nvSpPr>
        <p:spPr>
          <a:xfrm>
            <a:off x="3296072" y="2597192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DB2236C8-0E27-ABEC-1420-D70B546EE1AF}"/>
              </a:ext>
            </a:extLst>
          </p:cNvPr>
          <p:cNvSpPr/>
          <p:nvPr/>
        </p:nvSpPr>
        <p:spPr>
          <a:xfrm>
            <a:off x="3395027" y="2911007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2A2DF59B-6DC7-2B1A-FA91-3CA33B0B4409}"/>
              </a:ext>
            </a:extLst>
          </p:cNvPr>
          <p:cNvSpPr/>
          <p:nvPr/>
        </p:nvSpPr>
        <p:spPr>
          <a:xfrm>
            <a:off x="4627547" y="2991399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27C2498E-1170-1BC7-E631-962A62A0BDC5}"/>
              </a:ext>
            </a:extLst>
          </p:cNvPr>
          <p:cNvSpPr/>
          <p:nvPr/>
        </p:nvSpPr>
        <p:spPr>
          <a:xfrm>
            <a:off x="4376192" y="2525184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F9A6701C-88DD-0F09-93F6-ACA7284C7911}"/>
              </a:ext>
            </a:extLst>
          </p:cNvPr>
          <p:cNvSpPr/>
          <p:nvPr/>
        </p:nvSpPr>
        <p:spPr>
          <a:xfrm>
            <a:off x="4475147" y="2838999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3FB327F9-75BB-A1E1-440D-C99ABDF50E32}"/>
              </a:ext>
            </a:extLst>
          </p:cNvPr>
          <p:cNvSpPr/>
          <p:nvPr/>
        </p:nvSpPr>
        <p:spPr>
          <a:xfrm>
            <a:off x="4051483" y="3719863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62B0CFEA-D918-1CBD-3D29-86877CAB974E}"/>
              </a:ext>
            </a:extLst>
          </p:cNvPr>
          <p:cNvSpPr/>
          <p:nvPr/>
        </p:nvSpPr>
        <p:spPr>
          <a:xfrm>
            <a:off x="3800128" y="3253648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4F77C8F3-99C1-CC2D-C190-75A28304F674}"/>
              </a:ext>
            </a:extLst>
          </p:cNvPr>
          <p:cNvSpPr/>
          <p:nvPr/>
        </p:nvSpPr>
        <p:spPr>
          <a:xfrm>
            <a:off x="3899083" y="3567463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2F862649-B796-8582-8405-94E6B9A7C653}"/>
              </a:ext>
            </a:extLst>
          </p:cNvPr>
          <p:cNvSpPr/>
          <p:nvPr/>
        </p:nvSpPr>
        <p:spPr>
          <a:xfrm>
            <a:off x="4203883" y="2631359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3B181F0B-6038-4301-40EE-683A187E4F8A}"/>
              </a:ext>
            </a:extLst>
          </p:cNvPr>
          <p:cNvSpPr/>
          <p:nvPr/>
        </p:nvSpPr>
        <p:spPr>
          <a:xfrm>
            <a:off x="3952528" y="2165144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00A4B57E-7F27-C057-3EC4-0542813A3C84}"/>
              </a:ext>
            </a:extLst>
          </p:cNvPr>
          <p:cNvSpPr/>
          <p:nvPr/>
        </p:nvSpPr>
        <p:spPr>
          <a:xfrm>
            <a:off x="4051483" y="2478959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27381857-95FC-7371-545C-115BFDA732BD}"/>
              </a:ext>
            </a:extLst>
          </p:cNvPr>
          <p:cNvSpPr/>
          <p:nvPr/>
        </p:nvSpPr>
        <p:spPr>
          <a:xfrm>
            <a:off x="4699555" y="3207423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B1C4E8DA-945A-DA14-6532-68DD1D0B9EC8}"/>
              </a:ext>
            </a:extLst>
          </p:cNvPr>
          <p:cNvSpPr/>
          <p:nvPr/>
        </p:nvSpPr>
        <p:spPr>
          <a:xfrm>
            <a:off x="4448200" y="2741208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2C56BDB0-20E0-7380-1310-479A86C694EE}"/>
              </a:ext>
            </a:extLst>
          </p:cNvPr>
          <p:cNvSpPr/>
          <p:nvPr/>
        </p:nvSpPr>
        <p:spPr>
          <a:xfrm>
            <a:off x="4547155" y="3055023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50DC7038-A85D-AD85-3969-91FDFEE5DC29}"/>
              </a:ext>
            </a:extLst>
          </p:cNvPr>
          <p:cNvSpPr/>
          <p:nvPr/>
        </p:nvSpPr>
        <p:spPr>
          <a:xfrm>
            <a:off x="4555539" y="2703367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5256122C-765D-D44D-2FC2-113686F2678E}"/>
              </a:ext>
            </a:extLst>
          </p:cNvPr>
          <p:cNvSpPr/>
          <p:nvPr/>
        </p:nvSpPr>
        <p:spPr>
          <a:xfrm>
            <a:off x="4304184" y="2237152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BA40D121-50B1-61EE-2658-3261C9AF7B58}"/>
              </a:ext>
            </a:extLst>
          </p:cNvPr>
          <p:cNvSpPr/>
          <p:nvPr/>
        </p:nvSpPr>
        <p:spPr>
          <a:xfrm>
            <a:off x="4403139" y="2550967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9D1CB90F-D172-E779-3EB2-7F3F20C62087}"/>
              </a:ext>
            </a:extLst>
          </p:cNvPr>
          <p:cNvSpPr/>
          <p:nvPr/>
        </p:nvSpPr>
        <p:spPr>
          <a:xfrm>
            <a:off x="3520480" y="2253920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50B3BA10-1839-DEAF-E8C6-5669ACFF8B2D}"/>
              </a:ext>
            </a:extLst>
          </p:cNvPr>
          <p:cNvSpPr/>
          <p:nvPr/>
        </p:nvSpPr>
        <p:spPr>
          <a:xfrm>
            <a:off x="4563923" y="3224191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8" name="Oval 117">
            <a:extLst>
              <a:ext uri="{FF2B5EF4-FFF2-40B4-BE49-F238E27FC236}">
                <a16:creationId xmlns:a16="http://schemas.microsoft.com/office/drawing/2014/main" id="{E7AC4DAC-32BD-5537-0842-B3052AF4AFC8}"/>
              </a:ext>
            </a:extLst>
          </p:cNvPr>
          <p:cNvSpPr/>
          <p:nvPr/>
        </p:nvSpPr>
        <p:spPr>
          <a:xfrm>
            <a:off x="4411523" y="3071791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AA6A0912-F4F2-374C-1F7A-6CF55E9BBEF4}"/>
              </a:ext>
            </a:extLst>
          </p:cNvPr>
          <p:cNvSpPr/>
          <p:nvPr/>
        </p:nvSpPr>
        <p:spPr>
          <a:xfrm>
            <a:off x="4627547" y="3656239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CB19C111-9865-C569-E445-2AA01BDF3351}"/>
              </a:ext>
            </a:extLst>
          </p:cNvPr>
          <p:cNvSpPr/>
          <p:nvPr/>
        </p:nvSpPr>
        <p:spPr>
          <a:xfrm>
            <a:off x="4376192" y="3190024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6EBC57FC-F7EA-BC6B-89BB-858B5D0417A6}"/>
              </a:ext>
            </a:extLst>
          </p:cNvPr>
          <p:cNvSpPr/>
          <p:nvPr/>
        </p:nvSpPr>
        <p:spPr>
          <a:xfrm>
            <a:off x="4475147" y="3503839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6AB06595-1725-70C7-5E57-BBD8887766C9}"/>
              </a:ext>
            </a:extLst>
          </p:cNvPr>
          <p:cNvSpPr/>
          <p:nvPr/>
        </p:nvSpPr>
        <p:spPr>
          <a:xfrm>
            <a:off x="4923963" y="3512223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D8E91682-EA64-161F-3D15-7BD1BD975831}"/>
              </a:ext>
            </a:extLst>
          </p:cNvPr>
          <p:cNvSpPr/>
          <p:nvPr/>
        </p:nvSpPr>
        <p:spPr>
          <a:xfrm>
            <a:off x="4672608" y="3046008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C66AACDD-272D-22BB-EAE4-183551830C0D}"/>
              </a:ext>
            </a:extLst>
          </p:cNvPr>
          <p:cNvSpPr/>
          <p:nvPr/>
        </p:nvSpPr>
        <p:spPr>
          <a:xfrm>
            <a:off x="4771563" y="3359823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6091AC3D-36B8-7F33-B5BF-B679650B2A0C}"/>
              </a:ext>
            </a:extLst>
          </p:cNvPr>
          <p:cNvSpPr/>
          <p:nvPr/>
        </p:nvSpPr>
        <p:spPr>
          <a:xfrm>
            <a:off x="4771563" y="2936159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45AA2276-564D-3756-14F2-7E5B6B1057B5}"/>
              </a:ext>
            </a:extLst>
          </p:cNvPr>
          <p:cNvSpPr/>
          <p:nvPr/>
        </p:nvSpPr>
        <p:spPr>
          <a:xfrm>
            <a:off x="4520208" y="2469944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F26F3C21-9884-447B-1935-384F82448A78}"/>
              </a:ext>
            </a:extLst>
          </p:cNvPr>
          <p:cNvSpPr/>
          <p:nvPr/>
        </p:nvSpPr>
        <p:spPr>
          <a:xfrm>
            <a:off x="4619163" y="2783759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27F73FBB-25D8-0ED1-DCC8-0F4AD7657FC2}"/>
              </a:ext>
            </a:extLst>
          </p:cNvPr>
          <p:cNvSpPr/>
          <p:nvPr/>
        </p:nvSpPr>
        <p:spPr>
          <a:xfrm>
            <a:off x="5059595" y="3008167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D3DAED4C-E3C7-B03D-C0B8-8F487DF90EFD}"/>
              </a:ext>
            </a:extLst>
          </p:cNvPr>
          <p:cNvSpPr/>
          <p:nvPr/>
        </p:nvSpPr>
        <p:spPr>
          <a:xfrm>
            <a:off x="4808240" y="2541952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1C20F856-ECE6-9916-839D-F3B2F0D09163}"/>
              </a:ext>
            </a:extLst>
          </p:cNvPr>
          <p:cNvSpPr/>
          <p:nvPr/>
        </p:nvSpPr>
        <p:spPr>
          <a:xfrm>
            <a:off x="4907195" y="2855767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3A161289-5241-B124-B6DC-AA1C3AB5F7CA}"/>
              </a:ext>
            </a:extLst>
          </p:cNvPr>
          <p:cNvSpPr/>
          <p:nvPr/>
        </p:nvSpPr>
        <p:spPr>
          <a:xfrm>
            <a:off x="4483531" y="3736631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2D5A0722-42FC-CECB-7AC9-A777B9A23058}"/>
              </a:ext>
            </a:extLst>
          </p:cNvPr>
          <p:cNvSpPr/>
          <p:nvPr/>
        </p:nvSpPr>
        <p:spPr>
          <a:xfrm>
            <a:off x="4635931" y="2648127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675101F4-19A8-1F6A-42EE-C6703B2C1EAA}"/>
              </a:ext>
            </a:extLst>
          </p:cNvPr>
          <p:cNvSpPr/>
          <p:nvPr/>
        </p:nvSpPr>
        <p:spPr>
          <a:xfrm>
            <a:off x="4384576" y="2181912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4" name="Oval 133">
            <a:extLst>
              <a:ext uri="{FF2B5EF4-FFF2-40B4-BE49-F238E27FC236}">
                <a16:creationId xmlns:a16="http://schemas.microsoft.com/office/drawing/2014/main" id="{EB386D6E-3874-0996-C6C4-60FA18662746}"/>
              </a:ext>
            </a:extLst>
          </p:cNvPr>
          <p:cNvSpPr/>
          <p:nvPr/>
        </p:nvSpPr>
        <p:spPr>
          <a:xfrm>
            <a:off x="4483531" y="2495727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CB40AD5D-020F-8B62-6A00-79878EC10725}"/>
              </a:ext>
            </a:extLst>
          </p:cNvPr>
          <p:cNvSpPr/>
          <p:nvPr/>
        </p:nvSpPr>
        <p:spPr>
          <a:xfrm>
            <a:off x="4880248" y="2757976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C6CCC3A3-2BCC-653D-5499-E5E70D2EDD0B}"/>
              </a:ext>
            </a:extLst>
          </p:cNvPr>
          <p:cNvSpPr/>
          <p:nvPr/>
        </p:nvSpPr>
        <p:spPr>
          <a:xfrm>
            <a:off x="4979203" y="3071791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D37E36AC-D846-3078-93BF-4CC2A4D0C516}"/>
              </a:ext>
            </a:extLst>
          </p:cNvPr>
          <p:cNvSpPr/>
          <p:nvPr/>
        </p:nvSpPr>
        <p:spPr>
          <a:xfrm>
            <a:off x="4987587" y="2720135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9803A64B-8364-F2A5-A550-3A511F0BD8D7}"/>
              </a:ext>
            </a:extLst>
          </p:cNvPr>
          <p:cNvSpPr/>
          <p:nvPr/>
        </p:nvSpPr>
        <p:spPr>
          <a:xfrm>
            <a:off x="4736232" y="2253920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0A9AD60E-DC7E-E436-E8A1-845874A2FC4B}"/>
              </a:ext>
            </a:extLst>
          </p:cNvPr>
          <p:cNvSpPr/>
          <p:nvPr/>
        </p:nvSpPr>
        <p:spPr>
          <a:xfrm>
            <a:off x="4835187" y="2567735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40" name="Straight Arrow Connector 139">
            <a:extLst>
              <a:ext uri="{FF2B5EF4-FFF2-40B4-BE49-F238E27FC236}">
                <a16:creationId xmlns:a16="http://schemas.microsoft.com/office/drawing/2014/main" id="{2E4B246E-DA1A-3488-C720-F03C6FF44199}"/>
              </a:ext>
            </a:extLst>
          </p:cNvPr>
          <p:cNvCxnSpPr>
            <a:cxnSpLocks/>
          </p:cNvCxnSpPr>
          <p:nvPr/>
        </p:nvCxnSpPr>
        <p:spPr>
          <a:xfrm>
            <a:off x="2132108" y="2630097"/>
            <a:ext cx="57606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14E48268-0604-CCB9-DF06-A1BC36B6E202}"/>
              </a:ext>
            </a:extLst>
          </p:cNvPr>
          <p:cNvSpPr txBox="1"/>
          <p:nvPr/>
        </p:nvSpPr>
        <p:spPr bwMode="auto">
          <a:xfrm>
            <a:off x="1281973" y="1754222"/>
            <a:ext cx="1597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(26 GeV/c)</a:t>
            </a:r>
          </a:p>
          <a:p>
            <a:r>
              <a:rPr lang="en-US" b="1" dirty="0"/>
              <a:t>𝛄 = ~28 </a:t>
            </a:r>
            <a:endParaRPr lang="en-CH" b="1" dirty="0"/>
          </a:p>
        </p:txBody>
      </p: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5C7E286A-11FD-A6EF-A49F-C22C43192028}"/>
              </a:ext>
            </a:extLst>
          </p:cNvPr>
          <p:cNvCxnSpPr>
            <a:cxnSpLocks/>
          </p:cNvCxnSpPr>
          <p:nvPr/>
        </p:nvCxnSpPr>
        <p:spPr>
          <a:xfrm>
            <a:off x="5591324" y="1199583"/>
            <a:ext cx="0" cy="361348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A434BA08-6802-B332-E2D5-041FF381DF87}"/>
              </a:ext>
            </a:extLst>
          </p:cNvPr>
          <p:cNvCxnSpPr>
            <a:cxnSpLocks/>
          </p:cNvCxnSpPr>
          <p:nvPr/>
        </p:nvCxnSpPr>
        <p:spPr>
          <a:xfrm>
            <a:off x="5735960" y="1199583"/>
            <a:ext cx="0" cy="362179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6DB33473-F95C-8804-C10F-0EACA7214026}"/>
              </a:ext>
            </a:extLst>
          </p:cNvPr>
          <p:cNvSpPr txBox="1"/>
          <p:nvPr/>
        </p:nvSpPr>
        <p:spPr bwMode="auto">
          <a:xfrm>
            <a:off x="4102170" y="4360821"/>
            <a:ext cx="364594" cy="36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Ir</a:t>
            </a:r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986F54F7-59F9-C8D1-0276-F6EA0381C165}"/>
              </a:ext>
            </a:extLst>
          </p:cNvPr>
          <p:cNvSpPr/>
          <p:nvPr/>
        </p:nvSpPr>
        <p:spPr>
          <a:xfrm>
            <a:off x="7779131" y="3119231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6" name="Oval 145">
            <a:extLst>
              <a:ext uri="{FF2B5EF4-FFF2-40B4-BE49-F238E27FC236}">
                <a16:creationId xmlns:a16="http://schemas.microsoft.com/office/drawing/2014/main" id="{1DCC84A7-F546-9FCD-B1CB-96251D8083A0}"/>
              </a:ext>
            </a:extLst>
          </p:cNvPr>
          <p:cNvSpPr/>
          <p:nvPr/>
        </p:nvSpPr>
        <p:spPr>
          <a:xfrm>
            <a:off x="7563107" y="3237464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7FA58C4D-95B9-FBDF-6203-935D23F39879}"/>
              </a:ext>
            </a:extLst>
          </p:cNvPr>
          <p:cNvSpPr/>
          <p:nvPr/>
        </p:nvSpPr>
        <p:spPr>
          <a:xfrm>
            <a:off x="7923147" y="3309472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178682E0-4C0C-CF41-C271-173865CFA08B}"/>
              </a:ext>
            </a:extLst>
          </p:cNvPr>
          <p:cNvSpPr/>
          <p:nvPr/>
        </p:nvSpPr>
        <p:spPr>
          <a:xfrm>
            <a:off x="7896200" y="3381480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F8A575FA-5EFC-B130-F22B-8D59492EC5B4}"/>
              </a:ext>
            </a:extLst>
          </p:cNvPr>
          <p:cNvSpPr/>
          <p:nvPr/>
        </p:nvSpPr>
        <p:spPr>
          <a:xfrm>
            <a:off x="7680176" y="3499713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CCA1FD6A-0634-BAD7-AC25-34105D6ED9A2}"/>
              </a:ext>
            </a:extLst>
          </p:cNvPr>
          <p:cNvSpPr/>
          <p:nvPr/>
        </p:nvSpPr>
        <p:spPr>
          <a:xfrm>
            <a:off x="8040216" y="3571721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918FE68D-F689-3A63-09E3-25A07B11B93D}"/>
              </a:ext>
            </a:extLst>
          </p:cNvPr>
          <p:cNvSpPr/>
          <p:nvPr/>
        </p:nvSpPr>
        <p:spPr>
          <a:xfrm>
            <a:off x="8067163" y="3165456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2678DFD6-077B-1F5E-91F1-5870B884069E}"/>
              </a:ext>
            </a:extLst>
          </p:cNvPr>
          <p:cNvSpPr/>
          <p:nvPr/>
        </p:nvSpPr>
        <p:spPr>
          <a:xfrm>
            <a:off x="7851139" y="3283689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3" name="Oval 152">
            <a:extLst>
              <a:ext uri="{FF2B5EF4-FFF2-40B4-BE49-F238E27FC236}">
                <a16:creationId xmlns:a16="http://schemas.microsoft.com/office/drawing/2014/main" id="{E7D8A518-AF77-4DAC-7E82-21FECA6B6A0A}"/>
              </a:ext>
            </a:extLst>
          </p:cNvPr>
          <p:cNvSpPr/>
          <p:nvPr/>
        </p:nvSpPr>
        <p:spPr>
          <a:xfrm>
            <a:off x="8211179" y="3355697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4" name="Oval 153">
            <a:extLst>
              <a:ext uri="{FF2B5EF4-FFF2-40B4-BE49-F238E27FC236}">
                <a16:creationId xmlns:a16="http://schemas.microsoft.com/office/drawing/2014/main" id="{E0CED1B7-02B7-D9D4-3981-9B5B006D6B12}"/>
              </a:ext>
            </a:extLst>
          </p:cNvPr>
          <p:cNvSpPr/>
          <p:nvPr/>
        </p:nvSpPr>
        <p:spPr>
          <a:xfrm>
            <a:off x="7896200" y="3721078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5" name="Oval 154">
            <a:extLst>
              <a:ext uri="{FF2B5EF4-FFF2-40B4-BE49-F238E27FC236}">
                <a16:creationId xmlns:a16="http://schemas.microsoft.com/office/drawing/2014/main" id="{C2674731-CB7B-D033-97A5-F5CF2B8883AB}"/>
              </a:ext>
            </a:extLst>
          </p:cNvPr>
          <p:cNvSpPr/>
          <p:nvPr/>
        </p:nvSpPr>
        <p:spPr>
          <a:xfrm>
            <a:off x="7680176" y="3839311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6" name="Oval 155">
            <a:extLst>
              <a:ext uri="{FF2B5EF4-FFF2-40B4-BE49-F238E27FC236}">
                <a16:creationId xmlns:a16="http://schemas.microsoft.com/office/drawing/2014/main" id="{9785F447-07B8-EB0B-BBDA-E31F7FE26532}"/>
              </a:ext>
            </a:extLst>
          </p:cNvPr>
          <p:cNvSpPr/>
          <p:nvPr/>
        </p:nvSpPr>
        <p:spPr>
          <a:xfrm>
            <a:off x="8040216" y="3911319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7" name="Oval 156">
            <a:extLst>
              <a:ext uri="{FF2B5EF4-FFF2-40B4-BE49-F238E27FC236}">
                <a16:creationId xmlns:a16="http://schemas.microsoft.com/office/drawing/2014/main" id="{0E70C22B-9E3D-DB9D-6273-9302570F4976}"/>
              </a:ext>
            </a:extLst>
          </p:cNvPr>
          <p:cNvSpPr/>
          <p:nvPr/>
        </p:nvSpPr>
        <p:spPr>
          <a:xfrm>
            <a:off x="8328248" y="3505054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1A60D5D2-91F7-6F70-2D6B-EBAAC1107CA2}"/>
              </a:ext>
            </a:extLst>
          </p:cNvPr>
          <p:cNvSpPr/>
          <p:nvPr/>
        </p:nvSpPr>
        <p:spPr>
          <a:xfrm>
            <a:off x="8112224" y="3623287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BDA709BB-6D4F-4BC0-272B-0AB9834EAB71}"/>
              </a:ext>
            </a:extLst>
          </p:cNvPr>
          <p:cNvSpPr/>
          <p:nvPr/>
        </p:nvSpPr>
        <p:spPr>
          <a:xfrm>
            <a:off x="8472264" y="3695295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0" name="Oval 159">
            <a:extLst>
              <a:ext uri="{FF2B5EF4-FFF2-40B4-BE49-F238E27FC236}">
                <a16:creationId xmlns:a16="http://schemas.microsoft.com/office/drawing/2014/main" id="{613C6C21-A3FF-E382-6436-20B5A4D0DF25}"/>
              </a:ext>
            </a:extLst>
          </p:cNvPr>
          <p:cNvSpPr/>
          <p:nvPr/>
        </p:nvSpPr>
        <p:spPr>
          <a:xfrm>
            <a:off x="7392144" y="3433046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07CA6760-DE32-965A-2FA0-1CCBB0D9EAE4}"/>
              </a:ext>
            </a:extLst>
          </p:cNvPr>
          <p:cNvSpPr/>
          <p:nvPr/>
        </p:nvSpPr>
        <p:spPr>
          <a:xfrm>
            <a:off x="7176120" y="3551279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45ADF465-94A3-86ED-D63F-721C99318C4F}"/>
              </a:ext>
            </a:extLst>
          </p:cNvPr>
          <p:cNvSpPr/>
          <p:nvPr/>
        </p:nvSpPr>
        <p:spPr>
          <a:xfrm>
            <a:off x="7536160" y="3623287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5F03D7E5-DE49-EBB0-A48A-8C6C2841DAE5}"/>
              </a:ext>
            </a:extLst>
          </p:cNvPr>
          <p:cNvSpPr/>
          <p:nvPr/>
        </p:nvSpPr>
        <p:spPr>
          <a:xfrm>
            <a:off x="7491099" y="2949432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6943DE47-7392-7AF6-1EB5-91F44FD8DFD3}"/>
              </a:ext>
            </a:extLst>
          </p:cNvPr>
          <p:cNvSpPr/>
          <p:nvPr/>
        </p:nvSpPr>
        <p:spPr>
          <a:xfrm>
            <a:off x="7275075" y="3067665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5336D08A-FF67-FCD8-AA00-A9885B3A2487}"/>
              </a:ext>
            </a:extLst>
          </p:cNvPr>
          <p:cNvSpPr/>
          <p:nvPr/>
        </p:nvSpPr>
        <p:spPr>
          <a:xfrm>
            <a:off x="7635115" y="3139673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D524721F-9064-0E07-99C1-33185BDF3AB7}"/>
              </a:ext>
            </a:extLst>
          </p:cNvPr>
          <p:cNvSpPr/>
          <p:nvPr/>
        </p:nvSpPr>
        <p:spPr>
          <a:xfrm>
            <a:off x="7536160" y="3793086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7" name="Oval 166">
            <a:extLst>
              <a:ext uri="{FF2B5EF4-FFF2-40B4-BE49-F238E27FC236}">
                <a16:creationId xmlns:a16="http://schemas.microsoft.com/office/drawing/2014/main" id="{43F6E081-6357-3B52-7AF3-50168B14429F}"/>
              </a:ext>
            </a:extLst>
          </p:cNvPr>
          <p:cNvSpPr/>
          <p:nvPr/>
        </p:nvSpPr>
        <p:spPr>
          <a:xfrm>
            <a:off x="7320136" y="3911319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133E4669-FCF2-2800-E07F-D71D22269492}"/>
              </a:ext>
            </a:extLst>
          </p:cNvPr>
          <p:cNvSpPr/>
          <p:nvPr/>
        </p:nvSpPr>
        <p:spPr>
          <a:xfrm>
            <a:off x="7680176" y="3983327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F7353E9F-2FF6-2E65-CDB3-EA560D7BB8E0}"/>
              </a:ext>
            </a:extLst>
          </p:cNvPr>
          <p:cNvSpPr/>
          <p:nvPr/>
        </p:nvSpPr>
        <p:spPr>
          <a:xfrm>
            <a:off x="8211179" y="3865094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84140863-2CC6-2188-51A6-3B2DEA4ADC16}"/>
              </a:ext>
            </a:extLst>
          </p:cNvPr>
          <p:cNvSpPr/>
          <p:nvPr/>
        </p:nvSpPr>
        <p:spPr>
          <a:xfrm>
            <a:off x="7995155" y="3983327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1" name="Oval 170">
            <a:extLst>
              <a:ext uri="{FF2B5EF4-FFF2-40B4-BE49-F238E27FC236}">
                <a16:creationId xmlns:a16="http://schemas.microsoft.com/office/drawing/2014/main" id="{1BB332C3-4125-AF40-ADFD-871B3C90E81E}"/>
              </a:ext>
            </a:extLst>
          </p:cNvPr>
          <p:cNvSpPr/>
          <p:nvPr/>
        </p:nvSpPr>
        <p:spPr>
          <a:xfrm>
            <a:off x="8355195" y="4055335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CDE12FF5-661F-6102-3BCF-1E1841B31FB3}"/>
              </a:ext>
            </a:extLst>
          </p:cNvPr>
          <p:cNvSpPr/>
          <p:nvPr/>
        </p:nvSpPr>
        <p:spPr>
          <a:xfrm>
            <a:off x="7896200" y="2805416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FE955327-97FA-3E07-6D4E-727A4809C90F}"/>
              </a:ext>
            </a:extLst>
          </p:cNvPr>
          <p:cNvSpPr/>
          <p:nvPr/>
        </p:nvSpPr>
        <p:spPr>
          <a:xfrm>
            <a:off x="7680176" y="2923649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4" name="Oval 173">
            <a:extLst>
              <a:ext uri="{FF2B5EF4-FFF2-40B4-BE49-F238E27FC236}">
                <a16:creationId xmlns:a16="http://schemas.microsoft.com/office/drawing/2014/main" id="{D16AD6D5-D1A9-BAB4-6211-2E3F0049EEA4}"/>
              </a:ext>
            </a:extLst>
          </p:cNvPr>
          <p:cNvSpPr/>
          <p:nvPr/>
        </p:nvSpPr>
        <p:spPr>
          <a:xfrm>
            <a:off x="8040216" y="2995657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FEBDF6F4-2CA3-89AC-7801-3010476005CF}"/>
              </a:ext>
            </a:extLst>
          </p:cNvPr>
          <p:cNvSpPr/>
          <p:nvPr/>
        </p:nvSpPr>
        <p:spPr>
          <a:xfrm>
            <a:off x="8355195" y="3021440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6" name="Oval 175">
            <a:extLst>
              <a:ext uri="{FF2B5EF4-FFF2-40B4-BE49-F238E27FC236}">
                <a16:creationId xmlns:a16="http://schemas.microsoft.com/office/drawing/2014/main" id="{6B37FCEF-F9D2-CED7-861B-0556D51E497A}"/>
              </a:ext>
            </a:extLst>
          </p:cNvPr>
          <p:cNvSpPr/>
          <p:nvPr/>
        </p:nvSpPr>
        <p:spPr>
          <a:xfrm>
            <a:off x="8139171" y="3139673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7" name="Oval 176">
            <a:extLst>
              <a:ext uri="{FF2B5EF4-FFF2-40B4-BE49-F238E27FC236}">
                <a16:creationId xmlns:a16="http://schemas.microsoft.com/office/drawing/2014/main" id="{910139E6-5B65-0A74-0594-0DC8069B300E}"/>
              </a:ext>
            </a:extLst>
          </p:cNvPr>
          <p:cNvSpPr/>
          <p:nvPr/>
        </p:nvSpPr>
        <p:spPr>
          <a:xfrm>
            <a:off x="8499211" y="3211681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86EBB7EA-9430-2A99-81CE-C4194510507F}"/>
              </a:ext>
            </a:extLst>
          </p:cNvPr>
          <p:cNvSpPr/>
          <p:nvPr/>
        </p:nvSpPr>
        <p:spPr>
          <a:xfrm>
            <a:off x="9291299" y="1606432"/>
            <a:ext cx="405101" cy="406265"/>
          </a:xfrm>
          <a:prstGeom prst="ellipse">
            <a:avLst/>
          </a:prstGeom>
          <a:solidFill>
            <a:srgbClr val="00B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79" name="Picture 178">
            <a:extLst>
              <a:ext uri="{FF2B5EF4-FFF2-40B4-BE49-F238E27FC236}">
                <a16:creationId xmlns:a16="http://schemas.microsoft.com/office/drawing/2014/main" id="{6D34CB4B-B21B-E0BF-BB4E-1F619F9AC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562" y="1648577"/>
            <a:ext cx="225830" cy="292743"/>
          </a:xfrm>
          <a:prstGeom prst="rect">
            <a:avLst/>
          </a:prstGeom>
        </p:spPr>
      </p:pic>
      <p:sp>
        <p:nvSpPr>
          <p:cNvPr id="180" name="Oval 179">
            <a:extLst>
              <a:ext uri="{FF2B5EF4-FFF2-40B4-BE49-F238E27FC236}">
                <a16:creationId xmlns:a16="http://schemas.microsoft.com/office/drawing/2014/main" id="{9B76A414-21B7-8EA3-BFAD-B35EB63B47D2}"/>
              </a:ext>
            </a:extLst>
          </p:cNvPr>
          <p:cNvSpPr/>
          <p:nvPr/>
        </p:nvSpPr>
        <p:spPr>
          <a:xfrm>
            <a:off x="7879547" y="2037604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3D1FB789-5086-0A0F-D085-49A09AA061D4}"/>
              </a:ext>
            </a:extLst>
          </p:cNvPr>
          <p:cNvSpPr/>
          <p:nvPr/>
        </p:nvSpPr>
        <p:spPr>
          <a:xfrm>
            <a:off x="9241708" y="2572624"/>
            <a:ext cx="405101" cy="406265"/>
          </a:xfrm>
          <a:prstGeom prst="ellipse">
            <a:avLst/>
          </a:prstGeom>
          <a:solidFill>
            <a:schemeClr val="accent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CEE60215-9A6C-7507-BBB9-5FD87424D02F}"/>
              </a:ext>
            </a:extLst>
          </p:cNvPr>
          <p:cNvCxnSpPr>
            <a:cxnSpLocks/>
          </p:cNvCxnSpPr>
          <p:nvPr/>
        </p:nvCxnSpPr>
        <p:spPr>
          <a:xfrm flipV="1">
            <a:off x="8104698" y="1599128"/>
            <a:ext cx="44822" cy="37552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42145502-D009-27A0-D492-2B401D1AF3C8}"/>
              </a:ext>
            </a:extLst>
          </p:cNvPr>
          <p:cNvCxnSpPr>
            <a:cxnSpLocks/>
          </p:cNvCxnSpPr>
          <p:nvPr/>
        </p:nvCxnSpPr>
        <p:spPr>
          <a:xfrm>
            <a:off x="10054760" y="3790536"/>
            <a:ext cx="715359" cy="334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A5F57100-FDA4-0DDE-7698-F675EF2F2AE0}"/>
              </a:ext>
            </a:extLst>
          </p:cNvPr>
          <p:cNvCxnSpPr>
            <a:cxnSpLocks/>
          </p:cNvCxnSpPr>
          <p:nvPr/>
        </p:nvCxnSpPr>
        <p:spPr>
          <a:xfrm flipV="1">
            <a:off x="9696400" y="1474594"/>
            <a:ext cx="204558" cy="15695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Oval 184">
            <a:extLst>
              <a:ext uri="{FF2B5EF4-FFF2-40B4-BE49-F238E27FC236}">
                <a16:creationId xmlns:a16="http://schemas.microsoft.com/office/drawing/2014/main" id="{283565DB-72D4-65A8-5BB0-072C6FC82BE3}"/>
              </a:ext>
            </a:extLst>
          </p:cNvPr>
          <p:cNvSpPr/>
          <p:nvPr/>
        </p:nvSpPr>
        <p:spPr>
          <a:xfrm>
            <a:off x="6904871" y="2128972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133CE9B8-8DA9-DB99-9845-411DF6EF1F3C}"/>
              </a:ext>
            </a:extLst>
          </p:cNvPr>
          <p:cNvCxnSpPr>
            <a:cxnSpLocks/>
          </p:cNvCxnSpPr>
          <p:nvPr/>
        </p:nvCxnSpPr>
        <p:spPr>
          <a:xfrm flipH="1" flipV="1">
            <a:off x="6958857" y="1788289"/>
            <a:ext cx="90461" cy="2865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8378E69B-984A-C15C-2D82-2045CFF382EB}"/>
                  </a:ext>
                </a:extLst>
              </p:cNvPr>
              <p:cNvSpPr/>
              <p:nvPr/>
            </p:nvSpPr>
            <p:spPr>
              <a:xfrm>
                <a:off x="9552384" y="3551279"/>
                <a:ext cx="405101" cy="406265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8378E69B-984A-C15C-2D82-2045CFF382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52384" y="3551279"/>
                <a:ext cx="405101" cy="406265"/>
              </a:xfrm>
              <a:prstGeom prst="ellipse">
                <a:avLst/>
              </a:prstGeom>
              <a:blipFill>
                <a:blip r:embed="rId3"/>
                <a:stretch>
                  <a:fillRect l="-2941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A2B9DD8D-91B8-1E2F-6B12-ADBAC0B48417}"/>
              </a:ext>
            </a:extLst>
          </p:cNvPr>
          <p:cNvCxnSpPr>
            <a:cxnSpLocks/>
          </p:cNvCxnSpPr>
          <p:nvPr/>
        </p:nvCxnSpPr>
        <p:spPr>
          <a:xfrm flipV="1">
            <a:off x="9696400" y="2644001"/>
            <a:ext cx="720080" cy="9260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Oval 188">
            <a:extLst>
              <a:ext uri="{FF2B5EF4-FFF2-40B4-BE49-F238E27FC236}">
                <a16:creationId xmlns:a16="http://schemas.microsoft.com/office/drawing/2014/main" id="{293270A8-2049-BC33-1846-C4C1B92F0640}"/>
              </a:ext>
            </a:extLst>
          </p:cNvPr>
          <p:cNvSpPr/>
          <p:nvPr/>
        </p:nvSpPr>
        <p:spPr>
          <a:xfrm>
            <a:off x="6554995" y="3551279"/>
            <a:ext cx="405101" cy="406265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4FF1C465-F952-922E-C37F-5758F77CA8A4}"/>
              </a:ext>
            </a:extLst>
          </p:cNvPr>
          <p:cNvCxnSpPr>
            <a:cxnSpLocks/>
          </p:cNvCxnSpPr>
          <p:nvPr/>
        </p:nvCxnSpPr>
        <p:spPr>
          <a:xfrm flipH="1">
            <a:off x="6255971" y="3977986"/>
            <a:ext cx="240169" cy="2213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83FFF7C7-7F24-E292-380C-21C0CB2D6367}"/>
                  </a:ext>
                </a:extLst>
              </p:cNvPr>
              <p:cNvSpPr/>
              <p:nvPr/>
            </p:nvSpPr>
            <p:spPr>
              <a:xfrm>
                <a:off x="9535453" y="4390060"/>
                <a:ext cx="405101" cy="40626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191" name="Oval 190">
                <a:extLst>
                  <a:ext uri="{FF2B5EF4-FFF2-40B4-BE49-F238E27FC236}">
                    <a16:creationId xmlns:a16="http://schemas.microsoft.com/office/drawing/2014/main" id="{83FFF7C7-7F24-E292-380C-21C0CB2D63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5453" y="4390060"/>
                <a:ext cx="405101" cy="406265"/>
              </a:xfrm>
              <a:prstGeom prst="ellipse">
                <a:avLst/>
              </a:prstGeom>
              <a:blipFill>
                <a:blip r:embed="rId4"/>
                <a:stretch>
                  <a:fillRect l="-2941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DBD4510E-0BBB-31EA-031E-0B2B566DA5DE}"/>
              </a:ext>
            </a:extLst>
          </p:cNvPr>
          <p:cNvCxnSpPr>
            <a:cxnSpLocks/>
          </p:cNvCxnSpPr>
          <p:nvPr/>
        </p:nvCxnSpPr>
        <p:spPr>
          <a:xfrm>
            <a:off x="9861990" y="4786507"/>
            <a:ext cx="387519" cy="44186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Freeform 192">
            <a:extLst>
              <a:ext uri="{FF2B5EF4-FFF2-40B4-BE49-F238E27FC236}">
                <a16:creationId xmlns:a16="http://schemas.microsoft.com/office/drawing/2014/main" id="{B56E5680-0F75-517B-9F62-E4B9EC8FDC05}"/>
              </a:ext>
            </a:extLst>
          </p:cNvPr>
          <p:cNvSpPr/>
          <p:nvPr/>
        </p:nvSpPr>
        <p:spPr>
          <a:xfrm rot="13528069">
            <a:off x="5936634" y="2445653"/>
            <a:ext cx="1447738" cy="426385"/>
          </a:xfrm>
          <a:custGeom>
            <a:avLst/>
            <a:gdLst>
              <a:gd name="connsiteX0" fmla="*/ 0 w 2856130"/>
              <a:gd name="connsiteY0" fmla="*/ 256674 h 465222"/>
              <a:gd name="connsiteX1" fmla="*/ 16042 w 2856130"/>
              <a:gd name="connsiteY1" fmla="*/ 144379 h 465222"/>
              <a:gd name="connsiteX2" fmla="*/ 64168 w 2856130"/>
              <a:gd name="connsiteY2" fmla="*/ 112295 h 465222"/>
              <a:gd name="connsiteX3" fmla="*/ 96253 w 2856130"/>
              <a:gd name="connsiteY3" fmla="*/ 80211 h 465222"/>
              <a:gd name="connsiteX4" fmla="*/ 128337 w 2856130"/>
              <a:gd name="connsiteY4" fmla="*/ 128337 h 465222"/>
              <a:gd name="connsiteX5" fmla="*/ 160421 w 2856130"/>
              <a:gd name="connsiteY5" fmla="*/ 224590 h 465222"/>
              <a:gd name="connsiteX6" fmla="*/ 192505 w 2856130"/>
              <a:gd name="connsiteY6" fmla="*/ 272716 h 465222"/>
              <a:gd name="connsiteX7" fmla="*/ 224589 w 2856130"/>
              <a:gd name="connsiteY7" fmla="*/ 368969 h 465222"/>
              <a:gd name="connsiteX8" fmla="*/ 240632 w 2856130"/>
              <a:gd name="connsiteY8" fmla="*/ 417095 h 465222"/>
              <a:gd name="connsiteX9" fmla="*/ 288758 w 2856130"/>
              <a:gd name="connsiteY9" fmla="*/ 385011 h 465222"/>
              <a:gd name="connsiteX10" fmla="*/ 304800 w 2856130"/>
              <a:gd name="connsiteY10" fmla="*/ 288758 h 465222"/>
              <a:gd name="connsiteX11" fmla="*/ 320842 w 2856130"/>
              <a:gd name="connsiteY11" fmla="*/ 240632 h 465222"/>
              <a:gd name="connsiteX12" fmla="*/ 352926 w 2856130"/>
              <a:gd name="connsiteY12" fmla="*/ 112295 h 465222"/>
              <a:gd name="connsiteX13" fmla="*/ 385011 w 2856130"/>
              <a:gd name="connsiteY13" fmla="*/ 64169 h 465222"/>
              <a:gd name="connsiteX14" fmla="*/ 465221 w 2856130"/>
              <a:gd name="connsiteY14" fmla="*/ 176464 h 465222"/>
              <a:gd name="connsiteX15" fmla="*/ 513347 w 2856130"/>
              <a:gd name="connsiteY15" fmla="*/ 320843 h 465222"/>
              <a:gd name="connsiteX16" fmla="*/ 561474 w 2856130"/>
              <a:gd name="connsiteY16" fmla="*/ 401053 h 465222"/>
              <a:gd name="connsiteX17" fmla="*/ 609600 w 2856130"/>
              <a:gd name="connsiteY17" fmla="*/ 417095 h 465222"/>
              <a:gd name="connsiteX18" fmla="*/ 625642 w 2856130"/>
              <a:gd name="connsiteY18" fmla="*/ 368969 h 465222"/>
              <a:gd name="connsiteX19" fmla="*/ 641684 w 2856130"/>
              <a:gd name="connsiteY19" fmla="*/ 176464 h 465222"/>
              <a:gd name="connsiteX20" fmla="*/ 673768 w 2856130"/>
              <a:gd name="connsiteY20" fmla="*/ 128337 h 465222"/>
              <a:gd name="connsiteX21" fmla="*/ 689811 w 2856130"/>
              <a:gd name="connsiteY21" fmla="*/ 80211 h 465222"/>
              <a:gd name="connsiteX22" fmla="*/ 753979 w 2856130"/>
              <a:gd name="connsiteY22" fmla="*/ 64169 h 465222"/>
              <a:gd name="connsiteX23" fmla="*/ 802105 w 2856130"/>
              <a:gd name="connsiteY23" fmla="*/ 112295 h 465222"/>
              <a:gd name="connsiteX24" fmla="*/ 834189 w 2856130"/>
              <a:gd name="connsiteY24" fmla="*/ 208548 h 465222"/>
              <a:gd name="connsiteX25" fmla="*/ 850232 w 2856130"/>
              <a:gd name="connsiteY25" fmla="*/ 256674 h 465222"/>
              <a:gd name="connsiteX26" fmla="*/ 882316 w 2856130"/>
              <a:gd name="connsiteY26" fmla="*/ 401053 h 465222"/>
              <a:gd name="connsiteX27" fmla="*/ 962526 w 2856130"/>
              <a:gd name="connsiteY27" fmla="*/ 385011 h 465222"/>
              <a:gd name="connsiteX28" fmla="*/ 994611 w 2856130"/>
              <a:gd name="connsiteY28" fmla="*/ 352927 h 465222"/>
              <a:gd name="connsiteX29" fmla="*/ 1042737 w 2856130"/>
              <a:gd name="connsiteY29" fmla="*/ 256674 h 465222"/>
              <a:gd name="connsiteX30" fmla="*/ 1026695 w 2856130"/>
              <a:gd name="connsiteY30" fmla="*/ 208548 h 465222"/>
              <a:gd name="connsiteX31" fmla="*/ 994611 w 2856130"/>
              <a:gd name="connsiteY31" fmla="*/ 160422 h 465222"/>
              <a:gd name="connsiteX32" fmla="*/ 1042737 w 2856130"/>
              <a:gd name="connsiteY32" fmla="*/ 64169 h 465222"/>
              <a:gd name="connsiteX33" fmla="*/ 1090863 w 2856130"/>
              <a:gd name="connsiteY33" fmla="*/ 48127 h 465222"/>
              <a:gd name="connsiteX34" fmla="*/ 1122947 w 2856130"/>
              <a:gd name="connsiteY34" fmla="*/ 96253 h 465222"/>
              <a:gd name="connsiteX35" fmla="*/ 1155032 w 2856130"/>
              <a:gd name="connsiteY35" fmla="*/ 208548 h 465222"/>
              <a:gd name="connsiteX36" fmla="*/ 1171074 w 2856130"/>
              <a:gd name="connsiteY36" fmla="*/ 256674 h 465222"/>
              <a:gd name="connsiteX37" fmla="*/ 1219200 w 2856130"/>
              <a:gd name="connsiteY37" fmla="*/ 465222 h 465222"/>
              <a:gd name="connsiteX38" fmla="*/ 1283368 w 2856130"/>
              <a:gd name="connsiteY38" fmla="*/ 449179 h 465222"/>
              <a:gd name="connsiteX39" fmla="*/ 1315453 w 2856130"/>
              <a:gd name="connsiteY39" fmla="*/ 352927 h 465222"/>
              <a:gd name="connsiteX40" fmla="*/ 1331495 w 2856130"/>
              <a:gd name="connsiteY40" fmla="*/ 304800 h 465222"/>
              <a:gd name="connsiteX41" fmla="*/ 1347537 w 2856130"/>
              <a:gd name="connsiteY41" fmla="*/ 256674 h 465222"/>
              <a:gd name="connsiteX42" fmla="*/ 1363579 w 2856130"/>
              <a:gd name="connsiteY42" fmla="*/ 192506 h 465222"/>
              <a:gd name="connsiteX43" fmla="*/ 1443789 w 2856130"/>
              <a:gd name="connsiteY43" fmla="*/ 112295 h 465222"/>
              <a:gd name="connsiteX44" fmla="*/ 1524000 w 2856130"/>
              <a:gd name="connsiteY44" fmla="*/ 64169 h 465222"/>
              <a:gd name="connsiteX45" fmla="*/ 1572126 w 2856130"/>
              <a:gd name="connsiteY45" fmla="*/ 144379 h 465222"/>
              <a:gd name="connsiteX46" fmla="*/ 1604211 w 2856130"/>
              <a:gd name="connsiteY46" fmla="*/ 256674 h 465222"/>
              <a:gd name="connsiteX47" fmla="*/ 1620253 w 2856130"/>
              <a:gd name="connsiteY47" fmla="*/ 304800 h 465222"/>
              <a:gd name="connsiteX48" fmla="*/ 1684421 w 2856130"/>
              <a:gd name="connsiteY48" fmla="*/ 449179 h 465222"/>
              <a:gd name="connsiteX49" fmla="*/ 1732547 w 2856130"/>
              <a:gd name="connsiteY49" fmla="*/ 433137 h 465222"/>
              <a:gd name="connsiteX50" fmla="*/ 1764632 w 2856130"/>
              <a:gd name="connsiteY50" fmla="*/ 401053 h 465222"/>
              <a:gd name="connsiteX51" fmla="*/ 1812758 w 2856130"/>
              <a:gd name="connsiteY51" fmla="*/ 368969 h 465222"/>
              <a:gd name="connsiteX52" fmla="*/ 1828800 w 2856130"/>
              <a:gd name="connsiteY52" fmla="*/ 304800 h 465222"/>
              <a:gd name="connsiteX53" fmla="*/ 1860884 w 2856130"/>
              <a:gd name="connsiteY53" fmla="*/ 208548 h 465222"/>
              <a:gd name="connsiteX54" fmla="*/ 1876926 w 2856130"/>
              <a:gd name="connsiteY54" fmla="*/ 160422 h 465222"/>
              <a:gd name="connsiteX55" fmla="*/ 1909011 w 2856130"/>
              <a:gd name="connsiteY55" fmla="*/ 80211 h 465222"/>
              <a:gd name="connsiteX56" fmla="*/ 1957137 w 2856130"/>
              <a:gd name="connsiteY56" fmla="*/ 0 h 465222"/>
              <a:gd name="connsiteX57" fmla="*/ 2005263 w 2856130"/>
              <a:gd name="connsiteY57" fmla="*/ 32085 h 465222"/>
              <a:gd name="connsiteX58" fmla="*/ 2037347 w 2856130"/>
              <a:gd name="connsiteY58" fmla="*/ 128337 h 465222"/>
              <a:gd name="connsiteX59" fmla="*/ 2053389 w 2856130"/>
              <a:gd name="connsiteY59" fmla="*/ 176464 h 465222"/>
              <a:gd name="connsiteX60" fmla="*/ 2085474 w 2856130"/>
              <a:gd name="connsiteY60" fmla="*/ 208548 h 465222"/>
              <a:gd name="connsiteX61" fmla="*/ 2101516 w 2856130"/>
              <a:gd name="connsiteY61" fmla="*/ 256674 h 465222"/>
              <a:gd name="connsiteX62" fmla="*/ 2165684 w 2856130"/>
              <a:gd name="connsiteY62" fmla="*/ 336885 h 465222"/>
              <a:gd name="connsiteX63" fmla="*/ 2197768 w 2856130"/>
              <a:gd name="connsiteY63" fmla="*/ 385011 h 465222"/>
              <a:gd name="connsiteX64" fmla="*/ 2277979 w 2856130"/>
              <a:gd name="connsiteY64" fmla="*/ 368969 h 465222"/>
              <a:gd name="connsiteX65" fmla="*/ 2310063 w 2856130"/>
              <a:gd name="connsiteY65" fmla="*/ 320843 h 465222"/>
              <a:gd name="connsiteX66" fmla="*/ 2342147 w 2856130"/>
              <a:gd name="connsiteY66" fmla="*/ 288758 h 465222"/>
              <a:gd name="connsiteX67" fmla="*/ 2374232 w 2856130"/>
              <a:gd name="connsiteY67" fmla="*/ 240632 h 465222"/>
              <a:gd name="connsiteX68" fmla="*/ 2470484 w 2856130"/>
              <a:gd name="connsiteY68" fmla="*/ 208548 h 465222"/>
              <a:gd name="connsiteX69" fmla="*/ 2791326 w 2856130"/>
              <a:gd name="connsiteY69" fmla="*/ 256674 h 465222"/>
              <a:gd name="connsiteX70" fmla="*/ 2855495 w 2856130"/>
              <a:gd name="connsiteY70" fmla="*/ 240632 h 465222"/>
              <a:gd name="connsiteX71" fmla="*/ 2807368 w 2856130"/>
              <a:gd name="connsiteY71" fmla="*/ 208548 h 465222"/>
              <a:gd name="connsiteX72" fmla="*/ 2711116 w 2856130"/>
              <a:gd name="connsiteY72" fmla="*/ 128337 h 465222"/>
              <a:gd name="connsiteX73" fmla="*/ 2791326 w 2856130"/>
              <a:gd name="connsiteY73" fmla="*/ 256674 h 465222"/>
              <a:gd name="connsiteX74" fmla="*/ 2855495 w 2856130"/>
              <a:gd name="connsiteY74" fmla="*/ 320843 h 465222"/>
              <a:gd name="connsiteX75" fmla="*/ 2807368 w 2856130"/>
              <a:gd name="connsiteY75" fmla="*/ 352927 h 465222"/>
              <a:gd name="connsiteX76" fmla="*/ 2743200 w 2856130"/>
              <a:gd name="connsiteY76" fmla="*/ 368969 h 465222"/>
              <a:gd name="connsiteX77" fmla="*/ 2695074 w 2856130"/>
              <a:gd name="connsiteY77" fmla="*/ 385011 h 465222"/>
              <a:gd name="connsiteX78" fmla="*/ 2646947 w 2856130"/>
              <a:gd name="connsiteY78" fmla="*/ 401053 h 465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856130" h="465222">
                <a:moveTo>
                  <a:pt x="0" y="256674"/>
                </a:moveTo>
                <a:cubicBezTo>
                  <a:pt x="5347" y="219242"/>
                  <a:pt x="685" y="178932"/>
                  <a:pt x="16042" y="144379"/>
                </a:cubicBezTo>
                <a:cubicBezTo>
                  <a:pt x="23872" y="126761"/>
                  <a:pt x="49113" y="124339"/>
                  <a:pt x="64168" y="112295"/>
                </a:cubicBezTo>
                <a:cubicBezTo>
                  <a:pt x="75979" y="102847"/>
                  <a:pt x="85558" y="90906"/>
                  <a:pt x="96253" y="80211"/>
                </a:cubicBezTo>
                <a:cubicBezTo>
                  <a:pt x="106948" y="96253"/>
                  <a:pt x="120507" y="110719"/>
                  <a:pt x="128337" y="128337"/>
                </a:cubicBezTo>
                <a:cubicBezTo>
                  <a:pt x="142072" y="159242"/>
                  <a:pt x="141661" y="196450"/>
                  <a:pt x="160421" y="224590"/>
                </a:cubicBezTo>
                <a:lnTo>
                  <a:pt x="192505" y="272716"/>
                </a:lnTo>
                <a:lnTo>
                  <a:pt x="224589" y="368969"/>
                </a:lnTo>
                <a:lnTo>
                  <a:pt x="240632" y="417095"/>
                </a:lnTo>
                <a:cubicBezTo>
                  <a:pt x="256674" y="406400"/>
                  <a:pt x="280136" y="402256"/>
                  <a:pt x="288758" y="385011"/>
                </a:cubicBezTo>
                <a:cubicBezTo>
                  <a:pt x="303304" y="355918"/>
                  <a:pt x="297744" y="320510"/>
                  <a:pt x="304800" y="288758"/>
                </a:cubicBezTo>
                <a:cubicBezTo>
                  <a:pt x="308468" y="272251"/>
                  <a:pt x="316741" y="257037"/>
                  <a:pt x="320842" y="240632"/>
                </a:cubicBezTo>
                <a:cubicBezTo>
                  <a:pt x="329993" y="204026"/>
                  <a:pt x="334592" y="148963"/>
                  <a:pt x="352926" y="112295"/>
                </a:cubicBezTo>
                <a:cubicBezTo>
                  <a:pt x="361548" y="95050"/>
                  <a:pt x="374316" y="80211"/>
                  <a:pt x="385011" y="64169"/>
                </a:cubicBezTo>
                <a:cubicBezTo>
                  <a:pt x="465221" y="90906"/>
                  <a:pt x="427790" y="64169"/>
                  <a:pt x="465221" y="176464"/>
                </a:cubicBezTo>
                <a:lnTo>
                  <a:pt x="513347" y="320843"/>
                </a:lnTo>
                <a:cubicBezTo>
                  <a:pt x="525966" y="358699"/>
                  <a:pt x="524772" y="379032"/>
                  <a:pt x="561474" y="401053"/>
                </a:cubicBezTo>
                <a:cubicBezTo>
                  <a:pt x="575974" y="409753"/>
                  <a:pt x="593558" y="411748"/>
                  <a:pt x="609600" y="417095"/>
                </a:cubicBezTo>
                <a:cubicBezTo>
                  <a:pt x="614947" y="401053"/>
                  <a:pt x="623407" y="385730"/>
                  <a:pt x="625642" y="368969"/>
                </a:cubicBezTo>
                <a:cubicBezTo>
                  <a:pt x="634152" y="305143"/>
                  <a:pt x="629056" y="239604"/>
                  <a:pt x="641684" y="176464"/>
                </a:cubicBezTo>
                <a:cubicBezTo>
                  <a:pt x="645465" y="157558"/>
                  <a:pt x="665145" y="145582"/>
                  <a:pt x="673768" y="128337"/>
                </a:cubicBezTo>
                <a:cubicBezTo>
                  <a:pt x="681330" y="113212"/>
                  <a:pt x="676607" y="90774"/>
                  <a:pt x="689811" y="80211"/>
                </a:cubicBezTo>
                <a:cubicBezTo>
                  <a:pt x="707027" y="66438"/>
                  <a:pt x="732590" y="69516"/>
                  <a:pt x="753979" y="64169"/>
                </a:cubicBezTo>
                <a:cubicBezTo>
                  <a:pt x="770021" y="80211"/>
                  <a:pt x="791087" y="92463"/>
                  <a:pt x="802105" y="112295"/>
                </a:cubicBezTo>
                <a:cubicBezTo>
                  <a:pt x="818529" y="141859"/>
                  <a:pt x="823494" y="176464"/>
                  <a:pt x="834189" y="208548"/>
                </a:cubicBezTo>
                <a:cubicBezTo>
                  <a:pt x="839536" y="224590"/>
                  <a:pt x="846131" y="240269"/>
                  <a:pt x="850232" y="256674"/>
                </a:cubicBezTo>
                <a:cubicBezTo>
                  <a:pt x="872887" y="347295"/>
                  <a:pt x="861950" y="299223"/>
                  <a:pt x="882316" y="401053"/>
                </a:cubicBezTo>
                <a:cubicBezTo>
                  <a:pt x="909053" y="395706"/>
                  <a:pt x="937464" y="395752"/>
                  <a:pt x="962526" y="385011"/>
                </a:cubicBezTo>
                <a:cubicBezTo>
                  <a:pt x="976428" y="379053"/>
                  <a:pt x="985163" y="364737"/>
                  <a:pt x="994611" y="352927"/>
                </a:cubicBezTo>
                <a:cubicBezTo>
                  <a:pt x="1030151" y="308503"/>
                  <a:pt x="1025794" y="307504"/>
                  <a:pt x="1042737" y="256674"/>
                </a:cubicBezTo>
                <a:cubicBezTo>
                  <a:pt x="1037390" y="240632"/>
                  <a:pt x="1034257" y="223673"/>
                  <a:pt x="1026695" y="208548"/>
                </a:cubicBezTo>
                <a:cubicBezTo>
                  <a:pt x="1018073" y="191303"/>
                  <a:pt x="997781" y="179440"/>
                  <a:pt x="994611" y="160422"/>
                </a:cubicBezTo>
                <a:cubicBezTo>
                  <a:pt x="991192" y="139907"/>
                  <a:pt x="1030413" y="74028"/>
                  <a:pt x="1042737" y="64169"/>
                </a:cubicBezTo>
                <a:cubicBezTo>
                  <a:pt x="1055941" y="53606"/>
                  <a:pt x="1074821" y="53474"/>
                  <a:pt x="1090863" y="48127"/>
                </a:cubicBezTo>
                <a:cubicBezTo>
                  <a:pt x="1101558" y="64169"/>
                  <a:pt x="1114325" y="79008"/>
                  <a:pt x="1122947" y="96253"/>
                </a:cubicBezTo>
                <a:cubicBezTo>
                  <a:pt x="1135767" y="121892"/>
                  <a:pt x="1148180" y="184566"/>
                  <a:pt x="1155032" y="208548"/>
                </a:cubicBezTo>
                <a:cubicBezTo>
                  <a:pt x="1159678" y="224807"/>
                  <a:pt x="1167272" y="240197"/>
                  <a:pt x="1171074" y="256674"/>
                </a:cubicBezTo>
                <a:cubicBezTo>
                  <a:pt x="1224175" y="486781"/>
                  <a:pt x="1180425" y="348894"/>
                  <a:pt x="1219200" y="465222"/>
                </a:cubicBezTo>
                <a:cubicBezTo>
                  <a:pt x="1240589" y="459874"/>
                  <a:pt x="1269020" y="465919"/>
                  <a:pt x="1283368" y="449179"/>
                </a:cubicBezTo>
                <a:cubicBezTo>
                  <a:pt x="1305378" y="423501"/>
                  <a:pt x="1304758" y="385011"/>
                  <a:pt x="1315453" y="352927"/>
                </a:cubicBezTo>
                <a:lnTo>
                  <a:pt x="1331495" y="304800"/>
                </a:lnTo>
                <a:cubicBezTo>
                  <a:pt x="1336842" y="288758"/>
                  <a:pt x="1343436" y="273079"/>
                  <a:pt x="1347537" y="256674"/>
                </a:cubicBezTo>
                <a:cubicBezTo>
                  <a:pt x="1352884" y="235285"/>
                  <a:pt x="1354894" y="212771"/>
                  <a:pt x="1363579" y="192506"/>
                </a:cubicBezTo>
                <a:cubicBezTo>
                  <a:pt x="1388688" y="133917"/>
                  <a:pt x="1397290" y="149494"/>
                  <a:pt x="1443789" y="112295"/>
                </a:cubicBezTo>
                <a:cubicBezTo>
                  <a:pt x="1506705" y="61963"/>
                  <a:pt x="1440424" y="92028"/>
                  <a:pt x="1524000" y="64169"/>
                </a:cubicBezTo>
                <a:cubicBezTo>
                  <a:pt x="1540042" y="90906"/>
                  <a:pt x="1558182" y="116491"/>
                  <a:pt x="1572126" y="144379"/>
                </a:cubicBezTo>
                <a:cubicBezTo>
                  <a:pt x="1584944" y="170016"/>
                  <a:pt x="1597360" y="232695"/>
                  <a:pt x="1604211" y="256674"/>
                </a:cubicBezTo>
                <a:cubicBezTo>
                  <a:pt x="1608857" y="272933"/>
                  <a:pt x="1614906" y="288758"/>
                  <a:pt x="1620253" y="304800"/>
                </a:cubicBezTo>
                <a:cubicBezTo>
                  <a:pt x="1627601" y="356235"/>
                  <a:pt x="1610657" y="436885"/>
                  <a:pt x="1684421" y="449179"/>
                </a:cubicBezTo>
                <a:cubicBezTo>
                  <a:pt x="1701101" y="451959"/>
                  <a:pt x="1716505" y="438484"/>
                  <a:pt x="1732547" y="433137"/>
                </a:cubicBezTo>
                <a:cubicBezTo>
                  <a:pt x="1743242" y="422442"/>
                  <a:pt x="1752821" y="410501"/>
                  <a:pt x="1764632" y="401053"/>
                </a:cubicBezTo>
                <a:cubicBezTo>
                  <a:pt x="1779687" y="389009"/>
                  <a:pt x="1802063" y="385011"/>
                  <a:pt x="1812758" y="368969"/>
                </a:cubicBezTo>
                <a:cubicBezTo>
                  <a:pt x="1824988" y="350624"/>
                  <a:pt x="1822465" y="325918"/>
                  <a:pt x="1828800" y="304800"/>
                </a:cubicBezTo>
                <a:cubicBezTo>
                  <a:pt x="1838518" y="272407"/>
                  <a:pt x="1850189" y="240632"/>
                  <a:pt x="1860884" y="208548"/>
                </a:cubicBezTo>
                <a:cubicBezTo>
                  <a:pt x="1866231" y="192506"/>
                  <a:pt x="1870646" y="176122"/>
                  <a:pt x="1876926" y="160422"/>
                </a:cubicBezTo>
                <a:cubicBezTo>
                  <a:pt x="1887621" y="133685"/>
                  <a:pt x="1898900" y="107174"/>
                  <a:pt x="1909011" y="80211"/>
                </a:cubicBezTo>
                <a:cubicBezTo>
                  <a:pt x="1934001" y="13571"/>
                  <a:pt x="1909370" y="47768"/>
                  <a:pt x="1957137" y="0"/>
                </a:cubicBezTo>
                <a:cubicBezTo>
                  <a:pt x="1973179" y="10695"/>
                  <a:pt x="1995045" y="15735"/>
                  <a:pt x="2005263" y="32085"/>
                </a:cubicBezTo>
                <a:cubicBezTo>
                  <a:pt x="2023187" y="60764"/>
                  <a:pt x="2026652" y="96253"/>
                  <a:pt x="2037347" y="128337"/>
                </a:cubicBezTo>
                <a:cubicBezTo>
                  <a:pt x="2042694" y="144379"/>
                  <a:pt x="2041432" y="164507"/>
                  <a:pt x="2053389" y="176464"/>
                </a:cubicBezTo>
                <a:lnTo>
                  <a:pt x="2085474" y="208548"/>
                </a:lnTo>
                <a:cubicBezTo>
                  <a:pt x="2090821" y="224590"/>
                  <a:pt x="2093954" y="241549"/>
                  <a:pt x="2101516" y="256674"/>
                </a:cubicBezTo>
                <a:cubicBezTo>
                  <a:pt x="2134432" y="322505"/>
                  <a:pt x="2125896" y="287150"/>
                  <a:pt x="2165684" y="336885"/>
                </a:cubicBezTo>
                <a:cubicBezTo>
                  <a:pt x="2177728" y="351940"/>
                  <a:pt x="2187073" y="368969"/>
                  <a:pt x="2197768" y="385011"/>
                </a:cubicBezTo>
                <a:cubicBezTo>
                  <a:pt x="2224505" y="379664"/>
                  <a:pt x="2254305" y="382497"/>
                  <a:pt x="2277979" y="368969"/>
                </a:cubicBezTo>
                <a:cubicBezTo>
                  <a:pt x="2294719" y="359403"/>
                  <a:pt x="2298019" y="335898"/>
                  <a:pt x="2310063" y="320843"/>
                </a:cubicBezTo>
                <a:cubicBezTo>
                  <a:pt x="2319511" y="309032"/>
                  <a:pt x="2332699" y="300568"/>
                  <a:pt x="2342147" y="288758"/>
                </a:cubicBezTo>
                <a:cubicBezTo>
                  <a:pt x="2354191" y="273703"/>
                  <a:pt x="2357882" y="250850"/>
                  <a:pt x="2374232" y="240632"/>
                </a:cubicBezTo>
                <a:cubicBezTo>
                  <a:pt x="2402911" y="222708"/>
                  <a:pt x="2470484" y="208548"/>
                  <a:pt x="2470484" y="208548"/>
                </a:cubicBezTo>
                <a:cubicBezTo>
                  <a:pt x="2637939" y="264366"/>
                  <a:pt x="2533003" y="238222"/>
                  <a:pt x="2791326" y="256674"/>
                </a:cubicBezTo>
                <a:cubicBezTo>
                  <a:pt x="2812716" y="251327"/>
                  <a:pt x="2848523" y="261549"/>
                  <a:pt x="2855495" y="240632"/>
                </a:cubicBezTo>
                <a:cubicBezTo>
                  <a:pt x="2861592" y="222341"/>
                  <a:pt x="2822180" y="220891"/>
                  <a:pt x="2807368" y="208548"/>
                </a:cubicBezTo>
                <a:cubicBezTo>
                  <a:pt x="2683835" y="105605"/>
                  <a:pt x="2830616" y="208006"/>
                  <a:pt x="2711116" y="128337"/>
                </a:cubicBezTo>
                <a:cubicBezTo>
                  <a:pt x="2761188" y="278556"/>
                  <a:pt x="2708281" y="185493"/>
                  <a:pt x="2791326" y="256674"/>
                </a:cubicBezTo>
                <a:cubicBezTo>
                  <a:pt x="2814293" y="276360"/>
                  <a:pt x="2855495" y="320843"/>
                  <a:pt x="2855495" y="320843"/>
                </a:cubicBezTo>
                <a:cubicBezTo>
                  <a:pt x="2839453" y="331538"/>
                  <a:pt x="2825089" y="345332"/>
                  <a:pt x="2807368" y="352927"/>
                </a:cubicBezTo>
                <a:cubicBezTo>
                  <a:pt x="2787103" y="361612"/>
                  <a:pt x="2764399" y="362912"/>
                  <a:pt x="2743200" y="368969"/>
                </a:cubicBezTo>
                <a:cubicBezTo>
                  <a:pt x="2726941" y="373614"/>
                  <a:pt x="2711116" y="379664"/>
                  <a:pt x="2695074" y="385011"/>
                </a:cubicBezTo>
                <a:cubicBezTo>
                  <a:pt x="2657642" y="422442"/>
                  <a:pt x="2673684" y="427790"/>
                  <a:pt x="2646947" y="40105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4" name="Freeform 193">
            <a:extLst>
              <a:ext uri="{FF2B5EF4-FFF2-40B4-BE49-F238E27FC236}">
                <a16:creationId xmlns:a16="http://schemas.microsoft.com/office/drawing/2014/main" id="{7AFE2971-192C-F88D-7F03-7511BFE35A68}"/>
              </a:ext>
            </a:extLst>
          </p:cNvPr>
          <p:cNvSpPr/>
          <p:nvPr/>
        </p:nvSpPr>
        <p:spPr>
          <a:xfrm rot="14854228">
            <a:off x="6729356" y="1911239"/>
            <a:ext cx="1695304" cy="302458"/>
          </a:xfrm>
          <a:custGeom>
            <a:avLst/>
            <a:gdLst>
              <a:gd name="connsiteX0" fmla="*/ 0 w 2856130"/>
              <a:gd name="connsiteY0" fmla="*/ 256674 h 465222"/>
              <a:gd name="connsiteX1" fmla="*/ 16042 w 2856130"/>
              <a:gd name="connsiteY1" fmla="*/ 144379 h 465222"/>
              <a:gd name="connsiteX2" fmla="*/ 64168 w 2856130"/>
              <a:gd name="connsiteY2" fmla="*/ 112295 h 465222"/>
              <a:gd name="connsiteX3" fmla="*/ 96253 w 2856130"/>
              <a:gd name="connsiteY3" fmla="*/ 80211 h 465222"/>
              <a:gd name="connsiteX4" fmla="*/ 128337 w 2856130"/>
              <a:gd name="connsiteY4" fmla="*/ 128337 h 465222"/>
              <a:gd name="connsiteX5" fmla="*/ 160421 w 2856130"/>
              <a:gd name="connsiteY5" fmla="*/ 224590 h 465222"/>
              <a:gd name="connsiteX6" fmla="*/ 192505 w 2856130"/>
              <a:gd name="connsiteY6" fmla="*/ 272716 h 465222"/>
              <a:gd name="connsiteX7" fmla="*/ 224589 w 2856130"/>
              <a:gd name="connsiteY7" fmla="*/ 368969 h 465222"/>
              <a:gd name="connsiteX8" fmla="*/ 240632 w 2856130"/>
              <a:gd name="connsiteY8" fmla="*/ 417095 h 465222"/>
              <a:gd name="connsiteX9" fmla="*/ 288758 w 2856130"/>
              <a:gd name="connsiteY9" fmla="*/ 385011 h 465222"/>
              <a:gd name="connsiteX10" fmla="*/ 304800 w 2856130"/>
              <a:gd name="connsiteY10" fmla="*/ 288758 h 465222"/>
              <a:gd name="connsiteX11" fmla="*/ 320842 w 2856130"/>
              <a:gd name="connsiteY11" fmla="*/ 240632 h 465222"/>
              <a:gd name="connsiteX12" fmla="*/ 352926 w 2856130"/>
              <a:gd name="connsiteY12" fmla="*/ 112295 h 465222"/>
              <a:gd name="connsiteX13" fmla="*/ 385011 w 2856130"/>
              <a:gd name="connsiteY13" fmla="*/ 64169 h 465222"/>
              <a:gd name="connsiteX14" fmla="*/ 465221 w 2856130"/>
              <a:gd name="connsiteY14" fmla="*/ 176464 h 465222"/>
              <a:gd name="connsiteX15" fmla="*/ 513347 w 2856130"/>
              <a:gd name="connsiteY15" fmla="*/ 320843 h 465222"/>
              <a:gd name="connsiteX16" fmla="*/ 561474 w 2856130"/>
              <a:gd name="connsiteY16" fmla="*/ 401053 h 465222"/>
              <a:gd name="connsiteX17" fmla="*/ 609600 w 2856130"/>
              <a:gd name="connsiteY17" fmla="*/ 417095 h 465222"/>
              <a:gd name="connsiteX18" fmla="*/ 625642 w 2856130"/>
              <a:gd name="connsiteY18" fmla="*/ 368969 h 465222"/>
              <a:gd name="connsiteX19" fmla="*/ 641684 w 2856130"/>
              <a:gd name="connsiteY19" fmla="*/ 176464 h 465222"/>
              <a:gd name="connsiteX20" fmla="*/ 673768 w 2856130"/>
              <a:gd name="connsiteY20" fmla="*/ 128337 h 465222"/>
              <a:gd name="connsiteX21" fmla="*/ 689811 w 2856130"/>
              <a:gd name="connsiteY21" fmla="*/ 80211 h 465222"/>
              <a:gd name="connsiteX22" fmla="*/ 753979 w 2856130"/>
              <a:gd name="connsiteY22" fmla="*/ 64169 h 465222"/>
              <a:gd name="connsiteX23" fmla="*/ 802105 w 2856130"/>
              <a:gd name="connsiteY23" fmla="*/ 112295 h 465222"/>
              <a:gd name="connsiteX24" fmla="*/ 834189 w 2856130"/>
              <a:gd name="connsiteY24" fmla="*/ 208548 h 465222"/>
              <a:gd name="connsiteX25" fmla="*/ 850232 w 2856130"/>
              <a:gd name="connsiteY25" fmla="*/ 256674 h 465222"/>
              <a:gd name="connsiteX26" fmla="*/ 882316 w 2856130"/>
              <a:gd name="connsiteY26" fmla="*/ 401053 h 465222"/>
              <a:gd name="connsiteX27" fmla="*/ 962526 w 2856130"/>
              <a:gd name="connsiteY27" fmla="*/ 385011 h 465222"/>
              <a:gd name="connsiteX28" fmla="*/ 994611 w 2856130"/>
              <a:gd name="connsiteY28" fmla="*/ 352927 h 465222"/>
              <a:gd name="connsiteX29" fmla="*/ 1042737 w 2856130"/>
              <a:gd name="connsiteY29" fmla="*/ 256674 h 465222"/>
              <a:gd name="connsiteX30" fmla="*/ 1026695 w 2856130"/>
              <a:gd name="connsiteY30" fmla="*/ 208548 h 465222"/>
              <a:gd name="connsiteX31" fmla="*/ 994611 w 2856130"/>
              <a:gd name="connsiteY31" fmla="*/ 160422 h 465222"/>
              <a:gd name="connsiteX32" fmla="*/ 1042737 w 2856130"/>
              <a:gd name="connsiteY32" fmla="*/ 64169 h 465222"/>
              <a:gd name="connsiteX33" fmla="*/ 1090863 w 2856130"/>
              <a:gd name="connsiteY33" fmla="*/ 48127 h 465222"/>
              <a:gd name="connsiteX34" fmla="*/ 1122947 w 2856130"/>
              <a:gd name="connsiteY34" fmla="*/ 96253 h 465222"/>
              <a:gd name="connsiteX35" fmla="*/ 1155032 w 2856130"/>
              <a:gd name="connsiteY35" fmla="*/ 208548 h 465222"/>
              <a:gd name="connsiteX36" fmla="*/ 1171074 w 2856130"/>
              <a:gd name="connsiteY36" fmla="*/ 256674 h 465222"/>
              <a:gd name="connsiteX37" fmla="*/ 1219200 w 2856130"/>
              <a:gd name="connsiteY37" fmla="*/ 465222 h 465222"/>
              <a:gd name="connsiteX38" fmla="*/ 1283368 w 2856130"/>
              <a:gd name="connsiteY38" fmla="*/ 449179 h 465222"/>
              <a:gd name="connsiteX39" fmla="*/ 1315453 w 2856130"/>
              <a:gd name="connsiteY39" fmla="*/ 352927 h 465222"/>
              <a:gd name="connsiteX40" fmla="*/ 1331495 w 2856130"/>
              <a:gd name="connsiteY40" fmla="*/ 304800 h 465222"/>
              <a:gd name="connsiteX41" fmla="*/ 1347537 w 2856130"/>
              <a:gd name="connsiteY41" fmla="*/ 256674 h 465222"/>
              <a:gd name="connsiteX42" fmla="*/ 1363579 w 2856130"/>
              <a:gd name="connsiteY42" fmla="*/ 192506 h 465222"/>
              <a:gd name="connsiteX43" fmla="*/ 1443789 w 2856130"/>
              <a:gd name="connsiteY43" fmla="*/ 112295 h 465222"/>
              <a:gd name="connsiteX44" fmla="*/ 1524000 w 2856130"/>
              <a:gd name="connsiteY44" fmla="*/ 64169 h 465222"/>
              <a:gd name="connsiteX45" fmla="*/ 1572126 w 2856130"/>
              <a:gd name="connsiteY45" fmla="*/ 144379 h 465222"/>
              <a:gd name="connsiteX46" fmla="*/ 1604211 w 2856130"/>
              <a:gd name="connsiteY46" fmla="*/ 256674 h 465222"/>
              <a:gd name="connsiteX47" fmla="*/ 1620253 w 2856130"/>
              <a:gd name="connsiteY47" fmla="*/ 304800 h 465222"/>
              <a:gd name="connsiteX48" fmla="*/ 1684421 w 2856130"/>
              <a:gd name="connsiteY48" fmla="*/ 449179 h 465222"/>
              <a:gd name="connsiteX49" fmla="*/ 1732547 w 2856130"/>
              <a:gd name="connsiteY49" fmla="*/ 433137 h 465222"/>
              <a:gd name="connsiteX50" fmla="*/ 1764632 w 2856130"/>
              <a:gd name="connsiteY50" fmla="*/ 401053 h 465222"/>
              <a:gd name="connsiteX51" fmla="*/ 1812758 w 2856130"/>
              <a:gd name="connsiteY51" fmla="*/ 368969 h 465222"/>
              <a:gd name="connsiteX52" fmla="*/ 1828800 w 2856130"/>
              <a:gd name="connsiteY52" fmla="*/ 304800 h 465222"/>
              <a:gd name="connsiteX53" fmla="*/ 1860884 w 2856130"/>
              <a:gd name="connsiteY53" fmla="*/ 208548 h 465222"/>
              <a:gd name="connsiteX54" fmla="*/ 1876926 w 2856130"/>
              <a:gd name="connsiteY54" fmla="*/ 160422 h 465222"/>
              <a:gd name="connsiteX55" fmla="*/ 1909011 w 2856130"/>
              <a:gd name="connsiteY55" fmla="*/ 80211 h 465222"/>
              <a:gd name="connsiteX56" fmla="*/ 1957137 w 2856130"/>
              <a:gd name="connsiteY56" fmla="*/ 0 h 465222"/>
              <a:gd name="connsiteX57" fmla="*/ 2005263 w 2856130"/>
              <a:gd name="connsiteY57" fmla="*/ 32085 h 465222"/>
              <a:gd name="connsiteX58" fmla="*/ 2037347 w 2856130"/>
              <a:gd name="connsiteY58" fmla="*/ 128337 h 465222"/>
              <a:gd name="connsiteX59" fmla="*/ 2053389 w 2856130"/>
              <a:gd name="connsiteY59" fmla="*/ 176464 h 465222"/>
              <a:gd name="connsiteX60" fmla="*/ 2085474 w 2856130"/>
              <a:gd name="connsiteY60" fmla="*/ 208548 h 465222"/>
              <a:gd name="connsiteX61" fmla="*/ 2101516 w 2856130"/>
              <a:gd name="connsiteY61" fmla="*/ 256674 h 465222"/>
              <a:gd name="connsiteX62" fmla="*/ 2165684 w 2856130"/>
              <a:gd name="connsiteY62" fmla="*/ 336885 h 465222"/>
              <a:gd name="connsiteX63" fmla="*/ 2197768 w 2856130"/>
              <a:gd name="connsiteY63" fmla="*/ 385011 h 465222"/>
              <a:gd name="connsiteX64" fmla="*/ 2277979 w 2856130"/>
              <a:gd name="connsiteY64" fmla="*/ 368969 h 465222"/>
              <a:gd name="connsiteX65" fmla="*/ 2310063 w 2856130"/>
              <a:gd name="connsiteY65" fmla="*/ 320843 h 465222"/>
              <a:gd name="connsiteX66" fmla="*/ 2342147 w 2856130"/>
              <a:gd name="connsiteY66" fmla="*/ 288758 h 465222"/>
              <a:gd name="connsiteX67" fmla="*/ 2374232 w 2856130"/>
              <a:gd name="connsiteY67" fmla="*/ 240632 h 465222"/>
              <a:gd name="connsiteX68" fmla="*/ 2470484 w 2856130"/>
              <a:gd name="connsiteY68" fmla="*/ 208548 h 465222"/>
              <a:gd name="connsiteX69" fmla="*/ 2791326 w 2856130"/>
              <a:gd name="connsiteY69" fmla="*/ 256674 h 465222"/>
              <a:gd name="connsiteX70" fmla="*/ 2855495 w 2856130"/>
              <a:gd name="connsiteY70" fmla="*/ 240632 h 465222"/>
              <a:gd name="connsiteX71" fmla="*/ 2807368 w 2856130"/>
              <a:gd name="connsiteY71" fmla="*/ 208548 h 465222"/>
              <a:gd name="connsiteX72" fmla="*/ 2711116 w 2856130"/>
              <a:gd name="connsiteY72" fmla="*/ 128337 h 465222"/>
              <a:gd name="connsiteX73" fmla="*/ 2791326 w 2856130"/>
              <a:gd name="connsiteY73" fmla="*/ 256674 h 465222"/>
              <a:gd name="connsiteX74" fmla="*/ 2855495 w 2856130"/>
              <a:gd name="connsiteY74" fmla="*/ 320843 h 465222"/>
              <a:gd name="connsiteX75" fmla="*/ 2807368 w 2856130"/>
              <a:gd name="connsiteY75" fmla="*/ 352927 h 465222"/>
              <a:gd name="connsiteX76" fmla="*/ 2743200 w 2856130"/>
              <a:gd name="connsiteY76" fmla="*/ 368969 h 465222"/>
              <a:gd name="connsiteX77" fmla="*/ 2695074 w 2856130"/>
              <a:gd name="connsiteY77" fmla="*/ 385011 h 465222"/>
              <a:gd name="connsiteX78" fmla="*/ 2646947 w 2856130"/>
              <a:gd name="connsiteY78" fmla="*/ 401053 h 465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856130" h="465222">
                <a:moveTo>
                  <a:pt x="0" y="256674"/>
                </a:moveTo>
                <a:cubicBezTo>
                  <a:pt x="5347" y="219242"/>
                  <a:pt x="685" y="178932"/>
                  <a:pt x="16042" y="144379"/>
                </a:cubicBezTo>
                <a:cubicBezTo>
                  <a:pt x="23872" y="126761"/>
                  <a:pt x="49113" y="124339"/>
                  <a:pt x="64168" y="112295"/>
                </a:cubicBezTo>
                <a:cubicBezTo>
                  <a:pt x="75979" y="102847"/>
                  <a:pt x="85558" y="90906"/>
                  <a:pt x="96253" y="80211"/>
                </a:cubicBezTo>
                <a:cubicBezTo>
                  <a:pt x="106948" y="96253"/>
                  <a:pt x="120507" y="110719"/>
                  <a:pt x="128337" y="128337"/>
                </a:cubicBezTo>
                <a:cubicBezTo>
                  <a:pt x="142072" y="159242"/>
                  <a:pt x="141661" y="196450"/>
                  <a:pt x="160421" y="224590"/>
                </a:cubicBezTo>
                <a:lnTo>
                  <a:pt x="192505" y="272716"/>
                </a:lnTo>
                <a:lnTo>
                  <a:pt x="224589" y="368969"/>
                </a:lnTo>
                <a:lnTo>
                  <a:pt x="240632" y="417095"/>
                </a:lnTo>
                <a:cubicBezTo>
                  <a:pt x="256674" y="406400"/>
                  <a:pt x="280136" y="402256"/>
                  <a:pt x="288758" y="385011"/>
                </a:cubicBezTo>
                <a:cubicBezTo>
                  <a:pt x="303304" y="355918"/>
                  <a:pt x="297744" y="320510"/>
                  <a:pt x="304800" y="288758"/>
                </a:cubicBezTo>
                <a:cubicBezTo>
                  <a:pt x="308468" y="272251"/>
                  <a:pt x="316741" y="257037"/>
                  <a:pt x="320842" y="240632"/>
                </a:cubicBezTo>
                <a:cubicBezTo>
                  <a:pt x="329993" y="204026"/>
                  <a:pt x="334592" y="148963"/>
                  <a:pt x="352926" y="112295"/>
                </a:cubicBezTo>
                <a:cubicBezTo>
                  <a:pt x="361548" y="95050"/>
                  <a:pt x="374316" y="80211"/>
                  <a:pt x="385011" y="64169"/>
                </a:cubicBezTo>
                <a:cubicBezTo>
                  <a:pt x="465221" y="90906"/>
                  <a:pt x="427790" y="64169"/>
                  <a:pt x="465221" y="176464"/>
                </a:cubicBezTo>
                <a:lnTo>
                  <a:pt x="513347" y="320843"/>
                </a:lnTo>
                <a:cubicBezTo>
                  <a:pt x="525966" y="358699"/>
                  <a:pt x="524772" y="379032"/>
                  <a:pt x="561474" y="401053"/>
                </a:cubicBezTo>
                <a:cubicBezTo>
                  <a:pt x="575974" y="409753"/>
                  <a:pt x="593558" y="411748"/>
                  <a:pt x="609600" y="417095"/>
                </a:cubicBezTo>
                <a:cubicBezTo>
                  <a:pt x="614947" y="401053"/>
                  <a:pt x="623407" y="385730"/>
                  <a:pt x="625642" y="368969"/>
                </a:cubicBezTo>
                <a:cubicBezTo>
                  <a:pt x="634152" y="305143"/>
                  <a:pt x="629056" y="239604"/>
                  <a:pt x="641684" y="176464"/>
                </a:cubicBezTo>
                <a:cubicBezTo>
                  <a:pt x="645465" y="157558"/>
                  <a:pt x="665145" y="145582"/>
                  <a:pt x="673768" y="128337"/>
                </a:cubicBezTo>
                <a:cubicBezTo>
                  <a:pt x="681330" y="113212"/>
                  <a:pt x="676607" y="90774"/>
                  <a:pt x="689811" y="80211"/>
                </a:cubicBezTo>
                <a:cubicBezTo>
                  <a:pt x="707027" y="66438"/>
                  <a:pt x="732590" y="69516"/>
                  <a:pt x="753979" y="64169"/>
                </a:cubicBezTo>
                <a:cubicBezTo>
                  <a:pt x="770021" y="80211"/>
                  <a:pt x="791087" y="92463"/>
                  <a:pt x="802105" y="112295"/>
                </a:cubicBezTo>
                <a:cubicBezTo>
                  <a:pt x="818529" y="141859"/>
                  <a:pt x="823494" y="176464"/>
                  <a:pt x="834189" y="208548"/>
                </a:cubicBezTo>
                <a:cubicBezTo>
                  <a:pt x="839536" y="224590"/>
                  <a:pt x="846131" y="240269"/>
                  <a:pt x="850232" y="256674"/>
                </a:cubicBezTo>
                <a:cubicBezTo>
                  <a:pt x="872887" y="347295"/>
                  <a:pt x="861950" y="299223"/>
                  <a:pt x="882316" y="401053"/>
                </a:cubicBezTo>
                <a:cubicBezTo>
                  <a:pt x="909053" y="395706"/>
                  <a:pt x="937464" y="395752"/>
                  <a:pt x="962526" y="385011"/>
                </a:cubicBezTo>
                <a:cubicBezTo>
                  <a:pt x="976428" y="379053"/>
                  <a:pt x="985163" y="364737"/>
                  <a:pt x="994611" y="352927"/>
                </a:cubicBezTo>
                <a:cubicBezTo>
                  <a:pt x="1030151" y="308503"/>
                  <a:pt x="1025794" y="307504"/>
                  <a:pt x="1042737" y="256674"/>
                </a:cubicBezTo>
                <a:cubicBezTo>
                  <a:pt x="1037390" y="240632"/>
                  <a:pt x="1034257" y="223673"/>
                  <a:pt x="1026695" y="208548"/>
                </a:cubicBezTo>
                <a:cubicBezTo>
                  <a:pt x="1018073" y="191303"/>
                  <a:pt x="997781" y="179440"/>
                  <a:pt x="994611" y="160422"/>
                </a:cubicBezTo>
                <a:cubicBezTo>
                  <a:pt x="991192" y="139907"/>
                  <a:pt x="1030413" y="74028"/>
                  <a:pt x="1042737" y="64169"/>
                </a:cubicBezTo>
                <a:cubicBezTo>
                  <a:pt x="1055941" y="53606"/>
                  <a:pt x="1074821" y="53474"/>
                  <a:pt x="1090863" y="48127"/>
                </a:cubicBezTo>
                <a:cubicBezTo>
                  <a:pt x="1101558" y="64169"/>
                  <a:pt x="1114325" y="79008"/>
                  <a:pt x="1122947" y="96253"/>
                </a:cubicBezTo>
                <a:cubicBezTo>
                  <a:pt x="1135767" y="121892"/>
                  <a:pt x="1148180" y="184566"/>
                  <a:pt x="1155032" y="208548"/>
                </a:cubicBezTo>
                <a:cubicBezTo>
                  <a:pt x="1159678" y="224807"/>
                  <a:pt x="1167272" y="240197"/>
                  <a:pt x="1171074" y="256674"/>
                </a:cubicBezTo>
                <a:cubicBezTo>
                  <a:pt x="1224175" y="486781"/>
                  <a:pt x="1180425" y="348894"/>
                  <a:pt x="1219200" y="465222"/>
                </a:cubicBezTo>
                <a:cubicBezTo>
                  <a:pt x="1240589" y="459874"/>
                  <a:pt x="1269020" y="465919"/>
                  <a:pt x="1283368" y="449179"/>
                </a:cubicBezTo>
                <a:cubicBezTo>
                  <a:pt x="1305378" y="423501"/>
                  <a:pt x="1304758" y="385011"/>
                  <a:pt x="1315453" y="352927"/>
                </a:cubicBezTo>
                <a:lnTo>
                  <a:pt x="1331495" y="304800"/>
                </a:lnTo>
                <a:cubicBezTo>
                  <a:pt x="1336842" y="288758"/>
                  <a:pt x="1343436" y="273079"/>
                  <a:pt x="1347537" y="256674"/>
                </a:cubicBezTo>
                <a:cubicBezTo>
                  <a:pt x="1352884" y="235285"/>
                  <a:pt x="1354894" y="212771"/>
                  <a:pt x="1363579" y="192506"/>
                </a:cubicBezTo>
                <a:cubicBezTo>
                  <a:pt x="1388688" y="133917"/>
                  <a:pt x="1397290" y="149494"/>
                  <a:pt x="1443789" y="112295"/>
                </a:cubicBezTo>
                <a:cubicBezTo>
                  <a:pt x="1506705" y="61963"/>
                  <a:pt x="1440424" y="92028"/>
                  <a:pt x="1524000" y="64169"/>
                </a:cubicBezTo>
                <a:cubicBezTo>
                  <a:pt x="1540042" y="90906"/>
                  <a:pt x="1558182" y="116491"/>
                  <a:pt x="1572126" y="144379"/>
                </a:cubicBezTo>
                <a:cubicBezTo>
                  <a:pt x="1584944" y="170016"/>
                  <a:pt x="1597360" y="232695"/>
                  <a:pt x="1604211" y="256674"/>
                </a:cubicBezTo>
                <a:cubicBezTo>
                  <a:pt x="1608857" y="272933"/>
                  <a:pt x="1614906" y="288758"/>
                  <a:pt x="1620253" y="304800"/>
                </a:cubicBezTo>
                <a:cubicBezTo>
                  <a:pt x="1627601" y="356235"/>
                  <a:pt x="1610657" y="436885"/>
                  <a:pt x="1684421" y="449179"/>
                </a:cubicBezTo>
                <a:cubicBezTo>
                  <a:pt x="1701101" y="451959"/>
                  <a:pt x="1716505" y="438484"/>
                  <a:pt x="1732547" y="433137"/>
                </a:cubicBezTo>
                <a:cubicBezTo>
                  <a:pt x="1743242" y="422442"/>
                  <a:pt x="1752821" y="410501"/>
                  <a:pt x="1764632" y="401053"/>
                </a:cubicBezTo>
                <a:cubicBezTo>
                  <a:pt x="1779687" y="389009"/>
                  <a:pt x="1802063" y="385011"/>
                  <a:pt x="1812758" y="368969"/>
                </a:cubicBezTo>
                <a:cubicBezTo>
                  <a:pt x="1824988" y="350624"/>
                  <a:pt x="1822465" y="325918"/>
                  <a:pt x="1828800" y="304800"/>
                </a:cubicBezTo>
                <a:cubicBezTo>
                  <a:pt x="1838518" y="272407"/>
                  <a:pt x="1850189" y="240632"/>
                  <a:pt x="1860884" y="208548"/>
                </a:cubicBezTo>
                <a:cubicBezTo>
                  <a:pt x="1866231" y="192506"/>
                  <a:pt x="1870646" y="176122"/>
                  <a:pt x="1876926" y="160422"/>
                </a:cubicBezTo>
                <a:cubicBezTo>
                  <a:pt x="1887621" y="133685"/>
                  <a:pt x="1898900" y="107174"/>
                  <a:pt x="1909011" y="80211"/>
                </a:cubicBezTo>
                <a:cubicBezTo>
                  <a:pt x="1934001" y="13571"/>
                  <a:pt x="1909370" y="47768"/>
                  <a:pt x="1957137" y="0"/>
                </a:cubicBezTo>
                <a:cubicBezTo>
                  <a:pt x="1973179" y="10695"/>
                  <a:pt x="1995045" y="15735"/>
                  <a:pt x="2005263" y="32085"/>
                </a:cubicBezTo>
                <a:cubicBezTo>
                  <a:pt x="2023187" y="60764"/>
                  <a:pt x="2026652" y="96253"/>
                  <a:pt x="2037347" y="128337"/>
                </a:cubicBezTo>
                <a:cubicBezTo>
                  <a:pt x="2042694" y="144379"/>
                  <a:pt x="2041432" y="164507"/>
                  <a:pt x="2053389" y="176464"/>
                </a:cubicBezTo>
                <a:lnTo>
                  <a:pt x="2085474" y="208548"/>
                </a:lnTo>
                <a:cubicBezTo>
                  <a:pt x="2090821" y="224590"/>
                  <a:pt x="2093954" y="241549"/>
                  <a:pt x="2101516" y="256674"/>
                </a:cubicBezTo>
                <a:cubicBezTo>
                  <a:pt x="2134432" y="322505"/>
                  <a:pt x="2125896" y="287150"/>
                  <a:pt x="2165684" y="336885"/>
                </a:cubicBezTo>
                <a:cubicBezTo>
                  <a:pt x="2177728" y="351940"/>
                  <a:pt x="2187073" y="368969"/>
                  <a:pt x="2197768" y="385011"/>
                </a:cubicBezTo>
                <a:cubicBezTo>
                  <a:pt x="2224505" y="379664"/>
                  <a:pt x="2254305" y="382497"/>
                  <a:pt x="2277979" y="368969"/>
                </a:cubicBezTo>
                <a:cubicBezTo>
                  <a:pt x="2294719" y="359403"/>
                  <a:pt x="2298019" y="335898"/>
                  <a:pt x="2310063" y="320843"/>
                </a:cubicBezTo>
                <a:cubicBezTo>
                  <a:pt x="2319511" y="309032"/>
                  <a:pt x="2332699" y="300568"/>
                  <a:pt x="2342147" y="288758"/>
                </a:cubicBezTo>
                <a:cubicBezTo>
                  <a:pt x="2354191" y="273703"/>
                  <a:pt x="2357882" y="250850"/>
                  <a:pt x="2374232" y="240632"/>
                </a:cubicBezTo>
                <a:cubicBezTo>
                  <a:pt x="2402911" y="222708"/>
                  <a:pt x="2470484" y="208548"/>
                  <a:pt x="2470484" y="208548"/>
                </a:cubicBezTo>
                <a:cubicBezTo>
                  <a:pt x="2637939" y="264366"/>
                  <a:pt x="2533003" y="238222"/>
                  <a:pt x="2791326" y="256674"/>
                </a:cubicBezTo>
                <a:cubicBezTo>
                  <a:pt x="2812716" y="251327"/>
                  <a:pt x="2848523" y="261549"/>
                  <a:pt x="2855495" y="240632"/>
                </a:cubicBezTo>
                <a:cubicBezTo>
                  <a:pt x="2861592" y="222341"/>
                  <a:pt x="2822180" y="220891"/>
                  <a:pt x="2807368" y="208548"/>
                </a:cubicBezTo>
                <a:cubicBezTo>
                  <a:pt x="2683835" y="105605"/>
                  <a:pt x="2830616" y="208006"/>
                  <a:pt x="2711116" y="128337"/>
                </a:cubicBezTo>
                <a:cubicBezTo>
                  <a:pt x="2761188" y="278556"/>
                  <a:pt x="2708281" y="185493"/>
                  <a:pt x="2791326" y="256674"/>
                </a:cubicBezTo>
                <a:cubicBezTo>
                  <a:pt x="2814293" y="276360"/>
                  <a:pt x="2855495" y="320843"/>
                  <a:pt x="2855495" y="320843"/>
                </a:cubicBezTo>
                <a:cubicBezTo>
                  <a:pt x="2839453" y="331538"/>
                  <a:pt x="2825089" y="345332"/>
                  <a:pt x="2807368" y="352927"/>
                </a:cubicBezTo>
                <a:cubicBezTo>
                  <a:pt x="2787103" y="361612"/>
                  <a:pt x="2764399" y="362912"/>
                  <a:pt x="2743200" y="368969"/>
                </a:cubicBezTo>
                <a:cubicBezTo>
                  <a:pt x="2726941" y="373614"/>
                  <a:pt x="2711116" y="379664"/>
                  <a:pt x="2695074" y="385011"/>
                </a:cubicBezTo>
                <a:cubicBezTo>
                  <a:pt x="2657642" y="422442"/>
                  <a:pt x="2673684" y="427790"/>
                  <a:pt x="2646947" y="40105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5" name="Freeform 194">
            <a:extLst>
              <a:ext uri="{FF2B5EF4-FFF2-40B4-BE49-F238E27FC236}">
                <a16:creationId xmlns:a16="http://schemas.microsoft.com/office/drawing/2014/main" id="{DDE61941-6BA1-1401-3EF8-F2DACD8AB4BD}"/>
              </a:ext>
            </a:extLst>
          </p:cNvPr>
          <p:cNvSpPr/>
          <p:nvPr/>
        </p:nvSpPr>
        <p:spPr>
          <a:xfrm rot="16986742">
            <a:off x="7933098" y="1929871"/>
            <a:ext cx="1695304" cy="302458"/>
          </a:xfrm>
          <a:custGeom>
            <a:avLst/>
            <a:gdLst>
              <a:gd name="connsiteX0" fmla="*/ 0 w 2856130"/>
              <a:gd name="connsiteY0" fmla="*/ 256674 h 465222"/>
              <a:gd name="connsiteX1" fmla="*/ 16042 w 2856130"/>
              <a:gd name="connsiteY1" fmla="*/ 144379 h 465222"/>
              <a:gd name="connsiteX2" fmla="*/ 64168 w 2856130"/>
              <a:gd name="connsiteY2" fmla="*/ 112295 h 465222"/>
              <a:gd name="connsiteX3" fmla="*/ 96253 w 2856130"/>
              <a:gd name="connsiteY3" fmla="*/ 80211 h 465222"/>
              <a:gd name="connsiteX4" fmla="*/ 128337 w 2856130"/>
              <a:gd name="connsiteY4" fmla="*/ 128337 h 465222"/>
              <a:gd name="connsiteX5" fmla="*/ 160421 w 2856130"/>
              <a:gd name="connsiteY5" fmla="*/ 224590 h 465222"/>
              <a:gd name="connsiteX6" fmla="*/ 192505 w 2856130"/>
              <a:gd name="connsiteY6" fmla="*/ 272716 h 465222"/>
              <a:gd name="connsiteX7" fmla="*/ 224589 w 2856130"/>
              <a:gd name="connsiteY7" fmla="*/ 368969 h 465222"/>
              <a:gd name="connsiteX8" fmla="*/ 240632 w 2856130"/>
              <a:gd name="connsiteY8" fmla="*/ 417095 h 465222"/>
              <a:gd name="connsiteX9" fmla="*/ 288758 w 2856130"/>
              <a:gd name="connsiteY9" fmla="*/ 385011 h 465222"/>
              <a:gd name="connsiteX10" fmla="*/ 304800 w 2856130"/>
              <a:gd name="connsiteY10" fmla="*/ 288758 h 465222"/>
              <a:gd name="connsiteX11" fmla="*/ 320842 w 2856130"/>
              <a:gd name="connsiteY11" fmla="*/ 240632 h 465222"/>
              <a:gd name="connsiteX12" fmla="*/ 352926 w 2856130"/>
              <a:gd name="connsiteY12" fmla="*/ 112295 h 465222"/>
              <a:gd name="connsiteX13" fmla="*/ 385011 w 2856130"/>
              <a:gd name="connsiteY13" fmla="*/ 64169 h 465222"/>
              <a:gd name="connsiteX14" fmla="*/ 465221 w 2856130"/>
              <a:gd name="connsiteY14" fmla="*/ 176464 h 465222"/>
              <a:gd name="connsiteX15" fmla="*/ 513347 w 2856130"/>
              <a:gd name="connsiteY15" fmla="*/ 320843 h 465222"/>
              <a:gd name="connsiteX16" fmla="*/ 561474 w 2856130"/>
              <a:gd name="connsiteY16" fmla="*/ 401053 h 465222"/>
              <a:gd name="connsiteX17" fmla="*/ 609600 w 2856130"/>
              <a:gd name="connsiteY17" fmla="*/ 417095 h 465222"/>
              <a:gd name="connsiteX18" fmla="*/ 625642 w 2856130"/>
              <a:gd name="connsiteY18" fmla="*/ 368969 h 465222"/>
              <a:gd name="connsiteX19" fmla="*/ 641684 w 2856130"/>
              <a:gd name="connsiteY19" fmla="*/ 176464 h 465222"/>
              <a:gd name="connsiteX20" fmla="*/ 673768 w 2856130"/>
              <a:gd name="connsiteY20" fmla="*/ 128337 h 465222"/>
              <a:gd name="connsiteX21" fmla="*/ 689811 w 2856130"/>
              <a:gd name="connsiteY21" fmla="*/ 80211 h 465222"/>
              <a:gd name="connsiteX22" fmla="*/ 753979 w 2856130"/>
              <a:gd name="connsiteY22" fmla="*/ 64169 h 465222"/>
              <a:gd name="connsiteX23" fmla="*/ 802105 w 2856130"/>
              <a:gd name="connsiteY23" fmla="*/ 112295 h 465222"/>
              <a:gd name="connsiteX24" fmla="*/ 834189 w 2856130"/>
              <a:gd name="connsiteY24" fmla="*/ 208548 h 465222"/>
              <a:gd name="connsiteX25" fmla="*/ 850232 w 2856130"/>
              <a:gd name="connsiteY25" fmla="*/ 256674 h 465222"/>
              <a:gd name="connsiteX26" fmla="*/ 882316 w 2856130"/>
              <a:gd name="connsiteY26" fmla="*/ 401053 h 465222"/>
              <a:gd name="connsiteX27" fmla="*/ 962526 w 2856130"/>
              <a:gd name="connsiteY27" fmla="*/ 385011 h 465222"/>
              <a:gd name="connsiteX28" fmla="*/ 994611 w 2856130"/>
              <a:gd name="connsiteY28" fmla="*/ 352927 h 465222"/>
              <a:gd name="connsiteX29" fmla="*/ 1042737 w 2856130"/>
              <a:gd name="connsiteY29" fmla="*/ 256674 h 465222"/>
              <a:gd name="connsiteX30" fmla="*/ 1026695 w 2856130"/>
              <a:gd name="connsiteY30" fmla="*/ 208548 h 465222"/>
              <a:gd name="connsiteX31" fmla="*/ 994611 w 2856130"/>
              <a:gd name="connsiteY31" fmla="*/ 160422 h 465222"/>
              <a:gd name="connsiteX32" fmla="*/ 1042737 w 2856130"/>
              <a:gd name="connsiteY32" fmla="*/ 64169 h 465222"/>
              <a:gd name="connsiteX33" fmla="*/ 1090863 w 2856130"/>
              <a:gd name="connsiteY33" fmla="*/ 48127 h 465222"/>
              <a:gd name="connsiteX34" fmla="*/ 1122947 w 2856130"/>
              <a:gd name="connsiteY34" fmla="*/ 96253 h 465222"/>
              <a:gd name="connsiteX35" fmla="*/ 1155032 w 2856130"/>
              <a:gd name="connsiteY35" fmla="*/ 208548 h 465222"/>
              <a:gd name="connsiteX36" fmla="*/ 1171074 w 2856130"/>
              <a:gd name="connsiteY36" fmla="*/ 256674 h 465222"/>
              <a:gd name="connsiteX37" fmla="*/ 1219200 w 2856130"/>
              <a:gd name="connsiteY37" fmla="*/ 465222 h 465222"/>
              <a:gd name="connsiteX38" fmla="*/ 1283368 w 2856130"/>
              <a:gd name="connsiteY38" fmla="*/ 449179 h 465222"/>
              <a:gd name="connsiteX39" fmla="*/ 1315453 w 2856130"/>
              <a:gd name="connsiteY39" fmla="*/ 352927 h 465222"/>
              <a:gd name="connsiteX40" fmla="*/ 1331495 w 2856130"/>
              <a:gd name="connsiteY40" fmla="*/ 304800 h 465222"/>
              <a:gd name="connsiteX41" fmla="*/ 1347537 w 2856130"/>
              <a:gd name="connsiteY41" fmla="*/ 256674 h 465222"/>
              <a:gd name="connsiteX42" fmla="*/ 1363579 w 2856130"/>
              <a:gd name="connsiteY42" fmla="*/ 192506 h 465222"/>
              <a:gd name="connsiteX43" fmla="*/ 1443789 w 2856130"/>
              <a:gd name="connsiteY43" fmla="*/ 112295 h 465222"/>
              <a:gd name="connsiteX44" fmla="*/ 1524000 w 2856130"/>
              <a:gd name="connsiteY44" fmla="*/ 64169 h 465222"/>
              <a:gd name="connsiteX45" fmla="*/ 1572126 w 2856130"/>
              <a:gd name="connsiteY45" fmla="*/ 144379 h 465222"/>
              <a:gd name="connsiteX46" fmla="*/ 1604211 w 2856130"/>
              <a:gd name="connsiteY46" fmla="*/ 256674 h 465222"/>
              <a:gd name="connsiteX47" fmla="*/ 1620253 w 2856130"/>
              <a:gd name="connsiteY47" fmla="*/ 304800 h 465222"/>
              <a:gd name="connsiteX48" fmla="*/ 1684421 w 2856130"/>
              <a:gd name="connsiteY48" fmla="*/ 449179 h 465222"/>
              <a:gd name="connsiteX49" fmla="*/ 1732547 w 2856130"/>
              <a:gd name="connsiteY49" fmla="*/ 433137 h 465222"/>
              <a:gd name="connsiteX50" fmla="*/ 1764632 w 2856130"/>
              <a:gd name="connsiteY50" fmla="*/ 401053 h 465222"/>
              <a:gd name="connsiteX51" fmla="*/ 1812758 w 2856130"/>
              <a:gd name="connsiteY51" fmla="*/ 368969 h 465222"/>
              <a:gd name="connsiteX52" fmla="*/ 1828800 w 2856130"/>
              <a:gd name="connsiteY52" fmla="*/ 304800 h 465222"/>
              <a:gd name="connsiteX53" fmla="*/ 1860884 w 2856130"/>
              <a:gd name="connsiteY53" fmla="*/ 208548 h 465222"/>
              <a:gd name="connsiteX54" fmla="*/ 1876926 w 2856130"/>
              <a:gd name="connsiteY54" fmla="*/ 160422 h 465222"/>
              <a:gd name="connsiteX55" fmla="*/ 1909011 w 2856130"/>
              <a:gd name="connsiteY55" fmla="*/ 80211 h 465222"/>
              <a:gd name="connsiteX56" fmla="*/ 1957137 w 2856130"/>
              <a:gd name="connsiteY56" fmla="*/ 0 h 465222"/>
              <a:gd name="connsiteX57" fmla="*/ 2005263 w 2856130"/>
              <a:gd name="connsiteY57" fmla="*/ 32085 h 465222"/>
              <a:gd name="connsiteX58" fmla="*/ 2037347 w 2856130"/>
              <a:gd name="connsiteY58" fmla="*/ 128337 h 465222"/>
              <a:gd name="connsiteX59" fmla="*/ 2053389 w 2856130"/>
              <a:gd name="connsiteY59" fmla="*/ 176464 h 465222"/>
              <a:gd name="connsiteX60" fmla="*/ 2085474 w 2856130"/>
              <a:gd name="connsiteY60" fmla="*/ 208548 h 465222"/>
              <a:gd name="connsiteX61" fmla="*/ 2101516 w 2856130"/>
              <a:gd name="connsiteY61" fmla="*/ 256674 h 465222"/>
              <a:gd name="connsiteX62" fmla="*/ 2165684 w 2856130"/>
              <a:gd name="connsiteY62" fmla="*/ 336885 h 465222"/>
              <a:gd name="connsiteX63" fmla="*/ 2197768 w 2856130"/>
              <a:gd name="connsiteY63" fmla="*/ 385011 h 465222"/>
              <a:gd name="connsiteX64" fmla="*/ 2277979 w 2856130"/>
              <a:gd name="connsiteY64" fmla="*/ 368969 h 465222"/>
              <a:gd name="connsiteX65" fmla="*/ 2310063 w 2856130"/>
              <a:gd name="connsiteY65" fmla="*/ 320843 h 465222"/>
              <a:gd name="connsiteX66" fmla="*/ 2342147 w 2856130"/>
              <a:gd name="connsiteY66" fmla="*/ 288758 h 465222"/>
              <a:gd name="connsiteX67" fmla="*/ 2374232 w 2856130"/>
              <a:gd name="connsiteY67" fmla="*/ 240632 h 465222"/>
              <a:gd name="connsiteX68" fmla="*/ 2470484 w 2856130"/>
              <a:gd name="connsiteY68" fmla="*/ 208548 h 465222"/>
              <a:gd name="connsiteX69" fmla="*/ 2791326 w 2856130"/>
              <a:gd name="connsiteY69" fmla="*/ 256674 h 465222"/>
              <a:gd name="connsiteX70" fmla="*/ 2855495 w 2856130"/>
              <a:gd name="connsiteY70" fmla="*/ 240632 h 465222"/>
              <a:gd name="connsiteX71" fmla="*/ 2807368 w 2856130"/>
              <a:gd name="connsiteY71" fmla="*/ 208548 h 465222"/>
              <a:gd name="connsiteX72" fmla="*/ 2711116 w 2856130"/>
              <a:gd name="connsiteY72" fmla="*/ 128337 h 465222"/>
              <a:gd name="connsiteX73" fmla="*/ 2791326 w 2856130"/>
              <a:gd name="connsiteY73" fmla="*/ 256674 h 465222"/>
              <a:gd name="connsiteX74" fmla="*/ 2855495 w 2856130"/>
              <a:gd name="connsiteY74" fmla="*/ 320843 h 465222"/>
              <a:gd name="connsiteX75" fmla="*/ 2807368 w 2856130"/>
              <a:gd name="connsiteY75" fmla="*/ 352927 h 465222"/>
              <a:gd name="connsiteX76" fmla="*/ 2743200 w 2856130"/>
              <a:gd name="connsiteY76" fmla="*/ 368969 h 465222"/>
              <a:gd name="connsiteX77" fmla="*/ 2695074 w 2856130"/>
              <a:gd name="connsiteY77" fmla="*/ 385011 h 465222"/>
              <a:gd name="connsiteX78" fmla="*/ 2646947 w 2856130"/>
              <a:gd name="connsiteY78" fmla="*/ 401053 h 465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856130" h="465222">
                <a:moveTo>
                  <a:pt x="0" y="256674"/>
                </a:moveTo>
                <a:cubicBezTo>
                  <a:pt x="5347" y="219242"/>
                  <a:pt x="685" y="178932"/>
                  <a:pt x="16042" y="144379"/>
                </a:cubicBezTo>
                <a:cubicBezTo>
                  <a:pt x="23872" y="126761"/>
                  <a:pt x="49113" y="124339"/>
                  <a:pt x="64168" y="112295"/>
                </a:cubicBezTo>
                <a:cubicBezTo>
                  <a:pt x="75979" y="102847"/>
                  <a:pt x="85558" y="90906"/>
                  <a:pt x="96253" y="80211"/>
                </a:cubicBezTo>
                <a:cubicBezTo>
                  <a:pt x="106948" y="96253"/>
                  <a:pt x="120507" y="110719"/>
                  <a:pt x="128337" y="128337"/>
                </a:cubicBezTo>
                <a:cubicBezTo>
                  <a:pt x="142072" y="159242"/>
                  <a:pt x="141661" y="196450"/>
                  <a:pt x="160421" y="224590"/>
                </a:cubicBezTo>
                <a:lnTo>
                  <a:pt x="192505" y="272716"/>
                </a:lnTo>
                <a:lnTo>
                  <a:pt x="224589" y="368969"/>
                </a:lnTo>
                <a:lnTo>
                  <a:pt x="240632" y="417095"/>
                </a:lnTo>
                <a:cubicBezTo>
                  <a:pt x="256674" y="406400"/>
                  <a:pt x="280136" y="402256"/>
                  <a:pt x="288758" y="385011"/>
                </a:cubicBezTo>
                <a:cubicBezTo>
                  <a:pt x="303304" y="355918"/>
                  <a:pt x="297744" y="320510"/>
                  <a:pt x="304800" y="288758"/>
                </a:cubicBezTo>
                <a:cubicBezTo>
                  <a:pt x="308468" y="272251"/>
                  <a:pt x="316741" y="257037"/>
                  <a:pt x="320842" y="240632"/>
                </a:cubicBezTo>
                <a:cubicBezTo>
                  <a:pt x="329993" y="204026"/>
                  <a:pt x="334592" y="148963"/>
                  <a:pt x="352926" y="112295"/>
                </a:cubicBezTo>
                <a:cubicBezTo>
                  <a:pt x="361548" y="95050"/>
                  <a:pt x="374316" y="80211"/>
                  <a:pt x="385011" y="64169"/>
                </a:cubicBezTo>
                <a:cubicBezTo>
                  <a:pt x="465221" y="90906"/>
                  <a:pt x="427790" y="64169"/>
                  <a:pt x="465221" y="176464"/>
                </a:cubicBezTo>
                <a:lnTo>
                  <a:pt x="513347" y="320843"/>
                </a:lnTo>
                <a:cubicBezTo>
                  <a:pt x="525966" y="358699"/>
                  <a:pt x="524772" y="379032"/>
                  <a:pt x="561474" y="401053"/>
                </a:cubicBezTo>
                <a:cubicBezTo>
                  <a:pt x="575974" y="409753"/>
                  <a:pt x="593558" y="411748"/>
                  <a:pt x="609600" y="417095"/>
                </a:cubicBezTo>
                <a:cubicBezTo>
                  <a:pt x="614947" y="401053"/>
                  <a:pt x="623407" y="385730"/>
                  <a:pt x="625642" y="368969"/>
                </a:cubicBezTo>
                <a:cubicBezTo>
                  <a:pt x="634152" y="305143"/>
                  <a:pt x="629056" y="239604"/>
                  <a:pt x="641684" y="176464"/>
                </a:cubicBezTo>
                <a:cubicBezTo>
                  <a:pt x="645465" y="157558"/>
                  <a:pt x="665145" y="145582"/>
                  <a:pt x="673768" y="128337"/>
                </a:cubicBezTo>
                <a:cubicBezTo>
                  <a:pt x="681330" y="113212"/>
                  <a:pt x="676607" y="90774"/>
                  <a:pt x="689811" y="80211"/>
                </a:cubicBezTo>
                <a:cubicBezTo>
                  <a:pt x="707027" y="66438"/>
                  <a:pt x="732590" y="69516"/>
                  <a:pt x="753979" y="64169"/>
                </a:cubicBezTo>
                <a:cubicBezTo>
                  <a:pt x="770021" y="80211"/>
                  <a:pt x="791087" y="92463"/>
                  <a:pt x="802105" y="112295"/>
                </a:cubicBezTo>
                <a:cubicBezTo>
                  <a:pt x="818529" y="141859"/>
                  <a:pt x="823494" y="176464"/>
                  <a:pt x="834189" y="208548"/>
                </a:cubicBezTo>
                <a:cubicBezTo>
                  <a:pt x="839536" y="224590"/>
                  <a:pt x="846131" y="240269"/>
                  <a:pt x="850232" y="256674"/>
                </a:cubicBezTo>
                <a:cubicBezTo>
                  <a:pt x="872887" y="347295"/>
                  <a:pt x="861950" y="299223"/>
                  <a:pt x="882316" y="401053"/>
                </a:cubicBezTo>
                <a:cubicBezTo>
                  <a:pt x="909053" y="395706"/>
                  <a:pt x="937464" y="395752"/>
                  <a:pt x="962526" y="385011"/>
                </a:cubicBezTo>
                <a:cubicBezTo>
                  <a:pt x="976428" y="379053"/>
                  <a:pt x="985163" y="364737"/>
                  <a:pt x="994611" y="352927"/>
                </a:cubicBezTo>
                <a:cubicBezTo>
                  <a:pt x="1030151" y="308503"/>
                  <a:pt x="1025794" y="307504"/>
                  <a:pt x="1042737" y="256674"/>
                </a:cubicBezTo>
                <a:cubicBezTo>
                  <a:pt x="1037390" y="240632"/>
                  <a:pt x="1034257" y="223673"/>
                  <a:pt x="1026695" y="208548"/>
                </a:cubicBezTo>
                <a:cubicBezTo>
                  <a:pt x="1018073" y="191303"/>
                  <a:pt x="997781" y="179440"/>
                  <a:pt x="994611" y="160422"/>
                </a:cubicBezTo>
                <a:cubicBezTo>
                  <a:pt x="991192" y="139907"/>
                  <a:pt x="1030413" y="74028"/>
                  <a:pt x="1042737" y="64169"/>
                </a:cubicBezTo>
                <a:cubicBezTo>
                  <a:pt x="1055941" y="53606"/>
                  <a:pt x="1074821" y="53474"/>
                  <a:pt x="1090863" y="48127"/>
                </a:cubicBezTo>
                <a:cubicBezTo>
                  <a:pt x="1101558" y="64169"/>
                  <a:pt x="1114325" y="79008"/>
                  <a:pt x="1122947" y="96253"/>
                </a:cubicBezTo>
                <a:cubicBezTo>
                  <a:pt x="1135767" y="121892"/>
                  <a:pt x="1148180" y="184566"/>
                  <a:pt x="1155032" y="208548"/>
                </a:cubicBezTo>
                <a:cubicBezTo>
                  <a:pt x="1159678" y="224807"/>
                  <a:pt x="1167272" y="240197"/>
                  <a:pt x="1171074" y="256674"/>
                </a:cubicBezTo>
                <a:cubicBezTo>
                  <a:pt x="1224175" y="486781"/>
                  <a:pt x="1180425" y="348894"/>
                  <a:pt x="1219200" y="465222"/>
                </a:cubicBezTo>
                <a:cubicBezTo>
                  <a:pt x="1240589" y="459874"/>
                  <a:pt x="1269020" y="465919"/>
                  <a:pt x="1283368" y="449179"/>
                </a:cubicBezTo>
                <a:cubicBezTo>
                  <a:pt x="1305378" y="423501"/>
                  <a:pt x="1304758" y="385011"/>
                  <a:pt x="1315453" y="352927"/>
                </a:cubicBezTo>
                <a:lnTo>
                  <a:pt x="1331495" y="304800"/>
                </a:lnTo>
                <a:cubicBezTo>
                  <a:pt x="1336842" y="288758"/>
                  <a:pt x="1343436" y="273079"/>
                  <a:pt x="1347537" y="256674"/>
                </a:cubicBezTo>
                <a:cubicBezTo>
                  <a:pt x="1352884" y="235285"/>
                  <a:pt x="1354894" y="212771"/>
                  <a:pt x="1363579" y="192506"/>
                </a:cubicBezTo>
                <a:cubicBezTo>
                  <a:pt x="1388688" y="133917"/>
                  <a:pt x="1397290" y="149494"/>
                  <a:pt x="1443789" y="112295"/>
                </a:cubicBezTo>
                <a:cubicBezTo>
                  <a:pt x="1506705" y="61963"/>
                  <a:pt x="1440424" y="92028"/>
                  <a:pt x="1524000" y="64169"/>
                </a:cubicBezTo>
                <a:cubicBezTo>
                  <a:pt x="1540042" y="90906"/>
                  <a:pt x="1558182" y="116491"/>
                  <a:pt x="1572126" y="144379"/>
                </a:cubicBezTo>
                <a:cubicBezTo>
                  <a:pt x="1584944" y="170016"/>
                  <a:pt x="1597360" y="232695"/>
                  <a:pt x="1604211" y="256674"/>
                </a:cubicBezTo>
                <a:cubicBezTo>
                  <a:pt x="1608857" y="272933"/>
                  <a:pt x="1614906" y="288758"/>
                  <a:pt x="1620253" y="304800"/>
                </a:cubicBezTo>
                <a:cubicBezTo>
                  <a:pt x="1627601" y="356235"/>
                  <a:pt x="1610657" y="436885"/>
                  <a:pt x="1684421" y="449179"/>
                </a:cubicBezTo>
                <a:cubicBezTo>
                  <a:pt x="1701101" y="451959"/>
                  <a:pt x="1716505" y="438484"/>
                  <a:pt x="1732547" y="433137"/>
                </a:cubicBezTo>
                <a:cubicBezTo>
                  <a:pt x="1743242" y="422442"/>
                  <a:pt x="1752821" y="410501"/>
                  <a:pt x="1764632" y="401053"/>
                </a:cubicBezTo>
                <a:cubicBezTo>
                  <a:pt x="1779687" y="389009"/>
                  <a:pt x="1802063" y="385011"/>
                  <a:pt x="1812758" y="368969"/>
                </a:cubicBezTo>
                <a:cubicBezTo>
                  <a:pt x="1824988" y="350624"/>
                  <a:pt x="1822465" y="325918"/>
                  <a:pt x="1828800" y="304800"/>
                </a:cubicBezTo>
                <a:cubicBezTo>
                  <a:pt x="1838518" y="272407"/>
                  <a:pt x="1850189" y="240632"/>
                  <a:pt x="1860884" y="208548"/>
                </a:cubicBezTo>
                <a:cubicBezTo>
                  <a:pt x="1866231" y="192506"/>
                  <a:pt x="1870646" y="176122"/>
                  <a:pt x="1876926" y="160422"/>
                </a:cubicBezTo>
                <a:cubicBezTo>
                  <a:pt x="1887621" y="133685"/>
                  <a:pt x="1898900" y="107174"/>
                  <a:pt x="1909011" y="80211"/>
                </a:cubicBezTo>
                <a:cubicBezTo>
                  <a:pt x="1934001" y="13571"/>
                  <a:pt x="1909370" y="47768"/>
                  <a:pt x="1957137" y="0"/>
                </a:cubicBezTo>
                <a:cubicBezTo>
                  <a:pt x="1973179" y="10695"/>
                  <a:pt x="1995045" y="15735"/>
                  <a:pt x="2005263" y="32085"/>
                </a:cubicBezTo>
                <a:cubicBezTo>
                  <a:pt x="2023187" y="60764"/>
                  <a:pt x="2026652" y="96253"/>
                  <a:pt x="2037347" y="128337"/>
                </a:cubicBezTo>
                <a:cubicBezTo>
                  <a:pt x="2042694" y="144379"/>
                  <a:pt x="2041432" y="164507"/>
                  <a:pt x="2053389" y="176464"/>
                </a:cubicBezTo>
                <a:lnTo>
                  <a:pt x="2085474" y="208548"/>
                </a:lnTo>
                <a:cubicBezTo>
                  <a:pt x="2090821" y="224590"/>
                  <a:pt x="2093954" y="241549"/>
                  <a:pt x="2101516" y="256674"/>
                </a:cubicBezTo>
                <a:cubicBezTo>
                  <a:pt x="2134432" y="322505"/>
                  <a:pt x="2125896" y="287150"/>
                  <a:pt x="2165684" y="336885"/>
                </a:cubicBezTo>
                <a:cubicBezTo>
                  <a:pt x="2177728" y="351940"/>
                  <a:pt x="2187073" y="368969"/>
                  <a:pt x="2197768" y="385011"/>
                </a:cubicBezTo>
                <a:cubicBezTo>
                  <a:pt x="2224505" y="379664"/>
                  <a:pt x="2254305" y="382497"/>
                  <a:pt x="2277979" y="368969"/>
                </a:cubicBezTo>
                <a:cubicBezTo>
                  <a:pt x="2294719" y="359403"/>
                  <a:pt x="2298019" y="335898"/>
                  <a:pt x="2310063" y="320843"/>
                </a:cubicBezTo>
                <a:cubicBezTo>
                  <a:pt x="2319511" y="309032"/>
                  <a:pt x="2332699" y="300568"/>
                  <a:pt x="2342147" y="288758"/>
                </a:cubicBezTo>
                <a:cubicBezTo>
                  <a:pt x="2354191" y="273703"/>
                  <a:pt x="2357882" y="250850"/>
                  <a:pt x="2374232" y="240632"/>
                </a:cubicBezTo>
                <a:cubicBezTo>
                  <a:pt x="2402911" y="222708"/>
                  <a:pt x="2470484" y="208548"/>
                  <a:pt x="2470484" y="208548"/>
                </a:cubicBezTo>
                <a:cubicBezTo>
                  <a:pt x="2637939" y="264366"/>
                  <a:pt x="2533003" y="238222"/>
                  <a:pt x="2791326" y="256674"/>
                </a:cubicBezTo>
                <a:cubicBezTo>
                  <a:pt x="2812716" y="251327"/>
                  <a:pt x="2848523" y="261549"/>
                  <a:pt x="2855495" y="240632"/>
                </a:cubicBezTo>
                <a:cubicBezTo>
                  <a:pt x="2861592" y="222341"/>
                  <a:pt x="2822180" y="220891"/>
                  <a:pt x="2807368" y="208548"/>
                </a:cubicBezTo>
                <a:cubicBezTo>
                  <a:pt x="2683835" y="105605"/>
                  <a:pt x="2830616" y="208006"/>
                  <a:pt x="2711116" y="128337"/>
                </a:cubicBezTo>
                <a:cubicBezTo>
                  <a:pt x="2761188" y="278556"/>
                  <a:pt x="2708281" y="185493"/>
                  <a:pt x="2791326" y="256674"/>
                </a:cubicBezTo>
                <a:cubicBezTo>
                  <a:pt x="2814293" y="276360"/>
                  <a:pt x="2855495" y="320843"/>
                  <a:pt x="2855495" y="320843"/>
                </a:cubicBezTo>
                <a:cubicBezTo>
                  <a:pt x="2839453" y="331538"/>
                  <a:pt x="2825089" y="345332"/>
                  <a:pt x="2807368" y="352927"/>
                </a:cubicBezTo>
                <a:cubicBezTo>
                  <a:pt x="2787103" y="361612"/>
                  <a:pt x="2764399" y="362912"/>
                  <a:pt x="2743200" y="368969"/>
                </a:cubicBezTo>
                <a:cubicBezTo>
                  <a:pt x="2726941" y="373614"/>
                  <a:pt x="2711116" y="379664"/>
                  <a:pt x="2695074" y="385011"/>
                </a:cubicBezTo>
                <a:cubicBezTo>
                  <a:pt x="2657642" y="422442"/>
                  <a:pt x="2673684" y="427790"/>
                  <a:pt x="2646947" y="40105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6" name="Freeform 195">
            <a:extLst>
              <a:ext uri="{FF2B5EF4-FFF2-40B4-BE49-F238E27FC236}">
                <a16:creationId xmlns:a16="http://schemas.microsoft.com/office/drawing/2014/main" id="{F1D3D8B6-E1A7-9256-1D4D-9D0A66DC56F9}"/>
              </a:ext>
            </a:extLst>
          </p:cNvPr>
          <p:cNvSpPr/>
          <p:nvPr/>
        </p:nvSpPr>
        <p:spPr>
          <a:xfrm rot="20683412">
            <a:off x="8974839" y="2911852"/>
            <a:ext cx="2552873" cy="273785"/>
          </a:xfrm>
          <a:custGeom>
            <a:avLst/>
            <a:gdLst>
              <a:gd name="connsiteX0" fmla="*/ 0 w 2856130"/>
              <a:gd name="connsiteY0" fmla="*/ 256674 h 465222"/>
              <a:gd name="connsiteX1" fmla="*/ 16042 w 2856130"/>
              <a:gd name="connsiteY1" fmla="*/ 144379 h 465222"/>
              <a:gd name="connsiteX2" fmla="*/ 64168 w 2856130"/>
              <a:gd name="connsiteY2" fmla="*/ 112295 h 465222"/>
              <a:gd name="connsiteX3" fmla="*/ 96253 w 2856130"/>
              <a:gd name="connsiteY3" fmla="*/ 80211 h 465222"/>
              <a:gd name="connsiteX4" fmla="*/ 128337 w 2856130"/>
              <a:gd name="connsiteY4" fmla="*/ 128337 h 465222"/>
              <a:gd name="connsiteX5" fmla="*/ 160421 w 2856130"/>
              <a:gd name="connsiteY5" fmla="*/ 224590 h 465222"/>
              <a:gd name="connsiteX6" fmla="*/ 192505 w 2856130"/>
              <a:gd name="connsiteY6" fmla="*/ 272716 h 465222"/>
              <a:gd name="connsiteX7" fmla="*/ 224589 w 2856130"/>
              <a:gd name="connsiteY7" fmla="*/ 368969 h 465222"/>
              <a:gd name="connsiteX8" fmla="*/ 240632 w 2856130"/>
              <a:gd name="connsiteY8" fmla="*/ 417095 h 465222"/>
              <a:gd name="connsiteX9" fmla="*/ 288758 w 2856130"/>
              <a:gd name="connsiteY9" fmla="*/ 385011 h 465222"/>
              <a:gd name="connsiteX10" fmla="*/ 304800 w 2856130"/>
              <a:gd name="connsiteY10" fmla="*/ 288758 h 465222"/>
              <a:gd name="connsiteX11" fmla="*/ 320842 w 2856130"/>
              <a:gd name="connsiteY11" fmla="*/ 240632 h 465222"/>
              <a:gd name="connsiteX12" fmla="*/ 352926 w 2856130"/>
              <a:gd name="connsiteY12" fmla="*/ 112295 h 465222"/>
              <a:gd name="connsiteX13" fmla="*/ 385011 w 2856130"/>
              <a:gd name="connsiteY13" fmla="*/ 64169 h 465222"/>
              <a:gd name="connsiteX14" fmla="*/ 465221 w 2856130"/>
              <a:gd name="connsiteY14" fmla="*/ 176464 h 465222"/>
              <a:gd name="connsiteX15" fmla="*/ 513347 w 2856130"/>
              <a:gd name="connsiteY15" fmla="*/ 320843 h 465222"/>
              <a:gd name="connsiteX16" fmla="*/ 561474 w 2856130"/>
              <a:gd name="connsiteY16" fmla="*/ 401053 h 465222"/>
              <a:gd name="connsiteX17" fmla="*/ 609600 w 2856130"/>
              <a:gd name="connsiteY17" fmla="*/ 417095 h 465222"/>
              <a:gd name="connsiteX18" fmla="*/ 625642 w 2856130"/>
              <a:gd name="connsiteY18" fmla="*/ 368969 h 465222"/>
              <a:gd name="connsiteX19" fmla="*/ 641684 w 2856130"/>
              <a:gd name="connsiteY19" fmla="*/ 176464 h 465222"/>
              <a:gd name="connsiteX20" fmla="*/ 673768 w 2856130"/>
              <a:gd name="connsiteY20" fmla="*/ 128337 h 465222"/>
              <a:gd name="connsiteX21" fmla="*/ 689811 w 2856130"/>
              <a:gd name="connsiteY21" fmla="*/ 80211 h 465222"/>
              <a:gd name="connsiteX22" fmla="*/ 753979 w 2856130"/>
              <a:gd name="connsiteY22" fmla="*/ 64169 h 465222"/>
              <a:gd name="connsiteX23" fmla="*/ 802105 w 2856130"/>
              <a:gd name="connsiteY23" fmla="*/ 112295 h 465222"/>
              <a:gd name="connsiteX24" fmla="*/ 834189 w 2856130"/>
              <a:gd name="connsiteY24" fmla="*/ 208548 h 465222"/>
              <a:gd name="connsiteX25" fmla="*/ 850232 w 2856130"/>
              <a:gd name="connsiteY25" fmla="*/ 256674 h 465222"/>
              <a:gd name="connsiteX26" fmla="*/ 882316 w 2856130"/>
              <a:gd name="connsiteY26" fmla="*/ 401053 h 465222"/>
              <a:gd name="connsiteX27" fmla="*/ 962526 w 2856130"/>
              <a:gd name="connsiteY27" fmla="*/ 385011 h 465222"/>
              <a:gd name="connsiteX28" fmla="*/ 994611 w 2856130"/>
              <a:gd name="connsiteY28" fmla="*/ 352927 h 465222"/>
              <a:gd name="connsiteX29" fmla="*/ 1042737 w 2856130"/>
              <a:gd name="connsiteY29" fmla="*/ 256674 h 465222"/>
              <a:gd name="connsiteX30" fmla="*/ 1026695 w 2856130"/>
              <a:gd name="connsiteY30" fmla="*/ 208548 h 465222"/>
              <a:gd name="connsiteX31" fmla="*/ 994611 w 2856130"/>
              <a:gd name="connsiteY31" fmla="*/ 160422 h 465222"/>
              <a:gd name="connsiteX32" fmla="*/ 1042737 w 2856130"/>
              <a:gd name="connsiteY32" fmla="*/ 64169 h 465222"/>
              <a:gd name="connsiteX33" fmla="*/ 1090863 w 2856130"/>
              <a:gd name="connsiteY33" fmla="*/ 48127 h 465222"/>
              <a:gd name="connsiteX34" fmla="*/ 1122947 w 2856130"/>
              <a:gd name="connsiteY34" fmla="*/ 96253 h 465222"/>
              <a:gd name="connsiteX35" fmla="*/ 1155032 w 2856130"/>
              <a:gd name="connsiteY35" fmla="*/ 208548 h 465222"/>
              <a:gd name="connsiteX36" fmla="*/ 1171074 w 2856130"/>
              <a:gd name="connsiteY36" fmla="*/ 256674 h 465222"/>
              <a:gd name="connsiteX37" fmla="*/ 1219200 w 2856130"/>
              <a:gd name="connsiteY37" fmla="*/ 465222 h 465222"/>
              <a:gd name="connsiteX38" fmla="*/ 1283368 w 2856130"/>
              <a:gd name="connsiteY38" fmla="*/ 449179 h 465222"/>
              <a:gd name="connsiteX39" fmla="*/ 1315453 w 2856130"/>
              <a:gd name="connsiteY39" fmla="*/ 352927 h 465222"/>
              <a:gd name="connsiteX40" fmla="*/ 1331495 w 2856130"/>
              <a:gd name="connsiteY40" fmla="*/ 304800 h 465222"/>
              <a:gd name="connsiteX41" fmla="*/ 1347537 w 2856130"/>
              <a:gd name="connsiteY41" fmla="*/ 256674 h 465222"/>
              <a:gd name="connsiteX42" fmla="*/ 1363579 w 2856130"/>
              <a:gd name="connsiteY42" fmla="*/ 192506 h 465222"/>
              <a:gd name="connsiteX43" fmla="*/ 1443789 w 2856130"/>
              <a:gd name="connsiteY43" fmla="*/ 112295 h 465222"/>
              <a:gd name="connsiteX44" fmla="*/ 1524000 w 2856130"/>
              <a:gd name="connsiteY44" fmla="*/ 64169 h 465222"/>
              <a:gd name="connsiteX45" fmla="*/ 1572126 w 2856130"/>
              <a:gd name="connsiteY45" fmla="*/ 144379 h 465222"/>
              <a:gd name="connsiteX46" fmla="*/ 1604211 w 2856130"/>
              <a:gd name="connsiteY46" fmla="*/ 256674 h 465222"/>
              <a:gd name="connsiteX47" fmla="*/ 1620253 w 2856130"/>
              <a:gd name="connsiteY47" fmla="*/ 304800 h 465222"/>
              <a:gd name="connsiteX48" fmla="*/ 1684421 w 2856130"/>
              <a:gd name="connsiteY48" fmla="*/ 449179 h 465222"/>
              <a:gd name="connsiteX49" fmla="*/ 1732547 w 2856130"/>
              <a:gd name="connsiteY49" fmla="*/ 433137 h 465222"/>
              <a:gd name="connsiteX50" fmla="*/ 1764632 w 2856130"/>
              <a:gd name="connsiteY50" fmla="*/ 401053 h 465222"/>
              <a:gd name="connsiteX51" fmla="*/ 1812758 w 2856130"/>
              <a:gd name="connsiteY51" fmla="*/ 368969 h 465222"/>
              <a:gd name="connsiteX52" fmla="*/ 1828800 w 2856130"/>
              <a:gd name="connsiteY52" fmla="*/ 304800 h 465222"/>
              <a:gd name="connsiteX53" fmla="*/ 1860884 w 2856130"/>
              <a:gd name="connsiteY53" fmla="*/ 208548 h 465222"/>
              <a:gd name="connsiteX54" fmla="*/ 1876926 w 2856130"/>
              <a:gd name="connsiteY54" fmla="*/ 160422 h 465222"/>
              <a:gd name="connsiteX55" fmla="*/ 1909011 w 2856130"/>
              <a:gd name="connsiteY55" fmla="*/ 80211 h 465222"/>
              <a:gd name="connsiteX56" fmla="*/ 1957137 w 2856130"/>
              <a:gd name="connsiteY56" fmla="*/ 0 h 465222"/>
              <a:gd name="connsiteX57" fmla="*/ 2005263 w 2856130"/>
              <a:gd name="connsiteY57" fmla="*/ 32085 h 465222"/>
              <a:gd name="connsiteX58" fmla="*/ 2037347 w 2856130"/>
              <a:gd name="connsiteY58" fmla="*/ 128337 h 465222"/>
              <a:gd name="connsiteX59" fmla="*/ 2053389 w 2856130"/>
              <a:gd name="connsiteY59" fmla="*/ 176464 h 465222"/>
              <a:gd name="connsiteX60" fmla="*/ 2085474 w 2856130"/>
              <a:gd name="connsiteY60" fmla="*/ 208548 h 465222"/>
              <a:gd name="connsiteX61" fmla="*/ 2101516 w 2856130"/>
              <a:gd name="connsiteY61" fmla="*/ 256674 h 465222"/>
              <a:gd name="connsiteX62" fmla="*/ 2165684 w 2856130"/>
              <a:gd name="connsiteY62" fmla="*/ 336885 h 465222"/>
              <a:gd name="connsiteX63" fmla="*/ 2197768 w 2856130"/>
              <a:gd name="connsiteY63" fmla="*/ 385011 h 465222"/>
              <a:gd name="connsiteX64" fmla="*/ 2277979 w 2856130"/>
              <a:gd name="connsiteY64" fmla="*/ 368969 h 465222"/>
              <a:gd name="connsiteX65" fmla="*/ 2310063 w 2856130"/>
              <a:gd name="connsiteY65" fmla="*/ 320843 h 465222"/>
              <a:gd name="connsiteX66" fmla="*/ 2342147 w 2856130"/>
              <a:gd name="connsiteY66" fmla="*/ 288758 h 465222"/>
              <a:gd name="connsiteX67" fmla="*/ 2374232 w 2856130"/>
              <a:gd name="connsiteY67" fmla="*/ 240632 h 465222"/>
              <a:gd name="connsiteX68" fmla="*/ 2470484 w 2856130"/>
              <a:gd name="connsiteY68" fmla="*/ 208548 h 465222"/>
              <a:gd name="connsiteX69" fmla="*/ 2791326 w 2856130"/>
              <a:gd name="connsiteY69" fmla="*/ 256674 h 465222"/>
              <a:gd name="connsiteX70" fmla="*/ 2855495 w 2856130"/>
              <a:gd name="connsiteY70" fmla="*/ 240632 h 465222"/>
              <a:gd name="connsiteX71" fmla="*/ 2807368 w 2856130"/>
              <a:gd name="connsiteY71" fmla="*/ 208548 h 465222"/>
              <a:gd name="connsiteX72" fmla="*/ 2711116 w 2856130"/>
              <a:gd name="connsiteY72" fmla="*/ 128337 h 465222"/>
              <a:gd name="connsiteX73" fmla="*/ 2791326 w 2856130"/>
              <a:gd name="connsiteY73" fmla="*/ 256674 h 465222"/>
              <a:gd name="connsiteX74" fmla="*/ 2855495 w 2856130"/>
              <a:gd name="connsiteY74" fmla="*/ 320843 h 465222"/>
              <a:gd name="connsiteX75" fmla="*/ 2807368 w 2856130"/>
              <a:gd name="connsiteY75" fmla="*/ 352927 h 465222"/>
              <a:gd name="connsiteX76" fmla="*/ 2743200 w 2856130"/>
              <a:gd name="connsiteY76" fmla="*/ 368969 h 465222"/>
              <a:gd name="connsiteX77" fmla="*/ 2695074 w 2856130"/>
              <a:gd name="connsiteY77" fmla="*/ 385011 h 465222"/>
              <a:gd name="connsiteX78" fmla="*/ 2646947 w 2856130"/>
              <a:gd name="connsiteY78" fmla="*/ 401053 h 465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856130" h="465222">
                <a:moveTo>
                  <a:pt x="0" y="256674"/>
                </a:moveTo>
                <a:cubicBezTo>
                  <a:pt x="5347" y="219242"/>
                  <a:pt x="685" y="178932"/>
                  <a:pt x="16042" y="144379"/>
                </a:cubicBezTo>
                <a:cubicBezTo>
                  <a:pt x="23872" y="126761"/>
                  <a:pt x="49113" y="124339"/>
                  <a:pt x="64168" y="112295"/>
                </a:cubicBezTo>
                <a:cubicBezTo>
                  <a:pt x="75979" y="102847"/>
                  <a:pt x="85558" y="90906"/>
                  <a:pt x="96253" y="80211"/>
                </a:cubicBezTo>
                <a:cubicBezTo>
                  <a:pt x="106948" y="96253"/>
                  <a:pt x="120507" y="110719"/>
                  <a:pt x="128337" y="128337"/>
                </a:cubicBezTo>
                <a:cubicBezTo>
                  <a:pt x="142072" y="159242"/>
                  <a:pt x="141661" y="196450"/>
                  <a:pt x="160421" y="224590"/>
                </a:cubicBezTo>
                <a:lnTo>
                  <a:pt x="192505" y="272716"/>
                </a:lnTo>
                <a:lnTo>
                  <a:pt x="224589" y="368969"/>
                </a:lnTo>
                <a:lnTo>
                  <a:pt x="240632" y="417095"/>
                </a:lnTo>
                <a:cubicBezTo>
                  <a:pt x="256674" y="406400"/>
                  <a:pt x="280136" y="402256"/>
                  <a:pt x="288758" y="385011"/>
                </a:cubicBezTo>
                <a:cubicBezTo>
                  <a:pt x="303304" y="355918"/>
                  <a:pt x="297744" y="320510"/>
                  <a:pt x="304800" y="288758"/>
                </a:cubicBezTo>
                <a:cubicBezTo>
                  <a:pt x="308468" y="272251"/>
                  <a:pt x="316741" y="257037"/>
                  <a:pt x="320842" y="240632"/>
                </a:cubicBezTo>
                <a:cubicBezTo>
                  <a:pt x="329993" y="204026"/>
                  <a:pt x="334592" y="148963"/>
                  <a:pt x="352926" y="112295"/>
                </a:cubicBezTo>
                <a:cubicBezTo>
                  <a:pt x="361548" y="95050"/>
                  <a:pt x="374316" y="80211"/>
                  <a:pt x="385011" y="64169"/>
                </a:cubicBezTo>
                <a:cubicBezTo>
                  <a:pt x="465221" y="90906"/>
                  <a:pt x="427790" y="64169"/>
                  <a:pt x="465221" y="176464"/>
                </a:cubicBezTo>
                <a:lnTo>
                  <a:pt x="513347" y="320843"/>
                </a:lnTo>
                <a:cubicBezTo>
                  <a:pt x="525966" y="358699"/>
                  <a:pt x="524772" y="379032"/>
                  <a:pt x="561474" y="401053"/>
                </a:cubicBezTo>
                <a:cubicBezTo>
                  <a:pt x="575974" y="409753"/>
                  <a:pt x="593558" y="411748"/>
                  <a:pt x="609600" y="417095"/>
                </a:cubicBezTo>
                <a:cubicBezTo>
                  <a:pt x="614947" y="401053"/>
                  <a:pt x="623407" y="385730"/>
                  <a:pt x="625642" y="368969"/>
                </a:cubicBezTo>
                <a:cubicBezTo>
                  <a:pt x="634152" y="305143"/>
                  <a:pt x="629056" y="239604"/>
                  <a:pt x="641684" y="176464"/>
                </a:cubicBezTo>
                <a:cubicBezTo>
                  <a:pt x="645465" y="157558"/>
                  <a:pt x="665145" y="145582"/>
                  <a:pt x="673768" y="128337"/>
                </a:cubicBezTo>
                <a:cubicBezTo>
                  <a:pt x="681330" y="113212"/>
                  <a:pt x="676607" y="90774"/>
                  <a:pt x="689811" y="80211"/>
                </a:cubicBezTo>
                <a:cubicBezTo>
                  <a:pt x="707027" y="66438"/>
                  <a:pt x="732590" y="69516"/>
                  <a:pt x="753979" y="64169"/>
                </a:cubicBezTo>
                <a:cubicBezTo>
                  <a:pt x="770021" y="80211"/>
                  <a:pt x="791087" y="92463"/>
                  <a:pt x="802105" y="112295"/>
                </a:cubicBezTo>
                <a:cubicBezTo>
                  <a:pt x="818529" y="141859"/>
                  <a:pt x="823494" y="176464"/>
                  <a:pt x="834189" y="208548"/>
                </a:cubicBezTo>
                <a:cubicBezTo>
                  <a:pt x="839536" y="224590"/>
                  <a:pt x="846131" y="240269"/>
                  <a:pt x="850232" y="256674"/>
                </a:cubicBezTo>
                <a:cubicBezTo>
                  <a:pt x="872887" y="347295"/>
                  <a:pt x="861950" y="299223"/>
                  <a:pt x="882316" y="401053"/>
                </a:cubicBezTo>
                <a:cubicBezTo>
                  <a:pt x="909053" y="395706"/>
                  <a:pt x="937464" y="395752"/>
                  <a:pt x="962526" y="385011"/>
                </a:cubicBezTo>
                <a:cubicBezTo>
                  <a:pt x="976428" y="379053"/>
                  <a:pt x="985163" y="364737"/>
                  <a:pt x="994611" y="352927"/>
                </a:cubicBezTo>
                <a:cubicBezTo>
                  <a:pt x="1030151" y="308503"/>
                  <a:pt x="1025794" y="307504"/>
                  <a:pt x="1042737" y="256674"/>
                </a:cubicBezTo>
                <a:cubicBezTo>
                  <a:pt x="1037390" y="240632"/>
                  <a:pt x="1034257" y="223673"/>
                  <a:pt x="1026695" y="208548"/>
                </a:cubicBezTo>
                <a:cubicBezTo>
                  <a:pt x="1018073" y="191303"/>
                  <a:pt x="997781" y="179440"/>
                  <a:pt x="994611" y="160422"/>
                </a:cubicBezTo>
                <a:cubicBezTo>
                  <a:pt x="991192" y="139907"/>
                  <a:pt x="1030413" y="74028"/>
                  <a:pt x="1042737" y="64169"/>
                </a:cubicBezTo>
                <a:cubicBezTo>
                  <a:pt x="1055941" y="53606"/>
                  <a:pt x="1074821" y="53474"/>
                  <a:pt x="1090863" y="48127"/>
                </a:cubicBezTo>
                <a:cubicBezTo>
                  <a:pt x="1101558" y="64169"/>
                  <a:pt x="1114325" y="79008"/>
                  <a:pt x="1122947" y="96253"/>
                </a:cubicBezTo>
                <a:cubicBezTo>
                  <a:pt x="1135767" y="121892"/>
                  <a:pt x="1148180" y="184566"/>
                  <a:pt x="1155032" y="208548"/>
                </a:cubicBezTo>
                <a:cubicBezTo>
                  <a:pt x="1159678" y="224807"/>
                  <a:pt x="1167272" y="240197"/>
                  <a:pt x="1171074" y="256674"/>
                </a:cubicBezTo>
                <a:cubicBezTo>
                  <a:pt x="1224175" y="486781"/>
                  <a:pt x="1180425" y="348894"/>
                  <a:pt x="1219200" y="465222"/>
                </a:cubicBezTo>
                <a:cubicBezTo>
                  <a:pt x="1240589" y="459874"/>
                  <a:pt x="1269020" y="465919"/>
                  <a:pt x="1283368" y="449179"/>
                </a:cubicBezTo>
                <a:cubicBezTo>
                  <a:pt x="1305378" y="423501"/>
                  <a:pt x="1304758" y="385011"/>
                  <a:pt x="1315453" y="352927"/>
                </a:cubicBezTo>
                <a:lnTo>
                  <a:pt x="1331495" y="304800"/>
                </a:lnTo>
                <a:cubicBezTo>
                  <a:pt x="1336842" y="288758"/>
                  <a:pt x="1343436" y="273079"/>
                  <a:pt x="1347537" y="256674"/>
                </a:cubicBezTo>
                <a:cubicBezTo>
                  <a:pt x="1352884" y="235285"/>
                  <a:pt x="1354894" y="212771"/>
                  <a:pt x="1363579" y="192506"/>
                </a:cubicBezTo>
                <a:cubicBezTo>
                  <a:pt x="1388688" y="133917"/>
                  <a:pt x="1397290" y="149494"/>
                  <a:pt x="1443789" y="112295"/>
                </a:cubicBezTo>
                <a:cubicBezTo>
                  <a:pt x="1506705" y="61963"/>
                  <a:pt x="1440424" y="92028"/>
                  <a:pt x="1524000" y="64169"/>
                </a:cubicBezTo>
                <a:cubicBezTo>
                  <a:pt x="1540042" y="90906"/>
                  <a:pt x="1558182" y="116491"/>
                  <a:pt x="1572126" y="144379"/>
                </a:cubicBezTo>
                <a:cubicBezTo>
                  <a:pt x="1584944" y="170016"/>
                  <a:pt x="1597360" y="232695"/>
                  <a:pt x="1604211" y="256674"/>
                </a:cubicBezTo>
                <a:cubicBezTo>
                  <a:pt x="1608857" y="272933"/>
                  <a:pt x="1614906" y="288758"/>
                  <a:pt x="1620253" y="304800"/>
                </a:cubicBezTo>
                <a:cubicBezTo>
                  <a:pt x="1627601" y="356235"/>
                  <a:pt x="1610657" y="436885"/>
                  <a:pt x="1684421" y="449179"/>
                </a:cubicBezTo>
                <a:cubicBezTo>
                  <a:pt x="1701101" y="451959"/>
                  <a:pt x="1716505" y="438484"/>
                  <a:pt x="1732547" y="433137"/>
                </a:cubicBezTo>
                <a:cubicBezTo>
                  <a:pt x="1743242" y="422442"/>
                  <a:pt x="1752821" y="410501"/>
                  <a:pt x="1764632" y="401053"/>
                </a:cubicBezTo>
                <a:cubicBezTo>
                  <a:pt x="1779687" y="389009"/>
                  <a:pt x="1802063" y="385011"/>
                  <a:pt x="1812758" y="368969"/>
                </a:cubicBezTo>
                <a:cubicBezTo>
                  <a:pt x="1824988" y="350624"/>
                  <a:pt x="1822465" y="325918"/>
                  <a:pt x="1828800" y="304800"/>
                </a:cubicBezTo>
                <a:cubicBezTo>
                  <a:pt x="1838518" y="272407"/>
                  <a:pt x="1850189" y="240632"/>
                  <a:pt x="1860884" y="208548"/>
                </a:cubicBezTo>
                <a:cubicBezTo>
                  <a:pt x="1866231" y="192506"/>
                  <a:pt x="1870646" y="176122"/>
                  <a:pt x="1876926" y="160422"/>
                </a:cubicBezTo>
                <a:cubicBezTo>
                  <a:pt x="1887621" y="133685"/>
                  <a:pt x="1898900" y="107174"/>
                  <a:pt x="1909011" y="80211"/>
                </a:cubicBezTo>
                <a:cubicBezTo>
                  <a:pt x="1934001" y="13571"/>
                  <a:pt x="1909370" y="47768"/>
                  <a:pt x="1957137" y="0"/>
                </a:cubicBezTo>
                <a:cubicBezTo>
                  <a:pt x="1973179" y="10695"/>
                  <a:pt x="1995045" y="15735"/>
                  <a:pt x="2005263" y="32085"/>
                </a:cubicBezTo>
                <a:cubicBezTo>
                  <a:pt x="2023187" y="60764"/>
                  <a:pt x="2026652" y="96253"/>
                  <a:pt x="2037347" y="128337"/>
                </a:cubicBezTo>
                <a:cubicBezTo>
                  <a:pt x="2042694" y="144379"/>
                  <a:pt x="2041432" y="164507"/>
                  <a:pt x="2053389" y="176464"/>
                </a:cubicBezTo>
                <a:lnTo>
                  <a:pt x="2085474" y="208548"/>
                </a:lnTo>
                <a:cubicBezTo>
                  <a:pt x="2090821" y="224590"/>
                  <a:pt x="2093954" y="241549"/>
                  <a:pt x="2101516" y="256674"/>
                </a:cubicBezTo>
                <a:cubicBezTo>
                  <a:pt x="2134432" y="322505"/>
                  <a:pt x="2125896" y="287150"/>
                  <a:pt x="2165684" y="336885"/>
                </a:cubicBezTo>
                <a:cubicBezTo>
                  <a:pt x="2177728" y="351940"/>
                  <a:pt x="2187073" y="368969"/>
                  <a:pt x="2197768" y="385011"/>
                </a:cubicBezTo>
                <a:cubicBezTo>
                  <a:pt x="2224505" y="379664"/>
                  <a:pt x="2254305" y="382497"/>
                  <a:pt x="2277979" y="368969"/>
                </a:cubicBezTo>
                <a:cubicBezTo>
                  <a:pt x="2294719" y="359403"/>
                  <a:pt x="2298019" y="335898"/>
                  <a:pt x="2310063" y="320843"/>
                </a:cubicBezTo>
                <a:cubicBezTo>
                  <a:pt x="2319511" y="309032"/>
                  <a:pt x="2332699" y="300568"/>
                  <a:pt x="2342147" y="288758"/>
                </a:cubicBezTo>
                <a:cubicBezTo>
                  <a:pt x="2354191" y="273703"/>
                  <a:pt x="2357882" y="250850"/>
                  <a:pt x="2374232" y="240632"/>
                </a:cubicBezTo>
                <a:cubicBezTo>
                  <a:pt x="2402911" y="222708"/>
                  <a:pt x="2470484" y="208548"/>
                  <a:pt x="2470484" y="208548"/>
                </a:cubicBezTo>
                <a:cubicBezTo>
                  <a:pt x="2637939" y="264366"/>
                  <a:pt x="2533003" y="238222"/>
                  <a:pt x="2791326" y="256674"/>
                </a:cubicBezTo>
                <a:cubicBezTo>
                  <a:pt x="2812716" y="251327"/>
                  <a:pt x="2848523" y="261549"/>
                  <a:pt x="2855495" y="240632"/>
                </a:cubicBezTo>
                <a:cubicBezTo>
                  <a:pt x="2861592" y="222341"/>
                  <a:pt x="2822180" y="220891"/>
                  <a:pt x="2807368" y="208548"/>
                </a:cubicBezTo>
                <a:cubicBezTo>
                  <a:pt x="2683835" y="105605"/>
                  <a:pt x="2830616" y="208006"/>
                  <a:pt x="2711116" y="128337"/>
                </a:cubicBezTo>
                <a:cubicBezTo>
                  <a:pt x="2761188" y="278556"/>
                  <a:pt x="2708281" y="185493"/>
                  <a:pt x="2791326" y="256674"/>
                </a:cubicBezTo>
                <a:cubicBezTo>
                  <a:pt x="2814293" y="276360"/>
                  <a:pt x="2855495" y="320843"/>
                  <a:pt x="2855495" y="320843"/>
                </a:cubicBezTo>
                <a:cubicBezTo>
                  <a:pt x="2839453" y="331538"/>
                  <a:pt x="2825089" y="345332"/>
                  <a:pt x="2807368" y="352927"/>
                </a:cubicBezTo>
                <a:cubicBezTo>
                  <a:pt x="2787103" y="361612"/>
                  <a:pt x="2764399" y="362912"/>
                  <a:pt x="2743200" y="368969"/>
                </a:cubicBezTo>
                <a:cubicBezTo>
                  <a:pt x="2726941" y="373614"/>
                  <a:pt x="2711116" y="379664"/>
                  <a:pt x="2695074" y="385011"/>
                </a:cubicBezTo>
                <a:cubicBezTo>
                  <a:pt x="2657642" y="422442"/>
                  <a:pt x="2673684" y="427790"/>
                  <a:pt x="2646947" y="40105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7" name="Freeform 196">
            <a:extLst>
              <a:ext uri="{FF2B5EF4-FFF2-40B4-BE49-F238E27FC236}">
                <a16:creationId xmlns:a16="http://schemas.microsoft.com/office/drawing/2014/main" id="{7E201DBC-77CE-6B28-5BA4-A92532CC3F7E}"/>
              </a:ext>
            </a:extLst>
          </p:cNvPr>
          <p:cNvSpPr/>
          <p:nvPr/>
        </p:nvSpPr>
        <p:spPr>
          <a:xfrm rot="21390598">
            <a:off x="9019695" y="3248060"/>
            <a:ext cx="2448532" cy="268850"/>
          </a:xfrm>
          <a:custGeom>
            <a:avLst/>
            <a:gdLst>
              <a:gd name="connsiteX0" fmla="*/ 0 w 2856130"/>
              <a:gd name="connsiteY0" fmla="*/ 256674 h 465222"/>
              <a:gd name="connsiteX1" fmla="*/ 16042 w 2856130"/>
              <a:gd name="connsiteY1" fmla="*/ 144379 h 465222"/>
              <a:gd name="connsiteX2" fmla="*/ 64168 w 2856130"/>
              <a:gd name="connsiteY2" fmla="*/ 112295 h 465222"/>
              <a:gd name="connsiteX3" fmla="*/ 96253 w 2856130"/>
              <a:gd name="connsiteY3" fmla="*/ 80211 h 465222"/>
              <a:gd name="connsiteX4" fmla="*/ 128337 w 2856130"/>
              <a:gd name="connsiteY4" fmla="*/ 128337 h 465222"/>
              <a:gd name="connsiteX5" fmla="*/ 160421 w 2856130"/>
              <a:gd name="connsiteY5" fmla="*/ 224590 h 465222"/>
              <a:gd name="connsiteX6" fmla="*/ 192505 w 2856130"/>
              <a:gd name="connsiteY6" fmla="*/ 272716 h 465222"/>
              <a:gd name="connsiteX7" fmla="*/ 224589 w 2856130"/>
              <a:gd name="connsiteY7" fmla="*/ 368969 h 465222"/>
              <a:gd name="connsiteX8" fmla="*/ 240632 w 2856130"/>
              <a:gd name="connsiteY8" fmla="*/ 417095 h 465222"/>
              <a:gd name="connsiteX9" fmla="*/ 288758 w 2856130"/>
              <a:gd name="connsiteY9" fmla="*/ 385011 h 465222"/>
              <a:gd name="connsiteX10" fmla="*/ 304800 w 2856130"/>
              <a:gd name="connsiteY10" fmla="*/ 288758 h 465222"/>
              <a:gd name="connsiteX11" fmla="*/ 320842 w 2856130"/>
              <a:gd name="connsiteY11" fmla="*/ 240632 h 465222"/>
              <a:gd name="connsiteX12" fmla="*/ 352926 w 2856130"/>
              <a:gd name="connsiteY12" fmla="*/ 112295 h 465222"/>
              <a:gd name="connsiteX13" fmla="*/ 385011 w 2856130"/>
              <a:gd name="connsiteY13" fmla="*/ 64169 h 465222"/>
              <a:gd name="connsiteX14" fmla="*/ 465221 w 2856130"/>
              <a:gd name="connsiteY14" fmla="*/ 176464 h 465222"/>
              <a:gd name="connsiteX15" fmla="*/ 513347 w 2856130"/>
              <a:gd name="connsiteY15" fmla="*/ 320843 h 465222"/>
              <a:gd name="connsiteX16" fmla="*/ 561474 w 2856130"/>
              <a:gd name="connsiteY16" fmla="*/ 401053 h 465222"/>
              <a:gd name="connsiteX17" fmla="*/ 609600 w 2856130"/>
              <a:gd name="connsiteY17" fmla="*/ 417095 h 465222"/>
              <a:gd name="connsiteX18" fmla="*/ 625642 w 2856130"/>
              <a:gd name="connsiteY18" fmla="*/ 368969 h 465222"/>
              <a:gd name="connsiteX19" fmla="*/ 641684 w 2856130"/>
              <a:gd name="connsiteY19" fmla="*/ 176464 h 465222"/>
              <a:gd name="connsiteX20" fmla="*/ 673768 w 2856130"/>
              <a:gd name="connsiteY20" fmla="*/ 128337 h 465222"/>
              <a:gd name="connsiteX21" fmla="*/ 689811 w 2856130"/>
              <a:gd name="connsiteY21" fmla="*/ 80211 h 465222"/>
              <a:gd name="connsiteX22" fmla="*/ 753979 w 2856130"/>
              <a:gd name="connsiteY22" fmla="*/ 64169 h 465222"/>
              <a:gd name="connsiteX23" fmla="*/ 802105 w 2856130"/>
              <a:gd name="connsiteY23" fmla="*/ 112295 h 465222"/>
              <a:gd name="connsiteX24" fmla="*/ 834189 w 2856130"/>
              <a:gd name="connsiteY24" fmla="*/ 208548 h 465222"/>
              <a:gd name="connsiteX25" fmla="*/ 850232 w 2856130"/>
              <a:gd name="connsiteY25" fmla="*/ 256674 h 465222"/>
              <a:gd name="connsiteX26" fmla="*/ 882316 w 2856130"/>
              <a:gd name="connsiteY26" fmla="*/ 401053 h 465222"/>
              <a:gd name="connsiteX27" fmla="*/ 962526 w 2856130"/>
              <a:gd name="connsiteY27" fmla="*/ 385011 h 465222"/>
              <a:gd name="connsiteX28" fmla="*/ 994611 w 2856130"/>
              <a:gd name="connsiteY28" fmla="*/ 352927 h 465222"/>
              <a:gd name="connsiteX29" fmla="*/ 1042737 w 2856130"/>
              <a:gd name="connsiteY29" fmla="*/ 256674 h 465222"/>
              <a:gd name="connsiteX30" fmla="*/ 1026695 w 2856130"/>
              <a:gd name="connsiteY30" fmla="*/ 208548 h 465222"/>
              <a:gd name="connsiteX31" fmla="*/ 994611 w 2856130"/>
              <a:gd name="connsiteY31" fmla="*/ 160422 h 465222"/>
              <a:gd name="connsiteX32" fmla="*/ 1042737 w 2856130"/>
              <a:gd name="connsiteY32" fmla="*/ 64169 h 465222"/>
              <a:gd name="connsiteX33" fmla="*/ 1090863 w 2856130"/>
              <a:gd name="connsiteY33" fmla="*/ 48127 h 465222"/>
              <a:gd name="connsiteX34" fmla="*/ 1122947 w 2856130"/>
              <a:gd name="connsiteY34" fmla="*/ 96253 h 465222"/>
              <a:gd name="connsiteX35" fmla="*/ 1155032 w 2856130"/>
              <a:gd name="connsiteY35" fmla="*/ 208548 h 465222"/>
              <a:gd name="connsiteX36" fmla="*/ 1171074 w 2856130"/>
              <a:gd name="connsiteY36" fmla="*/ 256674 h 465222"/>
              <a:gd name="connsiteX37" fmla="*/ 1219200 w 2856130"/>
              <a:gd name="connsiteY37" fmla="*/ 465222 h 465222"/>
              <a:gd name="connsiteX38" fmla="*/ 1283368 w 2856130"/>
              <a:gd name="connsiteY38" fmla="*/ 449179 h 465222"/>
              <a:gd name="connsiteX39" fmla="*/ 1315453 w 2856130"/>
              <a:gd name="connsiteY39" fmla="*/ 352927 h 465222"/>
              <a:gd name="connsiteX40" fmla="*/ 1331495 w 2856130"/>
              <a:gd name="connsiteY40" fmla="*/ 304800 h 465222"/>
              <a:gd name="connsiteX41" fmla="*/ 1347537 w 2856130"/>
              <a:gd name="connsiteY41" fmla="*/ 256674 h 465222"/>
              <a:gd name="connsiteX42" fmla="*/ 1363579 w 2856130"/>
              <a:gd name="connsiteY42" fmla="*/ 192506 h 465222"/>
              <a:gd name="connsiteX43" fmla="*/ 1443789 w 2856130"/>
              <a:gd name="connsiteY43" fmla="*/ 112295 h 465222"/>
              <a:gd name="connsiteX44" fmla="*/ 1524000 w 2856130"/>
              <a:gd name="connsiteY44" fmla="*/ 64169 h 465222"/>
              <a:gd name="connsiteX45" fmla="*/ 1572126 w 2856130"/>
              <a:gd name="connsiteY45" fmla="*/ 144379 h 465222"/>
              <a:gd name="connsiteX46" fmla="*/ 1604211 w 2856130"/>
              <a:gd name="connsiteY46" fmla="*/ 256674 h 465222"/>
              <a:gd name="connsiteX47" fmla="*/ 1620253 w 2856130"/>
              <a:gd name="connsiteY47" fmla="*/ 304800 h 465222"/>
              <a:gd name="connsiteX48" fmla="*/ 1684421 w 2856130"/>
              <a:gd name="connsiteY48" fmla="*/ 449179 h 465222"/>
              <a:gd name="connsiteX49" fmla="*/ 1732547 w 2856130"/>
              <a:gd name="connsiteY49" fmla="*/ 433137 h 465222"/>
              <a:gd name="connsiteX50" fmla="*/ 1764632 w 2856130"/>
              <a:gd name="connsiteY50" fmla="*/ 401053 h 465222"/>
              <a:gd name="connsiteX51" fmla="*/ 1812758 w 2856130"/>
              <a:gd name="connsiteY51" fmla="*/ 368969 h 465222"/>
              <a:gd name="connsiteX52" fmla="*/ 1828800 w 2856130"/>
              <a:gd name="connsiteY52" fmla="*/ 304800 h 465222"/>
              <a:gd name="connsiteX53" fmla="*/ 1860884 w 2856130"/>
              <a:gd name="connsiteY53" fmla="*/ 208548 h 465222"/>
              <a:gd name="connsiteX54" fmla="*/ 1876926 w 2856130"/>
              <a:gd name="connsiteY54" fmla="*/ 160422 h 465222"/>
              <a:gd name="connsiteX55" fmla="*/ 1909011 w 2856130"/>
              <a:gd name="connsiteY55" fmla="*/ 80211 h 465222"/>
              <a:gd name="connsiteX56" fmla="*/ 1957137 w 2856130"/>
              <a:gd name="connsiteY56" fmla="*/ 0 h 465222"/>
              <a:gd name="connsiteX57" fmla="*/ 2005263 w 2856130"/>
              <a:gd name="connsiteY57" fmla="*/ 32085 h 465222"/>
              <a:gd name="connsiteX58" fmla="*/ 2037347 w 2856130"/>
              <a:gd name="connsiteY58" fmla="*/ 128337 h 465222"/>
              <a:gd name="connsiteX59" fmla="*/ 2053389 w 2856130"/>
              <a:gd name="connsiteY59" fmla="*/ 176464 h 465222"/>
              <a:gd name="connsiteX60" fmla="*/ 2085474 w 2856130"/>
              <a:gd name="connsiteY60" fmla="*/ 208548 h 465222"/>
              <a:gd name="connsiteX61" fmla="*/ 2101516 w 2856130"/>
              <a:gd name="connsiteY61" fmla="*/ 256674 h 465222"/>
              <a:gd name="connsiteX62" fmla="*/ 2165684 w 2856130"/>
              <a:gd name="connsiteY62" fmla="*/ 336885 h 465222"/>
              <a:gd name="connsiteX63" fmla="*/ 2197768 w 2856130"/>
              <a:gd name="connsiteY63" fmla="*/ 385011 h 465222"/>
              <a:gd name="connsiteX64" fmla="*/ 2277979 w 2856130"/>
              <a:gd name="connsiteY64" fmla="*/ 368969 h 465222"/>
              <a:gd name="connsiteX65" fmla="*/ 2310063 w 2856130"/>
              <a:gd name="connsiteY65" fmla="*/ 320843 h 465222"/>
              <a:gd name="connsiteX66" fmla="*/ 2342147 w 2856130"/>
              <a:gd name="connsiteY66" fmla="*/ 288758 h 465222"/>
              <a:gd name="connsiteX67" fmla="*/ 2374232 w 2856130"/>
              <a:gd name="connsiteY67" fmla="*/ 240632 h 465222"/>
              <a:gd name="connsiteX68" fmla="*/ 2470484 w 2856130"/>
              <a:gd name="connsiteY68" fmla="*/ 208548 h 465222"/>
              <a:gd name="connsiteX69" fmla="*/ 2791326 w 2856130"/>
              <a:gd name="connsiteY69" fmla="*/ 256674 h 465222"/>
              <a:gd name="connsiteX70" fmla="*/ 2855495 w 2856130"/>
              <a:gd name="connsiteY70" fmla="*/ 240632 h 465222"/>
              <a:gd name="connsiteX71" fmla="*/ 2807368 w 2856130"/>
              <a:gd name="connsiteY71" fmla="*/ 208548 h 465222"/>
              <a:gd name="connsiteX72" fmla="*/ 2711116 w 2856130"/>
              <a:gd name="connsiteY72" fmla="*/ 128337 h 465222"/>
              <a:gd name="connsiteX73" fmla="*/ 2791326 w 2856130"/>
              <a:gd name="connsiteY73" fmla="*/ 256674 h 465222"/>
              <a:gd name="connsiteX74" fmla="*/ 2855495 w 2856130"/>
              <a:gd name="connsiteY74" fmla="*/ 320843 h 465222"/>
              <a:gd name="connsiteX75" fmla="*/ 2807368 w 2856130"/>
              <a:gd name="connsiteY75" fmla="*/ 352927 h 465222"/>
              <a:gd name="connsiteX76" fmla="*/ 2743200 w 2856130"/>
              <a:gd name="connsiteY76" fmla="*/ 368969 h 465222"/>
              <a:gd name="connsiteX77" fmla="*/ 2695074 w 2856130"/>
              <a:gd name="connsiteY77" fmla="*/ 385011 h 465222"/>
              <a:gd name="connsiteX78" fmla="*/ 2646947 w 2856130"/>
              <a:gd name="connsiteY78" fmla="*/ 401053 h 465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856130" h="465222">
                <a:moveTo>
                  <a:pt x="0" y="256674"/>
                </a:moveTo>
                <a:cubicBezTo>
                  <a:pt x="5347" y="219242"/>
                  <a:pt x="685" y="178932"/>
                  <a:pt x="16042" y="144379"/>
                </a:cubicBezTo>
                <a:cubicBezTo>
                  <a:pt x="23872" y="126761"/>
                  <a:pt x="49113" y="124339"/>
                  <a:pt x="64168" y="112295"/>
                </a:cubicBezTo>
                <a:cubicBezTo>
                  <a:pt x="75979" y="102847"/>
                  <a:pt x="85558" y="90906"/>
                  <a:pt x="96253" y="80211"/>
                </a:cubicBezTo>
                <a:cubicBezTo>
                  <a:pt x="106948" y="96253"/>
                  <a:pt x="120507" y="110719"/>
                  <a:pt x="128337" y="128337"/>
                </a:cubicBezTo>
                <a:cubicBezTo>
                  <a:pt x="142072" y="159242"/>
                  <a:pt x="141661" y="196450"/>
                  <a:pt x="160421" y="224590"/>
                </a:cubicBezTo>
                <a:lnTo>
                  <a:pt x="192505" y="272716"/>
                </a:lnTo>
                <a:lnTo>
                  <a:pt x="224589" y="368969"/>
                </a:lnTo>
                <a:lnTo>
                  <a:pt x="240632" y="417095"/>
                </a:lnTo>
                <a:cubicBezTo>
                  <a:pt x="256674" y="406400"/>
                  <a:pt x="280136" y="402256"/>
                  <a:pt x="288758" y="385011"/>
                </a:cubicBezTo>
                <a:cubicBezTo>
                  <a:pt x="303304" y="355918"/>
                  <a:pt x="297744" y="320510"/>
                  <a:pt x="304800" y="288758"/>
                </a:cubicBezTo>
                <a:cubicBezTo>
                  <a:pt x="308468" y="272251"/>
                  <a:pt x="316741" y="257037"/>
                  <a:pt x="320842" y="240632"/>
                </a:cubicBezTo>
                <a:cubicBezTo>
                  <a:pt x="329993" y="204026"/>
                  <a:pt x="334592" y="148963"/>
                  <a:pt x="352926" y="112295"/>
                </a:cubicBezTo>
                <a:cubicBezTo>
                  <a:pt x="361548" y="95050"/>
                  <a:pt x="374316" y="80211"/>
                  <a:pt x="385011" y="64169"/>
                </a:cubicBezTo>
                <a:cubicBezTo>
                  <a:pt x="465221" y="90906"/>
                  <a:pt x="427790" y="64169"/>
                  <a:pt x="465221" y="176464"/>
                </a:cubicBezTo>
                <a:lnTo>
                  <a:pt x="513347" y="320843"/>
                </a:lnTo>
                <a:cubicBezTo>
                  <a:pt x="525966" y="358699"/>
                  <a:pt x="524772" y="379032"/>
                  <a:pt x="561474" y="401053"/>
                </a:cubicBezTo>
                <a:cubicBezTo>
                  <a:pt x="575974" y="409753"/>
                  <a:pt x="593558" y="411748"/>
                  <a:pt x="609600" y="417095"/>
                </a:cubicBezTo>
                <a:cubicBezTo>
                  <a:pt x="614947" y="401053"/>
                  <a:pt x="623407" y="385730"/>
                  <a:pt x="625642" y="368969"/>
                </a:cubicBezTo>
                <a:cubicBezTo>
                  <a:pt x="634152" y="305143"/>
                  <a:pt x="629056" y="239604"/>
                  <a:pt x="641684" y="176464"/>
                </a:cubicBezTo>
                <a:cubicBezTo>
                  <a:pt x="645465" y="157558"/>
                  <a:pt x="665145" y="145582"/>
                  <a:pt x="673768" y="128337"/>
                </a:cubicBezTo>
                <a:cubicBezTo>
                  <a:pt x="681330" y="113212"/>
                  <a:pt x="676607" y="90774"/>
                  <a:pt x="689811" y="80211"/>
                </a:cubicBezTo>
                <a:cubicBezTo>
                  <a:pt x="707027" y="66438"/>
                  <a:pt x="732590" y="69516"/>
                  <a:pt x="753979" y="64169"/>
                </a:cubicBezTo>
                <a:cubicBezTo>
                  <a:pt x="770021" y="80211"/>
                  <a:pt x="791087" y="92463"/>
                  <a:pt x="802105" y="112295"/>
                </a:cubicBezTo>
                <a:cubicBezTo>
                  <a:pt x="818529" y="141859"/>
                  <a:pt x="823494" y="176464"/>
                  <a:pt x="834189" y="208548"/>
                </a:cubicBezTo>
                <a:cubicBezTo>
                  <a:pt x="839536" y="224590"/>
                  <a:pt x="846131" y="240269"/>
                  <a:pt x="850232" y="256674"/>
                </a:cubicBezTo>
                <a:cubicBezTo>
                  <a:pt x="872887" y="347295"/>
                  <a:pt x="861950" y="299223"/>
                  <a:pt x="882316" y="401053"/>
                </a:cubicBezTo>
                <a:cubicBezTo>
                  <a:pt x="909053" y="395706"/>
                  <a:pt x="937464" y="395752"/>
                  <a:pt x="962526" y="385011"/>
                </a:cubicBezTo>
                <a:cubicBezTo>
                  <a:pt x="976428" y="379053"/>
                  <a:pt x="985163" y="364737"/>
                  <a:pt x="994611" y="352927"/>
                </a:cubicBezTo>
                <a:cubicBezTo>
                  <a:pt x="1030151" y="308503"/>
                  <a:pt x="1025794" y="307504"/>
                  <a:pt x="1042737" y="256674"/>
                </a:cubicBezTo>
                <a:cubicBezTo>
                  <a:pt x="1037390" y="240632"/>
                  <a:pt x="1034257" y="223673"/>
                  <a:pt x="1026695" y="208548"/>
                </a:cubicBezTo>
                <a:cubicBezTo>
                  <a:pt x="1018073" y="191303"/>
                  <a:pt x="997781" y="179440"/>
                  <a:pt x="994611" y="160422"/>
                </a:cubicBezTo>
                <a:cubicBezTo>
                  <a:pt x="991192" y="139907"/>
                  <a:pt x="1030413" y="74028"/>
                  <a:pt x="1042737" y="64169"/>
                </a:cubicBezTo>
                <a:cubicBezTo>
                  <a:pt x="1055941" y="53606"/>
                  <a:pt x="1074821" y="53474"/>
                  <a:pt x="1090863" y="48127"/>
                </a:cubicBezTo>
                <a:cubicBezTo>
                  <a:pt x="1101558" y="64169"/>
                  <a:pt x="1114325" y="79008"/>
                  <a:pt x="1122947" y="96253"/>
                </a:cubicBezTo>
                <a:cubicBezTo>
                  <a:pt x="1135767" y="121892"/>
                  <a:pt x="1148180" y="184566"/>
                  <a:pt x="1155032" y="208548"/>
                </a:cubicBezTo>
                <a:cubicBezTo>
                  <a:pt x="1159678" y="224807"/>
                  <a:pt x="1167272" y="240197"/>
                  <a:pt x="1171074" y="256674"/>
                </a:cubicBezTo>
                <a:cubicBezTo>
                  <a:pt x="1224175" y="486781"/>
                  <a:pt x="1180425" y="348894"/>
                  <a:pt x="1219200" y="465222"/>
                </a:cubicBezTo>
                <a:cubicBezTo>
                  <a:pt x="1240589" y="459874"/>
                  <a:pt x="1269020" y="465919"/>
                  <a:pt x="1283368" y="449179"/>
                </a:cubicBezTo>
                <a:cubicBezTo>
                  <a:pt x="1305378" y="423501"/>
                  <a:pt x="1304758" y="385011"/>
                  <a:pt x="1315453" y="352927"/>
                </a:cubicBezTo>
                <a:lnTo>
                  <a:pt x="1331495" y="304800"/>
                </a:lnTo>
                <a:cubicBezTo>
                  <a:pt x="1336842" y="288758"/>
                  <a:pt x="1343436" y="273079"/>
                  <a:pt x="1347537" y="256674"/>
                </a:cubicBezTo>
                <a:cubicBezTo>
                  <a:pt x="1352884" y="235285"/>
                  <a:pt x="1354894" y="212771"/>
                  <a:pt x="1363579" y="192506"/>
                </a:cubicBezTo>
                <a:cubicBezTo>
                  <a:pt x="1388688" y="133917"/>
                  <a:pt x="1397290" y="149494"/>
                  <a:pt x="1443789" y="112295"/>
                </a:cubicBezTo>
                <a:cubicBezTo>
                  <a:pt x="1506705" y="61963"/>
                  <a:pt x="1440424" y="92028"/>
                  <a:pt x="1524000" y="64169"/>
                </a:cubicBezTo>
                <a:cubicBezTo>
                  <a:pt x="1540042" y="90906"/>
                  <a:pt x="1558182" y="116491"/>
                  <a:pt x="1572126" y="144379"/>
                </a:cubicBezTo>
                <a:cubicBezTo>
                  <a:pt x="1584944" y="170016"/>
                  <a:pt x="1597360" y="232695"/>
                  <a:pt x="1604211" y="256674"/>
                </a:cubicBezTo>
                <a:cubicBezTo>
                  <a:pt x="1608857" y="272933"/>
                  <a:pt x="1614906" y="288758"/>
                  <a:pt x="1620253" y="304800"/>
                </a:cubicBezTo>
                <a:cubicBezTo>
                  <a:pt x="1627601" y="356235"/>
                  <a:pt x="1610657" y="436885"/>
                  <a:pt x="1684421" y="449179"/>
                </a:cubicBezTo>
                <a:cubicBezTo>
                  <a:pt x="1701101" y="451959"/>
                  <a:pt x="1716505" y="438484"/>
                  <a:pt x="1732547" y="433137"/>
                </a:cubicBezTo>
                <a:cubicBezTo>
                  <a:pt x="1743242" y="422442"/>
                  <a:pt x="1752821" y="410501"/>
                  <a:pt x="1764632" y="401053"/>
                </a:cubicBezTo>
                <a:cubicBezTo>
                  <a:pt x="1779687" y="389009"/>
                  <a:pt x="1802063" y="385011"/>
                  <a:pt x="1812758" y="368969"/>
                </a:cubicBezTo>
                <a:cubicBezTo>
                  <a:pt x="1824988" y="350624"/>
                  <a:pt x="1822465" y="325918"/>
                  <a:pt x="1828800" y="304800"/>
                </a:cubicBezTo>
                <a:cubicBezTo>
                  <a:pt x="1838518" y="272407"/>
                  <a:pt x="1850189" y="240632"/>
                  <a:pt x="1860884" y="208548"/>
                </a:cubicBezTo>
                <a:cubicBezTo>
                  <a:pt x="1866231" y="192506"/>
                  <a:pt x="1870646" y="176122"/>
                  <a:pt x="1876926" y="160422"/>
                </a:cubicBezTo>
                <a:cubicBezTo>
                  <a:pt x="1887621" y="133685"/>
                  <a:pt x="1898900" y="107174"/>
                  <a:pt x="1909011" y="80211"/>
                </a:cubicBezTo>
                <a:cubicBezTo>
                  <a:pt x="1934001" y="13571"/>
                  <a:pt x="1909370" y="47768"/>
                  <a:pt x="1957137" y="0"/>
                </a:cubicBezTo>
                <a:cubicBezTo>
                  <a:pt x="1973179" y="10695"/>
                  <a:pt x="1995045" y="15735"/>
                  <a:pt x="2005263" y="32085"/>
                </a:cubicBezTo>
                <a:cubicBezTo>
                  <a:pt x="2023187" y="60764"/>
                  <a:pt x="2026652" y="96253"/>
                  <a:pt x="2037347" y="128337"/>
                </a:cubicBezTo>
                <a:cubicBezTo>
                  <a:pt x="2042694" y="144379"/>
                  <a:pt x="2041432" y="164507"/>
                  <a:pt x="2053389" y="176464"/>
                </a:cubicBezTo>
                <a:lnTo>
                  <a:pt x="2085474" y="208548"/>
                </a:lnTo>
                <a:cubicBezTo>
                  <a:pt x="2090821" y="224590"/>
                  <a:pt x="2093954" y="241549"/>
                  <a:pt x="2101516" y="256674"/>
                </a:cubicBezTo>
                <a:cubicBezTo>
                  <a:pt x="2134432" y="322505"/>
                  <a:pt x="2125896" y="287150"/>
                  <a:pt x="2165684" y="336885"/>
                </a:cubicBezTo>
                <a:cubicBezTo>
                  <a:pt x="2177728" y="351940"/>
                  <a:pt x="2187073" y="368969"/>
                  <a:pt x="2197768" y="385011"/>
                </a:cubicBezTo>
                <a:cubicBezTo>
                  <a:pt x="2224505" y="379664"/>
                  <a:pt x="2254305" y="382497"/>
                  <a:pt x="2277979" y="368969"/>
                </a:cubicBezTo>
                <a:cubicBezTo>
                  <a:pt x="2294719" y="359403"/>
                  <a:pt x="2298019" y="335898"/>
                  <a:pt x="2310063" y="320843"/>
                </a:cubicBezTo>
                <a:cubicBezTo>
                  <a:pt x="2319511" y="309032"/>
                  <a:pt x="2332699" y="300568"/>
                  <a:pt x="2342147" y="288758"/>
                </a:cubicBezTo>
                <a:cubicBezTo>
                  <a:pt x="2354191" y="273703"/>
                  <a:pt x="2357882" y="250850"/>
                  <a:pt x="2374232" y="240632"/>
                </a:cubicBezTo>
                <a:cubicBezTo>
                  <a:pt x="2402911" y="222708"/>
                  <a:pt x="2470484" y="208548"/>
                  <a:pt x="2470484" y="208548"/>
                </a:cubicBezTo>
                <a:cubicBezTo>
                  <a:pt x="2637939" y="264366"/>
                  <a:pt x="2533003" y="238222"/>
                  <a:pt x="2791326" y="256674"/>
                </a:cubicBezTo>
                <a:cubicBezTo>
                  <a:pt x="2812716" y="251327"/>
                  <a:pt x="2848523" y="261549"/>
                  <a:pt x="2855495" y="240632"/>
                </a:cubicBezTo>
                <a:cubicBezTo>
                  <a:pt x="2861592" y="222341"/>
                  <a:pt x="2822180" y="220891"/>
                  <a:pt x="2807368" y="208548"/>
                </a:cubicBezTo>
                <a:cubicBezTo>
                  <a:pt x="2683835" y="105605"/>
                  <a:pt x="2830616" y="208006"/>
                  <a:pt x="2711116" y="128337"/>
                </a:cubicBezTo>
                <a:cubicBezTo>
                  <a:pt x="2761188" y="278556"/>
                  <a:pt x="2708281" y="185493"/>
                  <a:pt x="2791326" y="256674"/>
                </a:cubicBezTo>
                <a:cubicBezTo>
                  <a:pt x="2814293" y="276360"/>
                  <a:pt x="2855495" y="320843"/>
                  <a:pt x="2855495" y="320843"/>
                </a:cubicBezTo>
                <a:cubicBezTo>
                  <a:pt x="2839453" y="331538"/>
                  <a:pt x="2825089" y="345332"/>
                  <a:pt x="2807368" y="352927"/>
                </a:cubicBezTo>
                <a:cubicBezTo>
                  <a:pt x="2787103" y="361612"/>
                  <a:pt x="2764399" y="362912"/>
                  <a:pt x="2743200" y="368969"/>
                </a:cubicBezTo>
                <a:cubicBezTo>
                  <a:pt x="2726941" y="373614"/>
                  <a:pt x="2711116" y="379664"/>
                  <a:pt x="2695074" y="385011"/>
                </a:cubicBezTo>
                <a:cubicBezTo>
                  <a:pt x="2657642" y="422442"/>
                  <a:pt x="2673684" y="427790"/>
                  <a:pt x="2646947" y="40105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8" name="Freeform 197">
            <a:extLst>
              <a:ext uri="{FF2B5EF4-FFF2-40B4-BE49-F238E27FC236}">
                <a16:creationId xmlns:a16="http://schemas.microsoft.com/office/drawing/2014/main" id="{B9FCDBD1-9A5E-D593-6615-F8C3DC51CB18}"/>
              </a:ext>
            </a:extLst>
          </p:cNvPr>
          <p:cNvSpPr/>
          <p:nvPr/>
        </p:nvSpPr>
        <p:spPr>
          <a:xfrm rot="9570715">
            <a:off x="5948157" y="4347327"/>
            <a:ext cx="1447738" cy="240200"/>
          </a:xfrm>
          <a:custGeom>
            <a:avLst/>
            <a:gdLst>
              <a:gd name="connsiteX0" fmla="*/ 0 w 2856130"/>
              <a:gd name="connsiteY0" fmla="*/ 256674 h 465222"/>
              <a:gd name="connsiteX1" fmla="*/ 16042 w 2856130"/>
              <a:gd name="connsiteY1" fmla="*/ 144379 h 465222"/>
              <a:gd name="connsiteX2" fmla="*/ 64168 w 2856130"/>
              <a:gd name="connsiteY2" fmla="*/ 112295 h 465222"/>
              <a:gd name="connsiteX3" fmla="*/ 96253 w 2856130"/>
              <a:gd name="connsiteY3" fmla="*/ 80211 h 465222"/>
              <a:gd name="connsiteX4" fmla="*/ 128337 w 2856130"/>
              <a:gd name="connsiteY4" fmla="*/ 128337 h 465222"/>
              <a:gd name="connsiteX5" fmla="*/ 160421 w 2856130"/>
              <a:gd name="connsiteY5" fmla="*/ 224590 h 465222"/>
              <a:gd name="connsiteX6" fmla="*/ 192505 w 2856130"/>
              <a:gd name="connsiteY6" fmla="*/ 272716 h 465222"/>
              <a:gd name="connsiteX7" fmla="*/ 224589 w 2856130"/>
              <a:gd name="connsiteY7" fmla="*/ 368969 h 465222"/>
              <a:gd name="connsiteX8" fmla="*/ 240632 w 2856130"/>
              <a:gd name="connsiteY8" fmla="*/ 417095 h 465222"/>
              <a:gd name="connsiteX9" fmla="*/ 288758 w 2856130"/>
              <a:gd name="connsiteY9" fmla="*/ 385011 h 465222"/>
              <a:gd name="connsiteX10" fmla="*/ 304800 w 2856130"/>
              <a:gd name="connsiteY10" fmla="*/ 288758 h 465222"/>
              <a:gd name="connsiteX11" fmla="*/ 320842 w 2856130"/>
              <a:gd name="connsiteY11" fmla="*/ 240632 h 465222"/>
              <a:gd name="connsiteX12" fmla="*/ 352926 w 2856130"/>
              <a:gd name="connsiteY12" fmla="*/ 112295 h 465222"/>
              <a:gd name="connsiteX13" fmla="*/ 385011 w 2856130"/>
              <a:gd name="connsiteY13" fmla="*/ 64169 h 465222"/>
              <a:gd name="connsiteX14" fmla="*/ 465221 w 2856130"/>
              <a:gd name="connsiteY14" fmla="*/ 176464 h 465222"/>
              <a:gd name="connsiteX15" fmla="*/ 513347 w 2856130"/>
              <a:gd name="connsiteY15" fmla="*/ 320843 h 465222"/>
              <a:gd name="connsiteX16" fmla="*/ 561474 w 2856130"/>
              <a:gd name="connsiteY16" fmla="*/ 401053 h 465222"/>
              <a:gd name="connsiteX17" fmla="*/ 609600 w 2856130"/>
              <a:gd name="connsiteY17" fmla="*/ 417095 h 465222"/>
              <a:gd name="connsiteX18" fmla="*/ 625642 w 2856130"/>
              <a:gd name="connsiteY18" fmla="*/ 368969 h 465222"/>
              <a:gd name="connsiteX19" fmla="*/ 641684 w 2856130"/>
              <a:gd name="connsiteY19" fmla="*/ 176464 h 465222"/>
              <a:gd name="connsiteX20" fmla="*/ 673768 w 2856130"/>
              <a:gd name="connsiteY20" fmla="*/ 128337 h 465222"/>
              <a:gd name="connsiteX21" fmla="*/ 689811 w 2856130"/>
              <a:gd name="connsiteY21" fmla="*/ 80211 h 465222"/>
              <a:gd name="connsiteX22" fmla="*/ 753979 w 2856130"/>
              <a:gd name="connsiteY22" fmla="*/ 64169 h 465222"/>
              <a:gd name="connsiteX23" fmla="*/ 802105 w 2856130"/>
              <a:gd name="connsiteY23" fmla="*/ 112295 h 465222"/>
              <a:gd name="connsiteX24" fmla="*/ 834189 w 2856130"/>
              <a:gd name="connsiteY24" fmla="*/ 208548 h 465222"/>
              <a:gd name="connsiteX25" fmla="*/ 850232 w 2856130"/>
              <a:gd name="connsiteY25" fmla="*/ 256674 h 465222"/>
              <a:gd name="connsiteX26" fmla="*/ 882316 w 2856130"/>
              <a:gd name="connsiteY26" fmla="*/ 401053 h 465222"/>
              <a:gd name="connsiteX27" fmla="*/ 962526 w 2856130"/>
              <a:gd name="connsiteY27" fmla="*/ 385011 h 465222"/>
              <a:gd name="connsiteX28" fmla="*/ 994611 w 2856130"/>
              <a:gd name="connsiteY28" fmla="*/ 352927 h 465222"/>
              <a:gd name="connsiteX29" fmla="*/ 1042737 w 2856130"/>
              <a:gd name="connsiteY29" fmla="*/ 256674 h 465222"/>
              <a:gd name="connsiteX30" fmla="*/ 1026695 w 2856130"/>
              <a:gd name="connsiteY30" fmla="*/ 208548 h 465222"/>
              <a:gd name="connsiteX31" fmla="*/ 994611 w 2856130"/>
              <a:gd name="connsiteY31" fmla="*/ 160422 h 465222"/>
              <a:gd name="connsiteX32" fmla="*/ 1042737 w 2856130"/>
              <a:gd name="connsiteY32" fmla="*/ 64169 h 465222"/>
              <a:gd name="connsiteX33" fmla="*/ 1090863 w 2856130"/>
              <a:gd name="connsiteY33" fmla="*/ 48127 h 465222"/>
              <a:gd name="connsiteX34" fmla="*/ 1122947 w 2856130"/>
              <a:gd name="connsiteY34" fmla="*/ 96253 h 465222"/>
              <a:gd name="connsiteX35" fmla="*/ 1155032 w 2856130"/>
              <a:gd name="connsiteY35" fmla="*/ 208548 h 465222"/>
              <a:gd name="connsiteX36" fmla="*/ 1171074 w 2856130"/>
              <a:gd name="connsiteY36" fmla="*/ 256674 h 465222"/>
              <a:gd name="connsiteX37" fmla="*/ 1219200 w 2856130"/>
              <a:gd name="connsiteY37" fmla="*/ 465222 h 465222"/>
              <a:gd name="connsiteX38" fmla="*/ 1283368 w 2856130"/>
              <a:gd name="connsiteY38" fmla="*/ 449179 h 465222"/>
              <a:gd name="connsiteX39" fmla="*/ 1315453 w 2856130"/>
              <a:gd name="connsiteY39" fmla="*/ 352927 h 465222"/>
              <a:gd name="connsiteX40" fmla="*/ 1331495 w 2856130"/>
              <a:gd name="connsiteY40" fmla="*/ 304800 h 465222"/>
              <a:gd name="connsiteX41" fmla="*/ 1347537 w 2856130"/>
              <a:gd name="connsiteY41" fmla="*/ 256674 h 465222"/>
              <a:gd name="connsiteX42" fmla="*/ 1363579 w 2856130"/>
              <a:gd name="connsiteY42" fmla="*/ 192506 h 465222"/>
              <a:gd name="connsiteX43" fmla="*/ 1443789 w 2856130"/>
              <a:gd name="connsiteY43" fmla="*/ 112295 h 465222"/>
              <a:gd name="connsiteX44" fmla="*/ 1524000 w 2856130"/>
              <a:gd name="connsiteY44" fmla="*/ 64169 h 465222"/>
              <a:gd name="connsiteX45" fmla="*/ 1572126 w 2856130"/>
              <a:gd name="connsiteY45" fmla="*/ 144379 h 465222"/>
              <a:gd name="connsiteX46" fmla="*/ 1604211 w 2856130"/>
              <a:gd name="connsiteY46" fmla="*/ 256674 h 465222"/>
              <a:gd name="connsiteX47" fmla="*/ 1620253 w 2856130"/>
              <a:gd name="connsiteY47" fmla="*/ 304800 h 465222"/>
              <a:gd name="connsiteX48" fmla="*/ 1684421 w 2856130"/>
              <a:gd name="connsiteY48" fmla="*/ 449179 h 465222"/>
              <a:gd name="connsiteX49" fmla="*/ 1732547 w 2856130"/>
              <a:gd name="connsiteY49" fmla="*/ 433137 h 465222"/>
              <a:gd name="connsiteX50" fmla="*/ 1764632 w 2856130"/>
              <a:gd name="connsiteY50" fmla="*/ 401053 h 465222"/>
              <a:gd name="connsiteX51" fmla="*/ 1812758 w 2856130"/>
              <a:gd name="connsiteY51" fmla="*/ 368969 h 465222"/>
              <a:gd name="connsiteX52" fmla="*/ 1828800 w 2856130"/>
              <a:gd name="connsiteY52" fmla="*/ 304800 h 465222"/>
              <a:gd name="connsiteX53" fmla="*/ 1860884 w 2856130"/>
              <a:gd name="connsiteY53" fmla="*/ 208548 h 465222"/>
              <a:gd name="connsiteX54" fmla="*/ 1876926 w 2856130"/>
              <a:gd name="connsiteY54" fmla="*/ 160422 h 465222"/>
              <a:gd name="connsiteX55" fmla="*/ 1909011 w 2856130"/>
              <a:gd name="connsiteY55" fmla="*/ 80211 h 465222"/>
              <a:gd name="connsiteX56" fmla="*/ 1957137 w 2856130"/>
              <a:gd name="connsiteY56" fmla="*/ 0 h 465222"/>
              <a:gd name="connsiteX57" fmla="*/ 2005263 w 2856130"/>
              <a:gd name="connsiteY57" fmla="*/ 32085 h 465222"/>
              <a:gd name="connsiteX58" fmla="*/ 2037347 w 2856130"/>
              <a:gd name="connsiteY58" fmla="*/ 128337 h 465222"/>
              <a:gd name="connsiteX59" fmla="*/ 2053389 w 2856130"/>
              <a:gd name="connsiteY59" fmla="*/ 176464 h 465222"/>
              <a:gd name="connsiteX60" fmla="*/ 2085474 w 2856130"/>
              <a:gd name="connsiteY60" fmla="*/ 208548 h 465222"/>
              <a:gd name="connsiteX61" fmla="*/ 2101516 w 2856130"/>
              <a:gd name="connsiteY61" fmla="*/ 256674 h 465222"/>
              <a:gd name="connsiteX62" fmla="*/ 2165684 w 2856130"/>
              <a:gd name="connsiteY62" fmla="*/ 336885 h 465222"/>
              <a:gd name="connsiteX63" fmla="*/ 2197768 w 2856130"/>
              <a:gd name="connsiteY63" fmla="*/ 385011 h 465222"/>
              <a:gd name="connsiteX64" fmla="*/ 2277979 w 2856130"/>
              <a:gd name="connsiteY64" fmla="*/ 368969 h 465222"/>
              <a:gd name="connsiteX65" fmla="*/ 2310063 w 2856130"/>
              <a:gd name="connsiteY65" fmla="*/ 320843 h 465222"/>
              <a:gd name="connsiteX66" fmla="*/ 2342147 w 2856130"/>
              <a:gd name="connsiteY66" fmla="*/ 288758 h 465222"/>
              <a:gd name="connsiteX67" fmla="*/ 2374232 w 2856130"/>
              <a:gd name="connsiteY67" fmla="*/ 240632 h 465222"/>
              <a:gd name="connsiteX68" fmla="*/ 2470484 w 2856130"/>
              <a:gd name="connsiteY68" fmla="*/ 208548 h 465222"/>
              <a:gd name="connsiteX69" fmla="*/ 2791326 w 2856130"/>
              <a:gd name="connsiteY69" fmla="*/ 256674 h 465222"/>
              <a:gd name="connsiteX70" fmla="*/ 2855495 w 2856130"/>
              <a:gd name="connsiteY70" fmla="*/ 240632 h 465222"/>
              <a:gd name="connsiteX71" fmla="*/ 2807368 w 2856130"/>
              <a:gd name="connsiteY71" fmla="*/ 208548 h 465222"/>
              <a:gd name="connsiteX72" fmla="*/ 2711116 w 2856130"/>
              <a:gd name="connsiteY72" fmla="*/ 128337 h 465222"/>
              <a:gd name="connsiteX73" fmla="*/ 2791326 w 2856130"/>
              <a:gd name="connsiteY73" fmla="*/ 256674 h 465222"/>
              <a:gd name="connsiteX74" fmla="*/ 2855495 w 2856130"/>
              <a:gd name="connsiteY74" fmla="*/ 320843 h 465222"/>
              <a:gd name="connsiteX75" fmla="*/ 2807368 w 2856130"/>
              <a:gd name="connsiteY75" fmla="*/ 352927 h 465222"/>
              <a:gd name="connsiteX76" fmla="*/ 2743200 w 2856130"/>
              <a:gd name="connsiteY76" fmla="*/ 368969 h 465222"/>
              <a:gd name="connsiteX77" fmla="*/ 2695074 w 2856130"/>
              <a:gd name="connsiteY77" fmla="*/ 385011 h 465222"/>
              <a:gd name="connsiteX78" fmla="*/ 2646947 w 2856130"/>
              <a:gd name="connsiteY78" fmla="*/ 401053 h 465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2856130" h="465222">
                <a:moveTo>
                  <a:pt x="0" y="256674"/>
                </a:moveTo>
                <a:cubicBezTo>
                  <a:pt x="5347" y="219242"/>
                  <a:pt x="685" y="178932"/>
                  <a:pt x="16042" y="144379"/>
                </a:cubicBezTo>
                <a:cubicBezTo>
                  <a:pt x="23872" y="126761"/>
                  <a:pt x="49113" y="124339"/>
                  <a:pt x="64168" y="112295"/>
                </a:cubicBezTo>
                <a:cubicBezTo>
                  <a:pt x="75979" y="102847"/>
                  <a:pt x="85558" y="90906"/>
                  <a:pt x="96253" y="80211"/>
                </a:cubicBezTo>
                <a:cubicBezTo>
                  <a:pt x="106948" y="96253"/>
                  <a:pt x="120507" y="110719"/>
                  <a:pt x="128337" y="128337"/>
                </a:cubicBezTo>
                <a:cubicBezTo>
                  <a:pt x="142072" y="159242"/>
                  <a:pt x="141661" y="196450"/>
                  <a:pt x="160421" y="224590"/>
                </a:cubicBezTo>
                <a:lnTo>
                  <a:pt x="192505" y="272716"/>
                </a:lnTo>
                <a:lnTo>
                  <a:pt x="224589" y="368969"/>
                </a:lnTo>
                <a:lnTo>
                  <a:pt x="240632" y="417095"/>
                </a:lnTo>
                <a:cubicBezTo>
                  <a:pt x="256674" y="406400"/>
                  <a:pt x="280136" y="402256"/>
                  <a:pt x="288758" y="385011"/>
                </a:cubicBezTo>
                <a:cubicBezTo>
                  <a:pt x="303304" y="355918"/>
                  <a:pt x="297744" y="320510"/>
                  <a:pt x="304800" y="288758"/>
                </a:cubicBezTo>
                <a:cubicBezTo>
                  <a:pt x="308468" y="272251"/>
                  <a:pt x="316741" y="257037"/>
                  <a:pt x="320842" y="240632"/>
                </a:cubicBezTo>
                <a:cubicBezTo>
                  <a:pt x="329993" y="204026"/>
                  <a:pt x="334592" y="148963"/>
                  <a:pt x="352926" y="112295"/>
                </a:cubicBezTo>
                <a:cubicBezTo>
                  <a:pt x="361548" y="95050"/>
                  <a:pt x="374316" y="80211"/>
                  <a:pt x="385011" y="64169"/>
                </a:cubicBezTo>
                <a:cubicBezTo>
                  <a:pt x="465221" y="90906"/>
                  <a:pt x="427790" y="64169"/>
                  <a:pt x="465221" y="176464"/>
                </a:cubicBezTo>
                <a:lnTo>
                  <a:pt x="513347" y="320843"/>
                </a:lnTo>
                <a:cubicBezTo>
                  <a:pt x="525966" y="358699"/>
                  <a:pt x="524772" y="379032"/>
                  <a:pt x="561474" y="401053"/>
                </a:cubicBezTo>
                <a:cubicBezTo>
                  <a:pt x="575974" y="409753"/>
                  <a:pt x="593558" y="411748"/>
                  <a:pt x="609600" y="417095"/>
                </a:cubicBezTo>
                <a:cubicBezTo>
                  <a:pt x="614947" y="401053"/>
                  <a:pt x="623407" y="385730"/>
                  <a:pt x="625642" y="368969"/>
                </a:cubicBezTo>
                <a:cubicBezTo>
                  <a:pt x="634152" y="305143"/>
                  <a:pt x="629056" y="239604"/>
                  <a:pt x="641684" y="176464"/>
                </a:cubicBezTo>
                <a:cubicBezTo>
                  <a:pt x="645465" y="157558"/>
                  <a:pt x="665145" y="145582"/>
                  <a:pt x="673768" y="128337"/>
                </a:cubicBezTo>
                <a:cubicBezTo>
                  <a:pt x="681330" y="113212"/>
                  <a:pt x="676607" y="90774"/>
                  <a:pt x="689811" y="80211"/>
                </a:cubicBezTo>
                <a:cubicBezTo>
                  <a:pt x="707027" y="66438"/>
                  <a:pt x="732590" y="69516"/>
                  <a:pt x="753979" y="64169"/>
                </a:cubicBezTo>
                <a:cubicBezTo>
                  <a:pt x="770021" y="80211"/>
                  <a:pt x="791087" y="92463"/>
                  <a:pt x="802105" y="112295"/>
                </a:cubicBezTo>
                <a:cubicBezTo>
                  <a:pt x="818529" y="141859"/>
                  <a:pt x="823494" y="176464"/>
                  <a:pt x="834189" y="208548"/>
                </a:cubicBezTo>
                <a:cubicBezTo>
                  <a:pt x="839536" y="224590"/>
                  <a:pt x="846131" y="240269"/>
                  <a:pt x="850232" y="256674"/>
                </a:cubicBezTo>
                <a:cubicBezTo>
                  <a:pt x="872887" y="347295"/>
                  <a:pt x="861950" y="299223"/>
                  <a:pt x="882316" y="401053"/>
                </a:cubicBezTo>
                <a:cubicBezTo>
                  <a:pt x="909053" y="395706"/>
                  <a:pt x="937464" y="395752"/>
                  <a:pt x="962526" y="385011"/>
                </a:cubicBezTo>
                <a:cubicBezTo>
                  <a:pt x="976428" y="379053"/>
                  <a:pt x="985163" y="364737"/>
                  <a:pt x="994611" y="352927"/>
                </a:cubicBezTo>
                <a:cubicBezTo>
                  <a:pt x="1030151" y="308503"/>
                  <a:pt x="1025794" y="307504"/>
                  <a:pt x="1042737" y="256674"/>
                </a:cubicBezTo>
                <a:cubicBezTo>
                  <a:pt x="1037390" y="240632"/>
                  <a:pt x="1034257" y="223673"/>
                  <a:pt x="1026695" y="208548"/>
                </a:cubicBezTo>
                <a:cubicBezTo>
                  <a:pt x="1018073" y="191303"/>
                  <a:pt x="997781" y="179440"/>
                  <a:pt x="994611" y="160422"/>
                </a:cubicBezTo>
                <a:cubicBezTo>
                  <a:pt x="991192" y="139907"/>
                  <a:pt x="1030413" y="74028"/>
                  <a:pt x="1042737" y="64169"/>
                </a:cubicBezTo>
                <a:cubicBezTo>
                  <a:pt x="1055941" y="53606"/>
                  <a:pt x="1074821" y="53474"/>
                  <a:pt x="1090863" y="48127"/>
                </a:cubicBezTo>
                <a:cubicBezTo>
                  <a:pt x="1101558" y="64169"/>
                  <a:pt x="1114325" y="79008"/>
                  <a:pt x="1122947" y="96253"/>
                </a:cubicBezTo>
                <a:cubicBezTo>
                  <a:pt x="1135767" y="121892"/>
                  <a:pt x="1148180" y="184566"/>
                  <a:pt x="1155032" y="208548"/>
                </a:cubicBezTo>
                <a:cubicBezTo>
                  <a:pt x="1159678" y="224807"/>
                  <a:pt x="1167272" y="240197"/>
                  <a:pt x="1171074" y="256674"/>
                </a:cubicBezTo>
                <a:cubicBezTo>
                  <a:pt x="1224175" y="486781"/>
                  <a:pt x="1180425" y="348894"/>
                  <a:pt x="1219200" y="465222"/>
                </a:cubicBezTo>
                <a:cubicBezTo>
                  <a:pt x="1240589" y="459874"/>
                  <a:pt x="1269020" y="465919"/>
                  <a:pt x="1283368" y="449179"/>
                </a:cubicBezTo>
                <a:cubicBezTo>
                  <a:pt x="1305378" y="423501"/>
                  <a:pt x="1304758" y="385011"/>
                  <a:pt x="1315453" y="352927"/>
                </a:cubicBezTo>
                <a:lnTo>
                  <a:pt x="1331495" y="304800"/>
                </a:lnTo>
                <a:cubicBezTo>
                  <a:pt x="1336842" y="288758"/>
                  <a:pt x="1343436" y="273079"/>
                  <a:pt x="1347537" y="256674"/>
                </a:cubicBezTo>
                <a:cubicBezTo>
                  <a:pt x="1352884" y="235285"/>
                  <a:pt x="1354894" y="212771"/>
                  <a:pt x="1363579" y="192506"/>
                </a:cubicBezTo>
                <a:cubicBezTo>
                  <a:pt x="1388688" y="133917"/>
                  <a:pt x="1397290" y="149494"/>
                  <a:pt x="1443789" y="112295"/>
                </a:cubicBezTo>
                <a:cubicBezTo>
                  <a:pt x="1506705" y="61963"/>
                  <a:pt x="1440424" y="92028"/>
                  <a:pt x="1524000" y="64169"/>
                </a:cubicBezTo>
                <a:cubicBezTo>
                  <a:pt x="1540042" y="90906"/>
                  <a:pt x="1558182" y="116491"/>
                  <a:pt x="1572126" y="144379"/>
                </a:cubicBezTo>
                <a:cubicBezTo>
                  <a:pt x="1584944" y="170016"/>
                  <a:pt x="1597360" y="232695"/>
                  <a:pt x="1604211" y="256674"/>
                </a:cubicBezTo>
                <a:cubicBezTo>
                  <a:pt x="1608857" y="272933"/>
                  <a:pt x="1614906" y="288758"/>
                  <a:pt x="1620253" y="304800"/>
                </a:cubicBezTo>
                <a:cubicBezTo>
                  <a:pt x="1627601" y="356235"/>
                  <a:pt x="1610657" y="436885"/>
                  <a:pt x="1684421" y="449179"/>
                </a:cubicBezTo>
                <a:cubicBezTo>
                  <a:pt x="1701101" y="451959"/>
                  <a:pt x="1716505" y="438484"/>
                  <a:pt x="1732547" y="433137"/>
                </a:cubicBezTo>
                <a:cubicBezTo>
                  <a:pt x="1743242" y="422442"/>
                  <a:pt x="1752821" y="410501"/>
                  <a:pt x="1764632" y="401053"/>
                </a:cubicBezTo>
                <a:cubicBezTo>
                  <a:pt x="1779687" y="389009"/>
                  <a:pt x="1802063" y="385011"/>
                  <a:pt x="1812758" y="368969"/>
                </a:cubicBezTo>
                <a:cubicBezTo>
                  <a:pt x="1824988" y="350624"/>
                  <a:pt x="1822465" y="325918"/>
                  <a:pt x="1828800" y="304800"/>
                </a:cubicBezTo>
                <a:cubicBezTo>
                  <a:pt x="1838518" y="272407"/>
                  <a:pt x="1850189" y="240632"/>
                  <a:pt x="1860884" y="208548"/>
                </a:cubicBezTo>
                <a:cubicBezTo>
                  <a:pt x="1866231" y="192506"/>
                  <a:pt x="1870646" y="176122"/>
                  <a:pt x="1876926" y="160422"/>
                </a:cubicBezTo>
                <a:cubicBezTo>
                  <a:pt x="1887621" y="133685"/>
                  <a:pt x="1898900" y="107174"/>
                  <a:pt x="1909011" y="80211"/>
                </a:cubicBezTo>
                <a:cubicBezTo>
                  <a:pt x="1934001" y="13571"/>
                  <a:pt x="1909370" y="47768"/>
                  <a:pt x="1957137" y="0"/>
                </a:cubicBezTo>
                <a:cubicBezTo>
                  <a:pt x="1973179" y="10695"/>
                  <a:pt x="1995045" y="15735"/>
                  <a:pt x="2005263" y="32085"/>
                </a:cubicBezTo>
                <a:cubicBezTo>
                  <a:pt x="2023187" y="60764"/>
                  <a:pt x="2026652" y="96253"/>
                  <a:pt x="2037347" y="128337"/>
                </a:cubicBezTo>
                <a:cubicBezTo>
                  <a:pt x="2042694" y="144379"/>
                  <a:pt x="2041432" y="164507"/>
                  <a:pt x="2053389" y="176464"/>
                </a:cubicBezTo>
                <a:lnTo>
                  <a:pt x="2085474" y="208548"/>
                </a:lnTo>
                <a:cubicBezTo>
                  <a:pt x="2090821" y="224590"/>
                  <a:pt x="2093954" y="241549"/>
                  <a:pt x="2101516" y="256674"/>
                </a:cubicBezTo>
                <a:cubicBezTo>
                  <a:pt x="2134432" y="322505"/>
                  <a:pt x="2125896" y="287150"/>
                  <a:pt x="2165684" y="336885"/>
                </a:cubicBezTo>
                <a:cubicBezTo>
                  <a:pt x="2177728" y="351940"/>
                  <a:pt x="2187073" y="368969"/>
                  <a:pt x="2197768" y="385011"/>
                </a:cubicBezTo>
                <a:cubicBezTo>
                  <a:pt x="2224505" y="379664"/>
                  <a:pt x="2254305" y="382497"/>
                  <a:pt x="2277979" y="368969"/>
                </a:cubicBezTo>
                <a:cubicBezTo>
                  <a:pt x="2294719" y="359403"/>
                  <a:pt x="2298019" y="335898"/>
                  <a:pt x="2310063" y="320843"/>
                </a:cubicBezTo>
                <a:cubicBezTo>
                  <a:pt x="2319511" y="309032"/>
                  <a:pt x="2332699" y="300568"/>
                  <a:pt x="2342147" y="288758"/>
                </a:cubicBezTo>
                <a:cubicBezTo>
                  <a:pt x="2354191" y="273703"/>
                  <a:pt x="2357882" y="250850"/>
                  <a:pt x="2374232" y="240632"/>
                </a:cubicBezTo>
                <a:cubicBezTo>
                  <a:pt x="2402911" y="222708"/>
                  <a:pt x="2470484" y="208548"/>
                  <a:pt x="2470484" y="208548"/>
                </a:cubicBezTo>
                <a:cubicBezTo>
                  <a:pt x="2637939" y="264366"/>
                  <a:pt x="2533003" y="238222"/>
                  <a:pt x="2791326" y="256674"/>
                </a:cubicBezTo>
                <a:cubicBezTo>
                  <a:pt x="2812716" y="251327"/>
                  <a:pt x="2848523" y="261549"/>
                  <a:pt x="2855495" y="240632"/>
                </a:cubicBezTo>
                <a:cubicBezTo>
                  <a:pt x="2861592" y="222341"/>
                  <a:pt x="2822180" y="220891"/>
                  <a:pt x="2807368" y="208548"/>
                </a:cubicBezTo>
                <a:cubicBezTo>
                  <a:pt x="2683835" y="105605"/>
                  <a:pt x="2830616" y="208006"/>
                  <a:pt x="2711116" y="128337"/>
                </a:cubicBezTo>
                <a:cubicBezTo>
                  <a:pt x="2761188" y="278556"/>
                  <a:pt x="2708281" y="185493"/>
                  <a:pt x="2791326" y="256674"/>
                </a:cubicBezTo>
                <a:cubicBezTo>
                  <a:pt x="2814293" y="276360"/>
                  <a:pt x="2855495" y="320843"/>
                  <a:pt x="2855495" y="320843"/>
                </a:cubicBezTo>
                <a:cubicBezTo>
                  <a:pt x="2839453" y="331538"/>
                  <a:pt x="2825089" y="345332"/>
                  <a:pt x="2807368" y="352927"/>
                </a:cubicBezTo>
                <a:cubicBezTo>
                  <a:pt x="2787103" y="361612"/>
                  <a:pt x="2764399" y="362912"/>
                  <a:pt x="2743200" y="368969"/>
                </a:cubicBezTo>
                <a:cubicBezTo>
                  <a:pt x="2726941" y="373614"/>
                  <a:pt x="2711116" y="379664"/>
                  <a:pt x="2695074" y="385011"/>
                </a:cubicBezTo>
                <a:cubicBezTo>
                  <a:pt x="2657642" y="422442"/>
                  <a:pt x="2673684" y="427790"/>
                  <a:pt x="2646947" y="40105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9" name="Oval 198">
            <a:extLst>
              <a:ext uri="{FF2B5EF4-FFF2-40B4-BE49-F238E27FC236}">
                <a16:creationId xmlns:a16="http://schemas.microsoft.com/office/drawing/2014/main" id="{57683D52-CE53-A9F9-3CED-9797CD152FAC}"/>
              </a:ext>
            </a:extLst>
          </p:cNvPr>
          <p:cNvSpPr/>
          <p:nvPr/>
        </p:nvSpPr>
        <p:spPr>
          <a:xfrm>
            <a:off x="9299133" y="2058428"/>
            <a:ext cx="405101" cy="40626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F30CD578-45D1-F10D-C804-3D16C3A0D7A3}"/>
              </a:ext>
            </a:extLst>
          </p:cNvPr>
          <p:cNvCxnSpPr>
            <a:cxnSpLocks/>
          </p:cNvCxnSpPr>
          <p:nvPr/>
        </p:nvCxnSpPr>
        <p:spPr>
          <a:xfrm flipV="1">
            <a:off x="9898179" y="2127624"/>
            <a:ext cx="302277" cy="1006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1" name="Picture 200">
            <a:extLst>
              <a:ext uri="{FF2B5EF4-FFF2-40B4-BE49-F238E27FC236}">
                <a16:creationId xmlns:a16="http://schemas.microsoft.com/office/drawing/2014/main" id="{5BEBE0FA-EDCC-3596-0E35-F41E61B397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1141" y="2104653"/>
            <a:ext cx="240536" cy="311805"/>
          </a:xfrm>
          <a:prstGeom prst="rect">
            <a:avLst/>
          </a:prstGeom>
        </p:spPr>
      </p:pic>
      <p:sp>
        <p:nvSpPr>
          <p:cNvPr id="202" name="Oval 201">
            <a:extLst>
              <a:ext uri="{FF2B5EF4-FFF2-40B4-BE49-F238E27FC236}">
                <a16:creationId xmlns:a16="http://schemas.microsoft.com/office/drawing/2014/main" id="{39EF774D-95EF-7102-5BAD-5F24FC357FF9}"/>
              </a:ext>
            </a:extLst>
          </p:cNvPr>
          <p:cNvSpPr/>
          <p:nvPr/>
        </p:nvSpPr>
        <p:spPr>
          <a:xfrm rot="20212118">
            <a:off x="8960157" y="1270884"/>
            <a:ext cx="1603509" cy="1345669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3ED9487-D3E3-6BD7-EC1B-46EED9C69979}"/>
              </a:ext>
            </a:extLst>
          </p:cNvPr>
          <p:cNvSpPr txBox="1"/>
          <p:nvPr/>
        </p:nvSpPr>
        <p:spPr bwMode="auto">
          <a:xfrm>
            <a:off x="9840416" y="119958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/>
              <a:t>p</a:t>
            </a:r>
          </a:p>
        </p:txBody>
      </p:sp>
      <p:pic>
        <p:nvPicPr>
          <p:cNvPr id="204" name="Picture 203">
            <a:extLst>
              <a:ext uri="{FF2B5EF4-FFF2-40B4-BE49-F238E27FC236}">
                <a16:creationId xmlns:a16="http://schemas.microsoft.com/office/drawing/2014/main" id="{8EB0B0A2-455A-AA50-A202-2E420D6A09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6440" y="1487615"/>
            <a:ext cx="122189" cy="158394"/>
          </a:xfrm>
          <a:prstGeom prst="rect">
            <a:avLst/>
          </a:prstGeom>
        </p:spPr>
      </p:pic>
      <p:sp>
        <p:nvSpPr>
          <p:cNvPr id="205" name="TextBox 204">
            <a:extLst>
              <a:ext uri="{FF2B5EF4-FFF2-40B4-BE49-F238E27FC236}">
                <a16:creationId xmlns:a16="http://schemas.microsoft.com/office/drawing/2014/main" id="{7A88337B-339B-2498-3701-EFC9F5253CB7}"/>
              </a:ext>
            </a:extLst>
          </p:cNvPr>
          <p:cNvSpPr txBox="1"/>
          <p:nvPr/>
        </p:nvSpPr>
        <p:spPr bwMode="auto">
          <a:xfrm>
            <a:off x="10056440" y="1775647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/>
              <a:t>p</a:t>
            </a:r>
          </a:p>
        </p:txBody>
      </p:sp>
      <p:pic>
        <p:nvPicPr>
          <p:cNvPr id="206" name="Picture 205">
            <a:extLst>
              <a:ext uri="{FF2B5EF4-FFF2-40B4-BE49-F238E27FC236}">
                <a16:creationId xmlns:a16="http://schemas.microsoft.com/office/drawing/2014/main" id="{2E35D6AB-C669-DED6-A332-F32B8C2C80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72464" y="2043599"/>
            <a:ext cx="126589" cy="164096"/>
          </a:xfrm>
          <a:prstGeom prst="rect">
            <a:avLst/>
          </a:prstGeom>
        </p:spPr>
      </p:pic>
      <p:sp>
        <p:nvSpPr>
          <p:cNvPr id="207" name="TextBox 206">
            <a:extLst>
              <a:ext uri="{FF2B5EF4-FFF2-40B4-BE49-F238E27FC236}">
                <a16:creationId xmlns:a16="http://schemas.microsoft.com/office/drawing/2014/main" id="{53303E6E-F394-8641-3C3F-E6E49ED32DD5}"/>
              </a:ext>
            </a:extLst>
          </p:cNvPr>
          <p:cNvSpPr txBox="1"/>
          <p:nvPr/>
        </p:nvSpPr>
        <p:spPr bwMode="auto">
          <a:xfrm>
            <a:off x="3656112" y="481412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b="1" dirty="0"/>
              <a:t>FLUKA nuclear inelastic interaction</a:t>
            </a:r>
          </a:p>
        </p:txBody>
      </p:sp>
      <p:cxnSp>
        <p:nvCxnSpPr>
          <p:cNvPr id="208" name="Straight Arrow Connector 207">
            <a:extLst>
              <a:ext uri="{FF2B5EF4-FFF2-40B4-BE49-F238E27FC236}">
                <a16:creationId xmlns:a16="http://schemas.microsoft.com/office/drawing/2014/main" id="{01EF69E7-566E-331B-29C8-9DF14398D255}"/>
              </a:ext>
            </a:extLst>
          </p:cNvPr>
          <p:cNvCxnSpPr>
            <a:cxnSpLocks/>
          </p:cNvCxnSpPr>
          <p:nvPr/>
        </p:nvCxnSpPr>
        <p:spPr>
          <a:xfrm>
            <a:off x="8713818" y="4512468"/>
            <a:ext cx="384439" cy="57554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extBox 208">
            <a:extLst>
              <a:ext uri="{FF2B5EF4-FFF2-40B4-BE49-F238E27FC236}">
                <a16:creationId xmlns:a16="http://schemas.microsoft.com/office/drawing/2014/main" id="{A348C7BB-1F66-30CC-4EA4-C118596C7E98}"/>
              </a:ext>
            </a:extLst>
          </p:cNvPr>
          <p:cNvSpPr txBox="1"/>
          <p:nvPr/>
        </p:nvSpPr>
        <p:spPr bwMode="auto">
          <a:xfrm>
            <a:off x="7457602" y="4418869"/>
            <a:ext cx="1352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A</a:t>
            </a:r>
            <a:r>
              <a:rPr lang="en-CH" baseline="-25000" dirty="0"/>
              <a:t>res</a:t>
            </a:r>
            <a:r>
              <a:rPr lang="en-CH" dirty="0"/>
              <a:t>, Z</a:t>
            </a:r>
            <a:r>
              <a:rPr lang="en-CH" baseline="-25000" dirty="0"/>
              <a:t>res</a:t>
            </a:r>
          </a:p>
        </p:txBody>
      </p: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1D1CACE3-7E55-2256-A659-18C41A7280C4}"/>
              </a:ext>
            </a:extLst>
          </p:cNvPr>
          <p:cNvGrpSpPr/>
          <p:nvPr/>
        </p:nvGrpSpPr>
        <p:grpSpPr>
          <a:xfrm>
            <a:off x="1240398" y="3093112"/>
            <a:ext cx="1597669" cy="866018"/>
            <a:chOff x="1744454" y="3450321"/>
            <a:chExt cx="1597669" cy="866018"/>
          </a:xfrm>
        </p:grpSpPr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17F30921-B46C-6E48-37F3-ED27C8F25D7B}"/>
                </a:ext>
              </a:extLst>
            </p:cNvPr>
            <p:cNvSpPr/>
            <p:nvPr/>
          </p:nvSpPr>
          <p:spPr>
            <a:xfrm>
              <a:off x="2039234" y="3450321"/>
              <a:ext cx="405101" cy="40626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772DB27B-8E9A-C065-EBD9-C097F4B67499}"/>
                </a:ext>
              </a:extLst>
            </p:cNvPr>
            <p:cNvSpPr txBox="1"/>
            <p:nvPr/>
          </p:nvSpPr>
          <p:spPr bwMode="auto">
            <a:xfrm>
              <a:off x="2024356" y="3460658"/>
              <a:ext cx="6152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</a:rPr>
                <a:t>Pb</a:t>
              </a:r>
              <a:endParaRPr lang="en-CH" b="1" dirty="0">
                <a:solidFill>
                  <a:schemeClr val="tx2"/>
                </a:solidFill>
              </a:endParaRPr>
            </a:p>
          </p:txBody>
        </p:sp>
        <p:cxnSp>
          <p:nvCxnSpPr>
            <p:cNvPr id="213" name="Straight Arrow Connector 212">
              <a:extLst>
                <a:ext uri="{FF2B5EF4-FFF2-40B4-BE49-F238E27FC236}">
                  <a16:creationId xmlns:a16="http://schemas.microsoft.com/office/drawing/2014/main" id="{ADCE5A02-703B-50AC-661B-BBDD38270775}"/>
                </a:ext>
              </a:extLst>
            </p:cNvPr>
            <p:cNvCxnSpPr>
              <a:cxnSpLocks/>
            </p:cNvCxnSpPr>
            <p:nvPr/>
          </p:nvCxnSpPr>
          <p:spPr>
            <a:xfrm>
              <a:off x="2615298" y="3659029"/>
              <a:ext cx="57606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735520F0-3684-7BB4-F32F-325D143E94FE}"/>
                </a:ext>
              </a:extLst>
            </p:cNvPr>
            <p:cNvSpPr txBox="1"/>
            <p:nvPr/>
          </p:nvSpPr>
          <p:spPr bwMode="auto">
            <a:xfrm>
              <a:off x="1744454" y="3947007"/>
              <a:ext cx="15976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𝛄 = ~7.42 </a:t>
              </a:r>
              <a:endParaRPr lang="en-CH" b="1" dirty="0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86D02B9F-718C-EB73-50F7-E142B7524265}"/>
              </a:ext>
            </a:extLst>
          </p:cNvPr>
          <p:cNvGrpSpPr/>
          <p:nvPr/>
        </p:nvGrpSpPr>
        <p:grpSpPr>
          <a:xfrm>
            <a:off x="10194069" y="995459"/>
            <a:ext cx="1378025" cy="825916"/>
            <a:chOff x="9730056" y="1726235"/>
            <a:chExt cx="1378025" cy="825916"/>
          </a:xfrm>
        </p:grpSpPr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60D3972C-A4A5-6F14-AEB0-CAF34C0EF892}"/>
                </a:ext>
              </a:extLst>
            </p:cNvPr>
            <p:cNvSpPr txBox="1"/>
            <p:nvPr/>
          </p:nvSpPr>
          <p:spPr bwMode="auto">
            <a:xfrm>
              <a:off x="10560496" y="1726235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b="1" dirty="0"/>
                <a:t>p</a:t>
              </a:r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B9FDFC18-BBB3-78A8-4E4B-C80FCCFB58B9}"/>
                </a:ext>
              </a:extLst>
            </p:cNvPr>
            <p:cNvSpPr/>
            <p:nvPr/>
          </p:nvSpPr>
          <p:spPr>
            <a:xfrm>
              <a:off x="9800710" y="2145886"/>
              <a:ext cx="405101" cy="40626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218" name="Picture 217">
              <a:extLst>
                <a:ext uri="{FF2B5EF4-FFF2-40B4-BE49-F238E27FC236}">
                  <a16:creationId xmlns:a16="http://schemas.microsoft.com/office/drawing/2014/main" id="{48D96A3B-2857-F21E-AC08-5271CFC75B5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921210" y="2204864"/>
              <a:ext cx="207238" cy="268642"/>
            </a:xfrm>
            <a:prstGeom prst="rect">
              <a:avLst/>
            </a:prstGeom>
          </p:spPr>
        </p:pic>
        <p:pic>
          <p:nvPicPr>
            <p:cNvPr id="219" name="Picture 218">
              <a:extLst>
                <a:ext uri="{FF2B5EF4-FFF2-40B4-BE49-F238E27FC236}">
                  <a16:creationId xmlns:a16="http://schemas.microsoft.com/office/drawing/2014/main" id="{602B4296-013C-E81E-4F3A-5EE94F5C58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776520" y="1971595"/>
              <a:ext cx="144016" cy="186688"/>
            </a:xfrm>
            <a:prstGeom prst="rect">
              <a:avLst/>
            </a:prstGeom>
          </p:spPr>
        </p:pic>
        <p:cxnSp>
          <p:nvCxnSpPr>
            <p:cNvPr id="220" name="Straight Arrow Connector 219">
              <a:extLst>
                <a:ext uri="{FF2B5EF4-FFF2-40B4-BE49-F238E27FC236}">
                  <a16:creationId xmlns:a16="http://schemas.microsoft.com/office/drawing/2014/main" id="{FD21C11B-5B50-F0D3-D17F-27E76F6706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26283" y="2060848"/>
              <a:ext cx="306221" cy="18127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BC0EFDEF-2AC6-ED67-5E37-0D816ABC6D5C}"/>
                </a:ext>
              </a:extLst>
            </p:cNvPr>
            <p:cNvSpPr/>
            <p:nvPr/>
          </p:nvSpPr>
          <p:spPr>
            <a:xfrm rot="20212118">
              <a:off x="9730056" y="1817174"/>
              <a:ext cx="1378025" cy="72946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22" name="TextBox 221">
            <a:extLst>
              <a:ext uri="{FF2B5EF4-FFF2-40B4-BE49-F238E27FC236}">
                <a16:creationId xmlns:a16="http://schemas.microsoft.com/office/drawing/2014/main" id="{678EBADF-7254-31EB-8A65-D4A8AC7BA6CB}"/>
              </a:ext>
            </a:extLst>
          </p:cNvPr>
          <p:cNvSpPr txBox="1"/>
          <p:nvPr/>
        </p:nvSpPr>
        <p:spPr bwMode="auto">
          <a:xfrm>
            <a:off x="9624393" y="830251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b="1"/>
              <a:t>Coalesce</a:t>
            </a:r>
            <a:r>
              <a:rPr lang="en-US" b="1" dirty="0"/>
              <a:t> </a:t>
            </a:r>
            <a:endParaRPr lang="en-FR" b="1" dirty="0"/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A8AF3C64-7AD3-B303-4AFA-BE81C301BC66}"/>
              </a:ext>
            </a:extLst>
          </p:cNvPr>
          <p:cNvSpPr txBox="1"/>
          <p:nvPr/>
        </p:nvSpPr>
        <p:spPr>
          <a:xfrm>
            <a:off x="407988" y="889398"/>
            <a:ext cx="52060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i="1" dirty="0"/>
              <a:t>By F. Salvat Pujol et al. – 2024 - </a:t>
            </a:r>
            <a:r>
              <a:rPr lang="en-US" b="1" i="1" dirty="0">
                <a:hlinkClick r:id="rId7"/>
              </a:rPr>
              <a:t>indico</a:t>
            </a:r>
            <a:endParaRPr lang="en-GB" b="1" i="1" dirty="0"/>
          </a:p>
        </p:txBody>
      </p:sp>
      <p:sp>
        <p:nvSpPr>
          <p:cNvPr id="229" name="Content Placeholder 4">
            <a:extLst>
              <a:ext uri="{FF2B5EF4-FFF2-40B4-BE49-F238E27FC236}">
                <a16:creationId xmlns:a16="http://schemas.microsoft.com/office/drawing/2014/main" id="{58320096-7821-0512-6671-F131436F4AAA}"/>
              </a:ext>
            </a:extLst>
          </p:cNvPr>
          <p:cNvSpPr txBox="1">
            <a:spLocks/>
          </p:cNvSpPr>
          <p:nvPr/>
        </p:nvSpPr>
        <p:spPr>
          <a:xfrm>
            <a:off x="407989" y="5397306"/>
            <a:ext cx="11591178" cy="88367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Symbol" pitchFamily="2" charset="2"/>
              <a:buChar char="Þ"/>
            </a:pPr>
            <a:r>
              <a:rPr lang="en-GB" dirty="0"/>
              <a:t>Confirming 1988 expectations: </a:t>
            </a:r>
            <a:r>
              <a:rPr lang="en-GB" dirty="0">
                <a:solidFill>
                  <a:srgbClr val="FF0000"/>
                </a:solidFill>
              </a:rPr>
              <a:t>~</a:t>
            </a:r>
            <a:r>
              <a:rPr lang="en-GB" dirty="0" err="1">
                <a:solidFill>
                  <a:srgbClr val="FF0000"/>
                </a:solidFill>
              </a:rPr>
              <a:t>2e</a:t>
            </a:r>
            <a:r>
              <a:rPr lang="en-GB" dirty="0">
                <a:solidFill>
                  <a:srgbClr val="FF0000"/>
                </a:solidFill>
              </a:rPr>
              <a:t>-6 </a:t>
            </a:r>
            <a:r>
              <a:rPr lang="en-GB" dirty="0" err="1">
                <a:solidFill>
                  <a:srgbClr val="FF0000"/>
                </a:solidFill>
              </a:rPr>
              <a:t>dbar</a:t>
            </a:r>
            <a:r>
              <a:rPr lang="en-GB" dirty="0">
                <a:solidFill>
                  <a:srgbClr val="FF0000"/>
                </a:solidFill>
              </a:rPr>
              <a:t>/pbar </a:t>
            </a:r>
            <a:r>
              <a:rPr lang="en-GB" dirty="0"/>
              <a:t>=&gt; only about </a:t>
            </a:r>
            <a:r>
              <a:rPr lang="en-GB" dirty="0">
                <a:solidFill>
                  <a:srgbClr val="FF0000"/>
                </a:solidFill>
              </a:rPr>
              <a:t>50-100 </a:t>
            </a:r>
            <a:r>
              <a:rPr lang="en-GB" dirty="0" err="1">
                <a:solidFill>
                  <a:srgbClr val="FF0000"/>
                </a:solidFill>
              </a:rPr>
              <a:t>dbars</a:t>
            </a:r>
            <a:r>
              <a:rPr lang="en-GB" dirty="0">
                <a:solidFill>
                  <a:srgbClr val="FF0000"/>
                </a:solidFill>
              </a:rPr>
              <a:t> in AD (?)</a:t>
            </a:r>
          </a:p>
          <a:p>
            <a:pPr marL="342900" indent="-342900">
              <a:buFont typeface="Symbol" pitchFamily="2" charset="2"/>
              <a:buChar char="Þ"/>
            </a:pPr>
            <a:r>
              <a:rPr lang="en-GB" dirty="0"/>
              <a:t>What if we were using </a:t>
            </a:r>
            <a:r>
              <a:rPr lang="en-GB" dirty="0">
                <a:solidFill>
                  <a:schemeClr val="tx1"/>
                </a:solidFill>
              </a:rPr>
              <a:t>Pb as primary? ~</a:t>
            </a:r>
            <a:r>
              <a:rPr lang="en-GB" dirty="0" err="1">
                <a:solidFill>
                  <a:schemeClr val="tx1"/>
                </a:solidFill>
              </a:rPr>
              <a:t>1e</a:t>
            </a:r>
            <a:r>
              <a:rPr lang="en-GB" dirty="0">
                <a:solidFill>
                  <a:schemeClr val="tx1"/>
                </a:solidFill>
              </a:rPr>
              <a:t>-4 </a:t>
            </a:r>
            <a:r>
              <a:rPr lang="en-GB" dirty="0" err="1">
                <a:solidFill>
                  <a:schemeClr val="tx1"/>
                </a:solidFill>
              </a:rPr>
              <a:t>dbar</a:t>
            </a:r>
            <a:r>
              <a:rPr lang="en-GB" dirty="0">
                <a:solidFill>
                  <a:schemeClr val="tx1"/>
                </a:solidFill>
              </a:rPr>
              <a:t>/pbar  </a:t>
            </a:r>
            <a:r>
              <a:rPr lang="en-GB" dirty="0">
                <a:solidFill>
                  <a:schemeClr val="tx2"/>
                </a:solidFill>
              </a:rPr>
              <a:t>(but Pb/p ~</a:t>
            </a:r>
            <a:r>
              <a:rPr lang="en-GB" dirty="0" err="1">
                <a:solidFill>
                  <a:schemeClr val="tx2"/>
                </a:solidFill>
              </a:rPr>
              <a:t>5e</a:t>
            </a:r>
            <a:r>
              <a:rPr lang="en-GB" dirty="0">
                <a:solidFill>
                  <a:schemeClr val="tx2"/>
                </a:solidFill>
              </a:rPr>
              <a:t>-5 …)</a:t>
            </a:r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809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68A0F3-E1D2-601B-905F-8053B774E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90862"/>
            <a:ext cx="11376024" cy="533413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/>
              <a:t>Check if we see something already now on Schottky at </a:t>
            </a:r>
            <a:r>
              <a:rPr lang="en-GB" sz="2000" dirty="0" err="1"/>
              <a:t>frev</a:t>
            </a:r>
            <a:r>
              <a:rPr lang="en-GB" sz="2000" dirty="0"/>
              <a:t>=1.45509226 MHz (instead of 1.589328 MHz of </a:t>
            </a:r>
            <a:r>
              <a:rPr lang="en-GB" sz="2000" dirty="0" err="1"/>
              <a:t>pbars</a:t>
            </a:r>
            <a:r>
              <a:rPr lang="en-GB" sz="2000" dirty="0"/>
              <a:t>)</a:t>
            </a:r>
          </a:p>
          <a:p>
            <a:pPr marL="781200" lvl="1" indent="-457200"/>
            <a:r>
              <a:rPr lang="en-GB" sz="1600" b="1" dirty="0">
                <a:solidFill>
                  <a:srgbClr val="C00000"/>
                </a:solidFill>
              </a:rPr>
              <a:t>[done] – nothing seen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Try to re-bunch at anti-deuteron frequency, start deceleration (to kill the </a:t>
            </a:r>
            <a:r>
              <a:rPr lang="en-GB" sz="2000" dirty="0" err="1"/>
              <a:t>pbars</a:t>
            </a:r>
            <a:r>
              <a:rPr lang="en-GB" sz="2000" dirty="0"/>
              <a:t>), then scrape the leftovers: do we “kill” something else, i.e. anti-deuteron??</a:t>
            </a:r>
          </a:p>
          <a:p>
            <a:pPr marL="781200" lvl="1" indent="-457200"/>
            <a:r>
              <a:rPr lang="en-GB" sz="1600" b="1" dirty="0">
                <a:solidFill>
                  <a:srgbClr val="C00000"/>
                </a:solidFill>
              </a:rPr>
              <a:t>[partially done] - no signal visible.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Try to configure s-cooling notch filter to cool (longitudinally) anti-deuteron</a:t>
            </a:r>
          </a:p>
          <a:p>
            <a:pPr marL="781200" lvl="1" indent="-457200"/>
            <a:r>
              <a:rPr lang="en-GB" sz="1600" dirty="0"/>
              <a:t>Maybe possible with old 2 GeV/c notch filter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Inject in AD at different (lower) momentum</a:t>
            </a:r>
          </a:p>
          <a:p>
            <a:pPr marL="781200" lvl="1" indent="-457200"/>
            <a:r>
              <a:rPr lang="en-GB" sz="1600" dirty="0"/>
              <a:t>Kind of check for expected pbar distribution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Try to inject at p=2.781 GeV/c </a:t>
            </a:r>
          </a:p>
          <a:p>
            <a:pPr marL="781200" lvl="1" indent="-457200"/>
            <a:r>
              <a:rPr lang="en-GB" sz="1700" dirty="0"/>
              <a:t>This corresponds to </a:t>
            </a:r>
            <a:r>
              <a:rPr lang="en-GB" sz="1700" dirty="0" err="1"/>
              <a:t>C10</a:t>
            </a:r>
            <a:r>
              <a:rPr lang="en-GB" sz="1700" dirty="0"/>
              <a:t> h=7 for anti-deuteron: maybe possible to see a coherent signal at injection?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… Develop/install </a:t>
            </a:r>
            <a:r>
              <a:rPr lang="en-GB" sz="2000" dirty="0">
                <a:solidFill>
                  <a:schemeClr val="tx1"/>
                </a:solidFill>
              </a:rPr>
              <a:t>resonant Schottky monitor </a:t>
            </a:r>
            <a:r>
              <a:rPr lang="en-GB" sz="2000" dirty="0"/>
              <a:t>like the one used in </a:t>
            </a:r>
            <a:r>
              <a:rPr lang="en-GB" sz="2000" dirty="0">
                <a:hlinkClick r:id="rId3"/>
              </a:rPr>
              <a:t>GSI</a:t>
            </a:r>
            <a:r>
              <a:rPr lang="en-GB" sz="2000" dirty="0"/>
              <a:t> for single particle measurements? 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GB" sz="1700" dirty="0"/>
              <a:t>Started to think about it in </a:t>
            </a:r>
            <a:r>
              <a:rPr lang="en-GB" sz="1700" dirty="0">
                <a:hlinkClick r:id="rId4"/>
              </a:rPr>
              <a:t>AFMD-6</a:t>
            </a:r>
            <a:endParaRPr lang="en-GB" sz="1700" dirty="0"/>
          </a:p>
          <a:p>
            <a:pPr marL="781200" lvl="1" indent="-457200">
              <a:buFont typeface="+mj-lt"/>
              <a:buAutoNum type="arabicPeriod"/>
            </a:pPr>
            <a:endParaRPr lang="en-GB" sz="1600" dirty="0"/>
          </a:p>
          <a:p>
            <a:pPr marL="457200" indent="-457200">
              <a:buFont typeface="+mj-lt"/>
              <a:buAutoNum type="arabicPeriod"/>
            </a:pPr>
            <a:endParaRPr lang="en-GB" sz="2000" dirty="0"/>
          </a:p>
          <a:p>
            <a:pPr marL="781200" lvl="1" indent="-457200">
              <a:buFont typeface="+mj-lt"/>
              <a:buAutoNum type="arabicPeriod"/>
            </a:pPr>
            <a:endParaRPr lang="en-GB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408152-E67E-173A-1FF8-0F893D50C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Tests we started doing in AD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02C9C7-3526-0A20-561E-8904A10D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 et al. | IPP MD Days 2025</a:t>
            </a:r>
            <a:endParaRPr lang="en-GB" noProof="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EC9EC6-3DB2-2379-18CF-220A1892F87A}"/>
              </a:ext>
            </a:extLst>
          </p:cNvPr>
          <p:cNvGrpSpPr/>
          <p:nvPr/>
        </p:nvGrpSpPr>
        <p:grpSpPr>
          <a:xfrm>
            <a:off x="5778868" y="3421565"/>
            <a:ext cx="6301625" cy="1342799"/>
            <a:chOff x="5741968" y="1694068"/>
            <a:chExt cx="6301625" cy="1342799"/>
          </a:xfrm>
        </p:grpSpPr>
        <p:pic>
          <p:nvPicPr>
            <p:cNvPr id="5" name="Picture 4" descr="A graph of a column&#10;&#10;Description automatically generated with medium confidence">
              <a:extLst>
                <a:ext uri="{FF2B5EF4-FFF2-40B4-BE49-F238E27FC236}">
                  <a16:creationId xmlns:a16="http://schemas.microsoft.com/office/drawing/2014/main" id="{ECD912DA-9A52-5468-E98C-FFFE63D8A7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50000"/>
            <a:stretch/>
          </p:blipFill>
          <p:spPr>
            <a:xfrm>
              <a:off x="6898105" y="1694068"/>
              <a:ext cx="2686750" cy="1137262"/>
            </a:xfrm>
            <a:prstGeom prst="rect">
              <a:avLst/>
            </a:prstGeom>
          </p:spPr>
        </p:pic>
        <p:pic>
          <p:nvPicPr>
            <p:cNvPr id="7" name="Picture 6" descr="A graph of a graph with red and blue lines&#10;&#10;Description automatically generated">
              <a:extLst>
                <a:ext uri="{FF2B5EF4-FFF2-40B4-BE49-F238E27FC236}">
                  <a16:creationId xmlns:a16="http://schemas.microsoft.com/office/drawing/2014/main" id="{A7CF6C6E-5C22-4685-98B6-EE4B9B2C57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23173"/>
            <a:stretch/>
          </p:blipFill>
          <p:spPr>
            <a:xfrm>
              <a:off x="10046388" y="1729977"/>
              <a:ext cx="1764632" cy="110135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90523DC-B0CC-2970-FB8F-367277EA3573}"/>
                </a:ext>
              </a:extLst>
            </p:cNvPr>
            <p:cNvSpPr txBox="1"/>
            <p:nvPr/>
          </p:nvSpPr>
          <p:spPr>
            <a:xfrm>
              <a:off x="9813815" y="2866576"/>
              <a:ext cx="2229778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100" dirty="0"/>
                <a:t>From </a:t>
              </a:r>
              <a:r>
                <a:rPr lang="en-US" sz="1100" b="0" i="0" dirty="0">
                  <a:solidFill>
                    <a:srgbClr val="205081"/>
                  </a:solidFill>
                  <a:effectLst/>
                  <a:hlinkClick r:id="rId7"/>
                </a:rPr>
                <a:t>ATS_Note_2012_069_TECH</a:t>
              </a:r>
              <a:r>
                <a:rPr lang="en-GB" sz="1100" dirty="0"/>
                <a:t>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DCA1A52-C76C-0C28-3890-A56888732DC8}"/>
                </a:ext>
              </a:extLst>
            </p:cNvPr>
            <p:cNvSpPr txBox="1"/>
            <p:nvPr/>
          </p:nvSpPr>
          <p:spPr>
            <a:xfrm>
              <a:off x="5741968" y="2852201"/>
              <a:ext cx="3795334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dirty="0"/>
                <a:t>L. S. Esposito – SY-</a:t>
              </a:r>
              <a:r>
                <a:rPr lang="en-GB" sz="1200" dirty="0" err="1"/>
                <a:t>STI</a:t>
              </a:r>
              <a:r>
                <a:rPr lang="en-GB" sz="1200" dirty="0"/>
                <a:t> – </a:t>
              </a:r>
              <a:r>
                <a:rPr lang="en-GB" sz="1200" dirty="0" err="1"/>
                <a:t>FLUKA</a:t>
              </a:r>
              <a:r>
                <a:rPr lang="en-GB" sz="1200" dirty="0"/>
                <a:t> simulations April 2024</a:t>
              </a:r>
            </a:p>
          </p:txBody>
        </p:sp>
        <p:sp>
          <p:nvSpPr>
            <p:cNvPr id="10" name="Right Arrow 9">
              <a:extLst>
                <a:ext uri="{FF2B5EF4-FFF2-40B4-BE49-F238E27FC236}">
                  <a16:creationId xmlns:a16="http://schemas.microsoft.com/office/drawing/2014/main" id="{C8582062-B022-E93B-AF4E-3245846FDDC5}"/>
                </a:ext>
              </a:extLst>
            </p:cNvPr>
            <p:cNvSpPr/>
            <p:nvPr/>
          </p:nvSpPr>
          <p:spPr>
            <a:xfrm>
              <a:off x="6238269" y="2120908"/>
              <a:ext cx="558607" cy="319489"/>
            </a:xfrm>
            <a:prstGeom prst="righ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6ADE263-EB44-345F-A640-5E165A996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D4D002E-4064-4887-6298-242CC4E94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325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2E033D-14AC-4299-3EBC-877AE261D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Scaling of DI line (from horn to AD injection septum and kickers) to see if we could potentially inject lower momentum </a:t>
            </a:r>
            <a:r>
              <a:rPr lang="en-GB" dirty="0" err="1"/>
              <a:t>pbars</a:t>
            </a:r>
            <a:r>
              <a:rPr lang="en-GB" dirty="0"/>
              <a:t> (and other particles) – see </a:t>
            </a:r>
            <a:r>
              <a:rPr lang="en-GB" dirty="0">
                <a:hlinkClick r:id="rId3"/>
              </a:rPr>
              <a:t>logbook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505086-0A4E-AD62-9F27-B922F1D3F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Some 2024 tests: </a:t>
            </a:r>
            <a:r>
              <a:rPr lang="en-GB" sz="2800" dirty="0" err="1"/>
              <a:t>pbars</a:t>
            </a:r>
            <a:r>
              <a:rPr lang="en-GB" sz="2800" dirty="0"/>
              <a:t>(?) momentum distribution measurement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B132AD-0FC5-D649-A28A-6253E07E3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E94027-EF0A-A902-4605-6A6CB9CD6F60}"/>
              </a:ext>
            </a:extLst>
          </p:cNvPr>
          <p:cNvSpPr txBox="1"/>
          <p:nvPr/>
        </p:nvSpPr>
        <p:spPr>
          <a:xfrm>
            <a:off x="6668655" y="2272145"/>
            <a:ext cx="5292436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First attempt shows that enough negatively charged particles would reach the ring…</a:t>
            </a:r>
          </a:p>
          <a:p>
            <a:pPr algn="l"/>
            <a:endParaRPr lang="en-GB" dirty="0"/>
          </a:p>
          <a:p>
            <a:pPr algn="l"/>
            <a:r>
              <a:rPr lang="en-GB" b="1" dirty="0"/>
              <a:t>Note 1: </a:t>
            </a:r>
            <a:r>
              <a:rPr lang="en-GB" dirty="0"/>
              <a:t>most points obtained with -</a:t>
            </a:r>
            <a:r>
              <a:rPr lang="en-GB" dirty="0" err="1"/>
              <a:t>150A</a:t>
            </a:r>
            <a:r>
              <a:rPr lang="en-GB" dirty="0"/>
              <a:t> offset removed to the settings on </a:t>
            </a:r>
            <a:r>
              <a:rPr lang="en-GB" dirty="0" err="1"/>
              <a:t>DI.BHZ24</a:t>
            </a:r>
            <a:r>
              <a:rPr lang="en-GB" dirty="0"/>
              <a:t>/25, starting from p=2.7 GeV/c, then “linearly” lower offset for p values close to 3.57 GeV/c. This is a “known” effect of those two initial dipoles in the line.</a:t>
            </a:r>
          </a:p>
          <a:p>
            <a:pPr algn="l"/>
            <a:endParaRPr lang="en-GB" dirty="0"/>
          </a:p>
          <a:p>
            <a:pPr algn="l"/>
            <a:r>
              <a:rPr lang="en-GB" b="1" dirty="0"/>
              <a:t>Note 2: </a:t>
            </a:r>
            <a:r>
              <a:rPr lang="en-GB" dirty="0"/>
              <a:t>spot on </a:t>
            </a:r>
            <a:r>
              <a:rPr lang="en-GB" dirty="0" err="1"/>
              <a:t>BTV6068</a:t>
            </a:r>
            <a:r>
              <a:rPr lang="en-GB" dirty="0"/>
              <a:t> seems very similar: some hope for a reasonable matching with AD.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D4A3C54-5A39-0F78-6B2A-A216C5529143}"/>
              </a:ext>
            </a:extLst>
          </p:cNvPr>
          <p:cNvGrpSpPr/>
          <p:nvPr/>
        </p:nvGrpSpPr>
        <p:grpSpPr>
          <a:xfrm>
            <a:off x="636016" y="1797970"/>
            <a:ext cx="5557520" cy="4454990"/>
            <a:chOff x="538480" y="2038352"/>
            <a:chExt cx="5181600" cy="4153647"/>
          </a:xfrm>
        </p:grpSpPr>
        <p:pic>
          <p:nvPicPr>
            <p:cNvPr id="6" name="Picture 5" descr="A graph of blue dots&#10;&#10;Description automatically generated">
              <a:extLst>
                <a:ext uri="{FF2B5EF4-FFF2-40B4-BE49-F238E27FC236}">
                  <a16:creationId xmlns:a16="http://schemas.microsoft.com/office/drawing/2014/main" id="{D4696316-8FC4-D170-25CF-F617D03943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8480" y="2191499"/>
              <a:ext cx="5181600" cy="4000500"/>
            </a:xfrm>
            <a:prstGeom prst="rect">
              <a:avLst/>
            </a:prstGeom>
          </p:spPr>
        </p:pic>
        <p:pic>
          <p:nvPicPr>
            <p:cNvPr id="9" name="Picture 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AAC76632-9319-21FC-AACB-86836F48FE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01347" y="3794578"/>
              <a:ext cx="2218733" cy="1548393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CAE4904-AF30-7FBB-4184-485CA5AFAAC8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V="1">
              <a:off x="4610714" y="2896348"/>
              <a:ext cx="753766" cy="898230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915181F2-EDDA-B5AC-816E-FC39810BF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87463" y="2038352"/>
              <a:ext cx="2218733" cy="1548392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7DAC5A0-9935-E81A-10B5-7A701438783C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>
              <a:off x="3506196" y="2812548"/>
              <a:ext cx="438456" cy="286357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6B702DB-4795-A2F8-5825-F62B12924291}"/>
              </a:ext>
            </a:extLst>
          </p:cNvPr>
          <p:cNvSpPr txBox="1"/>
          <p:nvPr/>
        </p:nvSpPr>
        <p:spPr>
          <a:xfrm>
            <a:off x="6421563" y="5698962"/>
            <a:ext cx="519957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accent3"/>
                </a:solidFill>
              </a:rPr>
              <a:t>WARNING! At this location we measure all particles! We don’t know the pbar content here!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C33860-2ED5-C4D9-B037-926DB8C25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71D19F6-0924-71D5-585E-84B2396C9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655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2573FA-8542-3090-15C1-6ACD9E954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90863"/>
            <a:ext cx="11376024" cy="10232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Injecting </a:t>
            </a:r>
            <a:r>
              <a:rPr lang="en-GB" dirty="0" err="1"/>
              <a:t>pbars</a:t>
            </a:r>
            <a:r>
              <a:rPr lang="en-GB" dirty="0"/>
              <a:t> in the ring at different momenta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GB" dirty="0"/>
              <a:t>~1/3 of intensity injected and circulating at 2.7 GeV/c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GB" dirty="0"/>
              <a:t>~1/10 of intensity injected and circulating at 2 GeV/c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D5644A-1791-646A-34DA-9B3B0F747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Some 2024 tests: injecting </a:t>
            </a:r>
            <a:r>
              <a:rPr lang="en-GB" sz="2800" dirty="0" err="1"/>
              <a:t>pbars</a:t>
            </a:r>
            <a:r>
              <a:rPr lang="en-GB" sz="2800" dirty="0"/>
              <a:t> at different momenta in AD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108B6-35F0-C5E2-EA91-16A7D732B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269C6-C34B-0E67-CF71-A081F7BC3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EC07EF-940D-554F-DA4E-7ADD1FD42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B02C444-5324-BA0F-440C-09D92D683FAC}"/>
              </a:ext>
            </a:extLst>
          </p:cNvPr>
          <p:cNvGrpSpPr/>
          <p:nvPr/>
        </p:nvGrpSpPr>
        <p:grpSpPr>
          <a:xfrm>
            <a:off x="571671" y="2391932"/>
            <a:ext cx="11212342" cy="3615789"/>
            <a:chOff x="4418605" y="3748319"/>
            <a:chExt cx="7365174" cy="2375143"/>
          </a:xfrm>
        </p:grpSpPr>
        <p:pic>
          <p:nvPicPr>
            <p:cNvPr id="14" name="Picture 13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1F66083F-F8A6-40F1-8FF9-D437650EC1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2518" r="5104" b="30979"/>
            <a:stretch/>
          </p:blipFill>
          <p:spPr>
            <a:xfrm>
              <a:off x="4418605" y="4050892"/>
              <a:ext cx="3522839" cy="2072570"/>
            </a:xfrm>
            <a:prstGeom prst="rect">
              <a:avLst/>
            </a:prstGeom>
          </p:spPr>
        </p:pic>
        <p:pic>
          <p:nvPicPr>
            <p:cNvPr id="16" name="Picture 1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724A8A12-0464-F919-311C-38B42E072C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2810" r="4219" b="30668"/>
            <a:stretch/>
          </p:blipFill>
          <p:spPr>
            <a:xfrm>
              <a:off x="8260940" y="4050892"/>
              <a:ext cx="3522839" cy="207257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A9EB44F-4489-61C1-2D1F-2DB36A95F36D}"/>
                </a:ext>
              </a:extLst>
            </p:cNvPr>
            <p:cNvSpPr txBox="1"/>
            <p:nvPr/>
          </p:nvSpPr>
          <p:spPr>
            <a:xfrm>
              <a:off x="4442989" y="3751777"/>
              <a:ext cx="311405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dirty="0"/>
                <a:t>Injecting in AD at ~2.7 GeV/c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E27B356-5C81-41FB-56ED-B6207DB13FF5}"/>
                </a:ext>
              </a:extLst>
            </p:cNvPr>
            <p:cNvSpPr txBox="1"/>
            <p:nvPr/>
          </p:nvSpPr>
          <p:spPr>
            <a:xfrm>
              <a:off x="8318809" y="3748319"/>
              <a:ext cx="278704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dirty="0"/>
                <a:t>Injecting in AD at 2 GeV/c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47634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BE8B3-CFE5-2ABE-9125-98E8122CA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3F17D6C-688C-F03B-C1F5-5FF6BB114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/>
              <a:t>Exploring the feasibility of detecting </a:t>
            </a:r>
            <a:r>
              <a:rPr lang="en-GB" dirty="0" err="1"/>
              <a:t>dbars</a:t>
            </a:r>
            <a:r>
              <a:rPr lang="en-GB" dirty="0"/>
              <a:t> with (available) instrumentation</a:t>
            </a:r>
          </a:p>
          <a:p>
            <a:pPr marL="781200" lvl="1" indent="-457200"/>
            <a:r>
              <a:rPr lang="en-US" dirty="0"/>
              <a:t>Ongoing but </a:t>
            </a:r>
            <a:r>
              <a:rPr lang="en-US" b="1" dirty="0"/>
              <a:t>sparse discussions </a:t>
            </a:r>
            <a:r>
              <a:rPr lang="en-US" dirty="0"/>
              <a:t>among </a:t>
            </a:r>
            <a:r>
              <a:rPr lang="en-US" dirty="0" err="1"/>
              <a:t>ABP</a:t>
            </a:r>
            <a:r>
              <a:rPr lang="en-US" dirty="0"/>
              <a:t>, BI, OP, RF, etc.; </a:t>
            </a:r>
            <a:r>
              <a:rPr lang="en-US" b="1" dirty="0"/>
              <a:t>a dedicated meeting is needed </a:t>
            </a:r>
            <a:r>
              <a:rPr lang="en-US" dirty="0"/>
              <a:t>to identify promising solutions</a:t>
            </a:r>
          </a:p>
          <a:p>
            <a:pPr marL="781200" lvl="1" indent="-457200"/>
            <a:r>
              <a:rPr lang="en-GB" b="1" dirty="0"/>
              <a:t>If experiments formalise a request (</a:t>
            </a:r>
            <a:r>
              <a:rPr lang="en-GB" b="1" dirty="0" err="1"/>
              <a:t>SPSC</a:t>
            </a:r>
            <a:r>
              <a:rPr lang="en-GB" b="1" dirty="0"/>
              <a:t> call ongoing)</a:t>
            </a:r>
            <a:r>
              <a:rPr lang="en-GB" dirty="0"/>
              <a:t>, initiate discussions/studies on developing a dedicated monitor for post-</a:t>
            </a:r>
            <a:r>
              <a:rPr lang="en-GB" dirty="0" err="1"/>
              <a:t>LS3</a:t>
            </a:r>
            <a:r>
              <a:rPr lang="en-GB" dirty="0"/>
              <a:t>, including potential s-cooling (and bunch rotation?!) modifications</a:t>
            </a:r>
          </a:p>
          <a:p>
            <a:pPr marL="781200" lvl="1" indent="-457200"/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Systematic data collection on pbar yield at different momenta</a:t>
            </a:r>
          </a:p>
          <a:p>
            <a:pPr marL="781200" lvl="1" indent="-457200"/>
            <a:r>
              <a:rPr lang="en-GB" dirty="0"/>
              <a:t>Valuable opportunity to </a:t>
            </a:r>
            <a:r>
              <a:rPr lang="en-GB" b="1" dirty="0"/>
              <a:t>further validate </a:t>
            </a:r>
            <a:r>
              <a:rPr lang="en-GB" b="1" dirty="0" err="1"/>
              <a:t>FLUKA</a:t>
            </a:r>
            <a:r>
              <a:rPr lang="en-GB" b="1" dirty="0"/>
              <a:t> models </a:t>
            </a:r>
            <a:r>
              <a:rPr lang="en-GB" dirty="0"/>
              <a:t>and DI transport (see Y. </a:t>
            </a:r>
            <a:r>
              <a:rPr lang="en-GB" dirty="0" err="1"/>
              <a:t>Dutheil</a:t>
            </a:r>
            <a:r>
              <a:rPr lang="en-GB" dirty="0"/>
              <a:t> et. all)</a:t>
            </a:r>
            <a:br>
              <a:rPr lang="en-GB" dirty="0"/>
            </a:b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The actual request for you: could we think of having a </a:t>
            </a:r>
            <a:r>
              <a:rPr lang="en-GB" dirty="0">
                <a:solidFill>
                  <a:srgbClr val="FF0000"/>
                </a:solidFill>
              </a:rPr>
              <a:t>Pb beam sent to AD?</a:t>
            </a:r>
          </a:p>
          <a:p>
            <a:pPr marL="781200" lvl="1" indent="-457200"/>
            <a:r>
              <a:rPr lang="en-GB" dirty="0"/>
              <a:t>Primarily useful for validating </a:t>
            </a:r>
            <a:r>
              <a:rPr lang="en-GB" b="1" dirty="0" err="1"/>
              <a:t>FLUKA’s</a:t>
            </a:r>
            <a:r>
              <a:rPr lang="en-GB" b="1" dirty="0"/>
              <a:t> production cross-section predictions</a:t>
            </a:r>
          </a:p>
          <a:p>
            <a:pPr marL="781200" lvl="1" indent="-457200"/>
            <a:r>
              <a:rPr lang="en-GB" dirty="0"/>
              <a:t>(I assume this would be a single bunch, of maximum intensity, no compression/rotation/… with same rigidity as p beam, … maybe keeping </a:t>
            </a:r>
            <a:r>
              <a:rPr lang="en-GB" dirty="0" err="1"/>
              <a:t>Pb54</a:t>
            </a:r>
            <a:r>
              <a:rPr lang="en-GB" dirty="0"/>
              <a:t>+?, maybe stripping to </a:t>
            </a:r>
            <a:r>
              <a:rPr lang="en-GB" dirty="0" err="1"/>
              <a:t>Pb82</a:t>
            </a:r>
            <a:r>
              <a:rPr lang="en-GB" dirty="0"/>
              <a:t>+ before the PS?, …)</a:t>
            </a:r>
          </a:p>
          <a:p>
            <a:pPr marL="457200" indent="-457200" algn="ctr"/>
            <a:r>
              <a:rPr lang="en-GB" sz="2800" dirty="0">
                <a:solidFill>
                  <a:schemeClr val="tx1"/>
                </a:solidFill>
              </a:rPr>
              <a:t>More Ideas are Welcome!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7BF94A-10D2-DC9D-F0BB-15F693A1F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to expect in 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3D2C96-ED29-5306-4CB5-FAD4AF75B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EA6402-62B2-F168-A9EE-F72B82968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IPP MD Days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BF5EE0-C073-F1FC-9733-496C039D3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504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70298</TotalTime>
  <Words>947</Words>
  <Application>Microsoft Macintosh PowerPoint</Application>
  <PresentationFormat>Widescreen</PresentationFormat>
  <Paragraphs>111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Cambria Math</vt:lpstr>
      <vt:lpstr>Noto Sans</vt:lpstr>
      <vt:lpstr>Symbol</vt:lpstr>
      <vt:lpstr>Office Theme</vt:lpstr>
      <vt:lpstr>AD: Quest for dbars</vt:lpstr>
      <vt:lpstr>Why dbars?</vt:lpstr>
      <vt:lpstr>How many dbar/pbar to be expected? In literature: </vt:lpstr>
      <vt:lpstr>a FLUKA simplified model [PRELIMINARY!!!]</vt:lpstr>
      <vt:lpstr>Tests we started doing in AD</vt:lpstr>
      <vt:lpstr>Some 2024 tests: pbars(?) momentum distribution measurement</vt:lpstr>
      <vt:lpstr>Some 2024 tests: injecting pbars at different momenta in AD</vt:lpstr>
      <vt:lpstr>What to expect in 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Davide Gamba</dc:creator>
  <cp:lastModifiedBy>Davide Gamba</cp:lastModifiedBy>
  <cp:revision>433</cp:revision>
  <dcterms:created xsi:type="dcterms:W3CDTF">2023-12-15T14:13:54Z</dcterms:created>
  <dcterms:modified xsi:type="dcterms:W3CDTF">2025-02-05T08:22:15Z</dcterms:modified>
</cp:coreProperties>
</file>