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96" r:id="rId5"/>
    <p:sldId id="299" r:id="rId6"/>
    <p:sldId id="312" r:id="rId7"/>
    <p:sldId id="304" r:id="rId8"/>
    <p:sldId id="313" r:id="rId9"/>
    <p:sldId id="303" r:id="rId10"/>
    <p:sldId id="307" r:id="rId11"/>
    <p:sldId id="308" r:id="rId12"/>
    <p:sldId id="309" r:id="rId13"/>
    <p:sldId id="310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D41435B3-E982-4D43-A031-C8FDBF2A7A5C}">
          <p14:sldIdLst>
            <p14:sldId id="296"/>
          </p14:sldIdLst>
        </p14:section>
        <p14:section name="Introduction" id="{2B487EAA-4752-4E31-99EC-0A4F3D814261}">
          <p14:sldIdLst>
            <p14:sldId id="299"/>
            <p14:sldId id="312"/>
          </p14:sldIdLst>
        </p14:section>
        <p14:section name="Convolution of the measured dispersive distribution with variour q-Gaussian profiles" id="{7D1349AA-4FEB-40DC-A5DA-3B74CE9A2971}">
          <p14:sldIdLst>
            <p14:sldId id="304"/>
            <p14:sldId id="313"/>
            <p14:sldId id="303"/>
          </p14:sldIdLst>
        </p14:section>
        <p14:section name="Measurements of tails emittance for various \deltap/p" id="{D5D8819A-A0E4-4F6B-B6FE-7E8C2D23360C}">
          <p14:sldIdLst>
            <p14:sldId id="307"/>
          </p14:sldIdLst>
        </p14:section>
        <p14:section name="Impact on beam brightness" id="{3B511614-36AE-41E7-BB46-AAE59ECBA42B}">
          <p14:sldIdLst>
            <p14:sldId id="308"/>
          </p14:sldIdLst>
        </p14:section>
        <p14:section name="Conclusion" id="{317BEB86-AEE0-45D2-A391-DCD71465E2EF}">
          <p14:sldIdLst>
            <p14:sldId id="309"/>
            <p14:sldId id="310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2" autoAdjust="0"/>
    <p:restoredTop sz="94686"/>
  </p:normalViewPr>
  <p:slideViewPr>
    <p:cSldViewPr snapToGrid="0" snapToObjects="1">
      <p:cViewPr varScale="1">
        <p:scale>
          <a:sx n="159" d="100"/>
          <a:sy n="159" d="100"/>
        </p:scale>
        <p:origin x="17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09:58:32.94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 613 24519,'0'24'0,"-1"0"0,-2 0 0,0 0 0,-1 0 0,-2-1 0,0 0 0,-1 0 0,0 0 0,-2 0 0,-1-1 0,0-1 0,-2 0 0,0 0 0,-1-1 0,-1 0 0,0-1 0,-1 0 0,-1-1 0,-1-1 0,0 0 0,-1-1 0,-1-1 0,0 0 0,-1-2 0,0 0 0,-1 0 0,0-2 0,-1-1 0,0 0 0,0-1 0,-1-1 0,0-1 0,0-1 0,-1-1 0,1-1 0,-1-1 0,0 0 0,0-2 0,0 0 0,0-2 0,0 0 0,0-2 0,0 0 0,1-1 0,-1-1 0,1-1 0,0-1 0,0-1 0,1-1 0,0-1 0,0 0 0,1-1 0,0-2 0,1 0 0,0 0 0,1-2 0,0 0 0,1-1 0,1-1 0,0 0 0,1-1 0,1-1 0,1 0 0,0-1 0,1 0 0,1-1 0,0 0 0,2 0 0,0-1 0,1-1 0,2 0 0,0 0 0,1 0 0,0 0 0,2-1 0,1 0 0,0 0 0,2 0 0,1 0 0,0 0 0,1 0 0,2 0 0,0 0 0,1 1 0,2-1 0,0 1 0,1 0 0,0 0 0,2 1 0,1 0 0,0 0 0,2 1 0,0 0 0,1 1 0,1 0 0,0 1 0,1 0 0,1 2 0,1-1 0,0 2 0,1 0 0,1 0 0,0 2 0,1 0 0,0 1 0,1 1 0,0 1 0,1 0 0,0 1 0,0 2 0,1 0 0,0 1 0,0 1 0,1 1 0,-1 0 0,1 2 0,0 1 0,0 0 0,0 2 0,0 0 0,0 2 0,0 0 0,0 1 0,-1 2 0,1 0 0,-1 1 0,0 1 0,0 1 0,-1 0 0,0 2 0,0 1 0,-1 0 0,0 1 0,-1 1 0,0 1 0,-1 0 0,0 2 0,-1 0 0,-1 0 0,0 2 0,-1-1 0,-1 2 0,-1 0 0,0 1 0,-1 0 0,-1 1 0,0 0 0,-2 1 0,0 0 0,-1 0 0,-2 1 0,0 0 0,-1 0 0,0 1 0,-2-1 0,-1 1 0,0 0 0,-2 0 0,-1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09:59:00.4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1225 613 24519,'0'24'0,"-1"0"0,-2 0 0,0 0 0,-1 0 0,-2-1 0,0 0 0,-1 0 0,0 0 0,-2 0 0,-1-1 0,0-1 0,-2 0 0,0 0 0,-1-1 0,-1 0 0,0-1 0,-1 0 0,-1-1 0,-1-1 0,0 0 0,-1-1 0,-1-1 0,0 0 0,-1-2 0,0 0 0,-1 0 0,0-2 0,-1-1 0,0 0 0,0-1 0,-1-1 0,0-1 0,0-1 0,-1-1 0,1-1 0,-1-1 0,0 0 0,0-2 0,0 0 0,0-2 0,0 0 0,0-2 0,0 0 0,1-1 0,-1-1 0,1-1 0,0-1 0,0-1 0,1-1 0,0-1 0,0 0 0,1-1 0,0-2 0,1 0 0,0 0 0,1-2 0,0 0 0,1-1 0,1-1 0,0 0 0,1-1 0,1-1 0,1 0 0,0-1 0,1 0 0,1-1 0,0 0 0,2 0 0,0-1 0,1-1 0,2 0 0,0 0 0,1 0 0,0 0 0,2-1 0,1 0 0,0 0 0,2 0 0,1 0 0,0 0 0,1 0 0,2 0 0,0 0 0,1 1 0,2-1 0,0 1 0,1 0 0,0 0 0,2 1 0,1 0 0,0 0 0,2 1 0,0 0 0,1 1 0,1 0 0,0 1 0,1 0 0,1 2 0,1-1 0,0 2 0,1 0 0,1 0 0,0 2 0,1 0 0,0 1 0,1 1 0,0 1 0,1 0 0,0 1 0,0 2 0,1 0 0,0 1 0,0 1 0,1 1 0,-1 0 0,1 2 0,0 1 0,0 0 0,0 2 0,0 0 0,0 2 0,0 0 0,0 1 0,-1 2 0,1 0 0,-1 1 0,0 1 0,0 1 0,-1 0 0,0 2 0,0 1 0,-1 0 0,0 1 0,-1 1 0,0 1 0,-1 0 0,0 2 0,-1 0 0,-1 0 0,0 2 0,-1-1 0,-1 2 0,-1 0 0,0 1 0,-1 0 0,-1 1 0,0 0 0,-2 1 0,0 0 0,-1 0 0,-2 1 0,0 0 0,-1 0 0,0 1 0,-2-1 0,-1 1 0,0 0 0,-2 0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14:00:43.06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929 1372 24519,'-1'53'0,"0"1"0,-1 0 0,0-1 0,-1 0 0,-1-1 0,-1 0 0,0 0 0,-1-1 0,-1-1 0,0-1 0,-1-1 0,-1 0 0,0-2 0,-1 0 0,0-2 0,-1-1 0,-1-2 0,0-1 0,0-1 0,-2-2 0,1-1 0,-1-2 0,-1-1 0,0-3 0,0-1 0,-1-1 0,0-3 0,0-1 0,-1-3 0,0-1 0,0-3 0,-1-1 0,1-3 0,-1-1 0,0-3 0,0-1 0,0-3 0,0-2 0,-1-2 0,1-2 0,0-2 0,0-2 0,0-3 0,0-1 0,0-3 0,1-1 0,-1-3 0,1-1 0,0-3 0,0-1 0,1-3 0,0-1 0,0-3 0,1-1 0,0-1 0,0-3 0,1-1 0,1-2 0,-1-1 0,2-2 0,0-1 0,0-1 0,1-2 0,1-1 0,0-2 0,1 0 0,0-2 0,1 0 0,1-1 0,0-1 0,1-1 0,1-1 0,0 0 0,1 0 0,1-1 0,1 0 0,0-1 0,1 0 0,0 1 0,2-1 0,0 0 0,1 1 0,0-1 0,1 1 0,1 1 0,1 0 0,0 0 0,1 2 0,1-1 0,0 2 0,1 1 0,1 0 0,0 2 0,1 1 0,0 0 0,1 3 0,1 0 0,0 2 0,0 1 0,2 2 0,-1 1 0,1 2 0,1 1 0,0 3 0,0 1 0,1 2 0,0 1 0,0 3 0,1 1 0,0 3 0,0 1 0,1 2 0,-1 3 0,1 1 0,0 3 0,0 1 0,0 3 0,0 2 0,0 2 0,1 2 0,-1 2 0,0 2 0,0 3 0,0 1 0,0 3 0,-1 1 0,1 3 0,-1 2 0,0 1 0,0 3 0,-1 1 0,0 3 0,0 1 0,-1 2 0,0 1 0,0 3 0,-1 1 0,-1 2 0,1 1 0,-2 2 0,0 1 0,0 2 0,-1 0 0,-1 3 0,0 0 0,-1 1 0,0 2 0,-1 0 0,-1 1 0,0 2 0,-1-1 0,-1 2 0,0 0 0,-1 0 0,-1 1 0,-1 1 0,0-1 0,-1 1 0,0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14:01:26.42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929 848 24519,'-1'33'0,"0"0"0,-1 0 0,0 0 0,-1 0 0,-1-1 0,-1 0 0,0 0 0,-1 0 0,-1-1 0,0-1 0,-1 0 0,-1-1 0,0 0 0,-1-1 0,0-1 0,-1 0 0,-1-2 0,0 0 0,0-1 0,-2-1 0,1-1 0,-1-1 0,-1-1 0,0-1 0,0-1 0,-1-1 0,0-1 0,0-2 0,-1 0 0,0-2 0,0-1 0,-1-2 0,1 0 0,-1-2 0,0-1 0,0-2 0,0-1 0,0-1 0,-1-1 0,1-2 0,0-1 0,0-1 0,0-1 0,0-2 0,0-1 0,1-2 0,-1 0 0,1-2 0,0-1 0,0-2 0,1 0 0,0-2 0,0-1 0,1-1 0,0-1 0,0-1 0,1-1 0,1-1 0,-1-1 0,2-1 0,0-1 0,0 0 0,1-2 0,1 0 0,0-1 0,1-1 0,0 0 0,1-1 0,1 0 0,0-1 0,1-1 0,1 0 0,0 0 0,1 0 0,1-1 0,1 0 0,0 0 0,1 0 0,0 0 0,2 0 0,0-1 0,1 1 0,0 0 0,1 1 0,1-1 0,1 1 0,0 0 0,1 1 0,1 0 0,0 0 0,1 2 0,1-1 0,0 2 0,1 0 0,0 0 0,1 2 0,1 0 0,0 1 0,0 1 0,2 1 0,-1 1 0,1 1 0,1 1 0,0 1 0,0 1 0,1 1 0,0 2 0,0 0 0,1 2 0,0 1 0,0 1 0,1 1 0,-1 2 0,1 1 0,0 1 0,0 1 0,0 2 0,0 1 0,0 2 0,1 0 0,-1 2 0,0 1 0,0 2 0,0 1 0,0 1 0,-1 1 0,1 2 0,-1 1 0,0 1 0,0 1 0,-1 2 0,0 0 0,0 2 0,-1 1 0,0 1 0,0 1 0,-1 1 0,-1 1 0,1 1 0,-2 1 0,0 1 0,0 1 0,-1 0 0,-1 2 0,0 0 0,-1 0 0,0 2 0,-1-1 0,-1 2 0,0 0 0,-1 0 0,-1 1 0,0 0 0,-1 1 0,-1-1 0,-1 1 0,0 0 0,-1 1 0,0-1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14:01:50.748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929 653 24519,'-1'26'0,"0"-1"0,-1 1 0,0-1 0,-1 0 0,-1 0 0,-1 0 0,0-1 0,-1 0 0,-1 0 0,0 0 0,-1-1 0,-1-1 0,0 0 0,-1 0 0,0-1 0,-1-1 0,-1 0 0,0-1 0,0 0 0,-2-2 0,1 0 0,-1 0 0,-1-2 0,0 0 0,0-2 0,-1 0 0,0-1 0,0 0 0,-1-2 0,0-1 0,0 0 0,-1-2 0,1-1 0,-1 0 0,0-2 0,0 0 0,0-2 0,0 0 0,-1-2 0,1 0 0,0-2 0,0 0 0,0-2 0,0 0 0,0-2 0,1 0 0,-1-1 0,1-2 0,0 0 0,0-1 0,1-2 0,0 0 0,0-1 0,1 0 0,0-2 0,0 0 0,1-2 0,1 0 0,-1 0 0,2-2 0,0 0 0,0-1 0,1 0 0,1-1 0,0-1 0,1 0 0,0 0 0,1-1 0,1-1 0,0 0 0,1 0 0,1 0 0,0-1 0,1 0 0,1 0 0,1 0 0,0-1 0,1 1 0,0-1 0,2 0 0,0 1 0,1-1 0,0 1 0,1 0 0,1 0 0,1 0 0,0 1 0,1-1 0,1 2 0,0-1 0,1 1 0,1 1 0,0 0 0,1 0 0,0 1 0,1 1 0,1 0 0,0 1 0,0 0 0,2 2 0,-1 0 0,1 0 0,1 2 0,0 0 0,0 1 0,1 1 0,0 1 0,0 1 0,1 1 0,0 1 0,0 0 0,1 2 0,-1 0 0,1 2 0,0 0 0,0 2 0,0 0 0,0 2 0,0 0 0,1 2 0,-1 0 0,0 2 0,0 0 0,0 2 0,0 0 0,-1 2 0,1 0 0,-1 2 0,0 0 0,0 1 0,-1 1 0,0 1 0,0 1 0,-1 1 0,0 1 0,0 0 0,-1 2 0,-1 0 0,1 0 0,-2 2 0,0 0 0,0 1 0,-1 0 0,-1 1 0,0 1 0,-1 0 0,0 0 0,-1 1 0,-1 1 0,0-1 0,-1 2 0,-1-1 0,0 1 0,-1 0 0,-1 0 0,-1 0 0,0 1 0,-1-1 0,0 1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1-09T14:02:36.071"/>
    </inkml:context>
    <inkml:brush xml:id="br0">
      <inkml:brushProperty name="width" value="0.05292" units="cm"/>
      <inkml:brushProperty name="height" value="0.05292" units="cm"/>
      <inkml:brushProperty name="color" value="#00B050"/>
    </inkml:brush>
  </inkml:definitions>
  <inkml:trace contextRef="#ctx0" brushRef="#br0">929 1271 24519,'-1'49'0,"0"1"0,-1 0 0,0-1 0,-1 0 0,-1 0 0,-1-1 0,0 0 0,-1-1 0,-1-1 0,0 0 0,-1-1 0,-1-1 0,0-2 0,-1 0 0,0-1 0,-1-1 0,-1-1 0,0-2 0,0-1 0,-2-2 0,1-1 0,-1-1 0,-1-2 0,0-2 0,0-1 0,-1-1 0,0-3 0,0-1 0,-1-2 0,0-2 0,0-2 0,-1-1 0,1-3 0,-1-1 0,0-2 0,0-2 0,0-3 0,0-1 0,-1-2 0,1-2 0,0-2 0,0-1 0,0-3 0,0-2 0,0-2 0,1-1 0,-1-3 0,1-1 0,0-2 0,0-2 0,1-2 0,0-1 0,0-3 0,1-1 0,0-1 0,0-2 0,1-2 0,1-1 0,-1-1 0,2-2 0,0-1 0,0-2 0,1-1 0,1-1 0,0-1 0,1 0 0,0-2 0,1-1 0,1-1 0,0 0 0,1-1 0,1-1 0,0 0 0,1-1 0,1 0 0,1 0 0,0-1 0,1 0 0,0 1 0,2-1 0,0 0 0,1 0 0,0 1 0,1 0 0,1 0 0,1 1 0,0 0 0,1 1 0,1 1 0,0 0 0,1 2 0,1 0 0,0 1 0,1 1 0,0 1 0,1 1 0,1 2 0,0 0 0,0 2 0,2 2 0,-1 1 0,1 1 0,1 2 0,0 2 0,0 1 0,1 2 0,0 1 0,0 2 0,1 2 0,0 2 0,0 2 0,1 1 0,-1 3 0,1 1 0,0 2 0,0 3 0,0 1 0,0 2 0,0 2 0,1 2 0,-1 2 0,0 2 0,0 1 0,0 3 0,0 2 0,-1 1 0,1 3 0,-1 1 0,0 2 0,0 2 0,-1 2 0,0 2 0,0 1 0,-1 2 0,0 1 0,0 2 0,-1 2 0,-1 1 0,1 1 0,-2 2 0,0 2 0,0 0 0,-1 2 0,-1 1 0,0 1 0,-1 1 0,0 1 0,-1 0 0,-1 2 0,0 0 0,-1 1 0,-1 1 0,0 0 0,-1 1 0,-1 0 0,-1 0 0,0 1 0,-1 0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3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customXml" Target="../ink/ink3.xml"/><Relationship Id="rId7" Type="http://schemas.openxmlformats.org/officeDocument/2006/relationships/customXml" Target="../ink/ink5.xml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customXml" Target="../ink/ink4.xml"/><Relationship Id="rId10" Type="http://schemas.openxmlformats.org/officeDocument/2006/relationships/image" Target="../media/image28.png"/><Relationship Id="rId4" Type="http://schemas.openxmlformats.org/officeDocument/2006/relationships/image" Target="../media/image24.png"/><Relationship Id="rId9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3.jpg"/><Relationship Id="rId7" Type="http://schemas.openxmlformats.org/officeDocument/2006/relationships/image" Target="../media/image35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Dispersion and brightness studies in the PSB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976182"/>
            <a:ext cx="11376026" cy="992356"/>
          </a:xfrm>
        </p:spPr>
        <p:txBody>
          <a:bodyPr/>
          <a:lstStyle/>
          <a:p>
            <a:r>
              <a:rPr lang="en-GB" dirty="0"/>
              <a:t>Author: </a:t>
            </a:r>
            <a:r>
              <a:rPr lang="en-GB" b="0" dirty="0"/>
              <a:t>Pittau Giorgia </a:t>
            </a:r>
          </a:p>
          <a:p>
            <a:r>
              <a:rPr lang="en-GB" dirty="0"/>
              <a:t>Supervisors: </a:t>
            </a:r>
            <a:r>
              <a:rPr lang="en-GB" b="0" dirty="0"/>
              <a:t>Foteini </a:t>
            </a:r>
            <a:r>
              <a:rPr lang="en-GB" b="0" dirty="0" err="1"/>
              <a:t>Asvesta</a:t>
            </a:r>
            <a:r>
              <a:rPr lang="en-GB" b="0" dirty="0"/>
              <a:t>, </a:t>
            </a:r>
            <a:r>
              <a:rPr lang="en-GB" b="0" dirty="0" err="1"/>
              <a:t>Tirsi</a:t>
            </a:r>
            <a:r>
              <a:rPr lang="en-GB" b="0" dirty="0"/>
              <a:t> </a:t>
            </a:r>
            <a:r>
              <a:rPr lang="en-GB" b="0" dirty="0" err="1"/>
              <a:t>Prebibaj</a:t>
            </a:r>
            <a:endParaRPr lang="en-GB" b="0" dirty="0"/>
          </a:p>
          <a:p>
            <a:r>
              <a:rPr lang="en-GB" b="0" dirty="0"/>
              <a:t>PSB OB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AE763-0FE8-68A8-D520-4EEB7464C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D357CF85-E310-D3A4-9240-BCF867AA5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30" y="2184099"/>
            <a:ext cx="11273939" cy="1244901"/>
          </a:xfrm>
        </p:spPr>
        <p:txBody>
          <a:bodyPr/>
          <a:lstStyle/>
          <a:p>
            <a:pPr algn="ctr"/>
            <a:r>
              <a:rPr lang="it-IT" dirty="0"/>
              <a:t>Thank </a:t>
            </a:r>
            <a:r>
              <a:rPr lang="it-IT" dirty="0" err="1"/>
              <a:t>you</a:t>
            </a:r>
            <a:r>
              <a:rPr lang="it-IT" dirty="0"/>
              <a:t> </a:t>
            </a:r>
            <a:br>
              <a:rPr lang="it-IT" dirty="0"/>
            </a:br>
            <a:r>
              <a:rPr lang="it-IT" dirty="0"/>
              <a:t>for </a:t>
            </a:r>
            <a:r>
              <a:rPr lang="it-IT" dirty="0" err="1"/>
              <a:t>your</a:t>
            </a:r>
            <a:r>
              <a:rPr lang="it-IT" dirty="0"/>
              <a:t> </a:t>
            </a:r>
            <a:r>
              <a:rPr lang="it-IT" dirty="0" err="1"/>
              <a:t>attention</a:t>
            </a:r>
            <a:r>
              <a:rPr lang="it-IT" dirty="0"/>
              <a:t>!</a:t>
            </a:r>
            <a:br>
              <a:rPr lang="it-IT" dirty="0"/>
            </a:b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88F014-12C8-456D-7558-348FE505D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992DD4-AAD5-5E3A-00EC-61EF9AAFD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33E8AA-4C05-95EB-686C-37B06C46B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67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3272CC7-3D8B-EC9F-D51D-05CE7D7C7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8137"/>
            <a:ext cx="11376024" cy="365125"/>
          </a:xfrm>
        </p:spPr>
        <p:txBody>
          <a:bodyPr/>
          <a:lstStyle/>
          <a:p>
            <a:r>
              <a:rPr lang="it-IT" b="0" dirty="0"/>
              <a:t>For a </a:t>
            </a:r>
            <a:r>
              <a:rPr lang="it-IT" dirty="0"/>
              <a:t>single </a:t>
            </a:r>
            <a:r>
              <a:rPr lang="en-US" dirty="0"/>
              <a:t>particle</a:t>
            </a:r>
            <a:r>
              <a:rPr lang="it-IT" b="0" dirty="0"/>
              <a:t>, the </a:t>
            </a:r>
            <a:r>
              <a:rPr lang="it-IT" b="0" dirty="0" err="1"/>
              <a:t>horizontal</a:t>
            </a:r>
            <a:r>
              <a:rPr lang="it-IT" b="0" dirty="0"/>
              <a:t> position </a:t>
            </a:r>
            <a:r>
              <a:rPr lang="it-IT" i="1" dirty="0"/>
              <a:t>x</a:t>
            </a:r>
            <a:r>
              <a:rPr lang="it-IT" b="0" i="1" dirty="0"/>
              <a:t> </a:t>
            </a:r>
            <a:r>
              <a:rPr lang="it-IT" b="0" dirty="0" err="1"/>
              <a:t>is</a:t>
            </a:r>
            <a:r>
              <a:rPr lang="it-IT" b="0" dirty="0"/>
              <a:t> </a:t>
            </a:r>
            <a:r>
              <a:rPr lang="it-IT" b="0" dirty="0" err="1"/>
              <a:t>defined</a:t>
            </a:r>
            <a:r>
              <a:rPr lang="it-IT" b="0" dirty="0"/>
              <a:t> </a:t>
            </a:r>
            <a:r>
              <a:rPr lang="it-IT" b="0" dirty="0" err="1"/>
              <a:t>as</a:t>
            </a:r>
            <a:r>
              <a:rPr lang="it-IT" b="0" dirty="0"/>
              <a:t>:</a:t>
            </a:r>
          </a:p>
          <a:p>
            <a:endParaRPr lang="it-IT" b="0" i="1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FDD639AF-350A-4380-825E-E52177405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4154"/>
          </a:xfrm>
        </p:spPr>
        <p:txBody>
          <a:bodyPr/>
          <a:lstStyle/>
          <a:p>
            <a:r>
              <a:rPr lang="it-IT" dirty="0" err="1"/>
              <a:t>Introduction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BCA66D6-C6B6-A7DD-445C-B8E32EAE9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7E26B3A-5935-1813-C386-F8F48645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F08532F-FB11-5B1F-58B9-CBCB87CB1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egnaposto contenuto 1">
                <a:extLst>
                  <a:ext uri="{FF2B5EF4-FFF2-40B4-BE49-F238E27FC236}">
                    <a16:creationId xmlns:a16="http://schemas.microsoft.com/office/drawing/2014/main" id="{085465DF-E45F-6202-A9FF-3B7F0E6BD4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18801" y="1458389"/>
                <a:ext cx="6440487" cy="704786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250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96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  <m: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f>
                        <m:f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9600" b="0" i="1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it-IT" sz="9600" b="0" dirty="0"/>
              </a:p>
              <a:p>
                <a:endParaRPr lang="it-IT" sz="9600" b="0" dirty="0"/>
              </a:p>
              <a:p>
                <a:endParaRPr lang="it-IT" sz="9600" b="0" dirty="0"/>
              </a:p>
              <a:p>
                <a:endParaRPr lang="it-IT" b="0" dirty="0"/>
              </a:p>
              <a:p>
                <a:r>
                  <a:rPr lang="it-IT" b="0" dirty="0"/>
                  <a:t> </a:t>
                </a:r>
              </a:p>
              <a:p>
                <a:endParaRPr lang="it-IT" b="0" i="1" dirty="0"/>
              </a:p>
            </p:txBody>
          </p:sp>
        </mc:Choice>
        <mc:Fallback xmlns="">
          <p:sp>
            <p:nvSpPr>
              <p:cNvPr id="9" name="Segnaposto contenuto 1">
                <a:extLst>
                  <a:ext uri="{FF2B5EF4-FFF2-40B4-BE49-F238E27FC236}">
                    <a16:creationId xmlns:a16="http://schemas.microsoft.com/office/drawing/2014/main" id="{085465DF-E45F-6202-A9FF-3B7F0E6BD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801" y="1458389"/>
                <a:ext cx="6440487" cy="704786"/>
              </a:xfrm>
              <a:prstGeom prst="rect">
                <a:avLst/>
              </a:prstGeom>
              <a:blipFill>
                <a:blip r:embed="rId2"/>
                <a:stretch>
                  <a:fillRect t="-17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5" name="Input penna 14">
                <a:extLst>
                  <a:ext uri="{FF2B5EF4-FFF2-40B4-BE49-F238E27FC236}">
                    <a16:creationId xmlns:a16="http://schemas.microsoft.com/office/drawing/2014/main" id="{DCB126FD-4885-7F9C-A401-9CC170B46091}"/>
                  </a:ext>
                </a:extLst>
              </p14:cNvPr>
              <p14:cNvContentPartPr/>
              <p14:nvPr/>
            </p14:nvContentPartPr>
            <p14:xfrm>
              <a:off x="2261601" y="1573943"/>
              <a:ext cx="441360" cy="441360"/>
            </p14:xfrm>
          </p:contentPart>
        </mc:Choice>
        <mc:Fallback xmlns="">
          <p:pic>
            <p:nvPicPr>
              <p:cNvPr id="15" name="Input penna 14">
                <a:extLst>
                  <a:ext uri="{FF2B5EF4-FFF2-40B4-BE49-F238E27FC236}">
                    <a16:creationId xmlns:a16="http://schemas.microsoft.com/office/drawing/2014/main" id="{DCB126FD-4885-7F9C-A401-9CC170B4609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52233" y="1564583"/>
                <a:ext cx="460095" cy="460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6" name="Input penna 15">
                <a:extLst>
                  <a:ext uri="{FF2B5EF4-FFF2-40B4-BE49-F238E27FC236}">
                    <a16:creationId xmlns:a16="http://schemas.microsoft.com/office/drawing/2014/main" id="{B6C65320-9EE5-685C-7C34-5ECF7698AA45}"/>
                  </a:ext>
                </a:extLst>
              </p14:cNvPr>
              <p14:cNvContentPartPr/>
              <p14:nvPr/>
            </p14:nvContentPartPr>
            <p14:xfrm>
              <a:off x="2942969" y="1586900"/>
              <a:ext cx="441360" cy="441360"/>
            </p14:xfrm>
          </p:contentPart>
        </mc:Choice>
        <mc:Fallback xmlns="">
          <p:pic>
            <p:nvPicPr>
              <p:cNvPr id="16" name="Input penna 15">
                <a:extLst>
                  <a:ext uri="{FF2B5EF4-FFF2-40B4-BE49-F238E27FC236}">
                    <a16:creationId xmlns:a16="http://schemas.microsoft.com/office/drawing/2014/main" id="{B6C65320-9EE5-685C-7C34-5ECF7698AA4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3601" y="1577540"/>
                <a:ext cx="460095" cy="460080"/>
              </a:xfrm>
              <a:prstGeom prst="rect">
                <a:avLst/>
              </a:prstGeom>
            </p:spPr>
          </p:pic>
        </mc:Fallback>
      </mc:AlternateContent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807DCD89-117E-C6EF-B30B-F006A86DF6DF}"/>
              </a:ext>
            </a:extLst>
          </p:cNvPr>
          <p:cNvCxnSpPr>
            <a:cxnSpLocks/>
          </p:cNvCxnSpPr>
          <p:nvPr/>
        </p:nvCxnSpPr>
        <p:spPr>
          <a:xfrm flipH="1">
            <a:off x="2231970" y="2017496"/>
            <a:ext cx="221451" cy="432000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Segnaposto contenuto 1">
            <a:extLst>
              <a:ext uri="{FF2B5EF4-FFF2-40B4-BE49-F238E27FC236}">
                <a16:creationId xmlns:a16="http://schemas.microsoft.com/office/drawing/2014/main" id="{B57ECEC9-AE37-8FDF-E93C-4B9A8963AC31}"/>
              </a:ext>
            </a:extLst>
          </p:cNvPr>
          <p:cNvSpPr txBox="1">
            <a:spLocks/>
          </p:cNvSpPr>
          <p:nvPr/>
        </p:nvSpPr>
        <p:spPr>
          <a:xfrm>
            <a:off x="906534" y="2507434"/>
            <a:ext cx="1986865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0" dirty="0" err="1"/>
              <a:t>Betatronic</a:t>
            </a:r>
            <a:r>
              <a:rPr lang="it-IT" sz="1800" b="0" dirty="0"/>
              <a:t> position</a:t>
            </a:r>
          </a:p>
        </p:txBody>
      </p:sp>
      <p:sp>
        <p:nvSpPr>
          <p:cNvPr id="29" name="Segnaposto contenuto 1">
            <a:extLst>
              <a:ext uri="{FF2B5EF4-FFF2-40B4-BE49-F238E27FC236}">
                <a16:creationId xmlns:a16="http://schemas.microsoft.com/office/drawing/2014/main" id="{DAF1D514-08A5-E3F9-23BE-5D1EB6D3F945}"/>
              </a:ext>
            </a:extLst>
          </p:cNvPr>
          <p:cNvSpPr txBox="1">
            <a:spLocks/>
          </p:cNvSpPr>
          <p:nvPr/>
        </p:nvSpPr>
        <p:spPr>
          <a:xfrm>
            <a:off x="3255701" y="2507433"/>
            <a:ext cx="2609694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0" dirty="0"/>
              <a:t>Dispersive contribution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AE185F77-A163-F323-B573-0BF6144302BA}"/>
              </a:ext>
            </a:extLst>
          </p:cNvPr>
          <p:cNvCxnSpPr>
            <a:cxnSpLocks/>
          </p:cNvCxnSpPr>
          <p:nvPr/>
        </p:nvCxnSpPr>
        <p:spPr>
          <a:xfrm>
            <a:off x="3255701" y="2017496"/>
            <a:ext cx="257255" cy="432000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Segnaposto contenuto 1">
                <a:extLst>
                  <a:ext uri="{FF2B5EF4-FFF2-40B4-BE49-F238E27FC236}">
                    <a16:creationId xmlns:a16="http://schemas.microsoft.com/office/drawing/2014/main" id="{1B5E2A2E-2DD4-7A7D-7014-DDD3D95B8B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60389" y="3020431"/>
                <a:ext cx="11376024" cy="1805748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it-IT" b="0" dirty="0"/>
                  <a:t>If </a:t>
                </a:r>
                <a:r>
                  <a:rPr lang="it-IT" b="0" dirty="0" err="1"/>
                  <a:t>we</a:t>
                </a:r>
                <a:r>
                  <a:rPr lang="it-IT" b="0" dirty="0"/>
                  <a:t> </a:t>
                </a:r>
                <a:r>
                  <a:rPr lang="it-IT" b="0" dirty="0" err="1"/>
                  <a:t>consider</a:t>
                </a:r>
                <a:r>
                  <a:rPr lang="it-IT" b="0" dirty="0"/>
                  <a:t> a </a:t>
                </a:r>
                <a:r>
                  <a:rPr lang="it-IT" dirty="0"/>
                  <a:t>set of </a:t>
                </a:r>
                <a:r>
                  <a:rPr lang="it-IT" dirty="0" err="1"/>
                  <a:t>particles</a:t>
                </a:r>
                <a:r>
                  <a:rPr lang="it-IT" dirty="0"/>
                  <a:t> </a:t>
                </a:r>
                <a:r>
                  <a:rPr lang="it-IT" b="0" dirty="0"/>
                  <a:t>and </a:t>
                </a:r>
                <a:r>
                  <a:rPr lang="it-IT" b="0" dirty="0" err="1"/>
                  <a:t>we</a:t>
                </a:r>
                <a:r>
                  <a:rPr lang="it-IT" b="0" dirty="0"/>
                  <a:t> assume</a:t>
                </a:r>
                <a:r>
                  <a:rPr lang="it-IT" dirty="0"/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  <a:r>
                  <a:rPr lang="it-IT" b="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it-IT" sz="2400" b="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it-IT" sz="2400" dirty="0"/>
                  <a:t> </a:t>
                </a:r>
                <a:r>
                  <a:rPr lang="it-IT" b="0" dirty="0"/>
                  <a:t>are </a:t>
                </a:r>
                <a:r>
                  <a:rPr lang="it-IT" b="0" dirty="0" err="1"/>
                  <a:t>indipendent</a:t>
                </a:r>
                <a:endParaRPr lang="it-IT" b="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b="0" dirty="0" err="1"/>
                  <a:t>Both</a:t>
                </a:r>
                <a:r>
                  <a:rPr lang="it-IT" b="0" dirty="0"/>
                  <a:t> the </a:t>
                </a:r>
                <a:r>
                  <a:rPr lang="it-IT" b="0" dirty="0" err="1"/>
                  <a:t>betatronic</a:t>
                </a:r>
                <a:r>
                  <a:rPr lang="it-IT" b="0" dirty="0"/>
                  <a:t> and the dispersive </a:t>
                </a:r>
                <a:r>
                  <a:rPr lang="it-IT" b="0" dirty="0" err="1"/>
                  <a:t>distributions</a:t>
                </a:r>
                <a:r>
                  <a:rPr lang="it-IT" b="0" dirty="0"/>
                  <a:t> are </a:t>
                </a:r>
                <a:r>
                  <a:rPr lang="it-IT" b="0" dirty="0" err="1"/>
                  <a:t>Gaussian</a:t>
                </a:r>
                <a:endParaRPr lang="it-IT" b="0" dirty="0"/>
              </a:p>
              <a:p>
                <a:r>
                  <a:rPr lang="it-IT" b="0" dirty="0"/>
                  <a:t>the </a:t>
                </a:r>
                <a:r>
                  <a:rPr lang="it-IT" b="0" dirty="0" err="1"/>
                  <a:t>total</a:t>
                </a:r>
                <a:r>
                  <a:rPr lang="it-IT" b="0" dirty="0"/>
                  <a:t> </a:t>
                </a:r>
                <a:r>
                  <a:rPr lang="it-IT" b="0" dirty="0" err="1"/>
                  <a:t>variance</a:t>
                </a:r>
                <a:r>
                  <a:rPr lang="it-IT" b="0" dirty="0"/>
                  <a:t> in the </a:t>
                </a:r>
                <a:r>
                  <a:rPr lang="it-IT" b="0" dirty="0" err="1"/>
                  <a:t>horizontal</a:t>
                </a:r>
                <a:r>
                  <a:rPr lang="it-IT" b="0" dirty="0"/>
                  <a:t> </a:t>
                </a:r>
                <a:r>
                  <a:rPr lang="it-IT" b="0" dirty="0" err="1"/>
                  <a:t>plane</a:t>
                </a:r>
                <a:r>
                  <a:rPr lang="it-IT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it-IT" sz="2400" dirty="0"/>
                  <a:t> </a:t>
                </a:r>
                <a:r>
                  <a:rPr lang="it-IT" b="0" dirty="0" err="1"/>
                  <a:t>is</a:t>
                </a:r>
                <a:r>
                  <a:rPr lang="it-IT" b="0" dirty="0"/>
                  <a:t> </a:t>
                </a:r>
                <a:r>
                  <a:rPr lang="it-IT" b="0" dirty="0" err="1"/>
                  <a:t>given</a:t>
                </a:r>
                <a:r>
                  <a:rPr lang="it-IT" b="0" dirty="0"/>
                  <a:t> by:</a:t>
                </a:r>
              </a:p>
              <a:p>
                <a:endParaRPr lang="it-IT" dirty="0"/>
              </a:p>
              <a:p>
                <a:endParaRPr lang="it-IT" b="0" i="1" dirty="0"/>
              </a:p>
            </p:txBody>
          </p:sp>
        </mc:Choice>
        <mc:Fallback xmlns="">
          <p:sp>
            <p:nvSpPr>
              <p:cNvPr id="32" name="Segnaposto contenuto 1">
                <a:extLst>
                  <a:ext uri="{FF2B5EF4-FFF2-40B4-BE49-F238E27FC236}">
                    <a16:creationId xmlns:a16="http://schemas.microsoft.com/office/drawing/2014/main" id="{1B5E2A2E-2DD4-7A7D-7014-DDD3D95B8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89" y="3020431"/>
                <a:ext cx="11376024" cy="1805748"/>
              </a:xfrm>
              <a:prstGeom prst="rect">
                <a:avLst/>
              </a:prstGeom>
              <a:blipFill>
                <a:blip r:embed="rId6"/>
                <a:stretch>
                  <a:fillRect l="-1554" t="-639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Segnaposto contenuto 1">
                <a:extLst>
                  <a:ext uri="{FF2B5EF4-FFF2-40B4-BE49-F238E27FC236}">
                    <a16:creationId xmlns:a16="http://schemas.microsoft.com/office/drawing/2014/main" id="{AAD0CAE9-80E2-B8EC-9166-6F4FA3F635A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96948" y="4904665"/>
                <a:ext cx="6435790" cy="704786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250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96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sz="96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⇒</m:t>
                      </m:r>
                      <m:sSubSup>
                        <m:sSubSupPr>
                          <m:ctrlPr>
                            <a:rPr lang="it-IT" sz="96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it-IT" sz="9600" b="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it-IT" sz="9600" b="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9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it-IT" sz="9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it-IT" sz="9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d>
                                    <m:dPr>
                                      <m:ctrlPr>
                                        <a:rPr lang="it-IT" sz="9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it-IT" sz="9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m:rPr>
                                              <m:sty m:val="p"/>
                                            </m:rPr>
                                            <a:rPr lang="it-IT" sz="9600" b="0" i="1">
                                              <a:latin typeface="Cambria Math" panose="02040503050406030204" pitchFamily="18" charset="0"/>
                                            </a:rPr>
                                            <m:t>δ</m:t>
                                          </m:r>
                                          <m:r>
                                            <a:rPr lang="it-IT" sz="9600" b="0" i="1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num>
                                        <m:den>
                                          <m:r>
                                            <a:rPr lang="it-IT" sz="9600" b="0" i="1" smtClean="0">
                                              <a:latin typeface="Cambria Math" panose="02040503050406030204" pitchFamily="18" charset="0"/>
                                            </a:rPr>
                                            <m:t>𝑝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b>
                                  <m:r>
                                    <a:rPr lang="it-IT" sz="9600" b="0" i="1" smtClean="0">
                                      <a:latin typeface="Cambria Math" panose="02040503050406030204" pitchFamily="18" charset="0"/>
                                    </a:rPr>
                                    <m:t>𝑅𝑀𝑆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it-IT" sz="9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9600" b="0" dirty="0"/>
              </a:p>
              <a:p>
                <a:endParaRPr lang="it-IT" sz="9600" b="0" dirty="0"/>
              </a:p>
              <a:p>
                <a:endParaRPr lang="it-IT" sz="9600" b="0" dirty="0"/>
              </a:p>
              <a:p>
                <a:endParaRPr lang="it-IT" sz="9600" b="0" dirty="0"/>
              </a:p>
              <a:p>
                <a:endParaRPr lang="it-IT" b="0" dirty="0"/>
              </a:p>
              <a:p>
                <a:r>
                  <a:rPr lang="it-IT" b="0" dirty="0"/>
                  <a:t> </a:t>
                </a:r>
              </a:p>
              <a:p>
                <a:endParaRPr lang="it-IT" b="0" i="1" dirty="0"/>
              </a:p>
            </p:txBody>
          </p:sp>
        </mc:Choice>
        <mc:Fallback xmlns="">
          <p:sp>
            <p:nvSpPr>
              <p:cNvPr id="34" name="Segnaposto contenuto 1">
                <a:extLst>
                  <a:ext uri="{FF2B5EF4-FFF2-40B4-BE49-F238E27FC236}">
                    <a16:creationId xmlns:a16="http://schemas.microsoft.com/office/drawing/2014/main" id="{AAD0CAE9-80E2-B8EC-9166-6F4FA3F635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948" y="4904665"/>
                <a:ext cx="6435790" cy="704786"/>
              </a:xfrm>
              <a:prstGeom prst="rect">
                <a:avLst/>
              </a:prstGeom>
              <a:blipFill>
                <a:blip r:embed="rId7"/>
                <a:stretch>
                  <a:fillRect t="-6087" b="-339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56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32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79F3E-CFBA-7A5D-61CE-4DA9953AE3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3697D78-9BA7-9FFA-187E-13ED56913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17405"/>
            <a:ext cx="11376024" cy="643812"/>
          </a:xfrm>
        </p:spPr>
        <p:txBody>
          <a:bodyPr>
            <a:normAutofit/>
          </a:bodyPr>
          <a:lstStyle/>
          <a:p>
            <a:r>
              <a:rPr lang="en-US" b="0" dirty="0"/>
              <a:t>The </a:t>
            </a:r>
            <a:r>
              <a:rPr lang="en-US" dirty="0"/>
              <a:t>horizontal emittance</a:t>
            </a:r>
            <a:r>
              <a:rPr lang="en-US" b="0" dirty="0"/>
              <a:t> can be derived from the previous equation:</a:t>
            </a:r>
          </a:p>
          <a:p>
            <a:endParaRPr lang="en-US" b="0" dirty="0"/>
          </a:p>
          <a:p>
            <a:endParaRPr lang="it-IT" b="0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516EF93E-EC0E-5E6B-E24C-25466722E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2146"/>
          </a:xfrm>
        </p:spPr>
        <p:txBody>
          <a:bodyPr/>
          <a:lstStyle/>
          <a:p>
            <a:r>
              <a:rPr lang="it-IT" dirty="0" err="1"/>
              <a:t>Horizontal</a:t>
            </a:r>
            <a:r>
              <a:rPr lang="it-IT" dirty="0"/>
              <a:t> </a:t>
            </a:r>
            <a:r>
              <a:rPr lang="it-IT" dirty="0" err="1"/>
              <a:t>emittance</a:t>
            </a:r>
            <a:r>
              <a:rPr lang="it-IT" dirty="0"/>
              <a:t> </a:t>
            </a:r>
            <a:r>
              <a:rPr lang="it-IT" dirty="0" err="1"/>
              <a:t>reconstruction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8A5270C-6C12-52D3-4623-6C341871D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53EFC4-D8AF-5DD7-6C11-D16C735B0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D777621-1BE3-246D-6259-E28B350D2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egnaposto contenuto 1">
                <a:extLst>
                  <a:ext uri="{FF2B5EF4-FFF2-40B4-BE49-F238E27FC236}">
                    <a16:creationId xmlns:a16="http://schemas.microsoft.com/office/drawing/2014/main" id="{FDA42D5C-AD99-110E-A33C-9CE773BE9F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6448" y="1467096"/>
                <a:ext cx="5896947" cy="997639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475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4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t-IT" sz="4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it-IT" sz="4400" b="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4400" b="0" i="1">
                              <a:latin typeface="Cambria Math" panose="02040503050406030204" pitchFamily="18" charset="0"/>
                            </a:rPr>
                            <m:t>𝑅𝑀𝑆</m:t>
                          </m:r>
                        </m:sub>
                      </m:sSub>
                      <m:r>
                        <a:rPr lang="it-IT" sz="4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4400" b="0" i="1" smtClean="0">
                              <a:latin typeface="Cambria Math" panose="02040503050406030204" pitchFamily="18" charset="0"/>
                            </a:rPr>
                            <m:t>𝛽𝛾</m:t>
                          </m:r>
                        </m:num>
                        <m:den>
                          <m:sSub>
                            <m:sSubPr>
                              <m:ctrlP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it-IT" sz="4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sz="4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it-IT" sz="4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it-IT" sz="4400" b="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it-IT" sz="4400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44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4400" b="0" i="1"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it-IT" sz="4400" b="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it-IT" sz="4400" b="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d>
                                        <m:dPr>
                                          <m:ctrlPr>
                                            <a:rPr lang="it-IT" sz="4400" b="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it-IT" sz="4400" b="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it-IT" sz="4400" b="0" i="1">
                                                  <a:latin typeface="Cambria Math" panose="02040503050406030204" pitchFamily="18" charset="0"/>
                                                </a:rPr>
                                                <m:t>δ</m:t>
                                              </m:r>
                                              <m:r>
                                                <a:rPr lang="it-IT" sz="4400" b="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num>
                                            <m:den>
                                              <m:r>
                                                <a:rPr lang="it-IT" sz="4400" b="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b>
                                      <m:r>
                                        <a:rPr lang="it-IT" sz="4400" b="0" i="1">
                                          <a:latin typeface="Cambria Math" panose="02040503050406030204" pitchFamily="18" charset="0"/>
                                        </a:rPr>
                                        <m:t>𝑅𝑀𝑆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it-IT" sz="4400" b="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4400" b="0" dirty="0"/>
              </a:p>
              <a:p>
                <a:endParaRPr lang="it-IT" b="0" dirty="0"/>
              </a:p>
            </p:txBody>
          </p:sp>
        </mc:Choice>
        <mc:Fallback xmlns="">
          <p:sp>
            <p:nvSpPr>
              <p:cNvPr id="7" name="Segnaposto contenuto 1">
                <a:extLst>
                  <a:ext uri="{FF2B5EF4-FFF2-40B4-BE49-F238E27FC236}">
                    <a16:creationId xmlns:a16="http://schemas.microsoft.com/office/drawing/2014/main" id="{FDA42D5C-AD99-110E-A33C-9CE773BE9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448" y="1467096"/>
                <a:ext cx="5896947" cy="997639"/>
              </a:xfrm>
              <a:prstGeom prst="rect">
                <a:avLst/>
              </a:prstGeom>
              <a:blipFill>
                <a:blip r:embed="rId2"/>
                <a:stretch>
                  <a:fillRect t="-429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Segnaposto contenuto 1">
                <a:extLst>
                  <a:ext uri="{FF2B5EF4-FFF2-40B4-BE49-F238E27FC236}">
                    <a16:creationId xmlns:a16="http://schemas.microsoft.com/office/drawing/2014/main" id="{FB99B276-D747-385C-5C41-72B126B57A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2776" y="2482579"/>
                <a:ext cx="11376024" cy="120573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250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sz="8400" b="0" dirty="0"/>
                  <a:t>The </a:t>
                </a:r>
                <a:r>
                  <a:rPr lang="en-US" sz="8400" dirty="0"/>
                  <a:t>emittance reconstruction</a:t>
                </a:r>
                <a:r>
                  <a:rPr lang="en-US" sz="8400" b="0" dirty="0"/>
                  <a:t> relies on specific assumptions about transverse beam profiles, dispersion, and momentum spread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84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it-IT" sz="8400" b="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it-IT" sz="8400" b="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it-IT" sz="8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sz="8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sz="8400" b="0" dirty="0"/>
                  <a:t>. These assumptions introduce errors, leading to uncertainties in the reconstructed values.</a:t>
                </a:r>
              </a:p>
              <a:p>
                <a:pPr>
                  <a:lnSpc>
                    <a:spcPct val="120000"/>
                  </a:lnSpc>
                </a:pPr>
                <a:endParaRPr lang="en-US" sz="8400" b="0" dirty="0"/>
              </a:p>
              <a:p>
                <a:pPr>
                  <a:lnSpc>
                    <a:spcPct val="120000"/>
                  </a:lnSpc>
                </a:pPr>
                <a:endParaRPr lang="en-US" sz="8400" b="0" dirty="0"/>
              </a:p>
              <a:p>
                <a:pPr>
                  <a:lnSpc>
                    <a:spcPct val="120000"/>
                  </a:lnSpc>
                </a:pPr>
                <a:endParaRPr lang="en-US" b="0" dirty="0"/>
              </a:p>
              <a:p>
                <a:pPr>
                  <a:lnSpc>
                    <a:spcPct val="120000"/>
                  </a:lnSpc>
                </a:pPr>
                <a:endParaRPr lang="it-IT" b="0" dirty="0"/>
              </a:p>
            </p:txBody>
          </p:sp>
        </mc:Choice>
        <mc:Fallback xmlns="">
          <p:sp>
            <p:nvSpPr>
              <p:cNvPr id="8" name="Segnaposto contenuto 1">
                <a:extLst>
                  <a:ext uri="{FF2B5EF4-FFF2-40B4-BE49-F238E27FC236}">
                    <a16:creationId xmlns:a16="http://schemas.microsoft.com/office/drawing/2014/main" id="{FB99B276-D747-385C-5C41-72B126B57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76" y="2482579"/>
                <a:ext cx="11376024" cy="1205733"/>
              </a:xfrm>
              <a:prstGeom prst="rect">
                <a:avLst/>
              </a:prstGeom>
              <a:blipFill>
                <a:blip r:embed="rId3"/>
                <a:stretch>
                  <a:fillRect l="-1447" t="-707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5F5050F-3ABB-191A-AF81-3A96385529BD}"/>
              </a:ext>
            </a:extLst>
          </p:cNvPr>
          <p:cNvSpPr>
            <a:spLocks noGrp="1"/>
          </p:cNvSpPr>
          <p:nvPr/>
        </p:nvSpPr>
        <p:spPr>
          <a:xfrm>
            <a:off x="403200" y="3593042"/>
            <a:ext cx="1635416" cy="37480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Aim</a:t>
            </a:r>
          </a:p>
          <a:p>
            <a:endParaRPr lang="en-US" sz="2100" b="0" dirty="0"/>
          </a:p>
          <a:p>
            <a:endParaRPr lang="en-US" dirty="0"/>
          </a:p>
        </p:txBody>
      </p:sp>
      <p:sp>
        <p:nvSpPr>
          <p:cNvPr id="12" name="Segnaposto contenuto 1">
            <a:extLst>
              <a:ext uri="{FF2B5EF4-FFF2-40B4-BE49-F238E27FC236}">
                <a16:creationId xmlns:a16="http://schemas.microsoft.com/office/drawing/2014/main" id="{A635EEA8-B7C1-5903-1FF2-92567D81B123}"/>
              </a:ext>
            </a:extLst>
          </p:cNvPr>
          <p:cNvSpPr txBox="1">
            <a:spLocks/>
          </p:cNvSpPr>
          <p:nvPr/>
        </p:nvSpPr>
        <p:spPr>
          <a:xfrm>
            <a:off x="403200" y="3989367"/>
            <a:ext cx="11376024" cy="6438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0" dirty="0"/>
              <a:t>Gain deeper understanding of both the emittance and the beam's transverse shape by working to </a:t>
            </a:r>
            <a:r>
              <a:rPr lang="en-US" dirty="0"/>
              <a:t>reduce these uncertainties</a:t>
            </a:r>
            <a:r>
              <a:rPr lang="en-US" b="0" dirty="0"/>
              <a:t>. </a:t>
            </a:r>
          </a:p>
          <a:p>
            <a:pPr>
              <a:lnSpc>
                <a:spcPct val="100000"/>
              </a:lnSpc>
            </a:pPr>
            <a:endParaRPr lang="en-US" b="0" dirty="0"/>
          </a:p>
          <a:p>
            <a:pPr>
              <a:lnSpc>
                <a:spcPct val="100000"/>
              </a:lnSpc>
            </a:pPr>
            <a:endParaRPr lang="en-US" b="0" dirty="0"/>
          </a:p>
          <a:p>
            <a:pPr>
              <a:lnSpc>
                <a:spcPct val="100000"/>
              </a:lnSpc>
            </a:pPr>
            <a:endParaRPr lang="it-IT" b="0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45B0ABC-733E-F403-1F61-8134A459E5B8}"/>
              </a:ext>
            </a:extLst>
          </p:cNvPr>
          <p:cNvSpPr>
            <a:spLocks noGrp="1"/>
          </p:cNvSpPr>
          <p:nvPr/>
        </p:nvSpPr>
        <p:spPr>
          <a:xfrm>
            <a:off x="412776" y="4755115"/>
            <a:ext cx="1635416" cy="4463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Strategies</a:t>
            </a:r>
          </a:p>
          <a:p>
            <a:endParaRPr lang="en-US" sz="2100" b="0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1">
                <a:extLst>
                  <a:ext uri="{FF2B5EF4-FFF2-40B4-BE49-F238E27FC236}">
                    <a16:creationId xmlns:a16="http://schemas.microsoft.com/office/drawing/2014/main" id="{F8FE22ED-8539-30C9-41D6-F0BE28C81F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2776" y="5191428"/>
                <a:ext cx="11376024" cy="1185311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Minimize dispersion</a:t>
                </a:r>
                <a:r>
                  <a:rPr lang="en-US" b="0" dirty="0"/>
                  <a:t> to mitigate its impact on emittance measurements</a:t>
                </a:r>
              </a:p>
              <a:p>
                <a:pPr marL="342900" indent="-342900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Reduce </a:t>
                </a:r>
                <a:r>
                  <a:rPr lang="en-US" b="0" dirty="0"/>
                  <a:t>the</a:t>
                </a:r>
                <a:r>
                  <a:rPr lang="en-US" dirty="0"/>
                  <a:t> energy spread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it-IT" b="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b="0" dirty="0"/>
                  <a:t> to improve the consistency of the beam properties</a:t>
                </a:r>
              </a:p>
              <a:p>
                <a:pPr marL="342900" indent="-342900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Improve </a:t>
                </a:r>
                <a:r>
                  <a:rPr lang="en-US" b="0" dirty="0"/>
                  <a:t>the</a:t>
                </a:r>
                <a:r>
                  <a:rPr lang="en-US" dirty="0"/>
                  <a:t> reconstruction algorithm</a:t>
                </a:r>
                <a:r>
                  <a:rPr lang="en-US" b="0" dirty="0"/>
                  <a:t> for more accurate beam characterization</a:t>
                </a:r>
                <a:endParaRPr lang="it-IT" b="0" dirty="0"/>
              </a:p>
              <a:p>
                <a:pPr>
                  <a:lnSpc>
                    <a:spcPct val="100000"/>
                  </a:lnSpc>
                </a:pPr>
                <a:endParaRPr lang="en-US" b="0" dirty="0"/>
              </a:p>
              <a:p>
                <a:pPr>
                  <a:lnSpc>
                    <a:spcPct val="100000"/>
                  </a:lnSpc>
                </a:pPr>
                <a:endParaRPr lang="en-US" b="0" dirty="0"/>
              </a:p>
              <a:p>
                <a:pPr>
                  <a:lnSpc>
                    <a:spcPct val="100000"/>
                  </a:lnSpc>
                </a:pPr>
                <a:endParaRPr lang="en-US" b="0" dirty="0"/>
              </a:p>
              <a:p>
                <a:pPr>
                  <a:lnSpc>
                    <a:spcPct val="100000"/>
                  </a:lnSpc>
                </a:pPr>
                <a:endParaRPr lang="it-IT" b="0" dirty="0"/>
              </a:p>
            </p:txBody>
          </p:sp>
        </mc:Choice>
        <mc:Fallback xmlns="">
          <p:sp>
            <p:nvSpPr>
              <p:cNvPr id="10" name="Segnaposto contenuto 1">
                <a:extLst>
                  <a:ext uri="{FF2B5EF4-FFF2-40B4-BE49-F238E27FC236}">
                    <a16:creationId xmlns:a16="http://schemas.microsoft.com/office/drawing/2014/main" id="{F8FE22ED-8539-30C9-41D6-F0BE28C81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76" y="5191428"/>
                <a:ext cx="11376024" cy="1185311"/>
              </a:xfrm>
              <a:prstGeom prst="rect">
                <a:avLst/>
              </a:prstGeom>
              <a:blipFill>
                <a:blip r:embed="rId4"/>
                <a:stretch>
                  <a:fillRect l="-1340" t="-12887" b="-51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84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97761-2611-75EA-ACBF-776AF88CD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D0037A24-31D0-F849-044F-6F828E272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39551"/>
            <a:ext cx="11376024" cy="494522"/>
          </a:xfrm>
        </p:spPr>
        <p:txBody>
          <a:bodyPr/>
          <a:lstStyle/>
          <a:p>
            <a:r>
              <a:rPr lang="it-IT" sz="2100" b="0" dirty="0">
                <a:solidFill>
                  <a:schemeClr val="tx2"/>
                </a:solidFill>
              </a:rPr>
              <a:t>The </a:t>
            </a:r>
            <a:r>
              <a:rPr lang="it-IT" sz="2100" b="0" dirty="0" err="1">
                <a:solidFill>
                  <a:schemeClr val="tx2"/>
                </a:solidFill>
              </a:rPr>
              <a:t>measured</a:t>
            </a:r>
            <a:r>
              <a:rPr lang="it-IT" sz="2100" b="0" dirty="0">
                <a:solidFill>
                  <a:schemeClr val="tx2"/>
                </a:solidFill>
              </a:rPr>
              <a:t> </a:t>
            </a:r>
            <a:r>
              <a:rPr lang="it-IT" sz="2100" b="0" dirty="0" err="1">
                <a:solidFill>
                  <a:schemeClr val="tx2"/>
                </a:solidFill>
              </a:rPr>
              <a:t>distribution</a:t>
            </a:r>
            <a:r>
              <a:rPr lang="it-IT" sz="2100" b="0" dirty="0">
                <a:solidFill>
                  <a:schemeClr val="tx2"/>
                </a:solidFill>
              </a:rPr>
              <a:t> </a:t>
            </a:r>
            <a:r>
              <a:rPr lang="it-IT" sz="2100" b="0" dirty="0" err="1">
                <a:solidFill>
                  <a:schemeClr val="tx2"/>
                </a:solidFill>
              </a:rPr>
              <a:t>is</a:t>
            </a:r>
            <a:r>
              <a:rPr lang="it-IT" sz="2100" b="0" dirty="0">
                <a:solidFill>
                  <a:schemeClr val="tx2"/>
                </a:solidFill>
              </a:rPr>
              <a:t> the </a:t>
            </a:r>
            <a:r>
              <a:rPr lang="it-IT" sz="2100" dirty="0" err="1">
                <a:solidFill>
                  <a:schemeClr val="tx2"/>
                </a:solidFill>
              </a:rPr>
              <a:t>convolution</a:t>
            </a:r>
            <a:r>
              <a:rPr lang="it-IT" sz="2100" b="0" dirty="0">
                <a:solidFill>
                  <a:schemeClr val="tx2"/>
                </a:solidFill>
              </a:rPr>
              <a:t> of the </a:t>
            </a:r>
            <a:r>
              <a:rPr lang="it-IT" sz="2100" b="0" dirty="0" err="1">
                <a:solidFill>
                  <a:schemeClr val="tx2"/>
                </a:solidFill>
              </a:rPr>
              <a:t>betatronic</a:t>
            </a:r>
            <a:r>
              <a:rPr lang="it-IT" sz="2100" b="0" dirty="0">
                <a:solidFill>
                  <a:schemeClr val="tx2"/>
                </a:solidFill>
              </a:rPr>
              <a:t> and the dispersive </a:t>
            </a:r>
            <a:r>
              <a:rPr lang="it-IT" sz="2100" b="0" dirty="0" err="1">
                <a:solidFill>
                  <a:schemeClr val="tx2"/>
                </a:solidFill>
              </a:rPr>
              <a:t>components</a:t>
            </a:r>
            <a:r>
              <a:rPr lang="it-IT" sz="2100" b="0" dirty="0">
                <a:solidFill>
                  <a:schemeClr val="tx2"/>
                </a:solidFill>
              </a:rPr>
              <a:t>.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0E9E5210-724D-B790-8099-4CBFF93B3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Convolution</a:t>
            </a:r>
            <a:r>
              <a:rPr lang="it-IT" dirty="0"/>
              <a:t> of the </a:t>
            </a:r>
            <a:r>
              <a:rPr lang="it-IT" dirty="0" err="1"/>
              <a:t>measured</a:t>
            </a:r>
            <a:r>
              <a:rPr lang="it-IT" dirty="0"/>
              <a:t> dispersive </a:t>
            </a:r>
            <a:r>
              <a:rPr lang="it-IT" dirty="0" err="1"/>
              <a:t>distribution</a:t>
            </a:r>
            <a:r>
              <a:rPr lang="it-IT" dirty="0"/>
              <a:t> with </a:t>
            </a:r>
            <a:r>
              <a:rPr lang="it-IT" dirty="0" err="1"/>
              <a:t>variour</a:t>
            </a:r>
            <a:r>
              <a:rPr lang="it-IT" dirty="0"/>
              <a:t> q-</a:t>
            </a:r>
            <a:r>
              <a:rPr lang="it-IT" dirty="0" err="1"/>
              <a:t>Gaussian</a:t>
            </a:r>
            <a:r>
              <a:rPr lang="it-IT" dirty="0"/>
              <a:t> </a:t>
            </a:r>
            <a:r>
              <a:rPr lang="it-IT" dirty="0" err="1"/>
              <a:t>profiles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94CF36A-AD2E-93BE-414A-93651CC66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F18D70-59C6-6E9E-0132-1EFDB756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2E58D9-86E7-14F2-DB05-9BD11C56D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Immagine 6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34E30CE7-301A-C88B-145F-5C7BAF98B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70" y="1967589"/>
            <a:ext cx="3011471" cy="3038480"/>
          </a:xfrm>
          <a:prstGeom prst="rect">
            <a:avLst/>
          </a:prstGeom>
        </p:spPr>
      </p:pic>
      <p:pic>
        <p:nvPicPr>
          <p:cNvPr id="8" name="Immagine 7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E059CAB2-B2A7-A7B7-6A61-1B1744699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696" y="1967589"/>
            <a:ext cx="3048608" cy="3038480"/>
          </a:xfrm>
          <a:prstGeom prst="rect">
            <a:avLst/>
          </a:prstGeom>
        </p:spPr>
      </p:pic>
      <p:pic>
        <p:nvPicPr>
          <p:cNvPr id="9" name="Immagine 8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69A77212-218F-8093-4012-BAC9C0254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3754" y="1967589"/>
            <a:ext cx="3067176" cy="3038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egnaposto contenuto 1">
                <a:extLst>
                  <a:ext uri="{FF2B5EF4-FFF2-40B4-BE49-F238E27FC236}">
                    <a16:creationId xmlns:a16="http://schemas.microsoft.com/office/drawing/2014/main" id="{64F5D968-AB64-D5F0-94AC-46E2A4EE95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890507" y="3168577"/>
                <a:ext cx="625484" cy="520845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Font typeface="Arial"/>
                  <a:buNone/>
                  <a:tabLst/>
                  <a:defRPr sz="24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None/>
                  <a:tabLst/>
                  <a:defRPr sz="20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8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6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</m:oMath>
                  </m:oMathPara>
                </a14:m>
                <a:endParaRPr lang="it-IT" sz="36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Segnaposto contenuto 1">
                <a:extLst>
                  <a:ext uri="{FF2B5EF4-FFF2-40B4-BE49-F238E27FC236}">
                    <a16:creationId xmlns:a16="http://schemas.microsoft.com/office/drawing/2014/main" id="{64F5D968-AB64-D5F0-94AC-46E2A4EE95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507" y="3168577"/>
                <a:ext cx="625484" cy="52084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egnaposto contenuto 1">
                <a:extLst>
                  <a:ext uri="{FF2B5EF4-FFF2-40B4-BE49-F238E27FC236}">
                    <a16:creationId xmlns:a16="http://schemas.microsoft.com/office/drawing/2014/main" id="{EF2872FF-8905-3A24-CC03-68385E64412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34287" y="3226406"/>
                <a:ext cx="625484" cy="520845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400"/>
                  </a:spcBef>
                  <a:spcAft>
                    <a:spcPts val="0"/>
                  </a:spcAft>
                  <a:buFont typeface="Arial"/>
                  <a:buNone/>
                  <a:tabLst/>
                  <a:defRPr sz="24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None/>
                  <a:tabLst/>
                  <a:defRPr sz="20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8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6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it-IT" sz="3200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Segnaposto contenuto 1">
                <a:extLst>
                  <a:ext uri="{FF2B5EF4-FFF2-40B4-BE49-F238E27FC236}">
                    <a16:creationId xmlns:a16="http://schemas.microsoft.com/office/drawing/2014/main" id="{EF2872FF-8905-3A24-CC03-68385E6441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287" y="3226406"/>
                <a:ext cx="625484" cy="5208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reccia in giù 11">
            <a:extLst>
              <a:ext uri="{FF2B5EF4-FFF2-40B4-BE49-F238E27FC236}">
                <a16:creationId xmlns:a16="http://schemas.microsoft.com/office/drawing/2014/main" id="{C40CD17A-DF12-24A9-0AC8-87D1B51D188E}"/>
              </a:ext>
            </a:extLst>
          </p:cNvPr>
          <p:cNvSpPr/>
          <p:nvPr/>
        </p:nvSpPr>
        <p:spPr>
          <a:xfrm>
            <a:off x="6096000" y="5006069"/>
            <a:ext cx="317240" cy="4295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in giù 12">
            <a:extLst>
              <a:ext uri="{FF2B5EF4-FFF2-40B4-BE49-F238E27FC236}">
                <a16:creationId xmlns:a16="http://schemas.microsoft.com/office/drawing/2014/main" id="{F7A7286D-92BD-82D9-DA03-4EB6721B973E}"/>
              </a:ext>
            </a:extLst>
          </p:cNvPr>
          <p:cNvSpPr/>
          <p:nvPr/>
        </p:nvSpPr>
        <p:spPr>
          <a:xfrm>
            <a:off x="9807342" y="5004547"/>
            <a:ext cx="317240" cy="4295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in giù 13">
            <a:extLst>
              <a:ext uri="{FF2B5EF4-FFF2-40B4-BE49-F238E27FC236}">
                <a16:creationId xmlns:a16="http://schemas.microsoft.com/office/drawing/2014/main" id="{AD08899B-304E-AE6C-C01B-9F05FA898A45}"/>
              </a:ext>
            </a:extLst>
          </p:cNvPr>
          <p:cNvSpPr/>
          <p:nvPr/>
        </p:nvSpPr>
        <p:spPr>
          <a:xfrm>
            <a:off x="2356805" y="5004547"/>
            <a:ext cx="317240" cy="42956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Segnaposto contenuto 1">
            <a:extLst>
              <a:ext uri="{FF2B5EF4-FFF2-40B4-BE49-F238E27FC236}">
                <a16:creationId xmlns:a16="http://schemas.microsoft.com/office/drawing/2014/main" id="{A4899822-9F79-8992-C3C4-C718DC6C7B06}"/>
              </a:ext>
            </a:extLst>
          </p:cNvPr>
          <p:cNvSpPr txBox="1">
            <a:spLocks/>
          </p:cNvSpPr>
          <p:nvPr/>
        </p:nvSpPr>
        <p:spPr>
          <a:xfrm>
            <a:off x="879036" y="5495996"/>
            <a:ext cx="3133127" cy="871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/>
              <a:t>This is the </a:t>
            </a:r>
            <a:r>
              <a:rPr lang="en-US" sz="2000" dirty="0"/>
              <a:t>unknown</a:t>
            </a:r>
            <a:r>
              <a:rPr lang="en-US" sz="2000" b="0" dirty="0"/>
              <a:t> distribution in which we are interested</a:t>
            </a:r>
            <a:endParaRPr lang="it-IT" sz="2000" b="0" dirty="0"/>
          </a:p>
        </p:txBody>
      </p:sp>
      <p:sp>
        <p:nvSpPr>
          <p:cNvPr id="16" name="Segnaposto contenuto 1">
            <a:extLst>
              <a:ext uri="{FF2B5EF4-FFF2-40B4-BE49-F238E27FC236}">
                <a16:creationId xmlns:a16="http://schemas.microsoft.com/office/drawing/2014/main" id="{8A535DE1-8DFC-9C70-6FF3-DF89DB56AC0E}"/>
              </a:ext>
            </a:extLst>
          </p:cNvPr>
          <p:cNvSpPr txBox="1">
            <a:spLocks/>
          </p:cNvSpPr>
          <p:nvPr/>
        </p:nvSpPr>
        <p:spPr>
          <a:xfrm>
            <a:off x="4688056" y="5524911"/>
            <a:ext cx="3133127" cy="871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/>
              <a:t>The dispersive distribution has a </a:t>
            </a:r>
            <a:r>
              <a:rPr lang="en-US" sz="2000" dirty="0"/>
              <a:t>parabolic</a:t>
            </a:r>
            <a:r>
              <a:rPr lang="en-US" sz="2000" b="0" dirty="0"/>
              <a:t> shape</a:t>
            </a:r>
            <a:endParaRPr lang="it-IT" sz="2000" b="0" dirty="0"/>
          </a:p>
        </p:txBody>
      </p:sp>
      <p:sp>
        <p:nvSpPr>
          <p:cNvPr id="17" name="Segnaposto contenuto 1">
            <a:extLst>
              <a:ext uri="{FF2B5EF4-FFF2-40B4-BE49-F238E27FC236}">
                <a16:creationId xmlns:a16="http://schemas.microsoft.com/office/drawing/2014/main" id="{BF1C2292-9BE3-41A7-2152-70C5AD9752DE}"/>
              </a:ext>
            </a:extLst>
          </p:cNvPr>
          <p:cNvSpPr txBox="1">
            <a:spLocks/>
          </p:cNvSpPr>
          <p:nvPr/>
        </p:nvSpPr>
        <p:spPr>
          <a:xfrm>
            <a:off x="8399398" y="5495996"/>
            <a:ext cx="3133127" cy="8711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0" dirty="0"/>
              <a:t>The measured profile is closer to a </a:t>
            </a:r>
            <a:r>
              <a:rPr lang="en-US" sz="2000" dirty="0"/>
              <a:t>q-Gaussian</a:t>
            </a:r>
            <a:r>
              <a:rPr lang="en-US" sz="2000" b="0" dirty="0"/>
              <a:t> distribution</a:t>
            </a:r>
            <a:endParaRPr lang="it-IT" sz="2000" b="0" dirty="0"/>
          </a:p>
        </p:txBody>
      </p:sp>
    </p:spTree>
    <p:extLst>
      <p:ext uri="{BB962C8B-B14F-4D97-AF65-F5344CB8AC3E}">
        <p14:creationId xmlns:p14="http://schemas.microsoft.com/office/powerpoint/2010/main" val="117953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 animBg="1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0F22B-B27B-F8B1-ADD9-C2EEE1233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093DA69-4E4E-57A5-9505-CC08A96D611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10818" y="1480136"/>
                <a:ext cx="3874762" cy="2086858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it-IT" sz="2000" b="0" dirty="0"/>
                  <a:t>A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dirty="0"/>
                  <a:t>q-</a:t>
                </a:r>
                <a:r>
                  <a:rPr lang="it-IT" sz="2000" dirty="0" err="1"/>
                  <a:t>Gaussian</a:t>
                </a:r>
                <a:r>
                  <a:rPr lang="it-IT" sz="2000" dirty="0"/>
                  <a:t> </a:t>
                </a:r>
                <a:r>
                  <a:rPr lang="it-IT" sz="2000" b="0" dirty="0"/>
                  <a:t>(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r>
                  <a:rPr lang="it-IT" sz="2000" b="0" dirty="0">
                    <a:solidFill>
                      <a:schemeClr val="tx2"/>
                    </a:solidFill>
                  </a:rPr>
                  <a:t> and q-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Gaussian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0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=1.6</m:t>
                    </m:r>
                  </m:oMath>
                </a14:m>
                <a:r>
                  <a:rPr lang="it-IT" sz="2000" b="0" dirty="0"/>
                  <a:t>)</a:t>
                </a:r>
                <a:r>
                  <a:rPr lang="it-IT" sz="2000" dirty="0"/>
                  <a:t> </a:t>
                </a:r>
                <a:r>
                  <a:rPr lang="it-IT" sz="2000" b="0" dirty="0" err="1"/>
                  <a:t>was</a:t>
                </a:r>
                <a:r>
                  <a:rPr lang="it-IT" sz="2000" b="0" dirty="0"/>
                  <a:t> </a:t>
                </a:r>
                <a:r>
                  <a:rPr lang="it-IT" sz="2000" dirty="0" err="1"/>
                  <a:t>generated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and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then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dirty="0" err="1">
                    <a:solidFill>
                      <a:schemeClr val="tx2"/>
                    </a:solidFill>
                  </a:rPr>
                  <a:t>convolved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with the dispersive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distribution</a:t>
                </a:r>
                <a:r>
                  <a:rPr lang="it-IT" sz="2000" b="0" dirty="0"/>
                  <a:t> T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he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resulting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distributions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were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fitted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using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 a q-</a:t>
                </a:r>
                <a:r>
                  <a:rPr lang="it-IT" sz="2000" b="0" dirty="0" err="1">
                    <a:solidFill>
                      <a:schemeClr val="tx2"/>
                    </a:solidFill>
                  </a:rPr>
                  <a:t>Gaussian</a:t>
                </a:r>
                <a:r>
                  <a:rPr lang="it-IT" sz="2000" b="0" dirty="0">
                    <a:solidFill>
                      <a:schemeClr val="tx2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D093DA69-4E4E-57A5-9505-CC08A96D61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0818" y="1480136"/>
                <a:ext cx="3874762" cy="2086858"/>
              </a:xfrm>
              <a:blipFill>
                <a:blip r:embed="rId2"/>
                <a:stretch>
                  <a:fillRect l="-4094" t="-3509" r="-110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olo 2">
            <a:extLst>
              <a:ext uri="{FF2B5EF4-FFF2-40B4-BE49-F238E27FC236}">
                <a16:creationId xmlns:a16="http://schemas.microsoft.com/office/drawing/2014/main" id="{C4732730-B8B5-FB1D-0748-CFD04D9AC1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94522"/>
          </a:xfrm>
        </p:spPr>
        <p:txBody>
          <a:bodyPr/>
          <a:lstStyle/>
          <a:p>
            <a:r>
              <a:rPr lang="it-IT" dirty="0" err="1"/>
              <a:t>Example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6A1061E-2F5A-2EAD-E999-97D8EECE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FD4A63E-C1D9-A599-801F-082B9D3E9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F2549E-BEAB-CEBA-B9B0-B85F7D428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Placeholder 2">
                <a:extLst>
                  <a:ext uri="{FF2B5EF4-FFF2-40B4-BE49-F238E27FC236}">
                    <a16:creationId xmlns:a16="http://schemas.microsoft.com/office/drawing/2014/main" id="{B1CCCE22-3146-924C-6B45-E035103C6F0F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407987" y="986004"/>
                <a:ext cx="9547775" cy="446301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rmAutofit fontScale="62500" lnSpcReduction="2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4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None/>
                  <a:tabLst/>
                  <a:defRPr sz="20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8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6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400" dirty="0"/>
                  <a:t>B</a:t>
                </a:r>
                <a:r>
                  <a:rPr lang="en-US" sz="3400" dirty="0" err="1"/>
                  <a:t>etatron</a:t>
                </a:r>
                <a:r>
                  <a:rPr lang="en-US" sz="3400" dirty="0"/>
                  <a:t> distribution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400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sz="3400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sz="3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400" b="1" i="1" dirty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sz="3400" b="1" i="1" dirty="0" smtClean="0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it-IT" sz="3400" b="1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it-IT" sz="3400" b="1" i="1" dirty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3400" b="1" i="1" dirty="0" smtClean="0"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endParaRPr lang="it-IT" sz="3400" i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100" i="1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10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8" name="Text Placeholder 2">
                <a:extLst>
                  <a:ext uri="{FF2B5EF4-FFF2-40B4-BE49-F238E27FC236}">
                    <a16:creationId xmlns:a16="http://schemas.microsoft.com/office/drawing/2014/main" id="{B1CCCE22-3146-924C-6B45-E035103C6F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986004"/>
                <a:ext cx="9547775" cy="446301"/>
              </a:xfrm>
              <a:prstGeom prst="rect">
                <a:avLst/>
              </a:prstGeom>
              <a:blipFill>
                <a:blip r:embed="rId3"/>
                <a:stretch>
                  <a:fillRect l="-1724" t="-3835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Immagine 22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40F895F1-1C3B-8631-29B6-5F5ABF77C8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3765383"/>
            <a:ext cx="7369956" cy="2439859"/>
          </a:xfrm>
          <a:prstGeom prst="rect">
            <a:avLst/>
          </a:prstGeom>
        </p:spPr>
      </p:pic>
      <p:sp>
        <p:nvSpPr>
          <p:cNvPr id="28" name="Segnaposto contenuto 1">
            <a:extLst>
              <a:ext uri="{FF2B5EF4-FFF2-40B4-BE49-F238E27FC236}">
                <a16:creationId xmlns:a16="http://schemas.microsoft.com/office/drawing/2014/main" id="{8C72058A-114A-63A1-CB60-E634859C9F82}"/>
              </a:ext>
            </a:extLst>
          </p:cNvPr>
          <p:cNvSpPr txBox="1">
            <a:spLocks/>
          </p:cNvSpPr>
          <p:nvPr/>
        </p:nvSpPr>
        <p:spPr>
          <a:xfrm>
            <a:off x="7911079" y="3978564"/>
            <a:ext cx="3966790" cy="2334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b="0" dirty="0"/>
              <a:t>A</a:t>
            </a:r>
            <a:r>
              <a:rPr lang="en-US" sz="2000" dirty="0"/>
              <a:t> Gaussian fit </a:t>
            </a:r>
            <a:r>
              <a:rPr lang="en-US" sz="2000" b="0" dirty="0"/>
              <a:t>was then performed on both the generated </a:t>
            </a:r>
            <a:r>
              <a:rPr lang="en-US" sz="2000" b="0" dirty="0" err="1"/>
              <a:t>betatronic</a:t>
            </a:r>
            <a:r>
              <a:rPr lang="en-US" sz="2000" b="0" dirty="0"/>
              <a:t> distribution and the one obtained from the convolution, and the respective Gaussian sigma values were used to obtain the emittance.</a:t>
            </a:r>
            <a:endParaRPr lang="it-IT" sz="2000" b="0" dirty="0"/>
          </a:p>
        </p:txBody>
      </p:sp>
      <p:pic>
        <p:nvPicPr>
          <p:cNvPr id="30" name="Immagine 29" descr="Immagine che contiene linea, testo, Diagramma, diagramma&#10;&#10;Descrizione generata automaticamente">
            <a:extLst>
              <a:ext uri="{FF2B5EF4-FFF2-40B4-BE49-F238E27FC236}">
                <a16:creationId xmlns:a16="http://schemas.microsoft.com/office/drawing/2014/main" id="{8D5F73F4-AEBF-2467-F444-812954CCF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1707" y="1427128"/>
            <a:ext cx="7780397" cy="233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1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8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FB3B4A-674B-6651-5206-F09881C75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Immagine che contiene testo, Policromia, schermata, diagramma&#10;&#10;Descrizione generata automaticamente">
            <a:extLst>
              <a:ext uri="{FF2B5EF4-FFF2-40B4-BE49-F238E27FC236}">
                <a16:creationId xmlns:a16="http://schemas.microsoft.com/office/drawing/2014/main" id="{90E9813F-56B1-6523-8247-4ED0D7C89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7075" y="1554304"/>
            <a:ext cx="10303421" cy="4442252"/>
          </a:xfrm>
        </p:spPr>
      </p:pic>
      <p:sp>
        <p:nvSpPr>
          <p:cNvPr id="3" name="Titolo 2">
            <a:extLst>
              <a:ext uri="{FF2B5EF4-FFF2-40B4-BE49-F238E27FC236}">
                <a16:creationId xmlns:a16="http://schemas.microsoft.com/office/drawing/2014/main" id="{4990227B-71D4-1461-1448-E01104957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Maps for </a:t>
            </a:r>
            <a:r>
              <a:rPr lang="it-IT" dirty="0" err="1"/>
              <a:t>betatronic</a:t>
            </a:r>
            <a:r>
              <a:rPr lang="it-IT" dirty="0"/>
              <a:t> </a:t>
            </a:r>
            <a:r>
              <a:rPr lang="it-IT" dirty="0" err="1"/>
              <a:t>distribution</a:t>
            </a:r>
            <a:r>
              <a:rPr lang="it-IT" dirty="0"/>
              <a:t> </a:t>
            </a:r>
            <a:r>
              <a:rPr lang="it-IT" dirty="0" err="1"/>
              <a:t>extraction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BC1B80-5253-0F22-AEC2-BD8F0CDEA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99B688-07F5-A49B-298B-4CFDC0B75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A987BE1-5E1F-43C1-766A-4FC0496A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put penna 10">
                <a:extLst>
                  <a:ext uri="{FF2B5EF4-FFF2-40B4-BE49-F238E27FC236}">
                    <a16:creationId xmlns:a16="http://schemas.microsoft.com/office/drawing/2014/main" id="{C15C82AA-7A0B-9416-F11C-1E46DBCAE335}"/>
                  </a:ext>
                </a:extLst>
              </p14:cNvPr>
              <p14:cNvContentPartPr/>
              <p14:nvPr/>
            </p14:nvContentPartPr>
            <p14:xfrm>
              <a:off x="777074" y="3144415"/>
              <a:ext cx="334429" cy="987175"/>
            </p14:xfrm>
          </p:contentPart>
        </mc:Choice>
        <mc:Fallback xmlns="">
          <p:pic>
            <p:nvPicPr>
              <p:cNvPr id="11" name="Input penna 10">
                <a:extLst>
                  <a:ext uri="{FF2B5EF4-FFF2-40B4-BE49-F238E27FC236}">
                    <a16:creationId xmlns:a16="http://schemas.microsoft.com/office/drawing/2014/main" id="{C15C82AA-7A0B-9416-F11C-1E46DBCAE33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7724" y="3135048"/>
                <a:ext cx="353128" cy="10059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put penna 11">
                <a:extLst>
                  <a:ext uri="{FF2B5EF4-FFF2-40B4-BE49-F238E27FC236}">
                    <a16:creationId xmlns:a16="http://schemas.microsoft.com/office/drawing/2014/main" id="{58F4A906-F10C-F0F3-33AD-9BEA76AC483C}"/>
                  </a:ext>
                </a:extLst>
              </p14:cNvPr>
              <p14:cNvContentPartPr/>
              <p14:nvPr/>
            </p14:nvContentPartPr>
            <p14:xfrm rot="5400000">
              <a:off x="2942850" y="5552884"/>
              <a:ext cx="334429" cy="609880"/>
            </p14:xfrm>
          </p:contentPart>
        </mc:Choice>
        <mc:Fallback xmlns="">
          <p:pic>
            <p:nvPicPr>
              <p:cNvPr id="12" name="Input penna 11">
                <a:extLst>
                  <a:ext uri="{FF2B5EF4-FFF2-40B4-BE49-F238E27FC236}">
                    <a16:creationId xmlns:a16="http://schemas.microsoft.com/office/drawing/2014/main" id="{58F4A906-F10C-F0F3-33AD-9BEA76AC483C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 rot="5400000">
                <a:off x="2933500" y="5543518"/>
                <a:ext cx="353128" cy="62861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put penna 12">
                <a:extLst>
                  <a:ext uri="{FF2B5EF4-FFF2-40B4-BE49-F238E27FC236}">
                    <a16:creationId xmlns:a16="http://schemas.microsoft.com/office/drawing/2014/main" id="{82E37993-499F-6362-ECC9-7570232A04BD}"/>
                  </a:ext>
                </a:extLst>
              </p14:cNvPr>
              <p14:cNvContentPartPr/>
              <p14:nvPr/>
            </p14:nvContentPartPr>
            <p14:xfrm>
              <a:off x="5636647" y="3366831"/>
              <a:ext cx="334429" cy="469570"/>
            </p14:xfrm>
          </p:contentPart>
        </mc:Choice>
        <mc:Fallback xmlns="">
          <p:pic>
            <p:nvPicPr>
              <p:cNvPr id="13" name="Input penna 12">
                <a:extLst>
                  <a:ext uri="{FF2B5EF4-FFF2-40B4-BE49-F238E27FC236}">
                    <a16:creationId xmlns:a16="http://schemas.microsoft.com/office/drawing/2014/main" id="{82E37993-499F-6362-ECC9-7570232A04BD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627287" y="3357468"/>
                <a:ext cx="353148" cy="48829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5" name="Input penna 14">
                <a:extLst>
                  <a:ext uri="{FF2B5EF4-FFF2-40B4-BE49-F238E27FC236}">
                    <a16:creationId xmlns:a16="http://schemas.microsoft.com/office/drawing/2014/main" id="{56BED1F9-2E6B-C6A1-50A1-86BEFEAD4935}"/>
                  </a:ext>
                </a:extLst>
              </p14:cNvPr>
              <p14:cNvContentPartPr/>
              <p14:nvPr/>
            </p14:nvContentPartPr>
            <p14:xfrm>
              <a:off x="10746067" y="3144415"/>
              <a:ext cx="334429" cy="914401"/>
            </p14:xfrm>
          </p:contentPart>
        </mc:Choice>
        <mc:Fallback xmlns="">
          <p:pic>
            <p:nvPicPr>
              <p:cNvPr id="15" name="Input penna 14">
                <a:extLst>
                  <a:ext uri="{FF2B5EF4-FFF2-40B4-BE49-F238E27FC236}">
                    <a16:creationId xmlns:a16="http://schemas.microsoft.com/office/drawing/2014/main" id="{56BED1F9-2E6B-C6A1-50A1-86BEFEAD493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736707" y="3135051"/>
                <a:ext cx="353148" cy="932768"/>
              </a:xfrm>
              <a:prstGeom prst="rect">
                <a:avLst/>
              </a:prstGeom>
            </p:spPr>
          </p:pic>
        </mc:Fallback>
      </mc:AlternateContent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807DCD89-117E-C6EF-B30B-F006A86DF6DF}"/>
              </a:ext>
            </a:extLst>
          </p:cNvPr>
          <p:cNvCxnSpPr>
            <a:cxnSpLocks/>
          </p:cNvCxnSpPr>
          <p:nvPr/>
        </p:nvCxnSpPr>
        <p:spPr>
          <a:xfrm>
            <a:off x="940676" y="1554304"/>
            <a:ext cx="0" cy="1471003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C103F718-5B06-500E-3C76-FD571CCB47B6}"/>
              </a:ext>
            </a:extLst>
          </p:cNvPr>
          <p:cNvCxnSpPr>
            <a:cxnSpLocks/>
          </p:cNvCxnSpPr>
          <p:nvPr/>
        </p:nvCxnSpPr>
        <p:spPr>
          <a:xfrm>
            <a:off x="5803861" y="1554304"/>
            <a:ext cx="0" cy="1726040"/>
          </a:xfrm>
          <a:prstGeom prst="straightConnector1">
            <a:avLst/>
          </a:prstGeom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A7BEDB73-3945-BE9D-8721-241D5A74B6FD}"/>
              </a:ext>
            </a:extLst>
          </p:cNvPr>
          <p:cNvCxnSpPr>
            <a:cxnSpLocks/>
          </p:cNvCxnSpPr>
          <p:nvPr/>
        </p:nvCxnSpPr>
        <p:spPr>
          <a:xfrm>
            <a:off x="10927541" y="1554304"/>
            <a:ext cx="0" cy="1471003"/>
          </a:xfrm>
          <a:prstGeom prst="straightConnector1">
            <a:avLst/>
          </a:prstGeom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777DE455-52E7-2EE8-84E8-F9908BA8F6DB}"/>
              </a:ext>
            </a:extLst>
          </p:cNvPr>
          <p:cNvCxnSpPr>
            <a:cxnSpLocks/>
          </p:cNvCxnSpPr>
          <p:nvPr/>
        </p:nvCxnSpPr>
        <p:spPr>
          <a:xfrm flipH="1">
            <a:off x="3497264" y="5858526"/>
            <a:ext cx="539460" cy="0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Segnaposto contenuto 1">
            <a:extLst>
              <a:ext uri="{FF2B5EF4-FFF2-40B4-BE49-F238E27FC236}">
                <a16:creationId xmlns:a16="http://schemas.microsoft.com/office/drawing/2014/main" id="{DED2A505-1B1F-A40B-6EAE-BEC83572C837}"/>
              </a:ext>
            </a:extLst>
          </p:cNvPr>
          <p:cNvSpPr txBox="1">
            <a:spLocks/>
          </p:cNvSpPr>
          <p:nvPr/>
        </p:nvSpPr>
        <p:spPr>
          <a:xfrm>
            <a:off x="641255" y="1031300"/>
            <a:ext cx="3986729" cy="4945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00" b="0" dirty="0" err="1"/>
              <a:t>Horizontal</a:t>
            </a:r>
            <a:r>
              <a:rPr lang="it-IT" sz="1800" b="0" dirty="0"/>
              <a:t> </a:t>
            </a:r>
            <a:r>
              <a:rPr lang="it-IT" sz="1800" b="0" dirty="0" err="1"/>
              <a:t>emittance</a:t>
            </a:r>
            <a:r>
              <a:rPr lang="it-IT" sz="1800" b="0" dirty="0"/>
              <a:t> of the </a:t>
            </a:r>
            <a:r>
              <a:rPr lang="it-IT" sz="1800" b="0" dirty="0" err="1"/>
              <a:t>measured</a:t>
            </a:r>
            <a:r>
              <a:rPr lang="it-IT" sz="1800" b="0" dirty="0"/>
              <a:t> </a:t>
            </a:r>
            <a:r>
              <a:rPr lang="it-IT" sz="1800" b="0" dirty="0" err="1"/>
              <a:t>distribution</a:t>
            </a:r>
            <a:endParaRPr lang="it-IT" sz="1800" b="0" dirty="0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D7845F59-F8D3-639D-14F5-B067E805D84C}"/>
              </a:ext>
            </a:extLst>
          </p:cNvPr>
          <p:cNvSpPr/>
          <p:nvPr/>
        </p:nvSpPr>
        <p:spPr>
          <a:xfrm>
            <a:off x="641254" y="999472"/>
            <a:ext cx="3986727" cy="5548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Segnaposto contenuto 1">
            <a:extLst>
              <a:ext uri="{FF2B5EF4-FFF2-40B4-BE49-F238E27FC236}">
                <a16:creationId xmlns:a16="http://schemas.microsoft.com/office/drawing/2014/main" id="{6EF230D9-F28D-EB50-97E0-47C92DEE7D0F}"/>
              </a:ext>
            </a:extLst>
          </p:cNvPr>
          <p:cNvSpPr txBox="1">
            <a:spLocks/>
          </p:cNvSpPr>
          <p:nvPr/>
        </p:nvSpPr>
        <p:spPr>
          <a:xfrm>
            <a:off x="4036724" y="5763536"/>
            <a:ext cx="3199847" cy="5548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00" b="0" dirty="0"/>
              <a:t>q-</a:t>
            </a:r>
            <a:r>
              <a:rPr lang="it-IT" sz="1800" b="0" dirty="0" err="1"/>
              <a:t>parameter</a:t>
            </a:r>
            <a:r>
              <a:rPr lang="it-IT" sz="1800" b="0" dirty="0"/>
              <a:t> of the </a:t>
            </a:r>
            <a:r>
              <a:rPr lang="it-IT" sz="1800" b="0" dirty="0" err="1"/>
              <a:t>measured</a:t>
            </a:r>
            <a:r>
              <a:rPr lang="it-IT" sz="1800" b="0" dirty="0"/>
              <a:t> </a:t>
            </a:r>
            <a:r>
              <a:rPr lang="it-IT" sz="1800" b="0" dirty="0" err="1"/>
              <a:t>distribution</a:t>
            </a:r>
            <a:endParaRPr lang="it-IT" sz="1800" b="0" dirty="0"/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30863D3B-84F7-D5C5-45E5-862E965343B9}"/>
              </a:ext>
            </a:extLst>
          </p:cNvPr>
          <p:cNvSpPr/>
          <p:nvPr/>
        </p:nvSpPr>
        <p:spPr>
          <a:xfrm>
            <a:off x="4047904" y="5733382"/>
            <a:ext cx="3199846" cy="5548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Segnaposto contenuto 1">
            <a:extLst>
              <a:ext uri="{FF2B5EF4-FFF2-40B4-BE49-F238E27FC236}">
                <a16:creationId xmlns:a16="http://schemas.microsoft.com/office/drawing/2014/main" id="{7141A95D-6CAB-7E6E-C3B4-23E0884F72C2}"/>
              </a:ext>
            </a:extLst>
          </p:cNvPr>
          <p:cNvSpPr txBox="1">
            <a:spLocks/>
          </p:cNvSpPr>
          <p:nvPr/>
        </p:nvSpPr>
        <p:spPr>
          <a:xfrm>
            <a:off x="5636647" y="1045412"/>
            <a:ext cx="3199847" cy="5548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800" b="0" dirty="0"/>
              <a:t>q-</a:t>
            </a:r>
            <a:r>
              <a:rPr lang="it-IT" sz="1800" b="0" dirty="0" err="1"/>
              <a:t>parameter</a:t>
            </a:r>
            <a:r>
              <a:rPr lang="it-IT" sz="1800" b="0" dirty="0"/>
              <a:t> of the </a:t>
            </a:r>
            <a:r>
              <a:rPr lang="it-IT" sz="1800" b="0" dirty="0" err="1"/>
              <a:t>betatronic</a:t>
            </a:r>
            <a:r>
              <a:rPr lang="it-IT" sz="1800" b="0" dirty="0"/>
              <a:t> </a:t>
            </a:r>
            <a:r>
              <a:rPr lang="it-IT" sz="1800" b="0" dirty="0" err="1"/>
              <a:t>distribution</a:t>
            </a:r>
            <a:endParaRPr lang="it-IT" sz="1800" b="0" dirty="0"/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5D9439A2-CA2A-4492-C97D-ADCAF195D31C}"/>
              </a:ext>
            </a:extLst>
          </p:cNvPr>
          <p:cNvSpPr/>
          <p:nvPr/>
        </p:nvSpPr>
        <p:spPr>
          <a:xfrm>
            <a:off x="5665007" y="1013715"/>
            <a:ext cx="3199846" cy="5548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A913C973-6590-1372-92BF-F0DAF7B32C4C}"/>
              </a:ext>
            </a:extLst>
          </p:cNvPr>
          <p:cNvSpPr txBox="1"/>
          <p:nvPr/>
        </p:nvSpPr>
        <p:spPr>
          <a:xfrm>
            <a:off x="9162660" y="973664"/>
            <a:ext cx="29172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 b="0" dirty="0" err="1">
                <a:solidFill>
                  <a:schemeClr val="tx2"/>
                </a:solidFill>
              </a:rPr>
              <a:t>Horizontal</a:t>
            </a:r>
            <a:r>
              <a:rPr lang="it-IT" sz="1800" b="0" dirty="0">
                <a:solidFill>
                  <a:schemeClr val="tx2"/>
                </a:solidFill>
              </a:rPr>
              <a:t> </a:t>
            </a:r>
            <a:r>
              <a:rPr lang="it-IT" sz="1800" b="0" dirty="0" err="1">
                <a:solidFill>
                  <a:schemeClr val="tx2"/>
                </a:solidFill>
              </a:rPr>
              <a:t>emittance</a:t>
            </a:r>
            <a:r>
              <a:rPr lang="it-IT" sz="1800" b="0" dirty="0">
                <a:solidFill>
                  <a:schemeClr val="tx2"/>
                </a:solidFill>
              </a:rPr>
              <a:t> of the </a:t>
            </a:r>
            <a:r>
              <a:rPr lang="it-IT" sz="1800" b="0" dirty="0" err="1">
                <a:solidFill>
                  <a:schemeClr val="tx2"/>
                </a:solidFill>
              </a:rPr>
              <a:t>betatronic</a:t>
            </a:r>
            <a:r>
              <a:rPr lang="it-IT" sz="1800" b="0" dirty="0">
                <a:solidFill>
                  <a:schemeClr val="tx2"/>
                </a:solidFill>
              </a:rPr>
              <a:t> </a:t>
            </a:r>
            <a:r>
              <a:rPr lang="it-IT" sz="1800" b="0" dirty="0" err="1">
                <a:solidFill>
                  <a:schemeClr val="tx2"/>
                </a:solidFill>
              </a:rPr>
              <a:t>distribution</a:t>
            </a:r>
            <a:endParaRPr lang="it-IT" sz="1800" b="0" dirty="0">
              <a:solidFill>
                <a:schemeClr val="tx2"/>
              </a:solidFill>
            </a:endParaRPr>
          </a:p>
        </p:txBody>
      </p:sp>
      <p:sp>
        <p:nvSpPr>
          <p:cNvPr id="40" name="Rettangolo 39">
            <a:extLst>
              <a:ext uri="{FF2B5EF4-FFF2-40B4-BE49-F238E27FC236}">
                <a16:creationId xmlns:a16="http://schemas.microsoft.com/office/drawing/2014/main" id="{0AFE1499-0483-B601-1CA0-7BFDE2F99D43}"/>
              </a:ext>
            </a:extLst>
          </p:cNvPr>
          <p:cNvSpPr/>
          <p:nvPr/>
        </p:nvSpPr>
        <p:spPr>
          <a:xfrm>
            <a:off x="9032068" y="1014223"/>
            <a:ext cx="3047880" cy="55482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683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/>
      <p:bldP spid="33" grpId="0" animBg="1"/>
      <p:bldP spid="34" grpId="0"/>
      <p:bldP spid="37" grpId="0" animBg="1"/>
      <p:bldP spid="39" grpId="0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08CB2-FC3C-CE2E-B466-A84BA62EE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B40203C6-8800-37CE-4830-1F246495F1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1885292"/>
            <a:ext cx="4210665" cy="367231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EEF952D-AC31-7228-8A60-53270EF754B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07988" y="373593"/>
                <a:ext cx="11376025" cy="559468"/>
              </a:xfrm>
            </p:spPr>
            <p:txBody>
              <a:bodyPr/>
              <a:lstStyle/>
              <a:p>
                <a:r>
                  <a:rPr lang="it-IT" dirty="0"/>
                  <a:t>Dependence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dirty="0" err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dirty="0" smtClean="0">
                            <a:latin typeface="Cambria Math" panose="02040503050406030204" pitchFamily="18" charset="0"/>
                          </a:rPr>
                          <m:t>𝜺</m:t>
                        </m:r>
                      </m:e>
                      <m:sub>
                        <m:r>
                          <a:rPr lang="it-IT" i="1" dirty="0" err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it-IT" dirty="0"/>
                  <a:t> and </a:t>
                </a:r>
                <a14:m>
                  <m:oMath xmlns:m="http://schemas.openxmlformats.org/officeDocument/2006/math"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it-IT" dirty="0"/>
                  <a:t> from </a:t>
                </a:r>
                <a14:m>
                  <m:oMath xmlns:m="http://schemas.openxmlformats.org/officeDocument/2006/math"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it-IT" dirty="0"/>
                  <a:t> 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EEF952D-AC31-7228-8A60-53270EF754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07988" y="373593"/>
                <a:ext cx="11376025" cy="559468"/>
              </a:xfrm>
              <a:blipFill>
                <a:blip r:embed="rId3"/>
                <a:stretch>
                  <a:fillRect l="-2465" t="-34783" b="-3804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228A86-EE2F-81C4-0247-A43D2B5B1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A6424C-48A5-FB0B-7FF2-54FCDC433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63EAB7-6AA9-0B04-0CCA-3F9E02DE8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Immagine 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0B0DD404-9A8B-FCA5-9770-598C83907B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470" y="1888643"/>
            <a:ext cx="4210665" cy="3668964"/>
          </a:xfrm>
          <a:prstGeom prst="rect">
            <a:avLst/>
          </a:prstGeom>
        </p:spPr>
      </p:pic>
      <p:sp>
        <p:nvSpPr>
          <p:cNvPr id="11" name="Segnaposto contenuto 1">
            <a:extLst>
              <a:ext uri="{FF2B5EF4-FFF2-40B4-BE49-F238E27FC236}">
                <a16:creationId xmlns:a16="http://schemas.microsoft.com/office/drawing/2014/main" id="{60393FFF-4801-91F2-32E3-4DAC340854EF}"/>
              </a:ext>
            </a:extLst>
          </p:cNvPr>
          <p:cNvSpPr txBox="1">
            <a:spLocks/>
          </p:cNvSpPr>
          <p:nvPr/>
        </p:nvSpPr>
        <p:spPr>
          <a:xfrm>
            <a:off x="815976" y="5635691"/>
            <a:ext cx="10604693" cy="7112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/>
              <a:t>Note</a:t>
            </a:r>
            <a:r>
              <a:rPr lang="it-IT" sz="1800" b="0" dirty="0"/>
              <a:t>: </a:t>
            </a:r>
            <a:r>
              <a:rPr lang="it-IT" sz="1800" b="0" dirty="0" err="1"/>
              <a:t>dashed</a:t>
            </a:r>
            <a:r>
              <a:rPr lang="it-IT" sz="1800" b="0" dirty="0"/>
              <a:t> lines </a:t>
            </a:r>
            <a:r>
              <a:rPr lang="it-IT" sz="1800" b="0" dirty="0" err="1"/>
              <a:t>represents</a:t>
            </a:r>
            <a:r>
              <a:rPr lang="it-IT" sz="1800" b="0" dirty="0"/>
              <a:t> the </a:t>
            </a:r>
            <a:r>
              <a:rPr lang="it-IT" sz="1800" b="0" dirty="0" err="1"/>
              <a:t>projection</a:t>
            </a:r>
            <a:r>
              <a:rPr lang="it-IT" sz="1800" b="0" dirty="0"/>
              <a:t> of the </a:t>
            </a:r>
            <a:r>
              <a:rPr lang="it-IT" sz="1800" b="0" dirty="0" err="1"/>
              <a:t>fit</a:t>
            </a:r>
            <a:r>
              <a:rPr lang="it-IT" sz="1800" b="0" dirty="0"/>
              <a:t>, </a:t>
            </a:r>
            <a:r>
              <a:rPr lang="it-IT" sz="1800" b="0" dirty="0" err="1"/>
              <a:t>but</a:t>
            </a:r>
            <a:r>
              <a:rPr lang="it-IT" sz="1800" b="0" dirty="0"/>
              <a:t> no </a:t>
            </a:r>
            <a:r>
              <a:rPr lang="it-IT" sz="1800" b="0" dirty="0" err="1"/>
              <a:t>conclusions</a:t>
            </a:r>
            <a:r>
              <a:rPr lang="it-IT" sz="1800" b="0" dirty="0"/>
              <a:t> </a:t>
            </a:r>
            <a:r>
              <a:rPr lang="it-IT" sz="1800" b="0" dirty="0" err="1"/>
              <a:t>about</a:t>
            </a:r>
            <a:r>
              <a:rPr lang="it-IT" sz="1800" b="0" dirty="0"/>
              <a:t> </a:t>
            </a:r>
            <a:r>
              <a:rPr lang="it-IT" sz="1800" b="0" dirty="0" err="1"/>
              <a:t>this</a:t>
            </a:r>
            <a:r>
              <a:rPr lang="it-IT" sz="1800" b="0" dirty="0"/>
              <a:t> trend can be </a:t>
            </a:r>
            <a:r>
              <a:rPr lang="it-IT" sz="1800" b="0" dirty="0" err="1"/>
              <a:t>drawn</a:t>
            </a:r>
            <a:r>
              <a:rPr lang="it-IT" sz="1800" b="0" dirty="0"/>
              <a:t> from the data.</a:t>
            </a:r>
          </a:p>
          <a:p>
            <a:endParaRPr lang="it-IT" b="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1">
                <a:extLst>
                  <a:ext uri="{FF2B5EF4-FFF2-40B4-BE49-F238E27FC236}">
                    <a16:creationId xmlns:a16="http://schemas.microsoft.com/office/drawing/2014/main" id="{A9DBECAE-2223-1CFC-C715-ECB47817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87" y="1011145"/>
                <a:ext cx="11012682" cy="7386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It can be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observed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that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, with a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reduced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14:m>
                  <m:oMath xmlns:m="http://schemas.openxmlformats.org/officeDocument/2006/math">
                    <m:r>
                      <a:rPr lang="it-IT" sz="21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𝛿</m:t>
                    </m:r>
                    <m:r>
                      <a:rPr lang="it-IT" sz="21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sz="21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sz="2100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, the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measured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1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tails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increase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,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while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the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calculated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1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emittance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appears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 </a:t>
                </a:r>
                <a:r>
                  <a:rPr kumimoji="0" lang="it-IT" altLang="it-IT" sz="2100" b="0" i="0" u="none" strike="noStrike" cap="none" normalizeH="0" baseline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smaller</a:t>
                </a:r>
                <a:r>
                  <a:rPr kumimoji="0" lang="it-IT" altLang="it-IT" sz="2100" b="0" i="0" u="none" strike="noStrike" cap="none" normalizeH="0" baseline="0" dirty="0">
                    <a:ln>
                      <a:noFill/>
                    </a:ln>
                    <a:solidFill>
                      <a:schemeClr val="tx2"/>
                    </a:solidFill>
                    <a:effectLst/>
                  </a:rPr>
                  <a:t>.</a:t>
                </a:r>
              </a:p>
            </p:txBody>
          </p:sp>
        </mc:Choice>
        <mc:Fallback xmlns="">
          <p:sp>
            <p:nvSpPr>
              <p:cNvPr id="7" name="Rectangle 1">
                <a:extLst>
                  <a:ext uri="{FF2B5EF4-FFF2-40B4-BE49-F238E27FC236}">
                    <a16:creationId xmlns:a16="http://schemas.microsoft.com/office/drawing/2014/main" id="{A9DBECAE-2223-1CFC-C715-ECB4781736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7" y="1011145"/>
                <a:ext cx="11012682" cy="738664"/>
              </a:xfrm>
              <a:prstGeom prst="rect">
                <a:avLst/>
              </a:prstGeom>
              <a:blipFill>
                <a:blip r:embed="rId5"/>
                <a:stretch>
                  <a:fillRect l="-664" t="-4959" b="-1570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5920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7A95DF-7066-FD26-CAE2-54D166D6EC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B0FB883-CEDA-AFA1-DF6B-23EE8347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Impact on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brightness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E8489E8-B3C3-27CC-0135-F09BFACDE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2D0B9AA-FED0-5935-5899-E44C59E3E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67BCCF-91A3-61E8-D03B-29DDC3E93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4" name="Immagine 13" descr="Immagine che contiene testo, linea, diagramma, schermata&#10;&#10;Descrizione generata automaticamente">
            <a:extLst>
              <a:ext uri="{FF2B5EF4-FFF2-40B4-BE49-F238E27FC236}">
                <a16:creationId xmlns:a16="http://schemas.microsoft.com/office/drawing/2014/main" id="{68164F55-CF01-93BF-F297-F6CDAE14B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53" y="1046437"/>
            <a:ext cx="3702326" cy="2566303"/>
          </a:xfrm>
          <a:prstGeom prst="rect">
            <a:avLst/>
          </a:prstGeom>
        </p:spPr>
      </p:pic>
      <p:pic>
        <p:nvPicPr>
          <p:cNvPr id="16" name="Immagine 15" descr="Immagine che contiene diagramma, linea, testo, Diagramma&#10;&#10;Descrizione generata automaticamente">
            <a:extLst>
              <a:ext uri="{FF2B5EF4-FFF2-40B4-BE49-F238E27FC236}">
                <a16:creationId xmlns:a16="http://schemas.microsoft.com/office/drawing/2014/main" id="{6B179A06-8BA0-75FC-319E-167F01198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4223" y="3727075"/>
            <a:ext cx="3702326" cy="2529359"/>
          </a:xfrm>
          <a:prstGeom prst="rect">
            <a:avLst/>
          </a:prstGeom>
        </p:spPr>
      </p:pic>
      <p:pic>
        <p:nvPicPr>
          <p:cNvPr id="18" name="Immagine 17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A1CA6F2F-546D-6D43-42C5-E81D9BCC54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52" y="3727075"/>
            <a:ext cx="3702327" cy="2529360"/>
          </a:xfrm>
          <a:prstGeom prst="rect">
            <a:avLst/>
          </a:prstGeom>
        </p:spPr>
      </p:pic>
      <p:pic>
        <p:nvPicPr>
          <p:cNvPr id="22" name="Segnaposto contenuto 21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88FCE6F-AED6-909E-7648-78F17677E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7754223" y="1046437"/>
            <a:ext cx="3702326" cy="251208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Placeholder 2">
                <a:extLst>
                  <a:ext uri="{FF2B5EF4-FFF2-40B4-BE49-F238E27FC236}">
                    <a16:creationId xmlns:a16="http://schemas.microsoft.com/office/drawing/2014/main" id="{189E16E9-E485-35C1-110B-9B6441880B54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5033881" y="2823828"/>
                <a:ext cx="2124239" cy="446301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rmAutofit fontScale="925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400" b="1" kern="120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None/>
                  <a:tabLst/>
                  <a:defRPr sz="20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8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None/>
                  <a:tabLst/>
                  <a:defRPr sz="16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b="1" i="1" dirty="0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dirty="0"/>
                  <a:t> reduction</a:t>
                </a:r>
              </a:p>
              <a:p>
                <a:endParaRPr lang="en-US" sz="2100" b="0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3" name="Text Placeholder 2">
                <a:extLst>
                  <a:ext uri="{FF2B5EF4-FFF2-40B4-BE49-F238E27FC236}">
                    <a16:creationId xmlns:a16="http://schemas.microsoft.com/office/drawing/2014/main" id="{189E16E9-E485-35C1-110B-9B6441880B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3881" y="2823828"/>
                <a:ext cx="2124239" cy="446301"/>
              </a:xfrm>
              <a:prstGeom prst="rect">
                <a:avLst/>
              </a:prstGeom>
              <a:blipFill>
                <a:blip r:embed="rId6"/>
                <a:stretch>
                  <a:fillRect l="-2011" t="-26027" r="-5172" b="-684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ccia a destra 23">
            <a:extLst>
              <a:ext uri="{FF2B5EF4-FFF2-40B4-BE49-F238E27FC236}">
                <a16:creationId xmlns:a16="http://schemas.microsoft.com/office/drawing/2014/main" id="{CDB719A2-CD6B-C693-0DCF-8EFBD71F6B2D}"/>
              </a:ext>
            </a:extLst>
          </p:cNvPr>
          <p:cNvSpPr/>
          <p:nvPr/>
        </p:nvSpPr>
        <p:spPr>
          <a:xfrm>
            <a:off x="5805496" y="3429000"/>
            <a:ext cx="632753" cy="365125"/>
          </a:xfrm>
          <a:prstGeom prst="rightArrow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2203C29-E877-0386-324C-9FD480A2C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5244" y="4022258"/>
            <a:ext cx="298897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To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achieve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this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reduction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, the blow-up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was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removed</a:t>
            </a:r>
            <a:r>
              <a:rPr lang="it-IT" altLang="it-IT" sz="2000" dirty="0">
                <a:solidFill>
                  <a:schemeClr val="tx2"/>
                </a:solidFill>
              </a:rPr>
              <a:t> and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the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value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of the first and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secoond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harmonic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w</a:t>
            </a:r>
            <a:r>
              <a:rPr lang="it-IT" altLang="it-IT" sz="2000" dirty="0" err="1">
                <a:solidFill>
                  <a:schemeClr val="tx2"/>
                </a:solidFill>
              </a:rPr>
              <a:t>ere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  <a:r>
              <a:rPr kumimoji="0" lang="it-IT" altLang="it-IT" sz="2000" b="0" i="0" u="none" strike="noStrike" cap="none" normalizeH="0" baseline="0" dirty="0" err="1">
                <a:ln>
                  <a:noFill/>
                </a:ln>
                <a:solidFill>
                  <a:schemeClr val="tx2"/>
                </a:solidFill>
                <a:effectLst/>
              </a:rPr>
              <a:t>reduced</a:t>
            </a:r>
            <a:r>
              <a:rPr lang="it-IT" altLang="it-IT" sz="2000" dirty="0">
                <a:solidFill>
                  <a:schemeClr val="tx2"/>
                </a:solidFill>
              </a:rPr>
              <a:t>.</a:t>
            </a:r>
            <a:r>
              <a:rPr kumimoji="0" lang="it-IT" altLang="it-IT" sz="20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2">
                <a:extLst>
                  <a:ext uri="{FF2B5EF4-FFF2-40B4-BE49-F238E27FC236}">
                    <a16:creationId xmlns:a16="http://schemas.microsoft.com/office/drawing/2014/main" id="{FA776FB3-F0C5-2BB6-C7FD-6117A51A51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2750" y="3409190"/>
                <a:ext cx="1494489" cy="4070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altLang="it-IT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mbria Math" panose="02040503050406030204" pitchFamily="18" charset="0"/>
                        </a:rPr>
                        <m:t>1.52⋅</m:t>
                      </m:r>
                      <m:sSup>
                        <m:sSupPr>
                          <m:ctrlP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kumimoji="0" lang="it-IT" altLang="it-IT" sz="2000" b="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9" name="Rectangle 2">
                <a:extLst>
                  <a:ext uri="{FF2B5EF4-FFF2-40B4-BE49-F238E27FC236}">
                    <a16:creationId xmlns:a16="http://schemas.microsoft.com/office/drawing/2014/main" id="{FA776FB3-F0C5-2BB6-C7FD-6117A51A51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2750" y="3409190"/>
                <a:ext cx="1494489" cy="4070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2">
                <a:extLst>
                  <a:ext uri="{FF2B5EF4-FFF2-40B4-BE49-F238E27FC236}">
                    <a16:creationId xmlns:a16="http://schemas.microsoft.com/office/drawing/2014/main" id="{331FEE54-F434-11FC-F998-C8D9FDB50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0859" y="3409190"/>
                <a:ext cx="1494489" cy="4070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it-IT" altLang="it-IT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mbria Math" panose="02040503050406030204" pitchFamily="18" charset="0"/>
                        </a:rPr>
                        <m:t>1.05⋅</m:t>
                      </m:r>
                      <m:sSup>
                        <m:sSupPr>
                          <m:ctrlP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kumimoji="0" lang="it-IT" altLang="it-IT" sz="2000" b="0" i="1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chemeClr val="tx2"/>
                              </a:solidFill>
                              <a:effectLst/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kumimoji="0" lang="it-IT" altLang="it-IT" sz="2000" b="0" i="0" u="none" strike="noStrike" cap="none" normalizeH="0" baseline="0" dirty="0">
                  <a:ln>
                    <a:noFill/>
                  </a:ln>
                  <a:solidFill>
                    <a:schemeClr val="tx2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0" name="Rectangle 2">
                <a:extLst>
                  <a:ext uri="{FF2B5EF4-FFF2-40B4-BE49-F238E27FC236}">
                    <a16:creationId xmlns:a16="http://schemas.microsoft.com/office/drawing/2014/main" id="{331FEE54-F434-11FC-F998-C8D9FDB50D6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70859" y="3409190"/>
                <a:ext cx="1494489" cy="4070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649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E822B-9177-8636-E838-664FD49C3F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AB923907-17D6-3A5C-9527-8C08623874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0309" y="1544832"/>
                <a:ext cx="10798352" cy="3768336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/>
                  <a:t>Through reduction of systematic uncertainties in the reconstruction process, we can deepen our understanding of both the emittance and transverse beam properties.</a:t>
                </a:r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/>
                  <a:t>The measured distribution, </a:t>
                </a:r>
                <a:r>
                  <a:rPr lang="it-IT" altLang="it-IT" b="0" dirty="0" err="1"/>
                  <a:t>which</a:t>
                </a:r>
                <a:r>
                  <a:rPr lang="it-IT" altLang="it-IT" b="0" dirty="0"/>
                  <a:t> </a:t>
                </a:r>
                <a:r>
                  <a:rPr lang="it-IT" altLang="it-IT" b="0" dirty="0" err="1"/>
                  <a:t>results</a:t>
                </a:r>
                <a:r>
                  <a:rPr lang="it-IT" altLang="it-IT" b="0" dirty="0"/>
                  <a:t> from the </a:t>
                </a:r>
                <a:r>
                  <a:rPr lang="it-IT" altLang="it-IT" b="0" dirty="0" err="1"/>
                  <a:t>convolution</a:t>
                </a:r>
                <a:r>
                  <a:rPr lang="it-IT" altLang="it-IT" b="0" dirty="0"/>
                  <a:t> of the </a:t>
                </a:r>
                <a:r>
                  <a:rPr lang="it-IT" altLang="it-IT" b="0" dirty="0" err="1"/>
                  <a:t>betatronic</a:t>
                </a:r>
                <a:r>
                  <a:rPr lang="it-IT" altLang="it-IT" b="0" dirty="0"/>
                  <a:t> and dispersive </a:t>
                </a:r>
                <a:r>
                  <a:rPr lang="it-IT" altLang="it-IT" b="0" dirty="0" err="1"/>
                  <a:t>components</a:t>
                </a:r>
                <a:r>
                  <a:rPr lang="it-IT" altLang="it-IT" b="0" dirty="0"/>
                  <a:t>, </a:t>
                </a:r>
                <a:r>
                  <a:rPr lang="it-IT" altLang="it-IT" b="0" dirty="0" err="1"/>
                  <a:t>closely</a:t>
                </a:r>
                <a:r>
                  <a:rPr lang="it-IT" altLang="it-IT" b="0" dirty="0"/>
                  <a:t> </a:t>
                </a:r>
                <a:r>
                  <a:rPr lang="it-IT" altLang="it-IT" b="0" dirty="0" err="1"/>
                  <a:t>resembles</a:t>
                </a:r>
                <a:r>
                  <a:rPr lang="it-IT" altLang="it-IT" b="0" dirty="0"/>
                  <a:t> a q-</a:t>
                </a:r>
                <a:r>
                  <a:rPr lang="it-IT" altLang="it-IT" b="0" dirty="0" err="1"/>
                  <a:t>Gaussian</a:t>
                </a:r>
                <a:r>
                  <a:rPr lang="it-IT" altLang="it-IT" b="0" dirty="0"/>
                  <a:t> </a:t>
                </a:r>
                <a:r>
                  <a:rPr lang="it-IT" altLang="it-IT" b="0" dirty="0" err="1"/>
                  <a:t>distribution</a:t>
                </a:r>
                <a:r>
                  <a:rPr lang="it-IT" altLang="it-IT" b="0" dirty="0"/>
                  <a:t>.</a:t>
                </a:r>
                <a:r>
                  <a:rPr lang="en-US" b="0" dirty="0"/>
                  <a:t> </a:t>
                </a:r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/>
                  <a:t>A guess of the </a:t>
                </a:r>
                <a:r>
                  <a:rPr lang="en-US" b="0" dirty="0" err="1"/>
                  <a:t>betatronic</a:t>
                </a:r>
                <a:r>
                  <a:rPr lang="en-US" b="0" dirty="0"/>
                  <a:t> distribution can be made by modeling the convolution with q-Gaussian distributions.</a:t>
                </a:r>
              </a:p>
              <a:p>
                <a:pPr marL="342900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/>
                  <a:t>Reducing the momentum spread results in a decrease in emittance, suggesting the presence of a systematic error in the calculations using the nominal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b="0" dirty="0"/>
                  <a:t>.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/>
                  <a:t>The beam brightness is within the LIU target.</a:t>
                </a:r>
                <a:endParaRPr lang="it-IT" b="0" dirty="0"/>
              </a:p>
            </p:txBody>
          </p:sp>
        </mc:Choice>
        <mc:Fallback xmlns="">
          <p:sp>
            <p:nvSpPr>
              <p:cNvPr id="2" name="Segnaposto contenuto 1">
                <a:extLst>
                  <a:ext uri="{FF2B5EF4-FFF2-40B4-BE49-F238E27FC236}">
                    <a16:creationId xmlns:a16="http://schemas.microsoft.com/office/drawing/2014/main" id="{AB923907-17D6-3A5C-9527-8C08623874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0309" y="1544832"/>
                <a:ext cx="10798352" cy="3768336"/>
              </a:xfrm>
              <a:blipFill>
                <a:blip r:embed="rId2"/>
                <a:stretch>
                  <a:fillRect l="-1412" t="-21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olo 2">
            <a:extLst>
              <a:ext uri="{FF2B5EF4-FFF2-40B4-BE49-F238E27FC236}">
                <a16:creationId xmlns:a16="http://schemas.microsoft.com/office/drawing/2014/main" id="{C8DE692A-04E4-DE75-ACE3-A0A355684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2774"/>
          </a:xfrm>
        </p:spPr>
        <p:txBody>
          <a:bodyPr/>
          <a:lstStyle/>
          <a:p>
            <a:r>
              <a:rPr lang="it-IT" err="1"/>
              <a:t>Summary</a:t>
            </a:r>
            <a:r>
              <a:rPr lang="it-IT"/>
              <a:t> 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F73E847-5D7D-EFF0-8024-51EE9ABD3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February 2025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624B43-4F5C-7E60-0BB5-82A3C9609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Pittau | Dispersion and brightness studies in the PSB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C922D0-45AB-FB9B-CD7D-B4DD73D8F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3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23BFADD-584B-4960-B590-CA73A89AFF37}">
  <we:reference id="wa200005566" version="3.0.0.2" store="it-IT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e3eb8dac-a285-422d-aa5a-d7f3808c74b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BBD731859908245920BB0E825733B32" ma:contentTypeVersion="13" ma:contentTypeDescription="Create a new document." ma:contentTypeScope="" ma:versionID="8c8daa4155569719c8ccdd3e4a5c3d45">
  <xsd:schema xmlns:xsd="http://www.w3.org/2001/XMLSchema" xmlns:xs="http://www.w3.org/2001/XMLSchema" xmlns:p="http://schemas.microsoft.com/office/2006/metadata/properties" xmlns:ns3="dd693ab9-5b0f-4304-a8e7-74de7edac98b" xmlns:ns4="e3eb8dac-a285-422d-aa5a-d7f3808c74bf" targetNamespace="http://schemas.microsoft.com/office/2006/metadata/properties" ma:root="true" ma:fieldsID="c315b2882f74ab4937756a2202783acc" ns3:_="" ns4:_="">
    <xsd:import namespace="dd693ab9-5b0f-4304-a8e7-74de7edac98b"/>
    <xsd:import namespace="e3eb8dac-a285-422d-aa5a-d7f3808c74b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_activity" minOccurs="0"/>
                <xsd:element ref="ns4:MediaServiceObjectDetectorVersions" minOccurs="0"/>
                <xsd:element ref="ns4:MediaServiceDateTaken" minOccurs="0"/>
                <xsd:element ref="ns4:MediaServiceSystemTags" minOccurs="0"/>
                <xsd:element ref="ns4:MediaServiceGenerationTime" minOccurs="0"/>
                <xsd:element ref="ns4:MediaServiceEventHashCode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693ab9-5b0f-4304-a8e7-74de7edac9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eb8dac-a285-422d-aa5a-d7f3808c74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4" nillable="true" ma:displayName="_activity" ma:hidden="true" ma:internalName="_activity">
      <xsd:simpleType>
        <xsd:restriction base="dms:Note"/>
      </xsd:simpleType>
    </xsd:element>
    <xsd:element name="MediaServiceObjectDetectorVersions" ma:index="1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F50431-83CA-4173-A07E-74D78F2E12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154A1C-F1CD-4AC4-BBEC-8C8CF7852341}">
  <ds:schemaRefs>
    <ds:schemaRef ds:uri="http://schemas.microsoft.com/office/2006/metadata/properties"/>
    <ds:schemaRef ds:uri="http://www.w3.org/2000/xmlns/"/>
    <ds:schemaRef ds:uri="e3eb8dac-a285-422d-aa5a-d7f3808c74bf"/>
    <ds:schemaRef ds:uri="http://www.w3.org/2001/XMLSchema-instan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161578-D08E-4083-8C88-6604B4D72E08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dd693ab9-5b0f-4304-a8e7-74de7edac98b"/>
    <ds:schemaRef ds:uri="e3eb8dac-a285-422d-aa5a-d7f3808c74bf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MD-days-25</Template>
  <TotalTime>1</TotalTime>
  <Words>699</Words>
  <Application>Microsoft Office PowerPoint</Application>
  <PresentationFormat>Widescreen</PresentationFormat>
  <Paragraphs>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Tema di Office</vt:lpstr>
      <vt:lpstr>Dispersion and brightness studies in the PSB</vt:lpstr>
      <vt:lpstr>Introduction</vt:lpstr>
      <vt:lpstr>Horizontal emittance reconstruction</vt:lpstr>
      <vt:lpstr>Convolution of the measured dispersive distribution with variour q-Gaussian profiles</vt:lpstr>
      <vt:lpstr>Example</vt:lpstr>
      <vt:lpstr>Maps for betatronic distribution extraction</vt:lpstr>
      <vt:lpstr>Dependence of ε_x and q from δp/p </vt:lpstr>
      <vt:lpstr>Impact on beam brightness</vt:lpstr>
      <vt:lpstr>Summary </vt:lpstr>
      <vt:lpstr>Thank you  for your attention!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Dispersion and brightness studies in the PSB</dc:title>
  <dc:creator>Giorgia Pittau</dc:creator>
  <cp:lastModifiedBy>fotini as</cp:lastModifiedBy>
  <cp:revision>9</cp:revision>
  <dcterms:created xsi:type="dcterms:W3CDTF">2025-01-09T09:31:47Z</dcterms:created>
  <dcterms:modified xsi:type="dcterms:W3CDTF">2025-02-03T12:36:51Z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0x010100CBBD731859908245920BB0E825733B32</vt:lpwstr>
  </property>
</Properties>
</file>