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60" r:id="rId4"/>
    <p:sldId id="262" r:id="rId5"/>
    <p:sldId id="259" r:id="rId6"/>
    <p:sldId id="261" r:id="rId7"/>
    <p:sldId id="263" r:id="rId8"/>
    <p:sldId id="271" r:id="rId9"/>
    <p:sldId id="265" r:id="rId10"/>
    <p:sldId id="274" r:id="rId11"/>
    <p:sldId id="268" r:id="rId12"/>
    <p:sldId id="270" r:id="rId13"/>
    <p:sldId id="27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26"/>
    <p:restoredTop sz="94576"/>
  </p:normalViewPr>
  <p:slideViewPr>
    <p:cSldViewPr snapToGrid="0">
      <p:cViewPr varScale="1">
        <p:scale>
          <a:sx n="92" d="100"/>
          <a:sy n="92" d="100"/>
        </p:scale>
        <p:origin x="18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40814-B5F4-B446-93D4-F8291109BE77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84796-73FA-3540-AB26-40C8B75FD8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94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EFAD-063F-464D-874D-0A9FF080E374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64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6C157-3B59-884E-BF2F-776E6672FCD3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1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93143-53CB-D94E-8B86-704608F6A361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09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D95D9-3487-6445-89D4-A7B676EFEDFD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0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B3FE-0490-DA44-AFDB-B185B1B706E2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3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8E839-4A45-B840-9C52-83563A739D30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1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31CC3-F20A-E741-B70D-A3ADEACA5DEB}" type="datetime1">
              <a:rPr lang="en-US" smtClean="0"/>
              <a:t>5/13/25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9B7A-5AFC-DE40-9E61-68FA2A8048B3}" type="datetime1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E95B-5B95-7E46-9761-0E2E0EB548B9}" type="datetime1">
              <a:rPr lang="en-US" smtClean="0"/>
              <a:t>5/13/25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5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1CE-329E-2641-A819-D669541EF011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4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4D587-C97C-6C43-93C7-CC6256B0517F}" type="datetime1">
              <a:rPr lang="en-US" smtClean="0"/>
              <a:t>5/13/25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86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3BAE10CE-A099-924C-B8E4-E2E81EDA1823}" type="datetime1">
              <a:rPr lang="en-US" smtClean="0"/>
              <a:t>5/13/25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571F0366-75AE-4F43-A0FB-2DAF5DE9C3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884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emf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hyperlink" Target="https://arxiv.org/abs/2502.08484" TargetMode="External"/><Relationship Id="rId4" Type="http://schemas.openxmlformats.org/officeDocument/2006/relationships/image" Target="../media/image8.emf"/><Relationship Id="rId9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pdf/2503.16606" TargetMode="External"/><Relationship Id="rId5" Type="http://schemas.openxmlformats.org/officeDocument/2006/relationships/hyperlink" Target="https://arxiv.org/pdf/2502.09545" TargetMode="External"/><Relationship Id="rId4" Type="http://schemas.openxmlformats.org/officeDocument/2006/relationships/hyperlink" Target="https://arxiv.org/abs/1110.378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2.04508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3.18737" TargetMode="External"/><Relationship Id="rId7" Type="http://schemas.openxmlformats.org/officeDocument/2006/relationships/image" Target="../media/image18.jpeg"/><Relationship Id="rId2" Type="http://schemas.openxmlformats.org/officeDocument/2006/relationships/hyperlink" Target="https://arxiv.org/abs/2503.0009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hyperlink" Target="https://arxiv.org/abs/2502.21299" TargetMode="External"/><Relationship Id="rId4" Type="http://schemas.openxmlformats.org/officeDocument/2006/relationships/hyperlink" Target="https://arxiv.org/abs/2504.15272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3C6CB-0995-EEC5-035B-E5247098D7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514" y="957943"/>
            <a:ext cx="11299371" cy="186622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‘Dark’ Matter Effect as a Novel Solution to the KM3-230213A Puzzle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D48DED-47B0-CAF2-1734-9AB1529E8A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903" y="3093558"/>
            <a:ext cx="10503243" cy="352810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Bhupal Dev</a:t>
            </a:r>
          </a:p>
          <a:p>
            <a:endParaRPr lang="en-US" b="1" dirty="0"/>
          </a:p>
          <a:p>
            <a:pPr algn="ctr"/>
            <a:r>
              <a:rPr lang="en-US" dirty="0"/>
              <a:t>In collaboration with </a:t>
            </a:r>
          </a:p>
          <a:p>
            <a:pPr algn="ctr"/>
            <a:r>
              <a:rPr lang="en-US" dirty="0"/>
              <a:t>Bhaskar Dutta, Aparajitha Karthikeyan, </a:t>
            </a:r>
            <a:r>
              <a:rPr lang="en-US" dirty="0" err="1"/>
              <a:t>Writasree</a:t>
            </a:r>
            <a:r>
              <a:rPr lang="en-US" dirty="0"/>
              <a:t> Maitra, Louis </a:t>
            </a:r>
            <a:r>
              <a:rPr lang="en-US" dirty="0" err="1"/>
              <a:t>Strigari</a:t>
            </a:r>
            <a:r>
              <a:rPr lang="en-US" dirty="0"/>
              <a:t>, Ankur Verma, </a:t>
            </a:r>
          </a:p>
          <a:p>
            <a:pPr algn="ctr"/>
            <a:r>
              <a:rPr lang="en-US" dirty="0" err="1"/>
              <a:t>arXiv</a:t>
            </a:r>
            <a:r>
              <a:rPr lang="en-US" dirty="0"/>
              <a:t>: 2505.abcde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(please don’t scoop us)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The Mitchell Conference on Collider, Dark Matter, and Neutrino Physics</a:t>
            </a:r>
          </a:p>
          <a:p>
            <a:r>
              <a:rPr lang="en-US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Texas A&amp;M University, College Station</a:t>
            </a:r>
            <a:endParaRPr lang="en-US" dirty="0"/>
          </a:p>
          <a:p>
            <a:r>
              <a:rPr lang="en-US" sz="1500" dirty="0"/>
              <a:t>May 13, 2025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0AEB6D-2E55-9CF3-928D-50F27B1F0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" y="-10110"/>
            <a:ext cx="2213434" cy="6886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077245-0C8D-15E9-D072-3BE21C073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480" y="-36776"/>
            <a:ext cx="2659010" cy="715289"/>
          </a:xfrm>
          <a:prstGeom prst="rect">
            <a:avLst/>
          </a:prstGeom>
        </p:spPr>
      </p:pic>
      <p:pic>
        <p:nvPicPr>
          <p:cNvPr id="1028" name="Picture 4" descr="The PRISMA+ Cluster of Excellence at the Johannes Gutenberg-Universität  Mainz (Germany) has openings for Postdoctoral Research">
            <a:extLst>
              <a:ext uri="{FF2B5EF4-FFF2-40B4-BE49-F238E27FC236}">
                <a16:creationId xmlns:a16="http://schemas.microsoft.com/office/drawing/2014/main" id="{58FD8402-4A0E-FEC1-B059-192E0B0CE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414" y="10886"/>
            <a:ext cx="2836182" cy="742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425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F376D-7D59-FDCA-6DDF-E036BD878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171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Preferred Parameter Space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E94CB2-CF75-3307-6E32-EE988A623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C5B87B-7467-273B-9026-703826AB4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10" y="1122680"/>
            <a:ext cx="5871205" cy="48584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CAB8AA-2B61-A6D9-F86C-F3A360E65F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4681" y="1122680"/>
            <a:ext cx="5819477" cy="48584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0C47F2-0044-A8C5-5570-E29F51527944}"/>
              </a:ext>
            </a:extLst>
          </p:cNvPr>
          <p:cNvSpPr txBox="1"/>
          <p:nvPr/>
        </p:nvSpPr>
        <p:spPr>
          <a:xfrm>
            <a:off x="2287405" y="6171684"/>
            <a:ext cx="103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2-2 case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01E51F-D63D-F7C0-FC2F-FCEECCD50521}"/>
              </a:ext>
            </a:extLst>
          </p:cNvPr>
          <p:cNvSpPr txBox="1"/>
          <p:nvPr/>
        </p:nvSpPr>
        <p:spPr>
          <a:xfrm>
            <a:off x="8762425" y="6169580"/>
            <a:ext cx="103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2-3 case</a:t>
            </a:r>
          </a:p>
        </p:txBody>
      </p:sp>
    </p:spTree>
    <p:extLst>
      <p:ext uri="{BB962C8B-B14F-4D97-AF65-F5344CB8AC3E}">
        <p14:creationId xmlns:p14="http://schemas.microsoft.com/office/powerpoint/2010/main" val="1967168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EA622-719F-CEF1-EF45-D6508C140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Conclusions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7671F-74CE-7DB9-E518-0E0175B20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945" y="1253331"/>
            <a:ext cx="11651673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The KM3NeT event is the highest energy (non-CR) event ever recorded.</a:t>
            </a:r>
          </a:p>
          <a:p>
            <a:r>
              <a:rPr lang="en-US" dirty="0"/>
              <a:t>Tension with </a:t>
            </a:r>
            <a:r>
              <a:rPr lang="en-US" dirty="0" err="1"/>
              <a:t>IceCube</a:t>
            </a:r>
            <a:r>
              <a:rPr lang="en-US" dirty="0"/>
              <a:t> non-observation at such energies.</a:t>
            </a:r>
          </a:p>
          <a:p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Potential solution using blazar-boosted DM scattering in Earth matter.</a:t>
            </a:r>
          </a:p>
          <a:p>
            <a:r>
              <a:rPr lang="en-US" dirty="0"/>
              <a:t>Can also alleviate the tension with source luminosity.</a:t>
            </a:r>
          </a:p>
          <a:p>
            <a:r>
              <a:rPr lang="en-US" dirty="0"/>
              <a:t>Testable in future observations:</a:t>
            </a:r>
          </a:p>
          <a:p>
            <a:pPr lvl="1"/>
            <a:r>
              <a:rPr lang="en-US" dirty="0"/>
              <a:t>Ratio of events at KM3NeT and </a:t>
            </a:r>
            <a:r>
              <a:rPr lang="en-US" dirty="0" err="1"/>
              <a:t>IceCube</a:t>
            </a:r>
            <a:r>
              <a:rPr lang="en-US" dirty="0"/>
              <a:t> for a given blazar luminosity. </a:t>
            </a:r>
          </a:p>
          <a:p>
            <a:pPr lvl="1"/>
            <a:r>
              <a:rPr lang="en-US" dirty="0"/>
              <a:t>DM-induced events can be distinguished from neutrino-induced events using zenith angle distribution and flavor triangle analysis.</a:t>
            </a:r>
          </a:p>
          <a:p>
            <a:pPr lvl="1"/>
            <a:r>
              <a:rPr lang="en-US" dirty="0"/>
              <a:t> Suppressed gamma-ray activity associated with DM flux compared to the neutrino flux. </a:t>
            </a:r>
          </a:p>
          <a:p>
            <a:pPr lvl="1"/>
            <a:r>
              <a:rPr lang="en-US" dirty="0"/>
              <a:t>Different signal topology in DM direct detection experiments (need specialized trigger). 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DE386C-A032-952B-6E9B-A0B9BA439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38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A685D-7BB9-60E7-358C-C4A614DCD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675"/>
          </a:xfrm>
        </p:spPr>
        <p:txBody>
          <a:bodyPr/>
          <a:lstStyle/>
          <a:p>
            <a:pPr algn="ctr"/>
            <a:r>
              <a:rPr lang="en-US" dirty="0"/>
              <a:t>Extra: Preferred Parameter Space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AE4698-012B-0570-93CE-622C7D6CF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CC0D31-4231-3803-C963-F68EE917B6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3" y="1306801"/>
            <a:ext cx="5659582" cy="45001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4257BD-98EC-F173-C1DB-888D297EC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7826" y="1306801"/>
            <a:ext cx="5530214" cy="447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17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E8432C-7DB9-717E-1981-9D7532DE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42435C-6D2D-E56A-4BF0-983026908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709" y="136525"/>
            <a:ext cx="8987577" cy="665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C9AA-9536-601A-A97C-84FEB9685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KM3-230213A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AD68B9E-A3A6-C6F5-39CE-D9E0DBF8BA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032812" y="1825625"/>
                <a:ext cx="5078504" cy="4351338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Detected a </a:t>
                </a:r>
                <a:r>
                  <a:rPr lang="en-US" dirty="0">
                    <a:solidFill>
                      <a:srgbClr val="FFFF00"/>
                    </a:solidFill>
                  </a:rPr>
                  <a:t>throughgoing muon </a:t>
                </a:r>
                <a:r>
                  <a:rPr lang="en-US" dirty="0"/>
                  <a:t>in </a:t>
                </a:r>
                <a:r>
                  <a:rPr lang="en-US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rPr>
                  <a:t>335 days</a:t>
                </a:r>
                <a:r>
                  <a:rPr lang="en-US" dirty="0"/>
                  <a:t> of live data from ARCA with </a:t>
                </a:r>
                <a:r>
                  <a:rPr lang="en-US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0.15 km</a:t>
                </a:r>
                <a:r>
                  <a:rPr lang="en-US" baseline="30000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3 </a:t>
                </a:r>
                <a:r>
                  <a:rPr lang="en-US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 </a:t>
                </a:r>
                <a:r>
                  <a:rPr lang="en-US" dirty="0"/>
                  <a:t>instrumented volume.</a:t>
                </a:r>
              </a:p>
              <a:p>
                <a:r>
                  <a:rPr lang="en-US" dirty="0">
                    <a:solidFill>
                      <a:schemeClr val="bg2">
                        <a:lumMod val="10000"/>
                        <a:lumOff val="90000"/>
                      </a:schemeClr>
                    </a:solidFill>
                  </a:rPr>
                  <a:t>3672</a:t>
                </a:r>
                <a:r>
                  <a:rPr lang="en-US" dirty="0"/>
                  <a:t> PMTs (35% of the active PMTs) triggered. </a:t>
                </a:r>
              </a:p>
              <a:p>
                <a:r>
                  <a:rPr lang="en-US" dirty="0"/>
                  <a:t>Estimated muon energy: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120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−60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+110</m:t>
                        </m:r>
                      </m:sup>
                    </m:sSubSup>
                  </m:oMath>
                </a14:m>
                <a:r>
                  <a:rPr lang="en-US" b="0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 </a:t>
                </a:r>
                <a:r>
                  <a:rPr lang="en-US" b="0" dirty="0" err="1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PeV</a:t>
                </a:r>
                <a:r>
                  <a:rPr lang="en-US" b="0" dirty="0"/>
                  <a:t>. </a:t>
                </a:r>
              </a:p>
              <a:p>
                <a:r>
                  <a:rPr lang="en-US" dirty="0"/>
                  <a:t>Event direction is </a:t>
                </a:r>
                <a:r>
                  <a:rPr lang="en-US" dirty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rPr>
                  <a:t>0.6</a:t>
                </a:r>
                <a:r>
                  <a:rPr lang="en-US" baseline="30000" dirty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rPr>
                  <a:t>0</a:t>
                </a:r>
                <a:r>
                  <a:rPr lang="en-US" dirty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rPr>
                  <a:t> above horizon</a:t>
                </a:r>
                <a:r>
                  <a:rPr lang="en-US" dirty="0"/>
                  <a:t> (with 1.5</a:t>
                </a:r>
                <a:r>
                  <a:rPr lang="en-US" baseline="30000" dirty="0"/>
                  <a:t>0  </a:t>
                </a:r>
                <a:r>
                  <a:rPr lang="en-US" dirty="0"/>
                  <a:t>uncertainty at 68% CL) at an azimuth of 259.8</a:t>
                </a:r>
                <a:r>
                  <a:rPr lang="en-US" baseline="30000" dirty="0"/>
                  <a:t>0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In equatorial coordinates, RA=94.3</a:t>
                </a:r>
                <a:r>
                  <a:rPr lang="en-US" baseline="30000" dirty="0"/>
                  <a:t>0</a:t>
                </a:r>
                <a:r>
                  <a:rPr lang="en-US" dirty="0"/>
                  <a:t>, dec.=-7.8</a:t>
                </a:r>
                <a:r>
                  <a:rPr lang="en-US" baseline="30000" dirty="0"/>
                  <a:t>0 </a:t>
                </a:r>
                <a:r>
                  <a:rPr lang="en-US" dirty="0"/>
                  <a:t>(far from GC).</a:t>
                </a:r>
              </a:p>
              <a:p>
                <a:r>
                  <a:rPr lang="en-US" dirty="0"/>
                  <a:t>2 potential </a:t>
                </a:r>
                <a:r>
                  <a:rPr lang="en-US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blazar</a:t>
                </a:r>
                <a:r>
                  <a:rPr lang="en-US" dirty="0"/>
                  <a:t> sources pinpointed (at 68% CL).  </a:t>
                </a:r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AD68B9E-A3A6-C6F5-39CE-D9E0DBF8B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32812" y="1825625"/>
                <a:ext cx="5078504" cy="4351338"/>
              </a:xfrm>
              <a:blipFill>
                <a:blip r:embed="rId2"/>
                <a:stretch>
                  <a:fillRect l="-1247" t="-2616" r="-1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Fig. 1">
            <a:extLst>
              <a:ext uri="{FF2B5EF4-FFF2-40B4-BE49-F238E27FC236}">
                <a16:creationId xmlns:a16="http://schemas.microsoft.com/office/drawing/2014/main" id="{B98FB60D-9B9A-18F0-378A-1AFA543D0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4" y="844097"/>
            <a:ext cx="6615953" cy="5978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B0C89B-A7B2-443F-F782-6231D1250819}"/>
              </a:ext>
            </a:extLst>
          </p:cNvPr>
          <p:cNvSpPr txBox="1"/>
          <p:nvPr/>
        </p:nvSpPr>
        <p:spPr>
          <a:xfrm>
            <a:off x="2667004" y="844097"/>
            <a:ext cx="2442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Nature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638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, 376 (2025)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B10FD4-561C-BE18-2137-A3C22C7E2564}"/>
              </a:ext>
            </a:extLst>
          </p:cNvPr>
          <p:cNvSpPr txBox="1"/>
          <p:nvPr/>
        </p:nvSpPr>
        <p:spPr>
          <a:xfrm>
            <a:off x="9097062" y="1213429"/>
            <a:ext cx="1080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Facts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A9AC9-4687-2A09-69A1-5D38621BE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81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E19F44E-3762-467F-6F66-EB0D6D410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6" y="971445"/>
            <a:ext cx="6163241" cy="40242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EDE736A-859E-DE27-F426-136AD0FDA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7918"/>
            <a:ext cx="10515600" cy="964546"/>
          </a:xfrm>
        </p:spPr>
        <p:txBody>
          <a:bodyPr/>
          <a:lstStyle/>
          <a:p>
            <a:pPr algn="ctr"/>
            <a:r>
              <a:rPr lang="en-US" dirty="0"/>
              <a:t>Potential Sources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FE4B95-CF80-49F3-65D1-E13A77A2F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006" y="5215806"/>
            <a:ext cx="4050808" cy="82351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F7CAA9-6EC1-B249-F8BE-241308663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974" y="5221799"/>
            <a:ext cx="2811182" cy="821730"/>
          </a:xfrm>
          <a:prstGeom prst="rect">
            <a:avLst/>
          </a:prstGeom>
          <a:solidFill>
            <a:schemeClr val="tx1"/>
          </a:solidFill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40C114-6269-44E4-48A5-26C705F6891A}"/>
              </a:ext>
            </a:extLst>
          </p:cNvPr>
          <p:cNvCxnSpPr>
            <a:cxnSpLocks/>
          </p:cNvCxnSpPr>
          <p:nvPr/>
        </p:nvCxnSpPr>
        <p:spPr>
          <a:xfrm>
            <a:off x="4814047" y="5627564"/>
            <a:ext cx="712694" cy="0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89316E-E9AE-399F-C9F6-C234CD0E085E}"/>
              </a:ext>
            </a:extLst>
          </p:cNvPr>
          <p:cNvSpPr txBox="1"/>
          <p:nvPr/>
        </p:nvSpPr>
        <p:spPr>
          <a:xfrm>
            <a:off x="731371" y="1112464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u="none" strike="noStrike" dirty="0">
                <a:solidFill>
                  <a:srgbClr val="0050B3"/>
                </a:solidFill>
                <a:effectLst/>
                <a:latin typeface="-apple-system"/>
                <a:hlinkClick r:id="rId5"/>
              </a:rPr>
              <a:t>2502.08484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B3C948-292C-867C-9037-2F9586249A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4389" y="5215806"/>
            <a:ext cx="3105060" cy="823516"/>
          </a:xfrm>
          <a:prstGeom prst="rect">
            <a:avLst/>
          </a:prstGeom>
        </p:spPr>
      </p:pic>
      <p:pic>
        <p:nvPicPr>
          <p:cNvPr id="4100" name="Picture 4" descr="Wrong Symbol PNGs for Free Download">
            <a:extLst>
              <a:ext uri="{FF2B5EF4-FFF2-40B4-BE49-F238E27FC236}">
                <a16:creationId xmlns:a16="http://schemas.microsoft.com/office/drawing/2014/main" id="{CF65AB4B-9BCF-7650-BC5A-4A95F582C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626" y="5215805"/>
            <a:ext cx="842985" cy="84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91BDEE2-E07E-3735-E676-6A8501F4F807}"/>
              </a:ext>
            </a:extLst>
          </p:cNvPr>
          <p:cNvSpPr txBox="1"/>
          <p:nvPr/>
        </p:nvSpPr>
        <p:spPr>
          <a:xfrm>
            <a:off x="838200" y="6259449"/>
            <a:ext cx="373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 neutrino luminosity required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39038B-1716-F8A0-D2CC-60E0EB27244C}"/>
              </a:ext>
            </a:extLst>
          </p:cNvPr>
          <p:cNvSpPr txBox="1"/>
          <p:nvPr/>
        </p:nvSpPr>
        <p:spPr>
          <a:xfrm>
            <a:off x="6046391" y="6248028"/>
            <a:ext cx="236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Inferred jet luminosity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749A58-E0CA-2CB0-C1A0-DD7CA4FD6FAD}"/>
              </a:ext>
            </a:extLst>
          </p:cNvPr>
          <p:cNvSpPr txBox="1"/>
          <p:nvPr/>
        </p:nvSpPr>
        <p:spPr>
          <a:xfrm>
            <a:off x="9226879" y="6108298"/>
            <a:ext cx="183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Is this realistic?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3E4AE7D-9D55-AD16-E33D-A0A87E2A8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3</a:t>
            </a:fld>
            <a:endParaRPr lang="en-US" dirty="0"/>
          </a:p>
        </p:txBody>
      </p:sp>
      <p:pic>
        <p:nvPicPr>
          <p:cNvPr id="4102" name="Picture 6" descr="The Event Horizon Telescope's Possible Next Target? Blazars | Discover  Magazine">
            <a:extLst>
              <a:ext uri="{FF2B5EF4-FFF2-40B4-BE49-F238E27FC236}">
                <a16:creationId xmlns:a16="http://schemas.microsoft.com/office/drawing/2014/main" id="{65FDD2C2-82F3-5D94-9C47-5D85A8704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389" y="342970"/>
            <a:ext cx="3105060" cy="174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80477F-731B-8CA3-2B42-CC91AE428EC0}"/>
              </a:ext>
            </a:extLst>
          </p:cNvPr>
          <p:cNvSpPr txBox="1"/>
          <p:nvPr/>
        </p:nvSpPr>
        <p:spPr>
          <a:xfrm>
            <a:off x="10711595" y="1847055"/>
            <a:ext cx="1480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Credit: NASA/GSFC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33429-8C4C-6CC8-2713-747783F15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4547" y="2372106"/>
            <a:ext cx="5809739" cy="162672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5527E2-EFE1-0EB8-4BD7-D73A28B287DC}"/>
              </a:ext>
            </a:extLst>
          </p:cNvPr>
          <p:cNvSpPr txBox="1"/>
          <p:nvPr/>
        </p:nvSpPr>
        <p:spPr>
          <a:xfrm>
            <a:off x="6715903" y="4262417"/>
            <a:ext cx="502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FSRQ preferred over BL-Lac due to high jet power.</a:t>
            </a:r>
          </a:p>
        </p:txBody>
      </p:sp>
    </p:spTree>
    <p:extLst>
      <p:ext uri="{BB962C8B-B14F-4D97-AF65-F5344CB8AC3E}">
        <p14:creationId xmlns:p14="http://schemas.microsoft.com/office/powerpoint/2010/main" val="104834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2FC3F-7E61-D25F-F8CB-3319A3E8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57398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Blazar Luminosity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E53E35-05D4-C115-3126-D01347095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21D29-99B0-0333-D64C-62875F862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7616"/>
            <a:ext cx="8592845" cy="5751296"/>
          </a:xfrm>
          <a:prstGeom prst="rect">
            <a:avLst/>
          </a:prstGeom>
        </p:spPr>
      </p:pic>
      <p:pic>
        <p:nvPicPr>
          <p:cNvPr id="6" name="Picture 5" descr="A diagram of a solar system&#10;&#10;AI-generated content may be incorrect.">
            <a:extLst>
              <a:ext uri="{FF2B5EF4-FFF2-40B4-BE49-F238E27FC236}">
                <a16:creationId xmlns:a16="http://schemas.microsoft.com/office/drawing/2014/main" id="{DB6E56FB-6541-063A-E13A-4FA293C47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9851" y="793281"/>
            <a:ext cx="3572762" cy="3583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75CF0D-B40E-6694-86A0-75C4C2F1808A}"/>
              </a:ext>
            </a:extLst>
          </p:cNvPr>
          <p:cNvSpPr txBox="1"/>
          <p:nvPr/>
        </p:nvSpPr>
        <p:spPr>
          <a:xfrm>
            <a:off x="10528862" y="4025599"/>
            <a:ext cx="1649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Credit: </a:t>
            </a:r>
            <a:r>
              <a:rPr lang="en-US" sz="1200" dirty="0">
                <a:solidFill>
                  <a:srgbClr val="535353"/>
                </a:solidFill>
                <a:effectLst/>
                <a:latin typeface="Helvetica" pitchFamily="2" charset="0"/>
              </a:rPr>
              <a:t>F. Oikonomou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D96E22-8624-A9C6-DD30-26E29A1B6046}"/>
              </a:ext>
            </a:extLst>
          </p:cNvPr>
          <p:cNvSpPr txBox="1"/>
          <p:nvPr/>
        </p:nvSpPr>
        <p:spPr>
          <a:xfrm>
            <a:off x="5890444" y="1161536"/>
            <a:ext cx="2191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Ajello </a:t>
            </a:r>
            <a:r>
              <a:rPr lang="en-US" sz="1600" i="1" dirty="0">
                <a:solidFill>
                  <a:schemeClr val="accent6">
                    <a:lumMod val="50000"/>
                  </a:schemeClr>
                </a:solidFill>
              </a:rPr>
              <a:t>et al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1110.3787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F21382-77D0-B697-1B67-E5B237AD6211}"/>
              </a:ext>
            </a:extLst>
          </p:cNvPr>
          <p:cNvSpPr txBox="1"/>
          <p:nvPr/>
        </p:nvSpPr>
        <p:spPr>
          <a:xfrm>
            <a:off x="8592845" y="4459507"/>
            <a:ext cx="359915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Why no visible EM cascade? </a:t>
            </a:r>
          </a:p>
          <a:p>
            <a:r>
              <a:rPr lang="en-US" dirty="0"/>
              <a:t>Depends on source redshift and IGMF.</a:t>
            </a:r>
          </a:p>
          <a:p>
            <a:endParaRPr lang="en-US" dirty="0"/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Fang, </a:t>
            </a:r>
            <a:r>
              <a:rPr lang="en-US" sz="14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Halzen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Hooper, 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2502.09545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Crnogorčevića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Blanco, Linden,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2503.16606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59977-B256-8062-B28F-3145F3051DC6}"/>
              </a:ext>
            </a:extLst>
          </p:cNvPr>
          <p:cNvSpPr txBox="1"/>
          <p:nvPr/>
        </p:nvSpPr>
        <p:spPr>
          <a:xfrm>
            <a:off x="5431971" y="1984845"/>
            <a:ext cx="2650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10</a:t>
            </a:r>
            <a:r>
              <a:rPr lang="en-US" baseline="30000" dirty="0">
                <a:solidFill>
                  <a:srgbClr val="7030A0"/>
                </a:solidFill>
              </a:rPr>
              <a:t>49 </a:t>
            </a:r>
            <a:r>
              <a:rPr lang="en-US" dirty="0">
                <a:solidFill>
                  <a:srgbClr val="7030A0"/>
                </a:solidFill>
              </a:rPr>
              <a:t>erg/s possible with </a:t>
            </a:r>
            <a:r>
              <a:rPr lang="en-US" dirty="0" err="1">
                <a:solidFill>
                  <a:srgbClr val="7030A0"/>
                </a:solidFill>
              </a:rPr>
              <a:t>f</a:t>
            </a:r>
            <a:r>
              <a:rPr lang="en-US" baseline="-25000" dirty="0" err="1">
                <a:solidFill>
                  <a:srgbClr val="7030A0"/>
                </a:solidFill>
              </a:rPr>
              <a:t>beam</a:t>
            </a:r>
            <a:r>
              <a:rPr lang="en-US" baseline="-25000" dirty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≅1000, i.e. emission within ~4</a:t>
            </a:r>
            <a:r>
              <a:rPr lang="en-US" baseline="30000" dirty="0">
                <a:solidFill>
                  <a:srgbClr val="7030A0"/>
                </a:solidFill>
              </a:rPr>
              <a:t>0</a:t>
            </a:r>
            <a:r>
              <a:rPr lang="en-US" dirty="0">
                <a:solidFill>
                  <a:srgbClr val="7030A0"/>
                </a:solidFill>
              </a:rPr>
              <a:t>  around the jet direction.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EACDFC-3DEE-E2D6-9B7B-C0C3C9445151}"/>
              </a:ext>
            </a:extLst>
          </p:cNvPr>
          <p:cNvCxnSpPr>
            <a:cxnSpLocks/>
          </p:cNvCxnSpPr>
          <p:nvPr/>
        </p:nvCxnSpPr>
        <p:spPr>
          <a:xfrm>
            <a:off x="6986257" y="3185174"/>
            <a:ext cx="927961" cy="2268569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59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730A6-0364-A545-195B-549424FBE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973"/>
            <a:ext cx="10515600" cy="5896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Standard Interpretation of the KM3NeT Event</a:t>
            </a:r>
          </a:p>
        </p:txBody>
      </p:sp>
      <p:pic>
        <p:nvPicPr>
          <p:cNvPr id="3074" name="Picture 2" descr="Fig. 5">
            <a:extLst>
              <a:ext uri="{FF2B5EF4-FFF2-40B4-BE49-F238E27FC236}">
                <a16:creationId xmlns:a16="http://schemas.microsoft.com/office/drawing/2014/main" id="{01FE6E61-CDA4-BE24-5BF9-B735DAA5E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1700"/>
            <a:ext cx="12192000" cy="505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C4F264-FECA-5180-9D57-729FF6F967A1}"/>
              </a:ext>
            </a:extLst>
          </p:cNvPr>
          <p:cNvSpPr txBox="1"/>
          <p:nvPr/>
        </p:nvSpPr>
        <p:spPr>
          <a:xfrm>
            <a:off x="838200" y="901700"/>
            <a:ext cx="2442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50000"/>
                  </a:schemeClr>
                </a:solidFill>
              </a:rPr>
              <a:t>Nature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638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, 376 (2025)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73F6FF-D6E7-3722-F2C1-B48A340F52A4}"/>
              </a:ext>
            </a:extLst>
          </p:cNvPr>
          <p:cNvSpPr txBox="1"/>
          <p:nvPr/>
        </p:nvSpPr>
        <p:spPr>
          <a:xfrm>
            <a:off x="236431" y="6217274"/>
            <a:ext cx="2499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Best-fit neutrino flux: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A3D949-10DC-42A4-4DA2-B6ADB614DB0D}"/>
              </a:ext>
            </a:extLst>
          </p:cNvPr>
          <p:cNvSpPr txBox="1"/>
          <p:nvPr/>
        </p:nvSpPr>
        <p:spPr>
          <a:xfrm>
            <a:off x="6350679" y="5987018"/>
            <a:ext cx="430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2.2𝜎 tension with </a:t>
            </a:r>
            <a:r>
              <a:rPr lang="en-US" dirty="0" err="1"/>
              <a:t>IceCube</a:t>
            </a:r>
            <a:r>
              <a:rPr lang="en-US" dirty="0"/>
              <a:t> flux upper limit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FFC387-EFE9-59D6-D08D-F6C142E39487}"/>
              </a:ext>
            </a:extLst>
          </p:cNvPr>
          <p:cNvSpPr txBox="1"/>
          <p:nvPr/>
        </p:nvSpPr>
        <p:spPr>
          <a:xfrm>
            <a:off x="6350679" y="6277302"/>
            <a:ext cx="444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See also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Li, Machado, Naredo-Tuero, </a:t>
            </a:r>
            <a:r>
              <a:rPr lang="en-US" sz="1400" dirty="0" err="1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Schwemberger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, </a:t>
            </a:r>
          </a:p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14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2502.04508</a:t>
            </a:r>
            <a:r>
              <a:rPr lang="en-US" sz="14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</a:rPr>
              <a:t> and P. Machado’s talk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4020F0-F0EE-62A9-5E75-DBB13C7BF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E339B-4409-3F28-6E3B-7B68FF725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5705" y="6155719"/>
            <a:ext cx="3614974" cy="523220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84496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F8BED-71B9-697D-2377-E72928643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3753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(BSM) Solutions?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5701E8-ABA1-7A7C-B38C-D79C7B47C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789" y="2495609"/>
            <a:ext cx="11652421" cy="404330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Upward fluctuation in KM3NeT (one event in 70 years). </a:t>
            </a:r>
          </a:p>
          <a:p>
            <a:r>
              <a:rPr lang="en-US" dirty="0"/>
              <a:t>BSM? – It’s our duty.</a:t>
            </a:r>
          </a:p>
          <a:p>
            <a:r>
              <a:rPr lang="en-US" dirty="0"/>
              <a:t>Superheavy (~200 </a:t>
            </a:r>
            <a:r>
              <a:rPr lang="en-US" dirty="0" err="1"/>
              <a:t>PeV</a:t>
            </a:r>
            <a:r>
              <a:rPr lang="en-US" dirty="0"/>
              <a:t>) decaying dark matter is the ‘easiest’ solution.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Borah, Das, Okada, Sarmah,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2503.00097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 Jho, Park, Shin,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2503.18737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 Murase, Narita, Yin,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2504.15272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;…</a:t>
            </a:r>
          </a:p>
          <a:p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But does not address the tension with </a:t>
            </a:r>
            <a:r>
              <a:rPr lang="en-US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IceCube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. Also, in conflict with gamma-ray constraints.</a:t>
            </a:r>
          </a:p>
          <a:p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en-US" b="1" dirty="0"/>
              <a:t>Key observation: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Path length through Earth for KM3NeT event is ~10x larger than for </a:t>
            </a:r>
            <a:r>
              <a:rPr lang="en-US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IceCube</a:t>
            </a:r>
            <a:r>
              <a:rPr lang="en-US" dirty="0"/>
              <a:t>, which could (partially) compensate for </a:t>
            </a:r>
            <a:r>
              <a:rPr lang="en-US" dirty="0" err="1"/>
              <a:t>IceCube’s</a:t>
            </a:r>
            <a:r>
              <a:rPr lang="en-US" dirty="0"/>
              <a:t> larger effective area and exposure time. </a:t>
            </a:r>
          </a:p>
          <a:p>
            <a:r>
              <a:rPr lang="en-US" dirty="0"/>
              <a:t>Use Earth matter effect to address the tension:</a:t>
            </a:r>
          </a:p>
          <a:p>
            <a:pPr lvl="1"/>
            <a:r>
              <a:rPr lang="en-US" dirty="0"/>
              <a:t>Neutrino matter effect </a:t>
            </a:r>
            <a:r>
              <a:rPr lang="en-US" sz="2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(Brdar, Chattopadhyay, </a:t>
            </a:r>
            <a:r>
              <a:rPr lang="en-US" sz="21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2502.21299</a:t>
            </a:r>
            <a:r>
              <a:rPr lang="en-US" sz="2100" dirty="0">
                <a:solidFill>
                  <a:schemeClr val="accent6">
                    <a:lumMod val="20000"/>
                    <a:lumOff val="80000"/>
                  </a:schemeClr>
                </a:solidFill>
                <a:latin typeface="-apple-system"/>
              </a:rPr>
              <a:t>;</a:t>
            </a:r>
            <a:r>
              <a:rPr lang="en-US" sz="21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</a:rPr>
              <a:t> </a:t>
            </a:r>
            <a:r>
              <a:rPr lang="en-US" sz="2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see V. Brdar’s talk)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‘Dark’ matter effect </a:t>
            </a:r>
            <a:r>
              <a:rPr lang="en-US" sz="2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(BD, Dutta, Karthikeyan, Maitra, </a:t>
            </a:r>
            <a:r>
              <a:rPr lang="en-US" sz="21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Strigari</a:t>
            </a:r>
            <a:r>
              <a:rPr lang="en-US" sz="21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Verma, 2505.abcde; this talk)</a:t>
            </a:r>
          </a:p>
          <a:p>
            <a:pPr lvl="1"/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Our ‘dark’ solution also alleviates the  source luminosity tension (and gamma-ray constraints).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8976AF-FDB8-9775-2BF6-E7FB644D3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2542D0-5F75-3BAD-D95F-AE0EA79CA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7570" y="954872"/>
            <a:ext cx="7133322" cy="1277362"/>
          </a:xfrm>
          <a:prstGeom prst="rect">
            <a:avLst/>
          </a:prstGeom>
        </p:spPr>
      </p:pic>
      <p:pic>
        <p:nvPicPr>
          <p:cNvPr id="1026" name="Picture 2" descr="BORING! It is Boring!&quot; Sticker for Sale ...">
            <a:extLst>
              <a:ext uri="{FF2B5EF4-FFF2-40B4-BE49-F238E27FC236}">
                <a16:creationId xmlns:a16="http://schemas.microsoft.com/office/drawing/2014/main" id="{5BADE9F1-A979-14DD-15D1-B0E19B766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64" y="2232234"/>
            <a:ext cx="636154" cy="84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38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7D1350F-7B15-1B7D-D6B1-2258AE6F6D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926"/>
            <a:ext cx="7376984" cy="4186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E4ED6A-ADD3-38A5-149E-D54EC6763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53691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Main Idea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6D4980-69FE-5749-468E-4E08A5481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A38C63-4865-24A5-BE78-83264E52D8D2}"/>
              </a:ext>
            </a:extLst>
          </p:cNvPr>
          <p:cNvSpPr txBox="1"/>
          <p:nvPr/>
        </p:nvSpPr>
        <p:spPr>
          <a:xfrm>
            <a:off x="156810" y="746169"/>
            <a:ext cx="2734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Figure adapted from 2502.21299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0C76F2-AB61-A7F3-E646-13C173546DB3}"/>
              </a:ext>
            </a:extLst>
          </p:cNvPr>
          <p:cNvSpPr txBox="1"/>
          <p:nvPr/>
        </p:nvSpPr>
        <p:spPr>
          <a:xfrm>
            <a:off x="5893050" y="1270293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50000"/>
                  </a:schemeClr>
                </a:solidFill>
              </a:rPr>
              <a:t>59 km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572437-EC78-46C4-52A9-CBBDEB196CDB}"/>
              </a:ext>
            </a:extLst>
          </p:cNvPr>
          <p:cNvSpPr txBox="1"/>
          <p:nvPr/>
        </p:nvSpPr>
        <p:spPr>
          <a:xfrm>
            <a:off x="5909094" y="1869091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50000"/>
                  </a:schemeClr>
                </a:solidFill>
              </a:rPr>
              <a:t>418 km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BC5C62-F59D-639C-369D-DC865CA11A0C}"/>
              </a:ext>
            </a:extLst>
          </p:cNvPr>
          <p:cNvSpPr txBox="1"/>
          <p:nvPr/>
        </p:nvSpPr>
        <p:spPr>
          <a:xfrm>
            <a:off x="6047909" y="2748291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50000"/>
                  </a:schemeClr>
                </a:solidFill>
              </a:rPr>
              <a:t>12 km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B3F211-DEDD-FE14-68AF-EC2A3847C425}"/>
              </a:ext>
            </a:extLst>
          </p:cNvPr>
          <p:cNvSpPr txBox="1"/>
          <p:nvPr/>
        </p:nvSpPr>
        <p:spPr>
          <a:xfrm>
            <a:off x="6340463" y="3176689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5">
                    <a:lumMod val="50000"/>
                  </a:schemeClr>
                </a:solidFill>
              </a:rPr>
              <a:t>17 km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36590E6-A873-ADC5-2235-DA7E5D93A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809" y="4606082"/>
            <a:ext cx="7643299" cy="8024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23C1DF-F6A5-BFD6-1FA0-D6568CCDC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1" y="5724418"/>
            <a:ext cx="7495308" cy="666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A758401-9CD9-3E8A-1F2D-A9C2D8094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6984" y="752892"/>
            <a:ext cx="4356100" cy="19050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977E715-DC47-2962-D8DD-E7626B0FAC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3685" y="3359279"/>
            <a:ext cx="3708400" cy="13335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CFB6EC9-E520-50D5-C34A-D5404B4044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1785" y="4791075"/>
            <a:ext cx="1816100" cy="19304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7C27CE2-219D-0925-5C21-A99D5BC36A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66069" y="5313722"/>
            <a:ext cx="1384300" cy="901700"/>
          </a:xfrm>
          <a:prstGeom prst="rect">
            <a:avLst/>
          </a:prstGeom>
          <a:solidFill>
            <a:schemeClr val="tx1"/>
          </a:solidFill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1238753-FDE6-61DF-4E8E-9F051EC270FD}"/>
              </a:ext>
            </a:extLst>
          </p:cNvPr>
          <p:cNvCxnSpPr>
            <a:cxnSpLocks/>
          </p:cNvCxnSpPr>
          <p:nvPr/>
        </p:nvCxnSpPr>
        <p:spPr>
          <a:xfrm flipV="1">
            <a:off x="6891335" y="2438400"/>
            <a:ext cx="1177815" cy="2274912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4ED919F-D2EC-BF8B-CE61-29000F7CF342}"/>
              </a:ext>
            </a:extLst>
          </p:cNvPr>
          <p:cNvCxnSpPr>
            <a:cxnSpLocks/>
          </p:cNvCxnSpPr>
          <p:nvPr/>
        </p:nvCxnSpPr>
        <p:spPr>
          <a:xfrm flipV="1">
            <a:off x="6906695" y="3831750"/>
            <a:ext cx="1480874" cy="85977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686B4B3-0B7F-A017-744A-D70D03CAEBF5}"/>
              </a:ext>
            </a:extLst>
          </p:cNvPr>
          <p:cNvCxnSpPr>
            <a:cxnSpLocks/>
          </p:cNvCxnSpPr>
          <p:nvPr/>
        </p:nvCxnSpPr>
        <p:spPr>
          <a:xfrm flipV="1">
            <a:off x="7183889" y="2143036"/>
            <a:ext cx="2982180" cy="3765986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F7FED71-6E49-0E30-E174-619C4D88BF87}"/>
              </a:ext>
            </a:extLst>
          </p:cNvPr>
          <p:cNvCxnSpPr>
            <a:cxnSpLocks/>
          </p:cNvCxnSpPr>
          <p:nvPr/>
        </p:nvCxnSpPr>
        <p:spPr>
          <a:xfrm flipV="1">
            <a:off x="7183889" y="5656545"/>
            <a:ext cx="1491090" cy="252477"/>
          </a:xfrm>
          <a:prstGeom prst="line">
            <a:avLst/>
          </a:prstGeom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D515235-A20E-5E10-B647-05FB36C30817}"/>
              </a:ext>
            </a:extLst>
          </p:cNvPr>
          <p:cNvSpPr txBox="1"/>
          <p:nvPr/>
        </p:nvSpPr>
        <p:spPr>
          <a:xfrm>
            <a:off x="7896892" y="722524"/>
            <a:ext cx="3456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Production of blazar-boosted DM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EBF0EEC-0CE3-7B8D-A464-45494E45C884}"/>
              </a:ext>
            </a:extLst>
          </p:cNvPr>
          <p:cNvSpPr txBox="1"/>
          <p:nvPr/>
        </p:nvSpPr>
        <p:spPr>
          <a:xfrm>
            <a:off x="9043787" y="2997022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Detection at KM/IC</a:t>
            </a:r>
          </a:p>
        </p:txBody>
      </p:sp>
    </p:spTree>
    <p:extLst>
      <p:ext uri="{BB962C8B-B14F-4D97-AF65-F5344CB8AC3E}">
        <p14:creationId xmlns:p14="http://schemas.microsoft.com/office/powerpoint/2010/main" val="256353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B26C-D0DD-1AD2-2467-839E91D9F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66989"/>
          </a:xfrm>
        </p:spPr>
        <p:txBody>
          <a:bodyPr/>
          <a:lstStyle/>
          <a:p>
            <a:pPr algn="ctr"/>
            <a:r>
              <a:rPr lang="en-US" dirty="0"/>
              <a:t>Energy Distributions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4F62B9-FB69-99E3-C308-F9E68C400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8EFBC6-830C-650D-1903-26C6C4E1C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9" y="1198231"/>
            <a:ext cx="5906707" cy="48977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E8C548-F332-3845-EC33-BB8AA8A24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98231"/>
            <a:ext cx="5951424" cy="49515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D96473-60E3-E7E0-E316-EB146B1D8984}"/>
              </a:ext>
            </a:extLst>
          </p:cNvPr>
          <p:cNvSpPr txBox="1"/>
          <p:nvPr/>
        </p:nvSpPr>
        <p:spPr>
          <a:xfrm>
            <a:off x="2092037" y="6206051"/>
            <a:ext cx="103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2-2 case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C1ACE7-A1C4-DE52-FF2F-9257F1C7848C}"/>
              </a:ext>
            </a:extLst>
          </p:cNvPr>
          <p:cNvSpPr txBox="1"/>
          <p:nvPr/>
        </p:nvSpPr>
        <p:spPr>
          <a:xfrm>
            <a:off x="8659091" y="6208257"/>
            <a:ext cx="103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2-3 case</a:t>
            </a:r>
          </a:p>
        </p:txBody>
      </p:sp>
    </p:spTree>
    <p:extLst>
      <p:ext uri="{BB962C8B-B14F-4D97-AF65-F5344CB8AC3E}">
        <p14:creationId xmlns:p14="http://schemas.microsoft.com/office/powerpoint/2010/main" val="3966923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132270-1908-8022-DAD7-7EF589BA5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41" y="2025149"/>
            <a:ext cx="5357033" cy="43589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504681-7D7F-A10C-1BE8-B968DE6BB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565" y="176866"/>
            <a:ext cx="10515600" cy="73462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Event Numbers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80C875-9282-EF9C-1077-3E587E966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0366-75AE-4F43-A0FB-2DAF5DE9C33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40CB62-D9C5-F28A-CA31-A05D94A5C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160" y="2025149"/>
            <a:ext cx="5484899" cy="43589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16983C-9612-BE72-664E-122FB563F3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750" y="1037469"/>
            <a:ext cx="4591413" cy="73462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0F862B-7469-591B-E5AE-AF9186D579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0978" y="911492"/>
            <a:ext cx="6197396" cy="986581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47EB65-42B9-7794-C244-ED571D77BC67}"/>
              </a:ext>
            </a:extLst>
          </p:cNvPr>
          <p:cNvSpPr txBox="1"/>
          <p:nvPr/>
        </p:nvSpPr>
        <p:spPr>
          <a:xfrm>
            <a:off x="2010315" y="6421035"/>
            <a:ext cx="155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2-2 scattering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3DB592-74C1-B6C6-DDA4-8FCB2C1A0108}"/>
              </a:ext>
            </a:extLst>
          </p:cNvPr>
          <p:cNvSpPr txBox="1"/>
          <p:nvPr/>
        </p:nvSpPr>
        <p:spPr>
          <a:xfrm>
            <a:off x="8565467" y="6397481"/>
            <a:ext cx="155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2-3 scattering</a:t>
            </a:r>
          </a:p>
        </p:txBody>
      </p:sp>
    </p:spTree>
    <p:extLst>
      <p:ext uri="{BB962C8B-B14F-4D97-AF65-F5344CB8AC3E}">
        <p14:creationId xmlns:p14="http://schemas.microsoft.com/office/powerpoint/2010/main" val="276180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513</TotalTime>
  <Words>641</Words>
  <Application>Microsoft Macintosh PowerPoint</Application>
  <PresentationFormat>Widescreen</PresentationFormat>
  <Paragraphs>94</Paragraphs>
  <Slides>13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-apple-system</vt:lpstr>
      <vt:lpstr>Aptos</vt:lpstr>
      <vt:lpstr>Aptos Display</vt:lpstr>
      <vt:lpstr>Arial</vt:lpstr>
      <vt:lpstr>Cambria Math</vt:lpstr>
      <vt:lpstr>Helvetica</vt:lpstr>
      <vt:lpstr>Office Theme</vt:lpstr>
      <vt:lpstr>‘Dark’ Matter Effect as a Novel Solution to the KM3-230213A Puzzle</vt:lpstr>
      <vt:lpstr>KM3-230213A</vt:lpstr>
      <vt:lpstr>Potential Sources</vt:lpstr>
      <vt:lpstr>Blazar Luminosity Function</vt:lpstr>
      <vt:lpstr>Standard Interpretation of the KM3NeT Event</vt:lpstr>
      <vt:lpstr>(BSM) Solutions?</vt:lpstr>
      <vt:lpstr>Main Idea</vt:lpstr>
      <vt:lpstr>Energy Distributions</vt:lpstr>
      <vt:lpstr>Event Numbers</vt:lpstr>
      <vt:lpstr>Preferred Parameter Space</vt:lpstr>
      <vt:lpstr>Conclusions</vt:lpstr>
      <vt:lpstr>Extra: Preferred Parameter Space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Dev, Bhupal</dc:creator>
  <cp:lastModifiedBy>Dev, Bhupal</cp:lastModifiedBy>
  <cp:revision>49</cp:revision>
  <dcterms:created xsi:type="dcterms:W3CDTF">2025-05-12T13:46:53Z</dcterms:created>
  <dcterms:modified xsi:type="dcterms:W3CDTF">2025-05-13T13:05:37Z</dcterms:modified>
</cp:coreProperties>
</file>