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  <p:sldMasterId id="2147483652" r:id="rId2"/>
  </p:sldMasterIdLst>
  <p:notesMasterIdLst>
    <p:notesMasterId r:id="rId35"/>
  </p:notesMasterIdLst>
  <p:handoutMasterIdLst>
    <p:handoutMasterId r:id="rId36"/>
  </p:handoutMasterIdLst>
  <p:sldIdLst>
    <p:sldId id="635" r:id="rId3"/>
    <p:sldId id="1804" r:id="rId4"/>
    <p:sldId id="1805" r:id="rId5"/>
    <p:sldId id="1827" r:id="rId6"/>
    <p:sldId id="1811" r:id="rId7"/>
    <p:sldId id="1812" r:id="rId8"/>
    <p:sldId id="1832" r:id="rId9"/>
    <p:sldId id="1836" r:id="rId10"/>
    <p:sldId id="1835" r:id="rId11"/>
    <p:sldId id="1814" r:id="rId12"/>
    <p:sldId id="1807" r:id="rId13"/>
    <p:sldId id="1828" r:id="rId14"/>
    <p:sldId id="1838" r:id="rId15"/>
    <p:sldId id="1823" r:id="rId16"/>
    <p:sldId id="1822" r:id="rId17"/>
    <p:sldId id="1829" r:id="rId18"/>
    <p:sldId id="1824" r:id="rId19"/>
    <p:sldId id="1815" r:id="rId20"/>
    <p:sldId id="1808" r:id="rId21"/>
    <p:sldId id="1821" r:id="rId22"/>
    <p:sldId id="1837" r:id="rId23"/>
    <p:sldId id="1809" r:id="rId24"/>
    <p:sldId id="1513" r:id="rId25"/>
    <p:sldId id="1842" r:id="rId26"/>
    <p:sldId id="1831" r:id="rId27"/>
    <p:sldId id="1839" r:id="rId28"/>
    <p:sldId id="1840" r:id="rId29"/>
    <p:sldId id="1830" r:id="rId30"/>
    <p:sldId id="1817" r:id="rId31"/>
    <p:sldId id="1833" r:id="rId32"/>
    <p:sldId id="1819" r:id="rId33"/>
    <p:sldId id="1841" r:id="rId34"/>
  </p:sldIdLst>
  <p:sldSz cx="9144000" cy="6858000" type="screen4x3"/>
  <p:notesSz cx="6997700" cy="9271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52">
          <p15:clr>
            <a:srgbClr val="A4A3A4"/>
          </p15:clr>
        </p15:guide>
        <p15:guide id="2" pos="120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0" userDrawn="1">
          <p15:clr>
            <a:srgbClr val="A4A3A4"/>
          </p15:clr>
        </p15:guide>
        <p15:guide id="2" pos="22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00FF"/>
    <a:srgbClr val="00FA00"/>
    <a:srgbClr val="006600"/>
    <a:srgbClr val="FF0000"/>
    <a:srgbClr val="00AE00"/>
    <a:srgbClr val="C5AEB2"/>
    <a:srgbClr val="D60093"/>
    <a:srgbClr val="FFFF99"/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2" autoAdjust="0"/>
    <p:restoredTop sz="96679" autoAdjust="0"/>
  </p:normalViewPr>
  <p:slideViewPr>
    <p:cSldViewPr>
      <p:cViewPr varScale="1">
        <p:scale>
          <a:sx n="143" d="100"/>
          <a:sy n="143" d="100"/>
        </p:scale>
        <p:origin x="1408" y="200"/>
      </p:cViewPr>
      <p:guideLst>
        <p:guide orient="horz" pos="2352"/>
        <p:guide pos="1200"/>
      </p:guideLst>
    </p:cSldViewPr>
  </p:slideViewPr>
  <p:outlineViewPr>
    <p:cViewPr>
      <p:scale>
        <a:sx n="33" d="100"/>
        <a:sy n="33" d="100"/>
      </p:scale>
      <p:origin x="0" y="-122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notesViewPr>
    <p:cSldViewPr>
      <p:cViewPr varScale="1">
        <p:scale>
          <a:sx n="125" d="100"/>
          <a:sy n="125" d="100"/>
        </p:scale>
        <p:origin x="4752" y="176"/>
      </p:cViewPr>
      <p:guideLst>
        <p:guide orient="horz" pos="2920"/>
        <p:guide pos="22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3713" cy="46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973" tIns="44487" rIns="88973" bIns="44487" numCol="1" anchor="t" anchorCtr="0" compatLnSpc="1">
            <a:prstTxWarp prst="textNoShape">
              <a:avLst/>
            </a:prstTxWarp>
          </a:bodyPr>
          <a:lstStyle>
            <a:lvl1pPr defTabSz="889000" eaLnBrk="1" hangingPunct="1">
              <a:defRPr sz="1200" b="0"/>
            </a:lvl1pPr>
          </a:lstStyle>
          <a:p>
            <a:endParaRPr lang="en-US"/>
          </a:p>
        </p:txBody>
      </p:sp>
      <p:sp>
        <p:nvSpPr>
          <p:cNvPr id="374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9" y="0"/>
            <a:ext cx="3032125" cy="46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973" tIns="44487" rIns="88973" bIns="44487" numCol="1" anchor="t" anchorCtr="0" compatLnSpc="1">
            <a:prstTxWarp prst="textNoShape">
              <a:avLst/>
            </a:prstTxWarp>
          </a:bodyPr>
          <a:lstStyle>
            <a:lvl1pPr algn="r" defTabSz="889000" eaLnBrk="1" hangingPunct="1">
              <a:defRPr sz="1200" b="0"/>
            </a:lvl1pPr>
          </a:lstStyle>
          <a:p>
            <a:endParaRPr lang="en-US"/>
          </a:p>
        </p:txBody>
      </p:sp>
      <p:sp>
        <p:nvSpPr>
          <p:cNvPr id="374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04274"/>
            <a:ext cx="3033713" cy="46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973" tIns="44487" rIns="88973" bIns="44487" numCol="1" anchor="b" anchorCtr="0" compatLnSpc="1">
            <a:prstTxWarp prst="textNoShape">
              <a:avLst/>
            </a:prstTxWarp>
          </a:bodyPr>
          <a:lstStyle>
            <a:lvl1pPr defTabSz="889000" eaLnBrk="1" hangingPunct="1">
              <a:defRPr sz="1200" b="0"/>
            </a:lvl1pPr>
          </a:lstStyle>
          <a:p>
            <a:endParaRPr lang="en-US"/>
          </a:p>
        </p:txBody>
      </p:sp>
      <p:sp>
        <p:nvSpPr>
          <p:cNvPr id="374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9" y="8804274"/>
            <a:ext cx="3032125" cy="46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973" tIns="44487" rIns="88973" bIns="44487" numCol="1" anchor="b" anchorCtr="0" compatLnSpc="1">
            <a:prstTxWarp prst="textNoShape">
              <a:avLst/>
            </a:prstTxWarp>
          </a:bodyPr>
          <a:lstStyle>
            <a:lvl1pPr algn="r" defTabSz="889000" eaLnBrk="1" hangingPunct="1">
              <a:defRPr sz="1200" b="0"/>
            </a:lvl1pPr>
          </a:lstStyle>
          <a:p>
            <a:fld id="{3A2F8BC6-BFB8-4E7D-BB56-A743EEB40E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8332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33713" cy="46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5" rIns="92289" bIns="46145" numCol="1" anchor="t" anchorCtr="0" compatLnSpc="1">
            <a:prstTxWarp prst="textNoShape">
              <a:avLst/>
            </a:prstTxWarp>
          </a:bodyPr>
          <a:lstStyle>
            <a:lvl1pPr defTabSz="923925" eaLnBrk="1" hangingPunct="1">
              <a:defRPr sz="1200" b="0"/>
            </a:lvl1pPr>
          </a:lstStyle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9" y="0"/>
            <a:ext cx="3032125" cy="46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5" rIns="92289" bIns="46145" numCol="1" anchor="t" anchorCtr="0" compatLnSpc="1">
            <a:prstTxWarp prst="textNoShape">
              <a:avLst/>
            </a:prstTxWarp>
          </a:bodyPr>
          <a:lstStyle>
            <a:lvl1pPr algn="r" defTabSz="923925" eaLnBrk="1" hangingPunct="1">
              <a:defRPr sz="1200" b="0"/>
            </a:lvl1pPr>
          </a:lstStyle>
          <a:p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3738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9" y="4405314"/>
            <a:ext cx="559752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5" rIns="92289" bIns="461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04274"/>
            <a:ext cx="3033713" cy="46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5" rIns="92289" bIns="46145" numCol="1" anchor="b" anchorCtr="0" compatLnSpc="1">
            <a:prstTxWarp prst="textNoShape">
              <a:avLst/>
            </a:prstTxWarp>
          </a:bodyPr>
          <a:lstStyle>
            <a:lvl1pPr defTabSz="923925" eaLnBrk="1" hangingPunct="1">
              <a:defRPr sz="1200" b="0"/>
            </a:lvl1pPr>
          </a:lstStyle>
          <a:p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9" y="8804274"/>
            <a:ext cx="3032125" cy="465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9" tIns="46145" rIns="92289" bIns="46145" numCol="1" anchor="b" anchorCtr="0" compatLnSpc="1">
            <a:prstTxWarp prst="textNoShape">
              <a:avLst/>
            </a:prstTxWarp>
          </a:bodyPr>
          <a:lstStyle>
            <a:lvl1pPr algn="r" defTabSz="923925" eaLnBrk="1" hangingPunct="1">
              <a:defRPr sz="1200" b="0"/>
            </a:lvl1pPr>
          </a:lstStyle>
          <a:p>
            <a:fld id="{E1A7836B-CBD0-4885-8457-EB93219F2D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3707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7836B-CBD0-4885-8457-EB93219F2DE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802D5A-0BAC-82AF-106E-14E95569BD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2C4DCA-F839-D76C-EDCF-88C7F232DF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C595D0-3A73-65FA-DAEC-95B4BEB6CA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cds.cern.ch</a:t>
            </a:r>
            <a:r>
              <a:rPr lang="en-US" dirty="0"/>
              <a:t>/record/2816369</a:t>
            </a:r>
          </a:p>
          <a:p>
            <a:r>
              <a:rPr lang="en-US" dirty="0"/>
              <a:t>ATLAS Higgs + EWK</a:t>
            </a:r>
            <a:br>
              <a:rPr lang="en-US" dirty="0"/>
            </a:br>
            <a:br>
              <a:rPr lang="en-US" dirty="0"/>
            </a:br>
            <a:r>
              <a:rPr lang="en-US" dirty="0"/>
              <a:t>https://</a:t>
            </a:r>
            <a:r>
              <a:rPr lang="en-US" dirty="0" err="1"/>
              <a:t>atlas.web.cern.ch</a:t>
            </a:r>
            <a:r>
              <a:rPr lang="en-US" dirty="0"/>
              <a:t>/Atlas/GROUPS/PHYSICS/PAPERS/HIGG-2022-17/</a:t>
            </a:r>
          </a:p>
          <a:p>
            <a:r>
              <a:rPr lang="en-US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AE25F3-5CF9-7AA2-8E3B-14BACC451F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A7836B-CBD0-4885-8457-EB93219F2DE6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544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>
                <a:effectLst/>
                <a:latin typeface="Helvetica" pitchFamily="2" charset="0"/>
              </a:rPr>
              <a:t>Barbara Alvarez Gonzalez</a:t>
            </a:r>
            <a:endParaRPr lang="en-US" dirty="0">
              <a:effectLst/>
              <a:latin typeface="Helvetica" pitchFamily="2" charset="0"/>
            </a:endParaRPr>
          </a:p>
          <a:p>
            <a:r>
              <a:rPr lang="en-US" dirty="0"/>
              <a:t>ICHEP 2024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A7836B-CBD0-4885-8457-EB93219F2DE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668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>
                <a:effectLst/>
                <a:latin typeface="Helvetica" pitchFamily="2" charset="0"/>
              </a:rPr>
              <a:t>Barbara Alvarez Gonzalez</a:t>
            </a:r>
            <a:endParaRPr lang="en-US" dirty="0">
              <a:effectLst/>
              <a:latin typeface="Helvetica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ICHEP 2024</a:t>
            </a:r>
            <a:br>
              <a:rPr lang="en-US" dirty="0"/>
            </a:br>
            <a:br>
              <a:rPr lang="en-US" dirty="0"/>
            </a:br>
            <a:r>
              <a:rPr lang="en-US" i="1" dirty="0">
                <a:solidFill>
                  <a:srgbClr val="666666"/>
                </a:solidFill>
                <a:effectLst/>
                <a:latin typeface="Helvetica" pitchFamily="2" charset="0"/>
              </a:rPr>
              <a:t>G. </a:t>
            </a:r>
            <a:r>
              <a:rPr lang="en-US" i="1" dirty="0" err="1">
                <a:solidFill>
                  <a:srgbClr val="666666"/>
                </a:solidFill>
                <a:effectLst/>
                <a:latin typeface="Helvetica" pitchFamily="2" charset="0"/>
              </a:rPr>
              <a:t>Pizzati</a:t>
            </a:r>
            <a:br>
              <a:rPr lang="en-US" i="1" dirty="0">
                <a:solidFill>
                  <a:srgbClr val="666666"/>
                </a:solidFill>
                <a:effectLst/>
                <a:latin typeface="Helvetica" pitchFamily="2" charset="0"/>
              </a:rPr>
            </a:br>
            <a:br>
              <a:rPr lang="en-US" i="1" dirty="0">
                <a:solidFill>
                  <a:srgbClr val="666666"/>
                </a:solidFill>
                <a:effectLst/>
                <a:latin typeface="Helvetica" pitchFamily="2" charset="0"/>
              </a:rPr>
            </a:br>
            <a:r>
              <a:rPr lang="en-US" i="1" dirty="0">
                <a:solidFill>
                  <a:srgbClr val="666666"/>
                </a:solidFill>
                <a:effectLst/>
                <a:latin typeface="Helvetica" pitchFamily="2" charset="0"/>
              </a:rPr>
              <a:t>2504.02958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i="1" dirty="0">
              <a:solidFill>
                <a:srgbClr val="666666"/>
              </a:solidFill>
              <a:effectLst/>
              <a:latin typeface="Helvetica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666666"/>
                </a:solidFill>
                <a:effectLst/>
                <a:latin typeface="Helvetica" pitchFamily="2" charset="0"/>
              </a:rPr>
              <a:t>https://</a:t>
            </a:r>
            <a:r>
              <a:rPr lang="en-US" dirty="0" err="1">
                <a:solidFill>
                  <a:srgbClr val="666666"/>
                </a:solidFill>
                <a:effectLst/>
                <a:latin typeface="Helvetica" pitchFamily="2" charset="0"/>
              </a:rPr>
              <a:t>cds.cern.ch</a:t>
            </a:r>
            <a:r>
              <a:rPr lang="en-US" dirty="0">
                <a:solidFill>
                  <a:srgbClr val="666666"/>
                </a:solidFill>
                <a:effectLst/>
                <a:latin typeface="Helvetica" pitchFamily="2" charset="0"/>
              </a:rPr>
              <a:t>/record/2895759/plots</a:t>
            </a:r>
            <a:endParaRPr lang="en-US" i="1" dirty="0">
              <a:solidFill>
                <a:srgbClr val="666666"/>
              </a:solidFill>
              <a:effectLst/>
              <a:latin typeface="Helvetica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666666"/>
              </a:solidFill>
              <a:effectLst/>
              <a:latin typeface="Helvetica" pitchFamily="2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A7836B-CBD0-4885-8457-EB93219F2DE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1232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are kinematic inputs to BDT?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A7836B-CBD0-4885-8457-EB93219F2DE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363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A7836B-CBD0-4885-8457-EB93219F2DE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2107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lang="en-US" i="1" dirty="0">
                <a:solidFill>
                  <a:srgbClr val="8A8A8A"/>
                </a:solidFill>
                <a:effectLst/>
                <a:latin typeface="Helvetica" pitchFamily="2" charset="0"/>
              </a:rPr>
            </a:br>
            <a:r>
              <a:rPr lang="en-US" i="1" dirty="0">
                <a:solidFill>
                  <a:srgbClr val="8A8A8A"/>
                </a:solidFill>
                <a:effectLst/>
                <a:latin typeface="Helvetica" pitchFamily="2" charset="0"/>
              </a:rPr>
              <a:t>Higgs 2023, Beijing</a:t>
            </a:r>
            <a:endParaRPr lang="en-US" dirty="0">
              <a:solidFill>
                <a:srgbClr val="8A8A8A"/>
              </a:solidFill>
              <a:effectLst/>
              <a:latin typeface="Helvetica" pitchFamily="2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A7836B-CBD0-4885-8457-EB93219F2DE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5416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18419B-AB5C-F618-3B28-179C7716C1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1B9E50-29E0-30C6-CBB7-49617FAF99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A3F700E-EE66-F354-8192-AB225B1683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lang="en-US" i="1" dirty="0">
                <a:solidFill>
                  <a:srgbClr val="8A8A8A"/>
                </a:solidFill>
                <a:effectLst/>
                <a:latin typeface="Helvetica" pitchFamily="2" charset="0"/>
              </a:rPr>
            </a:br>
            <a:r>
              <a:rPr lang="en-US" i="1" dirty="0">
                <a:solidFill>
                  <a:srgbClr val="8A8A8A"/>
                </a:solidFill>
                <a:effectLst/>
                <a:latin typeface="Helvetica" pitchFamily="2" charset="0"/>
              </a:rPr>
              <a:t>Higgs 2023, Beijing</a:t>
            </a:r>
            <a:endParaRPr lang="en-US" dirty="0">
              <a:solidFill>
                <a:srgbClr val="8A8A8A"/>
              </a:solidFill>
              <a:effectLst/>
              <a:latin typeface="Helvetica" pitchFamily="2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FECF9-FC26-DB5A-3290-A9FBD2528F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A7836B-CBD0-4885-8457-EB93219F2DE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5542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1" dirty="0" err="1">
                <a:solidFill>
                  <a:srgbClr val="0033A1"/>
                </a:solidFill>
                <a:effectLst/>
                <a:latin typeface="Helvetica" pitchFamily="2" charset="0"/>
              </a:rPr>
              <a:t>Huacheng</a:t>
            </a:r>
            <a:r>
              <a:rPr lang="en-US" i="1" dirty="0">
                <a:solidFill>
                  <a:srgbClr val="0033A1"/>
                </a:solidFill>
                <a:effectLst/>
                <a:latin typeface="Helvetica" pitchFamily="2" charset="0"/>
              </a:rPr>
              <a:t> Cai | ATLAS EFT results in the top sector</a:t>
            </a:r>
            <a:endParaRPr lang="en-US" dirty="0">
              <a:solidFill>
                <a:srgbClr val="0033A1"/>
              </a:solidFill>
              <a:effectLst/>
              <a:latin typeface="Helvetica" pitchFamily="2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A7836B-CBD0-4885-8457-EB93219F2DE6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7196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cds.cern.ch</a:t>
            </a:r>
            <a:r>
              <a:rPr lang="en-US" dirty="0"/>
              <a:t>/record/2816369</a:t>
            </a:r>
          </a:p>
          <a:p>
            <a:r>
              <a:rPr lang="en-US" dirty="0"/>
              <a:t>ATLAS Higgs + EWK</a:t>
            </a:r>
            <a:br>
              <a:rPr lang="en-US" dirty="0"/>
            </a:br>
            <a:br>
              <a:rPr lang="en-US" dirty="0"/>
            </a:br>
            <a:r>
              <a:rPr lang="en-US" dirty="0"/>
              <a:t>https://</a:t>
            </a:r>
            <a:r>
              <a:rPr lang="en-US" dirty="0" err="1"/>
              <a:t>atlas.web.cern.ch</a:t>
            </a:r>
            <a:r>
              <a:rPr lang="en-US" dirty="0"/>
              <a:t>/Atlas/GROUPS/PHYSICS/PAPERS/HIGG-2022-17/</a:t>
            </a:r>
          </a:p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A7836B-CBD0-4885-8457-EB93219F2DE6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003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2CFE42-E0C8-4957-9BC0-5376D03261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85322A-812C-49BD-AA9D-54793FBCE8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D0ECA4-8767-4D69-AA2E-C8D2FA8E76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3" name="Picture 1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228600" y="228600"/>
            <a:ext cx="5168452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3924300" y="3276600"/>
            <a:ext cx="4991100" cy="3327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685800" y="3014663"/>
            <a:ext cx="7772400" cy="109537"/>
          </a:xfrm>
          <a:custGeom>
            <a:avLst/>
            <a:gdLst>
              <a:gd name="G0" fmla="+- 800 0 0"/>
            </a:gdLst>
            <a:ahLst/>
            <a:cxnLst>
              <a:cxn ang="0">
                <a:pos x="0" y="0"/>
              </a:cxn>
              <a:cxn ang="0">
                <a:pos x="800" y="0"/>
              </a:cxn>
              <a:cxn ang="0">
                <a:pos x="800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800" y="0"/>
                </a:lnTo>
                <a:lnTo>
                  <a:pt x="800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noFill/>
          <a:ln w="1270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2400" b="0">
              <a:latin typeface="Times New Roman" pitchFamily="18" charset="0"/>
            </a:endParaRPr>
          </a:p>
        </p:txBody>
      </p:sp>
      <p:sp>
        <p:nvSpPr>
          <p:cNvPr id="6" name="Line 9"/>
          <p:cNvSpPr>
            <a:spLocks noChangeShapeType="1"/>
          </p:cNvSpPr>
          <p:nvPr userDrawn="1"/>
        </p:nvSpPr>
        <p:spPr bwMode="auto">
          <a:xfrm flipV="1">
            <a:off x="609600" y="6477000"/>
            <a:ext cx="7924800" cy="0"/>
          </a:xfrm>
          <a:prstGeom prst="line">
            <a:avLst/>
          </a:prstGeom>
          <a:noFill/>
          <a:ln w="317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879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752600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879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733800"/>
            <a:ext cx="6324600" cy="1600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latin typeface="Trebuchet MS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77000"/>
            <a:ext cx="1905000" cy="228600"/>
          </a:xfrm>
        </p:spPr>
        <p:txBody>
          <a:bodyPr/>
          <a:lstStyle>
            <a:lvl1pPr>
              <a:defRPr baseline="0"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28600"/>
          </a:xfrm>
        </p:spPr>
        <p:txBody>
          <a:bodyPr/>
          <a:lstStyle>
            <a:lvl1pPr>
              <a:defRPr baseline="0"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770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A86AF799-3871-458B-A6C4-ADAA5BE10C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3" name="Picture 1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685800" y="1066799"/>
            <a:ext cx="7772400" cy="527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685800" y="3014663"/>
            <a:ext cx="7772400" cy="109537"/>
          </a:xfrm>
          <a:custGeom>
            <a:avLst/>
            <a:gdLst>
              <a:gd name="G0" fmla="+- 800 0 0"/>
            </a:gdLst>
            <a:ahLst/>
            <a:cxnLst>
              <a:cxn ang="0">
                <a:pos x="0" y="0"/>
              </a:cxn>
              <a:cxn ang="0">
                <a:pos x="800" y="0"/>
              </a:cxn>
              <a:cxn ang="0">
                <a:pos x="800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800" y="0"/>
                </a:lnTo>
                <a:lnTo>
                  <a:pt x="800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noFill/>
          <a:ln w="1270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2400" b="0">
              <a:latin typeface="Times New Roman" pitchFamily="18" charset="0"/>
            </a:endParaRPr>
          </a:p>
        </p:txBody>
      </p:sp>
      <p:sp>
        <p:nvSpPr>
          <p:cNvPr id="6" name="Line 9"/>
          <p:cNvSpPr>
            <a:spLocks noChangeShapeType="1"/>
          </p:cNvSpPr>
          <p:nvPr userDrawn="1"/>
        </p:nvSpPr>
        <p:spPr bwMode="auto">
          <a:xfrm flipV="1">
            <a:off x="609600" y="6477000"/>
            <a:ext cx="7924800" cy="0"/>
          </a:xfrm>
          <a:prstGeom prst="line">
            <a:avLst/>
          </a:prstGeom>
          <a:noFill/>
          <a:ln w="317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879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752600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879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733800"/>
            <a:ext cx="6324600" cy="1600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latin typeface="Trebuchet MS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77000"/>
            <a:ext cx="1905000" cy="228600"/>
          </a:xfrm>
        </p:spPr>
        <p:txBody>
          <a:bodyPr/>
          <a:lstStyle>
            <a:lvl1pPr>
              <a:defRPr baseline="0"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28600"/>
          </a:xfrm>
        </p:spPr>
        <p:txBody>
          <a:bodyPr/>
          <a:lstStyle>
            <a:lvl1pPr>
              <a:defRPr baseline="0"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770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A86AF799-3871-458B-A6C4-ADAA5BE10C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20090123_160bs.jpg"/>
          <p:cNvPicPr>
            <a:picLocks noChangeAspect="1"/>
          </p:cNvPicPr>
          <p:nvPr userDrawn="1"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677487" y="1066800"/>
            <a:ext cx="781844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685800" y="3014663"/>
            <a:ext cx="7772400" cy="109537"/>
          </a:xfrm>
          <a:custGeom>
            <a:avLst/>
            <a:gdLst>
              <a:gd name="G0" fmla="+- 800 0 0"/>
            </a:gdLst>
            <a:ahLst/>
            <a:cxnLst>
              <a:cxn ang="0">
                <a:pos x="0" y="0"/>
              </a:cxn>
              <a:cxn ang="0">
                <a:pos x="800" y="0"/>
              </a:cxn>
              <a:cxn ang="0">
                <a:pos x="800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800" y="0"/>
                </a:lnTo>
                <a:lnTo>
                  <a:pt x="800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noFill/>
          <a:ln w="1270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2400" b="0">
              <a:latin typeface="Times New Roman" pitchFamily="18" charset="0"/>
            </a:endParaRPr>
          </a:p>
        </p:txBody>
      </p:sp>
      <p:sp>
        <p:nvSpPr>
          <p:cNvPr id="6" name="Line 9"/>
          <p:cNvSpPr>
            <a:spLocks noChangeShapeType="1"/>
          </p:cNvSpPr>
          <p:nvPr userDrawn="1"/>
        </p:nvSpPr>
        <p:spPr bwMode="auto">
          <a:xfrm flipV="1">
            <a:off x="609600" y="6477000"/>
            <a:ext cx="7924800" cy="0"/>
          </a:xfrm>
          <a:prstGeom prst="line">
            <a:avLst/>
          </a:prstGeom>
          <a:noFill/>
          <a:ln w="317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879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752600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879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733800"/>
            <a:ext cx="6324600" cy="1600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latin typeface="Trebuchet MS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77000"/>
            <a:ext cx="1905000" cy="228600"/>
          </a:xfrm>
        </p:spPr>
        <p:txBody>
          <a:bodyPr/>
          <a:lstStyle>
            <a:lvl1pPr>
              <a:defRPr baseline="0"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28600"/>
          </a:xfrm>
        </p:spPr>
        <p:txBody>
          <a:bodyPr/>
          <a:lstStyle>
            <a:lvl1pPr>
              <a:defRPr baseline="0"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770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A86AF799-3871-458B-A6C4-ADAA5BE10C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685800" y="1066800"/>
            <a:ext cx="7772400" cy="4880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685800" y="3014663"/>
            <a:ext cx="7772400" cy="109537"/>
          </a:xfrm>
          <a:custGeom>
            <a:avLst/>
            <a:gdLst>
              <a:gd name="G0" fmla="+- 800 0 0"/>
            </a:gdLst>
            <a:ahLst/>
            <a:cxnLst>
              <a:cxn ang="0">
                <a:pos x="0" y="0"/>
              </a:cxn>
              <a:cxn ang="0">
                <a:pos x="800" y="0"/>
              </a:cxn>
              <a:cxn ang="0">
                <a:pos x="800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800" y="0"/>
                </a:lnTo>
                <a:lnTo>
                  <a:pt x="800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noFill/>
          <a:ln w="1270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2400" b="0">
              <a:latin typeface="Times New Roman" pitchFamily="18" charset="0"/>
            </a:endParaRPr>
          </a:p>
        </p:txBody>
      </p:sp>
      <p:sp>
        <p:nvSpPr>
          <p:cNvPr id="6" name="Line 9"/>
          <p:cNvSpPr>
            <a:spLocks noChangeShapeType="1"/>
          </p:cNvSpPr>
          <p:nvPr userDrawn="1"/>
        </p:nvSpPr>
        <p:spPr bwMode="auto">
          <a:xfrm flipV="1">
            <a:off x="609600" y="6477000"/>
            <a:ext cx="7924800" cy="0"/>
          </a:xfrm>
          <a:prstGeom prst="line">
            <a:avLst/>
          </a:prstGeom>
          <a:noFill/>
          <a:ln w="317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879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752600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879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733800"/>
            <a:ext cx="6324600" cy="1600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latin typeface="Trebuchet MS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77000"/>
            <a:ext cx="1905000" cy="228600"/>
          </a:xfrm>
        </p:spPr>
        <p:txBody>
          <a:bodyPr/>
          <a:lstStyle>
            <a:lvl1pPr>
              <a:defRPr baseline="0"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28600"/>
          </a:xfrm>
        </p:spPr>
        <p:txBody>
          <a:bodyPr/>
          <a:lstStyle>
            <a:lvl1pPr>
              <a:defRPr baseline="0"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770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A86AF799-3871-458B-A6C4-ADAA5BE10C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7250" name="Picture 2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685800" y="1066799"/>
            <a:ext cx="7772400" cy="5164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685800" y="3014663"/>
            <a:ext cx="7772400" cy="109537"/>
          </a:xfrm>
          <a:custGeom>
            <a:avLst/>
            <a:gdLst>
              <a:gd name="G0" fmla="+- 800 0 0"/>
            </a:gdLst>
            <a:ahLst/>
            <a:cxnLst>
              <a:cxn ang="0">
                <a:pos x="0" y="0"/>
              </a:cxn>
              <a:cxn ang="0">
                <a:pos x="800" y="0"/>
              </a:cxn>
              <a:cxn ang="0">
                <a:pos x="800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800" y="0"/>
                </a:lnTo>
                <a:lnTo>
                  <a:pt x="800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noFill/>
          <a:ln w="1270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2400" b="0">
              <a:latin typeface="Times New Roman" pitchFamily="18" charset="0"/>
            </a:endParaRPr>
          </a:p>
        </p:txBody>
      </p:sp>
      <p:sp>
        <p:nvSpPr>
          <p:cNvPr id="6" name="Line 9"/>
          <p:cNvSpPr>
            <a:spLocks noChangeShapeType="1"/>
          </p:cNvSpPr>
          <p:nvPr userDrawn="1"/>
        </p:nvSpPr>
        <p:spPr bwMode="auto">
          <a:xfrm flipV="1">
            <a:off x="609600" y="6477000"/>
            <a:ext cx="7924800" cy="0"/>
          </a:xfrm>
          <a:prstGeom prst="line">
            <a:avLst/>
          </a:prstGeom>
          <a:noFill/>
          <a:ln w="317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879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752600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879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733800"/>
            <a:ext cx="6324600" cy="1600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latin typeface="Trebuchet MS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77000"/>
            <a:ext cx="1905000" cy="228600"/>
          </a:xfrm>
        </p:spPr>
        <p:txBody>
          <a:bodyPr/>
          <a:lstStyle>
            <a:lvl1pPr>
              <a:defRPr baseline="0"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28600"/>
          </a:xfrm>
        </p:spPr>
        <p:txBody>
          <a:bodyPr/>
          <a:lstStyle>
            <a:lvl1pPr>
              <a:defRPr baseline="0"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770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A86AF799-3871-458B-A6C4-ADAA5BE10C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0" y="914400"/>
            <a:ext cx="9144000" cy="5018499"/>
          </a:xfrm>
          <a:prstGeom prst="rect">
            <a:avLst/>
          </a:prstGeom>
        </p:spPr>
      </p:pic>
      <p:sp>
        <p:nvSpPr>
          <p:cNvPr id="6" name="Line 9"/>
          <p:cNvSpPr>
            <a:spLocks noChangeShapeType="1"/>
          </p:cNvSpPr>
          <p:nvPr userDrawn="1"/>
        </p:nvSpPr>
        <p:spPr bwMode="auto">
          <a:xfrm flipV="1">
            <a:off x="609600" y="6477000"/>
            <a:ext cx="7924800" cy="0"/>
          </a:xfrm>
          <a:prstGeom prst="line">
            <a:avLst/>
          </a:prstGeom>
          <a:noFill/>
          <a:ln w="317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879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752600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879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733800"/>
            <a:ext cx="6324600" cy="1600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latin typeface="Trebuchet MS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77000"/>
            <a:ext cx="1905000" cy="228600"/>
          </a:xfrm>
        </p:spPr>
        <p:txBody>
          <a:bodyPr/>
          <a:lstStyle>
            <a:lvl1pPr>
              <a:defRPr baseline="0"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28600"/>
          </a:xfrm>
        </p:spPr>
        <p:txBody>
          <a:bodyPr/>
          <a:lstStyle>
            <a:lvl1pPr>
              <a:defRPr baseline="0"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770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A86AF799-3871-458B-A6C4-ADAA5BE10C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5390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685800" y="2286000"/>
            <a:ext cx="7772400" cy="109537"/>
          </a:xfrm>
          <a:custGeom>
            <a:avLst/>
            <a:gdLst>
              <a:gd name="G0" fmla="+- 800 0 0"/>
            </a:gdLst>
            <a:ahLst/>
            <a:cxnLst>
              <a:cxn ang="0">
                <a:pos x="0" y="0"/>
              </a:cxn>
              <a:cxn ang="0">
                <a:pos x="800" y="0"/>
              </a:cxn>
              <a:cxn ang="0">
                <a:pos x="800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800" y="0"/>
                </a:lnTo>
                <a:lnTo>
                  <a:pt x="800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noFill/>
          <a:ln w="1270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2400" b="0">
              <a:latin typeface="Times New Roman" pitchFamily="18" charset="0"/>
            </a:endParaRPr>
          </a:p>
        </p:txBody>
      </p:sp>
      <p:sp>
        <p:nvSpPr>
          <p:cNvPr id="6" name="Line 9"/>
          <p:cNvSpPr>
            <a:spLocks noChangeShapeType="1"/>
          </p:cNvSpPr>
          <p:nvPr userDrawn="1"/>
        </p:nvSpPr>
        <p:spPr bwMode="auto">
          <a:xfrm flipV="1">
            <a:off x="609600" y="6477000"/>
            <a:ext cx="7924800" cy="0"/>
          </a:xfrm>
          <a:prstGeom prst="line">
            <a:avLst/>
          </a:prstGeom>
          <a:noFill/>
          <a:ln w="317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879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879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733800"/>
            <a:ext cx="6324600" cy="1600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latin typeface="Trebuchet MS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77000"/>
            <a:ext cx="1905000" cy="228600"/>
          </a:xfrm>
        </p:spPr>
        <p:txBody>
          <a:bodyPr/>
          <a:lstStyle>
            <a:lvl1pPr>
              <a:defRPr baseline="0"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28600"/>
          </a:xfrm>
        </p:spPr>
        <p:txBody>
          <a:bodyPr/>
          <a:lstStyle>
            <a:lvl1pPr>
              <a:defRPr baseline="0"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770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A86AF799-3871-458B-A6C4-ADAA5BE10C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7010" name="Picture 2" descr="ttps://www.sciencenews.org/sites/default/files/2016/09/090216_ec_supersymmetry_inline_free.jpg"/>
          <p:cNvPicPr>
            <a:picLocks noChangeAspect="1" noChangeArrowheads="1"/>
          </p:cNvPicPr>
          <p:nvPr userDrawn="1"/>
        </p:nvPicPr>
        <p:blipFill rotWithShape="1"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54" b="8978"/>
          <a:stretch/>
        </p:blipFill>
        <p:spPr bwMode="auto">
          <a:xfrm>
            <a:off x="38100" y="1066800"/>
            <a:ext cx="9144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685800" y="3014663"/>
            <a:ext cx="7772400" cy="109537"/>
          </a:xfrm>
          <a:custGeom>
            <a:avLst/>
            <a:gdLst>
              <a:gd name="G0" fmla="+- 800 0 0"/>
            </a:gdLst>
            <a:ahLst/>
            <a:cxnLst>
              <a:cxn ang="0">
                <a:pos x="0" y="0"/>
              </a:cxn>
              <a:cxn ang="0">
                <a:pos x="800" y="0"/>
              </a:cxn>
              <a:cxn ang="0">
                <a:pos x="800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800" y="0"/>
                </a:lnTo>
                <a:lnTo>
                  <a:pt x="800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noFill/>
          <a:ln w="127000">
            <a:solidFill>
              <a:srgbClr val="0033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sz="2400" b="0">
              <a:latin typeface="Times New Roman" pitchFamily="18" charset="0"/>
            </a:endParaRPr>
          </a:p>
        </p:txBody>
      </p:sp>
      <p:sp>
        <p:nvSpPr>
          <p:cNvPr id="6" name="Line 9"/>
          <p:cNvSpPr>
            <a:spLocks noChangeShapeType="1"/>
          </p:cNvSpPr>
          <p:nvPr userDrawn="1"/>
        </p:nvSpPr>
        <p:spPr bwMode="auto">
          <a:xfrm flipV="1">
            <a:off x="609600" y="6477000"/>
            <a:ext cx="7924800" cy="0"/>
          </a:xfrm>
          <a:prstGeom prst="line">
            <a:avLst/>
          </a:prstGeom>
          <a:noFill/>
          <a:ln w="317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879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752600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8790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733800"/>
            <a:ext cx="6324600" cy="1600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latin typeface="Trebuchet MS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77000"/>
            <a:ext cx="1905000" cy="228600"/>
          </a:xfrm>
        </p:spPr>
        <p:txBody>
          <a:bodyPr/>
          <a:lstStyle>
            <a:lvl1pPr>
              <a:defRPr baseline="0"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28600"/>
          </a:xfrm>
        </p:spPr>
        <p:txBody>
          <a:bodyPr/>
          <a:lstStyle>
            <a:lvl1pPr>
              <a:defRPr baseline="0"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770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A86AF799-3871-458B-A6C4-ADAA5BE10C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8B3858-7278-4F86-A2CF-84276DE45D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ine 9"/>
          <p:cNvSpPr>
            <a:spLocks noChangeShapeType="1"/>
          </p:cNvSpPr>
          <p:nvPr userDrawn="1"/>
        </p:nvSpPr>
        <p:spPr bwMode="auto">
          <a:xfrm flipV="1">
            <a:off x="609600" y="6477000"/>
            <a:ext cx="7924800" cy="0"/>
          </a:xfrm>
          <a:prstGeom prst="line">
            <a:avLst/>
          </a:prstGeom>
          <a:noFill/>
          <a:ln w="317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477000"/>
            <a:ext cx="1905000" cy="228600"/>
          </a:xfrm>
        </p:spPr>
        <p:txBody>
          <a:bodyPr/>
          <a:lstStyle>
            <a:lvl1pPr>
              <a:defRPr baseline="0"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28600"/>
          </a:xfrm>
        </p:spPr>
        <p:txBody>
          <a:bodyPr/>
          <a:lstStyle>
            <a:lvl1pPr>
              <a:defRPr baseline="0"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770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A86AF799-3871-458B-A6C4-ADAA5BE10C49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93388" y="27159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0384A-EE6C-42F0-B758-A8D29B37AB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7475"/>
            <a:ext cx="7467600" cy="850900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  <a:lvl2pPr>
              <a:defRPr>
                <a:latin typeface="Trebuchet MS" pitchFamily="34" charset="0"/>
              </a:defRPr>
            </a:lvl2pPr>
            <a:lvl3pPr>
              <a:defRPr>
                <a:latin typeface="Trebuchet MS" pitchFamily="34" charset="0"/>
              </a:defRPr>
            </a:lvl3pPr>
            <a:lvl4pPr>
              <a:defRPr>
                <a:latin typeface="Trebuchet MS" pitchFamily="34" charset="0"/>
              </a:defRPr>
            </a:lvl4pPr>
            <a:lvl5pPr>
              <a:defRPr>
                <a:latin typeface="Trebuchet MS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A9FFC7-E63F-4EE3-B8E9-FB0394B842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698C9E-1330-43ED-9F39-8947C50795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152900" cy="5181600"/>
          </a:xfrm>
        </p:spPr>
        <p:txBody>
          <a:bodyPr/>
          <a:lstStyle>
            <a:lvl1pPr>
              <a:defRPr sz="2000">
                <a:latin typeface="Trebuchet MS" pitchFamily="34" charset="0"/>
              </a:defRPr>
            </a:lvl1pPr>
            <a:lvl2pPr>
              <a:defRPr sz="2400">
                <a:latin typeface="Trebuchet MS" pitchFamily="34" charset="0"/>
              </a:defRPr>
            </a:lvl2pPr>
            <a:lvl3pPr>
              <a:defRPr sz="2000">
                <a:latin typeface="Trebuchet MS" pitchFamily="34" charset="0"/>
              </a:defRPr>
            </a:lvl3pPr>
            <a:lvl4pPr>
              <a:defRPr sz="1800">
                <a:latin typeface="Trebuchet MS" pitchFamily="34" charset="0"/>
              </a:defRPr>
            </a:lvl4pPr>
            <a:lvl5pPr>
              <a:defRPr sz="1800">
                <a:latin typeface="Trebuchet M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295400"/>
            <a:ext cx="4152900" cy="5181600"/>
          </a:xfrm>
        </p:spPr>
        <p:txBody>
          <a:bodyPr/>
          <a:lstStyle>
            <a:lvl1pPr>
              <a:defRPr sz="2800">
                <a:latin typeface="Trebuchet MS" pitchFamily="34" charset="0"/>
              </a:defRPr>
            </a:lvl1pPr>
            <a:lvl2pPr>
              <a:defRPr sz="2400">
                <a:latin typeface="Trebuchet MS" pitchFamily="34" charset="0"/>
              </a:defRPr>
            </a:lvl2pPr>
            <a:lvl3pPr>
              <a:defRPr sz="2000">
                <a:latin typeface="Trebuchet MS" pitchFamily="34" charset="0"/>
              </a:defRPr>
            </a:lvl3pPr>
            <a:lvl4pPr>
              <a:defRPr sz="1800">
                <a:latin typeface="Trebuchet MS" pitchFamily="34" charset="0"/>
              </a:defRPr>
            </a:lvl4pPr>
            <a:lvl5pPr>
              <a:defRPr sz="1800">
                <a:latin typeface="Trebuchet MS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F6D53B-FD39-432B-94C1-4C9318FE73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E3EADA-598F-4194-A988-B34A722970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4E2972-476E-4E18-87DB-3D3B2DE10D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FD69C6-DC55-46FD-8D75-E6F65E25A8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44D9AA-5FE9-4D15-8662-8BBA5F65F6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484387-D08D-41DA-80F6-724EB77127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634510-A236-4430-913D-19E20B1F45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BA8588-EA85-4442-9755-D7DA4CD4D8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117475"/>
            <a:ext cx="2114550" cy="6359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7475"/>
            <a:ext cx="6191250" cy="6359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5FFF44-F591-4340-B619-812B42E768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117475"/>
            <a:ext cx="7731125" cy="850900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95400"/>
            <a:ext cx="4152900" cy="5181600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  <a:lvl2pPr>
              <a:defRPr>
                <a:latin typeface="Trebuchet MS" pitchFamily="34" charset="0"/>
              </a:defRPr>
            </a:lvl2pPr>
            <a:lvl3pPr>
              <a:defRPr>
                <a:latin typeface="Trebuchet MS" pitchFamily="34" charset="0"/>
              </a:defRPr>
            </a:lvl3pPr>
            <a:lvl4pPr>
              <a:defRPr>
                <a:latin typeface="Trebuchet MS" pitchFamily="34" charset="0"/>
              </a:defRPr>
            </a:lvl4pPr>
            <a:lvl5pPr>
              <a:defRPr>
                <a:latin typeface="Trebuchet MS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2500" y="1295400"/>
            <a:ext cx="4152900" cy="2514600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  <a:lvl2pPr>
              <a:defRPr>
                <a:latin typeface="Trebuchet MS" pitchFamily="34" charset="0"/>
              </a:defRPr>
            </a:lvl2pPr>
            <a:lvl3pPr>
              <a:defRPr>
                <a:latin typeface="Trebuchet MS" pitchFamily="34" charset="0"/>
              </a:defRPr>
            </a:lvl3pPr>
            <a:lvl4pPr>
              <a:defRPr>
                <a:latin typeface="Trebuchet MS" pitchFamily="34" charset="0"/>
              </a:defRPr>
            </a:lvl4pPr>
            <a:lvl5pPr>
              <a:defRPr>
                <a:latin typeface="Trebuchet MS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62500" y="3962400"/>
            <a:ext cx="4152900" cy="2514600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  <a:lvl2pPr>
              <a:defRPr>
                <a:latin typeface="Trebuchet MS" pitchFamily="34" charset="0"/>
              </a:defRPr>
            </a:lvl2pPr>
            <a:lvl3pPr>
              <a:defRPr>
                <a:latin typeface="Trebuchet MS" pitchFamily="34" charset="0"/>
              </a:defRPr>
            </a:lvl3pPr>
            <a:lvl4pPr>
              <a:defRPr>
                <a:latin typeface="Trebuchet MS" pitchFamily="34" charset="0"/>
              </a:defRPr>
            </a:lvl4pPr>
            <a:lvl5pPr>
              <a:defRPr>
                <a:latin typeface="Trebuchet MS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A493CC-F3E1-4CAE-859D-070246E3AB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E4184E-27D2-401D-AF7E-DDDFEDE63E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672233-16DA-433F-86F1-CAB4CA93A7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927A3F-7473-44C7-AD3B-654D7361CE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1FE4A6-0CD5-44B2-8F19-EB8A6A02B7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11F8E5-6F4E-4413-A4F4-E0C3281CF4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821ED9-80C8-4CA8-A0FA-B9990EB3E3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slideLayout" Target="../slideLayouts/slideLayout3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779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553200"/>
            <a:ext cx="19812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9779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9779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53200"/>
            <a:ext cx="19812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fld id="{A2DDE1C2-1F01-4CC5-BED1-972D48E53D5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77930" name="Line 10"/>
          <p:cNvSpPr>
            <a:spLocks noChangeShapeType="1"/>
          </p:cNvSpPr>
          <p:nvPr userDrawn="1"/>
        </p:nvSpPr>
        <p:spPr bwMode="auto">
          <a:xfrm flipV="1">
            <a:off x="609600" y="6477000"/>
            <a:ext cx="7924800" cy="0"/>
          </a:xfrm>
          <a:prstGeom prst="line">
            <a:avLst/>
          </a:prstGeom>
          <a:noFill/>
          <a:ln w="3175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68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17475"/>
            <a:ext cx="74676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458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86884" name="Line 4"/>
          <p:cNvSpPr>
            <a:spLocks noChangeShapeType="1"/>
          </p:cNvSpPr>
          <p:nvPr/>
        </p:nvSpPr>
        <p:spPr bwMode="auto">
          <a:xfrm flipV="1">
            <a:off x="609600" y="6477000"/>
            <a:ext cx="7924800" cy="0"/>
          </a:xfrm>
          <a:prstGeom prst="line">
            <a:avLst/>
          </a:prstGeom>
          <a:noFill/>
          <a:ln w="317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8688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553200"/>
            <a:ext cx="19812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178688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/>
            </a:lvl1pPr>
          </a:lstStyle>
          <a:p>
            <a:pPr>
              <a:defRPr/>
            </a:pPr>
            <a:r>
              <a:rPr lang="ja-JP" altLang="en-US"/>
              <a:t>素粒子のはなし</a:t>
            </a:r>
            <a:endParaRPr lang="en-US"/>
          </a:p>
        </p:txBody>
      </p:sp>
      <p:sp>
        <p:nvSpPr>
          <p:cNvPr id="178688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53200"/>
            <a:ext cx="198120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fld id="{3BD0384A-EE6C-42F0-B758-A8D29B37AB8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786888" name="Line 8"/>
          <p:cNvSpPr>
            <a:spLocks noChangeShapeType="1"/>
          </p:cNvSpPr>
          <p:nvPr/>
        </p:nvSpPr>
        <p:spPr bwMode="auto">
          <a:xfrm flipV="1">
            <a:off x="609600" y="990600"/>
            <a:ext cx="7924800" cy="0"/>
          </a:xfrm>
          <a:prstGeom prst="line">
            <a:avLst/>
          </a:prstGeom>
          <a:noFill/>
          <a:ln w="25400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86890" name="Line 10"/>
          <p:cNvSpPr>
            <a:spLocks noChangeShapeType="1"/>
          </p:cNvSpPr>
          <p:nvPr userDrawn="1"/>
        </p:nvSpPr>
        <p:spPr bwMode="auto">
          <a:xfrm flipV="1">
            <a:off x="609600" y="6477000"/>
            <a:ext cx="7924800" cy="0"/>
          </a:xfrm>
          <a:prstGeom prst="line">
            <a:avLst/>
          </a:prstGeom>
          <a:noFill/>
          <a:ln w="3175">
            <a:solidFill>
              <a:srgbClr val="0033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441346" name="Picture 2" descr="Baylor Bears Logo, history, meaning, symbol, PNG">
            <a:extLst>
              <a:ext uri="{FF2B5EF4-FFF2-40B4-BE49-F238E27FC236}">
                <a16:creationId xmlns:a16="http://schemas.microsoft.com/office/drawing/2014/main" id="{C095FB4B-E67F-364F-ACA5-C425D7EC1BE3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79" r="23694"/>
          <a:stretch/>
        </p:blipFill>
        <p:spPr bwMode="auto">
          <a:xfrm>
            <a:off x="8335296" y="146357"/>
            <a:ext cx="758228" cy="80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6" r:id="rId2"/>
    <p:sldLayoutId id="2147483727" r:id="rId3"/>
    <p:sldLayoutId id="2147483728" r:id="rId4"/>
    <p:sldLayoutId id="2147483729" r:id="rId5"/>
    <p:sldLayoutId id="2147483731" r:id="rId6"/>
    <p:sldLayoutId id="2147483732" r:id="rId7"/>
    <p:sldLayoutId id="2147483733" r:id="rId8"/>
    <p:sldLayoutId id="2147483730" r:id="rId9"/>
    <p:sldLayoutId id="2147483725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  <p:sldLayoutId id="2147483719" r:id="rId18"/>
    <p:sldLayoutId id="2147483720" r:id="rId19"/>
    <p:sldLayoutId id="2147483721" r:id="rId20"/>
    <p:sldLayoutId id="2147483722" r:id="rId2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rebuchet MS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Font typeface="Wingdings" pitchFamily="2" charset="2"/>
        <a:buChar char="o"/>
        <a:defRPr sz="24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Font typeface="Wingdings" pitchFamily="2" charset="2"/>
        <a:buChar char="n"/>
        <a:defRPr sz="2000">
          <a:solidFill>
            <a:schemeClr val="tx1"/>
          </a:solidFill>
          <a:latin typeface="Trebuchet MS" pitchFamily="34" charset="0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Font typeface="Wingdings" pitchFamily="2" charset="2"/>
        <a:buChar char="o"/>
        <a:defRPr sz="2400">
          <a:solidFill>
            <a:schemeClr val="tx1"/>
          </a:solidFill>
          <a:latin typeface="Trebuchet MS" pitchFamily="34" charset="0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rgbClr val="003300"/>
        </a:buClr>
        <a:buFont typeface="Wingdings" pitchFamily="2" charset="2"/>
        <a:buChar char="n"/>
        <a:defRPr sz="2000">
          <a:solidFill>
            <a:schemeClr val="tx1"/>
          </a:solidFill>
          <a:latin typeface="Trebuchet MS" pitchFamily="34" charset="0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rgbClr val="003300"/>
        </a:buClr>
        <a:buFont typeface="Wingdings" pitchFamily="2" charset="2"/>
        <a:buChar char="§"/>
        <a:defRPr sz="2000">
          <a:solidFill>
            <a:schemeClr val="tx1"/>
          </a:solidFill>
          <a:latin typeface="Trebuchet MS" pitchFamily="34" charset="0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rgbClr val="0033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rgbClr val="0033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rgbClr val="0033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rgbClr val="0033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3.png"/><Relationship Id="rId7" Type="http://schemas.openxmlformats.org/officeDocument/2006/relationships/image" Target="../media/image4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cms-results.web.cern.ch/cms-results/public-results/publications/TOP-21-003/" TargetMode="External"/><Relationship Id="rId11" Type="http://schemas.openxmlformats.org/officeDocument/2006/relationships/hyperlink" Target="https://cms-results.web.cern.ch/cms-results/public-results/preliminary-results/TOP-24-004/index.html" TargetMode="External"/><Relationship Id="rId5" Type="http://schemas.openxmlformats.org/officeDocument/2006/relationships/hyperlink" Target="https://cms-results.web.cern.ch/cms-results/public-results/publications/TOP-22-006/" TargetMode="External"/><Relationship Id="rId10" Type="http://schemas.openxmlformats.org/officeDocument/2006/relationships/image" Target="../media/image10.png"/><Relationship Id="rId4" Type="http://schemas.openxmlformats.org/officeDocument/2006/relationships/image" Target="../media/image44.png"/><Relationship Id="rId9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0.png"/><Relationship Id="rId4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HCPhysics/LHCHWGFiducialAndSTXS#Recommended_binning_Stage_1_2" TargetMode="External"/><Relationship Id="rId7" Type="http://schemas.openxmlformats.org/officeDocument/2006/relationships/hyperlink" Target="https://atlas.web.cern.ch/Atlas/GROUPS/PHYSICS/PAPERS/HIGP-2024-07" TargetMode="Externa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1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5.png"/><Relationship Id="rId7" Type="http://schemas.openxmlformats.org/officeDocument/2006/relationships/image" Target="../media/image57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6.png"/><Relationship Id="rId5" Type="http://schemas.openxmlformats.org/officeDocument/2006/relationships/hyperlink" Target="https://atlas.web.cern.ch/Atlas/GROUPS/PHYSICS/PAPERS/HIGP-2024-07" TargetMode="External"/><Relationship Id="rId4" Type="http://schemas.openxmlformats.org/officeDocument/2006/relationships/image" Target="../media/image11.png"/><Relationship Id="rId9" Type="http://schemas.openxmlformats.org/officeDocument/2006/relationships/image" Target="../media/image5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1.png"/><Relationship Id="rId4" Type="http://schemas.openxmlformats.org/officeDocument/2006/relationships/image" Target="../media/image6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206.08956" TargetMode="External"/><Relationship Id="rId3" Type="http://schemas.openxmlformats.org/officeDocument/2006/relationships/image" Target="../media/image64.png"/><Relationship Id="rId7" Type="http://schemas.openxmlformats.org/officeDocument/2006/relationships/hyperlink" Target="https://arxiv.org/abs/2403.15016" TargetMode="Externa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10" Type="http://schemas.openxmlformats.org/officeDocument/2006/relationships/image" Target="../media/image11.png"/><Relationship Id="rId4" Type="http://schemas.openxmlformats.org/officeDocument/2006/relationships/image" Target="../media/image65.png"/><Relationship Id="rId9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cms-results.web.cern.ch/cms-results/public-results/publications/TOP-22-006" TargetMode="External"/><Relationship Id="rId13" Type="http://schemas.openxmlformats.org/officeDocument/2006/relationships/hyperlink" Target="https://atlas.web.cern.ch/Atlas/GROUPS/PHYSICS/PUBNOTES/ATL-PHYS-PUB-2022-037/" TargetMode="External"/><Relationship Id="rId3" Type="http://schemas.openxmlformats.org/officeDocument/2006/relationships/hyperlink" Target="http://cms-results.web.cern.ch/cms-results/public-results/publications/HIG-19-015" TargetMode="External"/><Relationship Id="rId7" Type="http://schemas.openxmlformats.org/officeDocument/2006/relationships/hyperlink" Target="http://cms-results.web.cern.ch/cms-results/public-results/publications/TOP-20-001" TargetMode="External"/><Relationship Id="rId12" Type="http://schemas.openxmlformats.org/officeDocument/2006/relationships/hyperlink" Target="http://cms-results.web.cern.ch/cms-results/public-results/publications/SMP-24-003" TargetMode="External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2.xml"/><Relationship Id="rId6" Type="http://schemas.openxmlformats.org/officeDocument/2006/relationships/hyperlink" Target="http://cms-results.web.cern.ch/cms-results/public-results/publications/SMP-18-004" TargetMode="External"/><Relationship Id="rId11" Type="http://schemas.openxmlformats.org/officeDocument/2006/relationships/image" Target="../media/image10.png"/><Relationship Id="rId5" Type="http://schemas.openxmlformats.org/officeDocument/2006/relationships/hyperlink" Target="http://cms-results.web.cern.ch/cms-results/public-results/publications/SMP-18-003" TargetMode="External"/><Relationship Id="rId10" Type="http://schemas.openxmlformats.org/officeDocument/2006/relationships/hyperlink" Target="https://arxiv.org/abs/hep-ex/0509008" TargetMode="External"/><Relationship Id="rId4" Type="http://schemas.openxmlformats.org/officeDocument/2006/relationships/hyperlink" Target="http://cms-results.web.cern.ch/cms-results/public-results/publications/SMP-20-005" TargetMode="External"/><Relationship Id="rId9" Type="http://schemas.openxmlformats.org/officeDocument/2006/relationships/hyperlink" Target="https://cms-results.web.cern.ch/cms-results/public-results/publications/SMP-20-011/" TargetMode="External"/><Relationship Id="rId1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9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3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76.png"/><Relationship Id="rId4" Type="http://schemas.openxmlformats.org/officeDocument/2006/relationships/image" Target="../media/image7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19878/search?q=EFT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7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7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2.png"/><Relationship Id="rId5" Type="http://schemas.openxmlformats.org/officeDocument/2006/relationships/image" Target="../media/image11.png"/><Relationship Id="rId4" Type="http://schemas.openxmlformats.org/officeDocument/2006/relationships/image" Target="../media/image8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0.png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13" Type="http://schemas.openxmlformats.org/officeDocument/2006/relationships/image" Target="../media/image91.png"/><Relationship Id="rId3" Type="http://schemas.openxmlformats.org/officeDocument/2006/relationships/hyperlink" Target="https://cms-results.web.cern.ch/cms-results/public-results/publications/HIG-23-013/" TargetMode="External"/><Relationship Id="rId7" Type="http://schemas.openxmlformats.org/officeDocument/2006/relationships/image" Target="../media/image87.png"/><Relationship Id="rId12" Type="http://schemas.openxmlformats.org/officeDocument/2006/relationships/image" Target="../media/image90.png"/><Relationship Id="rId2" Type="http://schemas.openxmlformats.org/officeDocument/2006/relationships/hyperlink" Target="https://arxiv.org/abs/2504.13081" TargetMode="Externa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6.png"/><Relationship Id="rId11" Type="http://schemas.openxmlformats.org/officeDocument/2006/relationships/hyperlink" Target="https://cms-results.web.cern.ch/cms-results/public-results/preliminary-results/HIG-24-004/index.html" TargetMode="External"/><Relationship Id="rId5" Type="http://schemas.openxmlformats.org/officeDocument/2006/relationships/image" Target="../media/image85.png"/><Relationship Id="rId15" Type="http://schemas.openxmlformats.org/officeDocument/2006/relationships/image" Target="../media/image93.png"/><Relationship Id="rId10" Type="http://schemas.openxmlformats.org/officeDocument/2006/relationships/image" Target="../media/image10.png"/><Relationship Id="rId4" Type="http://schemas.openxmlformats.org/officeDocument/2006/relationships/image" Target="../media/image84.png"/><Relationship Id="rId9" Type="http://schemas.openxmlformats.org/officeDocument/2006/relationships/image" Target="../media/image89.png"/><Relationship Id="rId14" Type="http://schemas.openxmlformats.org/officeDocument/2006/relationships/image" Target="../media/image9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4.png"/><Relationship Id="rId7" Type="http://schemas.openxmlformats.org/officeDocument/2006/relationships/hyperlink" Target="https://doi.org/10.1007/JHEP11%282024%29097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arxiv.org/abs/2402.05742" TargetMode="External"/><Relationship Id="rId5" Type="http://schemas.openxmlformats.org/officeDocument/2006/relationships/hyperlink" Target="https://cms-results.web.cern.ch/cms-results/public-results/preliminary-results/HIG-21-018/index.html" TargetMode="Externa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0.png"/><Relationship Id="rId7" Type="http://schemas.openxmlformats.org/officeDocument/2006/relationships/hyperlink" Target="https://doi.org/10.1007/JHEP11%282024%29097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arxiv.org/abs/2402.05742" TargetMode="External"/><Relationship Id="rId5" Type="http://schemas.openxmlformats.org/officeDocument/2006/relationships/image" Target="../media/image95.png"/><Relationship Id="rId4" Type="http://schemas.openxmlformats.org/officeDocument/2006/relationships/hyperlink" Target="https://cms-results.web.cern.ch/cms-results/public-results/preliminary-results/HIG-21-018/index.html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2.xml"/><Relationship Id="rId4" Type="http://schemas.openxmlformats.org/officeDocument/2006/relationships/hyperlink" Target="https://cms-results.web.cern.ch/cms-results/public-results/preliminary-results/HIG-21-018/index.html" TargetMode="Externa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cms-results.web.cern.ch/cms-results/public-results/publications/TOP-22-006" TargetMode="External"/><Relationship Id="rId13" Type="http://schemas.openxmlformats.org/officeDocument/2006/relationships/hyperlink" Target="https://atlas.web.cern.ch/Atlas/GROUPS/PHYSICS/PUBNOTES/ATL-PHYS-PUB-2022-037/" TargetMode="External"/><Relationship Id="rId3" Type="http://schemas.openxmlformats.org/officeDocument/2006/relationships/hyperlink" Target="http://cms-results.web.cern.ch/cms-results/public-results/publications/HIG-19-015" TargetMode="External"/><Relationship Id="rId7" Type="http://schemas.openxmlformats.org/officeDocument/2006/relationships/hyperlink" Target="http://cms-results.web.cern.ch/cms-results/public-results/publications/TOP-20-001" TargetMode="External"/><Relationship Id="rId12" Type="http://schemas.openxmlformats.org/officeDocument/2006/relationships/hyperlink" Target="http://cms-results.web.cern.ch/cms-results/public-results/publications/SMP-24-003" TargetMode="External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2.xml"/><Relationship Id="rId6" Type="http://schemas.openxmlformats.org/officeDocument/2006/relationships/hyperlink" Target="http://cms-results.web.cern.ch/cms-results/public-results/publications/SMP-18-004" TargetMode="External"/><Relationship Id="rId11" Type="http://schemas.openxmlformats.org/officeDocument/2006/relationships/image" Target="../media/image10.png"/><Relationship Id="rId5" Type="http://schemas.openxmlformats.org/officeDocument/2006/relationships/hyperlink" Target="http://cms-results.web.cern.ch/cms-results/public-results/publications/SMP-18-003" TargetMode="External"/><Relationship Id="rId10" Type="http://schemas.openxmlformats.org/officeDocument/2006/relationships/hyperlink" Target="https://arxiv.org/abs/hep-ex/0509008" TargetMode="External"/><Relationship Id="rId4" Type="http://schemas.openxmlformats.org/officeDocument/2006/relationships/hyperlink" Target="http://cms-results.web.cern.ch/cms-results/public-results/publications/SMP-20-005" TargetMode="External"/><Relationship Id="rId9" Type="http://schemas.openxmlformats.org/officeDocument/2006/relationships/hyperlink" Target="https://cms-results.web.cern.ch/cms-results/public-results/publications/SMP-20-011/" TargetMode="External"/><Relationship Id="rId1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arxiv.org/abs/2504.05919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1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2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hyperlink" Target="https://doi.org/10.1007/JHEP02%282025%2908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8.png"/><Relationship Id="rId11" Type="http://schemas.openxmlformats.org/officeDocument/2006/relationships/hyperlink" Target="https://arxiv.org/abs/2409.14982" TargetMode="External"/><Relationship Id="rId5" Type="http://schemas.openxmlformats.org/officeDocument/2006/relationships/image" Target="../media/image27.png"/><Relationship Id="rId10" Type="http://schemas.openxmlformats.org/officeDocument/2006/relationships/image" Target="../media/image11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hyperlink" Target="https://cms-results.web.cern.ch/cms-results/public-results/preliminary-results/TOP-24-012/index.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1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2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143000"/>
            <a:ext cx="8839200" cy="1752600"/>
          </a:xfrm>
        </p:spPr>
        <p:txBody>
          <a:bodyPr/>
          <a:lstStyle/>
          <a:p>
            <a:r>
              <a:rPr lang="en-US" sz="3200" dirty="0">
                <a:ea typeface="MS PGothic" pitchFamily="34" charset="-128"/>
              </a:rPr>
              <a:t>Searches via effective filed theory with ATLAS and CMS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6324600" cy="1600200"/>
          </a:xfrm>
        </p:spPr>
        <p:txBody>
          <a:bodyPr/>
          <a:lstStyle/>
          <a:p>
            <a:pPr eaLnBrk="1" hangingPunct="1"/>
            <a:endParaRPr lang="en-US" sz="600" i="1" dirty="0"/>
          </a:p>
          <a:p>
            <a:pPr eaLnBrk="1" hangingPunct="1"/>
            <a:r>
              <a:rPr lang="en-US" sz="2800" dirty="0"/>
              <a:t>Kenichi Hatakeyama</a:t>
            </a:r>
          </a:p>
          <a:p>
            <a:pPr eaLnBrk="1" hangingPunct="1"/>
            <a:r>
              <a:rPr lang="en-US" altLang="ja-JP" sz="2800" dirty="0">
                <a:latin typeface="ＭＳ Ｐゴシック"/>
                <a:ea typeface="ＭＳ Ｐゴシック"/>
                <a:cs typeface="ＭＳ Ｐゴシック"/>
              </a:rPr>
              <a:t>Baylor University</a:t>
            </a:r>
          </a:p>
          <a:p>
            <a:pPr eaLnBrk="1" hangingPunct="1"/>
            <a:r>
              <a:rPr lang="en-US" altLang="ja-JP" sz="2800" dirty="0">
                <a:latin typeface="ＭＳ Ｐゴシック"/>
                <a:ea typeface="ＭＳ Ｐゴシック"/>
              </a:rPr>
              <a:t>for ATLAS and CMS Collaborations</a:t>
            </a:r>
            <a:endParaRPr lang="en-US" altLang="ja-JP" sz="2800" dirty="0">
              <a:ea typeface="MS PMincho" pitchFamily="18" charset="-128"/>
            </a:endParaRPr>
          </a:p>
          <a:p>
            <a:pPr eaLnBrk="1" hangingPunct="1"/>
            <a:endParaRPr lang="en-US" altLang="ja-JP" sz="2800" dirty="0">
              <a:latin typeface="ＭＳ Ｐゴシック"/>
              <a:ea typeface="ＭＳ Ｐゴシック"/>
              <a:cs typeface="ＭＳ Ｐゴシック"/>
            </a:endParaRPr>
          </a:p>
          <a:p>
            <a:pPr eaLnBrk="1" hangingPunct="1"/>
            <a:r>
              <a:rPr lang="en-US" altLang="ja-JP" sz="2800" dirty="0">
                <a:latin typeface="ＭＳ Ｐゴシック"/>
                <a:ea typeface="ＭＳ Ｐゴシック"/>
                <a:cs typeface="ＭＳ Ｐゴシック"/>
              </a:rPr>
              <a:t>May 16, 2025</a:t>
            </a:r>
          </a:p>
          <a:p>
            <a:pPr eaLnBrk="1" hangingPunct="1"/>
            <a:endParaRPr lang="en-US" altLang="ja-JP" sz="2800" dirty="0">
              <a:latin typeface="ＭＳ Ｐゴシック"/>
              <a:ea typeface="ＭＳ Ｐゴシック"/>
              <a:cs typeface="ＭＳ Ｐゴシック"/>
            </a:endParaRPr>
          </a:p>
          <a:p>
            <a:pPr eaLnBrk="1" hangingPunct="1"/>
            <a:r>
              <a:rPr lang="en-US" altLang="ja-JP" sz="2800" dirty="0">
                <a:latin typeface="ＭＳ Ｐゴシック"/>
                <a:ea typeface="ＭＳ Ｐゴシック"/>
                <a:cs typeface="ＭＳ Ｐゴシック"/>
              </a:rPr>
              <a:t> </a:t>
            </a:r>
          </a:p>
        </p:txBody>
      </p:sp>
      <p:sp>
        <p:nvSpPr>
          <p:cNvPr id="33796" name="Rectangle 15"/>
          <p:cNvSpPr>
            <a:spLocks noChangeArrowheads="1"/>
          </p:cNvSpPr>
          <p:nvPr/>
        </p:nvSpPr>
        <p:spPr bwMode="auto">
          <a:xfrm>
            <a:off x="1828800" y="4838700"/>
            <a:ext cx="5486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endParaRPr lang="en-US" sz="2800" b="0" i="1"/>
          </a:p>
        </p:txBody>
      </p:sp>
      <p:pic>
        <p:nvPicPr>
          <p:cNvPr id="1351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725" y="5219700"/>
            <a:ext cx="1066800" cy="1064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F799-3871-458B-A6C4-ADAA5BE10C49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1" name="Picture 2" descr="Baylor Bears Logo, history, meaning, symbol, PNG">
            <a:extLst>
              <a:ext uri="{FF2B5EF4-FFF2-40B4-BE49-F238E27FC236}">
                <a16:creationId xmlns:a16="http://schemas.microsoft.com/office/drawing/2014/main" id="{BC4AE4E1-1636-EE4C-A191-718017A589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79" r="23694"/>
          <a:stretch/>
        </p:blipFill>
        <p:spPr bwMode="auto">
          <a:xfrm>
            <a:off x="7610475" y="5284215"/>
            <a:ext cx="920153" cy="979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65ED65A-F7A9-0295-2404-D9F071854C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3525" y="5221793"/>
            <a:ext cx="1066800" cy="10668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45534-0250-541E-A2E1-A4399C1EF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ttX</a:t>
            </a:r>
            <a:r>
              <a:rPr lang="en-US" dirty="0"/>
              <a:t> Combination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68C9B-13B0-F004-7A07-31F0D68E19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Two input analyses target top quark prod. in association with heavy bosons:</a:t>
            </a:r>
          </a:p>
          <a:p>
            <a:pPr lvl="1"/>
            <a:r>
              <a:rPr lang="en-US" sz="1800" dirty="0"/>
              <a:t>Boosted analysis: </a:t>
            </a:r>
          </a:p>
          <a:p>
            <a:pPr lvl="1"/>
            <a:r>
              <a:rPr lang="en-US" sz="1800" dirty="0"/>
              <a:t>Multilepton analysis: </a:t>
            </a:r>
          </a:p>
          <a:p>
            <a:r>
              <a:rPr lang="en-US" sz="1800" dirty="0"/>
              <a:t>Uses the dim6top model and full Run 2 dataset (138 fb⁻¹ @ 13 TeV)</a:t>
            </a:r>
          </a:p>
          <a:p>
            <a:r>
              <a:rPr lang="en-US" sz="1800" dirty="0"/>
              <a:t>Combination using full likelihood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72D47-D5D9-FE2C-5DC8-55B9ADF97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F3C72C-4B8C-C519-906C-F8E9C15AE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31F93C-A578-12FA-F6EE-20639B7793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376" y="2930520"/>
            <a:ext cx="3282658" cy="33178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F8A28F1-9E65-E4F9-8480-6BAB5436BBDA}"/>
              </a:ext>
            </a:extLst>
          </p:cNvPr>
          <p:cNvSpPr txBox="1"/>
          <p:nvPr/>
        </p:nvSpPr>
        <p:spPr>
          <a:xfrm>
            <a:off x="0" y="4114800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i="1" dirty="0">
                <a:effectLst/>
                <a:latin typeface="Helvetica" pitchFamily="2" charset="0"/>
              </a:rPr>
              <a:t>Multilepton</a:t>
            </a:r>
            <a:endParaRPr lang="en-US" dirty="0">
              <a:effectLst/>
              <a:latin typeface="Helvetica" pitchFamily="2" charset="0"/>
            </a:endParaRPr>
          </a:p>
          <a:p>
            <a:r>
              <a:rPr lang="en-US" i="1" dirty="0">
                <a:effectLst/>
                <a:latin typeface="Helvetica" pitchFamily="2" charset="0"/>
              </a:rPr>
              <a:t>Analysis</a:t>
            </a:r>
            <a:endParaRPr lang="en-US" dirty="0">
              <a:effectLst/>
              <a:latin typeface="Helvetica" pitchFamily="2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1901AEE-0B0C-7887-C6BE-611029DB27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9321" y="1621930"/>
            <a:ext cx="3733800" cy="30873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7AC67AE-9826-B743-A9EB-5D2C9250E3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8890" y="1991370"/>
            <a:ext cx="3056851" cy="27202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697E72C-F67A-7AE6-1501-88B5798E633F}"/>
              </a:ext>
            </a:extLst>
          </p:cNvPr>
          <p:cNvSpPr txBox="1"/>
          <p:nvPr/>
        </p:nvSpPr>
        <p:spPr>
          <a:xfrm>
            <a:off x="6819290" y="1978223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1" dirty="0">
                <a:latin typeface="Trebuchet MS" panose="020B0703020202090204" pitchFamily="34" charset="0"/>
                <a:hlinkClick r:id="rId5"/>
              </a:rPr>
              <a:t>JHEP 12 (2023) 068</a:t>
            </a:r>
            <a:endParaRPr lang="en-US" b="0" i="1" dirty="0">
              <a:latin typeface="Trebuchet MS" panose="020B070302020209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3DB6527-6363-8C84-E35C-8EF60D3CC887}"/>
              </a:ext>
            </a:extLst>
          </p:cNvPr>
          <p:cNvSpPr/>
          <p:nvPr/>
        </p:nvSpPr>
        <p:spPr bwMode="auto">
          <a:xfrm>
            <a:off x="6184921" y="1644532"/>
            <a:ext cx="838200" cy="30873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21EADF1-099F-BDAA-C83F-50AA1AB0E12F}"/>
              </a:ext>
            </a:extLst>
          </p:cNvPr>
          <p:cNvSpPr txBox="1"/>
          <p:nvPr/>
        </p:nvSpPr>
        <p:spPr>
          <a:xfrm>
            <a:off x="6115508" y="1660822"/>
            <a:ext cx="55997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dirty="0">
                <a:latin typeface="Trebuchet MS" panose="020B0703020202090204" pitchFamily="34" charset="0"/>
              </a:rPr>
              <a:t>boosted</a:t>
            </a:r>
            <a:endParaRPr lang="en-US" b="0" dirty="0">
              <a:latin typeface="Trebuchet MS" panose="020B070302020209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BBBE031-8C99-BCE2-344B-F6603AF1B0F4}"/>
              </a:ext>
            </a:extLst>
          </p:cNvPr>
          <p:cNvSpPr txBox="1"/>
          <p:nvPr/>
        </p:nvSpPr>
        <p:spPr>
          <a:xfrm>
            <a:off x="6883354" y="1666422"/>
            <a:ext cx="57899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1" dirty="0">
                <a:effectLst/>
                <a:latin typeface="Helvetica" pitchFamily="2" charset="0"/>
                <a:hlinkClick r:id="rId6"/>
              </a:rPr>
              <a:t>Phys. Rev. D 108, 032008</a:t>
            </a:r>
            <a:endParaRPr lang="en-US" b="0" dirty="0">
              <a:effectLst/>
              <a:latin typeface="Helvetica" pitchFamily="2" charset="0"/>
            </a:endParaRPr>
          </a:p>
        </p:txBody>
      </p:sp>
      <p:pic>
        <p:nvPicPr>
          <p:cNvPr id="9" name="Picture 8" descr="A graph of a graph with lines and numbers&#10;&#10;AI-generated content may be incorrect.">
            <a:extLst>
              <a:ext uri="{FF2B5EF4-FFF2-40B4-BE49-F238E27FC236}">
                <a16:creationId xmlns:a16="http://schemas.microsoft.com/office/drawing/2014/main" id="{C6739A75-EF5C-C1A6-E13A-8252879AF40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682323"/>
            <a:ext cx="2851841" cy="20434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C59FC2E-3C64-9D29-AF7A-DABBE1B19597}"/>
              </a:ext>
            </a:extLst>
          </p:cNvPr>
          <p:cNvSpPr txBox="1"/>
          <p:nvPr/>
        </p:nvSpPr>
        <p:spPr>
          <a:xfrm>
            <a:off x="4161790" y="4391648"/>
            <a:ext cx="92044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>
                <a:solidFill>
                  <a:srgbClr val="FF0000"/>
                </a:solidFill>
                <a:effectLst/>
                <a:latin typeface="Helvetica" pitchFamily="2" charset="0"/>
              </a:rPr>
              <a:t>Boosted</a:t>
            </a:r>
            <a:endParaRPr lang="en-US" dirty="0">
              <a:solidFill>
                <a:srgbClr val="FF0000"/>
              </a:solidFill>
              <a:effectLst/>
              <a:latin typeface="Helvetica" pitchFamily="2" charset="0"/>
            </a:endParaRPr>
          </a:p>
          <a:p>
            <a:r>
              <a:rPr lang="en-US" i="1" dirty="0">
                <a:solidFill>
                  <a:srgbClr val="FF0000"/>
                </a:solidFill>
                <a:effectLst/>
                <a:latin typeface="Helvetica" pitchFamily="2" charset="0"/>
              </a:rPr>
              <a:t>Analysis</a:t>
            </a:r>
            <a:endParaRPr lang="en-US" dirty="0">
              <a:solidFill>
                <a:srgbClr val="FF0000"/>
              </a:solidFill>
              <a:effectLst/>
              <a:latin typeface="Helvetica" pitchFamily="2" charset="0"/>
            </a:endParaRPr>
          </a:p>
          <a:p>
            <a:endParaRPr lang="en-US" dirty="0"/>
          </a:p>
        </p:txBody>
      </p:sp>
      <p:pic>
        <p:nvPicPr>
          <p:cNvPr id="30" name="Picture 29" descr="A diagram of a cone&#10;&#10;AI-generated content may be incorrect.">
            <a:extLst>
              <a:ext uri="{FF2B5EF4-FFF2-40B4-BE49-F238E27FC236}">
                <a16:creationId xmlns:a16="http://schemas.microsoft.com/office/drawing/2014/main" id="{3E3325B9-C35D-3460-C630-03FA4F2B590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241" y="3316388"/>
            <a:ext cx="1398541" cy="935839"/>
          </a:xfrm>
          <a:prstGeom prst="rect">
            <a:avLst/>
          </a:prstGeom>
        </p:spPr>
      </p:pic>
      <p:pic>
        <p:nvPicPr>
          <p:cNvPr id="32" name="Picture 31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7A7E5F9B-9938-36B3-E5B8-61C93405989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008" y="4725768"/>
            <a:ext cx="2755817" cy="2098627"/>
          </a:xfrm>
          <a:prstGeom prst="rect">
            <a:avLst/>
          </a:prstGeom>
        </p:spPr>
      </p:pic>
      <p:pic>
        <p:nvPicPr>
          <p:cNvPr id="34" name="Picture 1">
            <a:extLst>
              <a:ext uri="{FF2B5EF4-FFF2-40B4-BE49-F238E27FC236}">
                <a16:creationId xmlns:a16="http://schemas.microsoft.com/office/drawing/2014/main" id="{EE9C96B5-BDEB-8254-76D1-EC8FE68013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138332" y="41260"/>
            <a:ext cx="929468" cy="927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5C5C7B7-B925-FC1F-9709-B76B412773F6}"/>
              </a:ext>
            </a:extLst>
          </p:cNvPr>
          <p:cNvSpPr txBox="1"/>
          <p:nvPr/>
        </p:nvSpPr>
        <p:spPr>
          <a:xfrm>
            <a:off x="6897868" y="1051605"/>
            <a:ext cx="20769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effectLst/>
                <a:latin typeface="Arial" panose="020B0604020202020204" pitchFamily="34" charset="0"/>
                <a:hlinkClick r:id="rId11"/>
              </a:rPr>
              <a:t>CMS-PAS-TOP-24-004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F3C554-8805-CC67-FA5B-0A23864C2555}"/>
              </a:ext>
            </a:extLst>
          </p:cNvPr>
          <p:cNvSpPr txBox="1"/>
          <p:nvPr/>
        </p:nvSpPr>
        <p:spPr>
          <a:xfrm>
            <a:off x="1549796" y="6224797"/>
            <a:ext cx="31365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1" dirty="0">
                <a:effectLst/>
                <a:latin typeface="Helvetica" pitchFamily="2" charset="0"/>
              </a:rPr>
              <a:t>43 categories, 178 total analysis bins</a:t>
            </a:r>
            <a:endParaRPr lang="en-US" b="0" dirty="0"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379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D2E99-2757-3643-F15C-F63EA1E27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ttX</a:t>
            </a:r>
            <a:r>
              <a:rPr lang="en-US" dirty="0"/>
              <a:t> Combination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8EBB0-A161-2C07-0293-18941DBFF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295400"/>
            <a:ext cx="4590591" cy="5181600"/>
          </a:xfrm>
        </p:spPr>
        <p:txBody>
          <a:bodyPr/>
          <a:lstStyle/>
          <a:p>
            <a:r>
              <a:rPr lang="en-US" sz="1800" dirty="0"/>
              <a:t>Multilepton analysis is the main driver</a:t>
            </a:r>
          </a:p>
          <a:p>
            <a:r>
              <a:rPr lang="en-US" sz="1800" dirty="0"/>
              <a:t>Notable improvements up to 10% for operators like </a:t>
            </a:r>
            <a:r>
              <a:rPr lang="en-US" sz="1800" dirty="0" err="1"/>
              <a:t>c</a:t>
            </a:r>
            <a:r>
              <a:rPr lang="en-US" sz="1800" baseline="-25000" dirty="0" err="1"/>
              <a:t>t</a:t>
            </a:r>
            <a:r>
              <a:rPr lang="el-GR" sz="1800" baseline="-25000" dirty="0" err="1"/>
              <a:t>ϕ</a:t>
            </a:r>
            <a:r>
              <a:rPr lang="el-GR" sz="1800" dirty="0"/>
              <a:t>, </a:t>
            </a:r>
            <a:r>
              <a:rPr lang="en-US" sz="1800" dirty="0"/>
              <a:t>c</a:t>
            </a:r>
            <a:r>
              <a:rPr lang="el-GR" sz="1800" baseline="-25000" dirty="0" err="1"/>
              <a:t>ϕ</a:t>
            </a:r>
            <a:r>
              <a:rPr lang="en-US" sz="1800" baseline="-25000" dirty="0"/>
              <a:t>t</a:t>
            </a:r>
            <a:r>
              <a:rPr lang="en-US" sz="1800" dirty="0"/>
              <a:t> and c</a:t>
            </a:r>
            <a:r>
              <a:rPr lang="en-US" sz="1800" baseline="30000" dirty="0"/>
              <a:t>-</a:t>
            </a:r>
            <a:r>
              <a:rPr lang="el-GR" sz="1800" baseline="-25000" dirty="0" err="1"/>
              <a:t>ϕ</a:t>
            </a:r>
            <a:r>
              <a:rPr lang="en-US" sz="1800" baseline="-25000" dirty="0"/>
              <a:t>Q</a:t>
            </a: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D1A3C-69D8-3CDB-F5B6-87FE7F55C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B3E040-B593-1D35-DE0B-A5CE153C2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54EE1A-B6CF-4E61-4CFB-6D32CE4EC7D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71" t="34641" r="65750" b="32705"/>
          <a:stretch/>
        </p:blipFill>
        <p:spPr>
          <a:xfrm>
            <a:off x="77724" y="2362200"/>
            <a:ext cx="3307080" cy="2667000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8510C35C-BAAC-83B1-84E0-BE2D95193F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695" y="1170409"/>
            <a:ext cx="3724916" cy="401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CEEDDD9-9EF7-8C95-B809-80A752FB2B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8785" y="1095998"/>
            <a:ext cx="3724916" cy="40992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DF67AD6-E9A5-BDD0-01CE-51CAB5153BF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8997" t="82730" r="5358"/>
          <a:stretch/>
        </p:blipFill>
        <p:spPr>
          <a:xfrm>
            <a:off x="3359651" y="2605871"/>
            <a:ext cx="1505288" cy="82312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B10BBD4-81D2-CCF8-7B81-33933A5B18F3}"/>
              </a:ext>
            </a:extLst>
          </p:cNvPr>
          <p:cNvSpPr txBox="1"/>
          <p:nvPr/>
        </p:nvSpPr>
        <p:spPr>
          <a:xfrm>
            <a:off x="3977335" y="5244147"/>
            <a:ext cx="515173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latin typeface="Trebuchet MS" panose="020B0703020202090204" pitchFamily="34" charset="0"/>
              </a:rPr>
              <a:t>Constraints usually placed on the c</a:t>
            </a:r>
            <a:r>
              <a:rPr lang="en-US" sz="1800" b="0" baseline="-25000" dirty="0">
                <a:latin typeface="Trebuchet MS" panose="020B0703020202090204" pitchFamily="34" charset="0"/>
              </a:rPr>
              <a:t>i</a:t>
            </a:r>
            <a:r>
              <a:rPr lang="en-US" sz="1800" b="0" dirty="0">
                <a:latin typeface="Trebuchet MS" panose="020B0703020202090204" pitchFamily="34" charset="0"/>
              </a:rPr>
              <a:t>/</a:t>
            </a:r>
            <a:r>
              <a:rPr lang="el-GR" sz="1800" b="0" dirty="0">
                <a:latin typeface="Trebuchet MS" panose="020B0703020202090204" pitchFamily="34" charset="0"/>
              </a:rPr>
              <a:t>Λ</a:t>
            </a:r>
            <a:r>
              <a:rPr lang="el-GR" sz="1800" b="0" baseline="30000" dirty="0">
                <a:latin typeface="Trebuchet MS" panose="020B0703020202090204" pitchFamily="34" charset="0"/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latin typeface="Trebuchet MS" panose="020B0703020202090204" pitchFamily="34" charset="0"/>
              </a:rPr>
              <a:t>By fixing reference values for the c</a:t>
            </a:r>
            <a:r>
              <a:rPr lang="en-US" sz="1800" b="0" baseline="-25000" dirty="0">
                <a:latin typeface="Trebuchet MS" panose="020B0703020202090204" pitchFamily="34" charset="0"/>
              </a:rPr>
              <a:t>i</a:t>
            </a:r>
            <a:r>
              <a:rPr lang="en-US" sz="1800" b="0" dirty="0">
                <a:latin typeface="Trebuchet MS" panose="020B0703020202090204" pitchFamily="34" charset="0"/>
              </a:rPr>
              <a:t>, we can also obtain limits on the BSM energy scale </a:t>
            </a:r>
            <a:r>
              <a:rPr lang="el-GR" sz="1800" b="0" dirty="0">
                <a:latin typeface="Trebuchet MS" panose="020B0703020202090204" pitchFamily="34" charset="0"/>
              </a:rPr>
              <a:t>Λ</a:t>
            </a:r>
            <a:endParaRPr lang="en-US" sz="1800" b="0" dirty="0">
              <a:latin typeface="Trebuchet MS" panose="020B070302020209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latin typeface="Trebuchet MS" panose="020B0703020202090204" pitchFamily="34" charset="0"/>
              </a:rPr>
              <a:t>Highlights the potential scale of new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dirty="0">
              <a:latin typeface="Trebuchet MS" panose="020B0703020202090204" pitchFamily="34" charset="0"/>
            </a:endParaRPr>
          </a:p>
        </p:txBody>
      </p:sp>
      <p:pic>
        <p:nvPicPr>
          <p:cNvPr id="16" name="Picture 1">
            <a:extLst>
              <a:ext uri="{FF2B5EF4-FFF2-40B4-BE49-F238E27FC236}">
                <a16:creationId xmlns:a16="http://schemas.microsoft.com/office/drawing/2014/main" id="{07EB8179-D164-49CC-C6E9-D52D036DA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38332" y="41260"/>
            <a:ext cx="929468" cy="927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2520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CA0861-C86C-00B3-210F-3C97664C1D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7DFCAA-722F-8F85-79ED-D01E31347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45E25A-25AB-8733-A149-AD4F9D7E6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DB29BF-851D-D9AE-B895-8DA5E7E9D9EB}"/>
              </a:ext>
            </a:extLst>
          </p:cNvPr>
          <p:cNvSpPr txBox="1"/>
          <p:nvPr/>
        </p:nvSpPr>
        <p:spPr>
          <a:xfrm>
            <a:off x="2705100" y="32004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0" dirty="0">
                <a:latin typeface="Trebuchet MS" panose="020B0703020202090204" pitchFamily="34" charset="0"/>
              </a:rPr>
              <a:t>Higgs Sector</a:t>
            </a:r>
          </a:p>
        </p:txBody>
      </p:sp>
    </p:spTree>
    <p:extLst>
      <p:ext uri="{BB962C8B-B14F-4D97-AF65-F5344CB8AC3E}">
        <p14:creationId xmlns:p14="http://schemas.microsoft.com/office/powerpoint/2010/main" val="13099311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A38B99-0F7D-499E-C695-08E1F792ED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349C8-4CC8-96CE-387E-2E68759BC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/>
              <a:t>ggF</a:t>
            </a:r>
            <a:r>
              <a:rPr lang="en-US" sz="3200" dirty="0"/>
              <a:t> &amp; VBF 𝐻 → 𝑊𝑊*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0F01EA7-7A9F-90B3-8CE5-1995B92D40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673" y="3414978"/>
            <a:ext cx="4934952" cy="31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6E038A-CFD0-FDB9-8035-EF7A885C22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4267200" cy="5181600"/>
          </a:xfrm>
        </p:spPr>
        <p:txBody>
          <a:bodyPr/>
          <a:lstStyle/>
          <a:p>
            <a:r>
              <a:rPr lang="en-US" sz="1800" dirty="0"/>
              <a:t>𝐻 → 𝑊𝑊</a:t>
            </a:r>
            <a:r>
              <a:rPr lang="en-US" sz="1800" baseline="30000" dirty="0"/>
              <a:t>∗</a:t>
            </a:r>
            <a:r>
              <a:rPr lang="en-US" sz="1800" dirty="0"/>
              <a:t>: second-largest branching ratio, clean 𝑊𝑊</a:t>
            </a:r>
            <a:r>
              <a:rPr lang="en-US" sz="1800" baseline="30000" dirty="0"/>
              <a:t>∗</a:t>
            </a:r>
            <a:r>
              <a:rPr lang="en-US" sz="1800" dirty="0"/>
              <a:t> → ℓ𝜈ℓ𝜈 decay mode</a:t>
            </a:r>
          </a:p>
          <a:p>
            <a:pPr lvl="1"/>
            <a:r>
              <a:rPr lang="en-US" sz="1600" dirty="0"/>
              <a:t>Probes Higgs boson coupling to vector bosons</a:t>
            </a:r>
          </a:p>
          <a:p>
            <a:r>
              <a:rPr lang="en-US" sz="1800" dirty="0"/>
              <a:t>Aim to measure </a:t>
            </a:r>
            <a:r>
              <a:rPr lang="en-US" sz="1800" dirty="0" err="1"/>
              <a:t>ggF</a:t>
            </a:r>
            <a:r>
              <a:rPr lang="en-US" sz="1800" dirty="0"/>
              <a:t> and VBF signal strengths in </a:t>
            </a:r>
            <a:r>
              <a:rPr lang="en-US" sz="1800" dirty="0" err="1"/>
              <a:t>ggF</a:t>
            </a:r>
            <a:r>
              <a:rPr lang="en-US" sz="1800" dirty="0"/>
              <a:t> and VBF STXS (</a:t>
            </a:r>
            <a:r>
              <a:rPr lang="en-US" sz="1800" dirty="0">
                <a:hlinkClick r:id="rId3"/>
              </a:rPr>
              <a:t>simplified template cross sections</a:t>
            </a:r>
            <a:r>
              <a:rPr lang="en-US" sz="1800" dirty="0"/>
              <a:t>) Stage 1.2 bins, </a:t>
            </a:r>
            <a:r>
              <a:rPr lang="en-US" sz="1800" dirty="0" err="1"/>
              <a:t>etc</a:t>
            </a: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804301-7692-08D7-ABB6-C6D11EB1F3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949BA5-1A70-2666-FE00-B32E4C5FB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9FB193-C05B-9BD2-B037-2C343AC9DC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7800" y="1905000"/>
            <a:ext cx="1655414" cy="9588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CBE4E9C-5B13-49F4-DC82-310AFD734D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1584" y="2012950"/>
            <a:ext cx="1555216" cy="8509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398E748-4686-B76D-4E04-DE71D56F815C}"/>
              </a:ext>
            </a:extLst>
          </p:cNvPr>
          <p:cNvSpPr txBox="1"/>
          <p:nvPr/>
        </p:nvSpPr>
        <p:spPr>
          <a:xfrm>
            <a:off x="5181600" y="1336670"/>
            <a:ext cx="18378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latin typeface="Trebuchet MS" panose="020B0703020202090204" pitchFamily="34" charset="0"/>
              </a:rPr>
              <a:t>Gluon-gluon fusion</a:t>
            </a:r>
          </a:p>
          <a:p>
            <a:r>
              <a:rPr lang="en-US" b="0" dirty="0">
                <a:latin typeface="Trebuchet MS" panose="020B0703020202090204" pitchFamily="34" charset="0"/>
              </a:rPr>
              <a:t>(</a:t>
            </a:r>
            <a:r>
              <a:rPr lang="en-US" b="0" dirty="0" err="1">
                <a:latin typeface="Trebuchet MS" panose="020B0703020202090204" pitchFamily="34" charset="0"/>
              </a:rPr>
              <a:t>ggF</a:t>
            </a:r>
            <a:r>
              <a:rPr lang="en-US" b="0" dirty="0">
                <a:latin typeface="Trebuchet MS" panose="020B0703020202090204" pitchFamily="34" charset="0"/>
              </a:rPr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6D819F-6A20-98BE-72F7-B0690C1AD4EA}"/>
              </a:ext>
            </a:extLst>
          </p:cNvPr>
          <p:cNvSpPr txBox="1"/>
          <p:nvPr/>
        </p:nvSpPr>
        <p:spPr>
          <a:xfrm>
            <a:off x="7131584" y="1364127"/>
            <a:ext cx="20931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latin typeface="Trebuchet MS" panose="020B0703020202090204" pitchFamily="34" charset="0"/>
              </a:rPr>
              <a:t>Vector boson fusion (VBF)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C16556B-83FA-7D90-4406-16EC5B51C4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9600" y="77788"/>
            <a:ext cx="893064" cy="89306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2764B1B-42FD-83D4-E1EE-5BD0F8A484B1}"/>
              </a:ext>
            </a:extLst>
          </p:cNvPr>
          <p:cNvSpPr txBox="1"/>
          <p:nvPr/>
        </p:nvSpPr>
        <p:spPr>
          <a:xfrm>
            <a:off x="6100509" y="1042571"/>
            <a:ext cx="174809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dirty="0">
                <a:latin typeface="Trebuchet MS" panose="020B0703020202090204" pitchFamily="34" charset="0"/>
                <a:hlinkClick r:id="rId7"/>
              </a:rPr>
              <a:t>arXiv:2504.07686</a:t>
            </a:r>
            <a:endParaRPr lang="en-US" sz="1600" b="0" dirty="0">
              <a:latin typeface="Trebuchet MS" panose="020B0703020202090204" pitchFamily="34" charset="0"/>
            </a:endParaRP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1811F597-D060-FA30-2EF8-06ADF2A7A609}"/>
              </a:ext>
            </a:extLst>
          </p:cNvPr>
          <p:cNvSpPr txBox="1">
            <a:spLocks/>
          </p:cNvSpPr>
          <p:nvPr/>
        </p:nvSpPr>
        <p:spPr bwMode="auto">
          <a:xfrm>
            <a:off x="429213" y="4019904"/>
            <a:ext cx="3380787" cy="2457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00"/>
              </a:buClr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00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rebuchet MS" pitchFamily="34" charset="0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00"/>
              </a:buClr>
              <a:buFont typeface="Wingdings" pitchFamily="2" charset="2"/>
              <a:buChar char="o"/>
              <a:defRPr sz="2400">
                <a:solidFill>
                  <a:schemeClr val="tx1"/>
                </a:solidFill>
                <a:latin typeface="Trebuchet MS" pitchFamily="34" charset="0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00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rebuchet MS" pitchFamily="34" charset="0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rgbClr val="0033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Trebuchet MS" pitchFamily="34" charset="0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rgbClr val="0033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rgbClr val="0033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rgbClr val="0033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rgbClr val="003300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b="0" dirty="0">
                <a:latin typeface="Trebuchet MS" panose="020B0703020202090204" pitchFamily="34" charset="0"/>
              </a:rPr>
              <a:t>STXS sensitivity: 15 STXS categories in total</a:t>
            </a:r>
          </a:p>
          <a:p>
            <a:r>
              <a:rPr lang="en-US" sz="1800" b="0" dirty="0">
                <a:latin typeface="Trebuchet MS" panose="020B0703020202090204" pitchFamily="34" charset="0"/>
              </a:rPr>
              <a:t>Improved precision (20-35%) in all channels comparing to previous measurements: new calibrations, categorization, DNNs, etc.</a:t>
            </a:r>
          </a:p>
          <a:p>
            <a:endParaRPr lang="en-US" sz="1800" b="0" kern="0" dirty="0"/>
          </a:p>
        </p:txBody>
      </p:sp>
    </p:spTree>
    <p:extLst>
      <p:ext uri="{BB962C8B-B14F-4D97-AF65-F5344CB8AC3E}">
        <p14:creationId xmlns:p14="http://schemas.microsoft.com/office/powerpoint/2010/main" val="13284313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8C434-43C9-0720-1958-537CF373A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 CP Structure: </a:t>
            </a:r>
            <a:r>
              <a:rPr lang="en-US" sz="3200" dirty="0" err="1"/>
              <a:t>ggF</a:t>
            </a:r>
            <a:r>
              <a:rPr lang="en-US" sz="3200" dirty="0"/>
              <a:t> &amp; VBF 𝐻 → 𝑊𝑊*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D6A61A-EDD1-BC7E-8632-F391388D23E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199" y="1295400"/>
                <a:ext cx="4804000" cy="5181600"/>
              </a:xfrm>
            </p:spPr>
            <p:txBody>
              <a:bodyPr/>
              <a:lstStyle/>
              <a:p>
                <a:r>
                  <a:rPr lang="en-US" sz="1800" dirty="0"/>
                  <a:t>CP sensitivity from </a:t>
                </a:r>
                <a:r>
                  <a:rPr lang="el-GR" sz="1800" dirty="0"/>
                  <a:t>Δ𝜙</a:t>
                </a:r>
                <a:r>
                  <a:rPr lang="en-US" sz="1800" baseline="-25000" dirty="0"/>
                  <a:t>(</a:t>
                </a:r>
                <a:r>
                  <a:rPr lang="en-US" sz="1800" baseline="-25000" dirty="0" err="1"/>
                  <a:t>jj</a:t>
                </a:r>
                <a:r>
                  <a:rPr lang="en-US" sz="1800" baseline="-25000" dirty="0"/>
                  <a:t>)</a:t>
                </a:r>
                <a:r>
                  <a:rPr lang="el-GR" sz="1800" baseline="-25000" dirty="0"/>
                  <a:t> </a:t>
                </a:r>
                <a:r>
                  <a:rPr lang="en-US" sz="1800" dirty="0"/>
                  <a:t>between the forward (highest 𝜂) and backward (lowest 𝜂) jets</a:t>
                </a:r>
                <a:r>
                  <a:rPr lang="el-GR" sz="1800" dirty="0"/>
                  <a:t>:</a:t>
                </a:r>
              </a:p>
              <a:p>
                <a:pPr lvl="1"/>
                <a:r>
                  <a:rPr lang="en-US" sz="1600" dirty="0"/>
                  <a:t>Higgs - Gluon: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𝐻𝐺</m:t>
                        </m:r>
                      </m:sub>
                    </m:sSub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𝐻𝐺</m:t>
                        </m:r>
                      </m:sub>
                    </m:sSub>
                  </m:oMath>
                </a14:m>
                <a:endParaRPr lang="si-LK" sz="1600" dirty="0"/>
              </a:p>
              <a:p>
                <a:pPr lvl="1"/>
                <a:r>
                  <a:rPr lang="en-US" sz="1600" dirty="0"/>
                  <a:t>Higgs - W boson: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sub>
                    </m:sSub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sub>
                    </m:sSub>
                  </m:oMath>
                </a14:m>
                <a:endParaRPr lang="en-US" sz="1600" dirty="0"/>
              </a:p>
              <a:p>
                <a:r>
                  <a:rPr lang="en-US" sz="1800" dirty="0"/>
                  <a:t>CP-even is sensitive to STXS kinematic (including </a:t>
                </a:r>
                <a:r>
                  <a:rPr lang="el-GR" sz="1800" dirty="0"/>
                  <a:t>ΔΦ</a:t>
                </a:r>
                <a:r>
                  <a:rPr lang="el-GR" sz="1800" baseline="-25000" dirty="0"/>
                  <a:t>𝑗𝑗</a:t>
                </a:r>
                <a:r>
                  <a:rPr lang="el-GR" sz="1800" dirty="0"/>
                  <a:t>)</a:t>
                </a:r>
                <a:r>
                  <a:rPr lang="en-US" sz="1800" dirty="0"/>
                  <a:t>,</a:t>
                </a:r>
                <a:r>
                  <a:rPr lang="el-GR" sz="1800" dirty="0"/>
                  <a:t> </a:t>
                </a:r>
                <a:r>
                  <a:rPr lang="en-US" sz="1800" dirty="0"/>
                  <a:t>while CP-odd is primarily sensitive to the </a:t>
                </a:r>
                <a:r>
                  <a:rPr lang="el-GR" sz="1800" dirty="0"/>
                  <a:t>ΔΦ</a:t>
                </a:r>
                <a:r>
                  <a:rPr lang="el-GR" sz="1800" baseline="-25000" dirty="0"/>
                  <a:t>𝑗𝑗</a:t>
                </a:r>
                <a:r>
                  <a:rPr lang="el-GR" sz="1800" dirty="0"/>
                  <a:t> </a:t>
                </a:r>
                <a:r>
                  <a:rPr lang="en-US" sz="1800" dirty="0"/>
                  <a:t>shape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BD6A61A-EDD1-BC7E-8632-F391388D23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9" y="1295400"/>
                <a:ext cx="4804000" cy="5181600"/>
              </a:xfrm>
              <a:blipFill>
                <a:blip r:embed="rId2"/>
                <a:stretch>
                  <a:fillRect l="-792" t="-7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069E64-CF64-A4EF-CD0D-38D3EDA7E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6034C6-05BD-270F-89C9-E2A87ED29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478AA7-1E53-5359-A983-48DE205395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3018" y="3254180"/>
            <a:ext cx="3200400" cy="31110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1FA3FF5-A9BA-B646-90E2-B8BD3A766A7C}"/>
              </a:ext>
            </a:extLst>
          </p:cNvPr>
          <p:cNvSpPr txBox="1"/>
          <p:nvPr/>
        </p:nvSpPr>
        <p:spPr>
          <a:xfrm>
            <a:off x="5181600" y="1336670"/>
            <a:ext cx="18378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latin typeface="Trebuchet MS" panose="020B0703020202090204" pitchFamily="34" charset="0"/>
              </a:rPr>
              <a:t>Gluon-gluon fusion</a:t>
            </a:r>
          </a:p>
          <a:p>
            <a:r>
              <a:rPr lang="en-US" b="0" dirty="0">
                <a:latin typeface="Trebuchet MS" panose="020B0703020202090204" pitchFamily="34" charset="0"/>
              </a:rPr>
              <a:t>(</a:t>
            </a:r>
            <a:r>
              <a:rPr lang="en-US" b="0" dirty="0" err="1">
                <a:latin typeface="Trebuchet MS" panose="020B0703020202090204" pitchFamily="34" charset="0"/>
              </a:rPr>
              <a:t>ggF</a:t>
            </a:r>
            <a:r>
              <a:rPr lang="en-US" b="0" dirty="0">
                <a:latin typeface="Trebuchet MS" panose="020B0703020202090204" pitchFamily="34" charset="0"/>
              </a:rPr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1323BC3-C813-C5D7-31E2-88E1B32F6A59}"/>
              </a:ext>
            </a:extLst>
          </p:cNvPr>
          <p:cNvSpPr txBox="1"/>
          <p:nvPr/>
        </p:nvSpPr>
        <p:spPr>
          <a:xfrm>
            <a:off x="7131584" y="1364127"/>
            <a:ext cx="24279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latin typeface="Trebuchet MS" panose="020B0703020202090204" pitchFamily="34" charset="0"/>
              </a:rPr>
              <a:t>Vector boson fusion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7D67A21-B607-454D-A812-5206E3D8CF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600" y="77788"/>
            <a:ext cx="893064" cy="89306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6CF2B27-044D-CCDF-2A94-0316A0F8258E}"/>
              </a:ext>
            </a:extLst>
          </p:cNvPr>
          <p:cNvSpPr txBox="1"/>
          <p:nvPr/>
        </p:nvSpPr>
        <p:spPr>
          <a:xfrm>
            <a:off x="6100509" y="1042571"/>
            <a:ext cx="174809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dirty="0">
                <a:latin typeface="Trebuchet MS" panose="020B0703020202090204" pitchFamily="34" charset="0"/>
                <a:hlinkClick r:id="rId5"/>
              </a:rPr>
              <a:t>arXiv:2504.07686</a:t>
            </a:r>
            <a:endParaRPr lang="en-US" sz="1600" b="0" dirty="0">
              <a:latin typeface="Trebuchet MS" panose="020B070302020209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77B5A91-353B-DCDC-EB42-C40FCE7D4F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9381" y="1897536"/>
            <a:ext cx="1276175" cy="124972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C51D5CF-AB32-BA08-C377-EC335AA5C6A0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0735"/>
          <a:stretch/>
        </p:blipFill>
        <p:spPr>
          <a:xfrm>
            <a:off x="6404280" y="2056633"/>
            <a:ext cx="685800" cy="98359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FCB06A1-638D-7626-B196-DD7BEBF890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65958" y="1913349"/>
            <a:ext cx="1978042" cy="128737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5054756-A51C-F520-2B47-1DDA947B965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0513" y="3710739"/>
            <a:ext cx="4971596" cy="31110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80A4403-F72A-BA4A-88B7-AE24FED1724D}"/>
              </a:ext>
            </a:extLst>
          </p:cNvPr>
          <p:cNvSpPr txBox="1"/>
          <p:nvPr/>
        </p:nvSpPr>
        <p:spPr>
          <a:xfrm>
            <a:off x="36760" y="3700046"/>
            <a:ext cx="1182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latin typeface="Trebuchet MS" panose="020B0703020202090204" pitchFamily="34" charset="0"/>
              </a:rPr>
              <a:t>Use STXS</a:t>
            </a:r>
            <a:r>
              <a:rPr lang="en-US" sz="1600" b="0" baseline="-25000" dirty="0">
                <a:latin typeface="Trebuchet MS" panose="020B0703020202090204" pitchFamily="34" charset="0"/>
              </a:rPr>
              <a:t>CP </a:t>
            </a:r>
            <a:r>
              <a:rPr lang="en-US" sz="1600" b="0" dirty="0">
                <a:latin typeface="Trebuchet MS" panose="020B0703020202090204" pitchFamily="34" charset="0"/>
              </a:rPr>
              <a:t>bins</a:t>
            </a:r>
          </a:p>
        </p:txBody>
      </p:sp>
    </p:spTree>
    <p:extLst>
      <p:ext uri="{BB962C8B-B14F-4D97-AF65-F5344CB8AC3E}">
        <p14:creationId xmlns:p14="http://schemas.microsoft.com/office/powerpoint/2010/main" val="33810547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26700-D906-DC73-EED8-93C152CA2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CP Structure: </a:t>
            </a:r>
            <a:r>
              <a:rPr lang="en-US" sz="3200" dirty="0" err="1"/>
              <a:t>ggF</a:t>
            </a:r>
            <a:r>
              <a:rPr lang="en-US" sz="3200" dirty="0"/>
              <a:t> &amp; VBF 𝐻 → 𝑊𝑊*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A82BF1-FE07-A3F8-1858-9038CF4418F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3CD25F-D59A-A3AD-4932-7DE629483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114D3D-63B6-0325-B494-519A06497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D53B-FD39-432B-94C1-4C9318FE739E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D9F3750-CD7A-AE2D-7070-B18AD3F67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3109"/>
            <a:ext cx="4962551" cy="20710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42F486F-7388-A345-0AD6-BC630BB63E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124200"/>
            <a:ext cx="5371728" cy="22903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FAACD1-B671-E57B-61F1-CBE273B6CE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0100" y="4063621"/>
            <a:ext cx="4343400" cy="25039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E5906CB-DB04-E6D7-9CB9-6E6AE5D1195A}"/>
              </a:ext>
            </a:extLst>
          </p:cNvPr>
          <p:cNvSpPr txBox="1"/>
          <p:nvPr/>
        </p:nvSpPr>
        <p:spPr>
          <a:xfrm>
            <a:off x="5356062" y="1307615"/>
            <a:ext cx="359743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800" b="0" dirty="0">
                <a:solidFill>
                  <a:srgbClr val="00AF50"/>
                </a:solidFill>
                <a:effectLst/>
                <a:latin typeface="Trebuchet MS" panose="020B0703020202090204" pitchFamily="34" charset="0"/>
              </a:rPr>
              <a:t>Simultaneous constraints </a:t>
            </a:r>
            <a:r>
              <a:rPr lang="en-US" sz="1800" b="0" dirty="0">
                <a:effectLst/>
                <a:latin typeface="Trebuchet MS" panose="020B0703020202090204" pitchFamily="34" charset="0"/>
              </a:rPr>
              <a:t>on </a:t>
            </a:r>
            <a:r>
              <a:rPr lang="en-US" sz="1800" b="0" dirty="0">
                <a:solidFill>
                  <a:srgbClr val="C00000"/>
                </a:solidFill>
                <a:effectLst/>
                <a:latin typeface="Trebuchet MS" panose="020B0703020202090204" pitchFamily="34" charset="0"/>
              </a:rPr>
              <a:t>CP-odd </a:t>
            </a:r>
            <a:r>
              <a:rPr lang="en-US" sz="1800" b="0" dirty="0">
                <a:effectLst/>
                <a:latin typeface="Trebuchet MS" panose="020B0703020202090204" pitchFamily="34" charset="0"/>
              </a:rPr>
              <a:t>and </a:t>
            </a:r>
            <a:r>
              <a:rPr lang="en-US" sz="1800" b="0" dirty="0">
                <a:solidFill>
                  <a:srgbClr val="004D94"/>
                </a:solidFill>
                <a:effectLst/>
                <a:latin typeface="Trebuchet MS" panose="020B0703020202090204" pitchFamily="34" charset="0"/>
              </a:rPr>
              <a:t>CP-even </a:t>
            </a:r>
            <a:r>
              <a:rPr lang="en-US" sz="1800" b="0" dirty="0">
                <a:effectLst/>
                <a:latin typeface="Trebuchet MS" panose="020B0703020202090204" pitchFamily="34" charset="0"/>
              </a:rPr>
              <a:t>operators in both </a:t>
            </a:r>
            <a:r>
              <a:rPr lang="en-US" sz="1800" b="0" dirty="0" err="1">
                <a:effectLst/>
                <a:latin typeface="Trebuchet MS" panose="020B0703020202090204" pitchFamily="34" charset="0"/>
              </a:rPr>
              <a:t>ggH</a:t>
            </a:r>
            <a:r>
              <a:rPr lang="en-US" sz="1800" b="0" dirty="0">
                <a:effectLst/>
                <a:latin typeface="Trebuchet MS" panose="020B0703020202090204" pitchFamily="34" charset="0"/>
              </a:rPr>
              <a:t> and HWW vertices based on CP-odd/SM interference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4E29A9B-A569-16F0-8C4D-31C278943D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9600" y="77788"/>
            <a:ext cx="893064" cy="89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8709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E1C780-D64D-2B69-8822-18AA4FCF79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0C446E-B6D7-8195-B2E5-40B4A26A3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7F752E-84A6-5FFE-D8AF-FC58D889B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2231C8-1D88-AA99-16C2-361BA61C0C1E}"/>
              </a:ext>
            </a:extLst>
          </p:cNvPr>
          <p:cNvSpPr txBox="1"/>
          <p:nvPr/>
        </p:nvSpPr>
        <p:spPr>
          <a:xfrm>
            <a:off x="2286000" y="2838271"/>
            <a:ext cx="4533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0" dirty="0">
                <a:latin typeface="Trebuchet MS" panose="020B0703020202090204" pitchFamily="34" charset="0"/>
              </a:rPr>
              <a:t>Electroweak Sector, Combination</a:t>
            </a:r>
          </a:p>
        </p:txBody>
      </p:sp>
    </p:spTree>
    <p:extLst>
      <p:ext uri="{BB962C8B-B14F-4D97-AF65-F5344CB8AC3E}">
        <p14:creationId xmlns:p14="http://schemas.microsoft.com/office/powerpoint/2010/main" val="4067139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3D4BD-A0C3-CFBB-9369-C79D92C8D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Same-Sign WW VBS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F873A-5BC3-6721-1516-E7BE72E29B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4419600" cy="5181600"/>
          </a:xfrm>
        </p:spPr>
        <p:txBody>
          <a:bodyPr/>
          <a:lstStyle/>
          <a:p>
            <a:r>
              <a:rPr lang="en-US" sz="1800" dirty="0"/>
              <a:t>Dim-5 Weinberg operator</a:t>
            </a:r>
          </a:p>
          <a:p>
            <a:pPr lvl="1"/>
            <a:r>
              <a:rPr lang="en-US" sz="1400" dirty="0"/>
              <a:t>Violates lepton number and can generate heavy Majorana neutrinos</a:t>
            </a:r>
          </a:p>
          <a:p>
            <a:pPr lvl="1"/>
            <a:r>
              <a:rPr lang="en-US" sz="1400" dirty="0"/>
              <a:t>So it’s often not considered</a:t>
            </a:r>
          </a:p>
          <a:p>
            <a:r>
              <a:rPr lang="en-US" sz="1800" dirty="0"/>
              <a:t>Both ATLAS &amp; CMS studied same-sign WW VBS events with the two leptons are more back-to-back in </a:t>
            </a:r>
            <a:r>
              <a:rPr lang="el-GR" sz="1800" dirty="0"/>
              <a:t>φ</a:t>
            </a:r>
            <a:r>
              <a:rPr lang="en-US" sz="1800" dirty="0"/>
              <a:t> and without much missing </a:t>
            </a:r>
            <a:r>
              <a:rPr lang="en-US" sz="1800" dirty="0" err="1"/>
              <a:t>p</a:t>
            </a:r>
            <a:r>
              <a:rPr lang="en-US" sz="1800" baseline="-25000" dirty="0" err="1"/>
              <a:t>T</a:t>
            </a:r>
            <a:endParaRPr lang="el-GR" sz="1800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A06A6A-66DA-7AE1-F7F3-FAF147FDA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779ABC-18A6-940C-A11C-526CE3EB6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5F211C-8817-4D23-D09C-83A43C7D17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25" y="3601864"/>
            <a:ext cx="2870675" cy="32561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319313-7323-6D2E-AB1D-570A05F06C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1375642"/>
            <a:ext cx="3784180" cy="179531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F887AA4-2A90-7F57-7894-E1CB4CC2221E}"/>
              </a:ext>
            </a:extLst>
          </p:cNvPr>
          <p:cNvSpPr txBox="1"/>
          <p:nvPr/>
        </p:nvSpPr>
        <p:spPr>
          <a:xfrm>
            <a:off x="4495800" y="1067865"/>
            <a:ext cx="24384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b="0" dirty="0">
                <a:effectLst/>
                <a:latin typeface="Trebuchet MS" panose="020B0703020202090204" pitchFamily="34" charset="0"/>
              </a:rPr>
              <a:t>Heavy Majorana neutrino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0EE7FB-7601-DA2C-D7E5-6867699C1F57}"/>
              </a:ext>
            </a:extLst>
          </p:cNvPr>
          <p:cNvSpPr txBox="1"/>
          <p:nvPr/>
        </p:nvSpPr>
        <p:spPr>
          <a:xfrm>
            <a:off x="6197390" y="1072112"/>
            <a:ext cx="3124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dirty="0">
                <a:latin typeface="Trebuchet MS" panose="020B0703020202090204" pitchFamily="34" charset="0"/>
              </a:rPr>
              <a:t>Weinberg operator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75A716-594B-8F50-1BF4-4EDBDF7BB9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4191" y="4343401"/>
            <a:ext cx="6049019" cy="24753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E13B60-B99A-B572-6960-347A730CA6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1132" y="3275048"/>
            <a:ext cx="1905000" cy="4762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777EFA3-5B09-2C83-88D3-4312690317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2045" y="3777998"/>
            <a:ext cx="1200150" cy="29511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ED157D2-BA9C-B4B1-1DFF-24FD70A74739}"/>
              </a:ext>
            </a:extLst>
          </p:cNvPr>
          <p:cNvSpPr txBox="1"/>
          <p:nvPr/>
        </p:nvSpPr>
        <p:spPr>
          <a:xfrm>
            <a:off x="817158" y="4800600"/>
            <a:ext cx="20189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dirty="0">
                <a:latin typeface="Trebuchet MS" panose="020B0703020202090204" pitchFamily="34" charset="0"/>
                <a:hlinkClick r:id="rId7"/>
              </a:rPr>
              <a:t>arXiv:2403.15016</a:t>
            </a:r>
            <a:endParaRPr lang="en-US" b="0" dirty="0">
              <a:latin typeface="Trebuchet MS" panose="020B070302020209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8989281-3F08-FD11-CBA2-9C00B0B32250}"/>
              </a:ext>
            </a:extLst>
          </p:cNvPr>
          <p:cNvSpPr txBox="1"/>
          <p:nvPr/>
        </p:nvSpPr>
        <p:spPr>
          <a:xfrm>
            <a:off x="3657296" y="4145986"/>
            <a:ext cx="4648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latin typeface="Trebuchet MS" panose="020B0703020202090204" pitchFamily="34" charset="0"/>
                <a:hlinkClick r:id="rId8"/>
              </a:rPr>
              <a:t>arXiv:2206.08956</a:t>
            </a:r>
            <a:endParaRPr lang="en-US" b="0" dirty="0">
              <a:latin typeface="Trebuchet MS" panose="020B0703020202090204" pitchFamily="34" charset="0"/>
            </a:endParaRPr>
          </a:p>
        </p:txBody>
      </p:sp>
      <p:pic>
        <p:nvPicPr>
          <p:cNvPr id="22" name="Picture 1">
            <a:extLst>
              <a:ext uri="{FF2B5EF4-FFF2-40B4-BE49-F238E27FC236}">
                <a16:creationId xmlns:a16="http://schemas.microsoft.com/office/drawing/2014/main" id="{DF08B4EC-0B19-8660-7586-14C5D0A540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67386" y="53085"/>
            <a:ext cx="929468" cy="927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8C3E827-A8D3-B584-6B4D-C3D1964A6F9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29600" y="77788"/>
            <a:ext cx="893064" cy="89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3789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28AC4-44DA-00EF-1F55-7FA446AEB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EFT Multi-Sector Combination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C061A-AD66-53B7-9F95-8D980C8899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47800"/>
            <a:ext cx="8458200" cy="4953000"/>
          </a:xfrm>
        </p:spPr>
        <p:txBody>
          <a:bodyPr/>
          <a:lstStyle/>
          <a:p>
            <a:r>
              <a:rPr lang="en-US" sz="1800" dirty="0"/>
              <a:t>Global fits enhance sensitivity and coverage in the EFT parameter space</a:t>
            </a:r>
          </a:p>
          <a:p>
            <a:r>
              <a:rPr lang="en-US" sz="1800" dirty="0"/>
              <a:t>Perform combination of Run II CMS measurements w/ 36–138 fb⁻¹ at 13 TeV</a:t>
            </a:r>
          </a:p>
          <a:p>
            <a:r>
              <a:rPr lang="en-US" sz="1800" dirty="0"/>
              <a:t>Inputs chosen to minimize overlap and maximize sensitivity to the complete operator set</a:t>
            </a:r>
          </a:p>
          <a:p>
            <a:r>
              <a:rPr lang="en-US" sz="1800" dirty="0"/>
              <a:t>64 dimension-6 CP-even operators considered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8320C-0FCE-BDBE-E479-7C6930E65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BC8076-2D7E-132D-3542-C4E4C6530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6" descr="A table of text and symbols&#10;&#10;AI-generated content may be incorrect.">
            <a:extLst>
              <a:ext uri="{FF2B5EF4-FFF2-40B4-BE49-F238E27FC236}">
                <a16:creationId xmlns:a16="http://schemas.microsoft.com/office/drawing/2014/main" id="{87F334D4-3A0D-5551-17AB-BB73A2D7D5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28" r="18628"/>
          <a:stretch/>
        </p:blipFill>
        <p:spPr>
          <a:xfrm>
            <a:off x="304800" y="3663277"/>
            <a:ext cx="6324600" cy="25851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F2CA6FD-B2CF-5286-F36A-9C123F37AD1C}"/>
              </a:ext>
            </a:extLst>
          </p:cNvPr>
          <p:cNvSpPr txBox="1"/>
          <p:nvPr/>
        </p:nvSpPr>
        <p:spPr>
          <a:xfrm>
            <a:off x="6629400" y="3688637"/>
            <a:ext cx="2362200" cy="29700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latin typeface="Trebuchet MS" panose="020B0703020202090204" pitchFamily="34" charset="0"/>
                <a:hlinkClick r:id="rId3"/>
              </a:rPr>
              <a:t>JHEP 07 (2021) 027</a:t>
            </a:r>
            <a:endParaRPr lang="en-US" b="0" dirty="0">
              <a:latin typeface="Trebuchet MS" panose="020B0703020202090204" pitchFamily="34" charset="0"/>
            </a:endParaRPr>
          </a:p>
          <a:p>
            <a:endParaRPr lang="en-US" sz="200" b="0" dirty="0">
              <a:latin typeface="Trebuchet MS" panose="020B0703020202090204" pitchFamily="34" charset="0"/>
            </a:endParaRPr>
          </a:p>
          <a:p>
            <a:r>
              <a:rPr lang="en-US" b="0" dirty="0">
                <a:latin typeface="Trebuchet MS" panose="020B0703020202090204" pitchFamily="34" charset="0"/>
                <a:hlinkClick r:id="rId4"/>
              </a:rPr>
              <a:t>Phys. Rev. D 105, 052003</a:t>
            </a:r>
            <a:endParaRPr lang="en-US" b="0" dirty="0">
              <a:latin typeface="Trebuchet MS" panose="020B0703020202090204" pitchFamily="34" charset="0"/>
            </a:endParaRPr>
          </a:p>
          <a:p>
            <a:endParaRPr lang="en-US" sz="200" b="0" dirty="0">
              <a:latin typeface="Trebuchet MS" panose="020B0703020202090204" pitchFamily="34" charset="0"/>
            </a:endParaRPr>
          </a:p>
          <a:p>
            <a:r>
              <a:rPr lang="en-US" b="0" dirty="0">
                <a:latin typeface="Trebuchet MS" panose="020B0703020202090204" pitchFamily="34" charset="0"/>
                <a:hlinkClick r:id="rId5"/>
              </a:rPr>
              <a:t>JHEP 05 (2021) 205</a:t>
            </a:r>
            <a:endParaRPr lang="en-US" b="0" dirty="0">
              <a:latin typeface="Trebuchet MS" panose="020B0703020202090204" pitchFamily="34" charset="0"/>
            </a:endParaRPr>
          </a:p>
          <a:p>
            <a:endParaRPr lang="en-US" sz="200" b="0" dirty="0">
              <a:latin typeface="Trebuchet MS" panose="020B0703020202090204" pitchFamily="34" charset="0"/>
            </a:endParaRPr>
          </a:p>
          <a:p>
            <a:r>
              <a:rPr lang="en-US" b="0" dirty="0">
                <a:latin typeface="Trebuchet MS" panose="020B0703020202090204" pitchFamily="34" charset="0"/>
                <a:hlinkClick r:id="rId6"/>
              </a:rPr>
              <a:t>Phys. Rev. D 102, 092001</a:t>
            </a:r>
            <a:endParaRPr lang="en-US" b="0" dirty="0">
              <a:latin typeface="Trebuchet MS" panose="020B0703020202090204" pitchFamily="34" charset="0"/>
            </a:endParaRPr>
          </a:p>
          <a:p>
            <a:endParaRPr lang="en-US" sz="300" b="0" dirty="0">
              <a:latin typeface="Trebuchet MS" panose="020B0703020202090204" pitchFamily="34" charset="0"/>
            </a:endParaRPr>
          </a:p>
          <a:p>
            <a:r>
              <a:rPr lang="en-US" b="0" dirty="0">
                <a:latin typeface="Trebuchet MS" panose="020B0703020202090204" pitchFamily="34" charset="0"/>
                <a:hlinkClick r:id="rId7"/>
              </a:rPr>
              <a:t>Phys Rev D 104, 092013</a:t>
            </a:r>
            <a:endParaRPr lang="en-US" b="0" dirty="0">
              <a:latin typeface="Trebuchet MS" panose="020B0703020202090204" pitchFamily="34" charset="0"/>
            </a:endParaRPr>
          </a:p>
          <a:p>
            <a:endParaRPr lang="en-US" sz="400" b="0" dirty="0">
              <a:latin typeface="Trebuchet MS" panose="020B0703020202090204" pitchFamily="34" charset="0"/>
            </a:endParaRPr>
          </a:p>
          <a:p>
            <a:r>
              <a:rPr lang="en-US" b="0" dirty="0">
                <a:latin typeface="Trebuchet MS" panose="020B0703020202090204" pitchFamily="34" charset="0"/>
                <a:hlinkClick r:id="rId8"/>
              </a:rPr>
              <a:t>JHEP 12 (2023) 068</a:t>
            </a:r>
            <a:endParaRPr lang="en-US" b="0" dirty="0">
              <a:latin typeface="Trebuchet MS" panose="020B0703020202090204" pitchFamily="34" charset="0"/>
            </a:endParaRPr>
          </a:p>
          <a:p>
            <a:endParaRPr lang="en-US" sz="200" b="0" dirty="0">
              <a:latin typeface="Trebuchet MS" panose="020B0703020202090204" pitchFamily="34" charset="0"/>
            </a:endParaRPr>
          </a:p>
          <a:p>
            <a:endParaRPr lang="en-US" b="0" dirty="0">
              <a:latin typeface="Trebuchet MS" panose="020B0703020202090204" pitchFamily="34" charset="0"/>
            </a:endParaRPr>
          </a:p>
          <a:p>
            <a:r>
              <a:rPr lang="en-US" b="0" dirty="0">
                <a:latin typeface="Trebuchet MS" panose="020B0703020202090204" pitchFamily="34" charset="0"/>
                <a:hlinkClick r:id="rId9"/>
              </a:rPr>
              <a:t>JHEP 02 (2022) 142</a:t>
            </a:r>
            <a:endParaRPr lang="en-US" b="0" dirty="0">
              <a:latin typeface="Trebuchet MS" panose="020B0703020202090204" pitchFamily="34" charset="0"/>
            </a:endParaRPr>
          </a:p>
          <a:p>
            <a:endParaRPr lang="en-US" sz="400" b="0" dirty="0">
              <a:latin typeface="Trebuchet MS" panose="020B0703020202090204" pitchFamily="34" charset="0"/>
            </a:endParaRPr>
          </a:p>
          <a:p>
            <a:r>
              <a:rPr lang="en-US" b="0" dirty="0">
                <a:latin typeface="Trebuchet MS" panose="020B0703020202090204" pitchFamily="34" charset="0"/>
                <a:hlinkClick r:id="rId10"/>
              </a:rPr>
              <a:t>Phys. Rep. 427 (2006) 257</a:t>
            </a:r>
            <a:endParaRPr lang="en-US" b="0" dirty="0">
              <a:latin typeface="Trebuchet MS" panose="020B0703020202090204" pitchFamily="34" charset="0"/>
            </a:endParaRPr>
          </a:p>
          <a:p>
            <a:endParaRPr lang="en-US" b="0" dirty="0">
              <a:latin typeface="Trebuchet MS" panose="020B0703020202090204" pitchFamily="34" charset="0"/>
            </a:endParaRPr>
          </a:p>
          <a:p>
            <a:endParaRPr lang="en-US" b="0" dirty="0">
              <a:latin typeface="Trebuchet MS" panose="020B0703020202090204" pitchFamily="34" charset="0"/>
            </a:endParaRPr>
          </a:p>
          <a:p>
            <a:endParaRPr lang="en-US" b="0" dirty="0">
              <a:latin typeface="Trebuchet MS" panose="020B0703020202090204" pitchFamily="34" charset="0"/>
            </a:endParaRPr>
          </a:p>
        </p:txBody>
      </p:sp>
      <p:pic>
        <p:nvPicPr>
          <p:cNvPr id="12" name="Picture 11" descr="A table of text and symbols&#10;&#10;AI-generated content may be incorrect.">
            <a:extLst>
              <a:ext uri="{FF2B5EF4-FFF2-40B4-BE49-F238E27FC236}">
                <a16:creationId xmlns:a16="http://schemas.microsoft.com/office/drawing/2014/main" id="{141D2ED7-1841-A582-B7CD-4E5400B77F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628" b="90756"/>
          <a:stretch/>
        </p:blipFill>
        <p:spPr>
          <a:xfrm>
            <a:off x="304800" y="3427362"/>
            <a:ext cx="6324600" cy="281217"/>
          </a:xfrm>
          <a:prstGeom prst="rect">
            <a:avLst/>
          </a:prstGeom>
        </p:spPr>
      </p:pic>
      <p:pic>
        <p:nvPicPr>
          <p:cNvPr id="14" name="Picture 1">
            <a:extLst>
              <a:ext uri="{FF2B5EF4-FFF2-40B4-BE49-F238E27FC236}">
                <a16:creationId xmlns:a16="http://schemas.microsoft.com/office/drawing/2014/main" id="{CAE66368-87AB-4878-F3B4-87BE9058B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138332" y="41260"/>
            <a:ext cx="929468" cy="927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7FFE9A6-F24A-4447-0520-616B64825EDC}"/>
              </a:ext>
            </a:extLst>
          </p:cNvPr>
          <p:cNvSpPr txBox="1"/>
          <p:nvPr/>
        </p:nvSpPr>
        <p:spPr>
          <a:xfrm>
            <a:off x="6317066" y="1140023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0" dirty="0">
                <a:effectLst/>
                <a:latin typeface="Helvetica" pitchFamily="2" charset="0"/>
              </a:rPr>
              <a:t>Sub. to EPJC,</a:t>
            </a:r>
            <a:r>
              <a:rPr lang="en-US" b="0" dirty="0">
                <a:latin typeface="Helvetica" pitchFamily="2" charset="0"/>
              </a:rPr>
              <a:t> </a:t>
            </a:r>
            <a:r>
              <a:rPr lang="en-US" b="0" dirty="0">
                <a:solidFill>
                  <a:srgbClr val="0098A8"/>
                </a:solidFill>
                <a:effectLst/>
                <a:latin typeface="Helvetica" pitchFamily="2" charset="0"/>
                <a:hlinkClick r:id="rId12"/>
              </a:rPr>
              <a:t>arXiv:2504.02958</a:t>
            </a:r>
            <a:endParaRPr lang="en-US" b="0" dirty="0">
              <a:solidFill>
                <a:srgbClr val="0098A8"/>
              </a:solidFill>
              <a:effectLst/>
              <a:latin typeface="Helvetica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7B233D-E62D-4C32-4315-4ADA7B1B559F}"/>
              </a:ext>
            </a:extLst>
          </p:cNvPr>
          <p:cNvSpPr txBox="1"/>
          <p:nvPr/>
        </p:nvSpPr>
        <p:spPr>
          <a:xfrm>
            <a:off x="-25743" y="6169223"/>
            <a:ext cx="54452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6237" indent="-342900"/>
            <a:r>
              <a:rPr lang="en-US" sz="1400" b="0" dirty="0">
                <a:latin typeface="Trebuchet MS" panose="020B0703020202090204" pitchFamily="34" charset="0"/>
              </a:rPr>
              <a:t>ATLAS </a:t>
            </a:r>
            <a:r>
              <a:rPr lang="en-US" sz="1400" b="0" dirty="0" err="1">
                <a:latin typeface="Trebuchet MS" panose="020B0703020202090204" pitchFamily="34" charset="0"/>
              </a:rPr>
              <a:t>Higgs+EWK</a:t>
            </a:r>
            <a:r>
              <a:rPr lang="en-US" sz="1400" b="0" dirty="0">
                <a:latin typeface="Trebuchet MS" panose="020B0703020202090204" pitchFamily="34" charset="0"/>
              </a:rPr>
              <a:t> EFT combination: </a:t>
            </a:r>
            <a:r>
              <a:rPr lang="en-US" sz="1400" b="0" dirty="0">
                <a:latin typeface="Trebuchet MS" panose="020B0703020202090204" pitchFamily="34" charset="0"/>
                <a:hlinkClick r:id="rId13"/>
              </a:rPr>
              <a:t>ATL-PHYS-PUB-2022-037</a:t>
            </a:r>
            <a:r>
              <a:rPr lang="en-US" sz="1400" b="0" dirty="0">
                <a:latin typeface="Trebuchet MS" panose="020B0703020202090204" pitchFamily="34" charset="0"/>
              </a:rPr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E11C4EF-44B7-DC60-9FBF-24B6F851C0D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9728" y="58285"/>
            <a:ext cx="893064" cy="89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2171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8C405-304D-C944-15F3-63BF3C0C8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EFT Multi-sector Global Combination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A78EE-8F8C-8378-0AA0-5BBCF30FB5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555D7-B83E-B2D7-6AB0-676CC59D9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26E8F1-55A0-C2C2-B36B-9C8428460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9490A8-5A00-D470-310B-D5F1EFE596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34" y="1295400"/>
            <a:ext cx="9076267" cy="510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A187460-F3FC-588F-EE72-AFE8FC333E99}"/>
              </a:ext>
            </a:extLst>
          </p:cNvPr>
          <p:cNvSpPr txBox="1"/>
          <p:nvPr/>
        </p:nvSpPr>
        <p:spPr>
          <a:xfrm>
            <a:off x="6019800" y="1044575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0" dirty="0">
                <a:effectLst/>
                <a:latin typeface="Helvetica" pitchFamily="2" charset="0"/>
              </a:rPr>
              <a:t>Sub. to EPJC,</a:t>
            </a:r>
            <a:r>
              <a:rPr lang="en-US" b="0" dirty="0">
                <a:latin typeface="Helvetica" pitchFamily="2" charset="0"/>
              </a:rPr>
              <a:t> </a:t>
            </a:r>
            <a:r>
              <a:rPr lang="en-US" b="0" dirty="0">
                <a:solidFill>
                  <a:srgbClr val="0098A8"/>
                </a:solidFill>
                <a:effectLst/>
                <a:latin typeface="Helvetica" pitchFamily="2" charset="0"/>
              </a:rPr>
              <a:t>arXiv:2504.02958</a:t>
            </a:r>
          </a:p>
        </p:txBody>
      </p:sp>
      <p:pic>
        <p:nvPicPr>
          <p:cNvPr id="10" name="Picture 1">
            <a:extLst>
              <a:ext uri="{FF2B5EF4-FFF2-40B4-BE49-F238E27FC236}">
                <a16:creationId xmlns:a16="http://schemas.microsoft.com/office/drawing/2014/main" id="{69758341-32ED-D5A4-23DD-7B8A55528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38332" y="41260"/>
            <a:ext cx="929468" cy="927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514F477-58EF-D70F-7A09-4034E8D41987}"/>
              </a:ext>
            </a:extLst>
          </p:cNvPr>
          <p:cNvSpPr/>
          <p:nvPr/>
        </p:nvSpPr>
        <p:spPr bwMode="auto">
          <a:xfrm>
            <a:off x="4419600" y="1344077"/>
            <a:ext cx="1157657" cy="247848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564ED78-54FC-E938-636B-F7806C4A2F9E}"/>
              </a:ext>
            </a:extLst>
          </p:cNvPr>
          <p:cNvSpPr/>
          <p:nvPr/>
        </p:nvSpPr>
        <p:spPr bwMode="auto">
          <a:xfrm>
            <a:off x="762000" y="5867400"/>
            <a:ext cx="381000" cy="609600"/>
          </a:xfrm>
          <a:prstGeom prst="round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75F20D0-3363-55EE-C256-ABDE3E0DFCB4}"/>
              </a:ext>
            </a:extLst>
          </p:cNvPr>
          <p:cNvSpPr/>
          <p:nvPr/>
        </p:nvSpPr>
        <p:spPr bwMode="auto">
          <a:xfrm>
            <a:off x="762000" y="5094288"/>
            <a:ext cx="685800" cy="609600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2AB7452-B029-9BA0-C110-51DEEA252A7E}"/>
              </a:ext>
            </a:extLst>
          </p:cNvPr>
          <p:cNvSpPr/>
          <p:nvPr/>
        </p:nvSpPr>
        <p:spPr bwMode="auto">
          <a:xfrm>
            <a:off x="2496312" y="5867400"/>
            <a:ext cx="390323" cy="609600"/>
          </a:xfrm>
          <a:prstGeom prst="roundRect">
            <a:avLst/>
          </a:prstGeom>
          <a:noFill/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5D5485A-BAD6-6DB3-51BC-5048ABF299CD}"/>
              </a:ext>
            </a:extLst>
          </p:cNvPr>
          <p:cNvSpPr/>
          <p:nvPr/>
        </p:nvSpPr>
        <p:spPr bwMode="auto">
          <a:xfrm>
            <a:off x="2438400" y="5089806"/>
            <a:ext cx="838200" cy="609600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DAF4EA18-9A9A-0753-DE34-E2A14EA5AEAF}"/>
              </a:ext>
            </a:extLst>
          </p:cNvPr>
          <p:cNvSpPr/>
          <p:nvPr/>
        </p:nvSpPr>
        <p:spPr bwMode="auto">
          <a:xfrm>
            <a:off x="3572435" y="5867400"/>
            <a:ext cx="304800" cy="609600"/>
          </a:xfrm>
          <a:prstGeom prst="roundRect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AA18D85D-CB58-5371-F722-899209B62457}"/>
              </a:ext>
            </a:extLst>
          </p:cNvPr>
          <p:cNvSpPr/>
          <p:nvPr/>
        </p:nvSpPr>
        <p:spPr bwMode="auto">
          <a:xfrm>
            <a:off x="3357282" y="5089806"/>
            <a:ext cx="735106" cy="609600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90D8DFE0-470B-736F-7DD9-05D1BD91D263}"/>
              </a:ext>
            </a:extLst>
          </p:cNvPr>
          <p:cNvSpPr/>
          <p:nvPr/>
        </p:nvSpPr>
        <p:spPr bwMode="auto">
          <a:xfrm>
            <a:off x="7543800" y="5089806"/>
            <a:ext cx="962085" cy="609600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142DCFF-6F03-AD73-CF20-60745868B4D1}"/>
              </a:ext>
            </a:extLst>
          </p:cNvPr>
          <p:cNvSpPr/>
          <p:nvPr/>
        </p:nvSpPr>
        <p:spPr bwMode="auto">
          <a:xfrm>
            <a:off x="7924800" y="5867400"/>
            <a:ext cx="533400" cy="609600"/>
          </a:xfrm>
          <a:prstGeom prst="roundRect">
            <a:avLst/>
          </a:prstGeom>
          <a:noFill/>
          <a:ln w="38100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E60806B-A8AB-FF8D-7838-59BC60C81554}"/>
              </a:ext>
            </a:extLst>
          </p:cNvPr>
          <p:cNvSpPr/>
          <p:nvPr/>
        </p:nvSpPr>
        <p:spPr bwMode="auto">
          <a:xfrm>
            <a:off x="6167717" y="5076547"/>
            <a:ext cx="1179182" cy="609600"/>
          </a:xfrm>
          <a:prstGeom prst="roundRect">
            <a:avLst/>
          </a:prstGeom>
          <a:solidFill>
            <a:schemeClr val="bg1"/>
          </a:solidFill>
          <a:ln w="381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BFB98E81-843A-D110-ADA3-0EC4EE1F713D}"/>
              </a:ext>
            </a:extLst>
          </p:cNvPr>
          <p:cNvSpPr/>
          <p:nvPr/>
        </p:nvSpPr>
        <p:spPr bwMode="auto">
          <a:xfrm>
            <a:off x="6754903" y="5867395"/>
            <a:ext cx="125507" cy="609600"/>
          </a:xfrm>
          <a:prstGeom prst="roundRect">
            <a:avLst/>
          </a:prstGeom>
          <a:noFill/>
          <a:ln w="38100" cap="flat" cmpd="sng" algn="ctr">
            <a:solidFill>
              <a:schemeClr val="accent3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6B93AF8-53C8-50CF-ED08-12527D5A476A}"/>
              </a:ext>
            </a:extLst>
          </p:cNvPr>
          <p:cNvSpPr txBox="1"/>
          <p:nvPr/>
        </p:nvSpPr>
        <p:spPr>
          <a:xfrm>
            <a:off x="7601892" y="5402294"/>
            <a:ext cx="92336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1" dirty="0">
                <a:effectLst/>
                <a:latin typeface="Helvetica" pitchFamily="2" charset="0"/>
              </a:rPr>
              <a:t>4-heavy</a:t>
            </a:r>
            <a:endParaRPr lang="en-US" b="0" dirty="0">
              <a:effectLst/>
              <a:latin typeface="Helvetica" pitchFamily="2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A662CFB-0593-F9AE-25D8-28E968089CBF}"/>
              </a:ext>
            </a:extLst>
          </p:cNvPr>
          <p:cNvSpPr txBox="1"/>
          <p:nvPr/>
        </p:nvSpPr>
        <p:spPr>
          <a:xfrm>
            <a:off x="6230112" y="5389385"/>
            <a:ext cx="10999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1" dirty="0">
                <a:effectLst/>
                <a:latin typeface="Helvetica" pitchFamily="2" charset="0"/>
              </a:rPr>
              <a:t>top-Higgs</a:t>
            </a:r>
            <a:endParaRPr lang="en-US" b="0" dirty="0">
              <a:effectLst/>
              <a:latin typeface="Helvetica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2D1E7D8-384A-B4E9-C1DC-3558601B5425}"/>
              </a:ext>
            </a:extLst>
          </p:cNvPr>
          <p:cNvSpPr txBox="1"/>
          <p:nvPr/>
        </p:nvSpPr>
        <p:spPr>
          <a:xfrm>
            <a:off x="3348317" y="5408711"/>
            <a:ext cx="7351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1" dirty="0">
                <a:effectLst/>
                <a:latin typeface="Helvetica" pitchFamily="2" charset="0"/>
              </a:rPr>
              <a:t>4-light</a:t>
            </a:r>
            <a:endParaRPr lang="en-US" b="0" dirty="0">
              <a:effectLst/>
              <a:latin typeface="Helvetica" pitchFamily="2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D1ACB517-5134-5540-3B58-E38C8EEC43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7199" y="5478603"/>
            <a:ext cx="664308" cy="2032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6B1AA02-1ECE-2366-5DC0-B034D5238C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2425" y="5469638"/>
            <a:ext cx="476759" cy="19423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096AA63-1DCD-2929-CE5E-2241F74937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2460" y="5191732"/>
            <a:ext cx="629939" cy="25997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B88B6E97-42CD-D1DE-EC7C-D3C68365D1A6}"/>
              </a:ext>
            </a:extLst>
          </p:cNvPr>
          <p:cNvSpPr txBox="1"/>
          <p:nvPr/>
        </p:nvSpPr>
        <p:spPr>
          <a:xfrm>
            <a:off x="2496312" y="5181600"/>
            <a:ext cx="7351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dirty="0">
                <a:effectLst/>
                <a:latin typeface="Trebuchet MS" panose="020B0703020202090204" pitchFamily="34" charset="0"/>
              </a:rPr>
              <a:t>EWPO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76B7F45-DC86-79BB-C85F-12B6348E5B05}"/>
              </a:ext>
            </a:extLst>
          </p:cNvPr>
          <p:cNvSpPr txBox="1"/>
          <p:nvPr/>
        </p:nvSpPr>
        <p:spPr>
          <a:xfrm>
            <a:off x="3290044" y="5191732"/>
            <a:ext cx="8606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dirty="0">
                <a:effectLst/>
                <a:latin typeface="Trebuchet MS" panose="020B0703020202090204" pitchFamily="34" charset="0"/>
              </a:rPr>
              <a:t>Incl jets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B24216C9-5D06-B4F4-0E19-253DA28E28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48278" y="5162381"/>
            <a:ext cx="679336" cy="28036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37779D3-A320-B3B5-AC96-51D56AFBE37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09489" y="5136557"/>
            <a:ext cx="425541" cy="30213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4541727C-CEE5-F1F7-6A1F-F63D39EC21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85996" y="5154413"/>
            <a:ext cx="425541" cy="30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438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3" grpId="0"/>
      <p:bldP spid="25" grpId="0"/>
      <p:bldP spid="27" grpId="0"/>
      <p:bldP spid="32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B25A6-2542-7760-DC88-D97430E90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Effective field theory (EFT)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88B5A4-AD29-7F40-D09D-3F65BDFF5B9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49479" b="27349"/>
          <a:stretch/>
        </p:blipFill>
        <p:spPr>
          <a:xfrm>
            <a:off x="5095116" y="3105609"/>
            <a:ext cx="3431536" cy="171358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A4B3BC-33AD-5B33-48ED-DC620FA23A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5181600"/>
          </a:xfrm>
        </p:spPr>
        <p:txBody>
          <a:bodyPr/>
          <a:lstStyle/>
          <a:p>
            <a:r>
              <a:rPr lang="en-US" sz="2000" dirty="0"/>
              <a:t>New particles may not be light enough to be produced at the LHC</a:t>
            </a:r>
          </a:p>
          <a:p>
            <a:r>
              <a:rPr lang="en-US" sz="2000" dirty="0"/>
              <a:t>EFT provides a framework for probing high-scale physics</a:t>
            </a:r>
          </a:p>
          <a:p>
            <a:pPr lvl="1"/>
            <a:r>
              <a:rPr lang="en-US" sz="1800" dirty="0"/>
              <a:t>Model additional interactions between SM particles due to the exchange of heavier particles as a short-distance physics</a:t>
            </a:r>
          </a:p>
          <a:p>
            <a:r>
              <a:rPr lang="en-US" sz="2000" dirty="0"/>
              <a:t>EFT is an efficient model-independent approach to search for physics beyond the standard model (BSM).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635C67-9C6B-31F9-7DD1-1E588F42B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9DB631-A1A8-BD7B-4281-5FC3E73D7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55951" y="6600739"/>
            <a:ext cx="1981200" cy="168275"/>
          </a:xfrm>
        </p:spPr>
        <p:txBody>
          <a:bodyPr/>
          <a:lstStyle/>
          <a:p>
            <a:fld id="{A1A9FFC7-E63F-4EE3-B8E9-FB0394B842E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8EFCEED-DD0E-A820-B5FB-259CFF88C9D5}"/>
              </a:ext>
            </a:extLst>
          </p:cNvPr>
          <p:cNvSpPr/>
          <p:nvPr/>
        </p:nvSpPr>
        <p:spPr bwMode="auto">
          <a:xfrm>
            <a:off x="2667000" y="3962400"/>
            <a:ext cx="10668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08BFF8D-04D5-E6F6-6787-DBCA7CE641C6}"/>
              </a:ext>
            </a:extLst>
          </p:cNvPr>
          <p:cNvSpPr/>
          <p:nvPr/>
        </p:nvSpPr>
        <p:spPr bwMode="auto">
          <a:xfrm>
            <a:off x="8046551" y="2862901"/>
            <a:ext cx="1066800" cy="533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9AB291-88DE-088F-C647-ADBBF12F6F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43" y="3863789"/>
            <a:ext cx="4801225" cy="24104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6A9354-77B7-A9AA-494D-B4D1685F653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4647" r="3277" b="27349"/>
          <a:stretch/>
        </p:blipFill>
        <p:spPr>
          <a:xfrm>
            <a:off x="6418729" y="4985143"/>
            <a:ext cx="2268071" cy="178387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D876F21-B801-53D1-48E3-6B9A4F6E2EF1}"/>
              </a:ext>
            </a:extLst>
          </p:cNvPr>
          <p:cNvSpPr/>
          <p:nvPr/>
        </p:nvSpPr>
        <p:spPr bwMode="auto">
          <a:xfrm>
            <a:off x="7055951" y="5177850"/>
            <a:ext cx="868849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99958922-4964-C3C4-28DC-D2EF46BC018B}"/>
              </a:ext>
            </a:extLst>
          </p:cNvPr>
          <p:cNvSpPr/>
          <p:nvPr/>
        </p:nvSpPr>
        <p:spPr bwMode="auto">
          <a:xfrm>
            <a:off x="7414175" y="4971591"/>
            <a:ext cx="152400" cy="28620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C4016F-151A-0958-0C10-886012270410}"/>
              </a:ext>
            </a:extLst>
          </p:cNvPr>
          <p:cNvSpPr txBox="1"/>
          <p:nvPr/>
        </p:nvSpPr>
        <p:spPr>
          <a:xfrm>
            <a:off x="6041484" y="5715000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>
                <a:latin typeface="Trebuchet MS" panose="020B0703020202090204" pitchFamily="34" charset="0"/>
              </a:rPr>
              <a:t>EFT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DDB46F7-4301-5916-2967-2314F3EEAA5D}"/>
              </a:ext>
            </a:extLst>
          </p:cNvPr>
          <p:cNvSpPr txBox="1"/>
          <p:nvPr/>
        </p:nvSpPr>
        <p:spPr>
          <a:xfrm>
            <a:off x="7731359" y="4940986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/>
              <a:t>p&lt;&lt;M</a:t>
            </a:r>
          </a:p>
        </p:txBody>
      </p:sp>
    </p:spTree>
    <p:extLst>
      <p:ext uri="{BB962C8B-B14F-4D97-AF65-F5344CB8AC3E}">
        <p14:creationId xmlns:p14="http://schemas.microsoft.com/office/powerpoint/2010/main" val="27955569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7C0FC-3027-52BC-B225-44567F31E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Limits with other WCs profiled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E2F6DF-357B-35CB-8A62-5F8F1886C1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8458200" cy="5181600"/>
          </a:xfrm>
        </p:spPr>
        <p:txBody>
          <a:bodyPr/>
          <a:lstStyle/>
          <a:p>
            <a:r>
              <a:rPr lang="en-US" sz="1800" dirty="0">
                <a:solidFill>
                  <a:srgbClr val="C00000"/>
                </a:solidFill>
              </a:rPr>
              <a:t>The 64 considered SMEFT operators cannot be fit simultaneously → many Wilson Coefficients have degenerate effect</a:t>
            </a:r>
          </a:p>
          <a:p>
            <a:r>
              <a:rPr lang="en-US" sz="1800" dirty="0"/>
              <a:t>We focus on sensitive directions using a principal component analysis (PCA)</a:t>
            </a:r>
          </a:p>
          <a:p>
            <a:r>
              <a:rPr lang="en-US" sz="1800" dirty="0"/>
              <a:t>PCA identifies well-constrained linear combinations of WCs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B362EB1-7FB0-65E6-60FC-11E19D84E5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2590800"/>
            <a:ext cx="2819400" cy="3249574"/>
          </a:xfrm>
        </p:spPr>
        <p:txBody>
          <a:bodyPr/>
          <a:lstStyle/>
          <a:p>
            <a:r>
              <a:rPr lang="en-US" sz="1800" dirty="0"/>
              <a:t>Used only for linear EFT parametrization → quadratic terms are excluded</a:t>
            </a:r>
          </a:p>
          <a:p>
            <a:r>
              <a:rPr lang="en-US" sz="1800" dirty="0"/>
              <a:t>Eigenvectors with 1 / √</a:t>
            </a:r>
            <a:r>
              <a:rPr lang="el-GR" sz="1800" dirty="0"/>
              <a:t>λ </a:t>
            </a:r>
            <a:r>
              <a:rPr lang="en-US" sz="1800" dirty="0"/>
              <a:t>&gt;</a:t>
            </a:r>
            <a:r>
              <a:rPr lang="el-GR" sz="1800" dirty="0"/>
              <a:t> 5 </a:t>
            </a:r>
            <a:r>
              <a:rPr lang="en-US" sz="1800" dirty="0"/>
              <a:t>are removed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185C26-88D5-A272-938A-1B94AE260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9A878B-E550-DA07-8ACA-2D9ECD4A5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1" name="Picture 1">
            <a:extLst>
              <a:ext uri="{FF2B5EF4-FFF2-40B4-BE49-F238E27FC236}">
                <a16:creationId xmlns:a16="http://schemas.microsoft.com/office/drawing/2014/main" id="{0924B00B-91B8-AE80-8FCF-5B2DFE240E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8332" y="41260"/>
            <a:ext cx="929468" cy="927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A diagram of a diagram of a blue heart&#10;&#10;AI-generated content may be incorrect.">
            <a:extLst>
              <a:ext uri="{FF2B5EF4-FFF2-40B4-BE49-F238E27FC236}">
                <a16:creationId xmlns:a16="http://schemas.microsoft.com/office/drawing/2014/main" id="{CAB7D1E8-0FFB-7A32-EAF2-899183A258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475" y="2616295"/>
            <a:ext cx="5700821" cy="23441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5E47A2A-4F45-6ADE-4B01-BCF4D832C3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0856" y="2787702"/>
            <a:ext cx="5906944" cy="356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9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ADC86D-498B-AC0A-F35D-56240CE6FD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43EFB-69CA-D658-4942-F44EF0D0F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Limits with other WCs profiled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C3DEC9-B774-78CD-9B19-7EECC8FA10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8458200" cy="5181600"/>
          </a:xfrm>
        </p:spPr>
        <p:txBody>
          <a:bodyPr/>
          <a:lstStyle/>
          <a:p>
            <a:r>
              <a:rPr lang="en-US" sz="1800" dirty="0">
                <a:solidFill>
                  <a:srgbClr val="C00000"/>
                </a:solidFill>
              </a:rPr>
              <a:t>The 64 considered SMEFT operators cannot be fit simultaneously → many Wilson Coefficients have degenerate effect</a:t>
            </a:r>
          </a:p>
          <a:p>
            <a:r>
              <a:rPr lang="en-US" sz="1800" dirty="0"/>
              <a:t>We focus on sensitive directions using a principal component analysis (PCA)</a:t>
            </a:r>
          </a:p>
          <a:p>
            <a:r>
              <a:rPr lang="en-US" sz="1800" dirty="0"/>
              <a:t>PCA identifies well-constrained linear combinations of WCs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A83E2F4-378E-CA4D-70FC-B9F1901C60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2590800"/>
            <a:ext cx="2819400" cy="3249574"/>
          </a:xfrm>
        </p:spPr>
        <p:txBody>
          <a:bodyPr/>
          <a:lstStyle/>
          <a:p>
            <a:r>
              <a:rPr lang="en-US" sz="1800" dirty="0"/>
              <a:t>Used only for linear EFT parametrization → quadratic terms are excluded</a:t>
            </a:r>
          </a:p>
          <a:p>
            <a:r>
              <a:rPr lang="en-US" sz="1800" dirty="0"/>
              <a:t>Eigenvectors with 1 / √</a:t>
            </a:r>
            <a:r>
              <a:rPr lang="el-GR" sz="1800" dirty="0"/>
              <a:t>λ </a:t>
            </a:r>
            <a:r>
              <a:rPr lang="en-US" sz="1800" dirty="0"/>
              <a:t>&gt;</a:t>
            </a:r>
            <a:r>
              <a:rPr lang="el-GR" sz="1800" dirty="0"/>
              <a:t> 5 </a:t>
            </a:r>
            <a:r>
              <a:rPr lang="en-US" sz="1800" dirty="0"/>
              <a:t>are removed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F61FD5-CC35-E464-E0B6-D7481DB5C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E87477-D269-124C-4BD5-08DECF2DF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4AF78A-19CC-0ED9-4AC3-1BB8BA27BCB9}"/>
              </a:ext>
            </a:extLst>
          </p:cNvPr>
          <p:cNvSpPr txBox="1"/>
          <p:nvPr/>
        </p:nvSpPr>
        <p:spPr>
          <a:xfrm>
            <a:off x="2743200" y="6048112"/>
            <a:ext cx="66294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1600" b="0" i="1" dirty="0">
                <a:solidFill>
                  <a:srgbClr val="0000FF"/>
                </a:solidFill>
                <a:effectLst/>
                <a:latin typeface="Trebuchet MS" panose="020B0703020202090204" pitchFamily="34" charset="0"/>
              </a:rPr>
              <a:t>Different analyses contribute differently</a:t>
            </a:r>
            <a:r>
              <a:rPr lang="en-US" sz="1600" b="0" dirty="0">
                <a:solidFill>
                  <a:srgbClr val="0000FF"/>
                </a:solidFill>
                <a:latin typeface="Trebuchet MS" panose="020B0703020202090204" pitchFamily="34" charset="0"/>
              </a:rPr>
              <a:t> </a:t>
            </a:r>
            <a:r>
              <a:rPr lang="en-US" sz="1600" b="0" i="1" dirty="0">
                <a:solidFill>
                  <a:srgbClr val="0000FF"/>
                </a:solidFill>
                <a:effectLst/>
                <a:latin typeface="Trebuchet MS" panose="020B0703020202090204" pitchFamily="34" charset="0"/>
              </a:rPr>
              <a:t>to each eigenvector</a:t>
            </a:r>
            <a:endParaRPr lang="en-US" sz="1600" b="0" dirty="0">
              <a:solidFill>
                <a:srgbClr val="0000FF"/>
              </a:solidFill>
              <a:effectLst/>
              <a:latin typeface="Trebuchet MS" panose="020B0703020202090204" pitchFamily="34" charset="0"/>
            </a:endParaRPr>
          </a:p>
        </p:txBody>
      </p:sp>
      <p:pic>
        <p:nvPicPr>
          <p:cNvPr id="11" name="Picture 1">
            <a:extLst>
              <a:ext uri="{FF2B5EF4-FFF2-40B4-BE49-F238E27FC236}">
                <a16:creationId xmlns:a16="http://schemas.microsoft.com/office/drawing/2014/main" id="{0CCCA6E4-0389-5BC2-9B88-E10144410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8332" y="41260"/>
            <a:ext cx="929468" cy="927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A diagram of a diagram of a blue heart&#10;&#10;AI-generated content may be incorrect.">
            <a:extLst>
              <a:ext uri="{FF2B5EF4-FFF2-40B4-BE49-F238E27FC236}">
                <a16:creationId xmlns:a16="http://schemas.microsoft.com/office/drawing/2014/main" id="{7F1A8B33-E67E-ADC1-10C5-6F2A8D48B0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475" y="2616295"/>
            <a:ext cx="5700821" cy="23441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149C9A-D66C-FA60-DDAE-228D5F030B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0685" y="2635026"/>
            <a:ext cx="5907115" cy="332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5831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66921305-9B80-9CBA-865A-967ED200B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547" y="101712"/>
            <a:ext cx="5981107" cy="850900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4D7B4E18-838C-50A5-2386-6063919BA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882" y="1199292"/>
            <a:ext cx="5479518" cy="5181600"/>
          </a:xfrm>
        </p:spPr>
        <p:txBody>
          <a:bodyPr/>
          <a:lstStyle/>
          <a:p>
            <a:r>
              <a:rPr lang="en-US" sz="1800" dirty="0"/>
              <a:t>EFT provides model-independent ways to search for the evidence of BSM physics at the LHC</a:t>
            </a:r>
          </a:p>
          <a:p>
            <a:r>
              <a:rPr lang="en-US" sz="1800" dirty="0"/>
              <a:t>A lot of efforts from ATLAS and CMS to provide strong constraints on EFT Wilson coefficients</a:t>
            </a:r>
          </a:p>
          <a:p>
            <a:pPr lvl="1"/>
            <a:r>
              <a:rPr lang="en-US" sz="1800" dirty="0"/>
              <a:t>Covering processes involving top quarks, Higgs boson, electroweak bosons, and sometimes unexplored rare processes</a:t>
            </a:r>
          </a:p>
          <a:p>
            <a:pPr lvl="1"/>
            <a:r>
              <a:rPr lang="en-US" sz="1800" dirty="0"/>
              <a:t>Results from combination of different EFT analyses are also rapidly appearing, overcoming interesting challenges</a:t>
            </a:r>
          </a:p>
          <a:p>
            <a:pPr lvl="1"/>
            <a:r>
              <a:rPr lang="en-US" sz="1800" dirty="0"/>
              <a:t>More extensive set of results are shown in recent conferences such as </a:t>
            </a:r>
            <a:r>
              <a:rPr lang="en-US" sz="1800" dirty="0">
                <a:hlinkClick r:id="rId3"/>
              </a:rPr>
              <a:t>LHCP</a:t>
            </a:r>
            <a:r>
              <a:rPr lang="en-US" sz="1800" dirty="0"/>
              <a:t> if you are interested</a:t>
            </a:r>
          </a:p>
          <a:p>
            <a:r>
              <a:rPr lang="en-US" sz="2000" dirty="0"/>
              <a:t>More Run 3 analyses will come, and HL-LHC will extend it further. Stay tuned!</a:t>
            </a:r>
            <a:endParaRPr lang="en-US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92C1EC-4CF1-E0D1-5842-6B987DBB1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40DB4E-F47F-3C4D-4808-B5F373A66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56B1138-26C4-3F4C-A9D1-32FDBDAE13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968" y="15047"/>
            <a:ext cx="31416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46DADF2-CA21-2464-0892-561566E0CDDD}"/>
              </a:ext>
            </a:extLst>
          </p:cNvPr>
          <p:cNvSpPr txBox="1"/>
          <p:nvPr/>
        </p:nvSpPr>
        <p:spPr>
          <a:xfrm rot="16200000">
            <a:off x="3552587" y="4422186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6D2466"/>
                </a:solidFill>
                <a:effectLst/>
                <a:latin typeface="Helvetica" pitchFamily="2" charset="0"/>
              </a:rPr>
              <a:t>ATL-PHYS-PUB-2024-004</a:t>
            </a:r>
            <a:endParaRPr lang="en-US" dirty="0">
              <a:solidFill>
                <a:srgbClr val="6D2466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7508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6AF799-3871-458B-A6C4-ADAA5BE10C49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9314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15D51C-E561-C8D9-A6B0-09CD053BD9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27C6E-2557-757A-F4BC-E7D6C6E3F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of high-mass </a:t>
            </a:r>
            <a:r>
              <a:rPr lang="en-US" dirty="0" err="1"/>
              <a:t>tt</a:t>
            </a:r>
            <a:r>
              <a:rPr lang="en-US" dirty="0"/>
              <a:t>ℓℓ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7E2E2F-0450-38E4-22A6-4C129AEE25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4419600" cy="5181600"/>
          </a:xfrm>
        </p:spPr>
        <p:txBody>
          <a:bodyPr/>
          <a:lstStyle/>
          <a:p>
            <a:r>
              <a:rPr lang="en-US" sz="1800" dirty="0" err="1"/>
              <a:t>Flavour</a:t>
            </a:r>
            <a:r>
              <a:rPr lang="en-US" sz="1800" dirty="0"/>
              <a:t> separate</a:t>
            </a:r>
          </a:p>
          <a:p>
            <a:pPr lvl="1"/>
            <a:r>
              <a:rPr lang="en-US" sz="1600" dirty="0"/>
              <a:t>Electron and muon WCs constrained at the same time.</a:t>
            </a:r>
          </a:p>
          <a:p>
            <a:pPr lvl="1"/>
            <a:r>
              <a:rPr lang="en-US" sz="1600" dirty="0"/>
              <a:t>The correlation between C11 and C22 is preserved.</a:t>
            </a:r>
          </a:p>
          <a:p>
            <a:pPr marL="471487" lvl="1" indent="0">
              <a:buNone/>
            </a:pPr>
            <a:endParaRPr lang="en-US" sz="1800" dirty="0"/>
          </a:p>
          <a:p>
            <a:r>
              <a:rPr lang="en-US" sz="1800" dirty="0"/>
              <a:t>Relative difference</a:t>
            </a:r>
          </a:p>
          <a:p>
            <a:pPr lvl="1"/>
            <a:r>
              <a:rPr lang="en-US" sz="1600" dirty="0"/>
              <a:t>The first search for LFU-violation for EFT effects using this final state.</a:t>
            </a:r>
          </a:p>
          <a:p>
            <a:pPr lvl="1"/>
            <a:r>
              <a:rPr lang="en-US" sz="1600" dirty="0"/>
              <a:t>Cancellation of systematic uncertainties is observed.</a:t>
            </a:r>
          </a:p>
          <a:p>
            <a:pPr lvl="1"/>
            <a:r>
              <a:rPr lang="en-US" sz="1600" dirty="0"/>
              <a:t>Results still limited by the Run 2 statistics.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26A4C-CA18-0DDE-B5EF-433FBB8D5D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F81452-8B2C-45D0-8B22-25A7FEADA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8358AAB-1DE9-7BD9-02E7-37FBEABDBE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0" y="77788"/>
            <a:ext cx="893064" cy="8930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B2E20E9-D701-E40B-84A0-B6330EE7A9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799" y="1113808"/>
            <a:ext cx="3683493" cy="259355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E894467-1025-1E18-3641-74E7F95DA5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2124" y="3794523"/>
            <a:ext cx="3969168" cy="2726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589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4C11-2B0B-1EE9-CFD8-B5F051C19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Same Sign Top Pair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F15DA-C1CB-3DA0-91EE-ED10D91AA3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4648200" cy="5181600"/>
          </a:xfrm>
        </p:spPr>
        <p:txBody>
          <a:bodyPr/>
          <a:lstStyle/>
          <a:p>
            <a:r>
              <a:rPr lang="en-US" sz="1800" dirty="0"/>
              <a:t>Combined binned profile-likelihood fit over the </a:t>
            </a:r>
            <a:r>
              <a:rPr lang="en-US" sz="1800" dirty="0" err="1"/>
              <a:t>SRs+CRs</a:t>
            </a:r>
            <a:r>
              <a:rPr lang="en-US" sz="1800" dirty="0"/>
              <a:t> simultaneously</a:t>
            </a:r>
          </a:p>
          <a:p>
            <a:pPr lvl="1"/>
            <a:r>
              <a:rPr lang="en-US" sz="1400" dirty="0"/>
              <a:t>The fitted signal yield in each of the four SRs is found to be ≤ 0.001</a:t>
            </a:r>
          </a:p>
          <a:p>
            <a:r>
              <a:rPr lang="en-US" sz="1800" dirty="0"/>
              <a:t>1D likelihood scan for each WC to extract the limit (results are </a:t>
            </a:r>
            <a:r>
              <a:rPr lang="en-US" sz="1800" dirty="0" err="1"/>
              <a:t>marginalised</a:t>
            </a:r>
            <a:r>
              <a:rPr lang="en-US" sz="1800" dirty="0"/>
              <a:t>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087EA1-BA18-7AF3-F705-AC6F2B8B6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F1D2F1-29A9-025D-3D9C-87CDF73A6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11FF5C-11B4-ECED-A037-132937DD29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3463747"/>
            <a:ext cx="3733800" cy="29243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F6811E1-F81A-365A-E10A-753DCF2E3B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15" y="3484473"/>
            <a:ext cx="2625085" cy="25322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7A4C917-040C-20A0-4B8E-3B9AD4B44E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0467" y="3487520"/>
            <a:ext cx="2625085" cy="25322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A8915BD-BAB2-C51D-69BE-3B9F826E16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9600" y="77788"/>
            <a:ext cx="893064" cy="893064"/>
          </a:xfrm>
          <a:prstGeom prst="rect">
            <a:avLst/>
          </a:prstGeom>
        </p:spPr>
      </p:pic>
      <p:pic>
        <p:nvPicPr>
          <p:cNvPr id="11" name="Picture 10" descr="A close-up of a blue and white box&#10;&#10;AI-generated content may be incorrect.">
            <a:extLst>
              <a:ext uri="{FF2B5EF4-FFF2-40B4-BE49-F238E27FC236}">
                <a16:creationId xmlns:a16="http://schemas.microsoft.com/office/drawing/2014/main" id="{CB3D0CC9-D93C-DF1A-5A95-F1A64A1561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844" y="1905000"/>
            <a:ext cx="4291156" cy="1293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3424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607C1F-D34C-C345-A421-3B96E2DB64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A876DE-8BED-3D60-D3F7-AC08B2729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2BFC1C-CACE-8A9B-297C-097F1F978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DC5DC4-52E7-38D5-1019-82A4163ECB7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8101" y="504816"/>
            <a:ext cx="3352800" cy="1552583"/>
          </a:xfrm>
        </p:spPr>
        <p:txBody>
          <a:bodyPr/>
          <a:lstStyle/>
          <a:p>
            <a:r>
              <a:rPr lang="en-US" sz="3200" dirty="0"/>
              <a:t>EFT Multi-Sector Combination</a:t>
            </a:r>
            <a:br>
              <a:rPr lang="en-US" sz="3200" dirty="0"/>
            </a:br>
            <a:r>
              <a:rPr lang="en-US" sz="3200" dirty="0"/>
              <a:t>EFT Operators</a:t>
            </a:r>
          </a:p>
        </p:txBody>
      </p:sp>
      <p:pic>
        <p:nvPicPr>
          <p:cNvPr id="14" name="Picture 1">
            <a:extLst>
              <a:ext uri="{FF2B5EF4-FFF2-40B4-BE49-F238E27FC236}">
                <a16:creationId xmlns:a16="http://schemas.microsoft.com/office/drawing/2014/main" id="{693D0F7A-A10C-8422-B549-B5509993FF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38332" y="41260"/>
            <a:ext cx="929468" cy="927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A table of mathematical equations&#10;&#10;AI-generated content may be incorrect.">
            <a:extLst>
              <a:ext uri="{FF2B5EF4-FFF2-40B4-BE49-F238E27FC236}">
                <a16:creationId xmlns:a16="http://schemas.microsoft.com/office/drawing/2014/main" id="{2BC5DD1E-6F95-A121-CAB2-CA644FC38A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5778" y="0"/>
            <a:ext cx="49942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4407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C977E6-A58C-7898-1A26-FACE7F1933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F25D1-D5F1-DCF0-48E9-6CCEF235E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ttX</a:t>
            </a:r>
            <a:r>
              <a:rPr lang="en-US" dirty="0"/>
              <a:t> Combination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D9C36-D8F6-DD2D-7AA6-BE17DD8D45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295400"/>
            <a:ext cx="4590591" cy="5181600"/>
          </a:xfrm>
        </p:spPr>
        <p:txBody>
          <a:bodyPr/>
          <a:lstStyle/>
          <a:p>
            <a:r>
              <a:rPr lang="en-US" sz="1800" dirty="0"/>
              <a:t>Multilepton analysis is the main driver</a:t>
            </a:r>
          </a:p>
          <a:p>
            <a:r>
              <a:rPr lang="en-US" sz="1800" dirty="0"/>
              <a:t>Notable improvements up to 10% for operators like </a:t>
            </a:r>
            <a:r>
              <a:rPr lang="en-US" sz="1800" dirty="0" err="1"/>
              <a:t>c</a:t>
            </a:r>
            <a:r>
              <a:rPr lang="en-US" sz="1800" baseline="-25000" dirty="0" err="1"/>
              <a:t>t</a:t>
            </a:r>
            <a:r>
              <a:rPr lang="el-GR" sz="1800" baseline="-25000" dirty="0" err="1"/>
              <a:t>ϕ</a:t>
            </a:r>
            <a:r>
              <a:rPr lang="el-GR" sz="1800" dirty="0"/>
              <a:t>, </a:t>
            </a:r>
            <a:r>
              <a:rPr lang="en-US" sz="1800" dirty="0"/>
              <a:t>c</a:t>
            </a:r>
            <a:r>
              <a:rPr lang="el-GR" sz="1800" baseline="-25000" dirty="0" err="1"/>
              <a:t>ϕ</a:t>
            </a:r>
            <a:r>
              <a:rPr lang="en-US" sz="1800" baseline="-25000" dirty="0"/>
              <a:t>t</a:t>
            </a:r>
            <a:r>
              <a:rPr lang="en-US" sz="1800" dirty="0"/>
              <a:t> and c</a:t>
            </a:r>
            <a:r>
              <a:rPr lang="en-US" sz="1800" baseline="30000" dirty="0"/>
              <a:t>-</a:t>
            </a:r>
            <a:r>
              <a:rPr lang="el-GR" sz="1800" baseline="-25000" dirty="0" err="1"/>
              <a:t>ϕ</a:t>
            </a:r>
            <a:r>
              <a:rPr lang="en-US" sz="1800" baseline="-25000" dirty="0"/>
              <a:t>Q</a:t>
            </a:r>
            <a:endParaRPr lang="en-US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F470C4-7867-B36E-B7EA-968AF94FB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5870EC-27CE-F16D-BD44-3B98F82627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3532F7-CE06-0271-4F09-AFFCBB08F79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71" t="34641" r="65750" b="32705"/>
          <a:stretch/>
        </p:blipFill>
        <p:spPr>
          <a:xfrm>
            <a:off x="77724" y="2362200"/>
            <a:ext cx="2551176" cy="2057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6AC801D-E1EA-4D61-AE0A-FC28CA69E6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3672" t="66979" r="31949"/>
          <a:stretch/>
        </p:blipFill>
        <p:spPr>
          <a:xfrm>
            <a:off x="53036" y="4454693"/>
            <a:ext cx="2746858" cy="2142404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DB2DD6C0-C5EE-917B-FE23-558CDDE194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695" y="1170409"/>
            <a:ext cx="3724916" cy="401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13E684F-070B-791E-C1F0-FC99F67AB4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8785" y="1095998"/>
            <a:ext cx="3724916" cy="40992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CDDA10-BB20-25A8-7107-FBED9F0D64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8997" t="82730" r="5358"/>
          <a:stretch/>
        </p:blipFill>
        <p:spPr>
          <a:xfrm>
            <a:off x="2982832" y="3268195"/>
            <a:ext cx="1505288" cy="8231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A6B03EF-42A0-9C1C-A704-46E246279980}"/>
              </a:ext>
            </a:extLst>
          </p:cNvPr>
          <p:cNvSpPr txBox="1"/>
          <p:nvPr/>
        </p:nvSpPr>
        <p:spPr>
          <a:xfrm>
            <a:off x="2689556" y="4303449"/>
            <a:ext cx="247131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 err="1">
                <a:effectLst/>
                <a:latin typeface="Helvetica" pitchFamily="2" charset="0"/>
              </a:rPr>
              <a:t>c</a:t>
            </a:r>
            <a:r>
              <a:rPr lang="en-US" b="0" baseline="-25000" dirty="0" err="1">
                <a:effectLst/>
                <a:latin typeface="Helvetica" pitchFamily="2" charset="0"/>
              </a:rPr>
              <a:t>t</a:t>
            </a:r>
            <a:r>
              <a:rPr lang="el-GR" b="0" baseline="-25000" dirty="0" err="1">
                <a:effectLst/>
                <a:latin typeface="Helvetica" pitchFamily="2" charset="0"/>
              </a:rPr>
              <a:t>ϕ</a:t>
            </a:r>
            <a:r>
              <a:rPr lang="el-GR" b="0" baseline="-25000" dirty="0">
                <a:effectLst/>
                <a:latin typeface="Helvetica" pitchFamily="2" charset="0"/>
              </a:rPr>
              <a:t> </a:t>
            </a:r>
            <a:r>
              <a:rPr lang="en-US" b="0" dirty="0">
                <a:effectLst/>
                <a:latin typeface="Helvetica" pitchFamily="2" charset="0"/>
              </a:rPr>
              <a:t>exhibits a nontrivial behavior due to a mild event yield deficit at high boson </a:t>
            </a:r>
            <a:r>
              <a:rPr lang="en-US" b="0" dirty="0" err="1">
                <a:effectLst/>
                <a:latin typeface="Helvetica" pitchFamily="2" charset="0"/>
              </a:rPr>
              <a:t>p</a:t>
            </a:r>
            <a:r>
              <a:rPr lang="en-US" b="0" baseline="-25000" dirty="0" err="1">
                <a:effectLst/>
                <a:latin typeface="Helvetica" pitchFamily="2" charset="0"/>
              </a:rPr>
              <a:t>T</a:t>
            </a:r>
            <a:endParaRPr lang="en-US" b="0" baseline="-25000" dirty="0">
              <a:effectLst/>
              <a:latin typeface="Helvetica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3C3D16-9F54-221A-D789-01E60CDE7CB9}"/>
              </a:ext>
            </a:extLst>
          </p:cNvPr>
          <p:cNvSpPr txBox="1"/>
          <p:nvPr/>
        </p:nvSpPr>
        <p:spPr>
          <a:xfrm>
            <a:off x="3977335" y="5244147"/>
            <a:ext cx="515173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latin typeface="Trebuchet MS" panose="020B0703020202090204" pitchFamily="34" charset="0"/>
              </a:rPr>
              <a:t>Constraints usually placed on the c</a:t>
            </a:r>
            <a:r>
              <a:rPr lang="en-US" sz="1800" b="0" baseline="-25000" dirty="0">
                <a:latin typeface="Trebuchet MS" panose="020B0703020202090204" pitchFamily="34" charset="0"/>
              </a:rPr>
              <a:t>i</a:t>
            </a:r>
            <a:r>
              <a:rPr lang="en-US" sz="1800" b="0" dirty="0">
                <a:latin typeface="Trebuchet MS" panose="020B0703020202090204" pitchFamily="34" charset="0"/>
              </a:rPr>
              <a:t>/</a:t>
            </a:r>
            <a:r>
              <a:rPr lang="el-GR" sz="1800" b="0" dirty="0">
                <a:latin typeface="Trebuchet MS" panose="020B0703020202090204" pitchFamily="34" charset="0"/>
              </a:rPr>
              <a:t>Λ</a:t>
            </a:r>
            <a:r>
              <a:rPr lang="el-GR" sz="1800" b="0" baseline="30000" dirty="0">
                <a:latin typeface="Trebuchet MS" panose="020B0703020202090204" pitchFamily="34" charset="0"/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latin typeface="Trebuchet MS" panose="020B0703020202090204" pitchFamily="34" charset="0"/>
              </a:rPr>
              <a:t>By fixing reference values for the c</a:t>
            </a:r>
            <a:r>
              <a:rPr lang="en-US" sz="1800" b="0" baseline="-25000" dirty="0">
                <a:latin typeface="Trebuchet MS" panose="020B0703020202090204" pitchFamily="34" charset="0"/>
              </a:rPr>
              <a:t>i</a:t>
            </a:r>
            <a:r>
              <a:rPr lang="en-US" sz="1800" b="0" dirty="0">
                <a:latin typeface="Trebuchet MS" panose="020B0703020202090204" pitchFamily="34" charset="0"/>
              </a:rPr>
              <a:t>, we can also obtain limits on the BSM energy scale </a:t>
            </a:r>
            <a:r>
              <a:rPr lang="el-GR" sz="1800" b="0" dirty="0">
                <a:latin typeface="Trebuchet MS" panose="020B0703020202090204" pitchFamily="34" charset="0"/>
              </a:rPr>
              <a:t>Λ</a:t>
            </a:r>
            <a:endParaRPr lang="en-US" sz="1800" b="0" dirty="0">
              <a:latin typeface="Trebuchet MS" panose="020B070302020209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>
                <a:latin typeface="Trebuchet MS" panose="020B0703020202090204" pitchFamily="34" charset="0"/>
              </a:rPr>
              <a:t>Highlights the potential scale of new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dirty="0">
              <a:latin typeface="Trebuchet MS" panose="020B0703020202090204" pitchFamily="34" charset="0"/>
            </a:endParaRPr>
          </a:p>
        </p:txBody>
      </p:sp>
      <p:pic>
        <p:nvPicPr>
          <p:cNvPr id="16" name="Picture 1">
            <a:extLst>
              <a:ext uri="{FF2B5EF4-FFF2-40B4-BE49-F238E27FC236}">
                <a16:creationId xmlns:a16="http://schemas.microsoft.com/office/drawing/2014/main" id="{642249DC-04F2-30C9-3A65-66B6769B9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38332" y="41260"/>
            <a:ext cx="929468" cy="927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02625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50386-A880-24B0-5569-1E59F32B5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 Structure of HVV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67D50-9DEE-1B20-1F3B-5C4FC2AAB2B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152900" cy="5181600"/>
          </a:xfrm>
        </p:spPr>
        <p:txBody>
          <a:bodyPr/>
          <a:lstStyle/>
          <a:p>
            <a:r>
              <a:rPr lang="en-US" sz="1800" dirty="0"/>
              <a:t>Interpretation from the combination of differential cross-section in H → </a:t>
            </a:r>
            <a:r>
              <a:rPr lang="el-GR" sz="1800" dirty="0" err="1"/>
              <a:t>γγ</a:t>
            </a:r>
            <a:r>
              <a:rPr lang="el-GR" sz="1800" dirty="0"/>
              <a:t>,</a:t>
            </a:r>
            <a:r>
              <a:rPr lang="en-US" sz="1800" dirty="0"/>
              <a:t> H → ZZ, H → WW, H → </a:t>
            </a:r>
            <a:r>
              <a:rPr lang="el-GR" sz="1800" dirty="0" err="1"/>
              <a:t>ττ</a:t>
            </a:r>
            <a:endParaRPr lang="en-US" sz="18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B73537-5DBF-E9A0-2F6D-EA80BC6F75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62500" y="1219200"/>
            <a:ext cx="4152900" cy="5181600"/>
          </a:xfrm>
        </p:spPr>
        <p:txBody>
          <a:bodyPr/>
          <a:lstStyle/>
          <a:p>
            <a:r>
              <a:rPr lang="en-US" sz="1800" dirty="0"/>
              <a:t>Higgs differential cross-section measurement in H → WW decay: Using Adversarial DNN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E838D2-62F1-A514-EFD9-2F2A828C0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C01FCF-4A81-FC61-995C-C9820D66B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D53B-FD39-432B-94C1-4C9318FE739E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B29523-6436-DA80-1EE4-62993BA3F9D2}"/>
              </a:ext>
            </a:extLst>
          </p:cNvPr>
          <p:cNvSpPr txBox="1"/>
          <p:nvPr/>
        </p:nvSpPr>
        <p:spPr>
          <a:xfrm>
            <a:off x="44597" y="6147971"/>
            <a:ext cx="35814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0" dirty="0">
                <a:effectLst/>
                <a:latin typeface="Trebuchet MS" panose="020B0703020202090204" pitchFamily="34" charset="0"/>
                <a:hlinkClick r:id="rId2"/>
              </a:rPr>
              <a:t>arXiv:2504.13081</a:t>
            </a:r>
            <a:r>
              <a:rPr lang="en-US" sz="1600" b="0" dirty="0">
                <a:effectLst/>
                <a:latin typeface="Trebuchet MS" panose="020B0703020202090204" pitchFamily="34" charset="0"/>
              </a:rPr>
              <a:t> (</a:t>
            </a:r>
            <a:r>
              <a:rPr lang="en-US" sz="1600" b="0" dirty="0">
                <a:effectLst/>
                <a:latin typeface="Trebuchet MS" panose="020B0703020202090204" pitchFamily="34" charset="0"/>
                <a:hlinkClick r:id="rId3"/>
              </a:rPr>
              <a:t>CMS-HIG-23-013</a:t>
            </a:r>
            <a:r>
              <a:rPr lang="en-US" sz="1600" b="0" dirty="0">
                <a:effectLst/>
                <a:latin typeface="Trebuchet MS" panose="020B0703020202090204" pitchFamily="34" charset="0"/>
              </a:rPr>
              <a:t>)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CDE5A14-92B8-DD37-917C-8F3F52AAA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87" y="2438400"/>
            <a:ext cx="4651240" cy="366194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885880-B41D-E648-6E0E-264C9F4116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6343" y="2209800"/>
            <a:ext cx="4166824" cy="399903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ED8C80A-3AAF-8BDD-363F-4F8125DB10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" y="3087261"/>
            <a:ext cx="822226" cy="49141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112E104-B804-18D2-C478-5DA7C7F0B76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41550"/>
          <a:stretch/>
        </p:blipFill>
        <p:spPr>
          <a:xfrm>
            <a:off x="1143000" y="4821972"/>
            <a:ext cx="589143" cy="34173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7805A1E-D7B4-F193-F0B9-10349BF5378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56669" t="-11149" b="-1"/>
          <a:stretch/>
        </p:blipFill>
        <p:spPr>
          <a:xfrm>
            <a:off x="1219199" y="5182761"/>
            <a:ext cx="436743" cy="37983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EDDD2B3-1938-63B5-8927-8AE00DE842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33484" y="3074338"/>
            <a:ext cx="822226" cy="58326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5918030-90A0-0682-23CB-6775E8DD30AC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42157"/>
          <a:stretch/>
        </p:blipFill>
        <p:spPr>
          <a:xfrm>
            <a:off x="3495851" y="4829487"/>
            <a:ext cx="651510" cy="38659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A2AED52-29C1-700E-FE9F-32A1CAB7932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60421"/>
          <a:stretch/>
        </p:blipFill>
        <p:spPr>
          <a:xfrm>
            <a:off x="3581400" y="5257800"/>
            <a:ext cx="438014" cy="379839"/>
          </a:xfrm>
          <a:prstGeom prst="rect">
            <a:avLst/>
          </a:prstGeom>
        </p:spPr>
      </p:pic>
      <p:pic>
        <p:nvPicPr>
          <p:cNvPr id="21" name="Picture 1">
            <a:extLst>
              <a:ext uri="{FF2B5EF4-FFF2-40B4-BE49-F238E27FC236}">
                <a16:creationId xmlns:a16="http://schemas.microsoft.com/office/drawing/2014/main" id="{7F878D15-FA51-8867-C3B1-08885354CB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153400" y="41260"/>
            <a:ext cx="929468" cy="927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DD02927-835C-0E8B-CB27-C5A2B832BA07}"/>
              </a:ext>
            </a:extLst>
          </p:cNvPr>
          <p:cNvSpPr txBox="1"/>
          <p:nvPr/>
        </p:nvSpPr>
        <p:spPr>
          <a:xfrm>
            <a:off x="4903080" y="6170021"/>
            <a:ext cx="218351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dirty="0">
                <a:effectLst/>
                <a:latin typeface="Trebuchet MS" panose="020B0703020202090204" pitchFamily="34" charset="0"/>
                <a:hlinkClick r:id="rId11"/>
              </a:rPr>
              <a:t>CMS-PAS-HIG-24-004</a:t>
            </a:r>
            <a:r>
              <a:rPr lang="en-US" sz="1600" b="0" dirty="0">
                <a:effectLst/>
                <a:latin typeface="Trebuchet MS" panose="020B0703020202090204" pitchFamily="34" charset="0"/>
              </a:rPr>
              <a:t>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9F4488-FC6C-B2C4-D248-85DA88E1074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4903" y="3737233"/>
            <a:ext cx="942021" cy="3254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AAEEBC-73EE-629B-733D-6831126C090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39379" y="3748652"/>
            <a:ext cx="942021" cy="31400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1366E2-8933-360F-CA6C-0092DAC377F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04800" y="5613795"/>
            <a:ext cx="997718" cy="2766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388DE16-172F-2EA3-CE1C-16410FB6F7F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639379" y="5605846"/>
            <a:ext cx="1094421" cy="26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7840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FB52A-FEAA-4582-6694-8FB5FA551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combination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702BF8-AEB1-E132-BCF7-AB3AD0AB12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4267202" cy="5181600"/>
          </a:xfrm>
        </p:spPr>
        <p:txBody>
          <a:bodyPr/>
          <a:lstStyle/>
          <a:p>
            <a:r>
              <a:rPr lang="en-US" sz="1800" dirty="0"/>
              <a:t>First combined measurement of Higgs boson production modes in STXS stage 1.2 from CMS</a:t>
            </a:r>
          </a:p>
          <a:p>
            <a:r>
              <a:rPr lang="en-US" sz="1800" dirty="0"/>
              <a:t>Run 2 data: 138 fb</a:t>
            </a:r>
            <a:r>
              <a:rPr lang="en-US" sz="1800" baseline="30000" dirty="0"/>
              <a:t>-1</a:t>
            </a:r>
            <a:r>
              <a:rPr lang="en-US" sz="1800" dirty="0"/>
              <a:t> at 13 TeV</a:t>
            </a:r>
          </a:p>
          <a:p>
            <a:r>
              <a:rPr lang="en-US" sz="1800" dirty="0"/>
              <a:t>SMEFT dim-6 included parametrizing Higgs STXS and decay rates as a function of Wilson coefficients:</a:t>
            </a:r>
          </a:p>
          <a:p>
            <a:pPr lvl="1"/>
            <a:r>
              <a:rPr lang="en-US" sz="1600" dirty="0"/>
              <a:t>43 dimension-6 (topU3l) CP-even operators are included</a:t>
            </a:r>
          </a:p>
          <a:p>
            <a:pPr lvl="1"/>
            <a:r>
              <a:rPr lang="en-US" sz="1600" dirty="0"/>
              <a:t>Both linear (1/</a:t>
            </a:r>
            <a:r>
              <a:rPr lang="el-GR" sz="1600" dirty="0"/>
              <a:t>Λ²) </a:t>
            </a:r>
            <a:r>
              <a:rPr lang="en-US" sz="1600" dirty="0"/>
              <a:t>and linear-plus-quadratic (1/</a:t>
            </a:r>
            <a:r>
              <a:rPr lang="el-GR" sz="1600" dirty="0"/>
              <a:t>Λ⁴) </a:t>
            </a:r>
            <a:r>
              <a:rPr lang="en-US" sz="1600" dirty="0"/>
              <a:t>expansions are considered</a:t>
            </a:r>
          </a:p>
          <a:p>
            <a:pPr marL="376237" indent="-342900"/>
            <a:r>
              <a:rPr lang="en-US" sz="2000" dirty="0"/>
              <a:t>Equivalent ATLAS Higgs EFT combination: </a:t>
            </a:r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DB4A5E-3FB5-6EDB-57D6-446A9014C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DE3092-83F6-A31B-0E4E-5FAF6A1DD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12" name="Picture 11" descr="A white sheet with black text&#10;&#10;AI-generated content may be incorrect.">
            <a:extLst>
              <a:ext uri="{FF2B5EF4-FFF2-40B4-BE49-F238E27FC236}">
                <a16:creationId xmlns:a16="http://schemas.microsoft.com/office/drawing/2014/main" id="{6FEDDDA5-5CFC-06D2-8138-94632C25A6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968375"/>
            <a:ext cx="3111095" cy="5889625"/>
          </a:xfrm>
          <a:prstGeom prst="rect">
            <a:avLst/>
          </a:prstGeom>
        </p:spPr>
      </p:pic>
      <p:pic>
        <p:nvPicPr>
          <p:cNvPr id="14" name="Picture 1">
            <a:extLst>
              <a:ext uri="{FF2B5EF4-FFF2-40B4-BE49-F238E27FC236}">
                <a16:creationId xmlns:a16="http://schemas.microsoft.com/office/drawing/2014/main" id="{B9376E00-01B8-BB51-FD57-67404A0C6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51198" y="41260"/>
            <a:ext cx="929468" cy="927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0AC45D3-5047-CD26-64AA-02BE841A2781}"/>
              </a:ext>
            </a:extLst>
          </p:cNvPr>
          <p:cNvSpPr txBox="1"/>
          <p:nvPr/>
        </p:nvSpPr>
        <p:spPr>
          <a:xfrm>
            <a:off x="5252840" y="75311"/>
            <a:ext cx="1981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effectLst/>
                <a:latin typeface="Arial" panose="020B0604020202020204" pitchFamily="34" charset="0"/>
                <a:hlinkClick r:id="rId5"/>
              </a:rPr>
              <a:t>CMS-PAS-HIG-21-018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37D198-0A19-8254-6CE2-251794C6D2A8}"/>
              </a:ext>
            </a:extLst>
          </p:cNvPr>
          <p:cNvSpPr txBox="1"/>
          <p:nvPr/>
        </p:nvSpPr>
        <p:spPr>
          <a:xfrm>
            <a:off x="821042" y="5638800"/>
            <a:ext cx="3733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sz="1600" b="0" dirty="0">
                <a:latin typeface="Trebuchet MS" panose="020B0703020202090204" pitchFamily="34" charset="0"/>
                <a:hlinkClick r:id="rId6"/>
              </a:rPr>
              <a:t>arXiv:2402.05742</a:t>
            </a:r>
            <a:r>
              <a:rPr lang="en-US" sz="1600" b="0" dirty="0">
                <a:latin typeface="Trebuchet MS" panose="020B0703020202090204" pitchFamily="34" charset="0"/>
              </a:rPr>
              <a:t>, </a:t>
            </a:r>
            <a:r>
              <a:rPr lang="en-US" sz="1600" b="0" dirty="0">
                <a:latin typeface="Trebuchet MS" panose="020B0703020202090204" pitchFamily="34" charset="0"/>
                <a:hlinkClick r:id="rId7"/>
              </a:rPr>
              <a:t>JHEP 11 (2024) 097 </a:t>
            </a:r>
            <a:endParaRPr lang="en-US" sz="1600" b="0" dirty="0">
              <a:latin typeface="Trebuchet MS" panose="020B070302020209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F7760DE-2D89-B9C2-9148-B8987F20EE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98912" y="75311"/>
            <a:ext cx="893064" cy="89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783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69813-7887-7410-01D0-B2608D24D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Effective field 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9DEC1C-0ED7-8AD4-6768-01B63A69E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092" y="4930351"/>
            <a:ext cx="8458200" cy="1820537"/>
          </a:xfrm>
        </p:spPr>
        <p:txBody>
          <a:bodyPr/>
          <a:lstStyle/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Various EFT analyses are performed in top, Higgs, EWK sectors</a:t>
            </a:r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BB025-0080-12EF-FD11-EA1ACFE0F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0CB96F-A8AC-CA01-A64B-FA012FCD7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C031513-21A3-5E0B-7280-1512F1B27C50}"/>
              </a:ext>
            </a:extLst>
          </p:cNvPr>
          <p:cNvSpPr txBox="1"/>
          <p:nvPr/>
        </p:nvSpPr>
        <p:spPr>
          <a:xfrm>
            <a:off x="469309" y="2377821"/>
            <a:ext cx="836989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dirty="0">
                <a:latin typeface="Trebuchet MS" panose="020B0703020202090204" pitchFamily="34" charset="0"/>
              </a:rPr>
              <a:t>SMEFT: including 2499 dim-6 operators. Flavor symmetries reduce this number to O(100).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CC80E73-EE95-40C6-0049-780AEA59AB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04" y="2747368"/>
            <a:ext cx="7772400" cy="10626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E14233-7A62-502C-73E8-D8472E7F1E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219200"/>
            <a:ext cx="7772400" cy="81712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83112F3-9A5D-D9DA-58AC-6A7AC8F444AB}"/>
              </a:ext>
            </a:extLst>
          </p:cNvPr>
          <p:cNvCxnSpPr>
            <a:cxnSpLocks/>
          </p:cNvCxnSpPr>
          <p:nvPr/>
        </p:nvCxnSpPr>
        <p:spPr bwMode="auto">
          <a:xfrm flipV="1">
            <a:off x="2667000" y="1315894"/>
            <a:ext cx="914400" cy="759415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ACCF50C-0415-E74D-7B55-FBF3178C6026}"/>
              </a:ext>
            </a:extLst>
          </p:cNvPr>
          <p:cNvCxnSpPr>
            <a:cxnSpLocks/>
          </p:cNvCxnSpPr>
          <p:nvPr/>
        </p:nvCxnSpPr>
        <p:spPr bwMode="auto">
          <a:xfrm flipV="1">
            <a:off x="5410200" y="1296401"/>
            <a:ext cx="914400" cy="759415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9F527FB-67E9-221D-1E4C-870EDF2227C0}"/>
              </a:ext>
            </a:extLst>
          </p:cNvPr>
          <p:cNvSpPr txBox="1"/>
          <p:nvPr/>
        </p:nvSpPr>
        <p:spPr>
          <a:xfrm>
            <a:off x="1951014" y="2048699"/>
            <a:ext cx="2157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rgbClr val="990000"/>
                </a:solidFill>
                <a:latin typeface="Trebuchet MS" panose="020B0703020202090204" pitchFamily="34" charset="0"/>
              </a:rPr>
              <a:t>Lepton number violation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E3CD2B-EECB-C55C-CC13-35995F7192F5}"/>
              </a:ext>
            </a:extLst>
          </p:cNvPr>
          <p:cNvSpPr txBox="1"/>
          <p:nvPr/>
        </p:nvSpPr>
        <p:spPr>
          <a:xfrm>
            <a:off x="4396484" y="2048699"/>
            <a:ext cx="2941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rgbClr val="002060"/>
                </a:solidFill>
                <a:latin typeface="Trebuchet MS" panose="020B0703020202090204" pitchFamily="34" charset="0"/>
              </a:rPr>
              <a:t>Lepton &amp; Baryon number violation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5FC1A36-146F-B9EB-DD3B-A8C71A2B3F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9"/>
          <a:stretch/>
        </p:blipFill>
        <p:spPr bwMode="auto">
          <a:xfrm>
            <a:off x="4779305" y="3858163"/>
            <a:ext cx="3156692" cy="299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54161A2-DB3D-6447-E313-A34DBBBBA0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9"/>
          <a:stretch/>
        </p:blipFill>
        <p:spPr bwMode="auto">
          <a:xfrm>
            <a:off x="1643907" y="3858163"/>
            <a:ext cx="3156693" cy="2999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0F2791FE-F3E2-7518-5137-F59B2AE5D735}"/>
              </a:ext>
            </a:extLst>
          </p:cNvPr>
          <p:cNvSpPr/>
          <p:nvPr/>
        </p:nvSpPr>
        <p:spPr bwMode="auto">
          <a:xfrm>
            <a:off x="2971800" y="4191000"/>
            <a:ext cx="1424684" cy="609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2C3EB1A-5AE1-51AD-9020-0A23095FE710}"/>
              </a:ext>
            </a:extLst>
          </p:cNvPr>
          <p:cNvSpPr/>
          <p:nvPr/>
        </p:nvSpPr>
        <p:spPr bwMode="auto">
          <a:xfrm>
            <a:off x="6096000" y="4191000"/>
            <a:ext cx="1424684" cy="609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7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1" grpId="0"/>
      <p:bldP spid="14" grpId="0"/>
      <p:bldP spid="1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5F2291-2A34-804F-E0A3-F084619410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2CF9C-F0E9-F95A-8EE4-6E6D96E45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combination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C1498-301E-EAD5-5F8A-7EA8E0A1A3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4267202" cy="5181600"/>
          </a:xfrm>
        </p:spPr>
        <p:txBody>
          <a:bodyPr/>
          <a:lstStyle/>
          <a:p>
            <a:r>
              <a:rPr lang="en-US" sz="1800" dirty="0"/>
              <a:t>First combined measurement of Higgs boson production modes in STXS stage 1.2 from CMS</a:t>
            </a:r>
          </a:p>
          <a:p>
            <a:r>
              <a:rPr lang="en-US" sz="1800" dirty="0"/>
              <a:t>Run 2 data: 138 fb</a:t>
            </a:r>
            <a:r>
              <a:rPr lang="en-US" sz="1800" baseline="30000" dirty="0"/>
              <a:t>-1</a:t>
            </a:r>
            <a:r>
              <a:rPr lang="en-US" sz="1800" dirty="0"/>
              <a:t> at 13 TeV</a:t>
            </a:r>
          </a:p>
          <a:p>
            <a:r>
              <a:rPr lang="en-US" sz="1800" dirty="0"/>
              <a:t>SMEFT dim-6 included parametrizing Higgs STXS and decay rates as a function of Wilson coefficients:</a:t>
            </a:r>
          </a:p>
          <a:p>
            <a:pPr lvl="1"/>
            <a:r>
              <a:rPr lang="en-US" sz="1600" dirty="0"/>
              <a:t>43 dimension-6 (topU3l) CP-even operators are included</a:t>
            </a:r>
          </a:p>
          <a:p>
            <a:pPr lvl="1"/>
            <a:r>
              <a:rPr lang="en-US" sz="1600" dirty="0"/>
              <a:t>Both linear (1/</a:t>
            </a:r>
            <a:r>
              <a:rPr lang="el-GR" sz="1600" dirty="0"/>
              <a:t>Λ²) </a:t>
            </a:r>
            <a:r>
              <a:rPr lang="en-US" sz="1600" dirty="0"/>
              <a:t>and linear-plus-quadratic (1/</a:t>
            </a:r>
            <a:r>
              <a:rPr lang="el-GR" sz="1600" dirty="0"/>
              <a:t>Λ⁴) </a:t>
            </a:r>
            <a:r>
              <a:rPr lang="en-US" sz="1600" dirty="0"/>
              <a:t>expansions are considered</a:t>
            </a:r>
          </a:p>
          <a:p>
            <a:pPr marL="376237" indent="-342900"/>
            <a:r>
              <a:rPr lang="en-US" sz="2000" dirty="0"/>
              <a:t>Equivalent ATLAS Higgs EFT combination: </a:t>
            </a:r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8F3EFF-4837-55BB-CFD6-8426C64F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030FAC-AAA8-7144-CDBD-7589F4AB6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14" name="Picture 1">
            <a:extLst>
              <a:ext uri="{FF2B5EF4-FFF2-40B4-BE49-F238E27FC236}">
                <a16:creationId xmlns:a16="http://schemas.microsoft.com/office/drawing/2014/main" id="{53DAF3A6-6B61-DECC-8F62-F223D93A68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51198" y="41260"/>
            <a:ext cx="929468" cy="927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9FD74BA-4767-3B81-CBBE-6CF042479CF6}"/>
              </a:ext>
            </a:extLst>
          </p:cNvPr>
          <p:cNvSpPr txBox="1"/>
          <p:nvPr/>
        </p:nvSpPr>
        <p:spPr>
          <a:xfrm>
            <a:off x="5252840" y="75311"/>
            <a:ext cx="1981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effectLst/>
                <a:latin typeface="Arial" panose="020B0604020202020204" pitchFamily="34" charset="0"/>
                <a:hlinkClick r:id="rId4"/>
              </a:rPr>
              <a:t>CMS-PAS-HIG-21-018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C984A4-FDAA-90F8-6EDE-EA4AA064BD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2573" y="1676400"/>
            <a:ext cx="4304384" cy="38414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6EDFD0C-EE61-4A71-59B4-2890CE42EFF6}"/>
              </a:ext>
            </a:extLst>
          </p:cNvPr>
          <p:cNvSpPr txBox="1"/>
          <p:nvPr/>
        </p:nvSpPr>
        <p:spPr>
          <a:xfrm>
            <a:off x="821042" y="5638800"/>
            <a:ext cx="37338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 </a:t>
            </a:r>
            <a:r>
              <a:rPr lang="en-US" sz="1600" b="0" dirty="0">
                <a:latin typeface="Trebuchet MS" panose="020B0703020202090204" pitchFamily="34" charset="0"/>
                <a:hlinkClick r:id="rId6"/>
              </a:rPr>
              <a:t>arXiv:2402.05742</a:t>
            </a:r>
            <a:r>
              <a:rPr lang="en-US" sz="1600" b="0" dirty="0">
                <a:latin typeface="Trebuchet MS" panose="020B0703020202090204" pitchFamily="34" charset="0"/>
              </a:rPr>
              <a:t>, </a:t>
            </a:r>
            <a:r>
              <a:rPr lang="en-US" sz="1600" b="0" dirty="0">
                <a:latin typeface="Trebuchet MS" panose="020B0703020202090204" pitchFamily="34" charset="0"/>
                <a:hlinkClick r:id="rId7"/>
              </a:rPr>
              <a:t>JHEP 11 (2024) 097 </a:t>
            </a:r>
            <a:endParaRPr lang="en-US" sz="1600" b="0" dirty="0">
              <a:latin typeface="Trebuchet MS" panose="020B070302020209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FCCACFC-D32A-341C-EAB7-C9512EE0633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98912" y="75311"/>
            <a:ext cx="893064" cy="89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5611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D509D-D4BB-2582-7168-B26178258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7475"/>
            <a:ext cx="5181600" cy="850900"/>
          </a:xfrm>
        </p:spPr>
        <p:txBody>
          <a:bodyPr/>
          <a:lstStyle/>
          <a:p>
            <a:r>
              <a:rPr lang="en-US" dirty="0"/>
              <a:t>Higgs combination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19AB0F-20AA-6DC0-2821-969E7EDBB6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5562600" cy="5181600"/>
          </a:xfrm>
        </p:spPr>
        <p:txBody>
          <a:bodyPr/>
          <a:lstStyle/>
          <a:p>
            <a:r>
              <a:rPr lang="en-US" sz="1800" dirty="0"/>
              <a:t>Coefficients derived with the linear-only and linear + quadratic terms</a:t>
            </a:r>
          </a:p>
          <a:p>
            <a:r>
              <a:rPr lang="en-US" sz="1800" dirty="0"/>
              <a:t>Overall good agreement with the SM predictions</a:t>
            </a:r>
          </a:p>
          <a:p>
            <a:r>
              <a:rPr lang="en-US" sz="1800" dirty="0"/>
              <a:t>A few interesting deviations observed → c</a:t>
            </a:r>
            <a:r>
              <a:rPr lang="en-US" sz="1800" baseline="-25000" dirty="0"/>
              <a:t>Hq</a:t>
            </a:r>
            <a:r>
              <a:rPr lang="en-US" sz="1800" baseline="30000" dirty="0"/>
              <a:t>3</a:t>
            </a:r>
            <a:r>
              <a:rPr lang="en-US" sz="1800" dirty="0"/>
              <a:t> where </a:t>
            </a:r>
            <a:r>
              <a:rPr lang="en-US" sz="1800" dirty="0" err="1"/>
              <a:t>p</a:t>
            </a:r>
            <a:r>
              <a:rPr lang="en-US" sz="1800" baseline="-25000" dirty="0" err="1"/>
              <a:t>SM</a:t>
            </a:r>
            <a:r>
              <a:rPr lang="en-US" sz="1800" dirty="0"/>
              <a:t> = 0.01</a:t>
            </a:r>
          </a:p>
          <a:p>
            <a:r>
              <a:rPr lang="en-US" sz="1800" dirty="0"/>
              <a:t>c</a:t>
            </a:r>
            <a:r>
              <a:rPr lang="en-US" sz="1800" baseline="-25000" dirty="0"/>
              <a:t>Hq</a:t>
            </a:r>
            <a:r>
              <a:rPr lang="en-US" sz="1800" baseline="30000" dirty="0"/>
              <a:t>3</a:t>
            </a:r>
            <a:r>
              <a:rPr lang="en-US" sz="1800" dirty="0"/>
              <a:t> affects mostly the high </a:t>
            </a:r>
            <a:r>
              <a:rPr lang="en-US" sz="1800" dirty="0" err="1"/>
              <a:t>p</a:t>
            </a:r>
            <a:r>
              <a:rPr lang="en-US" sz="1800" baseline="30000" dirty="0" err="1"/>
              <a:t>V</a:t>
            </a:r>
            <a:r>
              <a:rPr lang="en-US" sz="1800" baseline="-25000" dirty="0" err="1"/>
              <a:t>T</a:t>
            </a:r>
            <a:r>
              <a:rPr lang="en-US" sz="1800" dirty="0"/>
              <a:t> region in WH and ZH where measurements are in 3</a:t>
            </a:r>
            <a:r>
              <a:rPr lang="el-GR" sz="1800" dirty="0"/>
              <a:t>σ </a:t>
            </a:r>
            <a:r>
              <a:rPr lang="en-US" sz="1800" dirty="0"/>
              <a:t>tension with SM expectations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98DF0A-00CB-06BE-B6E6-A12DB2F11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1474E4-4591-6D5F-8E13-2553C4487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CAD12F-381B-C00C-C50D-7DE71338B82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0706"/>
          <a:stretch/>
        </p:blipFill>
        <p:spPr>
          <a:xfrm>
            <a:off x="6019800" y="145987"/>
            <a:ext cx="3078427" cy="6708356"/>
          </a:xfrm>
          <a:prstGeom prst="rect">
            <a:avLst/>
          </a:prstGeom>
        </p:spPr>
      </p:pic>
      <p:pic>
        <p:nvPicPr>
          <p:cNvPr id="9" name="Picture 8" descr="A graph of a graph with numbers and a diagram&#10;&#10;AI-generated content may be incorrect.">
            <a:extLst>
              <a:ext uri="{FF2B5EF4-FFF2-40B4-BE49-F238E27FC236}">
                <a16:creationId xmlns:a16="http://schemas.microsoft.com/office/drawing/2014/main" id="{1A0CB100-8AA0-5A8D-88D0-79A3768271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221800"/>
            <a:ext cx="5187104" cy="22933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36F9207-98AC-C222-0464-1E617586B89E}"/>
              </a:ext>
            </a:extLst>
          </p:cNvPr>
          <p:cNvSpPr txBox="1"/>
          <p:nvPr/>
        </p:nvSpPr>
        <p:spPr>
          <a:xfrm>
            <a:off x="1063160" y="4029811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0000FF"/>
                </a:solidFill>
                <a:latin typeface="Trebuchet MS" panose="020B0703020202090204" pitchFamily="34" charset="0"/>
              </a:rPr>
              <a:t>EFT Impact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6E0D4B-2854-9D90-FC77-BFBFD2D40C69}"/>
              </a:ext>
            </a:extLst>
          </p:cNvPr>
          <p:cNvSpPr txBox="1"/>
          <p:nvPr/>
        </p:nvSpPr>
        <p:spPr>
          <a:xfrm>
            <a:off x="4114800" y="3971917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0000FF"/>
                </a:solidFill>
                <a:latin typeface="Trebuchet MS" panose="020B0703020202090204" pitchFamily="34" charset="0"/>
              </a:rPr>
              <a:t>Observed Excess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39BC2CA-6D05-C318-4CAB-E20E7C634A5B}"/>
              </a:ext>
            </a:extLst>
          </p:cNvPr>
          <p:cNvSpPr/>
          <p:nvPr/>
        </p:nvSpPr>
        <p:spPr bwMode="auto">
          <a:xfrm>
            <a:off x="6019800" y="3429000"/>
            <a:ext cx="3078427" cy="1524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683895-81EB-0A8B-04EB-D49CBD9FDD8F}"/>
              </a:ext>
            </a:extLst>
          </p:cNvPr>
          <p:cNvSpPr txBox="1"/>
          <p:nvPr/>
        </p:nvSpPr>
        <p:spPr>
          <a:xfrm>
            <a:off x="7196867" y="0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u="none" strike="noStrike" dirty="0">
                <a:effectLst/>
                <a:latin typeface="Arial" panose="020B0604020202020204" pitchFamily="34" charset="0"/>
                <a:hlinkClick r:id="rId4"/>
              </a:rPr>
              <a:t>CMS-PAS-HIG-21-018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6741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1A9B94-7B4A-6A8E-7B61-C7D860214E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E8EA3-C896-0227-43E3-65AA658F7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EFT Multi-Sector Combination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E452F-7638-26F6-02A5-906590278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181600"/>
          </a:xfrm>
        </p:spPr>
        <p:txBody>
          <a:bodyPr/>
          <a:lstStyle/>
          <a:p>
            <a:r>
              <a:rPr lang="en-US" sz="1800" dirty="0"/>
              <a:t>Global fits enhance sensitivity and coverage in the EFT parameter space</a:t>
            </a:r>
          </a:p>
          <a:p>
            <a:r>
              <a:rPr lang="en-US" sz="1800" dirty="0"/>
              <a:t>Perform combination of Run II CMS measurements w/ 36–138 fb⁻¹ at 13 TeV</a:t>
            </a:r>
          </a:p>
          <a:p>
            <a:r>
              <a:rPr lang="en-US" sz="1800" dirty="0"/>
              <a:t>Inputs chosen to minimize overlap and maximize sensitivity to the complete operator set</a:t>
            </a:r>
          </a:p>
          <a:p>
            <a:r>
              <a:rPr lang="en-US" sz="1800" dirty="0"/>
              <a:t>64 dimension-6 CP-even operators considered</a:t>
            </a:r>
          </a:p>
          <a:p>
            <a:r>
              <a:rPr lang="en-US" sz="1800" dirty="0"/>
              <a:t>Experimental full likelihood is used when possible. Otherwise, simplified likelihood is used.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9E54E9-4DE3-4534-257F-846EF61BA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726E16-2BE4-80DC-F326-B0ADAC6B7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7" name="Picture 6" descr="A table of text and symbols&#10;&#10;AI-generated content may be incorrect.">
            <a:extLst>
              <a:ext uri="{FF2B5EF4-FFF2-40B4-BE49-F238E27FC236}">
                <a16:creationId xmlns:a16="http://schemas.microsoft.com/office/drawing/2014/main" id="{07B504A9-E147-584C-0790-5AC3D1B8CC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28" r="18628"/>
          <a:stretch/>
        </p:blipFill>
        <p:spPr>
          <a:xfrm>
            <a:off x="304800" y="3663277"/>
            <a:ext cx="6324600" cy="25851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33F427C-63C5-88E3-2E67-B71C6A1DE69A}"/>
              </a:ext>
            </a:extLst>
          </p:cNvPr>
          <p:cNvSpPr txBox="1"/>
          <p:nvPr/>
        </p:nvSpPr>
        <p:spPr>
          <a:xfrm>
            <a:off x="6629400" y="3688637"/>
            <a:ext cx="2362200" cy="29700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latin typeface="Trebuchet MS" panose="020B0703020202090204" pitchFamily="34" charset="0"/>
                <a:hlinkClick r:id="rId3"/>
              </a:rPr>
              <a:t>JHEP 07 (2021) 027</a:t>
            </a:r>
            <a:endParaRPr lang="en-US" b="0" dirty="0">
              <a:latin typeface="Trebuchet MS" panose="020B0703020202090204" pitchFamily="34" charset="0"/>
            </a:endParaRPr>
          </a:p>
          <a:p>
            <a:endParaRPr lang="en-US" sz="200" b="0" dirty="0">
              <a:latin typeface="Trebuchet MS" panose="020B0703020202090204" pitchFamily="34" charset="0"/>
            </a:endParaRPr>
          </a:p>
          <a:p>
            <a:r>
              <a:rPr lang="en-US" b="0" dirty="0">
                <a:latin typeface="Trebuchet MS" panose="020B0703020202090204" pitchFamily="34" charset="0"/>
                <a:hlinkClick r:id="rId4"/>
              </a:rPr>
              <a:t>Phys. Rev. D 105, 052003</a:t>
            </a:r>
            <a:endParaRPr lang="en-US" b="0" dirty="0">
              <a:latin typeface="Trebuchet MS" panose="020B0703020202090204" pitchFamily="34" charset="0"/>
            </a:endParaRPr>
          </a:p>
          <a:p>
            <a:endParaRPr lang="en-US" sz="200" b="0" dirty="0">
              <a:latin typeface="Trebuchet MS" panose="020B0703020202090204" pitchFamily="34" charset="0"/>
            </a:endParaRPr>
          </a:p>
          <a:p>
            <a:r>
              <a:rPr lang="en-US" b="0" dirty="0">
                <a:latin typeface="Trebuchet MS" panose="020B0703020202090204" pitchFamily="34" charset="0"/>
                <a:hlinkClick r:id="rId5"/>
              </a:rPr>
              <a:t>JHEP 05 (2021) 205</a:t>
            </a:r>
            <a:endParaRPr lang="en-US" b="0" dirty="0">
              <a:latin typeface="Trebuchet MS" panose="020B0703020202090204" pitchFamily="34" charset="0"/>
            </a:endParaRPr>
          </a:p>
          <a:p>
            <a:endParaRPr lang="en-US" sz="200" b="0" dirty="0">
              <a:latin typeface="Trebuchet MS" panose="020B0703020202090204" pitchFamily="34" charset="0"/>
            </a:endParaRPr>
          </a:p>
          <a:p>
            <a:r>
              <a:rPr lang="en-US" b="0" dirty="0">
                <a:latin typeface="Trebuchet MS" panose="020B0703020202090204" pitchFamily="34" charset="0"/>
                <a:hlinkClick r:id="rId6"/>
              </a:rPr>
              <a:t>Phys. Rev. D 102, 092001</a:t>
            </a:r>
            <a:endParaRPr lang="en-US" b="0" dirty="0">
              <a:latin typeface="Trebuchet MS" panose="020B0703020202090204" pitchFamily="34" charset="0"/>
            </a:endParaRPr>
          </a:p>
          <a:p>
            <a:endParaRPr lang="en-US" sz="300" b="0" dirty="0">
              <a:latin typeface="Trebuchet MS" panose="020B0703020202090204" pitchFamily="34" charset="0"/>
            </a:endParaRPr>
          </a:p>
          <a:p>
            <a:r>
              <a:rPr lang="en-US" b="0" dirty="0">
                <a:latin typeface="Trebuchet MS" panose="020B0703020202090204" pitchFamily="34" charset="0"/>
                <a:hlinkClick r:id="rId7"/>
              </a:rPr>
              <a:t>Phys Rev D 104, 092013</a:t>
            </a:r>
            <a:endParaRPr lang="en-US" b="0" dirty="0">
              <a:latin typeface="Trebuchet MS" panose="020B0703020202090204" pitchFamily="34" charset="0"/>
            </a:endParaRPr>
          </a:p>
          <a:p>
            <a:endParaRPr lang="en-US" sz="400" b="0" dirty="0">
              <a:latin typeface="Trebuchet MS" panose="020B0703020202090204" pitchFamily="34" charset="0"/>
            </a:endParaRPr>
          </a:p>
          <a:p>
            <a:r>
              <a:rPr lang="en-US" b="0" dirty="0">
                <a:latin typeface="Trebuchet MS" panose="020B0703020202090204" pitchFamily="34" charset="0"/>
                <a:hlinkClick r:id="rId8"/>
              </a:rPr>
              <a:t>JHEP 12 (2023) 068</a:t>
            </a:r>
            <a:endParaRPr lang="en-US" b="0" dirty="0">
              <a:latin typeface="Trebuchet MS" panose="020B0703020202090204" pitchFamily="34" charset="0"/>
            </a:endParaRPr>
          </a:p>
          <a:p>
            <a:endParaRPr lang="en-US" sz="200" b="0" dirty="0">
              <a:latin typeface="Trebuchet MS" panose="020B0703020202090204" pitchFamily="34" charset="0"/>
            </a:endParaRPr>
          </a:p>
          <a:p>
            <a:endParaRPr lang="en-US" b="0" dirty="0">
              <a:latin typeface="Trebuchet MS" panose="020B0703020202090204" pitchFamily="34" charset="0"/>
            </a:endParaRPr>
          </a:p>
          <a:p>
            <a:r>
              <a:rPr lang="en-US" b="0" dirty="0">
                <a:latin typeface="Trebuchet MS" panose="020B0703020202090204" pitchFamily="34" charset="0"/>
                <a:hlinkClick r:id="rId9"/>
              </a:rPr>
              <a:t>JHEP 02 (2022) 142</a:t>
            </a:r>
            <a:endParaRPr lang="en-US" b="0" dirty="0">
              <a:latin typeface="Trebuchet MS" panose="020B0703020202090204" pitchFamily="34" charset="0"/>
            </a:endParaRPr>
          </a:p>
          <a:p>
            <a:endParaRPr lang="en-US" sz="400" b="0" dirty="0">
              <a:latin typeface="Trebuchet MS" panose="020B0703020202090204" pitchFamily="34" charset="0"/>
            </a:endParaRPr>
          </a:p>
          <a:p>
            <a:r>
              <a:rPr lang="en-US" b="0" dirty="0">
                <a:latin typeface="Trebuchet MS" panose="020B0703020202090204" pitchFamily="34" charset="0"/>
                <a:hlinkClick r:id="rId10"/>
              </a:rPr>
              <a:t>Phys. Rep. 427 (2006) 257</a:t>
            </a:r>
            <a:endParaRPr lang="en-US" b="0" dirty="0">
              <a:latin typeface="Trebuchet MS" panose="020B0703020202090204" pitchFamily="34" charset="0"/>
            </a:endParaRPr>
          </a:p>
          <a:p>
            <a:endParaRPr lang="en-US" b="0" dirty="0">
              <a:latin typeface="Trebuchet MS" panose="020B0703020202090204" pitchFamily="34" charset="0"/>
            </a:endParaRPr>
          </a:p>
          <a:p>
            <a:endParaRPr lang="en-US" b="0" dirty="0">
              <a:latin typeface="Trebuchet MS" panose="020B0703020202090204" pitchFamily="34" charset="0"/>
            </a:endParaRPr>
          </a:p>
          <a:p>
            <a:endParaRPr lang="en-US" b="0" dirty="0">
              <a:latin typeface="Trebuchet MS" panose="020B0703020202090204" pitchFamily="34" charset="0"/>
            </a:endParaRPr>
          </a:p>
        </p:txBody>
      </p:sp>
      <p:pic>
        <p:nvPicPr>
          <p:cNvPr id="12" name="Picture 11" descr="A table of text and symbols&#10;&#10;AI-generated content may be incorrect.">
            <a:extLst>
              <a:ext uri="{FF2B5EF4-FFF2-40B4-BE49-F238E27FC236}">
                <a16:creationId xmlns:a16="http://schemas.microsoft.com/office/drawing/2014/main" id="{031D1445-64D4-0C3C-CC0E-A99892B81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628" b="90756"/>
          <a:stretch/>
        </p:blipFill>
        <p:spPr>
          <a:xfrm>
            <a:off x="304800" y="3427362"/>
            <a:ext cx="6324600" cy="281217"/>
          </a:xfrm>
          <a:prstGeom prst="rect">
            <a:avLst/>
          </a:prstGeom>
        </p:spPr>
      </p:pic>
      <p:pic>
        <p:nvPicPr>
          <p:cNvPr id="14" name="Picture 1">
            <a:extLst>
              <a:ext uri="{FF2B5EF4-FFF2-40B4-BE49-F238E27FC236}">
                <a16:creationId xmlns:a16="http://schemas.microsoft.com/office/drawing/2014/main" id="{0BED7765-EC05-5450-732C-37D6C496F3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138332" y="41260"/>
            <a:ext cx="929468" cy="927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35D7E82-783E-D1A6-B00F-B5CE30ACF0B2}"/>
              </a:ext>
            </a:extLst>
          </p:cNvPr>
          <p:cNvSpPr txBox="1"/>
          <p:nvPr/>
        </p:nvSpPr>
        <p:spPr>
          <a:xfrm>
            <a:off x="6317066" y="1018103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0" dirty="0">
                <a:effectLst/>
                <a:latin typeface="Helvetica" pitchFamily="2" charset="0"/>
              </a:rPr>
              <a:t>Sub. to EPJC,</a:t>
            </a:r>
            <a:r>
              <a:rPr lang="en-US" b="0" dirty="0">
                <a:latin typeface="Helvetica" pitchFamily="2" charset="0"/>
              </a:rPr>
              <a:t> </a:t>
            </a:r>
            <a:r>
              <a:rPr lang="en-US" b="0" dirty="0">
                <a:solidFill>
                  <a:srgbClr val="0098A8"/>
                </a:solidFill>
                <a:effectLst/>
                <a:latin typeface="Helvetica" pitchFamily="2" charset="0"/>
                <a:hlinkClick r:id="rId12"/>
              </a:rPr>
              <a:t>arXiv:2504.02958</a:t>
            </a:r>
            <a:endParaRPr lang="en-US" b="0" dirty="0">
              <a:solidFill>
                <a:srgbClr val="0098A8"/>
              </a:solidFill>
              <a:effectLst/>
              <a:latin typeface="Helvetica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8960C7-92F6-DA07-6199-D60D7903FFD2}"/>
              </a:ext>
            </a:extLst>
          </p:cNvPr>
          <p:cNvSpPr txBox="1"/>
          <p:nvPr/>
        </p:nvSpPr>
        <p:spPr>
          <a:xfrm>
            <a:off x="-25743" y="6169223"/>
            <a:ext cx="544521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76237" indent="-342900"/>
            <a:r>
              <a:rPr lang="en-US" sz="1400" b="0" dirty="0">
                <a:latin typeface="Trebuchet MS" panose="020B0703020202090204" pitchFamily="34" charset="0"/>
              </a:rPr>
              <a:t>ATLAS </a:t>
            </a:r>
            <a:r>
              <a:rPr lang="en-US" sz="1400" b="0" dirty="0" err="1">
                <a:latin typeface="Trebuchet MS" panose="020B0703020202090204" pitchFamily="34" charset="0"/>
              </a:rPr>
              <a:t>Higgs+EWK</a:t>
            </a:r>
            <a:r>
              <a:rPr lang="en-US" sz="1400" b="0" dirty="0">
                <a:latin typeface="Trebuchet MS" panose="020B0703020202090204" pitchFamily="34" charset="0"/>
              </a:rPr>
              <a:t> EFT combination: </a:t>
            </a:r>
            <a:r>
              <a:rPr lang="en-US" sz="1400" b="0" dirty="0">
                <a:latin typeface="Trebuchet MS" panose="020B0703020202090204" pitchFamily="34" charset="0"/>
                <a:hlinkClick r:id="rId13"/>
              </a:rPr>
              <a:t>ATL-PHYS-PUB-2022-037</a:t>
            </a:r>
            <a:r>
              <a:rPr lang="en-US" sz="1400" b="0" dirty="0">
                <a:latin typeface="Trebuchet MS" panose="020B0703020202090204" pitchFamily="34" charset="0"/>
              </a:rPr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BBC2D3E-FB31-33CC-66D0-4E150C493320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9728" y="58285"/>
            <a:ext cx="893064" cy="89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24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7989E-7FD8-BFED-C0BD-E2FB3D165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59B588-7BB5-0A56-D781-32DD241AB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331E05-FF65-B120-89A6-358BC1186B63}"/>
              </a:ext>
            </a:extLst>
          </p:cNvPr>
          <p:cNvSpPr txBox="1"/>
          <p:nvPr/>
        </p:nvSpPr>
        <p:spPr>
          <a:xfrm>
            <a:off x="2705100" y="32004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0" dirty="0">
                <a:latin typeface="Trebuchet MS" panose="020B0703020202090204" pitchFamily="34" charset="0"/>
              </a:rPr>
              <a:t>Top Quark Sector</a:t>
            </a:r>
          </a:p>
        </p:txBody>
      </p:sp>
    </p:spTree>
    <p:extLst>
      <p:ext uri="{BB962C8B-B14F-4D97-AF65-F5344CB8AC3E}">
        <p14:creationId xmlns:p14="http://schemas.microsoft.com/office/powerpoint/2010/main" val="195637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4F3AB-5D06-9B15-CBC7-97490A077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of high-mass </a:t>
            </a:r>
            <a:r>
              <a:rPr lang="en-US" dirty="0" err="1"/>
              <a:t>tt</a:t>
            </a:r>
            <a:r>
              <a:rPr lang="en-US" dirty="0"/>
              <a:t>ℓℓ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C3661-C6C8-1750-1E2A-DA1019FC31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4888266" cy="5181600"/>
          </a:xfrm>
        </p:spPr>
        <p:txBody>
          <a:bodyPr/>
          <a:lstStyle/>
          <a:p>
            <a:r>
              <a:rPr lang="en-US" sz="1800" dirty="0"/>
              <a:t>High mass </a:t>
            </a:r>
            <a:r>
              <a:rPr lang="en-US" sz="1800" dirty="0" err="1"/>
              <a:t>tt</a:t>
            </a:r>
            <a:r>
              <a:rPr lang="en-US" sz="1800" dirty="0"/>
              <a:t>ℓℓ measurement, where m(ℓℓ) &gt; m(Z) + 10 GeV.</a:t>
            </a:r>
          </a:p>
          <a:p>
            <a:r>
              <a:rPr lang="en-US" sz="1800" dirty="0"/>
              <a:t>Sensitivity to many four-fermion operators grows with the energy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Analysis strategy: focus on 3L final state</a:t>
            </a:r>
          </a:p>
          <a:p>
            <a:r>
              <a:rPr lang="en-US" sz="1800" dirty="0"/>
              <a:t>Various CRs constrain SM </a:t>
            </a:r>
            <a:r>
              <a:rPr lang="en-US" sz="1800" dirty="0" err="1"/>
              <a:t>ttW</a:t>
            </a:r>
            <a:r>
              <a:rPr lang="en-US" sz="1800" dirty="0"/>
              <a:t>, </a:t>
            </a:r>
            <a:r>
              <a:rPr lang="en-US" sz="1800" dirty="0" err="1"/>
              <a:t>ttZ</a:t>
            </a:r>
            <a:r>
              <a:rPr lang="en-US" sz="1800" dirty="0"/>
              <a:t>, </a:t>
            </a:r>
            <a:r>
              <a:rPr lang="en-US" sz="1800" dirty="0" err="1"/>
              <a:t>WZ+jet</a:t>
            </a:r>
            <a:r>
              <a:rPr lang="en-US" sz="1800" dirty="0"/>
              <a:t>, and non-prompt leptons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BD7B6E-2EBC-6E84-1A0A-DC718AD08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6C96A2-B5DE-59F0-ED83-EAFB54FDA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BC8359-B891-C5FA-C5CF-00859EFDB2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466" y="1757362"/>
            <a:ext cx="3777198" cy="43532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CEC6853-C687-DC3B-C385-D8D5534914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77788"/>
            <a:ext cx="893064" cy="8930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0E5A25C-334A-25B1-2444-1F979E9EBB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2669693"/>
            <a:ext cx="2197538" cy="15866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F8E455-96DF-28A7-4230-4A2E1FDE3A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9400" y="2670160"/>
            <a:ext cx="2286000" cy="158613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CB44C3C-403F-581C-E023-3CEBEBA28A2C}"/>
              </a:ext>
            </a:extLst>
          </p:cNvPr>
          <p:cNvSpPr txBox="1"/>
          <p:nvPr/>
        </p:nvSpPr>
        <p:spPr>
          <a:xfrm>
            <a:off x="5943600" y="1295400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0" dirty="0">
                <a:effectLst/>
                <a:latin typeface="Helvetica" pitchFamily="2" charset="0"/>
                <a:hlinkClick r:id="rId6"/>
              </a:rPr>
              <a:t>arXiv:2504.05919</a:t>
            </a:r>
            <a:r>
              <a:rPr lang="en-US" b="0" dirty="0">
                <a:effectLst/>
                <a:latin typeface="Helvetica" pitchFamily="2" charset="0"/>
              </a:rPr>
              <a:t>,</a:t>
            </a:r>
            <a:r>
              <a:rPr lang="en-US" b="0" dirty="0">
                <a:latin typeface="Helvetica" pitchFamily="2" charset="0"/>
              </a:rPr>
              <a:t> s</a:t>
            </a:r>
            <a:r>
              <a:rPr lang="en-US" b="0" dirty="0">
                <a:effectLst/>
                <a:latin typeface="Helvetica" pitchFamily="2" charset="0"/>
              </a:rPr>
              <a:t>ubmitted to EPJC</a:t>
            </a:r>
          </a:p>
        </p:txBody>
      </p:sp>
    </p:spTree>
    <p:extLst>
      <p:ext uri="{BB962C8B-B14F-4D97-AF65-F5344CB8AC3E}">
        <p14:creationId xmlns:p14="http://schemas.microsoft.com/office/powerpoint/2010/main" val="2254228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F6EDD-1F81-1CA4-6ADB-7CB40BF72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of high-mass </a:t>
            </a:r>
            <a:r>
              <a:rPr lang="en-US" dirty="0" err="1"/>
              <a:t>tt</a:t>
            </a:r>
            <a:r>
              <a:rPr lang="en-US" dirty="0"/>
              <a:t>ℓℓ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7ABCA6-EC8B-C307-3075-44ADA80E4A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3429000" cy="5181600"/>
          </a:xfrm>
        </p:spPr>
        <p:txBody>
          <a:bodyPr/>
          <a:lstStyle/>
          <a:p>
            <a:r>
              <a:rPr lang="en-US" sz="2000" dirty="0"/>
              <a:t>Final discrimination: dilepton mass m(ℓℓ)</a:t>
            </a:r>
          </a:p>
          <a:p>
            <a:pPr lvl="1"/>
            <a:r>
              <a:rPr lang="en-US" sz="1800" dirty="0"/>
              <a:t>Good sensitivity of WCs on the tail</a:t>
            </a:r>
          </a:p>
          <a:p>
            <a:r>
              <a:rPr lang="en-US" sz="2000" dirty="0"/>
              <a:t>Results fully compatible with SM expectations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7B580-F170-F950-4D23-7A5B69BDA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C7DD10-5C69-00C3-105E-51FB032FF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AE4883-4FA1-E921-13B4-F2EE5A8DC5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1892" y="1081430"/>
            <a:ext cx="2581081" cy="29108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D769D3F-20AA-3235-A849-B52D17E815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446" y="1045464"/>
            <a:ext cx="2612974" cy="29467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CD11132-7631-DA1C-1365-643B410932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6600" y="4046494"/>
            <a:ext cx="3832639" cy="27715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FE805B-C3F8-A83A-4544-0248A9578A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26" y="4008713"/>
            <a:ext cx="3084574" cy="243228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8FD5C4D-5BB0-49DF-FCFA-7936DCB51D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9600" y="77788"/>
            <a:ext cx="893064" cy="89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343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0CF31E-3985-BA69-E9B2-5C7D12DA8E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3A151-437E-4855-0C84-9A0A20858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Same Sign Top Pair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FC006E56-FA60-392B-57F1-AFA13F1D20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1295400"/>
            <a:ext cx="4293005" cy="5181600"/>
          </a:xfrm>
        </p:spPr>
        <p:txBody>
          <a:bodyPr/>
          <a:lstStyle/>
          <a:p>
            <a:r>
              <a:rPr lang="en-US" sz="1800" dirty="0"/>
              <a:t>Same-sign top-quark pair production at LHC is strongly suppressed in SM</a:t>
            </a:r>
          </a:p>
          <a:p>
            <a:pPr lvl="1"/>
            <a:r>
              <a:rPr lang="en-US" sz="1600" dirty="0"/>
              <a:t>Observation of this process would imply BSM physics</a:t>
            </a:r>
          </a:p>
          <a:p>
            <a:r>
              <a:rPr lang="en-US" sz="1800" dirty="0"/>
              <a:t>Signal vs signal NN to enhance the </a:t>
            </a:r>
            <a:r>
              <a:rPr lang="en-US" sz="1800" dirty="0" err="1"/>
              <a:t>c</a:t>
            </a:r>
            <a:r>
              <a:rPr lang="en-US" sz="1800" baseline="-25000" dirty="0" err="1"/>
              <a:t>Qu</a:t>
            </a:r>
            <a:r>
              <a:rPr lang="en-US" sz="1800" dirty="0"/>
              <a:t> and </a:t>
            </a:r>
            <a:r>
              <a:rPr lang="en-US" sz="1800" dirty="0" err="1"/>
              <a:t>c</a:t>
            </a:r>
            <a:r>
              <a:rPr lang="en-US" sz="1800" baseline="-25000" dirty="0" err="1"/>
              <a:t>tu</a:t>
            </a:r>
            <a:r>
              <a:rPr lang="en-US" sz="1800" dirty="0"/>
              <a:t> separation</a:t>
            </a:r>
          </a:p>
          <a:p>
            <a:pPr lvl="1"/>
            <a:r>
              <a:rPr lang="en-US" sz="1600" dirty="0"/>
              <a:t>Differences due to the chirality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endParaRPr lang="en-US" sz="1600" dirty="0"/>
          </a:p>
          <a:p>
            <a:endParaRPr lang="en-US" sz="1200" dirty="0"/>
          </a:p>
          <a:p>
            <a:r>
              <a:rPr lang="en-US" sz="1800" dirty="0"/>
              <a:t>Signal vs background NN to distinguish SS top from background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752508-E35A-5E24-2AAB-82C9B1DC3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45F596-37CB-D5A4-D7CF-F3CF6B18B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9FFC7-E63F-4EE3-B8E9-FB0394B842EE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43B4EA-4647-7FFF-4223-CF92E448EF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9724" y="1806575"/>
            <a:ext cx="2333202" cy="1317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006407-32C0-A2E3-8510-45BDFCEFB4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8340" y="1430118"/>
            <a:ext cx="2667000" cy="2452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75BF43-1997-F4AC-B0DD-AFF9A20F33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4911" y="1784443"/>
            <a:ext cx="1620489" cy="12715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D8B3A7B-0F68-6AF0-C51D-709CC4E48D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42510" y="2590139"/>
            <a:ext cx="294778" cy="2127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FEF7845-BB35-7C5F-3686-023DE4A45B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82747" y="2169518"/>
            <a:ext cx="263960" cy="23206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0A9D942-26C7-1503-2C10-711BCF8C17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75883" y="2449780"/>
            <a:ext cx="280630" cy="24672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7DDE32B-DB45-E4FB-22C2-1D3D1FCA6F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47800" y="3657600"/>
            <a:ext cx="2668565" cy="1905000"/>
          </a:xfrm>
          <a:prstGeom prst="rect">
            <a:avLst/>
          </a:prstGeom>
        </p:spPr>
      </p:pic>
      <p:sp>
        <p:nvSpPr>
          <p:cNvPr id="16" name="Right Arrow 15">
            <a:extLst>
              <a:ext uri="{FF2B5EF4-FFF2-40B4-BE49-F238E27FC236}">
                <a16:creationId xmlns:a16="http://schemas.microsoft.com/office/drawing/2014/main" id="{874A3915-16B3-001B-486F-D83385DE9FDC}"/>
              </a:ext>
            </a:extLst>
          </p:cNvPr>
          <p:cNvSpPr/>
          <p:nvPr/>
        </p:nvSpPr>
        <p:spPr bwMode="auto">
          <a:xfrm>
            <a:off x="7213131" y="2441561"/>
            <a:ext cx="163559" cy="9426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27DC396-B503-4DAD-198C-D13CF2625EE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29600" y="77788"/>
            <a:ext cx="893064" cy="8930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70A0EA-EBF4-D4A1-0F74-433F5393267F}"/>
              </a:ext>
            </a:extLst>
          </p:cNvPr>
          <p:cNvSpPr txBox="1"/>
          <p:nvPr/>
        </p:nvSpPr>
        <p:spPr>
          <a:xfrm>
            <a:off x="5257800" y="1066800"/>
            <a:ext cx="33827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0" i="1" dirty="0">
                <a:effectLst/>
                <a:latin typeface="Helvetica" pitchFamily="2" charset="0"/>
                <a:hlinkClick r:id="rId11"/>
              </a:rPr>
              <a:t>arXiv:2409.14982</a:t>
            </a:r>
            <a:r>
              <a:rPr lang="en-US" b="0" i="1" dirty="0">
                <a:effectLst/>
                <a:latin typeface="Helvetica" pitchFamily="2" charset="0"/>
              </a:rPr>
              <a:t>,</a:t>
            </a:r>
            <a:r>
              <a:rPr lang="en-US" b="0" dirty="0">
                <a:latin typeface="Helvetica" pitchFamily="2" charset="0"/>
              </a:rPr>
              <a:t> </a:t>
            </a:r>
            <a:r>
              <a:rPr lang="en-US" b="0" i="1" dirty="0">
                <a:effectLst/>
                <a:latin typeface="Helvetica" pitchFamily="2" charset="0"/>
                <a:hlinkClick r:id="rId12"/>
              </a:rPr>
              <a:t>JHEP 02 (2025) 084</a:t>
            </a:r>
            <a:endParaRPr lang="en-US" b="0" dirty="0">
              <a:effectLst/>
              <a:latin typeface="Helvetica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6BBA3B-243D-ABE5-673F-BDD7ECB41D5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06774" y="3429000"/>
            <a:ext cx="3733800" cy="2924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89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B7ADB-070B-0788-E883-97A5159D9A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2CE6D-7DFC-1932-2FA0-6A8532C23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 violation in </a:t>
            </a:r>
            <a:r>
              <a:rPr lang="en-US" dirty="0" err="1"/>
              <a:t>ttZ</a:t>
            </a:r>
            <a:r>
              <a:rPr lang="en-US" dirty="0"/>
              <a:t> and </a:t>
            </a:r>
            <a:r>
              <a:rPr lang="en-US" dirty="0" err="1"/>
              <a:t>tZq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86955-8B92-2B30-9798-DAEB262026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5181600" cy="5181600"/>
          </a:xfrm>
        </p:spPr>
        <p:txBody>
          <a:bodyPr/>
          <a:lstStyle/>
          <a:p>
            <a:r>
              <a:rPr lang="en-US" sz="1800" dirty="0"/>
              <a:t>Previous </a:t>
            </a:r>
            <a:r>
              <a:rPr lang="en-US" sz="1800" dirty="0" err="1"/>
              <a:t>ttZ</a:t>
            </a:r>
            <a:r>
              <a:rPr lang="en-US" sz="1800" dirty="0"/>
              <a:t> and </a:t>
            </a:r>
            <a:r>
              <a:rPr lang="en-US" sz="1800" dirty="0" err="1"/>
              <a:t>tZq</a:t>
            </a:r>
            <a:r>
              <a:rPr lang="en-US" sz="1800" dirty="0"/>
              <a:t> differential results focus on observables invariant under CP transformations</a:t>
            </a:r>
          </a:p>
          <a:p>
            <a:r>
              <a:rPr lang="en-US" dirty="0"/>
              <a:t>New analysis focuses on interference between CP-violating </a:t>
            </a:r>
            <a:r>
              <a:rPr lang="en-US" dirty="0" err="1"/>
              <a:t>c</a:t>
            </a:r>
            <a:r>
              <a:rPr lang="en-US" baseline="30000" dirty="0" err="1"/>
              <a:t>I</a:t>
            </a:r>
            <a:r>
              <a:rPr lang="en-US" baseline="-25000" dirty="0" err="1"/>
              <a:t>tW</a:t>
            </a:r>
            <a:r>
              <a:rPr lang="en-US" baseline="-25000" dirty="0"/>
              <a:t>(Z)</a:t>
            </a:r>
            <a:r>
              <a:rPr lang="en-US" dirty="0"/>
              <a:t> and the SM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66177E-B087-82F3-22ED-DD5CAEC841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38800" y="4114800"/>
            <a:ext cx="3276600" cy="2362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446241-9062-FF80-DDA0-EB0C3FB90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9D5D7-4B73-1301-A80F-98DD88C2C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D53B-FD39-432B-94C1-4C9318FE739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8BB5FB-FDBF-D681-86D9-A70A96D6B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9780" y="1476809"/>
            <a:ext cx="1953177" cy="9615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1E82E31-2787-91B3-29DD-25651F0F40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2957" y="1520438"/>
            <a:ext cx="1626238" cy="850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EF70518-962D-88FE-9478-8CBC2E747A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3946" y="2792940"/>
            <a:ext cx="3579415" cy="343435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FBE6259-129D-E500-F5FA-FC58724907F1}"/>
              </a:ext>
            </a:extLst>
          </p:cNvPr>
          <p:cNvSpPr txBox="1"/>
          <p:nvPr/>
        </p:nvSpPr>
        <p:spPr>
          <a:xfrm>
            <a:off x="304800" y="3173792"/>
            <a:ext cx="4572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800" b="0" dirty="0">
                <a:effectLst/>
                <a:latin typeface="Trebuchet MS" panose="020B0703020202090204" pitchFamily="34" charset="0"/>
              </a:rPr>
              <a:t>Neural network:</a:t>
            </a:r>
          </a:p>
          <a:p>
            <a:pPr>
              <a:buNone/>
            </a:pPr>
            <a:endParaRPr lang="en-US" sz="800" b="0" dirty="0">
              <a:effectLst/>
              <a:latin typeface="Trebuchet MS" panose="020B0703020202090204" pitchFamily="34" charset="0"/>
            </a:endParaRPr>
          </a:p>
          <a:p>
            <a:r>
              <a:rPr lang="en-US" sz="1800" b="0" dirty="0">
                <a:latin typeface="Trebuchet MS" panose="020B0703020202090204" pitchFamily="34" charset="0"/>
              </a:rPr>
              <a:t>W</a:t>
            </a:r>
            <a:r>
              <a:rPr lang="en-US" sz="1800" b="0" dirty="0">
                <a:effectLst/>
                <a:latin typeface="Trebuchet MS" panose="020B0703020202090204" pitchFamily="34" charset="0"/>
              </a:rPr>
              <a:t>ith CP transformed observables: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0EBDE2A-1FFE-AA5A-96C5-8B975EBDF51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3700" r="47673"/>
          <a:stretch/>
        </p:blipFill>
        <p:spPr>
          <a:xfrm>
            <a:off x="2247900" y="3124200"/>
            <a:ext cx="685800" cy="45537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56E9374-BB90-0347-DFC0-AE11F9C4C8A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62745"/>
          <a:stretch/>
        </p:blipFill>
        <p:spPr>
          <a:xfrm>
            <a:off x="3915080" y="3514887"/>
            <a:ext cx="1371599" cy="4553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C0F6E90-F65F-2289-CFF5-A378C1BA61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0980" y="4046461"/>
            <a:ext cx="5342966" cy="6702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BEF6619-94D0-61C3-F7CA-C1991EF89A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977" y="4870365"/>
            <a:ext cx="2802720" cy="34666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3CB5357-353A-A99E-3953-382C26F356EE}"/>
              </a:ext>
            </a:extLst>
          </p:cNvPr>
          <p:cNvSpPr txBox="1"/>
          <p:nvPr/>
        </p:nvSpPr>
        <p:spPr>
          <a:xfrm>
            <a:off x="130980" y="5346411"/>
            <a:ext cx="55078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800" b="0" dirty="0">
                <a:effectLst/>
                <a:latin typeface="Trebuchet MS" panose="020B0703020202090204" pitchFamily="34" charset="0"/>
              </a:rPr>
              <a:t>Trains </a:t>
            </a:r>
            <a:r>
              <a:rPr lang="en-US" sz="1800" b="0" dirty="0" err="1">
                <a:effectLst/>
                <a:latin typeface="Trebuchet MS" panose="020B0703020202090204" pitchFamily="34" charset="0"/>
              </a:rPr>
              <a:t>g</a:t>
            </a:r>
            <a:r>
              <a:rPr lang="en-US" sz="1800" b="0" baseline="-25000" dirty="0" err="1">
                <a:effectLst/>
                <a:latin typeface="Trebuchet MS" panose="020B0703020202090204" pitchFamily="34" charset="0"/>
              </a:rPr>
              <a:t>i</a:t>
            </a:r>
            <a:r>
              <a:rPr lang="en-US" sz="1800" b="0" dirty="0">
                <a:effectLst/>
                <a:latin typeface="Trebuchet MS" panose="020B0703020202090204" pitchFamily="34" charset="0"/>
              </a:rPr>
              <a:t>(x) to maximize sensitivity to modifications linear in the Wilson Coefficients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1C421D0-F880-CDC1-E7DA-AE5560C6A4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5807" y="4775777"/>
            <a:ext cx="2460566" cy="535838"/>
          </a:xfrm>
          <a:prstGeom prst="rect">
            <a:avLst/>
          </a:prstGeom>
        </p:spPr>
      </p:pic>
      <p:pic>
        <p:nvPicPr>
          <p:cNvPr id="10" name="Picture 1">
            <a:extLst>
              <a:ext uri="{FF2B5EF4-FFF2-40B4-BE49-F238E27FC236}">
                <a16:creationId xmlns:a16="http://schemas.microsoft.com/office/drawing/2014/main" id="{8E9F0CF0-3FCB-99F4-68BD-F8C1F8C8D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138332" y="41260"/>
            <a:ext cx="929468" cy="927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D351650-8B77-2523-63D1-934D7BA40A9E}"/>
              </a:ext>
            </a:extLst>
          </p:cNvPr>
          <p:cNvSpPr txBox="1"/>
          <p:nvPr/>
        </p:nvSpPr>
        <p:spPr>
          <a:xfrm>
            <a:off x="6176473" y="1044575"/>
            <a:ext cx="21336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0" i="0" u="none" strike="noStrike" dirty="0">
                <a:effectLst/>
                <a:latin typeface="Arial" panose="020B0604020202020204" pitchFamily="34" charset="0"/>
                <a:hlinkClick r:id="rId9"/>
              </a:rPr>
              <a:t>CMS-PAS-TOP-24-012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329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19B72B-F2C0-9C17-8033-E518F7638D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9B8945-98B8-205D-A5B6-5C66645A5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 violation in </a:t>
            </a:r>
            <a:r>
              <a:rPr lang="en-US" dirty="0" err="1"/>
              <a:t>ttZ</a:t>
            </a:r>
            <a:r>
              <a:rPr lang="en-US" dirty="0"/>
              <a:t> and </a:t>
            </a:r>
            <a:r>
              <a:rPr lang="en-US" dirty="0" err="1"/>
              <a:t>tZq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F8653-13CC-7BD3-4B24-9AE17BDBCD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5181600" cy="5181600"/>
          </a:xfrm>
        </p:spPr>
        <p:txBody>
          <a:bodyPr/>
          <a:lstStyle/>
          <a:p>
            <a:r>
              <a:rPr lang="en-US" dirty="0"/>
              <a:t>Results are shown from contributions linear in WCs (sensitivity from asymmetry) and </a:t>
            </a:r>
            <a:r>
              <a:rPr lang="en-US" dirty="0" err="1"/>
              <a:t>linear+quadratic</a:t>
            </a:r>
            <a:r>
              <a:rPr lang="en-US" dirty="0"/>
              <a:t> components</a:t>
            </a:r>
          </a:p>
          <a:p>
            <a:pPr lvl="1"/>
            <a:r>
              <a:rPr lang="en-US" sz="1800" dirty="0"/>
              <a:t>Quadratic component has similar impact to linear component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1CCF0B-67F1-B0FD-DDD6-49DC88D74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May 16,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65207F-65F7-6AC2-28C7-577DAFF88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6D53B-FD39-432B-94C1-4C9318FE739E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554821-2C8A-C88C-9E15-FD028AC8A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8366" y="1143406"/>
            <a:ext cx="2214825" cy="10904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C06403-0BEC-CBEF-872E-48419A5A8F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5147" y="2365139"/>
            <a:ext cx="1995306" cy="10440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1857980-B901-DCB1-679A-029147A3DA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7221" y="3445006"/>
            <a:ext cx="2994903" cy="32281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8B939D-2528-1D7D-BCB7-DEC105FB34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9013" y="1019081"/>
            <a:ext cx="3023988" cy="290143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E6A595D-010A-B0F3-F7C4-50EE983410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9327" y="3962400"/>
            <a:ext cx="2953673" cy="28339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CDA79FB-5B90-CF1C-A7F0-F7DA1E9013B0}"/>
              </a:ext>
            </a:extLst>
          </p:cNvPr>
          <p:cNvSpPr txBox="1"/>
          <p:nvPr/>
        </p:nvSpPr>
        <p:spPr>
          <a:xfrm>
            <a:off x="6248400" y="1318685"/>
            <a:ext cx="721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Linear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B93386-A79B-EB8F-172C-CBE616619226}"/>
              </a:ext>
            </a:extLst>
          </p:cNvPr>
          <p:cNvSpPr txBox="1"/>
          <p:nvPr/>
        </p:nvSpPr>
        <p:spPr>
          <a:xfrm>
            <a:off x="6248400" y="4217262"/>
            <a:ext cx="16305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Linear+quadratic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Picture 1">
            <a:extLst>
              <a:ext uri="{FF2B5EF4-FFF2-40B4-BE49-F238E27FC236}">
                <a16:creationId xmlns:a16="http://schemas.microsoft.com/office/drawing/2014/main" id="{62412ECB-7410-E845-23D6-F6A188EC03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38332" y="41260"/>
            <a:ext cx="929468" cy="927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4356349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yProfile">
  <a:themeElements>
    <a:clrScheme name="My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MyProfi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y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126065</TotalTime>
  <Words>2044</Words>
  <Application>Microsoft Macintosh PowerPoint</Application>
  <PresentationFormat>On-screen Show (4:3)</PresentationFormat>
  <Paragraphs>342</Paragraphs>
  <Slides>32</Slides>
  <Notes>10</Notes>
  <HiddenSlides>1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3" baseType="lpstr">
      <vt:lpstr>ＭＳ Ｐゴシック</vt:lpstr>
      <vt:lpstr>ＭＳ Ｐゴシック</vt:lpstr>
      <vt:lpstr>MS PMincho</vt:lpstr>
      <vt:lpstr>Arial</vt:lpstr>
      <vt:lpstr>Cambria Math</vt:lpstr>
      <vt:lpstr>Helvetica</vt:lpstr>
      <vt:lpstr>Times New Roman</vt:lpstr>
      <vt:lpstr>Trebuchet MS</vt:lpstr>
      <vt:lpstr>Wingdings</vt:lpstr>
      <vt:lpstr>Custom Design</vt:lpstr>
      <vt:lpstr>MyProfile</vt:lpstr>
      <vt:lpstr>Searches via effective filed theory with ATLAS and CMS</vt:lpstr>
      <vt:lpstr>Effective field theory (EFT)</vt:lpstr>
      <vt:lpstr>Effective field theory</vt:lpstr>
      <vt:lpstr>PowerPoint Presentation</vt:lpstr>
      <vt:lpstr>Measurement of high-mass ttℓℓ</vt:lpstr>
      <vt:lpstr>Measurement of high-mass ttℓℓ</vt:lpstr>
      <vt:lpstr>Same Sign Top Pair</vt:lpstr>
      <vt:lpstr>CP violation in ttZ and tZq</vt:lpstr>
      <vt:lpstr>CP violation in ttZ and tZq</vt:lpstr>
      <vt:lpstr>ttX Combination</vt:lpstr>
      <vt:lpstr>ttX Combination</vt:lpstr>
      <vt:lpstr>PowerPoint Presentation</vt:lpstr>
      <vt:lpstr>ggF &amp; VBF 𝐻 → 𝑊𝑊*</vt:lpstr>
      <vt:lpstr> CP Structure: ggF &amp; VBF 𝐻 → 𝑊𝑊*</vt:lpstr>
      <vt:lpstr>CP Structure: ggF &amp; VBF 𝐻 → 𝑊𝑊*</vt:lpstr>
      <vt:lpstr>PowerPoint Presentation</vt:lpstr>
      <vt:lpstr>Same-Sign WW VBS</vt:lpstr>
      <vt:lpstr>EFT Multi-Sector Combination</vt:lpstr>
      <vt:lpstr>EFT Multi-sector Global Combination</vt:lpstr>
      <vt:lpstr>Limits with other WCs profiled</vt:lpstr>
      <vt:lpstr>Limits with other WCs profiled</vt:lpstr>
      <vt:lpstr>Summary</vt:lpstr>
      <vt:lpstr>Backup</vt:lpstr>
      <vt:lpstr>Measurement of high-mass ttℓℓ</vt:lpstr>
      <vt:lpstr>Same Sign Top Pair</vt:lpstr>
      <vt:lpstr>EFT Multi-Sector Combination EFT Operators</vt:lpstr>
      <vt:lpstr>ttX Combination</vt:lpstr>
      <vt:lpstr>CP Structure of HVV</vt:lpstr>
      <vt:lpstr>Higgs combination</vt:lpstr>
      <vt:lpstr>Higgs combination</vt:lpstr>
      <vt:lpstr>Higgs combination</vt:lpstr>
      <vt:lpstr>EFT Multi-Sector Combination</vt:lpstr>
    </vt:vector>
  </TitlesOfParts>
  <Company>Baylor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Modern Physics</dc:title>
  <dc:creator>Kenichi Hatakeyama</dc:creator>
  <cp:lastModifiedBy>Hatakeyama, Kenichi</cp:lastModifiedBy>
  <cp:revision>6767</cp:revision>
  <cp:lastPrinted>2025-05-13T15:48:10Z</cp:lastPrinted>
  <dcterms:created xsi:type="dcterms:W3CDTF">2005-05-11T17:52:54Z</dcterms:created>
  <dcterms:modified xsi:type="dcterms:W3CDTF">2025-05-18T15:32:29Z</dcterms:modified>
</cp:coreProperties>
</file>