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_rels/presentation.xml.rels" ContentType="application/vnd.openxmlformats-package.relationships+xml"/>
  <Override PartName="/ppt/media/image29.png" ContentType="image/png"/>
  <Override PartName="/ppt/media/image28.png" ContentType="image/png"/>
  <Override PartName="/ppt/media/image27.png" ContentType="image/png"/>
  <Override PartName="/ppt/media/image11.png" ContentType="image/png"/>
  <Override PartName="/ppt/media/image2.png" ContentType="image/png"/>
  <Override PartName="/ppt/media/image22.png" ContentType="image/png"/>
  <Override PartName="/ppt/media/image8.gif" ContentType="image/gif"/>
  <Override PartName="/ppt/media/image18.png" ContentType="image/png"/>
  <Override PartName="/ppt/media/image9.png" ContentType="image/png"/>
  <Override PartName="/ppt/media/image20.png" ContentType="image/png"/>
  <Override PartName="/ppt/media/image13.png" ContentType="image/png"/>
  <Override PartName="/ppt/media/image4.png" ContentType="image/png"/>
  <Override PartName="/ppt/media/image12.png" ContentType="image/png"/>
  <Override PartName="/ppt/media/image3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7.png" ContentType="image/png"/>
  <Override PartName="/ppt/media/image16.png" ContentType="image/png"/>
  <Override PartName="/ppt/media/image10.png" ContentType="image/png"/>
  <Override PartName="/ppt/media/image1.png" ContentType="image/png"/>
  <Override PartName="/ppt/media/image6.png" ContentType="image/png"/>
  <Override PartName="/ppt/media/image15.png" ContentType="image/png"/>
  <Override PartName="/ppt/media/image5.png" ContentType="image/png"/>
  <Override PartName="/ppt/media/image14.png" ContentType="image/png"/>
  <Override PartName="/ppt/media/image17.png" ContentType="image/png"/>
  <Override PartName="/ppt/media/image19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31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27.xml.rels" ContentType="application/vnd.openxmlformats-package.relationships+xml"/>
  <Override PartName="/ppt/slides/_rels/slide6.xml.rels" ContentType="application/vnd.openxmlformats-package.relationships+xml"/>
  <Override PartName="/ppt/slides/_rels/slide23.xml.rels" ContentType="application/vnd.openxmlformats-package.relationships+xml"/>
  <Override PartName="/ppt/slides/_rels/slide35.xml.rels" ContentType="application/vnd.openxmlformats-package.relationships+xml"/>
  <Override PartName="/ppt/slides/_rels/slide36.xml.rels" ContentType="application/vnd.openxmlformats-package.relationships+xml"/>
  <Override PartName="/ppt/slides/_rels/slide1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2.xml" ContentType="application/vnd.openxmlformats-officedocument.presentationml.slide+xml"/>
  <Override PartName="/ppt/slides/slide34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s/slide24.xml" ContentType="application/vnd.openxmlformats-officedocument.presentationml.slide+xml"/>
  <Override PartName="/ppt/slides/slide36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charts/_rels/chart1.xml.rels" ContentType="application/vnd.openxmlformats-package.relationship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_rels/notesSlide24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23.xml.rels" ContentType="application/vnd.openxmlformats-package.relationships+xml"/>
  <Override PartName="/ppt/notesSlides/notesSlide2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presProps" Target="presProps.xml"/>
</Relationships>
</file>

<file path=ppt/charts/_rels/chart1.xml.rels><?xml version="1.0" encoding="UTF-8"?>
<Relationships xmlns="http://schemas.openxmlformats.org/package/2006/relationships"><Relationship Id="rId1" Type="http://schemas.openxmlformats.org/officeDocument/2006/relationships/chartUserShapes" Target="../drawings/drawing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sz="1300" spc="-1" strike="noStrike">
                <a:solidFill>
                  <a:srgbClr val="000000"/>
                </a:solidFill>
                <a:latin typeface="Arial"/>
              </a:defRPr>
            </a:pPr>
            <a:r>
              <a:rPr b="0" sz="1300" spc="-1" strike="noStrike">
                <a:solidFill>
                  <a:srgbClr val="000000"/>
                </a:solidFill>
                <a:latin typeface="Arial"/>
              </a:rPr>
              <a:t>Throughput vs GC mark threads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scatterChart>
        <c:scatterStyle val="lineMarker"/>
        <c:varyColors val="0"/>
        <c:ser>
          <c:idx val="0"/>
          <c:order val="0"/>
          <c:tx>
            <c:strRef>
              <c:f>label 1</c:f>
              <c:strCache>
                <c:ptCount val="1"/>
                <c:pt idx="0">
                  <c:v>0 sweep threads</c:v>
                </c:pt>
              </c:strCache>
            </c:strRef>
          </c:tx>
          <c:spPr>
            <a:solidFill>
              <a:srgbClr val="009e4f"/>
            </a:solidFill>
            <a:ln w="28800">
              <a:noFill/>
            </a:ln>
          </c:spPr>
          <c:marker>
            <c:symbol val="square"/>
            <c:size val="8"/>
            <c:spPr>
              <a:solidFill>
                <a:srgbClr val="009e4f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0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  <c:pt idx="8">
                  <c:v>28</c:v>
                </c:pt>
                <c:pt idx="9">
                  <c:v>32</c:v>
                </c:pt>
                <c:pt idx="10">
                  <c:v>36</c:v>
                </c:pt>
                <c:pt idx="11">
                  <c:v>40</c:v>
                </c:pt>
                <c:pt idx="12">
                  <c:v>44</c:v>
                </c:pt>
                <c:pt idx="13">
                  <c:v>48</c:v>
                </c:pt>
                <c:pt idx="14">
                  <c:v>52</c:v>
                </c:pt>
                <c:pt idx="15">
                  <c:v>56</c:v>
                </c:pt>
                <c:pt idx="16">
                  <c:v>60</c:v>
                </c:pt>
              </c:numCache>
            </c:numRef>
          </c:xVal>
          <c:yVal>
            <c:numRef>
              <c:f>1</c:f>
              <c:numCache>
                <c:formatCode>General</c:formatCode>
                <c:ptCount val="17"/>
                <c:pt idx="0">
                  <c:v>185.34</c:v>
                </c:pt>
                <c:pt idx="1">
                  <c:v>192.39</c:v>
                </c:pt>
                <c:pt idx="2">
                  <c:v>203.48</c:v>
                </c:pt>
                <c:pt idx="3">
                  <c:v>205.2</c:v>
                </c:pt>
                <c:pt idx="4">
                  <c:v>212.76</c:v>
                </c:pt>
                <c:pt idx="5">
                  <c:v>217.3</c:v>
                </c:pt>
                <c:pt idx="6">
                  <c:v>207.46</c:v>
                </c:pt>
                <c:pt idx="7">
                  <c:v>211.18</c:v>
                </c:pt>
                <c:pt idx="8">
                  <c:v>210.65</c:v>
                </c:pt>
                <c:pt idx="9">
                  <c:v>210.43</c:v>
                </c:pt>
                <c:pt idx="10">
                  <c:v>203.58</c:v>
                </c:pt>
                <c:pt idx="11">
                  <c:v>209.53</c:v>
                </c:pt>
                <c:pt idx="12">
                  <c:v>213.29</c:v>
                </c:pt>
                <c:pt idx="13">
                  <c:v>207.55</c:v>
                </c:pt>
                <c:pt idx="14">
                  <c:v>209.27</c:v>
                </c:pt>
                <c:pt idx="15">
                  <c:v>205.63</c:v>
                </c:pt>
                <c:pt idx="16">
                  <c:v>214.81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label 3</c:f>
              <c:strCache>
                <c:ptCount val="1"/>
                <c:pt idx="0">
                  <c:v>1 sweep thread</c:v>
                </c:pt>
              </c:strCache>
            </c:strRef>
          </c:tx>
          <c:spPr>
            <a:solidFill>
              <a:srgbClr val="fe7f00"/>
            </a:solidFill>
            <a:ln w="28800">
              <a:noFill/>
            </a:ln>
          </c:spPr>
          <c:marker>
            <c:symbol val="diamond"/>
            <c:size val="8"/>
            <c:spPr>
              <a:solidFill>
                <a:srgbClr val="fe7f00"/>
              </a:solidFill>
            </c:spPr>
          </c:marker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2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  <c:pt idx="8">
                  <c:v>28</c:v>
                </c:pt>
                <c:pt idx="9">
                  <c:v>32</c:v>
                </c:pt>
                <c:pt idx="10">
                  <c:v>36</c:v>
                </c:pt>
                <c:pt idx="11">
                  <c:v>40</c:v>
                </c:pt>
                <c:pt idx="12">
                  <c:v>44</c:v>
                </c:pt>
                <c:pt idx="13">
                  <c:v>48</c:v>
                </c:pt>
                <c:pt idx="14">
                  <c:v>52</c:v>
                </c:pt>
                <c:pt idx="15">
                  <c:v>56</c:v>
                </c:pt>
                <c:pt idx="16">
                  <c:v>60</c:v>
                </c:pt>
              </c:numCache>
            </c:numRef>
          </c:xVal>
          <c:yVal>
            <c:numRef>
              <c:f>3</c:f>
              <c:numCache>
                <c:formatCode>General</c:formatCode>
                <c:ptCount val="17"/>
                <c:pt idx="0">
                  <c:v>237.51</c:v>
                </c:pt>
                <c:pt idx="1">
                  <c:v>253.23</c:v>
                </c:pt>
                <c:pt idx="2">
                  <c:v>262.57</c:v>
                </c:pt>
                <c:pt idx="3">
                  <c:v>264.06</c:v>
                </c:pt>
                <c:pt idx="4">
                  <c:v>265.79</c:v>
                </c:pt>
                <c:pt idx="5">
                  <c:v>263.12</c:v>
                </c:pt>
                <c:pt idx="6">
                  <c:v>262.38</c:v>
                </c:pt>
                <c:pt idx="7">
                  <c:v>258.79</c:v>
                </c:pt>
                <c:pt idx="8">
                  <c:v>261.68</c:v>
                </c:pt>
                <c:pt idx="9">
                  <c:v>260.21</c:v>
                </c:pt>
                <c:pt idx="10">
                  <c:v>257.35</c:v>
                </c:pt>
                <c:pt idx="11">
                  <c:v>263.77</c:v>
                </c:pt>
                <c:pt idx="12">
                  <c:v>261.31</c:v>
                </c:pt>
                <c:pt idx="13">
                  <c:v>258.92</c:v>
                </c:pt>
                <c:pt idx="14">
                  <c:v>259.17</c:v>
                </c:pt>
                <c:pt idx="15">
                  <c:v>257.03</c:v>
                </c:pt>
                <c:pt idx="16">
                  <c:v>260.02</c:v>
                </c:pt>
              </c:numCache>
            </c:numRef>
          </c:yVal>
          <c:smooth val="0"/>
        </c:ser>
        <c:axId val="13412551"/>
        <c:axId val="70103194"/>
      </c:scatterChart>
      <c:valAx>
        <c:axId val="13412551"/>
        <c:scaling>
          <c:orientation val="minMax"/>
          <c:max val="60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</a:defRPr>
            </a:pPr>
          </a:p>
        </c:txPr>
        <c:crossAx val="70103194"/>
        <c:crosses val="autoZero"/>
        <c:crossBetween val="between"/>
      </c:valAx>
      <c:valAx>
        <c:axId val="70103194"/>
        <c:scaling>
          <c:orientation val="minMax"/>
          <c:min val="0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0&quot; ev/s&quot;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</a:defRPr>
            </a:pPr>
          </a:p>
        </c:txPr>
        <c:crossAx val="13412551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sz="1000" spc="-1" strike="noStrike">
              <a:solidFill>
                <a:srgbClr val="000000"/>
              </a:solidFill>
              <a:latin typeface="Arial"/>
            </a:defRPr>
          </a:pPr>
        </a:p>
      </c:txPr>
    </c:legend>
    <c:plotVisOnly val="1"/>
    <c:dispBlanksAs val="span"/>
  </c:chart>
  <c:spPr>
    <a:solidFill>
      <a:srgbClr val="ffffff"/>
    </a:solidFill>
    <a:ln w="0">
      <a:noFill/>
    </a:ln>
  </c:spPr>
  <c:userShapes r:id="rId1"/>
</c:chartSpace>
</file>

<file path=ppt/drawings/drawing1.xml><?xml version="1.0" encoding="utf-8"?>
<c:userShapes xmlns:cdr="http://schemas.openxmlformats.org/drawingml/2006/chartDrawing" xmlns:a="http://schemas.openxmlformats.org/drawingml/2006/main" xmlns:c="http://schemas.openxmlformats.org/drawingml/2006/chart" xmlns:r="http://schemas.openxmlformats.org/officeDocument/2006/relationships">
  <cdr:relSizeAnchor>
    <cdr:from>
      <cdr:x>0.0845798091746177</cdr:x>
      <cdr:y>0.35970690548442</cdr:y>
    </cdr:from>
    <cdr:to>
      <cdr:x>0.835381859089205</cdr:x>
      <cdr:y>0.375989934127748</cdr:y>
    </cdr:to>
    <cdr:sp>
      <cdr:nvSpPr>
        <cdr:cNvPr id="401" name=""/>
        <cdr:cNvSpPr/>
      </cdr:nvSpPr>
      <cdr:spPr>
        <a:xfrm>
          <a:off x="730800" y="1749600"/>
          <a:ext cx="6487200" cy="79200"/>
        </a:xfrm>
        <a:prstGeom prst="rect">
          <a:avLst/>
        </a:prstGeom>
        <a:solidFill>
          <a:srgbClr val="ffd428">
            <a:alpha val="50000"/>
          </a:srgbClr>
        </a:solidFill>
        <a:ln w="0">
          <a:noFill/>
        </a:ln>
      </cdr:spPr>
      <cdr:style>
        <a:lnRef idx="0"/>
        <a:fillRef idx="0"/>
        <a:effectRef idx="0"/>
        <a:fontRef idx="minor"/>
      </cdr:style>
      <cdr:txBody>
        <a:bodyPr lIns="90000" rIns="90000" tIns="34200" bIns="34200" anchor="ctr">
          <a:noAutofit/>
        </a:bodyPr>
        <a:p>
          <a:endParaRPr b="0" sz="1800" spc="-1" strike="noStrike">
            <a:solidFill>
              <a:srgbClr val="000000"/>
            </a:solidFill>
            <a:latin typeface="Arial"/>
            <a:ea typeface="Noto Sans CJK SC"/>
          </a:endParaRPr>
        </a:p>
      </cdr:txBody>
    </cdr:sp>
  </cdr:relSizeAnchor>
</c:userShape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F7CF2CE-D691-4BC2-A39A-639D883B398E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ftr" idx="7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6" name="PlaceHolder 2"/>
          <p:cNvSpPr>
            <a:spLocks noGrp="1"/>
          </p:cNvSpPr>
          <p:nvPr>
            <p:ph type="sldNum" idx="7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154AC96-D6F5-430A-9CBB-C4A00212D6AE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7" name="PlaceHolder 3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560" cy="4007160"/>
          </a:xfrm>
          <a:prstGeom prst="rect">
            <a:avLst/>
          </a:prstGeom>
          <a:ln w="0">
            <a:noFill/>
          </a:ln>
        </p:spPr>
      </p:sp>
      <p:sp>
        <p:nvSpPr>
          <p:cNvPr id="43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ftr" idx="9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 type="sldNum" idx="9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B755186B-44FB-4BE6-A8CD-33720E88E35A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3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7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PlaceHolder 1"/>
          <p:cNvSpPr>
            <a:spLocks noGrp="1"/>
          </p:cNvSpPr>
          <p:nvPr>
            <p:ph type="ftr" idx="9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6" name="PlaceHolder 2"/>
          <p:cNvSpPr>
            <a:spLocks noGrp="1"/>
          </p:cNvSpPr>
          <p:nvPr>
            <p:ph type="sldNum" idx="9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B1F13AA-74A0-45CB-ABD2-E4E5A6790F0D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7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7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ftr" idx="9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sldNum" idx="9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4BC57A92-6316-4710-8FE1-0DA25FDC8671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8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ftr" idx="10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 type="sldNum" idx="10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BFB0F0A-B48A-4970-BDFB-0B89032AB536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5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8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/>
          </p:cNvSpPr>
          <p:nvPr>
            <p:ph type="ftr" idx="10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8" name="PlaceHolder 2"/>
          <p:cNvSpPr>
            <a:spLocks noGrp="1"/>
          </p:cNvSpPr>
          <p:nvPr>
            <p:ph type="sldNum" idx="10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0B4406E-4198-461D-8E5D-A52892265613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9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9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ftr" idx="10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2" name="PlaceHolder 2"/>
          <p:cNvSpPr>
            <a:spLocks noGrp="1"/>
          </p:cNvSpPr>
          <p:nvPr>
            <p:ph type="sldNum" idx="10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4C494CAB-953C-4DEC-A224-065CB675EF1F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3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9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ftr" idx="10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6" name="PlaceHolder 2"/>
          <p:cNvSpPr>
            <a:spLocks noGrp="1"/>
          </p:cNvSpPr>
          <p:nvPr>
            <p:ph type="sldNum" idx="10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0FB0C58-4C78-46A7-A9DB-21BD22BFF082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7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9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ftr" idx="10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 type="sldNum" idx="10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770B83FC-9B88-4113-ADBA-A64356F8610F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1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0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ftr" idx="11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4" name="PlaceHolder 2"/>
          <p:cNvSpPr>
            <a:spLocks noGrp="1"/>
          </p:cNvSpPr>
          <p:nvPr>
            <p:ph type="sldNum" idx="11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63B8C4D-2A6F-4B9B-BCFD-95FD20A4B0F5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5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0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ftr" idx="11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8" name="PlaceHolder 2"/>
          <p:cNvSpPr>
            <a:spLocks noGrp="1"/>
          </p:cNvSpPr>
          <p:nvPr>
            <p:ph type="sldNum" idx="11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D011960-B72A-4220-860C-D901C6AF20D2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9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1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ftr" idx="7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 type="sldNum" idx="7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02CE7EA-A228-4667-8911-F0CF44DD6565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1" name="PlaceHolder 3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560" cy="4007160"/>
          </a:xfrm>
          <a:prstGeom prst="rect">
            <a:avLst/>
          </a:prstGeom>
          <a:ln w="0">
            <a:noFill/>
          </a:ln>
        </p:spPr>
      </p:sp>
      <p:sp>
        <p:nvSpPr>
          <p:cNvPr id="44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ftr" idx="11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2" name="PlaceHolder 2"/>
          <p:cNvSpPr>
            <a:spLocks noGrp="1"/>
          </p:cNvSpPr>
          <p:nvPr>
            <p:ph type="sldNum" idx="11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B1AB22E-BA82-4B5E-A2EA-4A6627ED9A22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3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1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ftr" idx="11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6" name="PlaceHolder 2"/>
          <p:cNvSpPr>
            <a:spLocks noGrp="1"/>
          </p:cNvSpPr>
          <p:nvPr>
            <p:ph type="sldNum" idx="11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3AD82DA-ADD4-4FFE-88E3-5FEB7887699C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7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1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ftr" idx="11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0" name="PlaceHolder 2"/>
          <p:cNvSpPr>
            <a:spLocks noGrp="1"/>
          </p:cNvSpPr>
          <p:nvPr>
            <p:ph type="sldNum" idx="11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711CA30-3964-4CF8-974E-F92381B3FF88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1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2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ftr" idx="12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4" name="PlaceHolder 2"/>
          <p:cNvSpPr>
            <a:spLocks noGrp="1"/>
          </p:cNvSpPr>
          <p:nvPr>
            <p:ph type="sldNum" idx="12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49D2059-B38A-4378-B300-71FB7A8980DD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5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2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PlaceHolder 1"/>
          <p:cNvSpPr>
            <a:spLocks noGrp="1"/>
          </p:cNvSpPr>
          <p:nvPr>
            <p:ph type="ftr" idx="12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8" name="PlaceHolder 2"/>
          <p:cNvSpPr>
            <a:spLocks noGrp="1"/>
          </p:cNvSpPr>
          <p:nvPr>
            <p:ph type="sldNum" idx="12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536C512-AAB3-4CF3-A6D5-930A1761F55E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9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3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PlaceHolder 1"/>
          <p:cNvSpPr>
            <a:spLocks noGrp="1"/>
          </p:cNvSpPr>
          <p:nvPr>
            <p:ph type="ftr" idx="12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2" name="PlaceHolder 2"/>
          <p:cNvSpPr>
            <a:spLocks noGrp="1"/>
          </p:cNvSpPr>
          <p:nvPr>
            <p:ph type="sldNum" idx="12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51D89F4-CB34-433C-8B62-404A0041C2F5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3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3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ftr" idx="12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6" name="PlaceHolder 2"/>
          <p:cNvSpPr>
            <a:spLocks noGrp="1"/>
          </p:cNvSpPr>
          <p:nvPr>
            <p:ph type="sldNum" idx="12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7843DA4-97C5-4E39-97C0-339B5A18F66F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7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3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PlaceHolder 1"/>
          <p:cNvSpPr>
            <a:spLocks noGrp="1"/>
          </p:cNvSpPr>
          <p:nvPr>
            <p:ph type="ftr" idx="12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0" name="PlaceHolder 2"/>
          <p:cNvSpPr>
            <a:spLocks noGrp="1"/>
          </p:cNvSpPr>
          <p:nvPr>
            <p:ph type="sldNum" idx="12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28C7AEEF-CE5D-4E78-BC66-9C15FAF02771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1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4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ftr" idx="13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4" name="PlaceHolder 2"/>
          <p:cNvSpPr>
            <a:spLocks noGrp="1"/>
          </p:cNvSpPr>
          <p:nvPr>
            <p:ph type="sldNum" idx="13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372CFC0-3D16-4283-8515-D66193A17CD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5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4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ftr" idx="8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sldNum" idx="8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6AA22A9-B1C5-4F6F-9B0D-200C3565793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PlaceHolder 1"/>
          <p:cNvSpPr>
            <a:spLocks noGrp="1"/>
          </p:cNvSpPr>
          <p:nvPr>
            <p:ph type="ftr" idx="13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Reconstruction to Julia: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Final Results and GPU 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8" name="PlaceHolder 2"/>
          <p:cNvSpPr>
            <a:spLocks noGrp="1"/>
          </p:cNvSpPr>
          <p:nvPr>
            <p:ph type="sldNum" idx="13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69077313-AE02-49D7-9A54-D44C2137F53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9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5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ftr" idx="13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2" name="PlaceHolder 2"/>
          <p:cNvSpPr>
            <a:spLocks noGrp="1"/>
          </p:cNvSpPr>
          <p:nvPr>
            <p:ph type="sldNum" idx="13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5ACFA7A-5015-4DF9-9091-2852D8C6BF9B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3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5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/>
          </p:cNvSpPr>
          <p:nvPr>
            <p:ph type="ftr" idx="13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6" name="PlaceHolder 2"/>
          <p:cNvSpPr>
            <a:spLocks noGrp="1"/>
          </p:cNvSpPr>
          <p:nvPr>
            <p:ph type="sldNum" idx="13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122A597-0933-4BEF-A790-123B3B200F30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7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55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PlaceHolder 1"/>
          <p:cNvSpPr>
            <a:spLocks noGrp="1"/>
          </p:cNvSpPr>
          <p:nvPr>
            <p:ph type="ftr" idx="13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0" name="PlaceHolder 2"/>
          <p:cNvSpPr>
            <a:spLocks noGrp="1"/>
          </p:cNvSpPr>
          <p:nvPr>
            <p:ph type="sldNum" idx="13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3247706-C852-4734-9BF4-6ED4CA0DC931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1" name="PlaceHolder 3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560" cy="4007160"/>
          </a:xfrm>
          <a:prstGeom prst="rect">
            <a:avLst/>
          </a:prstGeom>
          <a:ln w="0">
            <a:noFill/>
          </a:ln>
        </p:spPr>
      </p:sp>
      <p:sp>
        <p:nvSpPr>
          <p:cNvPr id="56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ftr" idx="8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sldNum" idx="8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BC37909C-167E-4C68-8B1C-BCCF236EF7F6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5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ftr" idx="84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sldNum" idx="85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792D07FC-FE66-4FBE-B544-7D7FE21553C6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54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ftr" idx="86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sldNum" idx="87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7E6BFBF-2137-47F2-BA7C-35793638436F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58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PlaceHolder 1"/>
          <p:cNvSpPr>
            <a:spLocks noGrp="1"/>
          </p:cNvSpPr>
          <p:nvPr>
            <p:ph type="ftr" idx="88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0" name="PlaceHolder 2"/>
          <p:cNvSpPr>
            <a:spLocks noGrp="1"/>
          </p:cNvSpPr>
          <p:nvPr>
            <p:ph type="sldNum" idx="89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C1FD3AB4-6D8C-4193-BB21-2564F61F7FED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1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62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ftr" idx="90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4" name="PlaceHolder 2"/>
          <p:cNvSpPr>
            <a:spLocks noGrp="1"/>
          </p:cNvSpPr>
          <p:nvPr>
            <p:ph type="sldNum" idx="91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1BEE4A9C-F7C7-4880-923A-79A891164070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5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66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ftr" idx="92"/>
          </p:nvPr>
        </p:nvSpPr>
        <p:spPr>
          <a:xfrm>
            <a:off x="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Porting CMS Pixel Track Reconstruction to Julia: Final Results and GPU Outlook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8" name="PlaceHolder 2"/>
          <p:cNvSpPr>
            <a:spLocks noGrp="1"/>
          </p:cNvSpPr>
          <p:nvPr>
            <p:ph type="sldNum" idx="93"/>
          </p:nvPr>
        </p:nvSpPr>
        <p:spPr>
          <a:xfrm>
            <a:off x="4278240" y="10156680"/>
            <a:ext cx="3278160" cy="5320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1F1CBDE5-A613-4758-8EBA-2BA95B149599}" type="slidenum">
              <a:rPr b="0" lang="en-US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9" name="PlaceHolder 3"/>
          <p:cNvSpPr>
            <a:spLocks noGrp="1"/>
          </p:cNvSpPr>
          <p:nvPr>
            <p:ph type="sldImg"/>
          </p:nvPr>
        </p:nvSpPr>
        <p:spPr>
          <a:xfrm>
            <a:off x="144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70" name="PlaceHolder 4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3639EB6-F535-4B2F-A3C9-601FBBF96DD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23BAC84-9422-4FBB-889B-E6FD7700CC0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1" descr=""/>
          <p:cNvPicPr/>
          <p:nvPr/>
        </p:nvPicPr>
        <p:blipFill>
          <a:blip r:embed="rId2"/>
          <a:stretch/>
        </p:blipFill>
        <p:spPr>
          <a:xfrm>
            <a:off x="0" y="0"/>
            <a:ext cx="12190680" cy="685656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edit the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title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text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"/>
          <p:cNvPicPr/>
          <p:nvPr/>
        </p:nvPicPr>
        <p:blipFill>
          <a:blip r:embed="rId2"/>
          <a:stretch/>
        </p:blipFill>
        <p:spPr>
          <a:xfrm>
            <a:off x="0" y="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4" name="Picture 3" descr=""/>
          <p:cNvPicPr/>
          <p:nvPr/>
        </p:nvPicPr>
        <p:blipFill>
          <a:blip r:embed="rId3"/>
          <a:stretch/>
        </p:blipFill>
        <p:spPr>
          <a:xfrm>
            <a:off x="517680" y="6058080"/>
            <a:ext cx="2981520" cy="5493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to edit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title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text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"/>
          <p:cNvPicPr/>
          <p:nvPr/>
        </p:nvPicPr>
        <p:blipFill>
          <a:blip r:embed="rId2"/>
          <a:stretch/>
        </p:blipFill>
        <p:spPr>
          <a:xfrm>
            <a:off x="0" y="6350040"/>
            <a:ext cx="12190680" cy="50652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2" descr=""/>
          <p:cNvPicPr/>
          <p:nvPr/>
        </p:nvPicPr>
        <p:blipFill>
          <a:blip r:embed="rId3"/>
          <a:stretch/>
        </p:blipFill>
        <p:spPr>
          <a:xfrm>
            <a:off x="352440" y="6418440"/>
            <a:ext cx="371520" cy="382680"/>
          </a:xfrm>
          <a:prstGeom prst="rect">
            <a:avLst/>
          </a:prstGeom>
          <a:ln w="0">
            <a:noFill/>
          </a:ln>
        </p:spPr>
      </p:pic>
      <p:sp>
        <p:nvSpPr>
          <p:cNvPr id="11" name="Line 3"/>
          <p:cNvSpPr/>
          <p:nvPr/>
        </p:nvSpPr>
        <p:spPr>
          <a:xfrm>
            <a:off x="838080" y="6424560"/>
            <a:ext cx="1440" cy="357120"/>
          </a:xfrm>
          <a:prstGeom prst="line">
            <a:avLst/>
          </a:prstGeom>
          <a:ln cap="rnd"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12" name="Picture 4" descr=""/>
          <p:cNvPicPr/>
          <p:nvPr/>
        </p:nvPicPr>
        <p:blipFill>
          <a:blip r:embed="rId4"/>
          <a:stretch/>
        </p:blipFill>
        <p:spPr>
          <a:xfrm>
            <a:off x="950760" y="6440400"/>
            <a:ext cx="1419480" cy="320760"/>
          </a:xfrm>
          <a:prstGeom prst="rect">
            <a:avLst/>
          </a:prstGeom>
          <a:ln w="0">
            <a:noFill/>
          </a:ln>
        </p:spPr>
      </p:pic>
      <p:pic>
        <p:nvPicPr>
          <p:cNvPr id="13" name="Picture 10" descr=""/>
          <p:cNvPicPr/>
          <p:nvPr/>
        </p:nvPicPr>
        <p:blipFill>
          <a:blip r:embed="rId5"/>
          <a:stretch/>
        </p:blipFill>
        <p:spPr>
          <a:xfrm>
            <a:off x="950760" y="1187280"/>
            <a:ext cx="2194200" cy="61920"/>
          </a:xfrm>
          <a:prstGeom prst="rect">
            <a:avLst/>
          </a:prstGeom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ftr" idx="1"/>
          </p:nvPr>
        </p:nvSpPr>
        <p:spPr>
          <a:xfrm>
            <a:off x="5332320" y="6419880"/>
            <a:ext cx="192564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ldNum" idx="2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52B9BDD-77A5-419B-9A8D-95FAE9BD8328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dt" idx="3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6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"/>
          <p:cNvPicPr/>
          <p:nvPr/>
        </p:nvPicPr>
        <p:blipFill>
          <a:blip r:embed="rId2"/>
          <a:stretch/>
        </p:blipFill>
        <p:spPr>
          <a:xfrm>
            <a:off x="0" y="6350040"/>
            <a:ext cx="12190680" cy="506520"/>
          </a:xfrm>
          <a:prstGeom prst="rect">
            <a:avLst/>
          </a:prstGeom>
          <a:ln w="0">
            <a:noFill/>
          </a:ln>
        </p:spPr>
      </p:pic>
      <p:pic>
        <p:nvPicPr>
          <p:cNvPr id="20" name="Picture 2" descr=""/>
          <p:cNvPicPr/>
          <p:nvPr/>
        </p:nvPicPr>
        <p:blipFill>
          <a:blip r:embed="rId3"/>
          <a:stretch/>
        </p:blipFill>
        <p:spPr>
          <a:xfrm>
            <a:off x="352440" y="6418440"/>
            <a:ext cx="371520" cy="382680"/>
          </a:xfrm>
          <a:prstGeom prst="rect">
            <a:avLst/>
          </a:prstGeom>
          <a:ln w="0">
            <a:noFill/>
          </a:ln>
        </p:spPr>
      </p:pic>
      <p:sp>
        <p:nvSpPr>
          <p:cNvPr id="21" name="Line 3"/>
          <p:cNvSpPr/>
          <p:nvPr/>
        </p:nvSpPr>
        <p:spPr>
          <a:xfrm>
            <a:off x="838080" y="6424560"/>
            <a:ext cx="1440" cy="357120"/>
          </a:xfrm>
          <a:prstGeom prst="line">
            <a:avLst/>
          </a:prstGeom>
          <a:ln cap="rnd" w="93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22" name="Picture 4" descr=""/>
          <p:cNvPicPr/>
          <p:nvPr/>
        </p:nvPicPr>
        <p:blipFill>
          <a:blip r:embed="rId4"/>
          <a:stretch/>
        </p:blipFill>
        <p:spPr>
          <a:xfrm>
            <a:off x="950760" y="6440400"/>
            <a:ext cx="1419480" cy="320760"/>
          </a:xfrm>
          <a:prstGeom prst="rect">
            <a:avLst/>
          </a:prstGeom>
          <a:ln w="0">
            <a:noFill/>
          </a:ln>
        </p:spPr>
      </p:pic>
      <p:pic>
        <p:nvPicPr>
          <p:cNvPr id="23" name="Picture 10" descr=""/>
          <p:cNvPicPr/>
          <p:nvPr/>
        </p:nvPicPr>
        <p:blipFill>
          <a:blip r:embed="rId5"/>
          <a:stretch/>
        </p:blipFill>
        <p:spPr>
          <a:xfrm>
            <a:off x="950760" y="1187280"/>
            <a:ext cx="2194200" cy="61920"/>
          </a:xfrm>
          <a:prstGeom prst="rect">
            <a:avLst/>
          </a:prstGeom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ftr" idx="4"/>
          </p:nvPr>
        </p:nvSpPr>
        <p:spPr>
          <a:xfrm>
            <a:off x="5332320" y="6419880"/>
            <a:ext cx="192564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ldNum" idx="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9026648-0678-4339-A57B-0E29C7298C9B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gif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4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hyperlink" Target="https://doi.org/10.1007/s41781-023-00104-x" TargetMode="External"/><Relationship Id="rId3" Type="http://schemas.openxmlformats.org/officeDocument/2006/relationships/hyperlink" Target="https://github.com/JuliaHEP/JetReconstruction.jl" TargetMode="External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903320" y="2201760"/>
            <a:ext cx="8382240" cy="1654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rgbClr val="ffffff"/>
                </a:solidFill>
                <a:latin typeface="Arial"/>
                <a:ea typeface="Noto Sans CJK SC"/>
              </a:rPr>
              <a:t>Porting CMS Pixel Track Reconstruction to Julia: Final Results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subTitle"/>
          </p:nvPr>
        </p:nvSpPr>
        <p:spPr>
          <a:xfrm>
            <a:off x="3421080" y="5108400"/>
            <a:ext cx="5456520" cy="658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p>
            <a:pPr indent="0" algn="ctr">
              <a:lnSpc>
                <a:spcPct val="100000"/>
              </a:lnSpc>
              <a:spcBef>
                <a:spcPts val="439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Mohamad Khaled Charaf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39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Mohamad Ayman Charaf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39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Maya Ali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51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Dr. Andrea Bocci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39"/>
              </a:spcBef>
              <a:spcAft>
                <a:spcPts val="14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Dr. Phillipe Gras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38"/>
              </a:spcBef>
              <a:spcAft>
                <a:spcPts val="439"/>
              </a:spcAft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Arial"/>
                <a:ea typeface="Noto Sans CJK SC"/>
              </a:rPr>
              <a:t>Dr. Mateusz Jakub Fila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439"/>
              </a:spcBef>
              <a:spcAft>
                <a:spcPts val="14"/>
              </a:spcAft>
              <a:buNone/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dt" idx="2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9184D18-03F5-4178-A1A5-D1D8AC2421FE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sldNum" idx="2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88CE9C8-F683-48AB-8A75-11F09F62E89F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1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Oval 2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3" name="AutoShape 3"/>
          <p:cNvCxnSpPr>
            <a:stCxn id="152" idx="4"/>
            <a:endCxn id="154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55" name="Oval 4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Oval 5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Oval 6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Oval 7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8" name="AutoShape 8"/>
          <p:cNvCxnSpPr>
            <a:stCxn id="154" idx="4"/>
            <a:endCxn id="156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59" name="AutoShape 9"/>
          <p:cNvCxnSpPr>
            <a:stCxn id="156" idx="4"/>
            <a:endCxn id="157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60" name="Text Box 10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Text Box 11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Text Box 12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63" name="AutoShape 13"/>
          <p:cNvCxnSpPr>
            <a:stCxn id="155" idx="4"/>
            <a:endCxn id="154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64" name="Oval 14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Oval 15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Text Box 16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Text Box 17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ext Box 18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Picture 19" descr=""/>
          <p:cNvPicPr/>
          <p:nvPr/>
        </p:nvPicPr>
        <p:blipFill>
          <a:blip r:embed="rId1"/>
          <a:stretch/>
        </p:blipFill>
        <p:spPr>
          <a:xfrm>
            <a:off x="6858000" y="1317600"/>
            <a:ext cx="4973760" cy="3024360"/>
          </a:xfrm>
          <a:prstGeom prst="rect">
            <a:avLst/>
          </a:prstGeom>
          <a:ln w="0">
            <a:noFill/>
          </a:ln>
        </p:spPr>
      </p:pic>
      <p:sp>
        <p:nvSpPr>
          <p:cNvPr id="170" name="Text Box 20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Pixel Tracks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Text Box 21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dt" idx="2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AE501DD-4781-42AC-A584-CF3528AB467E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sldNum" idx="2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CC1E788F-B79D-48AB-835D-2DED5E218492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4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176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7" name="AutoShape 4"/>
          <p:cNvCxnSpPr>
            <a:stCxn id="176" idx="4"/>
            <a:endCxn id="178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79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2" name="AutoShape 9"/>
          <p:cNvCxnSpPr>
            <a:stCxn id="178" idx="4"/>
            <a:endCxn id="180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83" name="AutoShape 10"/>
          <p:cNvCxnSpPr>
            <a:stCxn id="180" idx="4"/>
            <a:endCxn id="181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84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ext Box 13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7" name="AutoShape 14"/>
          <p:cNvCxnSpPr>
            <a:stCxn id="179" idx="4"/>
            <a:endCxn id="178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88" name="Oval 15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Oval 16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ext Box 17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Text Box 18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Text Box 19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Text Box 20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   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 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Text Box 21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dt" idx="3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B45EA16-702F-4343-A256-43F798133289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sldNum" idx="3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51168B7-623F-4531-8B09-4EC6E46AE58C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7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199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0" name="AutoShape 4"/>
          <p:cNvCxnSpPr>
            <a:stCxn id="199" idx="4"/>
            <a:endCxn id="201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02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5" name="AutoShape 9"/>
          <p:cNvCxnSpPr>
            <a:stCxn id="201" idx="4"/>
            <a:endCxn id="203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06" name="AutoShape 10"/>
          <p:cNvCxnSpPr>
            <a:stCxn id="203" idx="4"/>
            <a:endCxn id="204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07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Text Box 13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Oval 14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Oval 15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Text Box 16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Text Box 17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Text Box 18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Text Box 19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   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Validators 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16" name="AutoShape 20"/>
          <p:cNvCxnSpPr>
            <a:stCxn id="199" idx="4"/>
            <a:endCxn id="210" idx="2"/>
          </p:cNvCxnSpPr>
          <p:nvPr/>
        </p:nvCxnSpPr>
        <p:spPr>
          <a:xfrm>
            <a:off x="2858400" y="2284560"/>
            <a:ext cx="2742840" cy="143388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17" name="AutoShape 21"/>
          <p:cNvCxnSpPr>
            <a:endCxn id="210" idx="2"/>
          </p:cNvCxnSpPr>
          <p:nvPr/>
        </p:nvCxnSpPr>
        <p:spPr>
          <a:xfrm>
            <a:off x="2858760" y="3606480"/>
            <a:ext cx="2742480" cy="1119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18" name="AutoShape 22"/>
          <p:cNvCxnSpPr>
            <a:endCxn id="210" idx="2"/>
          </p:cNvCxnSpPr>
          <p:nvPr/>
        </p:nvCxnSpPr>
        <p:spPr>
          <a:xfrm flipV="1">
            <a:off x="2855880" y="3718080"/>
            <a:ext cx="2745360" cy="12171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19" name="AutoShape 23"/>
          <p:cNvCxnSpPr>
            <a:stCxn id="204" idx="4"/>
            <a:endCxn id="210" idx="2"/>
          </p:cNvCxnSpPr>
          <p:nvPr/>
        </p:nvCxnSpPr>
        <p:spPr>
          <a:xfrm flipV="1">
            <a:off x="2855160" y="3718080"/>
            <a:ext cx="2746080" cy="25434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20" name="AutoShape 24"/>
          <p:cNvCxnSpPr>
            <a:endCxn id="211" idx="2"/>
          </p:cNvCxnSpPr>
          <p:nvPr/>
        </p:nvCxnSpPr>
        <p:spPr>
          <a:xfrm>
            <a:off x="2855880" y="2282760"/>
            <a:ext cx="2708640" cy="2948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21" name="AutoShape 25"/>
          <p:cNvCxnSpPr>
            <a:endCxn id="211" idx="2"/>
          </p:cNvCxnSpPr>
          <p:nvPr/>
        </p:nvCxnSpPr>
        <p:spPr>
          <a:xfrm>
            <a:off x="2855880" y="3632040"/>
            <a:ext cx="2708640" cy="159948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22" name="AutoShape 26"/>
          <p:cNvCxnSpPr>
            <a:endCxn id="211" idx="2"/>
          </p:cNvCxnSpPr>
          <p:nvPr/>
        </p:nvCxnSpPr>
        <p:spPr>
          <a:xfrm>
            <a:off x="2852640" y="4933800"/>
            <a:ext cx="2711880" cy="29772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23" name="AutoShape 27"/>
          <p:cNvCxnSpPr>
            <a:endCxn id="211" idx="2"/>
          </p:cNvCxnSpPr>
          <p:nvPr/>
        </p:nvCxnSpPr>
        <p:spPr>
          <a:xfrm flipV="1">
            <a:off x="2852640" y="5231160"/>
            <a:ext cx="2711880" cy="103608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24" name="Text Box 28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dt" idx="3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267078F1-9185-48C3-A6B3-B519F309FB63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sldNum" idx="3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5B60DA4-8A49-4576-86BF-9FAFCE1805A0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7" name="Text Box 1"/>
          <p:cNvSpPr/>
          <p:nvPr/>
        </p:nvSpPr>
        <p:spPr>
          <a:xfrm>
            <a:off x="838080" y="365040"/>
            <a:ext cx="110476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Highlights From The Past Year: </a:t>
            </a:r>
            <a:br>
              <a:rPr sz="3400"/>
            </a:br>
            <a:r>
              <a:rPr b="1" lang="en-US" sz="3400" spc="-1" strike="noStrike">
                <a:solidFill>
                  <a:srgbClr val="00a933"/>
                </a:solidFill>
                <a:latin typeface="Arial"/>
                <a:ea typeface="Noto Sans CJK SC"/>
              </a:rPr>
              <a:t>100%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of Local Reconstruction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8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229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solidFill>
            <a:srgbClr val="00a933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30" name="AutoShape 4"/>
          <p:cNvCxnSpPr>
            <a:stCxn id="229" idx="4"/>
            <a:endCxn id="231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32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35" name="AutoShape 9"/>
          <p:cNvCxnSpPr>
            <a:stCxn id="231" idx="4"/>
            <a:endCxn id="233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36" name="AutoShape 10"/>
          <p:cNvCxnSpPr>
            <a:stCxn id="233" idx="4"/>
            <a:endCxn id="234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37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Text Box 13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40" name="AutoShape 14"/>
          <p:cNvCxnSpPr>
            <a:stCxn id="232" idx="4"/>
            <a:endCxn id="231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41" name="Oval 15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Oval 16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ext Box 17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Text Box 18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Text Box 19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Text Box 20"/>
          <p:cNvSpPr/>
          <p:nvPr/>
        </p:nvSpPr>
        <p:spPr>
          <a:xfrm>
            <a:off x="7616880" y="4343400"/>
            <a:ext cx="12178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C++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Line 21"/>
          <p:cNvSpPr/>
          <p:nvPr/>
        </p:nvSpPr>
        <p:spPr>
          <a:xfrm>
            <a:off x="9192960" y="4572000"/>
            <a:ext cx="1800" cy="1600200"/>
          </a:xfrm>
          <a:prstGeom prst="line">
            <a:avLst/>
          </a:prstGeom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sp>
        <p:nvSpPr>
          <p:cNvPr id="248" name="Text Box 22"/>
          <p:cNvSpPr/>
          <p:nvPr/>
        </p:nvSpPr>
        <p:spPr>
          <a:xfrm>
            <a:off x="9732960" y="4343400"/>
            <a:ext cx="12178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Julia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Text Box 23"/>
          <p:cNvSpPr/>
          <p:nvPr/>
        </p:nvSpPr>
        <p:spPr>
          <a:xfrm>
            <a:off x="7294680" y="5135400"/>
            <a:ext cx="17892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500" spc="-1" strike="noStrike">
                <a:solidFill>
                  <a:srgbClr val="e8a202"/>
                </a:solidFill>
                <a:latin typeface="Arial"/>
                <a:ea typeface="Noto Sans CJK SC"/>
              </a:rPr>
              <a:t>31.4</a:t>
            </a:r>
            <a:r>
              <a:rPr b="1" lang="en-US" sz="2500" spc="-1" strike="noStrike">
                <a:solidFill>
                  <a:srgbClr val="164588"/>
                </a:solidFill>
                <a:latin typeface="Arial"/>
                <a:ea typeface="Noto Sans CJK SC"/>
              </a:rPr>
              <a:t> evts/s</a:t>
            </a:r>
            <a:endParaRPr b="0" lang="en-U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Text Box 24"/>
          <p:cNvSpPr/>
          <p:nvPr/>
        </p:nvSpPr>
        <p:spPr>
          <a:xfrm>
            <a:off x="9597960" y="5135400"/>
            <a:ext cx="17892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500" spc="-1" strike="noStrike">
                <a:solidFill>
                  <a:srgbClr val="e8a202"/>
                </a:solidFill>
                <a:latin typeface="Arial"/>
                <a:ea typeface="Noto Sans CJK SC"/>
              </a:rPr>
              <a:t>28.5</a:t>
            </a:r>
            <a:r>
              <a:rPr b="1" lang="en-US" sz="2500" spc="-1" strike="noStrike">
                <a:solidFill>
                  <a:srgbClr val="164588"/>
                </a:solidFill>
                <a:latin typeface="Arial"/>
                <a:ea typeface="Noto Sans CJK SC"/>
              </a:rPr>
              <a:t> evts/s</a:t>
            </a:r>
            <a:endParaRPr b="0" lang="en-US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Text Box 25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dt" idx="3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E169BCB-7480-4B74-89F0-3EC96D3388C4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sldNum" idx="3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CECF3A1-0A3D-474A-A8EE-9B07EC27C223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4" name="Text Box 1"/>
          <p:cNvSpPr/>
          <p:nvPr/>
        </p:nvSpPr>
        <p:spPr>
          <a:xfrm>
            <a:off x="838080" y="365040"/>
            <a:ext cx="110476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Recent Developments: </a:t>
            </a:r>
            <a:br>
              <a:rPr sz="3400"/>
            </a:br>
            <a:r>
              <a:rPr b="1" lang="en-US" sz="3400" spc="-1" strike="noStrike">
                <a:solidFill>
                  <a:srgbClr val="00a933"/>
                </a:solidFill>
                <a:latin typeface="Arial"/>
                <a:ea typeface="Noto Sans CJK SC"/>
              </a:rPr>
              <a:t>100%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of Global Reconstruction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5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256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57" name="AutoShape 4"/>
          <p:cNvCxnSpPr>
            <a:stCxn id="256" idx="4"/>
            <a:endCxn id="258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59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2" name="AutoShape 9"/>
          <p:cNvCxnSpPr>
            <a:stCxn id="258" idx="4"/>
            <a:endCxn id="260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263" name="AutoShape 10"/>
          <p:cNvCxnSpPr>
            <a:stCxn id="260" idx="4"/>
            <a:endCxn id="261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64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Text Box 13"/>
          <p:cNvSpPr/>
          <p:nvPr/>
        </p:nvSpPr>
        <p:spPr>
          <a:xfrm>
            <a:off x="649440" y="408780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Text Box 14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8" name="AutoShape 15"/>
          <p:cNvCxnSpPr>
            <a:stCxn id="259" idx="4"/>
            <a:endCxn id="258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269" name="Oval 16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Oval 17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00a933"/>
              </a:gs>
              <a:gs pos="100000">
                <a:srgbClr val="00a933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Text Box 18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Text Box 19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Text Box 20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Text Box 21"/>
          <p:cNvSpPr/>
          <p:nvPr/>
        </p:nvSpPr>
        <p:spPr>
          <a:xfrm>
            <a:off x="7508880" y="4343400"/>
            <a:ext cx="42688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Ported &amp; Validated: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Text Box 22"/>
          <p:cNvSpPr/>
          <p:nvPr/>
        </p:nvSpPr>
        <p:spPr>
          <a:xfrm>
            <a:off x="7388280" y="4800600"/>
            <a:ext cx="42688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216000" indent="-216000"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Reconstruction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ext Box 23"/>
          <p:cNvSpPr/>
          <p:nvPr/>
        </p:nvSpPr>
        <p:spPr>
          <a:xfrm>
            <a:off x="7388280" y="5160960"/>
            <a:ext cx="42688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216000" indent="-216000"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Vertex Reconstruction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Text Box 24"/>
          <p:cNvSpPr/>
          <p:nvPr/>
        </p:nvSpPr>
        <p:spPr>
          <a:xfrm>
            <a:off x="7388280" y="5664240"/>
            <a:ext cx="48024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216000" indent="-216000"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SzPct val="45000"/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Validators (CountValidator, HistoValidator)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dt" idx="3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753E7C0C-2CF0-4F9F-8748-884122697DDA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sldNum" idx="3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CA643E4-A450-49AE-9D7F-62611691EAE5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80" name="Picture 1" descr=""/>
          <p:cNvPicPr/>
          <p:nvPr/>
        </p:nvPicPr>
        <p:blipFill>
          <a:blip r:embed="rId1"/>
          <a:stretch/>
        </p:blipFill>
        <p:spPr>
          <a:xfrm>
            <a:off x="4299120" y="1719360"/>
            <a:ext cx="3471840" cy="3629160"/>
          </a:xfrm>
          <a:prstGeom prst="rect">
            <a:avLst/>
          </a:prstGeom>
          <a:ln w="0">
            <a:noFill/>
          </a:ln>
        </p:spPr>
      </p:pic>
      <p:sp>
        <p:nvSpPr>
          <p:cNvPr id="281" name="Text Box 2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Performance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dt" idx="3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6FAA46EE-164F-44FE-A94D-92A7CF58A4D9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sldNum" idx="3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EB70ECB-3FD2-4026-8417-7F8C75EAB7DD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4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Benchmark Setup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Text Box 2"/>
          <p:cNvSpPr/>
          <p:nvPr/>
        </p:nvSpPr>
        <p:spPr>
          <a:xfrm>
            <a:off x="228600" y="160488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CPU: 2 x AMD EPYC 9534 64-Core Processor (125 cores available)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DejaVu Sans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Operating System: AlmaLinux 9.6 (Sage Margay)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DejaVu Sans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Execution Mode: Single-threaded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Warm-up run: 1000 events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Main performance test: 10000 events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Repetitions: 10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dt" idx="4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884F62A-7980-4F75-8D91-9133416354F2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sldNum" idx="4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CF56D1C-B32C-478A-98A3-E39D693C2395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8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3465a4"/>
                </a:solidFill>
                <a:latin typeface="Arial"/>
                <a:ea typeface="Noto Sans CJK SC"/>
              </a:rPr>
              <a:t>Clusterizer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Text Box 3"/>
          <p:cNvSpPr/>
          <p:nvPr/>
        </p:nvSpPr>
        <p:spPr>
          <a:xfrm>
            <a:off x="685800" y="307980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C++: 111.1 Seconds </a:t>
            </a:r>
            <a:br>
              <a:rPr sz="3400"/>
            </a:br>
            <a:br>
              <a:rPr sz="3400"/>
            </a:br>
            <a:r>
              <a:rPr b="1" lang="en-US" sz="3400" spc="-1" strike="noStrike">
                <a:solidFill>
                  <a:srgbClr val="ea7500"/>
                </a:solidFill>
                <a:latin typeface="Arial"/>
                <a:ea typeface="Noto Sans CJK SC"/>
              </a:rPr>
              <a:t>Julia: 55.5 Seconds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0" name="" descr=""/>
          <p:cNvPicPr/>
          <p:nvPr/>
        </p:nvPicPr>
        <p:blipFill>
          <a:blip r:embed="rId1"/>
          <a:stretch/>
        </p:blipFill>
        <p:spPr>
          <a:xfrm>
            <a:off x="5486400" y="1263600"/>
            <a:ext cx="5850720" cy="438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dt" idx="4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902659AB-41FD-4659-9F45-53E2478D7124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sldNum" idx="4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B93699F-2F37-42D9-891C-57B36875D32B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3" name="Text Box 2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ff860d"/>
                </a:solidFill>
                <a:latin typeface="Arial"/>
                <a:ea typeface="Noto Sans CJK SC"/>
              </a:rPr>
              <a:t>Rechits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Text Box 3"/>
          <p:cNvSpPr/>
          <p:nvPr/>
        </p:nvSpPr>
        <p:spPr>
          <a:xfrm>
            <a:off x="685800" y="306540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C++: 20.9 Seconds </a:t>
            </a:r>
            <a:br>
              <a:rPr sz="3400"/>
            </a:br>
            <a:br>
              <a:rPr sz="3400"/>
            </a:br>
            <a:r>
              <a:rPr b="1" lang="en-US" sz="3400" spc="-1" strike="noStrike">
                <a:solidFill>
                  <a:srgbClr val="ea7500"/>
                </a:solidFill>
                <a:latin typeface="Arial"/>
                <a:ea typeface="Noto Sans CJK SC"/>
              </a:rPr>
              <a:t>Julia: 32.8 Seconds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5" name="" descr=""/>
          <p:cNvPicPr/>
          <p:nvPr/>
        </p:nvPicPr>
        <p:blipFill>
          <a:blip r:embed="rId1"/>
          <a:stretch/>
        </p:blipFill>
        <p:spPr>
          <a:xfrm>
            <a:off x="5486400" y="1261800"/>
            <a:ext cx="5850720" cy="438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dt" idx="4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436F937C-40FA-4664-8520-CDE3DFA7AEB0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sldNum" idx="4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12CA3632-676C-4BE5-8350-F8CAA931B11A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8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00a933"/>
                </a:solidFill>
                <a:latin typeface="Arial"/>
                <a:ea typeface="Noto Sans CJK SC"/>
              </a:rPr>
              <a:t>Ntuplets + Track Fitting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Text Box 3"/>
          <p:cNvSpPr/>
          <p:nvPr/>
        </p:nvSpPr>
        <p:spPr>
          <a:xfrm>
            <a:off x="685800" y="305280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C++: 180.7 Seconds </a:t>
            </a:r>
            <a:br>
              <a:rPr sz="3400"/>
            </a:br>
            <a:br>
              <a:rPr sz="3400"/>
            </a:br>
            <a:r>
              <a:rPr b="1" lang="en-US" sz="3400" spc="-1" strike="noStrike">
                <a:solidFill>
                  <a:srgbClr val="ea7500"/>
                </a:solidFill>
                <a:latin typeface="Arial"/>
                <a:ea typeface="Noto Sans CJK SC"/>
              </a:rPr>
              <a:t>Julia: 466.9 Seconds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0" name="" descr=""/>
          <p:cNvPicPr/>
          <p:nvPr/>
        </p:nvPicPr>
        <p:blipFill>
          <a:blip r:embed="rId1"/>
          <a:stretch/>
        </p:blipFill>
        <p:spPr>
          <a:xfrm>
            <a:off x="5486400" y="1261800"/>
            <a:ext cx="5850720" cy="438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dt" idx="1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EA64B14-D01A-433C-BA08-9925D5396726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sldNum" idx="1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BA43780A-B042-4284-8043-0DFCD0DC4A9F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Text Box 1"/>
          <p:cNvSpPr/>
          <p:nvPr/>
        </p:nvSpPr>
        <p:spPr>
          <a:xfrm>
            <a:off x="5332320" y="6419880"/>
            <a:ext cx="1927440" cy="32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sp>
        <p:nvSpPr>
          <p:cNvPr id="40" name="Text Box 2"/>
          <p:cNvSpPr/>
          <p:nvPr/>
        </p:nvSpPr>
        <p:spPr>
          <a:xfrm>
            <a:off x="838080" y="509760"/>
            <a:ext cx="70200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Outline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	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Text Box 3"/>
          <p:cNvSpPr/>
          <p:nvPr/>
        </p:nvSpPr>
        <p:spPr>
          <a:xfrm>
            <a:off x="838080" y="142236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Project Context​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Main Goal​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Patatrack Application​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Highlights from the Past Year​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Recent Developments​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Performance​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Next Steps and Future Work​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OpenSymbol"/>
              <a:buAutoNum type="arabicPeriod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Conclusion​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" name="Picture 4" descr=""/>
          <p:cNvPicPr/>
          <p:nvPr/>
        </p:nvPicPr>
        <p:blipFill>
          <a:blip r:embed="rId1"/>
          <a:stretch/>
        </p:blipFill>
        <p:spPr>
          <a:xfrm>
            <a:off x="6091200" y="1266840"/>
            <a:ext cx="5232600" cy="3303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dt" idx="4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BCEC6FB6-FF18-4E29-B460-56ABCA92320C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sldNum" idx="4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2540431A-B420-47EE-8BBE-666E77C85EF4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3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c9211e"/>
                </a:solidFill>
                <a:latin typeface="Arial"/>
                <a:ea typeface="Noto Sans CJK SC"/>
              </a:rPr>
              <a:t>Vertices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Text Box 3"/>
          <p:cNvSpPr/>
          <p:nvPr/>
        </p:nvSpPr>
        <p:spPr>
          <a:xfrm>
            <a:off x="687240" y="30369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C++: 17.7 Seconds </a:t>
            </a:r>
            <a:br>
              <a:rPr sz="3400"/>
            </a:br>
            <a:br>
              <a:rPr sz="3400"/>
            </a:br>
            <a:r>
              <a:rPr b="1" lang="en-US" sz="3400" spc="-1" strike="noStrike">
                <a:solidFill>
                  <a:srgbClr val="ea7500"/>
                </a:solidFill>
                <a:latin typeface="Arial"/>
                <a:ea typeface="Noto Sans CJK SC"/>
              </a:rPr>
              <a:t>Julia: 7.9 Seconds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5" name="" descr=""/>
          <p:cNvPicPr/>
          <p:nvPr/>
        </p:nvPicPr>
        <p:blipFill>
          <a:blip r:embed="rId1"/>
          <a:stretch/>
        </p:blipFill>
        <p:spPr>
          <a:xfrm>
            <a:off x="5486400" y="1261800"/>
            <a:ext cx="5850720" cy="438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dt" idx="4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C31C6E5C-2BCB-4791-AA1C-B56D6126E85C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sldNum" idx="4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92026561-C16A-4B8D-829B-DBF23C727B88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8" name="Rectangle 1"/>
          <p:cNvSpPr/>
          <p:nvPr/>
        </p:nvSpPr>
        <p:spPr>
          <a:xfrm>
            <a:off x="914400" y="1779480"/>
            <a:ext cx="2970360" cy="912960"/>
          </a:xfrm>
          <a:prstGeom prst="rect">
            <a:avLst/>
          </a:prstGeom>
          <a:solidFill>
            <a:srgbClr val="d88a15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Noto Sans CJK SC"/>
              </a:rPr>
              <a:t>Source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9" name="Oval 2"/>
          <p:cNvSpPr/>
          <p:nvPr/>
        </p:nvSpPr>
        <p:spPr>
          <a:xfrm>
            <a:off x="1989000" y="294948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0" name="Oval 3"/>
          <p:cNvSpPr/>
          <p:nvPr/>
        </p:nvSpPr>
        <p:spPr>
          <a:xfrm>
            <a:off x="2997360" y="381492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1" name="Oval 4"/>
          <p:cNvSpPr/>
          <p:nvPr/>
        </p:nvSpPr>
        <p:spPr>
          <a:xfrm>
            <a:off x="1989000" y="381492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2" name="Oval 5"/>
          <p:cNvSpPr/>
          <p:nvPr/>
        </p:nvSpPr>
        <p:spPr>
          <a:xfrm>
            <a:off x="1989000" y="46674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3" name="Oval 6"/>
          <p:cNvSpPr/>
          <p:nvPr/>
        </p:nvSpPr>
        <p:spPr>
          <a:xfrm>
            <a:off x="1989000" y="553068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14" name="AutoShape 7"/>
          <p:cNvCxnSpPr>
            <a:stCxn id="309" idx="4"/>
            <a:endCxn id="311" idx="0"/>
          </p:cNvCxnSpPr>
          <p:nvPr/>
        </p:nvCxnSpPr>
        <p:spPr>
          <a:xfrm>
            <a:off x="2399400" y="3624480"/>
            <a:ext cx="360" cy="1908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15" name="AutoShape 8"/>
          <p:cNvCxnSpPr>
            <a:stCxn id="311" idx="4"/>
            <a:endCxn id="312" idx="0"/>
          </p:cNvCxnSpPr>
          <p:nvPr/>
        </p:nvCxnSpPr>
        <p:spPr>
          <a:xfrm>
            <a:off x="2399400" y="4489920"/>
            <a:ext cx="360" cy="1778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16" name="AutoShape 9"/>
          <p:cNvCxnSpPr>
            <a:stCxn id="312" idx="4"/>
            <a:endCxn id="313" idx="0"/>
          </p:cNvCxnSpPr>
          <p:nvPr/>
        </p:nvCxnSpPr>
        <p:spPr>
          <a:xfrm>
            <a:off x="2399400" y="5342400"/>
            <a:ext cx="360" cy="1886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17" name="AutoShape 10"/>
          <p:cNvCxnSpPr>
            <a:stCxn id="310" idx="2"/>
            <a:endCxn id="311" idx="6"/>
          </p:cNvCxnSpPr>
          <p:nvPr/>
        </p:nvCxnSpPr>
        <p:spPr>
          <a:xfrm flipH="1">
            <a:off x="2809800" y="4152600"/>
            <a:ext cx="187920" cy="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318" name="Text Box 11"/>
          <p:cNvSpPr/>
          <p:nvPr/>
        </p:nvSpPr>
        <p:spPr>
          <a:xfrm>
            <a:off x="950760" y="1179360"/>
            <a:ext cx="48754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Sequential Framework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Rectangle 12"/>
          <p:cNvSpPr/>
          <p:nvPr/>
        </p:nvSpPr>
        <p:spPr>
          <a:xfrm>
            <a:off x="6364440" y="1744560"/>
            <a:ext cx="2970360" cy="912960"/>
          </a:xfrm>
          <a:prstGeom prst="rect">
            <a:avLst/>
          </a:prstGeom>
          <a:solidFill>
            <a:srgbClr val="d88a15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Noto Sans CJK SC"/>
              </a:rPr>
              <a:t>Source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0" name="Oval 13"/>
          <p:cNvSpPr/>
          <p:nvPr/>
        </p:nvSpPr>
        <p:spPr>
          <a:xfrm>
            <a:off x="7439040" y="29145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1" name="Oval 14"/>
          <p:cNvSpPr/>
          <p:nvPr/>
        </p:nvSpPr>
        <p:spPr>
          <a:xfrm>
            <a:off x="844704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2" name="Oval 15"/>
          <p:cNvSpPr/>
          <p:nvPr/>
        </p:nvSpPr>
        <p:spPr>
          <a:xfrm>
            <a:off x="743904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3" name="Oval 16"/>
          <p:cNvSpPr/>
          <p:nvPr/>
        </p:nvSpPr>
        <p:spPr>
          <a:xfrm>
            <a:off x="7439040" y="463068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4" name="Oval 17"/>
          <p:cNvSpPr/>
          <p:nvPr/>
        </p:nvSpPr>
        <p:spPr>
          <a:xfrm>
            <a:off x="7439040" y="54957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25" name="AutoShape 18"/>
          <p:cNvCxnSpPr>
            <a:stCxn id="320" idx="4"/>
            <a:endCxn id="322" idx="0"/>
          </p:cNvCxnSpPr>
          <p:nvPr/>
        </p:nvCxnSpPr>
        <p:spPr>
          <a:xfrm>
            <a:off x="7849440" y="3589560"/>
            <a:ext cx="360" cy="1890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26" name="AutoShape 19"/>
          <p:cNvCxnSpPr>
            <a:stCxn id="322" idx="4"/>
            <a:endCxn id="323" idx="0"/>
          </p:cNvCxnSpPr>
          <p:nvPr/>
        </p:nvCxnSpPr>
        <p:spPr>
          <a:xfrm>
            <a:off x="7849440" y="4453200"/>
            <a:ext cx="360" cy="1778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27" name="AutoShape 20"/>
          <p:cNvCxnSpPr>
            <a:stCxn id="323" idx="4"/>
            <a:endCxn id="324" idx="0"/>
          </p:cNvCxnSpPr>
          <p:nvPr/>
        </p:nvCxnSpPr>
        <p:spPr>
          <a:xfrm>
            <a:off x="7849440" y="5305680"/>
            <a:ext cx="360" cy="1904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28" name="AutoShape 21"/>
          <p:cNvCxnSpPr>
            <a:stCxn id="321" idx="2"/>
            <a:endCxn id="322" idx="6"/>
          </p:cNvCxnSpPr>
          <p:nvPr/>
        </p:nvCxnSpPr>
        <p:spPr>
          <a:xfrm flipH="1">
            <a:off x="8259840" y="4115880"/>
            <a:ext cx="187560" cy="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329" name="Text Box 22"/>
          <p:cNvSpPr/>
          <p:nvPr/>
        </p:nvSpPr>
        <p:spPr>
          <a:xfrm>
            <a:off x="6364440" y="1143000"/>
            <a:ext cx="48754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Parallelized Framework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Oval 23"/>
          <p:cNvSpPr/>
          <p:nvPr/>
        </p:nvSpPr>
        <p:spPr>
          <a:xfrm>
            <a:off x="9599760" y="29145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1" name="Oval 24"/>
          <p:cNvSpPr/>
          <p:nvPr/>
        </p:nvSpPr>
        <p:spPr>
          <a:xfrm>
            <a:off x="1060776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2" name="Oval 25"/>
          <p:cNvSpPr/>
          <p:nvPr/>
        </p:nvSpPr>
        <p:spPr>
          <a:xfrm>
            <a:off x="959976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3" name="Oval 26"/>
          <p:cNvSpPr/>
          <p:nvPr/>
        </p:nvSpPr>
        <p:spPr>
          <a:xfrm>
            <a:off x="9599760" y="463248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4" name="Oval 27"/>
          <p:cNvSpPr/>
          <p:nvPr/>
        </p:nvSpPr>
        <p:spPr>
          <a:xfrm>
            <a:off x="9599760" y="54957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35" name="AutoShape 28"/>
          <p:cNvCxnSpPr>
            <a:stCxn id="330" idx="4"/>
            <a:endCxn id="332" idx="0"/>
          </p:cNvCxnSpPr>
          <p:nvPr/>
        </p:nvCxnSpPr>
        <p:spPr>
          <a:xfrm>
            <a:off x="10010160" y="3589560"/>
            <a:ext cx="360" cy="1890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36" name="AutoShape 29"/>
          <p:cNvCxnSpPr>
            <a:stCxn id="332" idx="4"/>
            <a:endCxn id="333" idx="0"/>
          </p:cNvCxnSpPr>
          <p:nvPr/>
        </p:nvCxnSpPr>
        <p:spPr>
          <a:xfrm>
            <a:off x="10010160" y="4453200"/>
            <a:ext cx="360" cy="1796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37" name="AutoShape 30"/>
          <p:cNvCxnSpPr>
            <a:stCxn id="333" idx="4"/>
            <a:endCxn id="334" idx="0"/>
          </p:cNvCxnSpPr>
          <p:nvPr/>
        </p:nvCxnSpPr>
        <p:spPr>
          <a:xfrm>
            <a:off x="10010160" y="5307480"/>
            <a:ext cx="360" cy="1886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38" name="AutoShape 31"/>
          <p:cNvCxnSpPr>
            <a:stCxn id="331" idx="2"/>
            <a:endCxn id="332" idx="6"/>
          </p:cNvCxnSpPr>
          <p:nvPr/>
        </p:nvCxnSpPr>
        <p:spPr>
          <a:xfrm flipH="1">
            <a:off x="10420560" y="4115880"/>
            <a:ext cx="187560" cy="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339" name="Oval 32"/>
          <p:cNvSpPr/>
          <p:nvPr/>
        </p:nvSpPr>
        <p:spPr>
          <a:xfrm>
            <a:off x="5280120" y="29145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0" name="Oval 33"/>
          <p:cNvSpPr/>
          <p:nvPr/>
        </p:nvSpPr>
        <p:spPr>
          <a:xfrm>
            <a:off x="628812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1" name="Oval 34"/>
          <p:cNvSpPr/>
          <p:nvPr/>
        </p:nvSpPr>
        <p:spPr>
          <a:xfrm>
            <a:off x="5280120" y="377820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2" name="Oval 35"/>
          <p:cNvSpPr/>
          <p:nvPr/>
        </p:nvSpPr>
        <p:spPr>
          <a:xfrm>
            <a:off x="5280120" y="463248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3" name="Oval 36"/>
          <p:cNvSpPr/>
          <p:nvPr/>
        </p:nvSpPr>
        <p:spPr>
          <a:xfrm>
            <a:off x="5280120" y="5495760"/>
            <a:ext cx="820800" cy="675000"/>
          </a:xfrm>
          <a:prstGeom prst="ellipse">
            <a:avLst/>
          </a:prstGeom>
          <a:solidFill>
            <a:srgbClr val="164588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44" name="AutoShape 37"/>
          <p:cNvCxnSpPr>
            <a:stCxn id="339" idx="4"/>
            <a:endCxn id="341" idx="0"/>
          </p:cNvCxnSpPr>
          <p:nvPr/>
        </p:nvCxnSpPr>
        <p:spPr>
          <a:xfrm>
            <a:off x="5690520" y="3589560"/>
            <a:ext cx="360" cy="1890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45" name="AutoShape 38"/>
          <p:cNvCxnSpPr>
            <a:stCxn id="341" idx="4"/>
            <a:endCxn id="342" idx="0"/>
          </p:cNvCxnSpPr>
          <p:nvPr/>
        </p:nvCxnSpPr>
        <p:spPr>
          <a:xfrm>
            <a:off x="5690520" y="4453200"/>
            <a:ext cx="360" cy="1796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46" name="AutoShape 39"/>
          <p:cNvCxnSpPr>
            <a:stCxn id="342" idx="4"/>
            <a:endCxn id="343" idx="0"/>
          </p:cNvCxnSpPr>
          <p:nvPr/>
        </p:nvCxnSpPr>
        <p:spPr>
          <a:xfrm>
            <a:off x="5690520" y="5307480"/>
            <a:ext cx="360" cy="18864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47" name="AutoShape 40"/>
          <p:cNvCxnSpPr>
            <a:stCxn id="340" idx="2"/>
            <a:endCxn id="341" idx="6"/>
          </p:cNvCxnSpPr>
          <p:nvPr/>
        </p:nvCxnSpPr>
        <p:spPr>
          <a:xfrm flipH="1">
            <a:off x="6100920" y="4115880"/>
            <a:ext cx="187560" cy="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48" name="AutoShape 41"/>
          <p:cNvCxnSpPr>
            <a:stCxn id="319" idx="2"/>
            <a:endCxn id="320" idx="0"/>
          </p:cNvCxnSpPr>
          <p:nvPr/>
        </p:nvCxnSpPr>
        <p:spPr>
          <a:xfrm>
            <a:off x="7849440" y="2657520"/>
            <a:ext cx="360" cy="2574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49" name="AutoShape 42"/>
          <p:cNvCxnSpPr>
            <a:stCxn id="319" idx="1"/>
            <a:endCxn id="339" idx="0"/>
          </p:cNvCxnSpPr>
          <p:nvPr/>
        </p:nvCxnSpPr>
        <p:spPr>
          <a:xfrm flipH="1">
            <a:off x="5690520" y="2201040"/>
            <a:ext cx="674280" cy="71388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50" name="AutoShape 43"/>
          <p:cNvCxnSpPr>
            <a:stCxn id="319" idx="3"/>
            <a:endCxn id="330" idx="0"/>
          </p:cNvCxnSpPr>
          <p:nvPr/>
        </p:nvCxnSpPr>
        <p:spPr>
          <a:xfrm>
            <a:off x="9334800" y="2201040"/>
            <a:ext cx="675720" cy="71388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351" name="AutoShape 44"/>
          <p:cNvCxnSpPr>
            <a:stCxn id="308" idx="2"/>
            <a:endCxn id="309" idx="0"/>
          </p:cNvCxnSpPr>
          <p:nvPr/>
        </p:nvCxnSpPr>
        <p:spPr>
          <a:xfrm>
            <a:off x="2399400" y="2692440"/>
            <a:ext cx="360" cy="25740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352" name="Text Box 45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Multithreading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dt" idx="5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955AF9F-033F-47A0-B167-3317F17BD46A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sldNum" idx="5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BB44217E-543A-4660-95FB-BB64E0757726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5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Benchmark Setup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Text Box 2"/>
          <p:cNvSpPr/>
          <p:nvPr/>
        </p:nvSpPr>
        <p:spPr>
          <a:xfrm>
            <a:off x="228600" y="160488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CPU: 2 x AMD EPYC 9534 64-Core Processor (125 cores available)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DejaVu Sans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Operating System: AlmaLinux 9.6 (Sage Margay)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DejaVu Sans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Execution Mode: Multi-threaded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Warm-up run: 1000 events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Main performance test: 20,000 events C++, </a:t>
            </a:r>
            <a:r>
              <a:rPr b="1" lang="en-US" sz="2000" spc="-1" strike="noStrike">
                <a:solidFill>
                  <a:srgbClr val="ea7500"/>
                </a:solidFill>
                <a:latin typeface="Arial"/>
                <a:ea typeface="Noto Sans CJK SC"/>
              </a:rPr>
              <a:t>10,000 events Julia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SzPct val="75000"/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Repetitions: 4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dt" idx="5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738F443-31C1-4EE2-9C8E-FC4CDA74B5F9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sldNum" idx="5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8E8AF0A-7AAC-4C0D-9C2F-9B0855861157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9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Throughput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Text Box 2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3465a4"/>
                </a:solidFill>
                <a:latin typeface="Arial"/>
                <a:ea typeface="Noto Sans CJK SC"/>
              </a:rPr>
              <a:t>C++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Text Box 3"/>
          <p:cNvSpPr/>
          <p:nvPr/>
        </p:nvSpPr>
        <p:spPr>
          <a:xfrm>
            <a:off x="85662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Julia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Line 4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363" name="" descr=""/>
          <p:cNvPicPr/>
          <p:nvPr/>
        </p:nvPicPr>
        <p:blipFill>
          <a:blip r:embed="rId1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364" name="" descr=""/>
          <p:cNvPicPr/>
          <p:nvPr/>
        </p:nvPicPr>
        <p:blipFill>
          <a:blip r:embed="rId2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dt" idx="5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A6CC906-3F0A-4EF8-9432-874A55869614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sldNum" idx="5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BCE7F44-BBE2-4520-BBF8-434C101654B3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7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Throughput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 Box 2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3465a4"/>
                </a:solidFill>
                <a:latin typeface="Arial"/>
                <a:ea typeface="Noto Sans CJK SC"/>
              </a:rPr>
              <a:t>C++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Text Box 3"/>
          <p:cNvSpPr/>
          <p:nvPr/>
        </p:nvSpPr>
        <p:spPr>
          <a:xfrm>
            <a:off x="85662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Julia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Line 4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371" name="" descr=""/>
          <p:cNvPicPr/>
          <p:nvPr/>
        </p:nvPicPr>
        <p:blipFill>
          <a:blip r:embed="rId1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372" name="" descr=""/>
          <p:cNvPicPr/>
          <p:nvPr/>
        </p:nvPicPr>
        <p:blipFill>
          <a:blip r:embed="rId2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dt" idx="5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34000EC-03FB-4B79-94AB-C4519C3518EA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 type="sldNum" idx="5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662DCA52-ECE4-44CD-AC80-69729CB138F2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5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Execution Time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Text Box 2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3465a4"/>
                </a:solidFill>
                <a:latin typeface="Arial"/>
                <a:ea typeface="Noto Sans CJK SC"/>
              </a:rPr>
              <a:t>C++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Text Box 3"/>
          <p:cNvSpPr/>
          <p:nvPr/>
        </p:nvSpPr>
        <p:spPr>
          <a:xfrm>
            <a:off x="856764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Julia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Line 4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379" name="" descr=""/>
          <p:cNvPicPr/>
          <p:nvPr/>
        </p:nvPicPr>
        <p:blipFill>
          <a:blip r:embed="rId1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380" name="" descr=""/>
          <p:cNvPicPr/>
          <p:nvPr/>
        </p:nvPicPr>
        <p:blipFill>
          <a:blip r:embed="rId2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dt" idx="5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26DD5F67-DECC-4778-B7B7-2F032FCA1AEF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 type="sldNum" idx="5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28FBB40-DC6E-419F-AC08-EC610CD42D91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3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Throughput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Text Box 2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3465a4"/>
                </a:solidFill>
                <a:latin typeface="Arial"/>
                <a:ea typeface="Noto Sans CJK SC"/>
              </a:rPr>
              <a:t>C++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Text Box 3"/>
          <p:cNvSpPr/>
          <p:nvPr/>
        </p:nvSpPr>
        <p:spPr>
          <a:xfrm>
            <a:off x="856764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Julia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Line 4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387" name="" descr=""/>
          <p:cNvPicPr/>
          <p:nvPr/>
        </p:nvPicPr>
        <p:blipFill>
          <a:blip r:embed="rId1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388" name="" descr=""/>
          <p:cNvPicPr/>
          <p:nvPr/>
        </p:nvPicPr>
        <p:blipFill>
          <a:blip r:embed="rId2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dt" idx="6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EEA8428-B968-4219-B637-CDCD95C63DD8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0" name="PlaceHolder 2"/>
          <p:cNvSpPr>
            <a:spLocks noGrp="1"/>
          </p:cNvSpPr>
          <p:nvPr>
            <p:ph type="sldNum" idx="6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21D1283-12DC-4978-89F4-7E49E4D1D338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1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Execution Time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Text Box 2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3465a4"/>
                </a:solidFill>
                <a:latin typeface="Arial"/>
                <a:ea typeface="Noto Sans CJK SC"/>
              </a:rPr>
              <a:t>C++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Text Box 3"/>
          <p:cNvSpPr/>
          <p:nvPr/>
        </p:nvSpPr>
        <p:spPr>
          <a:xfrm>
            <a:off x="856764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Julia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Line 4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395" name="" descr=""/>
          <p:cNvPicPr/>
          <p:nvPr/>
        </p:nvPicPr>
        <p:blipFill>
          <a:blip r:embed="rId1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396" name="" descr=""/>
          <p:cNvPicPr/>
          <p:nvPr/>
        </p:nvPicPr>
        <p:blipFill>
          <a:blip r:embed="rId2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ext Box 6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1"/>
              </a:spcBef>
              <a:spcAft>
                <a:spcPts val="992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GC Marking Threads: Performance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PlaceHolder 5"/>
          <p:cNvSpPr/>
          <p:nvPr/>
        </p:nvSpPr>
        <p:spPr>
          <a:xfrm>
            <a:off x="2889360" y="6449760"/>
            <a:ext cx="879480" cy="31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Autofit/>
          </a:bodyPr>
          <a:p>
            <a:pPr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tabLst>
                <a:tab algn="l" pos="0"/>
              </a:tabLst>
            </a:pPr>
            <a:fld id="{51273DD1-FB5A-4F22-AAA9-319C716D557F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PlaceHolder 6"/>
          <p:cNvSpPr/>
          <p:nvPr/>
        </p:nvSpPr>
        <p:spPr>
          <a:xfrm>
            <a:off x="10800000" y="6397920"/>
            <a:ext cx="425520" cy="36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Autofit/>
          </a:bodyPr>
          <a:p>
            <a:pPr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tabLst>
                <a:tab algn="l" pos="0"/>
              </a:tabLst>
            </a:pPr>
            <a:fld id="{426AF6BE-A2E1-47C6-ADAA-00C582F09447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00" name=""/>
          <p:cNvGraphicFramePr/>
          <p:nvPr/>
        </p:nvGraphicFramePr>
        <p:xfrm>
          <a:off x="1800000" y="1352160"/>
          <a:ext cx="8640000" cy="486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dt" idx="6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0768F57-461F-4A33-B61D-D89BAAEA93F6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sldNum" idx="6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8062784-6C6C-4121-9CB2-6D5C03F94A07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4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Results: Total Execution Time 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Line 2"/>
          <p:cNvSpPr/>
          <p:nvPr/>
        </p:nvSpPr>
        <p:spPr>
          <a:xfrm>
            <a:off x="6172200" y="1371600"/>
            <a:ext cx="1440" cy="4343400"/>
          </a:xfrm>
          <a:prstGeom prst="line">
            <a:avLst/>
          </a:prstGeom>
          <a:ln w="1908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LB" sz="1800" spc="-1" strike="noStrike">
              <a:solidFill>
                <a:schemeClr val="dk1"/>
              </a:solidFill>
              <a:latin typeface="Arial"/>
              <a:ea typeface="Noto Sans CJK SC"/>
            </a:endParaRPr>
          </a:p>
        </p:txBody>
      </p:sp>
      <p:pic>
        <p:nvPicPr>
          <p:cNvPr id="406" name="" descr=""/>
          <p:cNvPicPr/>
          <p:nvPr/>
        </p:nvPicPr>
        <p:blipFill>
          <a:blip r:embed="rId1"/>
          <a:stretch/>
        </p:blipFill>
        <p:spPr>
          <a:xfrm>
            <a:off x="777240" y="1499760"/>
            <a:ext cx="4708080" cy="3528360"/>
          </a:xfrm>
          <a:prstGeom prst="rect">
            <a:avLst/>
          </a:prstGeom>
          <a:ln w="0">
            <a:noFill/>
          </a:ln>
        </p:spPr>
      </p:pic>
      <p:pic>
        <p:nvPicPr>
          <p:cNvPr id="407" name="" descr=""/>
          <p:cNvPicPr/>
          <p:nvPr/>
        </p:nvPicPr>
        <p:blipFill>
          <a:blip r:embed="rId2"/>
          <a:stretch/>
        </p:blipFill>
        <p:spPr>
          <a:xfrm>
            <a:off x="6858000" y="1499760"/>
            <a:ext cx="4708080" cy="3528360"/>
          </a:xfrm>
          <a:prstGeom prst="rect">
            <a:avLst/>
          </a:prstGeom>
          <a:ln w="0">
            <a:noFill/>
          </a:ln>
        </p:spPr>
      </p:pic>
      <p:sp>
        <p:nvSpPr>
          <p:cNvPr id="408" name="Text Box 4"/>
          <p:cNvSpPr/>
          <p:nvPr/>
        </p:nvSpPr>
        <p:spPr>
          <a:xfrm>
            <a:off x="251460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Before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Text Box 5"/>
          <p:cNvSpPr/>
          <p:nvPr/>
        </p:nvSpPr>
        <p:spPr>
          <a:xfrm>
            <a:off x="8567640" y="5286240"/>
            <a:ext cx="20559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80640" bIns="45000" anchor="t">
            <a:no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</a:tabLst>
            </a:pPr>
            <a:r>
              <a:rPr b="0" lang="en-US" sz="4000" spc="-1" strike="noStrike">
                <a:solidFill>
                  <a:srgbClr val="e8a202"/>
                </a:solidFill>
                <a:latin typeface="Arial"/>
                <a:ea typeface="Noto Sans CJK SC"/>
              </a:rPr>
              <a:t>After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dt" idx="1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49FBC89E-5B63-473B-B84B-03BBF4E71DAE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1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96B55D2E-68A1-4B78-9BB7-38A9DED83216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Text Box 1"/>
          <p:cNvSpPr/>
          <p:nvPr/>
        </p:nvSpPr>
        <p:spPr>
          <a:xfrm>
            <a:off x="838080" y="509760"/>
            <a:ext cx="70200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Project Context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	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Picture 2" descr=""/>
          <p:cNvPicPr/>
          <p:nvPr/>
        </p:nvPicPr>
        <p:blipFill>
          <a:blip r:embed="rId1"/>
          <a:stretch/>
        </p:blipFill>
        <p:spPr>
          <a:xfrm>
            <a:off x="8458200" y="72000"/>
            <a:ext cx="1909800" cy="1289880"/>
          </a:xfrm>
          <a:prstGeom prst="rect">
            <a:avLst/>
          </a:prstGeom>
          <a:ln w="0">
            <a:noFill/>
          </a:ln>
        </p:spPr>
      </p:pic>
      <p:sp>
        <p:nvSpPr>
          <p:cNvPr id="47" name="Text Box 3"/>
          <p:cNvSpPr/>
          <p:nvPr/>
        </p:nvSpPr>
        <p:spPr>
          <a:xfrm>
            <a:off x="685800" y="135252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Evaluation of Julia as a Language for High Energy Physics: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 </a:t>
            </a: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Potential of the Julia Programming Language for High Energy Physics Computing (</a:t>
            </a:r>
            <a:r>
              <a:rPr b="1" lang="en-US" sz="1600" spc="-1" strike="noStrike" u="sng">
                <a:solidFill>
                  <a:srgbClr val="ccccff"/>
                </a:solidFill>
                <a:uFillTx/>
                <a:latin typeface="Arial"/>
                <a:ea typeface="Noto Sans CJK SC"/>
                <a:hlinkClick r:id="rId2"/>
              </a:rPr>
              <a:t>doi:10.1007/s41781-023-00104-x</a:t>
            </a:r>
            <a:r>
              <a:rPr b="1" lang="en-US" sz="2000" spc="-1" strike="noStrike" u="sng">
                <a:solidFill>
                  <a:srgbClr val="164588"/>
                </a:solidFill>
                <a:uFillTx/>
                <a:latin typeface="Arial"/>
                <a:ea typeface="Noto Sans CJK SC"/>
              </a:rPr>
              <a:t>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 </a:t>
            </a: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Jet reconstruction (reclustering) with Julia </a:t>
            </a:r>
            <a:r>
              <a:rPr b="1" lang="en-US" sz="2000" spc="-1" strike="noStrike" u="sng">
                <a:solidFill>
                  <a:srgbClr val="164588"/>
                </a:solidFill>
                <a:uFillTx/>
                <a:latin typeface="Arial"/>
                <a:ea typeface="Noto Sans CJK SC"/>
              </a:rPr>
              <a:t>(</a:t>
            </a:r>
            <a:r>
              <a:rPr b="1" lang="en-US" sz="1600" spc="-1" strike="noStrike" u="sng">
                <a:solidFill>
                  <a:srgbClr val="ccccff"/>
                </a:solidFill>
                <a:uFillTx/>
                <a:latin typeface="Arial"/>
                <a:ea typeface="Noto Sans CJK SC"/>
                <a:hlinkClick r:id="rId3"/>
              </a:rPr>
              <a:t>github.com/JuliaHEP/JetReconstruction.jl</a:t>
            </a:r>
            <a:r>
              <a:rPr b="1" lang="en-US" sz="2000" spc="-1" strike="noStrike" u="sng">
                <a:solidFill>
                  <a:srgbClr val="164588"/>
                </a:solidFill>
                <a:uFillTx/>
                <a:latin typeface="Arial"/>
                <a:ea typeface="Noto Sans CJK SC"/>
              </a:rPr>
              <a:t>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Patatrack Pixel Reconstruction: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 </a:t>
            </a: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Standalone application extracted from CMS software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 </a:t>
            </a: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Pixel Reconstruction: the process of identifying and reconstructing particle                trajectories by analyzing data from pixel detectors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Tested over the years across multiple parallel programming models and accelerator platforms (OpenMP, CUDA, HIP, SYCL, Kokkos, etc.)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Picture 4" descr=""/>
          <p:cNvPicPr/>
          <p:nvPr/>
        </p:nvPicPr>
        <p:blipFill>
          <a:blip r:embed="rId4"/>
          <a:stretch/>
        </p:blipFill>
        <p:spPr>
          <a:xfrm>
            <a:off x="10515600" y="0"/>
            <a:ext cx="1675080" cy="1675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dt" idx="6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25590F7-AB69-405C-B5D8-718771A4E3B5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 type="sldNum" idx="6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2248582-F05A-46E2-A792-DA9F36BBCCE5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2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Comparison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13" name="" descr=""/>
          <p:cNvPicPr/>
          <p:nvPr/>
        </p:nvPicPr>
        <p:blipFill>
          <a:blip r:embed="rId1"/>
          <a:stretch/>
        </p:blipFill>
        <p:spPr>
          <a:xfrm>
            <a:off x="3171960" y="1351440"/>
            <a:ext cx="5850720" cy="438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Title 98"/>
          <p:cNvSpPr/>
          <p:nvPr/>
        </p:nvSpPr>
        <p:spPr>
          <a:xfrm>
            <a:off x="839160" y="509400"/>
            <a:ext cx="8533080" cy="80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90000"/>
              </a:lnSpc>
              <a:spcBef>
                <a:spcPts val="1191"/>
              </a:spcBef>
              <a:spcAft>
                <a:spcPts val="992"/>
              </a:spcAft>
            </a:pPr>
            <a:r>
              <a:rPr b="1" lang="en-US" sz="3600" spc="-1" strike="noStrike">
                <a:solidFill>
                  <a:srgbClr val="164588"/>
                </a:solidFill>
                <a:latin typeface="Arial"/>
                <a:ea typeface="Noto Sans CJK SC"/>
              </a:rPr>
              <a:t>Ahead of Time Compilation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Text Box 2"/>
          <p:cNvSpPr/>
          <p:nvPr/>
        </p:nvSpPr>
        <p:spPr>
          <a:xfrm>
            <a:off x="191520" y="169776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Why?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Cut JIT time &amp; stabilize runs for benchmarks/deployment.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Tried tools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PackageCompiler.jl (1.12.0-rc1) → broken (jl_get_binding_wr arg mismatch)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PackageCompiler.jl (1.11) → works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juliac (1.12.0-rc1, --trim=no) → works, smaller &amp; faster compile than PC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39640">
              <a:lnSpc>
                <a:spcPct val="100000"/>
              </a:lnSpc>
              <a:spcBef>
                <a:spcPts val="1417"/>
              </a:spcBef>
              <a:spcAft>
                <a:spcPts val="14"/>
              </a:spcAft>
              <a:tabLst>
                <a:tab algn="l" pos="0"/>
              </a:tabLst>
            </a:pP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PlaceHolder 1"/>
          <p:cNvSpPr>
            <a:spLocks noGrp="1"/>
          </p:cNvSpPr>
          <p:nvPr>
            <p:ph type="dt" idx="6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BE4EE99-B3D8-43F4-848E-FF4973AC2436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sldNum" idx="6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39B1905-339F-4B15-A608-CF95C20AF4B6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itle 98"/>
          <p:cNvSpPr/>
          <p:nvPr/>
        </p:nvSpPr>
        <p:spPr>
          <a:xfrm>
            <a:off x="839160" y="509400"/>
            <a:ext cx="8533080" cy="80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90000"/>
              </a:lnSpc>
              <a:spcBef>
                <a:spcPts val="1191"/>
              </a:spcBef>
              <a:spcAft>
                <a:spcPts val="992"/>
              </a:spcAft>
            </a:pPr>
            <a:r>
              <a:rPr b="1" lang="en-US" sz="3600" spc="-1" strike="noStrike">
                <a:solidFill>
                  <a:srgbClr val="164588"/>
                </a:solidFill>
                <a:latin typeface="Arial"/>
                <a:ea typeface="Noto Sans CJK SC"/>
              </a:rPr>
              <a:t>Ahead of Time Compilation - Results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TextBox 2"/>
          <p:cNvSpPr/>
          <p:nvPr/>
        </p:nvSpPr>
        <p:spPr>
          <a:xfrm>
            <a:off x="0" y="1907640"/>
            <a:ext cx="6824880" cy="94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r>
              <a:rPr b="1" lang="en-US" sz="2000" spc="-1" strike="noStrike" u="sng">
                <a:solidFill>
                  <a:srgbClr val="164588"/>
                </a:solidFill>
                <a:uFillTx/>
                <a:latin typeface="Arial"/>
                <a:ea typeface="Noto Sans CJK SC"/>
              </a:rPr>
              <a:t>Results (AMD 5700G, 1000 events, 1 thread)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Bef>
                <a:spcPts val="14"/>
              </a:spcBef>
              <a:spcAft>
                <a:spcPts val="14"/>
              </a:spcAf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20" name="Table 4"/>
          <p:cNvGraphicFramePr/>
          <p:nvPr/>
        </p:nvGraphicFramePr>
        <p:xfrm>
          <a:off x="0" y="2647080"/>
          <a:ext cx="12511080" cy="2098080"/>
        </p:xfrm>
        <a:graphic>
          <a:graphicData uri="http://schemas.openxmlformats.org/drawingml/2006/table">
            <a:tbl>
              <a:tblPr/>
              <a:tblGrid>
                <a:gridCol w="2123280"/>
                <a:gridCol w="1544040"/>
                <a:gridCol w="1931040"/>
                <a:gridCol w="2275560"/>
                <a:gridCol w="2367000"/>
                <a:gridCol w="2270520"/>
              </a:tblGrid>
              <a:tr h="47196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Compiler / Mode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Julia</a:t>
                      </a:r>
                      <a:r>
                        <a:rPr b="0" lang="en-US" sz="1800" spc="-1" strike="noStrike">
                          <a:solidFill>
                            <a:schemeClr val="accent2"/>
                          </a:solidFill>
                          <a:latin typeface="Arial"/>
                          <a:ea typeface="Noto Sans CJK SC"/>
                        </a:rPr>
                        <a:t> </a:t>
                      </a: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ver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Compile time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Binary size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Runtime (evt/s)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GC time (main)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</a:tr>
              <a:tr h="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JIT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 (baseline)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1.12-rc1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—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—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54.80 s (18.25 evt/s)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1.8 s (~3.3%)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</a:tr>
              <a:tr h="89388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PackageCompiler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1.11.5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~630 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~24 KB exe + 544 MB deps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57.28 s (17.46 evt/s)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3.1 s (~5.4%)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</a:tr>
              <a:tr h="0"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1800" spc="-1" strike="noStrike">
                          <a:solidFill>
                            <a:srgbClr val="164588"/>
                          </a:solidFill>
                          <a:latin typeface="Arial"/>
                          <a:ea typeface="Noto Sans CJK SC"/>
                        </a:rPr>
                        <a:t>juliac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 --trim=no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1.12-rc1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~120 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301 MB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58.37 s (17.13 evt/s)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4.4 s (~7.5%)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21" name="PlaceHolder 1"/>
          <p:cNvSpPr>
            <a:spLocks noGrp="1"/>
          </p:cNvSpPr>
          <p:nvPr>
            <p:ph type="dt" idx="6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BDE29BB-384B-4258-9BDD-30E272B56198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sldNum" idx="6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1C1831C6-FD3F-470B-9A74-C38FEAD38D90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itle 98"/>
          <p:cNvSpPr/>
          <p:nvPr/>
        </p:nvSpPr>
        <p:spPr>
          <a:xfrm>
            <a:off x="839160" y="509400"/>
            <a:ext cx="9112680" cy="80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90000"/>
              </a:lnSpc>
              <a:spcBef>
                <a:spcPts val="1191"/>
              </a:spcBef>
              <a:spcAft>
                <a:spcPts val="992"/>
              </a:spcAft>
            </a:pPr>
            <a:r>
              <a:rPr b="1" lang="en-US" sz="3600" spc="-1" strike="noStrike">
                <a:solidFill>
                  <a:srgbClr val="164588"/>
                </a:solidFill>
                <a:latin typeface="Arial"/>
                <a:ea typeface="Noto Sans CJK SC"/>
              </a:rPr>
              <a:t>Ahead of Time Compilation – Next Steps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Text Box 2"/>
          <p:cNvSpPr/>
          <p:nvPr/>
        </p:nvSpPr>
        <p:spPr>
          <a:xfrm>
            <a:off x="191520" y="169776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Investigate why GC grows with juliac image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Re-test when 1.12 final + PC fix lands; retry --trim=safe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Integrate make target to build &amp; warm-up automatically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spcAft>
                <a:spcPts val="14"/>
              </a:spcAft>
              <a:tabLst>
                <a:tab algn="l" pos="0"/>
              </a:tabLst>
            </a:pP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PlaceHolder 1"/>
          <p:cNvSpPr>
            <a:spLocks noGrp="1"/>
          </p:cNvSpPr>
          <p:nvPr>
            <p:ph type="dt" idx="7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CCFFF5E6-B953-4B97-9F86-C6F071F7BBD1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6" name="PlaceHolder 2"/>
          <p:cNvSpPr>
            <a:spLocks noGrp="1"/>
          </p:cNvSpPr>
          <p:nvPr>
            <p:ph type="sldNum" idx="7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908512B8-A5AF-40BA-85C6-D22BB2779BBF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dt" idx="7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3D90D40-37D1-4A90-900F-5B31A056158B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sldNum" idx="7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20D1525E-3570-49D3-A32B-305D4FE24CFC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9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Next Steps and Future Work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Text Box 2"/>
          <p:cNvSpPr/>
          <p:nvPr/>
        </p:nvSpPr>
        <p:spPr>
          <a:xfrm>
            <a:off x="228600" y="204948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Finalize and validate local reconstruction on GPU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Optimize track fitting (Bottleneck for CPU Single Threaded Version)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Investigate GC overhead with increasing threads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Test AOT compilation with future release of juliac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dt" idx="7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E7FB13F4-BD42-481F-B452-E0EDEBE1EE62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2" name="PlaceHolder 2"/>
          <p:cNvSpPr>
            <a:spLocks noGrp="1"/>
          </p:cNvSpPr>
          <p:nvPr>
            <p:ph type="sldNum" idx="7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96C33E11-E4E9-4824-AD67-9B1215CD4F21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3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Conclusion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Text Box 2"/>
          <p:cNvSpPr/>
          <p:nvPr/>
        </p:nvSpPr>
        <p:spPr>
          <a:xfrm>
            <a:off x="191520" y="169776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Ported serial version to Julia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Implemented multithreading using Julia’s native @threads macro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Implemented AOT compilation using juliac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spcAft>
                <a:spcPts val="14"/>
              </a:spcAft>
              <a:tabLst>
                <a:tab algn="l" pos="0"/>
              </a:tabLst>
            </a:pPr>
            <a:br>
              <a:rPr sz="2400"/>
            </a:b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dt" idx="1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AF08071F-51A9-4C23-962B-B6CF6A011F7A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1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4BB9ACAC-48A3-40AF-A54D-A9995E3AD9EB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Text Box 1"/>
          <p:cNvSpPr/>
          <p:nvPr/>
        </p:nvSpPr>
        <p:spPr>
          <a:xfrm>
            <a:off x="838080" y="509760"/>
            <a:ext cx="702000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</a:t>
            </a: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Main Goal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Text Box 2"/>
          <p:cNvSpPr/>
          <p:nvPr/>
        </p:nvSpPr>
        <p:spPr>
          <a:xfrm>
            <a:off x="685800" y="1600200"/>
            <a:ext cx="1188576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To evaluate the feasibility of using Julia for large-scale HEP applications by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porting the CMS pixel-only track reconstruction pipeline from C++ to Julia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1001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1" lang="en-US" sz="2400" spc="-1" strike="noStrike">
                <a:solidFill>
                  <a:srgbClr val="164588"/>
                </a:solidFill>
                <a:latin typeface="Arial"/>
                <a:ea typeface="Noto Sans CJK SC"/>
              </a:rPr>
              <a:t>Assess Julia’s capabilities in: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0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Single-threaded performance on CPU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0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Multi-threading and parallel CPU performance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972800"/>
                <a:tab algn="l" pos="11887200"/>
              </a:tabLst>
            </a:pPr>
            <a:r>
              <a:rPr b="0" lang="en-US" sz="1800" spc="-1" strike="noStrike">
                <a:solidFill>
                  <a:srgbClr val="164588"/>
                </a:solidFill>
                <a:latin typeface="Arial"/>
                <a:ea typeface="Noto Sans CJK SC"/>
              </a:rPr>
              <a:t>GPU acceleration and heterogeneous execution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dt" idx="16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4B2DA9B-81A5-4D97-AA2B-684603E0065E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ldNum" idx="17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06B32221-6090-4FF5-A9AB-4474830585F7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" name="Text Box 1"/>
          <p:cNvSpPr/>
          <p:nvPr/>
        </p:nvSpPr>
        <p:spPr>
          <a:xfrm>
            <a:off x="8398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Framework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Text Box 2"/>
          <p:cNvSpPr/>
          <p:nvPr/>
        </p:nvSpPr>
        <p:spPr>
          <a:xfrm>
            <a:off x="228600" y="1689120"/>
            <a:ext cx="10390320" cy="434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863640" indent="-324000">
              <a:lnSpc>
                <a:spcPct val="10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Event and Event Setup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2" marL="1295280" indent="-287280">
              <a:lnSpc>
                <a:spcPct val="90000"/>
              </a:lnSpc>
              <a:spcBef>
                <a:spcPts val="862"/>
              </a:spcBef>
              <a:spcAft>
                <a:spcPts val="14"/>
              </a:spcAft>
              <a:buClr>
                <a:srgbClr val="000000"/>
              </a:buClr>
              <a:buFont typeface="Symbol" charset="2"/>
              <a:buChar char="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Container of data and metadata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Product Registry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2" marL="1295280" indent="-287280">
              <a:lnSpc>
                <a:spcPct val="90000"/>
              </a:lnSpc>
              <a:spcBef>
                <a:spcPts val="862"/>
              </a:spcBef>
              <a:spcAft>
                <a:spcPts val="14"/>
              </a:spcAft>
              <a:buClr>
                <a:srgbClr val="000000"/>
              </a:buClr>
              <a:buFont typeface="Symbol" charset="2"/>
              <a:buChar char="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Interface between modules and the event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ED Tokens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2" marL="1295280" indent="-287280">
              <a:lnSpc>
                <a:spcPct val="90000"/>
              </a:lnSpc>
              <a:spcBef>
                <a:spcPts val="862"/>
              </a:spcBef>
              <a:spcAft>
                <a:spcPts val="14"/>
              </a:spcAft>
              <a:buClr>
                <a:srgbClr val="000000"/>
              </a:buClr>
              <a:buFont typeface="Symbol" charset="2"/>
              <a:buChar char="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Used to access data from the event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Task Scheduling &amp; Multithreading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2" marL="1295280" indent="-287280">
              <a:lnSpc>
                <a:spcPct val="90000"/>
              </a:lnSpc>
              <a:spcBef>
                <a:spcPts val="862"/>
              </a:spcBef>
              <a:spcAft>
                <a:spcPts val="14"/>
              </a:spcAft>
              <a:buClr>
                <a:srgbClr val="000000"/>
              </a:buClr>
              <a:buFont typeface="Symbol" charset="2"/>
              <a:buChar char="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Currently implemented using Julia’s native @threads macro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863640" indent="-324000">
              <a:lnSpc>
                <a:spcPct val="150000"/>
              </a:lnSpc>
              <a:spcBef>
                <a:spcPts val="1137"/>
              </a:spcBef>
              <a:spcAft>
                <a:spcPts val="14"/>
              </a:spcAft>
              <a:buClr>
                <a:srgbClr val="000000"/>
              </a:buClr>
              <a:buFont typeface="Wingdings" charset="2"/>
              <a:buChar char="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Plugin Factory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2" marL="1295280" indent="-287280">
              <a:lnSpc>
                <a:spcPct val="90000"/>
              </a:lnSpc>
              <a:spcBef>
                <a:spcPts val="862"/>
              </a:spcBef>
              <a:spcAft>
                <a:spcPts val="14"/>
              </a:spcAft>
              <a:buClr>
                <a:srgbClr val="000000"/>
              </a:buClr>
              <a:buFont typeface="Symbol" charset="2"/>
              <a:buChar char=""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164588"/>
                </a:solidFill>
                <a:latin typeface="Arial"/>
                <a:ea typeface="Noto Sans CJK SC"/>
              </a:rPr>
              <a:t>Interface to instantiate modules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dt" idx="18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D1E754E3-9549-44D9-8D6B-A2D590A3BCCC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ldNum" idx="19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522AB0F9-777E-47DE-BE41-7754567395EA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61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2" name="AutoShape 4"/>
          <p:cNvCxnSpPr>
            <a:stCxn id="61" idx="4"/>
            <a:endCxn id="63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64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7" name="AutoShape 9"/>
          <p:cNvCxnSpPr>
            <a:stCxn id="63" idx="4"/>
            <a:endCxn id="65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68" name="AutoShape 10"/>
          <p:cNvCxnSpPr>
            <a:stCxn id="65" idx="4"/>
            <a:endCxn id="66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69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Text Box 13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2" name="AutoShape 14"/>
          <p:cNvCxnSpPr>
            <a:stCxn id="64" idx="4"/>
            <a:endCxn id="63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73" name="Oval 15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Oval 16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Text Box 17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Text Box 18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Text Box 19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Text Box 20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dt" idx="20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3D16C1A4-CD65-43C2-B67D-00424696FF19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ldNum" idx="21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FE26451-867E-4623-98E6-C85A10FB9045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Oval 2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3" name="AutoShape 3"/>
          <p:cNvCxnSpPr>
            <a:stCxn id="82" idx="4"/>
            <a:endCxn id="84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85" name="Oval 4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Oval 5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Oval 6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7" name="Oval 7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8" name="AutoShape 8"/>
          <p:cNvCxnSpPr>
            <a:stCxn id="84" idx="4"/>
            <a:endCxn id="86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89" name="AutoShape 9"/>
          <p:cNvCxnSpPr>
            <a:stCxn id="86" idx="4"/>
            <a:endCxn id="87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90" name="Text Box 10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 Box 11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 Box 12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3" name="AutoShape 13"/>
          <p:cNvCxnSpPr>
            <a:stCxn id="85" idx="4"/>
            <a:endCxn id="84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94" name="Oval 14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5" name="Oval 15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solidFill>
            <a:srgbClr val="2a6099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6" name="Text Box 16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 Box 17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 Box 18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Picture 19" descr=""/>
          <p:cNvPicPr/>
          <p:nvPr/>
        </p:nvPicPr>
        <p:blipFill>
          <a:blip r:embed="rId1"/>
          <a:stretch/>
        </p:blipFill>
        <p:spPr>
          <a:xfrm>
            <a:off x="6858000" y="1317600"/>
            <a:ext cx="4973760" cy="3024360"/>
          </a:xfrm>
          <a:prstGeom prst="rect">
            <a:avLst/>
          </a:prstGeom>
          <a:ln w="0">
            <a:noFill/>
          </a:ln>
        </p:spPr>
      </p:pic>
      <p:sp>
        <p:nvSpPr>
          <p:cNvPr id="100" name="Text Box 20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Pixel Clusters 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 Box 21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dt" idx="22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19D2E23A-FE00-4946-850E-991B0D1D4464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ldNum" idx="23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C58D5650-B748-4CAA-BA85-B0ABEFB31A62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Oval 2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6" name="AutoShape 3"/>
          <p:cNvCxnSpPr>
            <a:stCxn id="105" idx="4"/>
            <a:endCxn id="107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08" name="Oval 4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Oval 5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Oval 6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Oval 7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1" name="AutoShape 8"/>
          <p:cNvCxnSpPr>
            <a:stCxn id="107" idx="4"/>
            <a:endCxn id="109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12" name="AutoShape 9"/>
          <p:cNvCxnSpPr>
            <a:stCxn id="109" idx="4"/>
            <a:endCxn id="110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13" name="Text Box 10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 Box 11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Text Box 12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6" name="AutoShape 13"/>
          <p:cNvCxnSpPr>
            <a:stCxn id="108" idx="4"/>
            <a:endCxn id="107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17" name="Oval 14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Oval 15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 Box 16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Text Box 17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ext Box 18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Picture 19" descr=""/>
          <p:cNvPicPr/>
          <p:nvPr/>
        </p:nvPicPr>
        <p:blipFill>
          <a:blip r:embed="rId1"/>
          <a:stretch/>
        </p:blipFill>
        <p:spPr>
          <a:xfrm>
            <a:off x="6858000" y="1317600"/>
            <a:ext cx="4973760" cy="3024360"/>
          </a:xfrm>
          <a:prstGeom prst="rect">
            <a:avLst/>
          </a:prstGeom>
          <a:ln w="0">
            <a:noFill/>
          </a:ln>
        </p:spPr>
      </p:pic>
      <p:sp>
        <p:nvSpPr>
          <p:cNvPr id="123" name="Text Box 20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Beam Spot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Text Box 21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dt" idx="24"/>
          </p:nvPr>
        </p:nvSpPr>
        <p:spPr>
          <a:xfrm>
            <a:off x="2889360" y="6431040"/>
            <a:ext cx="879480" cy="319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8F23E220-CB72-4147-B234-B4690C40C196}" type="datetime1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07/29/2025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sldNum" idx="25"/>
          </p:nvPr>
        </p:nvSpPr>
        <p:spPr>
          <a:xfrm>
            <a:off x="10799640" y="6397560"/>
            <a:ext cx="425520" cy="362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  <a:defRPr b="0" lang="en-US" sz="1100" spc="-1" strike="noStrike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spcBef>
                <a:spcPts val="14"/>
              </a:spcBef>
              <a:spcAft>
                <a:spcPts val="14"/>
              </a:spcAft>
              <a:buNone/>
              <a:tabLst>
                <a:tab algn="l" pos="0"/>
              </a:tabLst>
            </a:pPr>
            <a:fld id="{FA406E6A-BCDF-4137-A396-557A203C7CEF}" type="slidenum">
              <a:rPr b="0" lang="en-US" sz="1100" spc="-1" strike="noStrike">
                <a:solidFill>
                  <a:srgbClr val="ffffff"/>
                </a:solidFill>
                <a:latin typeface="Arial"/>
                <a:ea typeface="DejaVu Sans"/>
              </a:rPr>
              <a:t>&lt;number&gt;</a:t>
            </a:fld>
            <a:endParaRPr b="0" lang="en-US" sz="11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" name="Text Box 1"/>
          <p:cNvSpPr/>
          <p:nvPr/>
        </p:nvSpPr>
        <p:spPr>
          <a:xfrm>
            <a:off x="838080" y="509760"/>
            <a:ext cx="8533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Overview of the Application Modules 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Picture 2" descr=""/>
          <p:cNvPicPr/>
          <p:nvPr/>
        </p:nvPicPr>
        <p:blipFill>
          <a:blip r:embed="rId1"/>
          <a:stretch/>
        </p:blipFill>
        <p:spPr>
          <a:xfrm>
            <a:off x="6858000" y="1314360"/>
            <a:ext cx="4975200" cy="3027600"/>
          </a:xfrm>
          <a:prstGeom prst="rect">
            <a:avLst/>
          </a:prstGeom>
          <a:ln w="0">
            <a:noFill/>
          </a:ln>
        </p:spPr>
      </p:pic>
      <p:sp>
        <p:nvSpPr>
          <p:cNvPr id="129" name="Oval 3"/>
          <p:cNvSpPr/>
          <p:nvPr/>
        </p:nvSpPr>
        <p:spPr>
          <a:xfrm>
            <a:off x="2289240" y="1335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A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0" name="AutoShape 4"/>
          <p:cNvCxnSpPr>
            <a:stCxn id="129" idx="4"/>
            <a:endCxn id="131" idx="0"/>
          </p:cNvCxnSpPr>
          <p:nvPr/>
        </p:nvCxnSpPr>
        <p:spPr>
          <a:xfrm>
            <a:off x="2858400" y="2284560"/>
            <a:ext cx="360" cy="3747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32" name="Oval 5"/>
          <p:cNvSpPr/>
          <p:nvPr/>
        </p:nvSpPr>
        <p:spPr>
          <a:xfrm>
            <a:off x="5600880" y="17366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Oval 6"/>
          <p:cNvSpPr/>
          <p:nvPr/>
        </p:nvSpPr>
        <p:spPr>
          <a:xfrm>
            <a:off x="2289240" y="2658960"/>
            <a:ext cx="1138320" cy="949320"/>
          </a:xfrm>
          <a:prstGeom prst="ellipse">
            <a:avLst/>
          </a:prstGeom>
          <a:gradFill rotWithShape="0">
            <a:gsLst>
              <a:gs pos="0">
                <a:srgbClr val="e8a202"/>
              </a:gs>
              <a:gs pos="100000">
                <a:srgbClr val="e8a202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C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Oval 7"/>
          <p:cNvSpPr/>
          <p:nvPr/>
        </p:nvSpPr>
        <p:spPr>
          <a:xfrm>
            <a:off x="2286000" y="398628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Oval 8"/>
          <p:cNvSpPr/>
          <p:nvPr/>
        </p:nvSpPr>
        <p:spPr>
          <a:xfrm>
            <a:off x="2286000" y="531180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5" name="AutoShape 9"/>
          <p:cNvCxnSpPr>
            <a:stCxn id="131" idx="4"/>
            <a:endCxn id="133" idx="0"/>
          </p:cNvCxnSpPr>
          <p:nvPr/>
        </p:nvCxnSpPr>
        <p:spPr>
          <a:xfrm flipH="1">
            <a:off x="2855160" y="3608280"/>
            <a:ext cx="3600" cy="378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cxnSp>
        <p:nvCxnSpPr>
          <p:cNvPr id="136" name="AutoShape 10"/>
          <p:cNvCxnSpPr>
            <a:stCxn id="133" idx="4"/>
            <a:endCxn id="134" idx="0"/>
          </p:cNvCxnSpPr>
          <p:nvPr/>
        </p:nvCxnSpPr>
        <p:spPr>
          <a:xfrm>
            <a:off x="2855160" y="4935600"/>
            <a:ext cx="360" cy="3765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37" name="Text Box 11"/>
          <p:cNvSpPr/>
          <p:nvPr/>
        </p:nvSpPr>
        <p:spPr>
          <a:xfrm>
            <a:off x="642960" y="144288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Clusterizer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 Box 12"/>
          <p:cNvSpPr/>
          <p:nvPr/>
        </p:nvSpPr>
        <p:spPr>
          <a:xfrm>
            <a:off x="649440" y="2739960"/>
            <a:ext cx="16210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Rechits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ext Box 13"/>
          <p:cNvSpPr/>
          <p:nvPr/>
        </p:nvSpPr>
        <p:spPr>
          <a:xfrm>
            <a:off x="685800" y="5423040"/>
            <a:ext cx="15987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Vertices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0" name="AutoShape 14"/>
          <p:cNvCxnSpPr>
            <a:stCxn id="132" idx="4"/>
            <a:endCxn id="131" idx="0"/>
          </p:cNvCxnSpPr>
          <p:nvPr/>
        </p:nvCxnSpPr>
        <p:spPr>
          <a:xfrm flipH="1" flipV="1">
            <a:off x="2858400" y="2658960"/>
            <a:ext cx="3312000" cy="27360"/>
          </a:xfrm>
          <a:prstGeom prst="straightConnector1">
            <a:avLst/>
          </a:prstGeom>
          <a:ln w="12600">
            <a:solidFill>
              <a:srgbClr val="3465a4"/>
            </a:solidFill>
            <a:round/>
            <a:tailEnd len="med" type="triangle" w="med"/>
          </a:ln>
        </p:spPr>
      </p:cxnSp>
      <p:sp>
        <p:nvSpPr>
          <p:cNvPr id="141" name="Oval 15"/>
          <p:cNvSpPr/>
          <p:nvPr/>
        </p:nvSpPr>
        <p:spPr>
          <a:xfrm>
            <a:off x="5600880" y="324324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F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Oval 16"/>
          <p:cNvSpPr/>
          <p:nvPr/>
        </p:nvSpPr>
        <p:spPr>
          <a:xfrm>
            <a:off x="5564160" y="4756320"/>
            <a:ext cx="1138320" cy="949320"/>
          </a:xfrm>
          <a:prstGeom prst="ellipse">
            <a:avLst/>
          </a:prstGeom>
          <a:gradFill rotWithShape="0">
            <a:gsLst>
              <a:gs pos="0">
                <a:srgbClr val="2a6099"/>
              </a:gs>
              <a:gs pos="100000">
                <a:srgbClr val="2a6099"/>
              </a:gs>
            </a:gsLst>
            <a:lin ang="13860000"/>
          </a:gra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ctr">
            <a:noAutofit/>
          </a:bodyPr>
          <a:p>
            <a:pPr algn="ctr">
              <a:lnSpc>
                <a:spcPct val="93000"/>
              </a:lnSpc>
              <a:spcBef>
                <a:spcPts val="14"/>
              </a:spcBef>
              <a:spcAft>
                <a:spcPts val="14"/>
              </a:spcAft>
              <a:tabLst>
                <a:tab algn="l" pos="914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Noto Sans CJK SC"/>
              </a:rPr>
              <a:t>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ext Box 17"/>
          <p:cNvSpPr/>
          <p:nvPr/>
        </p:nvSpPr>
        <p:spPr>
          <a:xfrm>
            <a:off x="4800600" y="269568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CountValidator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Text Box 18"/>
          <p:cNvSpPr/>
          <p:nvPr/>
        </p:nvSpPr>
        <p:spPr>
          <a:xfrm>
            <a:off x="4908600" y="420696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HistoValidator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Text Box 19"/>
          <p:cNvSpPr/>
          <p:nvPr/>
        </p:nvSpPr>
        <p:spPr>
          <a:xfrm>
            <a:off x="5257800" y="1182600"/>
            <a:ext cx="228456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BeamSpot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Picture 20" descr=""/>
          <p:cNvPicPr/>
          <p:nvPr/>
        </p:nvPicPr>
        <p:blipFill>
          <a:blip r:embed="rId2"/>
          <a:stretch/>
        </p:blipFill>
        <p:spPr>
          <a:xfrm>
            <a:off x="6858000" y="1317600"/>
            <a:ext cx="4973760" cy="3024360"/>
          </a:xfrm>
          <a:prstGeom prst="rect">
            <a:avLst/>
          </a:prstGeom>
          <a:ln w="0">
            <a:noFill/>
          </a:ln>
        </p:spPr>
      </p:pic>
      <p:sp>
        <p:nvSpPr>
          <p:cNvPr id="147" name="Text Box 21"/>
          <p:cNvSpPr/>
          <p:nvPr/>
        </p:nvSpPr>
        <p:spPr>
          <a:xfrm>
            <a:off x="7924680" y="5051520"/>
            <a:ext cx="327528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  <a:tab algn="l" pos="2743200"/>
              </a:tabLst>
            </a:pP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Reconstructed</a:t>
            </a:r>
            <a:br>
              <a:rPr sz="3400"/>
            </a:br>
            <a:r>
              <a:rPr b="1" lang="en-US" sz="3400" spc="-1" strike="noStrike">
                <a:solidFill>
                  <a:srgbClr val="164588"/>
                </a:solidFill>
                <a:latin typeface="Arial"/>
                <a:ea typeface="Noto Sans CJK SC"/>
              </a:rPr>
              <a:t>         Hits</a:t>
            </a:r>
            <a:endParaRPr b="0" lang="en-US" sz="3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ext Box 22"/>
          <p:cNvSpPr/>
          <p:nvPr/>
        </p:nvSpPr>
        <p:spPr>
          <a:xfrm>
            <a:off x="650880" y="4091040"/>
            <a:ext cx="2092320" cy="8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1001"/>
              </a:spcAft>
              <a:tabLst>
                <a:tab algn="l" pos="914400"/>
                <a:tab algn="l" pos="1828800"/>
              </a:tabLst>
            </a:pP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Ntuplets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&amp;</a:t>
            </a:r>
            <a:br>
              <a:rPr sz="2000"/>
            </a:br>
            <a:r>
              <a:rPr b="1" lang="en-US" sz="2000" spc="-1" strike="noStrike">
                <a:solidFill>
                  <a:srgbClr val="164588"/>
                </a:solidFill>
                <a:latin typeface="Arial"/>
                <a:ea typeface="Noto Sans CJK SC"/>
              </a:rPr>
              <a:t>Track Fitting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Application>LibreOffice/24.2.7.2$Linux_X86_64 LibreOffice_project/420$Build-2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2024-08-22T10:22:54Z</dcterms:created>
  <dc:creator>Alex Lasa Lamarca</dc:creator>
  <dc:description/>
  <dc:language>en-US</dc:language>
  <cp:lastModifiedBy/>
  <cp:lastPrinted>1601-01-01T00:00:00Z</cp:lastPrinted>
  <dcterms:modified xsi:type="dcterms:W3CDTF">2025-07-29T17:54:32Z</dcterms:modified>
  <cp:revision>44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32</vt:r8>
  </property>
  <property fmtid="{D5CDD505-2E9C-101B-9397-08002B2CF9AE}" pid="3" name="PresentationFormat">
    <vt:lpwstr>Widescreen</vt:lpwstr>
  </property>
  <property fmtid="{D5CDD505-2E9C-101B-9397-08002B2CF9AE}" pid="4" name="Slides">
    <vt:r8>35</vt:r8>
  </property>
</Properties>
</file>