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73"/>
  </p:notesMasterIdLst>
  <p:sldIdLst>
    <p:sldId id="256" r:id="rId2"/>
    <p:sldId id="368" r:id="rId3"/>
    <p:sldId id="466" r:id="rId4"/>
    <p:sldId id="393" r:id="rId5"/>
    <p:sldId id="404" r:id="rId6"/>
    <p:sldId id="405" r:id="rId7"/>
    <p:sldId id="327" r:id="rId8"/>
    <p:sldId id="394" r:id="rId9"/>
    <p:sldId id="406" r:id="rId10"/>
    <p:sldId id="262" r:id="rId11"/>
    <p:sldId id="407" r:id="rId12"/>
    <p:sldId id="467" r:id="rId13"/>
    <p:sldId id="386" r:id="rId14"/>
    <p:sldId id="375" r:id="rId15"/>
    <p:sldId id="402" r:id="rId16"/>
    <p:sldId id="364" r:id="rId17"/>
    <p:sldId id="468" r:id="rId18"/>
    <p:sldId id="408" r:id="rId19"/>
    <p:sldId id="367" r:id="rId20"/>
    <p:sldId id="259" r:id="rId21"/>
    <p:sldId id="302" r:id="rId22"/>
    <p:sldId id="308" r:id="rId23"/>
    <p:sldId id="309" r:id="rId24"/>
    <p:sldId id="310" r:id="rId25"/>
    <p:sldId id="311" r:id="rId26"/>
    <p:sldId id="312" r:id="rId27"/>
    <p:sldId id="409" r:id="rId28"/>
    <p:sldId id="315" r:id="rId29"/>
    <p:sldId id="410" r:id="rId30"/>
    <p:sldId id="340" r:id="rId31"/>
    <p:sldId id="411" r:id="rId32"/>
    <p:sldId id="414" r:id="rId33"/>
    <p:sldId id="412" r:id="rId34"/>
    <p:sldId id="260" r:id="rId35"/>
    <p:sldId id="263" r:id="rId36"/>
    <p:sldId id="380" r:id="rId37"/>
    <p:sldId id="416" r:id="rId38"/>
    <p:sldId id="456" r:id="rId39"/>
    <p:sldId id="430" r:id="rId40"/>
    <p:sldId id="415" r:id="rId41"/>
    <p:sldId id="457" r:id="rId42"/>
    <p:sldId id="458" r:id="rId43"/>
    <p:sldId id="347" r:id="rId44"/>
    <p:sldId id="463" r:id="rId45"/>
    <p:sldId id="384" r:id="rId46"/>
    <p:sldId id="469" r:id="rId47"/>
    <p:sldId id="297" r:id="rId48"/>
    <p:sldId id="465" r:id="rId49"/>
    <p:sldId id="403" r:id="rId50"/>
    <p:sldId id="258" r:id="rId51"/>
    <p:sldId id="335" r:id="rId52"/>
    <p:sldId id="391" r:id="rId53"/>
    <p:sldId id="338" r:id="rId54"/>
    <p:sldId id="389" r:id="rId55"/>
    <p:sldId id="464" r:id="rId56"/>
    <p:sldId id="431" r:id="rId57"/>
    <p:sldId id="454" r:id="rId58"/>
    <p:sldId id="455" r:id="rId59"/>
    <p:sldId id="401" r:id="rId60"/>
    <p:sldId id="420" r:id="rId61"/>
    <p:sldId id="438" r:id="rId62"/>
    <p:sldId id="417" r:id="rId63"/>
    <p:sldId id="388" r:id="rId64"/>
    <p:sldId id="418" r:id="rId65"/>
    <p:sldId id="419" r:id="rId66"/>
    <p:sldId id="461" r:id="rId67"/>
    <p:sldId id="462" r:id="rId68"/>
    <p:sldId id="396" r:id="rId69"/>
    <p:sldId id="387" r:id="rId70"/>
    <p:sldId id="460" r:id="rId71"/>
    <p:sldId id="373" r:id="rId72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74"/>
    </p:embeddedFont>
    <p:embeddedFont>
      <p:font typeface="Caveat SemiBold" pitchFamily="2" charset="0"/>
      <p:regular r:id="rId75"/>
      <p:bold r:id="rId76"/>
    </p:embeddedFont>
    <p:embeddedFont>
      <p:font typeface="Chalkduster" panose="03050602040202020205" pitchFamily="66" charset="77"/>
      <p:regular r:id="rId77"/>
    </p:embeddedFont>
    <p:embeddedFont>
      <p:font typeface="Consolas" panose="020B0609020204030204" pitchFamily="49" charset="0"/>
      <p:regular r:id="rId78"/>
      <p:bold r:id="rId79"/>
      <p:italic r:id="rId80"/>
      <p:boldItalic r:id="rId81"/>
    </p:embeddedFont>
    <p:embeddedFont>
      <p:font typeface="Nunito" pitchFamily="2" charset="77"/>
      <p:regular r:id="rId82"/>
      <p:bold r:id="rId83"/>
      <p:italic r:id="rId84"/>
      <p:boldItalic r:id="rId85"/>
    </p:embeddedFont>
    <p:embeddedFont>
      <p:font typeface="Palatino Linotype" panose="02040502050505030304" pitchFamily="18" charset="0"/>
      <p:regular r:id="rId86"/>
      <p:bold r:id="rId87"/>
      <p:italic r:id="rId88"/>
      <p:boldItalic r:id="rId89"/>
    </p:embeddedFont>
    <p:embeddedFont>
      <p:font typeface="Roboto" panose="02000000000000000000" pitchFamily="2" charset="0"/>
      <p:regular r:id="rId90"/>
      <p:bold r:id="rId91"/>
      <p:italic r:id="rId92"/>
      <p:boldItalic r:id="rId9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ennan Hackett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EACF"/>
    <a:srgbClr val="EA9A99"/>
    <a:srgbClr val="A4C2F5"/>
    <a:srgbClr val="389825"/>
    <a:srgbClr val="9658B2"/>
    <a:srgbClr val="CB3B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5DBAA6-0C1C-984A-A69C-9062322CAF0D}" v="627" dt="2025-07-28T14:55:33.1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0"/>
    <p:restoredTop sz="82315"/>
  </p:normalViewPr>
  <p:slideViewPr>
    <p:cSldViewPr snapToGrid="0">
      <p:cViewPr>
        <p:scale>
          <a:sx n="130" d="100"/>
          <a:sy n="130" d="100"/>
        </p:scale>
        <p:origin x="1400" y="44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font" Target="fonts/font11.fntdata"/><Relationship Id="rId89" Type="http://schemas.openxmlformats.org/officeDocument/2006/relationships/font" Target="fonts/font16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font" Target="fonts/font1.fntdata"/><Relationship Id="rId79" Type="http://schemas.openxmlformats.org/officeDocument/2006/relationships/font" Target="fonts/font6.fntdata"/><Relationship Id="rId5" Type="http://schemas.openxmlformats.org/officeDocument/2006/relationships/slide" Target="slides/slide4.xml"/><Relationship Id="rId90" Type="http://schemas.openxmlformats.org/officeDocument/2006/relationships/font" Target="fonts/font17.fntdata"/><Relationship Id="rId95" Type="http://schemas.openxmlformats.org/officeDocument/2006/relationships/presProps" Target="pres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font" Target="fonts/font7.fntdata"/><Relationship Id="rId85" Type="http://schemas.openxmlformats.org/officeDocument/2006/relationships/font" Target="fonts/font12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font" Target="fonts/font2.fntdata"/><Relationship Id="rId83" Type="http://schemas.openxmlformats.org/officeDocument/2006/relationships/font" Target="fonts/font10.fntdata"/><Relationship Id="rId88" Type="http://schemas.openxmlformats.org/officeDocument/2006/relationships/font" Target="fonts/font15.fntdata"/><Relationship Id="rId91" Type="http://schemas.openxmlformats.org/officeDocument/2006/relationships/font" Target="fonts/font18.fntdata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78" Type="http://schemas.openxmlformats.org/officeDocument/2006/relationships/font" Target="fonts/font5.fntdata"/><Relationship Id="rId81" Type="http://schemas.openxmlformats.org/officeDocument/2006/relationships/font" Target="fonts/font8.fntdata"/><Relationship Id="rId86" Type="http://schemas.openxmlformats.org/officeDocument/2006/relationships/font" Target="fonts/font13.fntdata"/><Relationship Id="rId94" Type="http://schemas.openxmlformats.org/officeDocument/2006/relationships/commentAuthors" Target="commentAuthors.xml"/><Relationship Id="rId9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3.fntdata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font" Target="fonts/font19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font" Target="fonts/font14.fntdata"/><Relationship Id="rId61" Type="http://schemas.openxmlformats.org/officeDocument/2006/relationships/slide" Target="slides/slide60.xml"/><Relationship Id="rId82" Type="http://schemas.openxmlformats.org/officeDocument/2006/relationships/font" Target="fonts/font9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font" Target="fonts/font4.fntdata"/><Relationship Id="rId100" Type="http://schemas.microsoft.com/office/2015/10/relationships/revisionInfo" Target="revisionInfo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font" Target="fonts/font20.fntdata"/><Relationship Id="rId98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orian Henkes" userId="9e8be3cd-9f01-47ee-8828-548be2fa700a" providerId="ADAL" clId="{885DBAA6-0C1C-984A-A69C-9062322CAF0D}"/>
    <pc:docChg chg="undo custSel addSld delSld modSld">
      <pc:chgData name="Florian Henkes" userId="9e8be3cd-9f01-47ee-8828-548be2fa700a" providerId="ADAL" clId="{885DBAA6-0C1C-984A-A69C-9062322CAF0D}" dt="2025-07-28T15:01:53.469" v="414" actId="2696"/>
      <pc:docMkLst>
        <pc:docMk/>
      </pc:docMkLst>
      <pc:sldChg chg="modSp mod modAnim">
        <pc:chgData name="Florian Henkes" userId="9e8be3cd-9f01-47ee-8828-548be2fa700a" providerId="ADAL" clId="{885DBAA6-0C1C-984A-A69C-9062322CAF0D}" dt="2025-07-28T14:39:16.280" v="12" actId="1076"/>
        <pc:sldMkLst>
          <pc:docMk/>
          <pc:sldMk cId="2903923690" sldId="260"/>
        </pc:sldMkLst>
        <pc:spChg chg="mod">
          <ac:chgData name="Florian Henkes" userId="9e8be3cd-9f01-47ee-8828-548be2fa700a" providerId="ADAL" clId="{885DBAA6-0C1C-984A-A69C-9062322CAF0D}" dt="2025-07-28T14:39:16.280" v="12" actId="1076"/>
          <ac:spMkLst>
            <pc:docMk/>
            <pc:sldMk cId="2903923690" sldId="260"/>
            <ac:spMk id="7" creationId="{2B50B9F2-A058-4B68-363A-FDC9AAF3776F}"/>
          </ac:spMkLst>
        </pc:spChg>
      </pc:sldChg>
      <pc:sldChg chg="modSp mod modAnim">
        <pc:chgData name="Florian Henkes" userId="9e8be3cd-9f01-47ee-8828-548be2fa700a" providerId="ADAL" clId="{885DBAA6-0C1C-984A-A69C-9062322CAF0D}" dt="2025-07-28T14:55:40.683" v="374" actId="1076"/>
        <pc:sldMkLst>
          <pc:docMk/>
          <pc:sldMk cId="217343930" sldId="263"/>
        </pc:sldMkLst>
        <pc:spChg chg="mod">
          <ac:chgData name="Florian Henkes" userId="9e8be3cd-9f01-47ee-8828-548be2fa700a" providerId="ADAL" clId="{885DBAA6-0C1C-984A-A69C-9062322CAF0D}" dt="2025-07-28T14:55:40.683" v="374" actId="1076"/>
          <ac:spMkLst>
            <pc:docMk/>
            <pc:sldMk cId="217343930" sldId="263"/>
            <ac:spMk id="19" creationId="{F121973D-03CA-ACEC-C4F0-E2BFF32FCA95}"/>
          </ac:spMkLst>
        </pc:spChg>
      </pc:sldChg>
      <pc:sldChg chg="modSp mod">
        <pc:chgData name="Florian Henkes" userId="9e8be3cd-9f01-47ee-8828-548be2fa700a" providerId="ADAL" clId="{885DBAA6-0C1C-984A-A69C-9062322CAF0D}" dt="2025-07-28T14:37:25.670" v="1" actId="404"/>
        <pc:sldMkLst>
          <pc:docMk/>
          <pc:sldMk cId="1894790420" sldId="340"/>
        </pc:sldMkLst>
        <pc:spChg chg="mod">
          <ac:chgData name="Florian Henkes" userId="9e8be3cd-9f01-47ee-8828-548be2fa700a" providerId="ADAL" clId="{885DBAA6-0C1C-984A-A69C-9062322CAF0D}" dt="2025-07-28T14:37:25.670" v="1" actId="404"/>
          <ac:spMkLst>
            <pc:docMk/>
            <pc:sldMk cId="1894790420" sldId="340"/>
            <ac:spMk id="13" creationId="{9D6C0546-B9A8-F2E1-E1EC-8E9969D53C7F}"/>
          </ac:spMkLst>
        </pc:spChg>
      </pc:sldChg>
      <pc:sldChg chg="addSp delSp modSp mod">
        <pc:chgData name="Florian Henkes" userId="9e8be3cd-9f01-47ee-8828-548be2fa700a" providerId="ADAL" clId="{885DBAA6-0C1C-984A-A69C-9062322CAF0D}" dt="2025-07-28T14:42:49.361" v="57" actId="14100"/>
        <pc:sldMkLst>
          <pc:docMk/>
          <pc:sldMk cId="4006188142" sldId="347"/>
        </pc:sldMkLst>
        <pc:spChg chg="add del">
          <ac:chgData name="Florian Henkes" userId="9e8be3cd-9f01-47ee-8828-548be2fa700a" providerId="ADAL" clId="{885DBAA6-0C1C-984A-A69C-9062322CAF0D}" dt="2025-07-28T14:41:05.096" v="19" actId="478"/>
          <ac:spMkLst>
            <pc:docMk/>
            <pc:sldMk cId="4006188142" sldId="347"/>
            <ac:spMk id="12" creationId="{8654BB39-1C1A-DCD8-0786-61452E1F3F94}"/>
          </ac:spMkLst>
        </pc:spChg>
        <pc:spChg chg="add mod">
          <ac:chgData name="Florian Henkes" userId="9e8be3cd-9f01-47ee-8828-548be2fa700a" providerId="ADAL" clId="{885DBAA6-0C1C-984A-A69C-9062322CAF0D}" dt="2025-07-28T14:42:49.361" v="57" actId="14100"/>
          <ac:spMkLst>
            <pc:docMk/>
            <pc:sldMk cId="4006188142" sldId="347"/>
            <ac:spMk id="13" creationId="{413419E1-1281-FDDD-CDC1-58BC92860101}"/>
          </ac:spMkLst>
        </pc:spChg>
      </pc:sldChg>
      <pc:sldChg chg="addSp delSp modSp mod modNotes">
        <pc:chgData name="Florian Henkes" userId="9e8be3cd-9f01-47ee-8828-548be2fa700a" providerId="ADAL" clId="{885DBAA6-0C1C-984A-A69C-9062322CAF0D}" dt="2025-07-28T14:53:58.616" v="371" actId="1076"/>
        <pc:sldMkLst>
          <pc:docMk/>
          <pc:sldMk cId="1935636359" sldId="364"/>
        </pc:sldMkLst>
        <pc:spChg chg="mod">
          <ac:chgData name="Florian Henkes" userId="9e8be3cd-9f01-47ee-8828-548be2fa700a" providerId="ADAL" clId="{885DBAA6-0C1C-984A-A69C-9062322CAF0D}" dt="2025-07-28T14:49:28.211" v="322" actId="1076"/>
          <ac:spMkLst>
            <pc:docMk/>
            <pc:sldMk cId="1935636359" sldId="364"/>
            <ac:spMk id="2" creationId="{CFE21ECE-9301-CB9D-2616-3E1911D6D84C}"/>
          </ac:spMkLst>
        </pc:spChg>
        <pc:spChg chg="del">
          <ac:chgData name="Florian Henkes" userId="9e8be3cd-9f01-47ee-8828-548be2fa700a" providerId="ADAL" clId="{885DBAA6-0C1C-984A-A69C-9062322CAF0D}" dt="2025-07-28T14:44:04.759" v="59" actId="478"/>
          <ac:spMkLst>
            <pc:docMk/>
            <pc:sldMk cId="1935636359" sldId="364"/>
            <ac:spMk id="3" creationId="{CBF1E946-4260-384C-660A-21ED4F6C8B2A}"/>
          </ac:spMkLst>
        </pc:spChg>
        <pc:spChg chg="mod">
          <ac:chgData name="Florian Henkes" userId="9e8be3cd-9f01-47ee-8828-548be2fa700a" providerId="ADAL" clId="{885DBAA6-0C1C-984A-A69C-9062322CAF0D}" dt="2025-07-28T14:49:51.555" v="328" actId="14100"/>
          <ac:spMkLst>
            <pc:docMk/>
            <pc:sldMk cId="1935636359" sldId="364"/>
            <ac:spMk id="7" creationId="{7FC03178-C4D1-3769-C9D7-8A2564E21B91}"/>
          </ac:spMkLst>
        </pc:spChg>
        <pc:spChg chg="mod">
          <ac:chgData name="Florian Henkes" userId="9e8be3cd-9f01-47ee-8828-548be2fa700a" providerId="ADAL" clId="{885DBAA6-0C1C-984A-A69C-9062322CAF0D}" dt="2025-07-28T14:50:00.968" v="333" actId="1037"/>
          <ac:spMkLst>
            <pc:docMk/>
            <pc:sldMk cId="1935636359" sldId="364"/>
            <ac:spMk id="10" creationId="{2D159057-F6A4-BF3B-A657-D5A01E053A66}"/>
          </ac:spMkLst>
        </pc:spChg>
        <pc:spChg chg="mod">
          <ac:chgData name="Florian Henkes" userId="9e8be3cd-9f01-47ee-8828-548be2fa700a" providerId="ADAL" clId="{885DBAA6-0C1C-984A-A69C-9062322CAF0D}" dt="2025-07-28T14:47:59.871" v="270" actId="1076"/>
          <ac:spMkLst>
            <pc:docMk/>
            <pc:sldMk cId="1935636359" sldId="364"/>
            <ac:spMk id="12" creationId="{83F98A4C-8923-FC24-731B-19A3DBD1A956}"/>
          </ac:spMkLst>
        </pc:spChg>
        <pc:spChg chg="add del">
          <ac:chgData name="Florian Henkes" userId="9e8be3cd-9f01-47ee-8828-548be2fa700a" providerId="ADAL" clId="{885DBAA6-0C1C-984A-A69C-9062322CAF0D}" dt="2025-07-28T14:51:14.766" v="339" actId="478"/>
          <ac:spMkLst>
            <pc:docMk/>
            <pc:sldMk cId="1935636359" sldId="364"/>
            <ac:spMk id="14" creationId="{FDD26DB9-6924-3393-BD38-EFD4F5009393}"/>
          </ac:spMkLst>
        </pc:spChg>
        <pc:graphicFrameChg chg="mod">
          <ac:chgData name="Florian Henkes" userId="9e8be3cd-9f01-47ee-8828-548be2fa700a" providerId="ADAL" clId="{885DBAA6-0C1C-984A-A69C-9062322CAF0D}" dt="2025-07-28T14:53:20.342" v="365"/>
          <ac:graphicFrameMkLst>
            <pc:docMk/>
            <pc:sldMk cId="1935636359" sldId="364"/>
            <ac:graphicFrameMk id="9" creationId="{82686AF5-4E87-AC60-B874-15EE3C7AB83C}"/>
          </ac:graphicFrameMkLst>
        </pc:graphicFrameChg>
        <pc:picChg chg="add mod">
          <ac:chgData name="Florian Henkes" userId="9e8be3cd-9f01-47ee-8828-548be2fa700a" providerId="ADAL" clId="{885DBAA6-0C1C-984A-A69C-9062322CAF0D}" dt="2025-07-28T14:53:28.722" v="368" actId="1076"/>
          <ac:picMkLst>
            <pc:docMk/>
            <pc:sldMk cId="1935636359" sldId="364"/>
            <ac:picMk id="15" creationId="{D3D900B6-3BDA-3E26-2177-68F6F290AB1A}"/>
          </ac:picMkLst>
        </pc:picChg>
        <pc:picChg chg="add mod">
          <ac:chgData name="Florian Henkes" userId="9e8be3cd-9f01-47ee-8828-548be2fa700a" providerId="ADAL" clId="{885DBAA6-0C1C-984A-A69C-9062322CAF0D}" dt="2025-07-28T14:53:58.616" v="371" actId="1076"/>
          <ac:picMkLst>
            <pc:docMk/>
            <pc:sldMk cId="1935636359" sldId="364"/>
            <ac:picMk id="17" creationId="{1447D1AD-D83A-E7B9-33E2-211FC4810F9F}"/>
          </ac:picMkLst>
        </pc:picChg>
        <pc:cxnChg chg="del">
          <ac:chgData name="Florian Henkes" userId="9e8be3cd-9f01-47ee-8828-548be2fa700a" providerId="ADAL" clId="{885DBAA6-0C1C-984A-A69C-9062322CAF0D}" dt="2025-07-28T14:47:37.387" v="255" actId="478"/>
          <ac:cxnSpMkLst>
            <pc:docMk/>
            <pc:sldMk cId="1935636359" sldId="364"/>
            <ac:cxnSpMk id="13" creationId="{EC95452C-6B10-F01F-AF9A-263F78D01D2B}"/>
          </ac:cxnSpMkLst>
        </pc:cxnChg>
      </pc:sldChg>
      <pc:sldChg chg="modSp mod">
        <pc:chgData name="Florian Henkes" userId="9e8be3cd-9f01-47ee-8828-548be2fa700a" providerId="ADAL" clId="{885DBAA6-0C1C-984A-A69C-9062322CAF0D}" dt="2025-07-28T14:54:24.805" v="372" actId="1076"/>
        <pc:sldMkLst>
          <pc:docMk/>
          <pc:sldMk cId="3493684319" sldId="367"/>
        </pc:sldMkLst>
        <pc:spChg chg="mod">
          <ac:chgData name="Florian Henkes" userId="9e8be3cd-9f01-47ee-8828-548be2fa700a" providerId="ADAL" clId="{885DBAA6-0C1C-984A-A69C-9062322CAF0D}" dt="2025-07-28T14:54:24.805" v="372" actId="1076"/>
          <ac:spMkLst>
            <pc:docMk/>
            <pc:sldMk cId="3493684319" sldId="367"/>
            <ac:spMk id="133" creationId="{57DF7FC0-AF00-5AA8-F1D3-8324FC6CA96F}"/>
          </ac:spMkLst>
        </pc:spChg>
      </pc:sldChg>
      <pc:sldChg chg="modSp mod">
        <pc:chgData name="Florian Henkes" userId="9e8be3cd-9f01-47ee-8828-548be2fa700a" providerId="ADAL" clId="{885DBAA6-0C1C-984A-A69C-9062322CAF0D}" dt="2025-07-28T14:42:13.695" v="56" actId="122"/>
        <pc:sldMkLst>
          <pc:docMk/>
          <pc:sldMk cId="3274799025" sldId="384"/>
        </pc:sldMkLst>
        <pc:spChg chg="mod">
          <ac:chgData name="Florian Henkes" userId="9e8be3cd-9f01-47ee-8828-548be2fa700a" providerId="ADAL" clId="{885DBAA6-0C1C-984A-A69C-9062322CAF0D}" dt="2025-07-28T14:42:13.695" v="56" actId="122"/>
          <ac:spMkLst>
            <pc:docMk/>
            <pc:sldMk cId="3274799025" sldId="384"/>
            <ac:spMk id="6" creationId="{C8314B52-B89D-E5DF-D417-0CB2B3B33457}"/>
          </ac:spMkLst>
        </pc:spChg>
      </pc:sldChg>
      <pc:sldChg chg="modSp mod">
        <pc:chgData name="Florian Henkes" userId="9e8be3cd-9f01-47ee-8828-548be2fa700a" providerId="ADAL" clId="{885DBAA6-0C1C-984A-A69C-9062322CAF0D}" dt="2025-07-28T14:38:47.822" v="9" actId="1076"/>
        <pc:sldMkLst>
          <pc:docMk/>
          <pc:sldMk cId="564753605" sldId="414"/>
        </pc:sldMkLst>
        <pc:spChg chg="mod">
          <ac:chgData name="Florian Henkes" userId="9e8be3cd-9f01-47ee-8828-548be2fa700a" providerId="ADAL" clId="{885DBAA6-0C1C-984A-A69C-9062322CAF0D}" dt="2025-07-28T14:38:41.426" v="5" actId="1076"/>
          <ac:spMkLst>
            <pc:docMk/>
            <pc:sldMk cId="564753605" sldId="414"/>
            <ac:spMk id="31" creationId="{388406DF-F3C9-E97A-8BEB-6E23EB863C38}"/>
          </ac:spMkLst>
        </pc:spChg>
        <pc:picChg chg="mod">
          <ac:chgData name="Florian Henkes" userId="9e8be3cd-9f01-47ee-8828-548be2fa700a" providerId="ADAL" clId="{885DBAA6-0C1C-984A-A69C-9062322CAF0D}" dt="2025-07-28T14:38:47.822" v="9" actId="1076"/>
          <ac:picMkLst>
            <pc:docMk/>
            <pc:sldMk cId="564753605" sldId="414"/>
            <ac:picMk id="35" creationId="{A4DA0E81-ECEA-4385-11D6-B7FB456C4E50}"/>
          </ac:picMkLst>
        </pc:picChg>
      </pc:sldChg>
      <pc:sldChg chg="modSp mod">
        <pc:chgData name="Florian Henkes" userId="9e8be3cd-9f01-47ee-8828-548be2fa700a" providerId="ADAL" clId="{885DBAA6-0C1C-984A-A69C-9062322CAF0D}" dt="2025-07-28T14:40:19.845" v="16" actId="1076"/>
        <pc:sldMkLst>
          <pc:docMk/>
          <pc:sldMk cId="4149875982" sldId="415"/>
        </pc:sldMkLst>
        <pc:spChg chg="mod">
          <ac:chgData name="Florian Henkes" userId="9e8be3cd-9f01-47ee-8828-548be2fa700a" providerId="ADAL" clId="{885DBAA6-0C1C-984A-A69C-9062322CAF0D}" dt="2025-07-28T14:40:19.845" v="16" actId="1076"/>
          <ac:spMkLst>
            <pc:docMk/>
            <pc:sldMk cId="4149875982" sldId="415"/>
            <ac:spMk id="14" creationId="{90662FEE-93BC-3439-DE89-117E78DE3791}"/>
          </ac:spMkLst>
        </pc:spChg>
      </pc:sldChg>
      <pc:sldChg chg="modSp mod">
        <pc:chgData name="Florian Henkes" userId="9e8be3cd-9f01-47ee-8828-548be2fa700a" providerId="ADAL" clId="{885DBAA6-0C1C-984A-A69C-9062322CAF0D}" dt="2025-07-28T14:40:36.557" v="17" actId="120"/>
        <pc:sldMkLst>
          <pc:docMk/>
          <pc:sldMk cId="1418228302" sldId="457"/>
        </pc:sldMkLst>
        <pc:spChg chg="mod">
          <ac:chgData name="Florian Henkes" userId="9e8be3cd-9f01-47ee-8828-548be2fa700a" providerId="ADAL" clId="{885DBAA6-0C1C-984A-A69C-9062322CAF0D}" dt="2025-07-28T14:40:36.557" v="17" actId="120"/>
          <ac:spMkLst>
            <pc:docMk/>
            <pc:sldMk cId="1418228302" sldId="457"/>
            <ac:spMk id="18" creationId="{0B0E5BBF-C2D5-2581-F685-EB535657F943}"/>
          </ac:spMkLst>
        </pc:spChg>
      </pc:sldChg>
      <pc:sldChg chg="delSp modSp new del mod">
        <pc:chgData name="Florian Henkes" userId="9e8be3cd-9f01-47ee-8828-548be2fa700a" providerId="ADAL" clId="{885DBAA6-0C1C-984A-A69C-9062322CAF0D}" dt="2025-07-28T15:01:53.469" v="414" actId="2696"/>
        <pc:sldMkLst>
          <pc:docMk/>
          <pc:sldMk cId="496487667" sldId="470"/>
        </pc:sldMkLst>
        <pc:spChg chg="mod">
          <ac:chgData name="Florian Henkes" userId="9e8be3cd-9f01-47ee-8828-548be2fa700a" providerId="ADAL" clId="{885DBAA6-0C1C-984A-A69C-9062322CAF0D}" dt="2025-07-28T15:01:48.771" v="412" actId="20577"/>
          <ac:spMkLst>
            <pc:docMk/>
            <pc:sldMk cId="496487667" sldId="470"/>
            <ac:spMk id="2" creationId="{621F9451-745C-BEC1-2F20-CF8D89F17BF8}"/>
          </ac:spMkLst>
        </pc:spChg>
        <pc:spChg chg="del">
          <ac:chgData name="Florian Henkes" userId="9e8be3cd-9f01-47ee-8828-548be2fa700a" providerId="ADAL" clId="{885DBAA6-0C1C-984A-A69C-9062322CAF0D}" dt="2025-07-28T15:01:50.488" v="413" actId="478"/>
          <ac:spMkLst>
            <pc:docMk/>
            <pc:sldMk cId="496487667" sldId="470"/>
            <ac:spMk id="3" creationId="{90DC18B0-6850-B54D-654A-C13CBCFB3EE0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sv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svg"/><Relationship Id="rId1" Type="http://schemas.openxmlformats.org/officeDocument/2006/relationships/image" Target="../media/image52.png"/><Relationship Id="rId6" Type="http://schemas.openxmlformats.org/officeDocument/2006/relationships/image" Target="../media/image57.svg"/><Relationship Id="rId5" Type="http://schemas.openxmlformats.org/officeDocument/2006/relationships/image" Target="../media/image56.png"/><Relationship Id="rId10" Type="http://schemas.openxmlformats.org/officeDocument/2006/relationships/image" Target="../media/image61.svg"/><Relationship Id="rId4" Type="http://schemas.openxmlformats.org/officeDocument/2006/relationships/image" Target="../media/image55.svg"/><Relationship Id="rId9" Type="http://schemas.openxmlformats.org/officeDocument/2006/relationships/image" Target="../media/image60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sv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svg"/><Relationship Id="rId1" Type="http://schemas.openxmlformats.org/officeDocument/2006/relationships/image" Target="../media/image52.png"/><Relationship Id="rId6" Type="http://schemas.openxmlformats.org/officeDocument/2006/relationships/image" Target="../media/image57.svg"/><Relationship Id="rId5" Type="http://schemas.openxmlformats.org/officeDocument/2006/relationships/image" Target="../media/image56.png"/><Relationship Id="rId10" Type="http://schemas.openxmlformats.org/officeDocument/2006/relationships/image" Target="../media/image61.svg"/><Relationship Id="rId4" Type="http://schemas.openxmlformats.org/officeDocument/2006/relationships/image" Target="../media/image55.svg"/><Relationship Id="rId9" Type="http://schemas.openxmlformats.org/officeDocument/2006/relationships/image" Target="../media/image6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D2F31A-52DB-4B29-A3E1-8CB44DDE274E}" type="doc">
      <dgm:prSet loTypeId="urn:microsoft.com/office/officeart/2018/2/layout/IconVerticalSolidList" loCatId="icon" qsTypeId="urn:microsoft.com/office/officeart/2005/8/quickstyle/simple4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8B133991-ABAA-4BA1-B54C-1B2141704A0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Can scale cluster up and down repeatedly, even from interactive Julia session</a:t>
          </a:r>
        </a:p>
      </dgm:t>
    </dgm:pt>
    <dgm:pt modelId="{24460B56-92CD-4C94-93E7-86FF334DFE74}" type="parTrans" cxnId="{FC242CC2-4E61-41F1-8FE9-AF4B6AD5750D}">
      <dgm:prSet/>
      <dgm:spPr/>
      <dgm:t>
        <a:bodyPr/>
        <a:lstStyle/>
        <a:p>
          <a:endParaRPr lang="en-US"/>
        </a:p>
      </dgm:t>
    </dgm:pt>
    <dgm:pt modelId="{C34894E7-7014-4F73-AC38-BEDC9A606AAE}" type="sibTrans" cxnId="{FC242CC2-4E61-41F1-8FE9-AF4B6AD5750D}">
      <dgm:prSet/>
      <dgm:spPr/>
      <dgm:t>
        <a:bodyPr/>
        <a:lstStyle/>
        <a:p>
          <a:endParaRPr lang="en-US"/>
        </a:p>
      </dgm:t>
    </dgm:pt>
    <dgm:pt modelId="{E956DBC2-B521-4145-B7C7-E5FEB2D99E3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 Timeout/retry mechanism + atomic file I/O with optional local caching</a:t>
          </a:r>
        </a:p>
      </dgm:t>
    </dgm:pt>
    <dgm:pt modelId="{88F80FE2-0E00-4B0C-8AB1-7034D0383CED}" type="parTrans" cxnId="{A1757D6D-DE72-4F48-8BDC-602FF3E2D6F8}">
      <dgm:prSet/>
      <dgm:spPr/>
      <dgm:t>
        <a:bodyPr/>
        <a:lstStyle/>
        <a:p>
          <a:endParaRPr lang="en-US"/>
        </a:p>
      </dgm:t>
    </dgm:pt>
    <dgm:pt modelId="{1AC4E916-13B1-47C9-ABC4-830D1CB1EA3F}" type="sibTrans" cxnId="{A1757D6D-DE72-4F48-8BDC-602FF3E2D6F8}">
      <dgm:prSet/>
      <dgm:spPr/>
      <dgm:t>
        <a:bodyPr/>
        <a:lstStyle/>
        <a:p>
          <a:endParaRPr lang="en-US"/>
        </a:p>
      </dgm:t>
    </dgm:pt>
    <dgm:pt modelId="{134FEE57-FDD9-48A8-9FF4-B31BB442348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Best LH5 write performance achieved so far 1.2 TB in 70 seconds</a:t>
          </a:r>
        </a:p>
      </dgm:t>
    </dgm:pt>
    <dgm:pt modelId="{D5549506-953C-41E3-9905-5FE7EC322788}" type="parTrans" cxnId="{3E20355A-51A3-4C45-B4DB-3A34D05E0037}">
      <dgm:prSet/>
      <dgm:spPr/>
      <dgm:t>
        <a:bodyPr/>
        <a:lstStyle/>
        <a:p>
          <a:endParaRPr lang="en-US"/>
        </a:p>
      </dgm:t>
    </dgm:pt>
    <dgm:pt modelId="{A27082EA-0339-433C-9C56-C57F8E6E2B5A}" type="sibTrans" cxnId="{3E20355A-51A3-4C45-B4DB-3A34D05E0037}">
      <dgm:prSet/>
      <dgm:spPr/>
      <dgm:t>
        <a:bodyPr/>
        <a:lstStyle/>
        <a:p>
          <a:endParaRPr lang="en-US"/>
        </a:p>
      </dgm:t>
    </dgm:pt>
    <dgm:pt modelId="{FF52E674-ABC3-409D-B817-9BF9499F6DF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Ran up to 4000 parallel multi-</a:t>
          </a:r>
          <a:r>
            <a:rPr lang="en-US" dirty="0" err="1"/>
            <a:t>cpu</a:t>
          </a:r>
          <a:r>
            <a:rPr lang="en-US" dirty="0"/>
            <a:t> worker processes</a:t>
          </a:r>
        </a:p>
      </dgm:t>
    </dgm:pt>
    <dgm:pt modelId="{D8A24DAE-F764-4F8A-9454-D459E183BE75}" type="parTrans" cxnId="{1C495A24-5B25-40F4-A79C-E043A3BAE80D}">
      <dgm:prSet/>
      <dgm:spPr/>
      <dgm:t>
        <a:bodyPr/>
        <a:lstStyle/>
        <a:p>
          <a:endParaRPr lang="en-US"/>
        </a:p>
      </dgm:t>
    </dgm:pt>
    <dgm:pt modelId="{AAFBB49C-4D4E-4FBB-AE6F-A071D68BEFBD}" type="sibTrans" cxnId="{1C495A24-5B25-40F4-A79C-E043A3BAE80D}">
      <dgm:prSet/>
      <dgm:spPr/>
      <dgm:t>
        <a:bodyPr/>
        <a:lstStyle/>
        <a:p>
          <a:endParaRPr lang="en-US"/>
        </a:p>
      </dgm:t>
    </dgm:pt>
    <dgm:pt modelId="{A6B470BD-E9E6-46FE-B29F-78EF550EC33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Under development: improved distributed progress and performance monitoring</a:t>
          </a:r>
        </a:p>
      </dgm:t>
    </dgm:pt>
    <dgm:pt modelId="{726EC229-164A-44EF-B799-E989FB7D490E}" type="parTrans" cxnId="{7DAEAC78-ED8E-4A4F-87B6-DB8C19872291}">
      <dgm:prSet/>
      <dgm:spPr/>
      <dgm:t>
        <a:bodyPr/>
        <a:lstStyle/>
        <a:p>
          <a:endParaRPr lang="en-US"/>
        </a:p>
      </dgm:t>
    </dgm:pt>
    <dgm:pt modelId="{C6065D1D-319E-43AD-BE87-D7F5C1B2CB4E}" type="sibTrans" cxnId="{7DAEAC78-ED8E-4A4F-87B6-DB8C19872291}">
      <dgm:prSet/>
      <dgm:spPr/>
      <dgm:t>
        <a:bodyPr/>
        <a:lstStyle/>
        <a:p>
          <a:endParaRPr lang="en-US"/>
        </a:p>
      </dgm:t>
    </dgm:pt>
    <dgm:pt modelId="{694E2296-FEBA-6D47-9B26-5354E3C7FF8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Custom dataflow with simple graph and dependency handling</a:t>
          </a:r>
        </a:p>
      </dgm:t>
    </dgm:pt>
    <dgm:pt modelId="{8BF673C6-BBB8-D041-A01B-FCB5E9275DB4}" type="parTrans" cxnId="{EF849A7C-D364-2340-9448-960A73825E95}">
      <dgm:prSet/>
      <dgm:spPr/>
      <dgm:t>
        <a:bodyPr/>
        <a:lstStyle/>
        <a:p>
          <a:endParaRPr lang="en-US"/>
        </a:p>
      </dgm:t>
    </dgm:pt>
    <dgm:pt modelId="{EB96EC02-FAB5-BB44-A920-588557BDAC7D}" type="sibTrans" cxnId="{EF849A7C-D364-2340-9448-960A73825E95}">
      <dgm:prSet/>
      <dgm:spPr/>
      <dgm:t>
        <a:bodyPr/>
        <a:lstStyle/>
        <a:p>
          <a:endParaRPr lang="en-US"/>
        </a:p>
      </dgm:t>
    </dgm:pt>
    <dgm:pt modelId="{C2CA4F38-39E3-6548-9A14-95059C35647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Markdown log reports and debug plot capabilities</a:t>
          </a:r>
        </a:p>
      </dgm:t>
    </dgm:pt>
    <dgm:pt modelId="{6E1FC4EA-9D06-AE4D-85DF-B2C6E9035E23}" type="parTrans" cxnId="{85214A45-29E8-894E-B3BD-B97CACEA91D4}">
      <dgm:prSet/>
      <dgm:spPr/>
      <dgm:t>
        <a:bodyPr/>
        <a:lstStyle/>
        <a:p>
          <a:endParaRPr lang="en-US"/>
        </a:p>
      </dgm:t>
    </dgm:pt>
    <dgm:pt modelId="{E75DE6A7-8DF3-DB44-BE13-04673DAA50CC}" type="sibTrans" cxnId="{85214A45-29E8-894E-B3BD-B97CACEA91D4}">
      <dgm:prSet/>
      <dgm:spPr/>
      <dgm:t>
        <a:bodyPr/>
        <a:lstStyle/>
        <a:p>
          <a:endParaRPr lang="en-US"/>
        </a:p>
      </dgm:t>
    </dgm:pt>
    <dgm:pt modelId="{E4A70125-5D85-40B5-A121-44D1C88A7F64}" type="pres">
      <dgm:prSet presAssocID="{11D2F31A-52DB-4B29-A3E1-8CB44DDE274E}" presName="root" presStyleCnt="0">
        <dgm:presLayoutVars>
          <dgm:dir/>
          <dgm:resizeHandles val="exact"/>
        </dgm:presLayoutVars>
      </dgm:prSet>
      <dgm:spPr/>
    </dgm:pt>
    <dgm:pt modelId="{43CAA048-7544-4CA8-A817-5A464E8B596F}" type="pres">
      <dgm:prSet presAssocID="{8B133991-ABAA-4BA1-B54C-1B2141704A0E}" presName="compNode" presStyleCnt="0"/>
      <dgm:spPr/>
    </dgm:pt>
    <dgm:pt modelId="{EF1CCFDF-656E-4640-9176-39B0327BFE02}" type="pres">
      <dgm:prSet presAssocID="{8B133991-ABAA-4BA1-B54C-1B2141704A0E}" presName="bgRect" presStyleLbl="bgShp" presStyleIdx="0" presStyleCnt="7" custLinFactNeighborX="-23189" custLinFactNeighborY="-33141"/>
      <dgm:spPr/>
    </dgm:pt>
    <dgm:pt modelId="{E392565D-7EAF-4965-AABE-9099F515E8D0}" type="pres">
      <dgm:prSet presAssocID="{8B133991-ABAA-4BA1-B54C-1B2141704A0E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rama"/>
        </a:ext>
      </dgm:extLst>
    </dgm:pt>
    <dgm:pt modelId="{6ABF389E-809E-4EF4-9901-0E0D3C93224D}" type="pres">
      <dgm:prSet presAssocID="{8B133991-ABAA-4BA1-B54C-1B2141704A0E}" presName="spaceRect" presStyleCnt="0"/>
      <dgm:spPr/>
    </dgm:pt>
    <dgm:pt modelId="{441FD284-5EF8-4EB6-9BBA-AC701BAA0C87}" type="pres">
      <dgm:prSet presAssocID="{8B133991-ABAA-4BA1-B54C-1B2141704A0E}" presName="parTx" presStyleLbl="revTx" presStyleIdx="0" presStyleCnt="7">
        <dgm:presLayoutVars>
          <dgm:chMax val="0"/>
          <dgm:chPref val="0"/>
        </dgm:presLayoutVars>
      </dgm:prSet>
      <dgm:spPr/>
    </dgm:pt>
    <dgm:pt modelId="{79CFD64D-7294-43F9-A4E1-25359032A24D}" type="pres">
      <dgm:prSet presAssocID="{C34894E7-7014-4F73-AC38-BEDC9A606AAE}" presName="sibTrans" presStyleCnt="0"/>
      <dgm:spPr/>
    </dgm:pt>
    <dgm:pt modelId="{0F336B5F-ED63-424B-A0D9-EBDF6604A3CF}" type="pres">
      <dgm:prSet presAssocID="{E956DBC2-B521-4145-B7C7-E5FEB2D99E30}" presName="compNode" presStyleCnt="0"/>
      <dgm:spPr/>
    </dgm:pt>
    <dgm:pt modelId="{E019A90C-0967-44BC-84A2-B4AECDEF1F39}" type="pres">
      <dgm:prSet presAssocID="{E956DBC2-B521-4145-B7C7-E5FEB2D99E30}" presName="bgRect" presStyleLbl="bgShp" presStyleIdx="1" presStyleCnt="7" custLinFactNeighborX="-11255" custLinFactNeighborY="-1300"/>
      <dgm:spPr/>
    </dgm:pt>
    <dgm:pt modelId="{FAF2DDF1-94C8-4B42-B66B-9B4F3B39A4CA}" type="pres">
      <dgm:prSet presAssocID="{E956DBC2-B521-4145-B7C7-E5FEB2D99E30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atenbank"/>
        </a:ext>
      </dgm:extLst>
    </dgm:pt>
    <dgm:pt modelId="{45364D40-9FB4-4CEA-8C53-9FB9C77A16B0}" type="pres">
      <dgm:prSet presAssocID="{E956DBC2-B521-4145-B7C7-E5FEB2D99E30}" presName="spaceRect" presStyleCnt="0"/>
      <dgm:spPr/>
    </dgm:pt>
    <dgm:pt modelId="{DFD2CE18-0617-4EC4-AD78-DFF1069A6EF0}" type="pres">
      <dgm:prSet presAssocID="{E956DBC2-B521-4145-B7C7-E5FEB2D99E30}" presName="parTx" presStyleLbl="revTx" presStyleIdx="1" presStyleCnt="7">
        <dgm:presLayoutVars>
          <dgm:chMax val="0"/>
          <dgm:chPref val="0"/>
        </dgm:presLayoutVars>
      </dgm:prSet>
      <dgm:spPr/>
    </dgm:pt>
    <dgm:pt modelId="{64069A3A-CA1D-4C70-A57C-4B9F65937802}" type="pres">
      <dgm:prSet presAssocID="{1AC4E916-13B1-47C9-ABC4-830D1CB1EA3F}" presName="sibTrans" presStyleCnt="0"/>
      <dgm:spPr/>
    </dgm:pt>
    <dgm:pt modelId="{7858FB22-76BC-405D-A0C8-6ADDD02218FF}" type="pres">
      <dgm:prSet presAssocID="{134FEE57-FDD9-48A8-9FF4-B31BB442348E}" presName="compNode" presStyleCnt="0"/>
      <dgm:spPr/>
    </dgm:pt>
    <dgm:pt modelId="{64FB1085-2246-455C-8639-F352064F3C79}" type="pres">
      <dgm:prSet presAssocID="{134FEE57-FDD9-48A8-9FF4-B31BB442348E}" presName="bgRect" presStyleLbl="bgShp" presStyleIdx="2" presStyleCnt="7"/>
      <dgm:spPr/>
    </dgm:pt>
    <dgm:pt modelId="{6E43B83A-D1F1-4315-92AA-CBF6DE698467}" type="pres">
      <dgm:prSet presAssocID="{134FEE57-FDD9-48A8-9FF4-B31BB442348E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äkchen"/>
        </a:ext>
      </dgm:extLst>
    </dgm:pt>
    <dgm:pt modelId="{760431A1-5EF3-4B32-80F4-F18ACE68F608}" type="pres">
      <dgm:prSet presAssocID="{134FEE57-FDD9-48A8-9FF4-B31BB442348E}" presName="spaceRect" presStyleCnt="0"/>
      <dgm:spPr/>
    </dgm:pt>
    <dgm:pt modelId="{F710CA3A-2B09-41F0-9551-180C619E8AC6}" type="pres">
      <dgm:prSet presAssocID="{134FEE57-FDD9-48A8-9FF4-B31BB442348E}" presName="parTx" presStyleLbl="revTx" presStyleIdx="2" presStyleCnt="7">
        <dgm:presLayoutVars>
          <dgm:chMax val="0"/>
          <dgm:chPref val="0"/>
        </dgm:presLayoutVars>
      </dgm:prSet>
      <dgm:spPr/>
    </dgm:pt>
    <dgm:pt modelId="{0E04B2A9-880D-414F-B0C1-A983FF22FD02}" type="pres">
      <dgm:prSet presAssocID="{A27082EA-0339-433C-9C56-C57F8E6E2B5A}" presName="sibTrans" presStyleCnt="0"/>
      <dgm:spPr/>
    </dgm:pt>
    <dgm:pt modelId="{519321C9-FB3A-40E3-A4A8-DFFED5DDC415}" type="pres">
      <dgm:prSet presAssocID="{FF52E674-ABC3-409D-B817-9BF9499F6DF1}" presName="compNode" presStyleCnt="0"/>
      <dgm:spPr/>
    </dgm:pt>
    <dgm:pt modelId="{00DA8438-C1C4-4A61-A3CD-0742A3D68A73}" type="pres">
      <dgm:prSet presAssocID="{FF52E674-ABC3-409D-B817-9BF9499F6DF1}" presName="bgRect" presStyleLbl="bgShp" presStyleIdx="3" presStyleCnt="7"/>
      <dgm:spPr/>
    </dgm:pt>
    <dgm:pt modelId="{F0336421-1F4D-4D4A-8C5E-4DA72C72E609}" type="pres">
      <dgm:prSet presAssocID="{FF52E674-ABC3-409D-B817-9BF9499F6DF1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zessor"/>
        </a:ext>
      </dgm:extLst>
    </dgm:pt>
    <dgm:pt modelId="{33F06323-5FC1-4333-92C3-4AB275C2A9D5}" type="pres">
      <dgm:prSet presAssocID="{FF52E674-ABC3-409D-B817-9BF9499F6DF1}" presName="spaceRect" presStyleCnt="0"/>
      <dgm:spPr/>
    </dgm:pt>
    <dgm:pt modelId="{806FACA7-E09D-490C-9477-5743641346B4}" type="pres">
      <dgm:prSet presAssocID="{FF52E674-ABC3-409D-B817-9BF9499F6DF1}" presName="parTx" presStyleLbl="revTx" presStyleIdx="3" presStyleCnt="7">
        <dgm:presLayoutVars>
          <dgm:chMax val="0"/>
          <dgm:chPref val="0"/>
        </dgm:presLayoutVars>
      </dgm:prSet>
      <dgm:spPr/>
    </dgm:pt>
    <dgm:pt modelId="{F06A09E0-068D-43D1-B13B-1E02C4433925}" type="pres">
      <dgm:prSet presAssocID="{AAFBB49C-4D4E-4FBB-AE6F-A071D68BEFBD}" presName="sibTrans" presStyleCnt="0"/>
      <dgm:spPr/>
    </dgm:pt>
    <dgm:pt modelId="{C722B998-0372-49FD-AD1D-F22054802B50}" type="pres">
      <dgm:prSet presAssocID="{A6B470BD-E9E6-46FE-B29F-78EF550EC334}" presName="compNode" presStyleCnt="0"/>
      <dgm:spPr/>
    </dgm:pt>
    <dgm:pt modelId="{0FC51246-17A9-4831-A1BD-7D42F52CEEC0}" type="pres">
      <dgm:prSet presAssocID="{A6B470BD-E9E6-46FE-B29F-78EF550EC334}" presName="bgRect" presStyleLbl="bgShp" presStyleIdx="4" presStyleCnt="7"/>
      <dgm:spPr/>
    </dgm:pt>
    <dgm:pt modelId="{302C5007-2312-4CA1-9E31-F9357896C7D2}" type="pres">
      <dgm:prSet presAssocID="{A6B470BD-E9E6-46FE-B29F-78EF550EC334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ssgerät"/>
        </a:ext>
      </dgm:extLst>
    </dgm:pt>
    <dgm:pt modelId="{FA22B73A-421A-45D4-8636-AAE6962882A2}" type="pres">
      <dgm:prSet presAssocID="{A6B470BD-E9E6-46FE-B29F-78EF550EC334}" presName="spaceRect" presStyleCnt="0"/>
      <dgm:spPr/>
    </dgm:pt>
    <dgm:pt modelId="{A64B5898-162B-42D0-AF33-6B50227C218D}" type="pres">
      <dgm:prSet presAssocID="{A6B470BD-E9E6-46FE-B29F-78EF550EC334}" presName="parTx" presStyleLbl="revTx" presStyleIdx="4" presStyleCnt="7">
        <dgm:presLayoutVars>
          <dgm:chMax val="0"/>
          <dgm:chPref val="0"/>
        </dgm:presLayoutVars>
      </dgm:prSet>
      <dgm:spPr/>
    </dgm:pt>
    <dgm:pt modelId="{3FA80A83-5296-104B-A7B6-8BA036C97CB8}" type="pres">
      <dgm:prSet presAssocID="{C6065D1D-319E-43AD-BE87-D7F5C1B2CB4E}" presName="sibTrans" presStyleCnt="0"/>
      <dgm:spPr/>
    </dgm:pt>
    <dgm:pt modelId="{CC10F3E3-078A-194A-802A-05725D4D6A51}" type="pres">
      <dgm:prSet presAssocID="{694E2296-FEBA-6D47-9B26-5354E3C7FF88}" presName="compNode" presStyleCnt="0"/>
      <dgm:spPr/>
    </dgm:pt>
    <dgm:pt modelId="{8F5D2697-5E28-D640-A40D-3DD200D61062}" type="pres">
      <dgm:prSet presAssocID="{694E2296-FEBA-6D47-9B26-5354E3C7FF88}" presName="bgRect" presStyleLbl="bgShp" presStyleIdx="5" presStyleCnt="7"/>
      <dgm:spPr/>
    </dgm:pt>
    <dgm:pt modelId="{26FBED07-9430-B948-9EBE-819FDE443A4A}" type="pres">
      <dgm:prSet presAssocID="{694E2296-FEBA-6D47-9B26-5354E3C7FF88}" presName="iconRect" presStyleLbl="node1" presStyleIdx="5" presStyleCnt="7"/>
      <dgm:spPr>
        <a:noFill/>
      </dgm:spPr>
    </dgm:pt>
    <dgm:pt modelId="{42536C98-55F9-F043-8597-F0DFD26D997A}" type="pres">
      <dgm:prSet presAssocID="{694E2296-FEBA-6D47-9B26-5354E3C7FF88}" presName="spaceRect" presStyleCnt="0"/>
      <dgm:spPr/>
    </dgm:pt>
    <dgm:pt modelId="{A59D8112-68EE-B440-B0FB-CFCBFA8244F0}" type="pres">
      <dgm:prSet presAssocID="{694E2296-FEBA-6D47-9B26-5354E3C7FF88}" presName="parTx" presStyleLbl="revTx" presStyleIdx="5" presStyleCnt="7">
        <dgm:presLayoutVars>
          <dgm:chMax val="0"/>
          <dgm:chPref val="0"/>
        </dgm:presLayoutVars>
      </dgm:prSet>
      <dgm:spPr/>
    </dgm:pt>
    <dgm:pt modelId="{BCE8DBE2-2227-2849-B6A9-BED36AEE9502}" type="pres">
      <dgm:prSet presAssocID="{EB96EC02-FAB5-BB44-A920-588557BDAC7D}" presName="sibTrans" presStyleCnt="0"/>
      <dgm:spPr/>
    </dgm:pt>
    <dgm:pt modelId="{40F72E78-AD12-3847-97A0-3CB70D9B79D6}" type="pres">
      <dgm:prSet presAssocID="{C2CA4F38-39E3-6548-9A14-95059C356478}" presName="compNode" presStyleCnt="0"/>
      <dgm:spPr/>
    </dgm:pt>
    <dgm:pt modelId="{92AAF712-0C26-D34E-A849-79666B23E9FA}" type="pres">
      <dgm:prSet presAssocID="{C2CA4F38-39E3-6548-9A14-95059C356478}" presName="bgRect" presStyleLbl="bgShp" presStyleIdx="6" presStyleCnt="7"/>
      <dgm:spPr/>
    </dgm:pt>
    <dgm:pt modelId="{613E60B2-40B2-2F45-863F-C795DA8A2A50}" type="pres">
      <dgm:prSet presAssocID="{C2CA4F38-39E3-6548-9A14-95059C356478}" presName="iconRect" presStyleLbl="node1" presStyleIdx="6" presStyleCnt="7"/>
      <dgm:spPr>
        <a:noFill/>
      </dgm:spPr>
    </dgm:pt>
    <dgm:pt modelId="{E0B34D89-207B-1949-87BF-A0CA7B39AC81}" type="pres">
      <dgm:prSet presAssocID="{C2CA4F38-39E3-6548-9A14-95059C356478}" presName="spaceRect" presStyleCnt="0"/>
      <dgm:spPr/>
    </dgm:pt>
    <dgm:pt modelId="{99CEA04C-F7EA-CF4F-B8A1-FEC89DF150BE}" type="pres">
      <dgm:prSet presAssocID="{C2CA4F38-39E3-6548-9A14-95059C356478}" presName="parTx" presStyleLbl="revTx" presStyleIdx="6" presStyleCnt="7">
        <dgm:presLayoutVars>
          <dgm:chMax val="0"/>
          <dgm:chPref val="0"/>
        </dgm:presLayoutVars>
      </dgm:prSet>
      <dgm:spPr/>
    </dgm:pt>
  </dgm:ptLst>
  <dgm:cxnLst>
    <dgm:cxn modelId="{9753DF03-8DD6-254A-B2AB-D8F1E1693FB9}" type="presOf" srcId="{11D2F31A-52DB-4B29-A3E1-8CB44DDE274E}" destId="{E4A70125-5D85-40B5-A121-44D1C88A7F64}" srcOrd="0" destOrd="0" presId="urn:microsoft.com/office/officeart/2018/2/layout/IconVerticalSolidList"/>
    <dgm:cxn modelId="{ED1EBF1C-B851-A948-8B7E-31FB747BCF6F}" type="presOf" srcId="{E956DBC2-B521-4145-B7C7-E5FEB2D99E30}" destId="{DFD2CE18-0617-4EC4-AD78-DFF1069A6EF0}" srcOrd="0" destOrd="0" presId="urn:microsoft.com/office/officeart/2018/2/layout/IconVerticalSolidList"/>
    <dgm:cxn modelId="{BC56A721-185C-F246-A628-F8FA9CCA8696}" type="presOf" srcId="{C2CA4F38-39E3-6548-9A14-95059C356478}" destId="{99CEA04C-F7EA-CF4F-B8A1-FEC89DF150BE}" srcOrd="0" destOrd="0" presId="urn:microsoft.com/office/officeart/2018/2/layout/IconVerticalSolidList"/>
    <dgm:cxn modelId="{1C495A24-5B25-40F4-A79C-E043A3BAE80D}" srcId="{11D2F31A-52DB-4B29-A3E1-8CB44DDE274E}" destId="{FF52E674-ABC3-409D-B817-9BF9499F6DF1}" srcOrd="3" destOrd="0" parTransId="{D8A24DAE-F764-4F8A-9454-D459E183BE75}" sibTransId="{AAFBB49C-4D4E-4FBB-AE6F-A071D68BEFBD}"/>
    <dgm:cxn modelId="{85214A45-29E8-894E-B3BD-B97CACEA91D4}" srcId="{11D2F31A-52DB-4B29-A3E1-8CB44DDE274E}" destId="{C2CA4F38-39E3-6548-9A14-95059C356478}" srcOrd="6" destOrd="0" parTransId="{6E1FC4EA-9D06-AE4D-85DF-B2C6E9035E23}" sibTransId="{E75DE6A7-8DF3-DB44-BE13-04673DAA50CC}"/>
    <dgm:cxn modelId="{3E20355A-51A3-4C45-B4DB-3A34D05E0037}" srcId="{11D2F31A-52DB-4B29-A3E1-8CB44DDE274E}" destId="{134FEE57-FDD9-48A8-9FF4-B31BB442348E}" srcOrd="2" destOrd="0" parTransId="{D5549506-953C-41E3-9905-5FE7EC322788}" sibTransId="{A27082EA-0339-433C-9C56-C57F8E6E2B5A}"/>
    <dgm:cxn modelId="{54C8575C-42D7-6F4F-838A-035608E44ACE}" type="presOf" srcId="{8B133991-ABAA-4BA1-B54C-1B2141704A0E}" destId="{441FD284-5EF8-4EB6-9BBA-AC701BAA0C87}" srcOrd="0" destOrd="0" presId="urn:microsoft.com/office/officeart/2018/2/layout/IconVerticalSolidList"/>
    <dgm:cxn modelId="{A1757D6D-DE72-4F48-8BDC-602FF3E2D6F8}" srcId="{11D2F31A-52DB-4B29-A3E1-8CB44DDE274E}" destId="{E956DBC2-B521-4145-B7C7-E5FEB2D99E30}" srcOrd="1" destOrd="0" parTransId="{88F80FE2-0E00-4B0C-8AB1-7034D0383CED}" sibTransId="{1AC4E916-13B1-47C9-ABC4-830D1CB1EA3F}"/>
    <dgm:cxn modelId="{7DAEAC78-ED8E-4A4F-87B6-DB8C19872291}" srcId="{11D2F31A-52DB-4B29-A3E1-8CB44DDE274E}" destId="{A6B470BD-E9E6-46FE-B29F-78EF550EC334}" srcOrd="4" destOrd="0" parTransId="{726EC229-164A-44EF-B799-E989FB7D490E}" sibTransId="{C6065D1D-319E-43AD-BE87-D7F5C1B2CB4E}"/>
    <dgm:cxn modelId="{EF849A7C-D364-2340-9448-960A73825E95}" srcId="{11D2F31A-52DB-4B29-A3E1-8CB44DDE274E}" destId="{694E2296-FEBA-6D47-9B26-5354E3C7FF88}" srcOrd="5" destOrd="0" parTransId="{8BF673C6-BBB8-D041-A01B-FCB5E9275DB4}" sibTransId="{EB96EC02-FAB5-BB44-A920-588557BDAC7D}"/>
    <dgm:cxn modelId="{BFF24D7E-2F47-B64C-9D1A-C2ACAC3D7DE2}" type="presOf" srcId="{134FEE57-FDD9-48A8-9FF4-B31BB442348E}" destId="{F710CA3A-2B09-41F0-9551-180C619E8AC6}" srcOrd="0" destOrd="0" presId="urn:microsoft.com/office/officeart/2018/2/layout/IconVerticalSolidList"/>
    <dgm:cxn modelId="{6A98498A-1FC3-094B-9C9A-7E2467A192F4}" type="presOf" srcId="{694E2296-FEBA-6D47-9B26-5354E3C7FF88}" destId="{A59D8112-68EE-B440-B0FB-CFCBFA8244F0}" srcOrd="0" destOrd="0" presId="urn:microsoft.com/office/officeart/2018/2/layout/IconVerticalSolidList"/>
    <dgm:cxn modelId="{E472188F-1D97-A04A-94CB-EB6C75E9B812}" type="presOf" srcId="{A6B470BD-E9E6-46FE-B29F-78EF550EC334}" destId="{A64B5898-162B-42D0-AF33-6B50227C218D}" srcOrd="0" destOrd="0" presId="urn:microsoft.com/office/officeart/2018/2/layout/IconVerticalSolidList"/>
    <dgm:cxn modelId="{FA5D31B5-2BB5-5742-A5D6-CE234C63E3BC}" type="presOf" srcId="{FF52E674-ABC3-409D-B817-9BF9499F6DF1}" destId="{806FACA7-E09D-490C-9477-5743641346B4}" srcOrd="0" destOrd="0" presId="urn:microsoft.com/office/officeart/2018/2/layout/IconVerticalSolidList"/>
    <dgm:cxn modelId="{FC242CC2-4E61-41F1-8FE9-AF4B6AD5750D}" srcId="{11D2F31A-52DB-4B29-A3E1-8CB44DDE274E}" destId="{8B133991-ABAA-4BA1-B54C-1B2141704A0E}" srcOrd="0" destOrd="0" parTransId="{24460B56-92CD-4C94-93E7-86FF334DFE74}" sibTransId="{C34894E7-7014-4F73-AC38-BEDC9A606AAE}"/>
    <dgm:cxn modelId="{C98C8A5F-2E0A-4242-928A-B892231E2B4B}" type="presParOf" srcId="{E4A70125-5D85-40B5-A121-44D1C88A7F64}" destId="{43CAA048-7544-4CA8-A817-5A464E8B596F}" srcOrd="0" destOrd="0" presId="urn:microsoft.com/office/officeart/2018/2/layout/IconVerticalSolidList"/>
    <dgm:cxn modelId="{EA251378-23AD-7E4B-A5AE-62738B620F4D}" type="presParOf" srcId="{43CAA048-7544-4CA8-A817-5A464E8B596F}" destId="{EF1CCFDF-656E-4640-9176-39B0327BFE02}" srcOrd="0" destOrd="0" presId="urn:microsoft.com/office/officeart/2018/2/layout/IconVerticalSolidList"/>
    <dgm:cxn modelId="{DCD52654-F5CB-BF4B-AD01-A1F2A3069593}" type="presParOf" srcId="{43CAA048-7544-4CA8-A817-5A464E8B596F}" destId="{E392565D-7EAF-4965-AABE-9099F515E8D0}" srcOrd="1" destOrd="0" presId="urn:microsoft.com/office/officeart/2018/2/layout/IconVerticalSolidList"/>
    <dgm:cxn modelId="{0F692094-12D0-114C-915E-65F7A2D6293F}" type="presParOf" srcId="{43CAA048-7544-4CA8-A817-5A464E8B596F}" destId="{6ABF389E-809E-4EF4-9901-0E0D3C93224D}" srcOrd="2" destOrd="0" presId="urn:microsoft.com/office/officeart/2018/2/layout/IconVerticalSolidList"/>
    <dgm:cxn modelId="{B952EFF2-42F4-D244-99ED-763DB3919124}" type="presParOf" srcId="{43CAA048-7544-4CA8-A817-5A464E8B596F}" destId="{441FD284-5EF8-4EB6-9BBA-AC701BAA0C87}" srcOrd="3" destOrd="0" presId="urn:microsoft.com/office/officeart/2018/2/layout/IconVerticalSolidList"/>
    <dgm:cxn modelId="{71CAC6F1-64B1-A14E-A418-AE962B682E91}" type="presParOf" srcId="{E4A70125-5D85-40B5-A121-44D1C88A7F64}" destId="{79CFD64D-7294-43F9-A4E1-25359032A24D}" srcOrd="1" destOrd="0" presId="urn:microsoft.com/office/officeart/2018/2/layout/IconVerticalSolidList"/>
    <dgm:cxn modelId="{1A3B9E92-0E11-1B4C-8797-365F54CCE7A6}" type="presParOf" srcId="{E4A70125-5D85-40B5-A121-44D1C88A7F64}" destId="{0F336B5F-ED63-424B-A0D9-EBDF6604A3CF}" srcOrd="2" destOrd="0" presId="urn:microsoft.com/office/officeart/2018/2/layout/IconVerticalSolidList"/>
    <dgm:cxn modelId="{C4CF788A-B509-2C4C-9BBB-0E5DB6922C15}" type="presParOf" srcId="{0F336B5F-ED63-424B-A0D9-EBDF6604A3CF}" destId="{E019A90C-0967-44BC-84A2-B4AECDEF1F39}" srcOrd="0" destOrd="0" presId="urn:microsoft.com/office/officeart/2018/2/layout/IconVerticalSolidList"/>
    <dgm:cxn modelId="{D5DC7505-6618-604E-ABD8-846BAD4FC2D9}" type="presParOf" srcId="{0F336B5F-ED63-424B-A0D9-EBDF6604A3CF}" destId="{FAF2DDF1-94C8-4B42-B66B-9B4F3B39A4CA}" srcOrd="1" destOrd="0" presId="urn:microsoft.com/office/officeart/2018/2/layout/IconVerticalSolidList"/>
    <dgm:cxn modelId="{BC0F0BCB-68E0-5A4F-8F94-E29E35788273}" type="presParOf" srcId="{0F336B5F-ED63-424B-A0D9-EBDF6604A3CF}" destId="{45364D40-9FB4-4CEA-8C53-9FB9C77A16B0}" srcOrd="2" destOrd="0" presId="urn:microsoft.com/office/officeart/2018/2/layout/IconVerticalSolidList"/>
    <dgm:cxn modelId="{4C230F30-9126-404C-964C-48E08C9892F3}" type="presParOf" srcId="{0F336B5F-ED63-424B-A0D9-EBDF6604A3CF}" destId="{DFD2CE18-0617-4EC4-AD78-DFF1069A6EF0}" srcOrd="3" destOrd="0" presId="urn:microsoft.com/office/officeart/2018/2/layout/IconVerticalSolidList"/>
    <dgm:cxn modelId="{8A8B8D2B-90E1-0440-8295-A00305256056}" type="presParOf" srcId="{E4A70125-5D85-40B5-A121-44D1C88A7F64}" destId="{64069A3A-CA1D-4C70-A57C-4B9F65937802}" srcOrd="3" destOrd="0" presId="urn:microsoft.com/office/officeart/2018/2/layout/IconVerticalSolidList"/>
    <dgm:cxn modelId="{D93F264D-CAA2-B448-9C16-607B3251CAA0}" type="presParOf" srcId="{E4A70125-5D85-40B5-A121-44D1C88A7F64}" destId="{7858FB22-76BC-405D-A0C8-6ADDD02218FF}" srcOrd="4" destOrd="0" presId="urn:microsoft.com/office/officeart/2018/2/layout/IconVerticalSolidList"/>
    <dgm:cxn modelId="{D4171C9F-56D4-534D-A904-79C6108903E3}" type="presParOf" srcId="{7858FB22-76BC-405D-A0C8-6ADDD02218FF}" destId="{64FB1085-2246-455C-8639-F352064F3C79}" srcOrd="0" destOrd="0" presId="urn:microsoft.com/office/officeart/2018/2/layout/IconVerticalSolidList"/>
    <dgm:cxn modelId="{D8476A1F-C60E-B340-9423-D161EEDC2505}" type="presParOf" srcId="{7858FB22-76BC-405D-A0C8-6ADDD02218FF}" destId="{6E43B83A-D1F1-4315-92AA-CBF6DE698467}" srcOrd="1" destOrd="0" presId="urn:microsoft.com/office/officeart/2018/2/layout/IconVerticalSolidList"/>
    <dgm:cxn modelId="{90537692-6478-6E47-A814-C65A869F124E}" type="presParOf" srcId="{7858FB22-76BC-405D-A0C8-6ADDD02218FF}" destId="{760431A1-5EF3-4B32-80F4-F18ACE68F608}" srcOrd="2" destOrd="0" presId="urn:microsoft.com/office/officeart/2018/2/layout/IconVerticalSolidList"/>
    <dgm:cxn modelId="{81DB0668-8E1B-5049-BB0A-1F8EEA302146}" type="presParOf" srcId="{7858FB22-76BC-405D-A0C8-6ADDD02218FF}" destId="{F710CA3A-2B09-41F0-9551-180C619E8AC6}" srcOrd="3" destOrd="0" presId="urn:microsoft.com/office/officeart/2018/2/layout/IconVerticalSolidList"/>
    <dgm:cxn modelId="{490E9413-4BA3-D045-AD52-8D4B598C8FE0}" type="presParOf" srcId="{E4A70125-5D85-40B5-A121-44D1C88A7F64}" destId="{0E04B2A9-880D-414F-B0C1-A983FF22FD02}" srcOrd="5" destOrd="0" presId="urn:microsoft.com/office/officeart/2018/2/layout/IconVerticalSolidList"/>
    <dgm:cxn modelId="{B6045051-75C7-154A-A06D-89162FF2207E}" type="presParOf" srcId="{E4A70125-5D85-40B5-A121-44D1C88A7F64}" destId="{519321C9-FB3A-40E3-A4A8-DFFED5DDC415}" srcOrd="6" destOrd="0" presId="urn:microsoft.com/office/officeart/2018/2/layout/IconVerticalSolidList"/>
    <dgm:cxn modelId="{76A4169B-BBFB-A443-B152-1D5929BA9F51}" type="presParOf" srcId="{519321C9-FB3A-40E3-A4A8-DFFED5DDC415}" destId="{00DA8438-C1C4-4A61-A3CD-0742A3D68A73}" srcOrd="0" destOrd="0" presId="urn:microsoft.com/office/officeart/2018/2/layout/IconVerticalSolidList"/>
    <dgm:cxn modelId="{61B7B770-8CE8-EB4F-BB6A-E168CA734690}" type="presParOf" srcId="{519321C9-FB3A-40E3-A4A8-DFFED5DDC415}" destId="{F0336421-1F4D-4D4A-8C5E-4DA72C72E609}" srcOrd="1" destOrd="0" presId="urn:microsoft.com/office/officeart/2018/2/layout/IconVerticalSolidList"/>
    <dgm:cxn modelId="{885986BF-6BA4-724B-A597-BC96CAB4CEEE}" type="presParOf" srcId="{519321C9-FB3A-40E3-A4A8-DFFED5DDC415}" destId="{33F06323-5FC1-4333-92C3-4AB275C2A9D5}" srcOrd="2" destOrd="0" presId="urn:microsoft.com/office/officeart/2018/2/layout/IconVerticalSolidList"/>
    <dgm:cxn modelId="{777C6A90-89AF-0C48-8915-3D6799E86E4C}" type="presParOf" srcId="{519321C9-FB3A-40E3-A4A8-DFFED5DDC415}" destId="{806FACA7-E09D-490C-9477-5743641346B4}" srcOrd="3" destOrd="0" presId="urn:microsoft.com/office/officeart/2018/2/layout/IconVerticalSolidList"/>
    <dgm:cxn modelId="{002E90F7-9189-EA49-81E4-B2D18139C87D}" type="presParOf" srcId="{E4A70125-5D85-40B5-A121-44D1C88A7F64}" destId="{F06A09E0-068D-43D1-B13B-1E02C4433925}" srcOrd="7" destOrd="0" presId="urn:microsoft.com/office/officeart/2018/2/layout/IconVerticalSolidList"/>
    <dgm:cxn modelId="{DC0E3F31-835A-B64D-90F5-62B29B86925C}" type="presParOf" srcId="{E4A70125-5D85-40B5-A121-44D1C88A7F64}" destId="{C722B998-0372-49FD-AD1D-F22054802B50}" srcOrd="8" destOrd="0" presId="urn:microsoft.com/office/officeart/2018/2/layout/IconVerticalSolidList"/>
    <dgm:cxn modelId="{3B848F89-40AA-2340-925A-7A4ABE7145DF}" type="presParOf" srcId="{C722B998-0372-49FD-AD1D-F22054802B50}" destId="{0FC51246-17A9-4831-A1BD-7D42F52CEEC0}" srcOrd="0" destOrd="0" presId="urn:microsoft.com/office/officeart/2018/2/layout/IconVerticalSolidList"/>
    <dgm:cxn modelId="{A330929F-F778-854A-B0B7-54E13C1F2826}" type="presParOf" srcId="{C722B998-0372-49FD-AD1D-F22054802B50}" destId="{302C5007-2312-4CA1-9E31-F9357896C7D2}" srcOrd="1" destOrd="0" presId="urn:microsoft.com/office/officeart/2018/2/layout/IconVerticalSolidList"/>
    <dgm:cxn modelId="{C2989B81-8AE7-D94C-98BF-8B5D915E1A61}" type="presParOf" srcId="{C722B998-0372-49FD-AD1D-F22054802B50}" destId="{FA22B73A-421A-45D4-8636-AAE6962882A2}" srcOrd="2" destOrd="0" presId="urn:microsoft.com/office/officeart/2018/2/layout/IconVerticalSolidList"/>
    <dgm:cxn modelId="{DE27424E-A719-B146-A2EE-0F2D2DBF3D5C}" type="presParOf" srcId="{C722B998-0372-49FD-AD1D-F22054802B50}" destId="{A64B5898-162B-42D0-AF33-6B50227C218D}" srcOrd="3" destOrd="0" presId="urn:microsoft.com/office/officeart/2018/2/layout/IconVerticalSolidList"/>
    <dgm:cxn modelId="{C8EF6646-2D9D-E44F-965F-E05628734E1B}" type="presParOf" srcId="{E4A70125-5D85-40B5-A121-44D1C88A7F64}" destId="{3FA80A83-5296-104B-A7B6-8BA036C97CB8}" srcOrd="9" destOrd="0" presId="urn:microsoft.com/office/officeart/2018/2/layout/IconVerticalSolidList"/>
    <dgm:cxn modelId="{7B80B2F2-3592-9A4A-B759-454ACD9BEB83}" type="presParOf" srcId="{E4A70125-5D85-40B5-A121-44D1C88A7F64}" destId="{CC10F3E3-078A-194A-802A-05725D4D6A51}" srcOrd="10" destOrd="0" presId="urn:microsoft.com/office/officeart/2018/2/layout/IconVerticalSolidList"/>
    <dgm:cxn modelId="{AB18CFF0-7CA3-3B4B-AE1D-E74103423C07}" type="presParOf" srcId="{CC10F3E3-078A-194A-802A-05725D4D6A51}" destId="{8F5D2697-5E28-D640-A40D-3DD200D61062}" srcOrd="0" destOrd="0" presId="urn:microsoft.com/office/officeart/2018/2/layout/IconVerticalSolidList"/>
    <dgm:cxn modelId="{B4E24FB7-E55A-D143-8CC1-F210637FE240}" type="presParOf" srcId="{CC10F3E3-078A-194A-802A-05725D4D6A51}" destId="{26FBED07-9430-B948-9EBE-819FDE443A4A}" srcOrd="1" destOrd="0" presId="urn:microsoft.com/office/officeart/2018/2/layout/IconVerticalSolidList"/>
    <dgm:cxn modelId="{12CACDE6-41F9-CF4B-8BE4-D7600C58EC8E}" type="presParOf" srcId="{CC10F3E3-078A-194A-802A-05725D4D6A51}" destId="{42536C98-55F9-F043-8597-F0DFD26D997A}" srcOrd="2" destOrd="0" presId="urn:microsoft.com/office/officeart/2018/2/layout/IconVerticalSolidList"/>
    <dgm:cxn modelId="{D0745789-D220-1349-9E6B-2C97B21E6CFB}" type="presParOf" srcId="{CC10F3E3-078A-194A-802A-05725D4D6A51}" destId="{A59D8112-68EE-B440-B0FB-CFCBFA8244F0}" srcOrd="3" destOrd="0" presId="urn:microsoft.com/office/officeart/2018/2/layout/IconVerticalSolidList"/>
    <dgm:cxn modelId="{53411BF1-BCC4-EC47-A659-001790A5E031}" type="presParOf" srcId="{E4A70125-5D85-40B5-A121-44D1C88A7F64}" destId="{BCE8DBE2-2227-2849-B6A9-BED36AEE9502}" srcOrd="11" destOrd="0" presId="urn:microsoft.com/office/officeart/2018/2/layout/IconVerticalSolidList"/>
    <dgm:cxn modelId="{C058847F-F5CE-6D46-A313-A3968A4A4F8C}" type="presParOf" srcId="{E4A70125-5D85-40B5-A121-44D1C88A7F64}" destId="{40F72E78-AD12-3847-97A0-3CB70D9B79D6}" srcOrd="12" destOrd="0" presId="urn:microsoft.com/office/officeart/2018/2/layout/IconVerticalSolidList"/>
    <dgm:cxn modelId="{4CC434B1-0A3F-0548-88A9-4A6F636A2F5C}" type="presParOf" srcId="{40F72E78-AD12-3847-97A0-3CB70D9B79D6}" destId="{92AAF712-0C26-D34E-A849-79666B23E9FA}" srcOrd="0" destOrd="0" presId="urn:microsoft.com/office/officeart/2018/2/layout/IconVerticalSolidList"/>
    <dgm:cxn modelId="{8EB33EE9-EECE-CC49-A7C1-4C1D514AA857}" type="presParOf" srcId="{40F72E78-AD12-3847-97A0-3CB70D9B79D6}" destId="{613E60B2-40B2-2F45-863F-C795DA8A2A50}" srcOrd="1" destOrd="0" presId="urn:microsoft.com/office/officeart/2018/2/layout/IconVerticalSolidList"/>
    <dgm:cxn modelId="{BA8A23F3-ED5B-B441-B15A-94C162769CAD}" type="presParOf" srcId="{40F72E78-AD12-3847-97A0-3CB70D9B79D6}" destId="{E0B34D89-207B-1949-87BF-A0CA7B39AC81}" srcOrd="2" destOrd="0" presId="urn:microsoft.com/office/officeart/2018/2/layout/IconVerticalSolidList"/>
    <dgm:cxn modelId="{18A587F7-FA9A-8A4C-BA55-5247A74F8E23}" type="presParOf" srcId="{40F72E78-AD12-3847-97A0-3CB70D9B79D6}" destId="{99CEA04C-F7EA-CF4F-B8A1-FEC89DF150B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1CCFDF-656E-4640-9176-39B0327BFE02}">
      <dsp:nvSpPr>
        <dsp:cNvPr id="0" name=""/>
        <dsp:cNvSpPr/>
      </dsp:nvSpPr>
      <dsp:spPr>
        <a:xfrm>
          <a:off x="0" y="0"/>
          <a:ext cx="4256690" cy="44227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392565D-7EAF-4965-AABE-9099F515E8D0}">
      <dsp:nvSpPr>
        <dsp:cNvPr id="0" name=""/>
        <dsp:cNvSpPr/>
      </dsp:nvSpPr>
      <dsp:spPr>
        <a:xfrm>
          <a:off x="133788" y="101941"/>
          <a:ext cx="243490" cy="24325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41FD284-5EF8-4EB6-9BBA-AC701BAA0C87}">
      <dsp:nvSpPr>
        <dsp:cNvPr id="0" name=""/>
        <dsp:cNvSpPr/>
      </dsp:nvSpPr>
      <dsp:spPr>
        <a:xfrm>
          <a:off x="511067" y="2428"/>
          <a:ext cx="3714924" cy="497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659" tIns="52659" rIns="52659" bIns="52659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Can scale cluster up and down repeatedly, even from interactive Julia session</a:t>
          </a:r>
        </a:p>
      </dsp:txBody>
      <dsp:txXfrm>
        <a:off x="511067" y="2428"/>
        <a:ext cx="3714924" cy="497561"/>
      </dsp:txXfrm>
    </dsp:sp>
    <dsp:sp modelId="{E019A90C-0967-44BC-84A2-B4AECDEF1F39}">
      <dsp:nvSpPr>
        <dsp:cNvPr id="0" name=""/>
        <dsp:cNvSpPr/>
      </dsp:nvSpPr>
      <dsp:spPr>
        <a:xfrm>
          <a:off x="0" y="618631"/>
          <a:ext cx="4256690" cy="44227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AF2DDF1-94C8-4B42-B66B-9B4F3B39A4CA}">
      <dsp:nvSpPr>
        <dsp:cNvPr id="0" name=""/>
        <dsp:cNvSpPr/>
      </dsp:nvSpPr>
      <dsp:spPr>
        <a:xfrm>
          <a:off x="133788" y="723893"/>
          <a:ext cx="243490" cy="24325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D2CE18-0617-4EC4-AD78-DFF1069A6EF0}">
      <dsp:nvSpPr>
        <dsp:cNvPr id="0" name=""/>
        <dsp:cNvSpPr/>
      </dsp:nvSpPr>
      <dsp:spPr>
        <a:xfrm>
          <a:off x="511067" y="624380"/>
          <a:ext cx="3714924" cy="497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659" tIns="52659" rIns="52659" bIns="52659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 Timeout/retry mechanism + atomic file I/O with optional local caching</a:t>
          </a:r>
        </a:p>
      </dsp:txBody>
      <dsp:txXfrm>
        <a:off x="511067" y="624380"/>
        <a:ext cx="3714924" cy="497561"/>
      </dsp:txXfrm>
    </dsp:sp>
    <dsp:sp modelId="{64FB1085-2246-455C-8639-F352064F3C79}">
      <dsp:nvSpPr>
        <dsp:cNvPr id="0" name=""/>
        <dsp:cNvSpPr/>
      </dsp:nvSpPr>
      <dsp:spPr>
        <a:xfrm>
          <a:off x="0" y="1246332"/>
          <a:ext cx="4256690" cy="44227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E43B83A-D1F1-4315-92AA-CBF6DE698467}">
      <dsp:nvSpPr>
        <dsp:cNvPr id="0" name=""/>
        <dsp:cNvSpPr/>
      </dsp:nvSpPr>
      <dsp:spPr>
        <a:xfrm>
          <a:off x="133788" y="1345845"/>
          <a:ext cx="243490" cy="24325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10CA3A-2B09-41F0-9551-180C619E8AC6}">
      <dsp:nvSpPr>
        <dsp:cNvPr id="0" name=""/>
        <dsp:cNvSpPr/>
      </dsp:nvSpPr>
      <dsp:spPr>
        <a:xfrm>
          <a:off x="511067" y="1246332"/>
          <a:ext cx="3714924" cy="497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659" tIns="52659" rIns="52659" bIns="52659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Best LH5 write performance achieved so far 1.2 TB in 70 seconds</a:t>
          </a:r>
        </a:p>
      </dsp:txBody>
      <dsp:txXfrm>
        <a:off x="511067" y="1246332"/>
        <a:ext cx="3714924" cy="497561"/>
      </dsp:txXfrm>
    </dsp:sp>
    <dsp:sp modelId="{00DA8438-C1C4-4A61-A3CD-0742A3D68A73}">
      <dsp:nvSpPr>
        <dsp:cNvPr id="0" name=""/>
        <dsp:cNvSpPr/>
      </dsp:nvSpPr>
      <dsp:spPr>
        <a:xfrm>
          <a:off x="0" y="1868284"/>
          <a:ext cx="4256690" cy="44227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0336421-1F4D-4D4A-8C5E-4DA72C72E609}">
      <dsp:nvSpPr>
        <dsp:cNvPr id="0" name=""/>
        <dsp:cNvSpPr/>
      </dsp:nvSpPr>
      <dsp:spPr>
        <a:xfrm>
          <a:off x="133788" y="1967797"/>
          <a:ext cx="243490" cy="24325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6FACA7-E09D-490C-9477-5743641346B4}">
      <dsp:nvSpPr>
        <dsp:cNvPr id="0" name=""/>
        <dsp:cNvSpPr/>
      </dsp:nvSpPr>
      <dsp:spPr>
        <a:xfrm>
          <a:off x="511067" y="1868284"/>
          <a:ext cx="3714924" cy="497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659" tIns="52659" rIns="52659" bIns="52659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Ran up to 4000 parallel multi-</a:t>
          </a:r>
          <a:r>
            <a:rPr lang="en-US" sz="1400" kern="1200" dirty="0" err="1"/>
            <a:t>cpu</a:t>
          </a:r>
          <a:r>
            <a:rPr lang="en-US" sz="1400" kern="1200" dirty="0"/>
            <a:t> worker processes</a:t>
          </a:r>
        </a:p>
      </dsp:txBody>
      <dsp:txXfrm>
        <a:off x="511067" y="1868284"/>
        <a:ext cx="3714924" cy="497561"/>
      </dsp:txXfrm>
    </dsp:sp>
    <dsp:sp modelId="{0FC51246-17A9-4831-A1BD-7D42F52CEEC0}">
      <dsp:nvSpPr>
        <dsp:cNvPr id="0" name=""/>
        <dsp:cNvSpPr/>
      </dsp:nvSpPr>
      <dsp:spPr>
        <a:xfrm>
          <a:off x="0" y="2490236"/>
          <a:ext cx="4256690" cy="44227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02C5007-2312-4CA1-9E31-F9357896C7D2}">
      <dsp:nvSpPr>
        <dsp:cNvPr id="0" name=""/>
        <dsp:cNvSpPr/>
      </dsp:nvSpPr>
      <dsp:spPr>
        <a:xfrm>
          <a:off x="133788" y="2589748"/>
          <a:ext cx="243490" cy="24325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64B5898-162B-42D0-AF33-6B50227C218D}">
      <dsp:nvSpPr>
        <dsp:cNvPr id="0" name=""/>
        <dsp:cNvSpPr/>
      </dsp:nvSpPr>
      <dsp:spPr>
        <a:xfrm>
          <a:off x="511067" y="2490236"/>
          <a:ext cx="3714924" cy="497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659" tIns="52659" rIns="52659" bIns="52659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Under development: improved distributed progress and performance monitoring</a:t>
          </a:r>
        </a:p>
      </dsp:txBody>
      <dsp:txXfrm>
        <a:off x="511067" y="2490236"/>
        <a:ext cx="3714924" cy="497561"/>
      </dsp:txXfrm>
    </dsp:sp>
    <dsp:sp modelId="{8F5D2697-5E28-D640-A40D-3DD200D61062}">
      <dsp:nvSpPr>
        <dsp:cNvPr id="0" name=""/>
        <dsp:cNvSpPr/>
      </dsp:nvSpPr>
      <dsp:spPr>
        <a:xfrm>
          <a:off x="0" y="3112188"/>
          <a:ext cx="4256690" cy="44227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FBED07-9430-B948-9EBE-819FDE443A4A}">
      <dsp:nvSpPr>
        <dsp:cNvPr id="0" name=""/>
        <dsp:cNvSpPr/>
      </dsp:nvSpPr>
      <dsp:spPr>
        <a:xfrm>
          <a:off x="133788" y="3211700"/>
          <a:ext cx="243490" cy="243252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59D8112-68EE-B440-B0FB-CFCBFA8244F0}">
      <dsp:nvSpPr>
        <dsp:cNvPr id="0" name=""/>
        <dsp:cNvSpPr/>
      </dsp:nvSpPr>
      <dsp:spPr>
        <a:xfrm>
          <a:off x="511067" y="3112188"/>
          <a:ext cx="3714924" cy="497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659" tIns="52659" rIns="52659" bIns="52659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Custom dataflow with simple graph and dependency handling</a:t>
          </a:r>
        </a:p>
      </dsp:txBody>
      <dsp:txXfrm>
        <a:off x="511067" y="3112188"/>
        <a:ext cx="3714924" cy="497561"/>
      </dsp:txXfrm>
    </dsp:sp>
    <dsp:sp modelId="{92AAF712-0C26-D34E-A849-79666B23E9FA}">
      <dsp:nvSpPr>
        <dsp:cNvPr id="0" name=""/>
        <dsp:cNvSpPr/>
      </dsp:nvSpPr>
      <dsp:spPr>
        <a:xfrm>
          <a:off x="0" y="3734140"/>
          <a:ext cx="4256690" cy="44227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13E60B2-40B2-2F45-863F-C795DA8A2A50}">
      <dsp:nvSpPr>
        <dsp:cNvPr id="0" name=""/>
        <dsp:cNvSpPr/>
      </dsp:nvSpPr>
      <dsp:spPr>
        <a:xfrm>
          <a:off x="133788" y="3833652"/>
          <a:ext cx="243490" cy="243252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CEA04C-F7EA-CF4F-B8A1-FEC89DF150BE}">
      <dsp:nvSpPr>
        <dsp:cNvPr id="0" name=""/>
        <dsp:cNvSpPr/>
      </dsp:nvSpPr>
      <dsp:spPr>
        <a:xfrm>
          <a:off x="511067" y="3734140"/>
          <a:ext cx="3714924" cy="497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659" tIns="52659" rIns="52659" bIns="52659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Markdown log reports and debug plot capabilities</a:t>
          </a:r>
        </a:p>
      </dsp:txBody>
      <dsp:txXfrm>
        <a:off x="511067" y="3734140"/>
        <a:ext cx="3714924" cy="4975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106b0fd926e_4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0" name="Google Shape;320;g106b0fd926e_4_15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Get some more picture from </a:t>
            </a:r>
            <a:r>
              <a:rPr lang="en-US" dirty="0" err="1"/>
              <a:t>luigis</a:t>
            </a:r>
            <a:r>
              <a:rPr lang="en-US" dirty="0"/>
              <a:t> slides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1" name="Google Shape;321;g106b0fd926e_4_15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106b0fd926e_4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0" name="Google Shape;320;g106b0fd926e_4_15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1" name="Google Shape;321;g106b0fd926e_4_15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710700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7">
          <a:extLst>
            <a:ext uri="{FF2B5EF4-FFF2-40B4-BE49-F238E27FC236}">
              <a16:creationId xmlns:a16="http://schemas.microsoft.com/office/drawing/2014/main" id="{31569CB4-C1BE-58AD-616A-CAC14863AA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g29a8e78a42a_0_329:notes">
            <a:extLst>
              <a:ext uri="{FF2B5EF4-FFF2-40B4-BE49-F238E27FC236}">
                <a16:creationId xmlns:a16="http://schemas.microsoft.com/office/drawing/2014/main" id="{7ABD66A2-BDC0-7FF9-3520-FAEBE67D122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9" name="Google Shape;839;g29a8e78a42a_0_329:notes">
            <a:extLst>
              <a:ext uri="{FF2B5EF4-FFF2-40B4-BE49-F238E27FC236}">
                <a16:creationId xmlns:a16="http://schemas.microsoft.com/office/drawing/2014/main" id="{11016AF5-6D2B-5E7F-C3B3-03F4FD3CA46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544986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4094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6137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>
          <a:extLst>
            <a:ext uri="{FF2B5EF4-FFF2-40B4-BE49-F238E27FC236}">
              <a16:creationId xmlns:a16="http://schemas.microsoft.com/office/drawing/2014/main" id="{2D8CDDE3-2717-3A17-248E-B239401730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a64037ad8a_0_54:notes">
            <a:extLst>
              <a:ext uri="{FF2B5EF4-FFF2-40B4-BE49-F238E27FC236}">
                <a16:creationId xmlns:a16="http://schemas.microsoft.com/office/drawing/2014/main" id="{36AF405F-9B1D-FA88-41A3-B501B0ED4CB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a64037ad8a_0_54:notes">
            <a:extLst>
              <a:ext uri="{FF2B5EF4-FFF2-40B4-BE49-F238E27FC236}">
                <a16:creationId xmlns:a16="http://schemas.microsoft.com/office/drawing/2014/main" id="{E99914FE-8AAA-2799-6137-C0647032AAC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Was </a:t>
            </a:r>
            <a:r>
              <a:rPr lang="en" dirty="0" err="1"/>
              <a:t>ist</a:t>
            </a:r>
            <a:r>
              <a:rPr lang="en" dirty="0"/>
              <a:t> </a:t>
            </a:r>
            <a:r>
              <a:rPr lang="en" dirty="0" err="1"/>
              <a:t>aktuell</a:t>
            </a:r>
            <a:r>
              <a:rPr lang="en" dirty="0"/>
              <a:t> </a:t>
            </a:r>
            <a:r>
              <a:rPr lang="en" dirty="0" err="1"/>
              <a:t>im</a:t>
            </a:r>
            <a:r>
              <a:rPr lang="en" dirty="0"/>
              <a:t> Software Slack?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4 </a:t>
            </a:r>
            <a:r>
              <a:rPr lang="en" dirty="0" err="1"/>
              <a:t>Teile</a:t>
            </a:r>
            <a:r>
              <a:rPr lang="en" dirty="0"/>
              <a:t>/</a:t>
            </a:r>
            <a:r>
              <a:rPr lang="en" dirty="0" err="1"/>
              <a:t>Kästchen</a:t>
            </a:r>
            <a:r>
              <a:rPr lang="en" dirty="0"/>
              <a:t>: Daten </a:t>
            </a:r>
            <a:r>
              <a:rPr lang="en" dirty="0" err="1"/>
              <a:t>einlesen</a:t>
            </a:r>
            <a:r>
              <a:rPr lang="en" dirty="0"/>
              <a:t> (raw), DSP, Fits/</a:t>
            </a:r>
            <a:r>
              <a:rPr lang="en" dirty="0" err="1"/>
              <a:t>SpecFits</a:t>
            </a:r>
            <a:r>
              <a:rPr lang="en" dirty="0"/>
              <a:t> /Hit, </a:t>
            </a:r>
            <a:r>
              <a:rPr lang="en" dirty="0" err="1"/>
              <a:t>tcm</a:t>
            </a:r>
            <a:r>
              <a:rPr lang="en" dirty="0"/>
              <a:t> (event building)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4 </a:t>
            </a:r>
            <a:r>
              <a:rPr lang="en" dirty="0" err="1"/>
              <a:t>Kästchen</a:t>
            </a:r>
            <a:r>
              <a:rPr lang="en" dirty="0"/>
              <a:t> </a:t>
            </a:r>
            <a:r>
              <a:rPr lang="en" dirty="0" err="1"/>
              <a:t>erklären</a:t>
            </a:r>
            <a:r>
              <a:rPr lang="en" dirty="0"/>
              <a:t> (Alles </a:t>
            </a:r>
            <a:r>
              <a:rPr lang="en" dirty="0" err="1"/>
              <a:t>bildlich</a:t>
            </a:r>
            <a:r>
              <a:rPr lang="en" dirty="0"/>
              <a:t> </a:t>
            </a:r>
            <a:r>
              <a:rPr lang="en" dirty="0" err="1"/>
              <a:t>darstellen</a:t>
            </a:r>
            <a:r>
              <a:rPr lang="en" dirty="0"/>
              <a:t>)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err="1"/>
              <a:t>Dadrunter</a:t>
            </a:r>
            <a:r>
              <a:rPr lang="en" dirty="0"/>
              <a:t> die </a:t>
            </a:r>
            <a:r>
              <a:rPr lang="en" dirty="0" err="1"/>
              <a:t>Paketnamen</a:t>
            </a:r>
            <a:r>
              <a:rPr lang="en" dirty="0"/>
              <a:t> 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dirty="0" err="1"/>
              <a:t>Mostly</a:t>
            </a:r>
            <a:r>
              <a:rPr lang="de-DE" dirty="0"/>
              <a:t> feature </a:t>
            </a:r>
            <a:r>
              <a:rPr lang="de-DE" dirty="0" err="1"/>
              <a:t>complete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LEGEND </a:t>
            </a:r>
            <a:r>
              <a:rPr lang="de-DE" dirty="0" err="1"/>
              <a:t>analysis</a:t>
            </a:r>
            <a:r>
              <a:rPr lang="de-DE" dirty="0"/>
              <a:t> …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dirty="0"/>
              <a:t>… but </a:t>
            </a:r>
            <a:r>
              <a:rPr lang="de-DE" dirty="0" err="1"/>
              <a:t>we’ll</a:t>
            </a:r>
            <a:r>
              <a:rPr lang="de-DE" dirty="0"/>
              <a:t> still </a:t>
            </a:r>
            <a:r>
              <a:rPr lang="de-DE" dirty="0" err="1"/>
              <a:t>add</a:t>
            </a:r>
            <a:r>
              <a:rPr lang="de-DE" dirty="0"/>
              <a:t>, </a:t>
            </a:r>
            <a:r>
              <a:rPr lang="de-DE" dirty="0" err="1"/>
              <a:t>improve</a:t>
            </a:r>
            <a:r>
              <a:rPr lang="de-DE" dirty="0"/>
              <a:t> lots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stuff</a:t>
            </a:r>
            <a:endParaRPr lang="de-DE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dirty="0"/>
              <a:t>Covers </a:t>
            </a:r>
            <a:r>
              <a:rPr lang="de-DE" dirty="0" err="1"/>
              <a:t>whole</a:t>
            </a:r>
            <a:r>
              <a:rPr lang="de-DE" dirty="0"/>
              <a:t> span </a:t>
            </a:r>
            <a:r>
              <a:rPr lang="de-DE" dirty="0" err="1"/>
              <a:t>from</a:t>
            </a:r>
            <a:r>
              <a:rPr lang="de-DE" dirty="0"/>
              <a:t> Geant4-output and lab </a:t>
            </a:r>
            <a:r>
              <a:rPr lang="de-DE" dirty="0" err="1"/>
              <a:t>control</a:t>
            </a:r>
            <a:br>
              <a:rPr lang="de-DE" dirty="0"/>
            </a:br>
            <a:r>
              <a:rPr lang="de-DE" dirty="0" err="1"/>
              <a:t>to</a:t>
            </a:r>
            <a:r>
              <a:rPr lang="de-DE" dirty="0"/>
              <a:t> final </a:t>
            </a:r>
            <a:r>
              <a:rPr lang="de-DE" dirty="0" err="1"/>
              <a:t>analysis</a:t>
            </a: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642359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7798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7">
          <a:extLst>
            <a:ext uri="{FF2B5EF4-FFF2-40B4-BE49-F238E27FC236}">
              <a16:creationId xmlns:a16="http://schemas.microsoft.com/office/drawing/2014/main" id="{57ABE4CF-D307-F647-2DD7-995173972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g29a8e78a42a_0_329:notes">
            <a:extLst>
              <a:ext uri="{FF2B5EF4-FFF2-40B4-BE49-F238E27FC236}">
                <a16:creationId xmlns:a16="http://schemas.microsoft.com/office/drawing/2014/main" id="{DA251728-A136-1FBD-73C0-B2C02FD397D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9" name="Google Shape;839;g29a8e78a42a_0_329:notes">
            <a:extLst>
              <a:ext uri="{FF2B5EF4-FFF2-40B4-BE49-F238E27FC236}">
                <a16:creationId xmlns:a16="http://schemas.microsoft.com/office/drawing/2014/main" id="{F4C76B4B-DD02-AACC-6ECD-F9B25800041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07978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13F0C4-696D-78DA-EF96-3942155650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DC173F-DD57-038C-7F31-75B49EE3C0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C5F45B-447C-5EF2-306C-5D6359C75C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17213F-15A7-AC39-7B62-6EC212B446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6FE35-5F35-654B-98AD-E1C1BFE459B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9917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>
          <a:extLst>
            <a:ext uri="{FF2B5EF4-FFF2-40B4-BE49-F238E27FC236}">
              <a16:creationId xmlns:a16="http://schemas.microsoft.com/office/drawing/2014/main" id="{2B8754C1-5B28-68AD-DBF6-6B68BDAB1F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a64037ad8a_1_85:notes">
            <a:extLst>
              <a:ext uri="{FF2B5EF4-FFF2-40B4-BE49-F238E27FC236}">
                <a16:creationId xmlns:a16="http://schemas.microsoft.com/office/drawing/2014/main" id="{98AF8EF0-4D4B-8D76-1933-DE031C45B06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2a64037ad8a_1_85:notes">
            <a:extLst>
              <a:ext uri="{FF2B5EF4-FFF2-40B4-BE49-F238E27FC236}">
                <a16:creationId xmlns:a16="http://schemas.microsoft.com/office/drawing/2014/main" id="{F652FBDB-B1CE-88FA-4291-B89D0498C01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71500" lvl="1" indent="0">
              <a:buSzPts val="1800"/>
              <a:buNone/>
            </a:pPr>
            <a:r>
              <a:rPr lang="en-US" dirty="0"/>
              <a:t>7 days of physics data taking</a:t>
            </a:r>
          </a:p>
          <a:p>
            <a:pPr marL="571500" lvl="1" indent="0">
              <a:buSzPts val="1800"/>
              <a:buNone/>
            </a:pPr>
            <a:r>
              <a:rPr lang="en-US" b="1" dirty="0"/>
              <a:t>	+ </a:t>
            </a:r>
            <a:r>
              <a:rPr lang="en-US" dirty="0"/>
              <a:t>Calibration run with 4 Th-228 calibration sources</a:t>
            </a:r>
          </a:p>
          <a:p>
            <a:pPr marL="571500" lvl="1" indent="0">
              <a:buSzPts val="1800"/>
              <a:buNone/>
            </a:pPr>
            <a:r>
              <a:rPr lang="en-US" dirty="0"/>
              <a:t>form a run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51911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7">
          <a:extLst>
            <a:ext uri="{FF2B5EF4-FFF2-40B4-BE49-F238E27FC236}">
              <a16:creationId xmlns:a16="http://schemas.microsoft.com/office/drawing/2014/main" id="{2311789F-5B1E-E71B-653A-A0A85506C1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g29a8e78a42a_0_329:notes">
            <a:extLst>
              <a:ext uri="{FF2B5EF4-FFF2-40B4-BE49-F238E27FC236}">
                <a16:creationId xmlns:a16="http://schemas.microsoft.com/office/drawing/2014/main" id="{29E87F4A-E7E8-0C10-3EFB-93A0C6E758C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9" name="Google Shape;839;g29a8e78a42a_0_329:notes">
            <a:extLst>
              <a:ext uri="{FF2B5EF4-FFF2-40B4-BE49-F238E27FC236}">
                <a16:creationId xmlns:a16="http://schemas.microsoft.com/office/drawing/2014/main" id="{793FAF51-946D-3197-BF56-1B90A02AB15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469760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438a16874d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438a16874d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ts val="1100"/>
              <a:buFont typeface="Arial"/>
              <a:buNone/>
            </a:pPr>
            <a:r>
              <a:rPr lang="de">
                <a:solidFill>
                  <a:schemeClr val="dk1"/>
                </a:solidFill>
              </a:rPr>
              <a:t>So let us start with a slide on pulse shape simulation and the different steps to get from the detector geometry and crystal properties to “raw simulated pulses”.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ts val="1100"/>
              <a:buFont typeface="Arial"/>
              <a:buNone/>
            </a:pPr>
            <a:r>
              <a:rPr lang="de">
                <a:solidFill>
                  <a:schemeClr val="dk1"/>
                </a:solidFill>
              </a:rPr>
              <a:t>As this is an SSD talk, I will also show the julia commands that are used to perform the different steps of the pulse shape simulation chain on the right.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ts val="1100"/>
              <a:buFont typeface="Arial"/>
              <a:buNone/>
            </a:pPr>
            <a:r>
              <a:rPr lang="de">
                <a:solidFill>
                  <a:schemeClr val="dk1"/>
                </a:solidFill>
              </a:rPr>
              <a:t>To start the simulation, the user has to define the detector setup.</a:t>
            </a:r>
            <a:br>
              <a:rPr lang="de">
                <a:solidFill>
                  <a:schemeClr val="dk1"/>
                </a:solidFill>
              </a:rPr>
            </a:br>
            <a:r>
              <a:rPr lang="de">
                <a:solidFill>
                  <a:schemeClr val="dk1"/>
                </a:solidFill>
              </a:rPr>
              <a:t>Let us assume that our detector geometry is defined in a configuration file called, for example, “BEGe.yaml”.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ts val="1100"/>
              <a:buFont typeface="Arial"/>
              <a:buNone/>
            </a:pPr>
            <a:r>
              <a:rPr lang="de">
                <a:solidFill>
                  <a:schemeClr val="dk1"/>
                </a:solidFill>
              </a:rPr>
              <a:t>This files contains information like the physical dimensions of the crystal, the geometries of the contacts, possible boreholes, etc.</a:t>
            </a:r>
            <a:br>
              <a:rPr lang="de">
                <a:solidFill>
                  <a:schemeClr val="dk1"/>
                </a:solidFill>
              </a:rPr>
            </a:br>
            <a:r>
              <a:rPr lang="de">
                <a:solidFill>
                  <a:schemeClr val="dk1"/>
                </a:solidFill>
              </a:rPr>
              <a:t>We will have a closer look at the structure of such a configuration file at the end of my talk.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ts val="1100"/>
              <a:buFont typeface="Arial"/>
              <a:buNone/>
            </a:pPr>
            <a:r>
              <a:rPr lang="de">
                <a:solidFill>
                  <a:schemeClr val="dk1"/>
                </a:solidFill>
              </a:rPr>
              <a:t>In this file, </a:t>
            </a:r>
            <a:r>
              <a:rPr lang="de">
                <a:solidFill>
                  <a:srgbClr val="4A86E8"/>
                </a:solidFill>
              </a:rPr>
              <a:t>(*PUSH*)</a:t>
            </a:r>
            <a:r>
              <a:rPr lang="de">
                <a:solidFill>
                  <a:schemeClr val="dk1"/>
                </a:solidFill>
              </a:rPr>
              <a:t> the user can also define the impurity density profile of the detector, the potentials applied to the contacts to bias the detector, </a:t>
            </a:r>
            <a:br>
              <a:rPr lang="de">
                <a:solidFill>
                  <a:schemeClr val="dk1"/>
                </a:solidFill>
              </a:rPr>
            </a:br>
            <a:r>
              <a:rPr lang="de">
                <a:solidFill>
                  <a:schemeClr val="dk1"/>
                </a:solidFill>
              </a:rPr>
              <a:t>and any object in the vicinity of the detector (holding structures, cryostat walls and so on) that have an influence on the electric potential </a:t>
            </a:r>
            <a:br>
              <a:rPr lang="de">
                <a:solidFill>
                  <a:schemeClr val="dk1"/>
                </a:solidFill>
              </a:rPr>
            </a:br>
            <a:r>
              <a:rPr lang="de">
                <a:solidFill>
                  <a:schemeClr val="dk1"/>
                </a:solidFill>
              </a:rPr>
              <a:t>(if SSD should include them in the simulation).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ts val="1100"/>
              <a:buFont typeface="Arial"/>
              <a:buNone/>
            </a:pPr>
            <a:r>
              <a:rPr lang="de">
                <a:solidFill>
                  <a:schemeClr val="dk1"/>
                </a:solidFill>
              </a:rPr>
              <a:t>SSD calculates the electric potential from all that information using a successive over relaxation algorithm.</a:t>
            </a:r>
            <a:br>
              <a:rPr lang="de">
                <a:solidFill>
                  <a:schemeClr val="dk1"/>
                </a:solidFill>
              </a:rPr>
            </a:br>
            <a:r>
              <a:rPr lang="de">
                <a:solidFill>
                  <a:schemeClr val="dk1"/>
                </a:solidFill>
              </a:rPr>
              <a:t>The implementation of this algorithm is optimised for fast computation AND we recently added support for performing the calculations on GPUs for further speed-up.</a:t>
            </a:r>
            <a:br>
              <a:rPr lang="de">
                <a:solidFill>
                  <a:schemeClr val="dk1"/>
                </a:solidFill>
              </a:rPr>
            </a:br>
            <a:r>
              <a:rPr lang="de"/>
              <a:t>I should note here that SSD can perform both 2D AND 3D calculations of the electric potential. Especially, 3D simulations can be quite important to simulate</a:t>
            </a:r>
            <a:br>
              <a:rPr lang="de"/>
            </a:br>
            <a:r>
              <a:rPr lang="de"/>
              <a:t>detectors or setups which are not fully phi-symmetric (segmented surfaces, non-centered boreholes, holding structures, etc.).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ts val="1100"/>
              <a:buFont typeface="Arial"/>
              <a:buNone/>
            </a:pPr>
            <a:r>
              <a:rPr lang="de">
                <a:solidFill>
                  <a:schemeClr val="dk1"/>
                </a:solidFill>
              </a:rPr>
              <a:t>The first derivative of the electric potential then gives the electric field.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ts val="1100"/>
              <a:buFont typeface="Arial"/>
              <a:buNone/>
            </a:pPr>
            <a:r>
              <a:rPr lang="de">
                <a:solidFill>
                  <a:schemeClr val="dk1"/>
                </a:solidFill>
              </a:rPr>
              <a:t>To simulate the drift paths of the charges created in an event with given hit positions and energies, SSD needs the electric field and a charge drift model for both electrons and holes.</a:t>
            </a:r>
            <a:br>
              <a:rPr lang="de">
                <a:solidFill>
                  <a:schemeClr val="dk1"/>
                </a:solidFill>
              </a:rPr>
            </a:br>
            <a:r>
              <a:rPr lang="de">
                <a:solidFill>
                  <a:schemeClr val="dk1"/>
                </a:solidFill>
              </a:rPr>
              <a:t>The energy deposits are converted to electron-hole pairs that then drift according to the electric field and the charge drift model in pre-given time steps of e.g. 1 ns.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ts val="1100"/>
              <a:buFont typeface="Arial"/>
              <a:buNone/>
            </a:pPr>
            <a:br>
              <a:rPr lang="de">
                <a:solidFill>
                  <a:schemeClr val="dk1"/>
                </a:solidFill>
              </a:rPr>
            </a:br>
            <a:r>
              <a:rPr lang="de">
                <a:solidFill>
                  <a:schemeClr val="dk1"/>
                </a:solidFill>
              </a:rPr>
              <a:t>Together with the weighting potentials, that are defined by the detector geometry, we can apply the Schockley-Ramo theorem to calculate the raw pulses </a:t>
            </a:r>
            <a:br>
              <a:rPr lang="de">
                <a:solidFill>
                  <a:schemeClr val="dk1"/>
                </a:solidFill>
              </a:rPr>
            </a:br>
            <a:r>
              <a:rPr lang="de">
                <a:solidFill>
                  <a:schemeClr val="dk1"/>
                </a:solidFill>
              </a:rPr>
              <a:t>to which we could later apply an electronics model to obtain the “real” pulses (but especially applying an electronics model is not part of SSD).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ts val="1100"/>
              <a:buFont typeface="Arial"/>
              <a:buNone/>
            </a:pPr>
            <a:r>
              <a:rPr lang="de">
                <a:solidFill>
                  <a:schemeClr val="dk1"/>
                </a:solidFill>
              </a:rPr>
              <a:t>And as said, these simulated pulses can then be used to test pulse shape discrimination algorithms.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ts val="1100"/>
              <a:buFont typeface="Arial"/>
              <a:buNone/>
            </a:pPr>
            <a:br>
              <a:rPr lang="de">
                <a:solidFill>
                  <a:schemeClr val="dk1"/>
                </a:solidFill>
              </a:rPr>
            </a:br>
            <a:r>
              <a:rPr lang="de"/>
              <a:t>While this might sound very trivial there are quite some uncertainties on the input to the simulation and that will influence the outcome.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3" name="Google Shape;1253;g3071ce04ad2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4" name="Google Shape;1254;g3071ce04ad2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" name="Google Shape;1300;g2438a16874d_0_11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1" name="Google Shape;1301;g2438a16874d_0_11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8" name="Google Shape;1308;g3071ce04ad2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9" name="Google Shape;1309;g3071ce04ad2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" name="Google Shape;1317;g3071ce04ad2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8" name="Google Shape;1318;g3071ce04ad2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" name="Google Shape;1326;g3071ce04ad2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7" name="Google Shape;1327;g3071ce04ad2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" name="Google Shape;1335;g3071ce04ad2_0_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6" name="Google Shape;1336;g3071ce04ad2_0_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7D7A9-8C7D-9F52-DF63-6CDDC1E845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795633C-AB8F-6CDD-C03A-C3A1A0E744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43E526-D2B0-3B54-8C2A-1A6B03C132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9468D7-6BED-CEF3-49F8-FB2E253883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6FE35-5F35-654B-98AD-E1C1BFE459B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9868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a64037ad8a_1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2a64037ad8a_1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71500" lvl="1" indent="0">
              <a:buSzPts val="1800"/>
              <a:buNone/>
            </a:pPr>
            <a:r>
              <a:rPr lang="en-US" dirty="0"/>
              <a:t>7 days of physics data taking</a:t>
            </a:r>
          </a:p>
          <a:p>
            <a:pPr marL="571500" lvl="1" indent="0">
              <a:buSzPts val="1800"/>
              <a:buNone/>
            </a:pPr>
            <a:r>
              <a:rPr lang="en-US" b="1" dirty="0"/>
              <a:t>	+ </a:t>
            </a:r>
            <a:r>
              <a:rPr lang="en-US" dirty="0"/>
              <a:t>Calibration run with 4 Th-228 calibration sources</a:t>
            </a:r>
          </a:p>
          <a:p>
            <a:pPr marL="571500" lvl="1" indent="0">
              <a:buSzPts val="1800"/>
              <a:buNone/>
            </a:pPr>
            <a:r>
              <a:rPr lang="en-US" dirty="0"/>
              <a:t>form a run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4380025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B01E4D-7199-A614-5AC8-FAAB2E141B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B323FAD-E946-BF74-8F93-0E1DBEB26E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FBA8ABA-8020-4762-00CF-F8813C2605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537AB5-366F-34EE-0EAE-D30ED356C4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6FE35-5F35-654B-98AD-E1C1BFE459B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276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7">
          <a:extLst>
            <a:ext uri="{FF2B5EF4-FFF2-40B4-BE49-F238E27FC236}">
              <a16:creationId xmlns:a16="http://schemas.microsoft.com/office/drawing/2014/main" id="{FA79A600-F0A3-0274-952A-8837E8E5BC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g29a8e78a42a_0_329:notes">
            <a:extLst>
              <a:ext uri="{FF2B5EF4-FFF2-40B4-BE49-F238E27FC236}">
                <a16:creationId xmlns:a16="http://schemas.microsoft.com/office/drawing/2014/main" id="{A1020372-0E55-9AC6-E73C-7D68903F089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9" name="Google Shape;839;g29a8e78a42a_0_329:notes">
            <a:extLst>
              <a:ext uri="{FF2B5EF4-FFF2-40B4-BE49-F238E27FC236}">
                <a16:creationId xmlns:a16="http://schemas.microsoft.com/office/drawing/2014/main" id="{E54C99FB-B3B7-1A87-608E-429C7291E13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098281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a64037ad8a_1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2a64037ad8a_1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71500" lvl="1" indent="0">
              <a:buSzPts val="1800"/>
              <a:buNone/>
            </a:pPr>
            <a:r>
              <a:rPr lang="en-US" dirty="0"/>
              <a:t>7 days of physics data taking</a:t>
            </a:r>
          </a:p>
          <a:p>
            <a:pPr marL="571500" lvl="1" indent="0">
              <a:buSzPts val="1800"/>
              <a:buNone/>
            </a:pPr>
            <a:r>
              <a:rPr lang="en-US" b="1" dirty="0"/>
              <a:t>	+ </a:t>
            </a:r>
            <a:r>
              <a:rPr lang="en-US" dirty="0"/>
              <a:t>Calibration run with 4 Th-228 calibration sources</a:t>
            </a:r>
          </a:p>
          <a:p>
            <a:pPr marL="571500" lvl="1" indent="0">
              <a:buSzPts val="1800"/>
              <a:buNone/>
            </a:pPr>
            <a:r>
              <a:rPr lang="en-US" dirty="0"/>
              <a:t>form a run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5996431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03F34F-4E9A-0F4D-9D7C-37B41458F9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73733B2-3D25-00FD-99EA-0AA75D7FA5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1BDB10-D8ED-759D-68DA-6E60D9D4B5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C72A9A-2364-D095-7D7C-B1B0C92B48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6FE35-5F35-654B-98AD-E1C1BFE459B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69437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13175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51844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69471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19A9B0-8499-3CF1-9E9A-D98DBF36C4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F21C66E-CDE3-49A3-5D0C-E99F99A802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66045A-FED4-74CE-0554-ABE89AF9F3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61407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893173-8CAE-185E-AFD6-57CCFF0674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EADFE0-ED71-E6DF-5781-DD020F4FD4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947E29-817B-24EB-8475-67A20FDC9A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3F07C5-B5AD-BD66-2198-A0C6501953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6FE35-5F35-654B-98AD-E1C1BFE459B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95928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26D5F4-D627-D38C-8EF9-35BA7E2753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C31B53-E14B-30EF-F3D7-6E98924ABF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1AB7D4-5654-5BD3-3466-E1AC63F728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DE" dirty="0"/>
              <a:t>- “The A/E classifier is a PSD classifier that can distinguish between signal-like single-site events (SSEs) and background-like multi site events (MSEs) based on the charge and current signal of the events.”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D</a:t>
            </a:r>
            <a:r>
              <a:rPr lang="en-DE" dirty="0"/>
              <a:t>etetcor and run/partition specific</a:t>
            </a:r>
          </a:p>
          <a:p>
            <a:r>
              <a:rPr lang="en-DE" dirty="0"/>
              <a:t>– determine cut value below everything is rejected (low A/E cut) and a certain value like 3 or 9 above all events are rejected (high A/E cut)</a:t>
            </a:r>
          </a:p>
          <a:p>
            <a:endParaRPr lang="en-DE" dirty="0"/>
          </a:p>
          <a:p>
            <a:pPr marL="171450" indent="-171450">
              <a:buFontTx/>
              <a:buChar char="-"/>
            </a:pPr>
            <a:r>
              <a:rPr lang="en-GB" dirty="0"/>
              <a:t>D</a:t>
            </a:r>
            <a:r>
              <a:rPr lang="en-DE" dirty="0"/>
              <a:t>iscriminate between SSEs and MSEs based on charge and current signal. Current is derivative of charge and has several peaks for MSEs -&gt; maximal current pulse is lower compared to the signle current pulse we get from an event with same energy (plus charge signal i.e. waveform has multiple kinks for MSEs)</a:t>
            </a:r>
          </a:p>
          <a:p>
            <a:pPr marL="171450" indent="-171450">
              <a:buFontTx/>
              <a:buChar char="-"/>
            </a:pPr>
            <a:endParaRPr lang="en-DE" dirty="0"/>
          </a:p>
          <a:p>
            <a:pPr marL="171450" indent="-171450">
              <a:buFontTx/>
              <a:buChar char="-"/>
            </a:pPr>
            <a:endParaRPr lang="en-DE" dirty="0"/>
          </a:p>
          <a:p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6A122E-AC56-D236-79E9-50C1888A48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9EC8B-F37E-7F40-B5D0-A5A0B8CE0316}" type="slidenum">
              <a:rPr lang="en-DE" smtClean="0"/>
              <a:t>38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28323389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>
          <a:extLst>
            <a:ext uri="{FF2B5EF4-FFF2-40B4-BE49-F238E27FC236}">
              <a16:creationId xmlns:a16="http://schemas.microsoft.com/office/drawing/2014/main" id="{2B3EAA72-24E7-38F3-3145-22694217C2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a64037ad8a_1_85:notes">
            <a:extLst>
              <a:ext uri="{FF2B5EF4-FFF2-40B4-BE49-F238E27FC236}">
                <a16:creationId xmlns:a16="http://schemas.microsoft.com/office/drawing/2014/main" id="{D7A6DB1A-B9A8-B6B7-436A-7479ACC1291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2a64037ad8a_1_85:notes">
            <a:extLst>
              <a:ext uri="{FF2B5EF4-FFF2-40B4-BE49-F238E27FC236}">
                <a16:creationId xmlns:a16="http://schemas.microsoft.com/office/drawing/2014/main" id="{C442C958-E8E2-31E2-C521-F199D215403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71500" lvl="1" indent="0">
              <a:buSzPts val="1800"/>
              <a:buNone/>
            </a:pPr>
            <a:r>
              <a:rPr lang="en-US" dirty="0"/>
              <a:t>7 days of physics data taking</a:t>
            </a:r>
          </a:p>
          <a:p>
            <a:pPr marL="571500" lvl="1" indent="0">
              <a:buSzPts val="1800"/>
              <a:buNone/>
            </a:pPr>
            <a:r>
              <a:rPr lang="en-US" b="1" dirty="0"/>
              <a:t>	+ </a:t>
            </a:r>
            <a:r>
              <a:rPr lang="en-US" dirty="0"/>
              <a:t>Calibration run with 4 Th-228 calibration sources</a:t>
            </a:r>
          </a:p>
          <a:p>
            <a:pPr marL="571500" lvl="1" indent="0">
              <a:buSzPts val="1800"/>
              <a:buNone/>
            </a:pPr>
            <a:r>
              <a:rPr lang="en-US" dirty="0"/>
              <a:t>form a run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3249070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339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06b0fd926e_4_7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g106b0fd926e_4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36F000-C2C4-C1BD-7FCC-65D450BF9A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774571-E241-0999-AF30-D0AF06DCE5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F6A7F9-1F9C-5F61-8872-8E2BD196C1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052B0E-EB16-C35C-C2F7-0BF85857B0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6FE35-5F35-654B-98AD-E1C1BFE459B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15757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77434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g29a8e78a42a_0_3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9" name="Google Shape;839;g29a8e78a42a_0_3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4054778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FBB1B9-440E-E03B-DD40-7B436B2EB6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D9EED0-9DE6-B97F-82F5-FC075CF949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41B868F-61E2-73AE-4389-3B40D0E1F4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3064AC-D61A-B851-E62E-72A6B56193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6FE35-5F35-654B-98AD-E1C1BFE459BC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44181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64886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7">
          <a:extLst>
            <a:ext uri="{FF2B5EF4-FFF2-40B4-BE49-F238E27FC236}">
              <a16:creationId xmlns:a16="http://schemas.microsoft.com/office/drawing/2014/main" id="{7D9FBEF2-ADF9-910F-4E8A-DCDA5643F9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g29a8e78a42a_0_329:notes">
            <a:extLst>
              <a:ext uri="{FF2B5EF4-FFF2-40B4-BE49-F238E27FC236}">
                <a16:creationId xmlns:a16="http://schemas.microsoft.com/office/drawing/2014/main" id="{C4382606-1701-44FB-82B2-EB2348A1217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9" name="Google Shape;839;g29a8e78a42a_0_329:notes">
            <a:extLst>
              <a:ext uri="{FF2B5EF4-FFF2-40B4-BE49-F238E27FC236}">
                <a16:creationId xmlns:a16="http://schemas.microsoft.com/office/drawing/2014/main" id="{DFD9E340-AAFA-FE41-5DEF-BCEC4C93113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717115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g29a8e78a42a_0_3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9" name="Google Shape;839;g29a8e78a42a_0_3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>
          <a:extLst>
            <a:ext uri="{FF2B5EF4-FFF2-40B4-BE49-F238E27FC236}">
              <a16:creationId xmlns:a16="http://schemas.microsoft.com/office/drawing/2014/main" id="{4FBC2E87-3441-C654-EFB9-10247A678D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106b0fd926e_4_158:notes">
            <a:extLst>
              <a:ext uri="{FF2B5EF4-FFF2-40B4-BE49-F238E27FC236}">
                <a16:creationId xmlns:a16="http://schemas.microsoft.com/office/drawing/2014/main" id="{F3D82805-85AC-C50D-CD93-1661B17ACC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0" name="Google Shape;320;g106b0fd926e_4_158:notes">
            <a:extLst>
              <a:ext uri="{FF2B5EF4-FFF2-40B4-BE49-F238E27FC236}">
                <a16:creationId xmlns:a16="http://schemas.microsoft.com/office/drawing/2014/main" id="{6E0F5172-178D-F3C4-7579-0D44B8E6AEE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g106b0fd926e_4_158:notes">
            <a:extLst>
              <a:ext uri="{FF2B5EF4-FFF2-40B4-BE49-F238E27FC236}">
                <a16:creationId xmlns:a16="http://schemas.microsoft.com/office/drawing/2014/main" id="{36BD4037-129F-20FE-C99C-714F9AD3856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015447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a64037ad8a_1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a64037ad8a_1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817571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106b0fd926e_11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5" name="Google Shape;345;g106b0fd926e_11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72819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3640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53898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106b0fd926e_4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0" name="Google Shape;320;g106b0fd926e_4_15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g106b0fd926e_4_15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1504055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86D63B-0FA6-4EBF-55F7-67EFFF93EA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55C9E4-CF7B-35FC-CA87-5893886CB3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7BB0D4-5F3D-7882-2420-D6BFB53A53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95764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72890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A6C340-5749-5971-238B-827EB71F70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313031-9F84-165F-55ED-F97A8A47E6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7BD99B6-E6AF-A546-88BD-7BE1B3C080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Savitzky</a:t>
            </a:r>
            <a:r>
              <a:rPr lang="en-GB" dirty="0"/>
              <a:t> </a:t>
            </a:r>
            <a:r>
              <a:rPr lang="en-GB" dirty="0" err="1"/>
              <a:t>golay</a:t>
            </a:r>
            <a:r>
              <a:rPr lang="en-GB" dirty="0"/>
              <a:t> filter for A/E, cusp filter for energy</a:t>
            </a:r>
          </a:p>
          <a:p>
            <a:r>
              <a:rPr lang="en-GB" dirty="0"/>
              <a:t>Then normalize A/E to get values around 1</a:t>
            </a:r>
          </a:p>
          <a:p>
            <a:r>
              <a:rPr lang="en-GB" dirty="0"/>
              <a:t>2D histogram (explain it -&gt; every point is one event that has a certain A/E value, x axis energy)</a:t>
            </a:r>
          </a:p>
          <a:p>
            <a:endParaRPr lang="en-DE" dirty="0"/>
          </a:p>
          <a:p>
            <a:r>
              <a:rPr lang="en-DE" dirty="0"/>
              <a:t>Explain different A/E zones i.e. high A/E (close to surface??), low A/E (MSE) and SSE band</a:t>
            </a:r>
          </a:p>
          <a:p>
            <a:r>
              <a:rPr lang="en-DE" dirty="0"/>
              <a:t>-&gt; SSEs: populate gaussian shaped peak with mean mu and standard deviation sigma</a:t>
            </a:r>
          </a:p>
          <a:p>
            <a:r>
              <a:rPr lang="en-GB" dirty="0"/>
              <a:t>N</a:t>
            </a:r>
            <a:r>
              <a:rPr lang="en-DE" dirty="0"/>
              <a:t>ormalized and calibrated A/E classifier is to be centered around 0 and should have standard deviation of 1</a:t>
            </a:r>
          </a:p>
          <a:p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AEF753-AA7C-E186-E097-878E69A159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9EC8B-F37E-7F40-B5D0-A5A0B8CE0316}" type="slidenum">
              <a:rPr lang="en-DE" smtClean="0"/>
              <a:t>57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87110630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dirty="0"/>
              <a:t>EMG Formel ausschreiben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9EC8B-F37E-7F40-B5D0-A5A0B8CE0316}" type="slidenum">
              <a:rPr lang="en-DE" smtClean="0"/>
              <a:t>58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64676762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MLE = Maximum Likelihood Estimation (Bayesian guided -&gt; pseudo priors), starting values from single fits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Frequentist fit </a:t>
            </a:r>
            <a:r>
              <a:rPr lang="en-GB" dirty="0" err="1"/>
              <a:t>aber</a:t>
            </a:r>
            <a:r>
              <a:rPr lang="en-GB" dirty="0"/>
              <a:t> </a:t>
            </a:r>
            <a:r>
              <a:rPr lang="en-GB" dirty="0" err="1"/>
              <a:t>nutze</a:t>
            </a:r>
            <a:r>
              <a:rPr lang="en-GB" dirty="0"/>
              <a:t> </a:t>
            </a:r>
            <a:r>
              <a:rPr lang="en-GB" dirty="0" err="1"/>
              <a:t>Konzept</a:t>
            </a:r>
            <a:r>
              <a:rPr lang="en-GB" dirty="0"/>
              <a:t> von </a:t>
            </a:r>
            <a:r>
              <a:rPr lang="en-GB" dirty="0" err="1"/>
              <a:t>Priorn</a:t>
            </a:r>
            <a:r>
              <a:rPr lang="en-GB" dirty="0"/>
              <a:t> um Fitter </a:t>
            </a:r>
            <a:r>
              <a:rPr lang="en-GB" dirty="0" err="1"/>
              <a:t>zu</a:t>
            </a:r>
            <a:r>
              <a:rPr lang="en-GB" dirty="0"/>
              <a:t> </a:t>
            </a:r>
            <a:r>
              <a:rPr lang="en-GB" dirty="0" err="1"/>
              <a:t>guiden</a:t>
            </a:r>
            <a:r>
              <a:rPr lang="en-GB" dirty="0"/>
              <a:t> (</a:t>
            </a:r>
            <a:r>
              <a:rPr lang="en-GB" dirty="0" err="1"/>
              <a:t>fügen</a:t>
            </a:r>
            <a:r>
              <a:rPr lang="en-GB" dirty="0"/>
              <a:t> Prior Knowledge </a:t>
            </a:r>
            <a:r>
              <a:rPr lang="en-GB" dirty="0" err="1"/>
              <a:t>ein</a:t>
            </a:r>
            <a:r>
              <a:rPr lang="en-GB" dirty="0"/>
              <a:t> </a:t>
            </a:r>
            <a:r>
              <a:rPr lang="en-GB" dirty="0" err="1"/>
              <a:t>aber</a:t>
            </a:r>
            <a:r>
              <a:rPr lang="en-GB" dirty="0"/>
              <a:t> </a:t>
            </a:r>
            <a:r>
              <a:rPr lang="en-GB" dirty="0" err="1"/>
              <a:t>haben</a:t>
            </a:r>
            <a:r>
              <a:rPr lang="en-GB" dirty="0"/>
              <a:t> </a:t>
            </a:r>
            <a:r>
              <a:rPr lang="en-GB" dirty="0" err="1"/>
              <a:t>trotzdem</a:t>
            </a:r>
            <a:r>
              <a:rPr lang="en-GB" dirty="0"/>
              <a:t> </a:t>
            </a:r>
            <a:r>
              <a:rPr lang="en-GB" dirty="0" err="1"/>
              <a:t>kompletten</a:t>
            </a:r>
            <a:r>
              <a:rPr lang="en-GB" dirty="0"/>
              <a:t> Frequentist fit)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</a:t>
            </a:r>
            <a:r>
              <a:rPr lang="en-DE" dirty="0"/>
              <a:t>ake mu and sigma values of each CB as pseudo priors for optimization of a combined neg log likelihood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DE" dirty="0"/>
              <a:t>Visualize this -&gt; e.g. bubble around three single CB fits to indicate that all CB together are used to determine the ‘optimal’ fit parameters (not every single CB optimized itself but all together)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DE" dirty="0"/>
          </a:p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9EC8B-F37E-7F40-B5D0-A5A0B8CE0316}" type="slidenum">
              <a:rPr lang="en-DE" smtClean="0"/>
              <a:t>59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951931970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A50A2A-5794-7C13-6115-8828379393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C416F6-92AD-9D82-6C53-15B311BE32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51E3840-8AF1-4CD0-E5B7-6E3E07EB61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Result: mu and sigma value for every CB -&gt; fit these distributions with the mu and sigma functions to obtain the values for correcting for the energy dependence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This method “individual fits”, since all CB are fitted individually. But: prone to </a:t>
            </a:r>
            <a:r>
              <a:rPr lang="en-GB" dirty="0" err="1"/>
              <a:t>outlayers</a:t>
            </a:r>
            <a:r>
              <a:rPr lang="en-GB" dirty="0"/>
              <a:t> that could influence the result negatively</a:t>
            </a:r>
          </a:p>
          <a:p>
            <a:pPr marL="171450" indent="-171450">
              <a:buFontTx/>
              <a:buChar char="-"/>
            </a:pPr>
            <a:r>
              <a:rPr lang="en-GB" dirty="0"/>
              <a:t>Therefore: new method was developed: the combined fit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Combined fit: residuals are 0 (no single points anymore)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C9A8C3-1F11-341A-3736-D185180D6A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9EC8B-F37E-7F40-B5D0-A5A0B8CE0316}" type="slidenum">
              <a:rPr lang="en-DE" smtClean="0"/>
              <a:t>60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727492176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3DFF11-646E-2770-DEDB-140B46666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FE849C-0C6E-A5DF-E3CB-9B0F360EEF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1AD80FC-BDD9-534D-80FA-C719BC6A22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itchFamily="2" charset="2"/>
              <a:buChar char="è"/>
            </a:pPr>
            <a:endParaRPr lang="en-DE" dirty="0"/>
          </a:p>
          <a:p>
            <a:pPr marL="171450" indent="-171450">
              <a:buFont typeface="Wingdings" pitchFamily="2" charset="2"/>
              <a:buChar char="è"/>
            </a:pPr>
            <a:r>
              <a:rPr lang="en-DE" dirty="0"/>
              <a:t>Auf Basis der Compton Bänder und nicht DEP (Unterschied zu Pygama)</a:t>
            </a:r>
          </a:p>
          <a:p>
            <a:pPr marL="171450" indent="-171450">
              <a:buFont typeface="Wingdings" pitchFamily="2" charset="2"/>
              <a:buChar char="è"/>
            </a:pPr>
            <a:r>
              <a:rPr lang="en-GB" dirty="0"/>
              <a:t>N</a:t>
            </a:r>
            <a:r>
              <a:rPr lang="en-DE" dirty="0"/>
              <a:t>umerische Optimierung ctc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CD6D0-42C3-FC2C-3766-A91DF43904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9EC8B-F37E-7F40-B5D0-A5A0B8CE0316}" type="slidenum">
              <a:rPr lang="en-DE" smtClean="0"/>
              <a:t>61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00378459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64FAEA-D70E-66ED-00B9-29FBFF943E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BBFE30-EE7B-54D4-6FA0-2EF09F42FC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444B73-C270-393E-FC01-E00F492FD7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itchFamily="2" charset="2"/>
              <a:buChar char="è"/>
            </a:pPr>
            <a:r>
              <a:rPr lang="de-DE" dirty="0" err="1"/>
              <a:t>Effect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CTC</a:t>
            </a:r>
          </a:p>
          <a:p>
            <a:pPr marL="171450" indent="-171450">
              <a:buFont typeface="Wingdings" pitchFamily="2" charset="2"/>
              <a:buChar char="è"/>
            </a:pPr>
            <a:r>
              <a:rPr lang="de-DE" dirty="0"/>
              <a:t>Higher </a:t>
            </a:r>
            <a:r>
              <a:rPr lang="de-DE" dirty="0" err="1"/>
              <a:t>drift</a:t>
            </a:r>
            <a:r>
              <a:rPr lang="de-DE" dirty="0"/>
              <a:t> time 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lower</a:t>
            </a:r>
            <a:r>
              <a:rPr lang="de-DE" dirty="0"/>
              <a:t> A/E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don‘t</a:t>
            </a:r>
            <a:r>
              <a:rPr lang="de-DE" dirty="0"/>
              <a:t> </a:t>
            </a:r>
            <a:r>
              <a:rPr lang="de-DE" dirty="0" err="1"/>
              <a:t>want</a:t>
            </a:r>
            <a:r>
              <a:rPr lang="de-DE" dirty="0"/>
              <a:t> </a:t>
            </a:r>
            <a:r>
              <a:rPr lang="de-DE" dirty="0" err="1"/>
              <a:t>since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leading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rejection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signal-like </a:t>
            </a:r>
            <a:r>
              <a:rPr lang="de-DE" dirty="0" err="1"/>
              <a:t>event</a:t>
            </a:r>
            <a:endParaRPr lang="en-DE" dirty="0"/>
          </a:p>
          <a:p>
            <a:pPr marL="171450" indent="-171450">
              <a:buFont typeface="Wingdings" pitchFamily="2" charset="2"/>
              <a:buChar char="è"/>
            </a:pP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036FD5-A1F3-13F1-3F71-EC1E075040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9EC8B-F37E-7F40-B5D0-A5A0B8CE0316}" type="slidenum">
              <a:rPr lang="en-DE" smtClean="0"/>
              <a:t>62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6895035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106b0fd926e_4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4" name="Google Shape;304;g106b0fd926e_4_14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Make 2 slides out of one</a:t>
            </a:r>
            <a:endParaRPr dirty="0"/>
          </a:p>
        </p:txBody>
      </p:sp>
      <p:sp>
        <p:nvSpPr>
          <p:cNvPr id="305" name="Google Shape;305;g106b0fd926e_4_14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</a:t>
            </a:r>
            <a:r>
              <a:rPr lang="en-DE" dirty="0"/>
              <a:t>ow to tune low A/E?</a:t>
            </a:r>
          </a:p>
          <a:p>
            <a:r>
              <a:rPr lang="en-GB" dirty="0"/>
              <a:t>S</a:t>
            </a:r>
            <a:r>
              <a:rPr lang="en-DE" dirty="0"/>
              <a:t>wipe through DEP distribution and reject everything below it until we reach 90% SF since events in the DEP window should me mostly due to 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9EC8B-F37E-7F40-B5D0-A5A0B8CE0316}" type="slidenum">
              <a:rPr lang="en-DE" smtClean="0"/>
              <a:t>63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837258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201582-1EC2-91B8-B80A-B5A0D91175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C70F37-6040-5D9A-B7FC-FEEF8E0488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0B4D4D-D5A9-EB3D-FF0F-2C74EC4B12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CD1C84-05D3-524F-A960-0622E76CF8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9EC8B-F37E-7F40-B5D0-A5A0B8CE0316}" type="slidenum">
              <a:rPr lang="en-DE" smtClean="0"/>
              <a:t>64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333253076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2F9B77-6043-5A83-5AE1-B68CAC8516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066D98-C84A-91A7-FA13-A20278E2D4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DF9065-B8DD-71D7-437C-8FEDB0F21A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326148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DFFE1D-1E3C-74C9-4E9C-50DDF387D4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2B866A-E565-A776-B17E-2CFD20097C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8225628-92FB-42E4-8BBF-445DFAD770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314209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464200-1D62-C35D-8F84-2BBB979143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BAD3C93-CD1C-96E6-CC50-7183F8A85E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38483DE-A18F-2DAA-DEB5-A2BF3A15F8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Small graphics for potassium peaks</a:t>
            </a:r>
          </a:p>
          <a:p>
            <a:r>
              <a:rPr lang="en-US" dirty="0"/>
              <a:t>Monitoring plot with bigger font</a:t>
            </a:r>
          </a:p>
        </p:txBody>
      </p:sp>
    </p:spTree>
    <p:extLst>
      <p:ext uri="{BB962C8B-B14F-4D97-AF65-F5344CB8AC3E}">
        <p14:creationId xmlns:p14="http://schemas.microsoft.com/office/powerpoint/2010/main" val="325502495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171682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2B6BCC-EEDE-9908-067B-B68164E44A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966221-3513-8694-D5B0-B1A235EA0D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F1589C-B968-6693-F074-0584086FF7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104646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>
          <a:extLst>
            <a:ext uri="{FF2B5EF4-FFF2-40B4-BE49-F238E27FC236}">
              <a16:creationId xmlns:a16="http://schemas.microsoft.com/office/drawing/2014/main" id="{4FBC2E87-3441-C654-EFB9-10247A678D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106b0fd926e_4_158:notes">
            <a:extLst>
              <a:ext uri="{FF2B5EF4-FFF2-40B4-BE49-F238E27FC236}">
                <a16:creationId xmlns:a16="http://schemas.microsoft.com/office/drawing/2014/main" id="{F3D82805-85AC-C50D-CD93-1661B17ACC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0" name="Google Shape;320;g106b0fd926e_4_158:notes">
            <a:extLst>
              <a:ext uri="{FF2B5EF4-FFF2-40B4-BE49-F238E27FC236}">
                <a16:creationId xmlns:a16="http://schemas.microsoft.com/office/drawing/2014/main" id="{6E0F5172-178D-F3C4-7579-0D44B8E6AEE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g106b0fd926e_4_158:notes">
            <a:extLst>
              <a:ext uri="{FF2B5EF4-FFF2-40B4-BE49-F238E27FC236}">
                <a16:creationId xmlns:a16="http://schemas.microsoft.com/office/drawing/2014/main" id="{36BD4037-129F-20FE-C99C-714F9AD3856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01544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106b0fd926e_4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0" name="Google Shape;320;g106b0fd926e_4_15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g106b0fd926e_4_15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650410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>
          <a:extLst>
            <a:ext uri="{FF2B5EF4-FFF2-40B4-BE49-F238E27FC236}">
              <a16:creationId xmlns:a16="http://schemas.microsoft.com/office/drawing/2014/main" id="{7C4D0149-02E5-750B-3912-95AF9135BB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106b0fd926e_4_143:notes">
            <a:extLst>
              <a:ext uri="{FF2B5EF4-FFF2-40B4-BE49-F238E27FC236}">
                <a16:creationId xmlns:a16="http://schemas.microsoft.com/office/drawing/2014/main" id="{72EC5AD6-75A5-D813-9ED5-1733E0C4603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4" name="Google Shape;304;g106b0fd926e_4_143:notes">
            <a:extLst>
              <a:ext uri="{FF2B5EF4-FFF2-40B4-BE49-F238E27FC236}">
                <a16:creationId xmlns:a16="http://schemas.microsoft.com/office/drawing/2014/main" id="{0DC3A74D-C1BD-CD70-8440-6B351BD6C29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Make 2 slides out of one</a:t>
            </a:r>
            <a:endParaRPr dirty="0"/>
          </a:p>
        </p:txBody>
      </p:sp>
      <p:sp>
        <p:nvSpPr>
          <p:cNvPr id="305" name="Google Shape;305;g106b0fd926e_4_143:notes">
            <a:extLst>
              <a:ext uri="{FF2B5EF4-FFF2-40B4-BE49-F238E27FC236}">
                <a16:creationId xmlns:a16="http://schemas.microsoft.com/office/drawing/2014/main" id="{F8A85C0F-2032-A6D2-18FE-A2D5F01CE3F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4364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812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subTitle" idx="1" hasCustomPrompt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 u="sng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rPr lang="en-US" dirty="0"/>
              <a:t>Florian </a:t>
            </a:r>
            <a:r>
              <a:rPr lang="en-US" dirty="0" err="1"/>
              <a:t>Henkes</a:t>
            </a:r>
            <a:r>
              <a:rPr lang="en-US" u="none" dirty="0"/>
              <a:t> – Technical University of Munich</a:t>
            </a:r>
            <a:endParaRPr dirty="0"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" name="Google Shape;10;p2">
            <a:extLst>
              <a:ext uri="{FF2B5EF4-FFF2-40B4-BE49-F238E27FC236}">
                <a16:creationId xmlns:a16="http://schemas.microsoft.com/office/drawing/2014/main" id="{D7C1A15B-818D-06C7-EA80-0E83AFFF3D86}"/>
              </a:ext>
            </a:extLst>
          </p:cNvPr>
          <p:cNvSpPr txBox="1">
            <a:spLocks/>
          </p:cNvSpPr>
          <p:nvPr userDrawn="1"/>
        </p:nvSpPr>
        <p:spPr>
          <a:xfrm>
            <a:off x="311700" y="1756856"/>
            <a:ext cx="8709458" cy="1087302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rmAutofit fontScale="70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1" i="0" u="none" strike="noStrike" cap="none">
                <a:solidFill>
                  <a:srgbClr val="000000"/>
                </a:solidFill>
                <a:latin typeface="+mj-lt"/>
                <a:ea typeface="Bradley Hand" pitchFamily="2" charset="77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How to analyze a full experiment in Julia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91D8168-A302-26F6-887F-EE0354CE240D}"/>
              </a:ext>
            </a:extLst>
          </p:cNvPr>
          <p:cNvCxnSpPr>
            <a:cxnSpLocks/>
          </p:cNvCxnSpPr>
          <p:nvPr userDrawn="1"/>
        </p:nvCxnSpPr>
        <p:spPr>
          <a:xfrm>
            <a:off x="0" y="2755332"/>
            <a:ext cx="9144000" cy="0"/>
          </a:xfrm>
          <a:prstGeom prst="line">
            <a:avLst/>
          </a:prstGeom>
          <a:ln w="57150" cap="flat" cmpd="thinThick">
            <a:gradFill flip="none" rotWithShape="1">
              <a:gsLst>
                <a:gs pos="58000">
                  <a:srgbClr val="9658B2"/>
                </a:gs>
                <a:gs pos="0">
                  <a:srgbClr val="CB3B33"/>
                </a:gs>
                <a:gs pos="100000">
                  <a:srgbClr val="389825">
                    <a:alpha val="75000"/>
                    <a:lumMod val="70000"/>
                    <a:lumOff val="3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reflection blurRad="25400" stA="34008" endPos="55000" dist="25400" dir="5400000" sy="-100000" algn="bl" rotWithShape="0"/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E7D75DD1-3E13-5400-D69C-9B667508603C}"/>
              </a:ext>
            </a:extLst>
          </p:cNvPr>
          <p:cNvSpPr/>
          <p:nvPr userDrawn="1"/>
        </p:nvSpPr>
        <p:spPr>
          <a:xfrm>
            <a:off x="8078770" y="8646"/>
            <a:ext cx="1065229" cy="6645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F7EF63C-BFAA-73A1-DD2B-5D9424EC6B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3999" t="42289" r="14200" b="34593"/>
          <a:stretch/>
        </p:blipFill>
        <p:spPr>
          <a:xfrm>
            <a:off x="5845721" y="23578"/>
            <a:ext cx="3298279" cy="664579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42DB5EAF-95D9-F541-E9D7-9443EFAF5A5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0"/>
            <a:ext cx="1376313" cy="6881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252000" y="86683"/>
            <a:ext cx="8640000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pPr lvl="0"/>
            <a:r>
              <a:rPr lang="en-US"/>
              <a:t>Click to edit Master title style</a:t>
            </a:r>
            <a:endParaRPr dirty="0"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252000" y="1244337"/>
            <a:ext cx="8640000" cy="341887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" name="Footer Placeholder 10">
            <a:extLst>
              <a:ext uri="{FF2B5EF4-FFF2-40B4-BE49-F238E27FC236}">
                <a16:creationId xmlns:a16="http://schemas.microsoft.com/office/drawing/2014/main" id="{E86804B8-6736-A8A7-B626-A258CBD4E7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1699" y="4795547"/>
            <a:ext cx="6145661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82000"/>
                  </a:schemeClr>
                </a:solidFill>
                <a:latin typeface="+mj-lt"/>
              </a:defRPr>
            </a:lvl1pPr>
          </a:lstStyle>
          <a:p>
            <a:r>
              <a:rPr lang="en-US" dirty="0" err="1"/>
              <a:t>JuLeAna</a:t>
            </a:r>
            <a:r>
              <a:rPr lang="en-US" dirty="0"/>
              <a:t> ● Florian </a:t>
            </a:r>
            <a:r>
              <a:rPr lang="en-US" dirty="0" err="1"/>
              <a:t>Henkes</a:t>
            </a:r>
            <a:r>
              <a:rPr lang="en-US" dirty="0"/>
              <a:t> ● Julia HEP - CERN, Switzerland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" type="twoObj">
  <p:cSld name="Zwei Inhalte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252000" y="107524"/>
            <a:ext cx="7886700" cy="519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252000" y="1369219"/>
            <a:ext cx="426285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25450" lvl="0" indent="-2857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3" name="Google Shape;83;p14"/>
          <p:cNvSpPr txBox="1">
            <a:spLocks noGrp="1"/>
          </p:cNvSpPr>
          <p:nvPr>
            <p:ph type="body" idx="2"/>
          </p:nvPr>
        </p:nvSpPr>
        <p:spPr>
          <a:xfrm>
            <a:off x="4629149" y="1369219"/>
            <a:ext cx="4262849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25450" lvl="0" indent="-2857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Footer Placeholder 10">
            <a:extLst>
              <a:ext uri="{FF2B5EF4-FFF2-40B4-BE49-F238E27FC236}">
                <a16:creationId xmlns:a16="http://schemas.microsoft.com/office/drawing/2014/main" id="{641DB39A-D46E-3643-C7BD-48132B7C97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1699" y="4795547"/>
            <a:ext cx="6145661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82000"/>
                  </a:schemeClr>
                </a:solidFill>
                <a:latin typeface="+mj-lt"/>
              </a:defRPr>
            </a:lvl1pPr>
          </a:lstStyle>
          <a:p>
            <a:r>
              <a:rPr lang="en-US" dirty="0" err="1"/>
              <a:t>JuLeAna</a:t>
            </a:r>
            <a:r>
              <a:rPr lang="en-US" dirty="0"/>
              <a:t> ● Florian </a:t>
            </a:r>
            <a:r>
              <a:rPr lang="en-US" dirty="0" err="1"/>
              <a:t>Henkes</a:t>
            </a:r>
            <a:r>
              <a:rPr lang="en-US" dirty="0"/>
              <a:t> ● Julia HEP - CERN, Switzerland</a:t>
            </a:r>
          </a:p>
        </p:txBody>
      </p:sp>
      <p:sp>
        <p:nvSpPr>
          <p:cNvPr id="3" name="Google Shape;19;p4">
            <a:extLst>
              <a:ext uri="{FF2B5EF4-FFF2-40B4-BE49-F238E27FC236}">
                <a16:creationId xmlns:a16="http://schemas.microsoft.com/office/drawing/2014/main" id="{B1CF028E-9BED-AA22-2516-D7275ADA23D1}"/>
              </a:ext>
            </a:extLst>
          </p:cNvPr>
          <p:cNvSpPr txBox="1">
            <a:spLocks/>
          </p:cNvSpPr>
          <p:nvPr userDrawn="1"/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chemeClr val="tx1">
                    <a:tint val="82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802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Titel und Inhal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57367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" userDrawn="1">
  <p:cSld name="1_Zwei Inhalte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9;p4">
            <a:extLst>
              <a:ext uri="{FF2B5EF4-FFF2-40B4-BE49-F238E27FC236}">
                <a16:creationId xmlns:a16="http://schemas.microsoft.com/office/drawing/2014/main" id="{B1CF028E-9BED-AA22-2516-D7275ADA23D1}"/>
              </a:ext>
            </a:extLst>
          </p:cNvPr>
          <p:cNvSpPr txBox="1">
            <a:spLocks/>
          </p:cNvSpPr>
          <p:nvPr userDrawn="1"/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chemeClr val="tx1">
                    <a:tint val="82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  <p:sp>
        <p:nvSpPr>
          <p:cNvPr id="4" name="Footer Placeholder 10">
            <a:extLst>
              <a:ext uri="{FF2B5EF4-FFF2-40B4-BE49-F238E27FC236}">
                <a16:creationId xmlns:a16="http://schemas.microsoft.com/office/drawing/2014/main" id="{448905EE-DB8C-3E4A-7C56-8779CA15C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1699" y="4795547"/>
            <a:ext cx="6145661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82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LEGEND ● Florian </a:t>
            </a:r>
            <a:r>
              <a:rPr lang="en-US" dirty="0" err="1"/>
              <a:t>Henkes</a:t>
            </a:r>
            <a:r>
              <a:rPr lang="en-US" dirty="0"/>
              <a:t> ● COSMO ‘24- Kyoto, Japan</a:t>
            </a:r>
          </a:p>
        </p:txBody>
      </p:sp>
      <p:sp>
        <p:nvSpPr>
          <p:cNvPr id="5" name="Google Shape;18;p4">
            <a:extLst>
              <a:ext uri="{FF2B5EF4-FFF2-40B4-BE49-F238E27FC236}">
                <a16:creationId xmlns:a16="http://schemas.microsoft.com/office/drawing/2014/main" id="{09F87984-8378-48E0-F68D-97C4D774B4C8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112714" y="1248220"/>
            <a:ext cx="4402138" cy="341887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Title Placeholder 16">
            <a:extLst>
              <a:ext uri="{FF2B5EF4-FFF2-40B4-BE49-F238E27FC236}">
                <a16:creationId xmlns:a16="http://schemas.microsoft.com/office/drawing/2014/main" id="{D3A59EF5-4AC8-EDD5-46E9-0BAF2961F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714" y="116793"/>
            <a:ext cx="8280000" cy="504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Google Shape;18;p4">
            <a:extLst>
              <a:ext uri="{FF2B5EF4-FFF2-40B4-BE49-F238E27FC236}">
                <a16:creationId xmlns:a16="http://schemas.microsoft.com/office/drawing/2014/main" id="{88ABEE41-80A5-A0C0-EBEA-94A0C54A3C5F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4629148" y="1248220"/>
            <a:ext cx="4392010" cy="341887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1480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C90D8D9B-9516-B535-844E-C70DBD6FD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608" y="102394"/>
            <a:ext cx="8826785" cy="542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49770DA8-2427-56E4-3B4C-D16F0FF850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608" y="829825"/>
            <a:ext cx="8826785" cy="38012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DF00930B-6823-9AF4-28E6-9908FE313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8607" y="4767262"/>
            <a:ext cx="70442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BC5A49A4-522B-8741-96C3-A7BD771E5EAB}" type="datetimeFigureOut">
              <a:rPr lang="en-US" smtClean="0"/>
              <a:pPr/>
              <a:t>7/25/25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3E1F097-C4B4-879E-BEB2-A485F2F402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40257" y="4767261"/>
            <a:ext cx="729722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4A49AC6-7727-1D79-2562-8347627D79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53063" y="4767261"/>
            <a:ext cx="53233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39DE16E3-5AD2-6D41-832E-6BBFBD4414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437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28" name="Google Shape;28;p6"/>
          <p:cNvSpPr/>
          <p:nvPr/>
        </p:nvSpPr>
        <p:spPr>
          <a:xfrm rot="10800000">
            <a:off x="8472450" y="-14425"/>
            <a:ext cx="681900" cy="1263000"/>
          </a:xfrm>
          <a:prstGeom prst="rtTriangle">
            <a:avLst/>
          </a:prstGeom>
          <a:solidFill>
            <a:srgbClr val="006C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6"/>
          <p:cNvSpPr/>
          <p:nvPr/>
        </p:nvSpPr>
        <p:spPr>
          <a:xfrm>
            <a:off x="0" y="4570800"/>
            <a:ext cx="311700" cy="572700"/>
          </a:xfrm>
          <a:prstGeom prst="rtTriangle">
            <a:avLst/>
          </a:prstGeom>
          <a:solidFill>
            <a:srgbClr val="006C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0" name="Google Shape;30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822572" y="4407875"/>
            <a:ext cx="2883645" cy="658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96718" y="4463821"/>
            <a:ext cx="907967" cy="547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445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sv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Ref idx="1001">
        <a:schemeClr val="bg1"/>
      </p:bgRef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C83CC249-F68C-29EA-8E89-A0E154D40B51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455286" y="94254"/>
            <a:ext cx="576000" cy="576000"/>
          </a:xfrm>
          <a:prstGeom prst="rect">
            <a:avLst/>
          </a:prstGeom>
        </p:spPr>
      </p:pic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2D4823-9755-7136-2BED-426ACE5EA6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86600" y="4795548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6DA5EA-2A31-BC48-B0B5-4E614BDE588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BB6DB29-19B0-3D5F-2351-39216AFC557A}"/>
              </a:ext>
            </a:extLst>
          </p:cNvPr>
          <p:cNvCxnSpPr>
            <a:cxnSpLocks/>
          </p:cNvCxnSpPr>
          <p:nvPr userDrawn="1"/>
        </p:nvCxnSpPr>
        <p:spPr>
          <a:xfrm>
            <a:off x="0" y="747423"/>
            <a:ext cx="9144000" cy="0"/>
          </a:xfrm>
          <a:prstGeom prst="line">
            <a:avLst/>
          </a:prstGeom>
          <a:ln w="57150" cap="flat" cmpd="thinThick">
            <a:gradFill flip="none" rotWithShape="1">
              <a:gsLst>
                <a:gs pos="58000">
                  <a:srgbClr val="9658B2"/>
                </a:gs>
                <a:gs pos="0">
                  <a:srgbClr val="CB3B33"/>
                </a:gs>
                <a:gs pos="100000">
                  <a:srgbClr val="389825">
                    <a:alpha val="75000"/>
                    <a:lumMod val="70000"/>
                    <a:lumOff val="3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reflection blurRad="25400" stA="34008" endPos="55000" dist="25400" dir="5400000" sy="-100000" algn="bl" rotWithShape="0"/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itle Placeholder 16">
            <a:extLst>
              <a:ext uri="{FF2B5EF4-FFF2-40B4-BE49-F238E27FC236}">
                <a16:creationId xmlns:a16="http://schemas.microsoft.com/office/drawing/2014/main" id="{19170CBE-415C-C2A3-F405-AFA387103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714" y="116793"/>
            <a:ext cx="8280000" cy="504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Footer Placeholder 10">
            <a:extLst>
              <a:ext uri="{FF2B5EF4-FFF2-40B4-BE49-F238E27FC236}">
                <a16:creationId xmlns:a16="http://schemas.microsoft.com/office/drawing/2014/main" id="{A4F33B48-ACF9-B6DF-D617-C01E30146B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1699" y="4795547"/>
            <a:ext cx="6145661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82000"/>
                  </a:schemeClr>
                </a:solidFill>
                <a:latin typeface="+mj-lt"/>
              </a:defRPr>
            </a:lvl1pPr>
          </a:lstStyle>
          <a:p>
            <a:r>
              <a:rPr lang="en-US" dirty="0" err="1"/>
              <a:t>JuLeAna</a:t>
            </a:r>
            <a:r>
              <a:rPr lang="en-US" dirty="0"/>
              <a:t> ● Florian </a:t>
            </a:r>
            <a:r>
              <a:rPr lang="en-US" dirty="0" err="1"/>
              <a:t>Henkes</a:t>
            </a:r>
            <a:r>
              <a:rPr lang="en-US" dirty="0"/>
              <a:t> ● Julia HEP - CERN, Switzerland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61" r:id="rId3"/>
    <p:sldLayoutId id="2147483662" r:id="rId4"/>
    <p:sldLayoutId id="2147483663" r:id="rId5"/>
    <p:sldLayoutId id="2147483664" r:id="rId6"/>
    <p:sldLayoutId id="2147483665" r:id="rId7"/>
  </p:sldLayoutIdLst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1" i="0" u="none" strike="noStrike" cap="none">
          <a:solidFill>
            <a:schemeClr val="tx2">
              <a:lumMod val="75000"/>
            </a:schemeClr>
          </a:solidFill>
          <a:latin typeface="+mj-lt"/>
          <a:ea typeface="Bradley Hand" pitchFamily="2" charset="77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+mn-lt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6.png"/><Relationship Id="rId7" Type="http://schemas.openxmlformats.org/officeDocument/2006/relationships/image" Target="../media/image3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10" Type="http://schemas.openxmlformats.org/officeDocument/2006/relationships/image" Target="../media/image4.svg"/><Relationship Id="rId4" Type="http://schemas.openxmlformats.org/officeDocument/2006/relationships/image" Target="../media/image37.png"/><Relationship Id="rId9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39.jpeg"/><Relationship Id="rId7" Type="http://schemas.openxmlformats.org/officeDocument/2006/relationships/image" Target="../media/image4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4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pdf/2505.10440" TargetMode="External"/><Relationship Id="rId3" Type="http://schemas.openxmlformats.org/officeDocument/2006/relationships/image" Target="../media/image46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JuliaPhysics/RadiationSpectra.jl" TargetMode="External"/><Relationship Id="rId13" Type="http://schemas.openxmlformats.org/officeDocument/2006/relationships/hyperlink" Target="https://github.com/legend-exp/LegendEventAnalysis.jl" TargetMode="External"/><Relationship Id="rId18" Type="http://schemas.openxmlformats.org/officeDocument/2006/relationships/image" Target="../media/image4.svg"/><Relationship Id="rId3" Type="http://schemas.openxmlformats.org/officeDocument/2006/relationships/hyperlink" Target="https://github.com/JuliaPhysics/RadiationDetectorSignals.jl" TargetMode="External"/><Relationship Id="rId21" Type="http://schemas.openxmlformats.org/officeDocument/2006/relationships/hyperlink" Target="https://github.com/legend-exp/ZeroNuFit.jl" TargetMode="External"/><Relationship Id="rId7" Type="http://schemas.openxmlformats.org/officeDocument/2006/relationships/hyperlink" Target="https://github.com/bat/BAT.jl" TargetMode="External"/><Relationship Id="rId12" Type="http://schemas.openxmlformats.org/officeDocument/2006/relationships/hyperlink" Target="https://github.com/legend-exp/LegendDSP.jl" TargetMode="External"/><Relationship Id="rId17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6" Type="http://schemas.openxmlformats.org/officeDocument/2006/relationships/hyperlink" Target="https://github.com/oschulz/ParallelProcessingTools.jl" TargetMode="External"/><Relationship Id="rId20" Type="http://schemas.openxmlformats.org/officeDocument/2006/relationships/hyperlink" Target="https://github.com/legend-exp/LegendMakie.j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legend-exp/LegendSpecFits.jl" TargetMode="External"/><Relationship Id="rId11" Type="http://schemas.openxmlformats.org/officeDocument/2006/relationships/hyperlink" Target="https://github.com/legend-exp/LegendDataManagement.jl" TargetMode="External"/><Relationship Id="rId24" Type="http://schemas.openxmlformats.org/officeDocument/2006/relationships/hyperlink" Target="https://github.com/JuliaPhysics/RadiationDetectorDSP.jl" TargetMode="External"/><Relationship Id="rId5" Type="http://schemas.openxmlformats.org/officeDocument/2006/relationships/hyperlink" Target="https://github.com/legend-exp/LegendDataTypes.jl" TargetMode="External"/><Relationship Id="rId15" Type="http://schemas.openxmlformats.org/officeDocument/2006/relationships/image" Target="../media/image50.svg"/><Relationship Id="rId23" Type="http://schemas.openxmlformats.org/officeDocument/2006/relationships/image" Target="../media/image6.svg"/><Relationship Id="rId10" Type="http://schemas.openxmlformats.org/officeDocument/2006/relationships/hyperlink" Target="https://github.com/legend-exp/LegendGeSim.jl" TargetMode="External"/><Relationship Id="rId19" Type="http://schemas.openxmlformats.org/officeDocument/2006/relationships/hyperlink" Target="https://github.com/legend-exp/LegendJuliaRegistry" TargetMode="External"/><Relationship Id="rId4" Type="http://schemas.openxmlformats.org/officeDocument/2006/relationships/hyperlink" Target="https://github.com/legend-exp/LegendHDF5IO.jl" TargetMode="External"/><Relationship Id="rId9" Type="http://schemas.openxmlformats.org/officeDocument/2006/relationships/hyperlink" Target="https://github.com/JuliaPhysics/SolidStateDetectors.jl" TargetMode="External"/><Relationship Id="rId14" Type="http://schemas.openxmlformats.org/officeDocument/2006/relationships/image" Target="../media/image49.png"/><Relationship Id="rId22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63.png"/><Relationship Id="rId3" Type="http://schemas.openxmlformats.org/officeDocument/2006/relationships/image" Target="../media/image51.png"/><Relationship Id="rId7" Type="http://schemas.openxmlformats.org/officeDocument/2006/relationships/diagramColors" Target="../diagrams/colors1.xml"/><Relationship Id="rId12" Type="http://schemas.openxmlformats.org/officeDocument/2006/relationships/image" Target="../media/image2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.png"/><Relationship Id="rId5" Type="http://schemas.openxmlformats.org/officeDocument/2006/relationships/diagramLayout" Target="../diagrams/layout1.xml"/><Relationship Id="rId10" Type="http://schemas.openxmlformats.org/officeDocument/2006/relationships/hyperlink" Target="https://github.com/oschulz/ParallelProcessingTools.jl" TargetMode="External"/><Relationship Id="rId4" Type="http://schemas.openxmlformats.org/officeDocument/2006/relationships/diagramData" Target="../diagrams/data1.xml"/><Relationship Id="rId9" Type="http://schemas.openxmlformats.org/officeDocument/2006/relationships/image" Target="../media/image62.png"/><Relationship Id="rId14" Type="http://schemas.openxmlformats.org/officeDocument/2006/relationships/image" Target="../media/image64.sv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legend-exp/LegendDataTypes.jl" TargetMode="External"/><Relationship Id="rId4" Type="http://schemas.openxmlformats.org/officeDocument/2006/relationships/hyperlink" Target="https://github.com/legend-exp/LegendHDF5IO.j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10" Type="http://schemas.openxmlformats.org/officeDocument/2006/relationships/hyperlink" Target="https://github.com/JuliaPhysics/SolidStateDetectors.jl" TargetMode="External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hyperlink" Target="https://juliaphysics.github.io/SolidStateDetectors.jl/stable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JuliaPhysics/SolidStateDetectors.jl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JuliaPhysics/SolidStateDetectors.jl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JuliaPhysics/SolidStateDetectors.jl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JuliaPhysics/SolidStateDetectors.jl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JuliaPhysics/SolidStateDetectors.jl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JuliaPhysics/RadiationDetectorSignals.jl" TargetMode="External"/><Relationship Id="rId3" Type="http://schemas.openxmlformats.org/officeDocument/2006/relationships/image" Target="../media/image83.png"/><Relationship Id="rId7" Type="http://schemas.openxmlformats.org/officeDocument/2006/relationships/hyperlink" Target="https://github.com/legend-exp/LegendDSP.jl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Relationship Id="rId9" Type="http://schemas.openxmlformats.org/officeDocument/2006/relationships/hyperlink" Target="https://github.com/JuliaPhysics/RadiationDetectorDSP.jl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JuliaPhysics/RadiationSpectra.jl" TargetMode="External"/><Relationship Id="rId3" Type="http://schemas.openxmlformats.org/officeDocument/2006/relationships/image" Target="../media/image87.emf"/><Relationship Id="rId7" Type="http://schemas.openxmlformats.org/officeDocument/2006/relationships/hyperlink" Target="https://github.com/legend-exp/LegendSpecFits.jl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github.com/JuliaPhysics/RadiationSpectra.jl" TargetMode="External"/><Relationship Id="rId5" Type="http://schemas.openxmlformats.org/officeDocument/2006/relationships/hyperlink" Target="https://github.com/legend-exp/LegendSpecFits.jl" TargetMode="External"/><Relationship Id="rId4" Type="http://schemas.openxmlformats.org/officeDocument/2006/relationships/image" Target="../media/image9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7" Type="http://schemas.openxmlformats.org/officeDocument/2006/relationships/hyperlink" Target="https://github.com/JuliaPhysics/RadiationSpectra.jl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github.com/legend-exp/LegendSpecFits.jl" TargetMode="Externa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github.com/JuliaPhysics/RadiationSpectra.jl" TargetMode="External"/><Relationship Id="rId5" Type="http://schemas.openxmlformats.org/officeDocument/2006/relationships/hyperlink" Target="https://github.com/legend-exp/LegendSpecFits.jl" TargetMode="External"/><Relationship Id="rId4" Type="http://schemas.openxmlformats.org/officeDocument/2006/relationships/image" Target="../media/image9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7" Type="http://schemas.openxmlformats.org/officeDocument/2006/relationships/hyperlink" Target="https://github.com/JuliaPhysics/RadiationSpectra.jl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legend-exp/LegendSpecFits.jl" TargetMode="Externa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7" Type="http://schemas.openxmlformats.org/officeDocument/2006/relationships/hyperlink" Target="https://github.com/JuliaPhysics/RadiationSpectra.jl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legend-exp/LegendSpecFits.jl" TargetMode="Externa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github.com/legend-exp/LegendSpecFits.jl" TargetMode="External"/><Relationship Id="rId5" Type="http://schemas.openxmlformats.org/officeDocument/2006/relationships/image" Target="../media/image104.png"/><Relationship Id="rId4" Type="http://schemas.openxmlformats.org/officeDocument/2006/relationships/image" Target="../media/image10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legend-exp/LegendSpecFits.jl" TargetMode="External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legend-exp/LegendEventAnalysis.jl" TargetMode="External"/><Relationship Id="rId4" Type="http://schemas.openxmlformats.org/officeDocument/2006/relationships/image" Target="../media/image11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legend-exp/ZeroNuFit.jl" TargetMode="External"/><Relationship Id="rId3" Type="http://schemas.openxmlformats.org/officeDocument/2006/relationships/image" Target="../media/image112.png"/><Relationship Id="rId7" Type="http://schemas.openxmlformats.org/officeDocument/2006/relationships/hyperlink" Target="https://github.com/legend-exp/LegendMakie.jl" TargetMode="Externa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1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181.png"/><Relationship Id="rId17" Type="http://schemas.openxmlformats.org/officeDocument/2006/relationships/image" Target="../media/image200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jpg"/><Relationship Id="rId15" Type="http://schemas.openxmlformats.org/officeDocument/2006/relationships/image" Target="../media/image180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17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0.png"/><Relationship Id="rId13" Type="http://schemas.openxmlformats.org/officeDocument/2006/relationships/image" Target="../media/image460.png"/><Relationship Id="rId3" Type="http://schemas.openxmlformats.org/officeDocument/2006/relationships/image" Target="../media/image480.png"/><Relationship Id="rId7" Type="http://schemas.openxmlformats.org/officeDocument/2006/relationships/image" Target="../media/image50.png"/><Relationship Id="rId12" Type="http://schemas.openxmlformats.org/officeDocument/2006/relationships/image" Target="../media/image450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0.png"/><Relationship Id="rId11" Type="http://schemas.openxmlformats.org/officeDocument/2006/relationships/image" Target="../media/image440.png"/><Relationship Id="rId5" Type="http://schemas.openxmlformats.org/officeDocument/2006/relationships/image" Target="../media/image430.png"/><Relationship Id="rId10" Type="http://schemas.openxmlformats.org/officeDocument/2006/relationships/image" Target="../media/image520.png"/><Relationship Id="rId4" Type="http://schemas.openxmlformats.org/officeDocument/2006/relationships/image" Target="../media/image490.png"/><Relationship Id="rId9" Type="http://schemas.openxmlformats.org/officeDocument/2006/relationships/image" Target="../media/image53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0.png"/><Relationship Id="rId3" Type="http://schemas.openxmlformats.org/officeDocument/2006/relationships/image" Target="../media/image3.png"/><Relationship Id="rId7" Type="http://schemas.openxmlformats.org/officeDocument/2006/relationships/image" Target="../media/image370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9.png"/><Relationship Id="rId5" Type="http://schemas.openxmlformats.org/officeDocument/2006/relationships/image" Target="../media/image118.png"/><Relationship Id="rId4" Type="http://schemas.openxmlformats.org/officeDocument/2006/relationships/image" Target="../media/image4.sv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5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7" Type="http://schemas.openxmlformats.org/officeDocument/2006/relationships/image" Target="../media/image130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9.svg"/><Relationship Id="rId5" Type="http://schemas.openxmlformats.org/officeDocument/2006/relationships/image" Target="../media/image128.png"/><Relationship Id="rId4" Type="http://schemas.openxmlformats.org/officeDocument/2006/relationships/image" Target="../media/image127.sv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png"/><Relationship Id="rId3" Type="http://schemas.openxmlformats.org/officeDocument/2006/relationships/image" Target="../media/image131.png"/><Relationship Id="rId7" Type="http://schemas.openxmlformats.org/officeDocument/2006/relationships/image" Target="../media/image133.sv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2.png"/><Relationship Id="rId5" Type="http://schemas.openxmlformats.org/officeDocument/2006/relationships/hyperlink" Target="https://github.com/legend-exp/LegendSpecFits.jl/blob/497dadb1e9fdf6d73c45ce5e153681ebc151fb7d/src/aoefit.jl#L120" TargetMode="External"/><Relationship Id="rId4" Type="http://schemas.openxmlformats.org/officeDocument/2006/relationships/image" Target="../media/image130.png"/><Relationship Id="rId9" Type="http://schemas.openxmlformats.org/officeDocument/2006/relationships/image" Target="../media/image135.sv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3" Type="http://schemas.openxmlformats.org/officeDocument/2006/relationships/image" Target="../media/image136.png"/><Relationship Id="rId7" Type="http://schemas.openxmlformats.org/officeDocument/2006/relationships/hyperlink" Target="https://github.com/legend-exp/LegendSpecFits.jl/blob/497dadb1e9fdf6d73c45ce5e153681ebc151fb7d/src/aoefit_combined.jl#L155" TargetMode="Externa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9.png"/><Relationship Id="rId5" Type="http://schemas.openxmlformats.org/officeDocument/2006/relationships/image" Target="../media/image138.png"/><Relationship Id="rId4" Type="http://schemas.openxmlformats.org/officeDocument/2006/relationships/image" Target="../media/image137.png"/><Relationship Id="rId9" Type="http://schemas.openxmlformats.org/officeDocument/2006/relationships/image" Target="../media/image1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3.png"/><Relationship Id="rId7" Type="http://schemas.openxmlformats.org/officeDocument/2006/relationships/image" Target="../media/image25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0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7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2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png"/><Relationship Id="rId3" Type="http://schemas.openxmlformats.org/officeDocument/2006/relationships/hyperlink" Target="https://github.com/legend-exp/LegendSpecFits.jl/blob/74f700a07c07670802ed9cea63f690f6dd1c2e72/src/aoe_ctc.jl#L22" TargetMode="External"/><Relationship Id="rId7" Type="http://schemas.openxmlformats.org/officeDocument/2006/relationships/image" Target="../media/image130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5.png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legend-exp/LegendSpecFits.jl/blob/74f700a07c07670802ed9cea63f690f6dd1c2e72/src/aoe_cut.jl#L35" TargetMode="External"/><Relationship Id="rId7" Type="http://schemas.openxmlformats.org/officeDocument/2006/relationships/image" Target="../media/image103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9.png"/><Relationship Id="rId5" Type="http://schemas.openxmlformats.org/officeDocument/2006/relationships/image" Target="../media/image148.png"/><Relationship Id="rId4" Type="http://schemas.openxmlformats.org/officeDocument/2006/relationships/image" Target="../media/image106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legend-exp/LegendSpecFits.jl/blob/74f700a07c07670802ed9cea63f690f6dd1c2e72/src/aoe_cut.jl#L139" TargetMode="External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6.png"/><Relationship Id="rId4" Type="http://schemas.openxmlformats.org/officeDocument/2006/relationships/image" Target="../media/image148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3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154.pn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60.png"/><Relationship Id="rId5" Type="http://schemas.openxmlformats.org/officeDocument/2006/relationships/image" Target="../media/image850.png"/><Relationship Id="rId4" Type="http://schemas.openxmlformats.org/officeDocument/2006/relationships/image" Target="../media/image840.png"/><Relationship Id="rId9" Type="http://schemas.openxmlformats.org/officeDocument/2006/relationships/image" Target="../media/image890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8.png"/><Relationship Id="rId4" Type="http://schemas.openxmlformats.org/officeDocument/2006/relationships/image" Target="../media/image157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3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0747" y="4674270"/>
            <a:ext cx="666074" cy="3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56821" y="4543741"/>
            <a:ext cx="1187179" cy="59975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ubtitle 5">
            <a:extLst>
              <a:ext uri="{FF2B5EF4-FFF2-40B4-BE49-F238E27FC236}">
                <a16:creationId xmlns:a16="http://schemas.microsoft.com/office/drawing/2014/main" id="{F47EA9F0-713F-595C-9D94-9DE29744AFC1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311700" y="2834124"/>
            <a:ext cx="8520600" cy="1840145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US" u="sng" dirty="0"/>
              <a:t>Florian </a:t>
            </a:r>
            <a:r>
              <a:rPr lang="en-US" u="sng" dirty="0" err="1"/>
              <a:t>Henkes</a:t>
            </a:r>
            <a:r>
              <a:rPr lang="en-US" dirty="0"/>
              <a:t> – Technical University of Munich</a:t>
            </a:r>
            <a:endParaRPr lang="en-US" u="sng" dirty="0"/>
          </a:p>
          <a:p>
            <a:pPr marL="114300" indent="0" algn="ctr">
              <a:buNone/>
            </a:pPr>
            <a:r>
              <a:rPr lang="en-US" dirty="0"/>
              <a:t>Oliver Schulz – Max-Planck Institute for Physics</a:t>
            </a:r>
          </a:p>
          <a:p>
            <a:pPr marL="114300" indent="0" algn="ctr">
              <a:buNone/>
            </a:pPr>
            <a:endParaRPr lang="en-US" dirty="0"/>
          </a:p>
          <a:p>
            <a:pPr marL="114300" indent="0" algn="ctr">
              <a:buNone/>
            </a:pPr>
            <a:r>
              <a:rPr lang="en-US" i="1" dirty="0"/>
              <a:t>Julia HEP Workshop 2025– Princeton University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9E7B7DCB-31CC-1C00-3045-A5471F0859F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96FBF43A-0ED1-5AF7-4871-B8051010F6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0402" y="1381536"/>
            <a:ext cx="1919440" cy="2685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 7">
            <a:extLst>
              <a:ext uri="{FF2B5EF4-FFF2-40B4-BE49-F238E27FC236}">
                <a16:creationId xmlns:a16="http://schemas.microsoft.com/office/drawing/2014/main" id="{C20D77FD-419C-CC8C-4C6B-203595E3903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6469" r="24343" b="13146"/>
          <a:stretch/>
        </p:blipFill>
        <p:spPr>
          <a:xfrm>
            <a:off x="0" y="812247"/>
            <a:ext cx="3474720" cy="433125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E37902E-F1CF-F18C-35DE-7AB52ABFE61C}"/>
              </a:ext>
            </a:extLst>
          </p:cNvPr>
          <p:cNvSpPr txBox="1"/>
          <p:nvPr/>
        </p:nvSpPr>
        <p:spPr>
          <a:xfrm>
            <a:off x="441569" y="4077813"/>
            <a:ext cx="1643822" cy="49244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00" b="1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Liquid Argon cryostat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CFA186F-307B-95AF-F60A-C32FF132F071}"/>
                  </a:ext>
                </a:extLst>
              </p:cNvPr>
              <p:cNvSpPr txBox="1"/>
              <p:nvPr/>
            </p:nvSpPr>
            <p:spPr>
              <a:xfrm rot="19520358">
                <a:off x="-176276" y="2162842"/>
                <a:ext cx="1689026" cy="292388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300" b="1" dirty="0">
                    <a:solidFill>
                      <a:schemeClr val="bg1"/>
                    </a:solidFill>
                    <a:latin typeface="+mn-lt"/>
                    <a:cs typeface="Calibri" panose="020F0502020204030204" pitchFamily="34" charset="0"/>
                  </a:rPr>
                  <a:t>Water tank/ </a:t>
                </a:r>
                <a14:m>
                  <m:oMath xmlns:m="http://schemas.openxmlformats.org/officeDocument/2006/math">
                    <m:r>
                      <a:rPr lang="en-US" sz="13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𝝁</m:t>
                    </m:r>
                    <m:r>
                      <a:rPr lang="en-US" sz="13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sz="1300" b="1" dirty="0">
                    <a:solidFill>
                      <a:schemeClr val="bg1"/>
                    </a:solidFill>
                    <a:latin typeface="+mn-lt"/>
                    <a:cs typeface="Calibri" panose="020F0502020204030204" pitchFamily="34" charset="0"/>
                  </a:rPr>
                  <a:t>-veto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CFA186F-307B-95AF-F60A-C32FF132F0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520358">
                <a:off x="-176276" y="2162842"/>
                <a:ext cx="1689026" cy="292388"/>
              </a:xfrm>
              <a:prstGeom prst="rect">
                <a:avLst/>
              </a:prstGeom>
              <a:blipFill>
                <a:blip r:embed="rId7"/>
                <a:stretch>
                  <a:fillRect r="-806"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Curved Connector 14">
            <a:extLst>
              <a:ext uri="{FF2B5EF4-FFF2-40B4-BE49-F238E27FC236}">
                <a16:creationId xmlns:a16="http://schemas.microsoft.com/office/drawing/2014/main" id="{D4E6FAF4-AE4B-6B8E-E25A-CBD0E1DE9C0B}"/>
              </a:ext>
            </a:extLst>
          </p:cNvPr>
          <p:cNvCxnSpPr>
            <a:cxnSpLocks/>
            <a:stCxn id="1028" idx="1"/>
          </p:cNvCxnSpPr>
          <p:nvPr/>
        </p:nvCxnSpPr>
        <p:spPr>
          <a:xfrm rot="10800000" flipV="1">
            <a:off x="1460313" y="2918819"/>
            <a:ext cx="1431727" cy="585749"/>
          </a:xfrm>
          <a:prstGeom prst="curvedConnector3">
            <a:avLst/>
          </a:prstGeom>
          <a:ln w="19050">
            <a:solidFill>
              <a:schemeClr val="bg1">
                <a:lumMod val="95000"/>
              </a:schemeClr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>
            <a:extLst>
              <a:ext uri="{FF2B5EF4-FFF2-40B4-BE49-F238E27FC236}">
                <a16:creationId xmlns:a16="http://schemas.microsoft.com/office/drawing/2014/main" id="{BDC1EF61-B553-03C0-F622-AD1B3475F8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44" r="36125" b="7722"/>
          <a:stretch/>
        </p:blipFill>
        <p:spPr bwMode="auto">
          <a:xfrm>
            <a:off x="2892039" y="666978"/>
            <a:ext cx="1890432" cy="4503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5A719CB-83E7-FC1F-BC7E-CEB50F9E0AF7}"/>
              </a:ext>
            </a:extLst>
          </p:cNvPr>
          <p:cNvSpPr txBox="1"/>
          <p:nvPr/>
        </p:nvSpPr>
        <p:spPr>
          <a:xfrm>
            <a:off x="5411138" y="972308"/>
            <a:ext cx="2221392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300" b="1" dirty="0" err="1">
                <a:solidFill>
                  <a:schemeClr val="bg2">
                    <a:lumMod val="50000"/>
                  </a:schemeClr>
                </a:solidFill>
                <a:effectLst/>
                <a:latin typeface="+mn-lt"/>
                <a:cs typeface="Calibri" panose="020F0502020204030204" pitchFamily="34" charset="0"/>
              </a:rPr>
              <a:t>HPGe</a:t>
            </a:r>
            <a:r>
              <a:rPr lang="en-GB" sz="1300" b="1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cs typeface="Calibri" panose="020F0502020204030204" pitchFamily="34" charset="0"/>
              </a:rPr>
              <a:t> readout electronics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C0B5E2-B835-E87B-A471-92B407A30BFA}"/>
              </a:ext>
            </a:extLst>
          </p:cNvPr>
          <p:cNvSpPr txBox="1"/>
          <p:nvPr/>
        </p:nvSpPr>
        <p:spPr>
          <a:xfrm>
            <a:off x="5046187" y="1535178"/>
            <a:ext cx="2221392" cy="8925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300" b="1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cs typeface="Calibri" panose="020F0502020204030204" pitchFamily="34" charset="0"/>
              </a:rPr>
              <a:t>Larger mass </a:t>
            </a:r>
          </a:p>
          <a:p>
            <a:pPr algn="ctr"/>
            <a:r>
              <a:rPr lang="en-GB" sz="1300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cs typeface="Calibri" panose="020F0502020204030204" pitchFamily="34" charset="0"/>
              </a:rPr>
              <a:t>(inverted coaxial)</a:t>
            </a:r>
          </a:p>
          <a:p>
            <a:pPr algn="ctr"/>
            <a:r>
              <a:rPr lang="en-GB" sz="1300" b="1" dirty="0" err="1">
                <a:solidFill>
                  <a:schemeClr val="bg2">
                    <a:lumMod val="50000"/>
                  </a:schemeClr>
                </a:solidFill>
                <a:effectLst/>
                <a:latin typeface="+mn-lt"/>
                <a:cs typeface="Calibri" panose="020F0502020204030204" pitchFamily="34" charset="0"/>
              </a:rPr>
              <a:t>HPGe</a:t>
            </a:r>
            <a:r>
              <a:rPr lang="en-GB" sz="1300" b="1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cs typeface="Calibri" panose="020F0502020204030204" pitchFamily="34" charset="0"/>
              </a:rPr>
              <a:t> detectors</a:t>
            </a:r>
            <a:r>
              <a:rPr lang="en-GB" sz="1300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cs typeface="Calibri" panose="020F0502020204030204" pitchFamily="34" charset="0"/>
              </a:rPr>
              <a:t> with up to 4 kg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62DB7D0-1837-50AD-80FC-20480F3A4A26}"/>
              </a:ext>
            </a:extLst>
          </p:cNvPr>
          <p:cNvSpPr txBox="1"/>
          <p:nvPr/>
        </p:nvSpPr>
        <p:spPr>
          <a:xfrm>
            <a:off x="7019337" y="3923925"/>
            <a:ext cx="1939833" cy="8925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300" b="1" dirty="0">
                <a:solidFill>
                  <a:schemeClr val="bg2">
                    <a:lumMod val="50000"/>
                  </a:schemeClr>
                </a:solidFill>
                <a:latin typeface="+mn-lt"/>
                <a:cs typeface="Calibri" panose="020F0502020204030204" pitchFamily="34" charset="0"/>
              </a:rPr>
              <a:t>Detector mount: </a:t>
            </a:r>
            <a:r>
              <a:rPr lang="en-GB" sz="1300" dirty="0">
                <a:solidFill>
                  <a:schemeClr val="bg2">
                    <a:lumMod val="50000"/>
                  </a:schemeClr>
                </a:solidFill>
                <a:latin typeface="+mn-lt"/>
                <a:cs typeface="Calibri" panose="020F0502020204030204" pitchFamily="34" charset="0"/>
              </a:rPr>
              <a:t>underground copper, optically active PEN plates and radiopure PEI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D53904C-A3B3-F6C9-FCB3-B8173BDC6CE4}"/>
              </a:ext>
            </a:extLst>
          </p:cNvPr>
          <p:cNvSpPr txBox="1"/>
          <p:nvPr/>
        </p:nvSpPr>
        <p:spPr>
          <a:xfrm>
            <a:off x="4882102" y="2597889"/>
            <a:ext cx="2221392" cy="129266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300" b="1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cs typeface="Calibri" panose="020F0502020204030204" pitchFamily="34" charset="0"/>
              </a:rPr>
              <a:t>Liquid Argon instrumentation: </a:t>
            </a:r>
          </a:p>
          <a:p>
            <a:pPr algn="ctr"/>
            <a:r>
              <a:rPr lang="en-GB" sz="1300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cs typeface="Calibri" panose="020F0502020204030204" pitchFamily="34" charset="0"/>
              </a:rPr>
              <a:t>inner &amp; outer </a:t>
            </a:r>
            <a:r>
              <a:rPr lang="en-GB" sz="1300" dirty="0" err="1">
                <a:solidFill>
                  <a:schemeClr val="bg2">
                    <a:lumMod val="50000"/>
                  </a:schemeClr>
                </a:solidFill>
                <a:effectLst/>
                <a:latin typeface="+mn-lt"/>
                <a:cs typeface="Calibri" panose="020F0502020204030204" pitchFamily="34" charset="0"/>
              </a:rPr>
              <a:t>fiber</a:t>
            </a:r>
            <a:r>
              <a:rPr lang="en-GB" sz="1300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cs typeface="Calibri" panose="020F0502020204030204" pitchFamily="34" charset="0"/>
              </a:rPr>
              <a:t> barrels with silicon photomultiplier (</a:t>
            </a:r>
            <a:r>
              <a:rPr lang="en-GB" sz="1300" dirty="0" err="1">
                <a:solidFill>
                  <a:schemeClr val="bg2">
                    <a:lumMod val="50000"/>
                  </a:schemeClr>
                </a:solidFill>
                <a:effectLst/>
                <a:latin typeface="+mn-lt"/>
                <a:cs typeface="Calibri" panose="020F0502020204030204" pitchFamily="34" charset="0"/>
              </a:rPr>
              <a:t>SiPM</a:t>
            </a:r>
            <a:r>
              <a:rPr lang="en-GB" sz="1300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cs typeface="Calibri" panose="020F0502020204030204" pitchFamily="34" charset="0"/>
              </a:rPr>
              <a:t>) readout at top &amp; bottom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AA79C9-603F-AE8B-F950-53970F12A2D6}"/>
              </a:ext>
            </a:extLst>
          </p:cNvPr>
          <p:cNvSpPr txBox="1"/>
          <p:nvPr/>
        </p:nvSpPr>
        <p:spPr>
          <a:xfrm>
            <a:off x="4755585" y="4324034"/>
            <a:ext cx="2221392" cy="49244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300" b="1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rPr>
              <a:t>Source funnels</a:t>
            </a:r>
            <a:r>
              <a:rPr lang="en-GB" sz="1300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rPr>
              <a:t> </a:t>
            </a:r>
          </a:p>
          <a:p>
            <a:pPr algn="ctr"/>
            <a:r>
              <a:rPr lang="en-GB" sz="13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f</a:t>
            </a:r>
            <a:r>
              <a:rPr lang="en-GB" sz="1300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rPr>
              <a:t>or </a:t>
            </a:r>
            <a:r>
              <a:rPr lang="en-GB" sz="1300" baseline="30000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rPr>
              <a:t>228</a:t>
            </a:r>
            <a:r>
              <a:rPr lang="en-GB" sz="1300" dirty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rPr>
              <a:t>Th calibration sources</a:t>
            </a:r>
          </a:p>
        </p:txBody>
      </p:sp>
      <p:cxnSp>
        <p:nvCxnSpPr>
          <p:cNvPr id="27" name="Curved Connector 26">
            <a:extLst>
              <a:ext uri="{FF2B5EF4-FFF2-40B4-BE49-F238E27FC236}">
                <a16:creationId xmlns:a16="http://schemas.microsoft.com/office/drawing/2014/main" id="{2F3BF9CB-2980-AA86-0CF1-5FA13D79C919}"/>
              </a:ext>
            </a:extLst>
          </p:cNvPr>
          <p:cNvCxnSpPr>
            <a:cxnSpLocks/>
            <a:stCxn id="19" idx="3"/>
          </p:cNvCxnSpPr>
          <p:nvPr/>
        </p:nvCxnSpPr>
        <p:spPr>
          <a:xfrm>
            <a:off x="7632530" y="1118502"/>
            <a:ext cx="713448" cy="959680"/>
          </a:xfrm>
          <a:prstGeom prst="curvedConnector2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urved Connector 31">
            <a:extLst>
              <a:ext uri="{FF2B5EF4-FFF2-40B4-BE49-F238E27FC236}">
                <a16:creationId xmlns:a16="http://schemas.microsoft.com/office/drawing/2014/main" id="{0C623D46-6BE8-7B48-B089-CD8F939819B3}"/>
              </a:ext>
            </a:extLst>
          </p:cNvPr>
          <p:cNvCxnSpPr>
            <a:cxnSpLocks/>
            <a:stCxn id="19" idx="1"/>
          </p:cNvCxnSpPr>
          <p:nvPr/>
        </p:nvCxnSpPr>
        <p:spPr>
          <a:xfrm rot="10800000" flipV="1">
            <a:off x="4480180" y="1118502"/>
            <a:ext cx="930958" cy="463138"/>
          </a:xfrm>
          <a:prstGeom prst="curvedConnector3">
            <a:avLst>
              <a:gd name="adj1" fmla="val 50000"/>
            </a:avLst>
          </a:prstGeom>
          <a:ln w="19050">
            <a:solidFill>
              <a:schemeClr val="bg1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Curved Connector 35">
            <a:extLst>
              <a:ext uri="{FF2B5EF4-FFF2-40B4-BE49-F238E27FC236}">
                <a16:creationId xmlns:a16="http://schemas.microsoft.com/office/drawing/2014/main" id="{1630E0A2-F969-2392-360F-4E189D23D142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7267579" y="1981454"/>
            <a:ext cx="968298" cy="993916"/>
          </a:xfrm>
          <a:prstGeom prst="curvedConnector2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urved Connector 39">
            <a:extLst>
              <a:ext uri="{FF2B5EF4-FFF2-40B4-BE49-F238E27FC236}">
                <a16:creationId xmlns:a16="http://schemas.microsoft.com/office/drawing/2014/main" id="{6D181F75-5CF3-9093-A96C-E198B02E36F2}"/>
              </a:ext>
            </a:extLst>
          </p:cNvPr>
          <p:cNvCxnSpPr>
            <a:cxnSpLocks/>
            <a:stCxn id="26" idx="1"/>
          </p:cNvCxnSpPr>
          <p:nvPr/>
        </p:nvCxnSpPr>
        <p:spPr>
          <a:xfrm rot="10800000" flipV="1">
            <a:off x="4165847" y="4570255"/>
            <a:ext cx="589738" cy="210225"/>
          </a:xfrm>
          <a:prstGeom prst="curvedConnector3">
            <a:avLst>
              <a:gd name="adj1" fmla="val 50000"/>
            </a:avLst>
          </a:prstGeom>
          <a:ln w="19050">
            <a:solidFill>
              <a:schemeClr val="bg1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Curved Connector 43">
            <a:extLst>
              <a:ext uri="{FF2B5EF4-FFF2-40B4-BE49-F238E27FC236}">
                <a16:creationId xmlns:a16="http://schemas.microsoft.com/office/drawing/2014/main" id="{59D754D6-767C-3F12-CA15-5FEE2FD94E9B}"/>
              </a:ext>
            </a:extLst>
          </p:cNvPr>
          <p:cNvCxnSpPr>
            <a:cxnSpLocks/>
            <a:stCxn id="23" idx="1"/>
          </p:cNvCxnSpPr>
          <p:nvPr/>
        </p:nvCxnSpPr>
        <p:spPr>
          <a:xfrm rot="10800000" flipV="1">
            <a:off x="4234801" y="1981453"/>
            <a:ext cx="811387" cy="862953"/>
          </a:xfrm>
          <a:prstGeom prst="curvedConnector2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Curved Connector 46">
            <a:extLst>
              <a:ext uri="{FF2B5EF4-FFF2-40B4-BE49-F238E27FC236}">
                <a16:creationId xmlns:a16="http://schemas.microsoft.com/office/drawing/2014/main" id="{F86CC478-11C0-316A-3B5B-13AB52CC064A}"/>
              </a:ext>
            </a:extLst>
          </p:cNvPr>
          <p:cNvCxnSpPr>
            <a:cxnSpLocks/>
            <a:stCxn id="24" idx="3"/>
          </p:cNvCxnSpPr>
          <p:nvPr/>
        </p:nvCxnSpPr>
        <p:spPr>
          <a:xfrm flipH="1" flipV="1">
            <a:off x="8257842" y="2309036"/>
            <a:ext cx="701328" cy="2061165"/>
          </a:xfrm>
          <a:prstGeom prst="curvedConnector4">
            <a:avLst>
              <a:gd name="adj1" fmla="val -32595"/>
              <a:gd name="adj2" fmla="val 60826"/>
            </a:avLst>
          </a:prstGeom>
          <a:ln w="19050">
            <a:solidFill>
              <a:schemeClr val="bg1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Curved Connector 49">
            <a:extLst>
              <a:ext uri="{FF2B5EF4-FFF2-40B4-BE49-F238E27FC236}">
                <a16:creationId xmlns:a16="http://schemas.microsoft.com/office/drawing/2014/main" id="{3370BB22-BA67-8E45-AA97-8D4B2BACCC97}"/>
              </a:ext>
            </a:extLst>
          </p:cNvPr>
          <p:cNvCxnSpPr>
            <a:cxnSpLocks/>
            <a:stCxn id="25" idx="1"/>
          </p:cNvCxnSpPr>
          <p:nvPr/>
        </p:nvCxnSpPr>
        <p:spPr>
          <a:xfrm rot="10800000" flipV="1">
            <a:off x="3979480" y="3244219"/>
            <a:ext cx="902622" cy="833593"/>
          </a:xfrm>
          <a:prstGeom prst="curvedConnector3">
            <a:avLst>
              <a:gd name="adj1" fmla="val 50000"/>
            </a:avLst>
          </a:prstGeom>
          <a:ln w="19050">
            <a:solidFill>
              <a:schemeClr val="bg1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Curved Connector 52">
            <a:extLst>
              <a:ext uri="{FF2B5EF4-FFF2-40B4-BE49-F238E27FC236}">
                <a16:creationId xmlns:a16="http://schemas.microsoft.com/office/drawing/2014/main" id="{BEAFDF56-A529-B581-F0CA-3F179A472B7F}"/>
              </a:ext>
            </a:extLst>
          </p:cNvPr>
          <p:cNvCxnSpPr>
            <a:cxnSpLocks/>
          </p:cNvCxnSpPr>
          <p:nvPr/>
        </p:nvCxnSpPr>
        <p:spPr>
          <a:xfrm rot="5400000">
            <a:off x="3840462" y="3617744"/>
            <a:ext cx="1413152" cy="1404765"/>
          </a:xfrm>
          <a:prstGeom prst="curvedConnector3">
            <a:avLst>
              <a:gd name="adj1" fmla="val 50000"/>
            </a:avLst>
          </a:prstGeom>
          <a:ln w="19050">
            <a:solidFill>
              <a:schemeClr val="bg1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BF53A9A5-3485-A951-0178-D90F1EADD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00" y="147668"/>
            <a:ext cx="7886700" cy="519310"/>
          </a:xfrm>
        </p:spPr>
        <p:txBody>
          <a:bodyPr/>
          <a:lstStyle/>
          <a:p>
            <a:r>
              <a:rPr lang="en-US" noProof="0" dirty="0"/>
              <a:t>The      	        - 200 Experiment	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BCB0CDD6-304C-748E-B44A-3056E16CC35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13999" t="42289" r="42630" b="34593"/>
          <a:stretch/>
        </p:blipFill>
        <p:spPr>
          <a:xfrm>
            <a:off x="792552" y="56746"/>
            <a:ext cx="1992290" cy="6645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FCB68F43-5618-8723-36EB-762ED2EF16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440" y="872290"/>
            <a:ext cx="2403214" cy="427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60B26865-35AB-8A7C-C634-A691A40BDC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07"/>
          <a:stretch/>
        </p:blipFill>
        <p:spPr bwMode="auto">
          <a:xfrm>
            <a:off x="0" y="872291"/>
            <a:ext cx="2377440" cy="427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342BECF6-5148-0942-3245-0EB0CD517C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654" y="872290"/>
            <a:ext cx="2350485" cy="427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2FB1FF4E-6B76-FD7E-12AA-5C78B034BB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11"/>
          <a:stretch/>
        </p:blipFill>
        <p:spPr bwMode="auto">
          <a:xfrm>
            <a:off x="7131139" y="872290"/>
            <a:ext cx="2012860" cy="427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D174937-C697-3F9C-02EB-08E52BF217E3}"/>
              </a:ext>
            </a:extLst>
          </p:cNvPr>
          <p:cNvSpPr txBox="1"/>
          <p:nvPr/>
        </p:nvSpPr>
        <p:spPr>
          <a:xfrm>
            <a:off x="5055132" y="1143420"/>
            <a:ext cx="1643822" cy="49244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00" b="1" noProof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Liquid Argon cryostat</a:t>
            </a:r>
          </a:p>
        </p:txBody>
      </p:sp>
      <p:sp>
        <p:nvSpPr>
          <p:cNvPr id="10" name="Explosion 1 9">
            <a:extLst>
              <a:ext uri="{FF2B5EF4-FFF2-40B4-BE49-F238E27FC236}">
                <a16:creationId xmlns:a16="http://schemas.microsoft.com/office/drawing/2014/main" id="{84DAE208-241A-323C-0310-82CDE4461B81}"/>
              </a:ext>
            </a:extLst>
          </p:cNvPr>
          <p:cNvSpPr/>
          <p:nvPr/>
        </p:nvSpPr>
        <p:spPr>
          <a:xfrm>
            <a:off x="6532663" y="2666474"/>
            <a:ext cx="440574" cy="482138"/>
          </a:xfrm>
          <a:prstGeom prst="irregularSeal1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E85D7C3-FB89-670F-6B59-EBFCC345F9E3}"/>
              </a:ext>
            </a:extLst>
          </p:cNvPr>
          <p:cNvCxnSpPr/>
          <p:nvPr/>
        </p:nvCxnSpPr>
        <p:spPr>
          <a:xfrm flipV="1">
            <a:off x="6824749" y="407323"/>
            <a:ext cx="515389" cy="2244437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2D27160-DF21-23F0-BFF9-F61CA8C570F5}"/>
                  </a:ext>
                </a:extLst>
              </p:cNvPr>
              <p:cNvSpPr txBox="1"/>
              <p:nvPr/>
            </p:nvSpPr>
            <p:spPr>
              <a:xfrm>
                <a:off x="6772625" y="1574294"/>
                <a:ext cx="27428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0" noProof="0" smtClean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Cambria Math" panose="02040503050406030204" pitchFamily="18" charset="0"/>
                        </a:rPr>
                        <m:t>𝛄</m:t>
                      </m:r>
                    </m:oMath>
                  </m:oMathPara>
                </a14:m>
                <a:endParaRPr lang="en-US" sz="1600" b="1" noProof="0" dirty="0">
                  <a:solidFill>
                    <a:schemeClr val="accent5">
                      <a:lumMod val="20000"/>
                      <a:lumOff val="8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2D27160-DF21-23F0-BFF9-F61CA8C570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2625" y="1574294"/>
                <a:ext cx="274283" cy="338554"/>
              </a:xfrm>
              <a:prstGeom prst="rect">
                <a:avLst/>
              </a:prstGeom>
              <a:blipFill>
                <a:blip r:embed="rId7"/>
                <a:stretch>
                  <a:fillRect r="-4545"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1">
            <a:extLst>
              <a:ext uri="{FF2B5EF4-FFF2-40B4-BE49-F238E27FC236}">
                <a16:creationId xmlns:a16="http://schemas.microsoft.com/office/drawing/2014/main" id="{18B7C13A-75B3-8897-D43D-9F50B8BFB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00" y="147668"/>
            <a:ext cx="7886700" cy="519310"/>
          </a:xfrm>
        </p:spPr>
        <p:txBody>
          <a:bodyPr/>
          <a:lstStyle/>
          <a:p>
            <a:r>
              <a:rPr lang="en-US" noProof="0" dirty="0"/>
              <a:t>The      	        - 200 Experiment	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6AF43876-A6F7-B074-14C6-143706D047B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13999" t="42289" r="42630" b="34593"/>
          <a:stretch/>
        </p:blipFill>
        <p:spPr>
          <a:xfrm>
            <a:off x="792552" y="56746"/>
            <a:ext cx="1992290" cy="66457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E39FA25-8472-1386-90C2-57926104C2EB}"/>
              </a:ext>
            </a:extLst>
          </p:cNvPr>
          <p:cNvSpPr txBox="1"/>
          <p:nvPr/>
        </p:nvSpPr>
        <p:spPr>
          <a:xfrm>
            <a:off x="6385509" y="165736"/>
            <a:ext cx="1909258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00" b="1" noProof="0" dirty="0">
                <a:solidFill>
                  <a:schemeClr val="bg2">
                    <a:lumMod val="50000"/>
                  </a:schemeClr>
                </a:solidFill>
                <a:effectLst/>
                <a:latin typeface="Bradley Hand" pitchFamily="2" charset="77"/>
                <a:cs typeface="Calibri" panose="020F0502020204030204" pitchFamily="34" charset="0"/>
              </a:rPr>
              <a:t>Background radiation</a:t>
            </a:r>
          </a:p>
        </p:txBody>
      </p:sp>
    </p:spTree>
    <p:extLst>
      <p:ext uri="{BB962C8B-B14F-4D97-AF65-F5344CB8AC3E}">
        <p14:creationId xmlns:p14="http://schemas.microsoft.com/office/powerpoint/2010/main" val="2847731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0">
          <a:extLst>
            <a:ext uri="{FF2B5EF4-FFF2-40B4-BE49-F238E27FC236}">
              <a16:creationId xmlns:a16="http://schemas.microsoft.com/office/drawing/2014/main" id="{676A6B75-C6F3-51A4-F317-C3E8A10C11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D193BC03-4944-C0A3-7395-5EE01E84E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842" name="Google Shape;842;p54">
            <a:extLst>
              <a:ext uri="{FF2B5EF4-FFF2-40B4-BE49-F238E27FC236}">
                <a16:creationId xmlns:a16="http://schemas.microsoft.com/office/drawing/2014/main" id="{7C54FA3E-393C-F172-C999-3EE344ABE52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0" y="1081307"/>
            <a:ext cx="5953539" cy="34188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dirty="0"/>
              <a:t>Introduction to LEGEND and </a:t>
            </a:r>
            <a:r>
              <a:rPr lang="en" sz="1800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0νββ-decay physics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sz="2000" b="1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What is the </a:t>
            </a:r>
            <a:r>
              <a:rPr lang="en" sz="2000" b="1" dirty="0" err="1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JuLeAna</a:t>
            </a:r>
            <a:r>
              <a:rPr lang="en" sz="2000" b="1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 Software Stack?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Features and highlights in the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latest LEGEND analysis</a:t>
            </a:r>
            <a:endParaRPr lang="en" dirty="0">
              <a:solidFill>
                <a:schemeClr val="bg2">
                  <a:lumMod val="50000"/>
                </a:schemeClr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sz="1800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Summary &amp; Outlook</a:t>
            </a:r>
          </a:p>
          <a:p>
            <a:pPr>
              <a:lnSpc>
                <a:spcPct val="150000"/>
              </a:lnSpc>
            </a:pPr>
            <a:endParaRPr lang="en" dirty="0"/>
          </a:p>
        </p:txBody>
      </p:sp>
      <p:sp>
        <p:nvSpPr>
          <p:cNvPr id="843" name="Google Shape;843;p54">
            <a:extLst>
              <a:ext uri="{FF2B5EF4-FFF2-40B4-BE49-F238E27FC236}">
                <a16:creationId xmlns:a16="http://schemas.microsoft.com/office/drawing/2014/main" id="{0CBFDAF2-E62F-E18E-3947-176BBABC00A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0596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3D23E74-6C0B-3EE3-CF4E-AE7736727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00" y="147668"/>
            <a:ext cx="7886700" cy="519310"/>
          </a:xfrm>
        </p:spPr>
        <p:txBody>
          <a:bodyPr/>
          <a:lstStyle/>
          <a:p>
            <a:r>
              <a:rPr lang="en-US" noProof="0" dirty="0"/>
              <a:t>The      	        </a:t>
            </a:r>
            <a:r>
              <a:rPr lang="en-US" dirty="0"/>
              <a:t> Analysis Strategy</a:t>
            </a:r>
            <a:r>
              <a:rPr lang="en-US" noProof="0" dirty="0"/>
              <a:t>	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24F901AC-11CE-7B34-7A48-60172769EB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3999" t="42289" r="42630" b="34593"/>
          <a:stretch/>
        </p:blipFill>
        <p:spPr>
          <a:xfrm>
            <a:off x="792552" y="56746"/>
            <a:ext cx="1992290" cy="6645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3F37A46-B192-9426-6FCA-80EB695E21B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6804"/>
          <a:stretch/>
        </p:blipFill>
        <p:spPr>
          <a:xfrm>
            <a:off x="0" y="1291269"/>
            <a:ext cx="9144000" cy="385223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EE0B4C6-4123-5E2D-0DC9-F057B6F982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6492" y="949154"/>
            <a:ext cx="855785" cy="42717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2BA837F-CCDD-22E8-1B34-6CEC87973F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06005" y="850804"/>
            <a:ext cx="435823" cy="627585"/>
          </a:xfrm>
          <a:prstGeom prst="rect">
            <a:avLst/>
          </a:prstGeom>
        </p:spPr>
      </p:pic>
      <p:cxnSp>
        <p:nvCxnSpPr>
          <p:cNvPr id="24" name="Curved Connector 23">
            <a:extLst>
              <a:ext uri="{FF2B5EF4-FFF2-40B4-BE49-F238E27FC236}">
                <a16:creationId xmlns:a16="http://schemas.microsoft.com/office/drawing/2014/main" id="{7CB57255-A742-9996-F78F-24F199AF2DC2}"/>
              </a:ext>
            </a:extLst>
          </p:cNvPr>
          <p:cNvCxnSpPr>
            <a:cxnSpLocks/>
          </p:cNvCxnSpPr>
          <p:nvPr/>
        </p:nvCxnSpPr>
        <p:spPr>
          <a:xfrm>
            <a:off x="477560" y="1179875"/>
            <a:ext cx="1851167" cy="12700"/>
          </a:xfrm>
          <a:prstGeom prst="curvedConnector3">
            <a:avLst>
              <a:gd name="adj1" fmla="val 50000"/>
            </a:avLst>
          </a:prstGeom>
          <a:ln w="19050">
            <a:solidFill>
              <a:schemeClr val="bg1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80BADBF-32BD-719C-83A8-74325B1860E8}"/>
              </a:ext>
            </a:extLst>
          </p:cNvPr>
          <p:cNvSpPr txBox="1"/>
          <p:nvPr/>
        </p:nvSpPr>
        <p:spPr>
          <a:xfrm>
            <a:off x="356945" y="891338"/>
            <a:ext cx="197178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noProof="0" dirty="0">
                <a:latin typeface="Bradley Hand" pitchFamily="2" charset="77"/>
              </a:rPr>
              <a:t>2 analysis frameworks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EAEDBB4-7152-6C60-5572-CB49C53035ED}"/>
              </a:ext>
            </a:extLst>
          </p:cNvPr>
          <p:cNvSpPr txBox="1"/>
          <p:nvPr/>
        </p:nvSpPr>
        <p:spPr>
          <a:xfrm>
            <a:off x="3093143" y="949154"/>
            <a:ext cx="16117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noProof="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New primary software stack in python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FFA22DA-2A23-1F67-C0AD-78295F8331D7}"/>
              </a:ext>
            </a:extLst>
          </p:cNvPr>
          <p:cNvSpPr txBox="1"/>
          <p:nvPr/>
        </p:nvSpPr>
        <p:spPr>
          <a:xfrm>
            <a:off x="6002277" y="857202"/>
            <a:ext cx="1611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noProof="0" dirty="0">
                <a:solidFill>
                  <a:schemeClr val="tx2">
                    <a:lumMod val="75000"/>
                  </a:schemeClr>
                </a:solidFill>
              </a:rPr>
              <a:t>Secondary Julia software stack for validation and comparison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B3AD38-AD67-B35E-5B7F-DE9313BE763D}"/>
              </a:ext>
            </a:extLst>
          </p:cNvPr>
          <p:cNvSpPr txBox="1"/>
          <p:nvPr/>
        </p:nvSpPr>
        <p:spPr>
          <a:xfrm>
            <a:off x="356945" y="1241542"/>
            <a:ext cx="197178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noProof="0" dirty="0">
                <a:latin typeface="Bradley Hand" pitchFamily="2" charset="77"/>
              </a:rPr>
              <a:t>In blinded analysis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1CE9CE-9B81-EE21-6FDD-122190D22995}"/>
              </a:ext>
            </a:extLst>
          </p:cNvPr>
          <p:cNvSpPr txBox="1"/>
          <p:nvPr/>
        </p:nvSpPr>
        <p:spPr>
          <a:xfrm>
            <a:off x="4572000" y="979820"/>
            <a:ext cx="574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noProof="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&amp;</a:t>
            </a:r>
          </a:p>
        </p:txBody>
      </p:sp>
    </p:spTree>
    <p:extLst>
      <p:ext uri="{BB962C8B-B14F-4D97-AF65-F5344CB8AC3E}">
        <p14:creationId xmlns:p14="http://schemas.microsoft.com/office/powerpoint/2010/main" val="3622629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9FCC0B1-B567-B30C-E54A-C0A08D1FCEC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6936" y="2475208"/>
            <a:ext cx="8640000" cy="255149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 Placeholder 7">
                <a:extLst>
                  <a:ext uri="{FF2B5EF4-FFF2-40B4-BE49-F238E27FC236}">
                    <a16:creationId xmlns:a16="http://schemas.microsoft.com/office/drawing/2014/main" id="{0D1923D1-7DBC-467D-8FCB-ADC6435CB986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12714" y="832230"/>
                <a:ext cx="8908444" cy="3418879"/>
              </a:xfrm>
            </p:spPr>
            <p:txBody>
              <a:bodyPr>
                <a:normAutofit/>
              </a:bodyPr>
              <a:lstStyle/>
              <a:p>
                <a:r>
                  <a:rPr lang="en-US" sz="1700" dirty="0"/>
                  <a:t>Installed first </a:t>
                </a:r>
                <a:r>
                  <a:rPr lang="en-US" sz="1700" dirty="0">
                    <a:solidFill>
                      <a:srgbClr val="00B0F0"/>
                    </a:solidFill>
                  </a:rPr>
                  <a:t>142 kg </a:t>
                </a:r>
                <a:r>
                  <a:rPr lang="en-US" sz="1700" dirty="0"/>
                  <a:t>of </a:t>
                </a:r>
                <a:r>
                  <a:rPr lang="en-US" sz="1700" dirty="0" err="1"/>
                  <a:t>HPGe</a:t>
                </a:r>
                <a:r>
                  <a:rPr lang="en-US" sz="1700" dirty="0"/>
                  <a:t> detectors (Oct ’22)</a:t>
                </a:r>
              </a:p>
              <a:p>
                <a:r>
                  <a:rPr lang="en-US" sz="1700" dirty="0"/>
                  <a:t>130 kg operational (12 kg OFF due to hardware issues)</a:t>
                </a:r>
              </a:p>
              <a:p>
                <a:pPr marL="114300" indent="0">
                  <a:buNone/>
                </a:pPr>
                <a:r>
                  <a:rPr lang="en-US" sz="1700" noProof="0" dirty="0"/>
                  <a:t>Exposure accumulated over </a:t>
                </a:r>
                <a:r>
                  <a:rPr lang="en-US" sz="1700" noProof="0" dirty="0">
                    <a:solidFill>
                      <a:srgbClr val="00B0F0"/>
                    </a:solidFill>
                  </a:rPr>
                  <a:t>1 year</a:t>
                </a:r>
                <a:endParaRPr lang="en-US" sz="1700" noProof="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r>
                  <a:rPr lang="en-US" sz="1700" dirty="0">
                    <a:solidFill>
                      <a:schemeClr val="bg2">
                        <a:lumMod val="50000"/>
                      </a:schemeClr>
                    </a:solidFill>
                  </a:rPr>
                  <a:t>Total exposure: </a:t>
                </a:r>
                <a14:m>
                  <m:oMath xmlns:m="http://schemas.openxmlformats.org/officeDocument/2006/math">
                    <m:r>
                      <a:rPr lang="en-US" sz="1700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61 </m:t>
                    </m:r>
                    <m:r>
                      <a:rPr lang="en-US" sz="1700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m:rPr>
                        <m:sty m:val="p"/>
                      </m:rPr>
                      <a:rPr lang="en-US" sz="1700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1700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m:rPr>
                        <m:sty m:val="p"/>
                      </m:rPr>
                      <a:rPr lang="en-US" sz="1700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yr</m:t>
                    </m:r>
                  </m:oMath>
                </a14:m>
                <a:endParaRPr lang="en-US" sz="1700" noProof="0" dirty="0">
                  <a:solidFill>
                    <a:schemeClr val="bg2">
                      <a:lumMod val="50000"/>
                    </a:schemeClr>
                  </a:solidFill>
                </a:endParaRPr>
              </a:p>
              <a:p>
                <a:r>
                  <a:rPr lang="en-US" sz="1700" dirty="0">
                    <a:solidFill>
                      <a:schemeClr val="bg2">
                        <a:lumMod val="50000"/>
                      </a:schemeClr>
                    </a:solidFill>
                  </a:rPr>
                  <a:t>Weekly calibrations with Th-228 sources </a:t>
                </a:r>
                <a:endParaRPr lang="en-US" sz="1700" noProof="0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8" name="Text Placeholder 7">
                <a:extLst>
                  <a:ext uri="{FF2B5EF4-FFF2-40B4-BE49-F238E27FC236}">
                    <a16:creationId xmlns:a16="http://schemas.microsoft.com/office/drawing/2014/main" id="{0D1923D1-7DBC-467D-8FCB-ADC6435CB9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12714" y="832230"/>
                <a:ext cx="8908444" cy="3418879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3AC25467-0583-AF7C-EE19-C83A55CA4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The 		        - 200 Data Taking 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7D8EB775-9048-5BCE-FE90-FB474AEF07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13999" t="42289" r="42630" b="34593"/>
          <a:stretch/>
        </p:blipFill>
        <p:spPr>
          <a:xfrm>
            <a:off x="783408" y="29314"/>
            <a:ext cx="1992290" cy="6645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396D266-1303-99DC-A180-896E32FAE373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>
                  <a:alpha val="0"/>
                </a:srgbClr>
              </a:clrFrom>
              <a:clrTo>
                <a:srgbClr val="FFFFFF">
                  <a:alpha val="0"/>
                </a:srgbClr>
              </a:clrTo>
            </a:clrChange>
          </a:blip>
          <a:srcRect l="654"/>
          <a:stretch/>
        </p:blipFill>
        <p:spPr>
          <a:xfrm>
            <a:off x="2646233" y="5475719"/>
            <a:ext cx="5328641" cy="8367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86E4835-09E1-D891-F50D-7632A47AF997}"/>
              </a:ext>
            </a:extLst>
          </p:cNvPr>
          <p:cNvSpPr txBox="1"/>
          <p:nvPr/>
        </p:nvSpPr>
        <p:spPr>
          <a:xfrm rot="928082">
            <a:off x="6175013" y="1343216"/>
            <a:ext cx="29526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adley Hand" pitchFamily="2" charset="77"/>
              </a:rPr>
              <a:t>Latest results:</a:t>
            </a: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Bradley Hand" pitchFamily="2" charset="77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https://arxiv.org/pdf/2505.10440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Bradley Hand" pitchFamily="2" charset="7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43303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>
          <a:extLst>
            <a:ext uri="{FF2B5EF4-FFF2-40B4-BE49-F238E27FC236}">
              <a16:creationId xmlns:a16="http://schemas.microsoft.com/office/drawing/2014/main" id="{61534DC3-6C8D-18E0-2783-02DBD846F3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6">
            <a:extLst>
              <a:ext uri="{FF2B5EF4-FFF2-40B4-BE49-F238E27FC236}">
                <a16:creationId xmlns:a16="http://schemas.microsoft.com/office/drawing/2014/main" id="{838BAE76-AC8D-3C06-90B5-260FF1E9CD5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49943" y="235792"/>
            <a:ext cx="86400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The 		    Software Stack</a:t>
            </a:r>
            <a:endParaRPr b="1" dirty="0">
              <a:latin typeface="Caveat SemiBold"/>
              <a:sym typeface="Caveat SemiBold"/>
            </a:endParaRPr>
          </a:p>
        </p:txBody>
      </p:sp>
      <p:sp>
        <p:nvSpPr>
          <p:cNvPr id="98" name="Google Shape;98;p16">
            <a:extLst>
              <a:ext uri="{FF2B5EF4-FFF2-40B4-BE49-F238E27FC236}">
                <a16:creationId xmlns:a16="http://schemas.microsoft.com/office/drawing/2014/main" id="{36629E2D-FDC8-F2B9-7B9A-6186098F915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sp>
        <p:nvSpPr>
          <p:cNvPr id="99" name="Google Shape;99;p16">
            <a:extLst>
              <a:ext uri="{FF2B5EF4-FFF2-40B4-BE49-F238E27FC236}">
                <a16:creationId xmlns:a16="http://schemas.microsoft.com/office/drawing/2014/main" id="{0AA9F7D8-AD09-2233-EAE1-30F290924C59}"/>
              </a:ext>
            </a:extLst>
          </p:cNvPr>
          <p:cNvSpPr/>
          <p:nvPr/>
        </p:nvSpPr>
        <p:spPr>
          <a:xfrm>
            <a:off x="2518143" y="867519"/>
            <a:ext cx="696000" cy="4869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Bradley Hand" pitchFamily="2" charset="77"/>
              </a:rPr>
              <a:t>raw</a:t>
            </a:r>
            <a:endParaRPr sz="2000" b="1">
              <a:latin typeface="Bradley Hand" pitchFamily="2" charset="77"/>
            </a:endParaRPr>
          </a:p>
        </p:txBody>
      </p:sp>
      <p:sp>
        <p:nvSpPr>
          <p:cNvPr id="100" name="Google Shape;100;p16">
            <a:hlinkClick r:id="rId3"/>
            <a:extLst>
              <a:ext uri="{FF2B5EF4-FFF2-40B4-BE49-F238E27FC236}">
                <a16:creationId xmlns:a16="http://schemas.microsoft.com/office/drawing/2014/main" id="{C91CB610-911F-B16F-C5EE-FA03DC6E0899}"/>
              </a:ext>
            </a:extLst>
          </p:cNvPr>
          <p:cNvSpPr txBox="1"/>
          <p:nvPr/>
        </p:nvSpPr>
        <p:spPr>
          <a:xfrm>
            <a:off x="1803153" y="1847183"/>
            <a:ext cx="2335456" cy="365760"/>
          </a:xfrm>
          <a:prstGeom prst="rect">
            <a:avLst/>
          </a:prstGeom>
          <a:solidFill>
            <a:srgbClr val="A4C2F5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RadiationDetectorSignals.jl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01" name="Google Shape;101;p16">
            <a:extLst>
              <a:ext uri="{FF2B5EF4-FFF2-40B4-BE49-F238E27FC236}">
                <a16:creationId xmlns:a16="http://schemas.microsoft.com/office/drawing/2014/main" id="{BE3FB750-91C1-88CF-7F2C-38A748ED2DEB}"/>
              </a:ext>
            </a:extLst>
          </p:cNvPr>
          <p:cNvSpPr txBox="1"/>
          <p:nvPr/>
        </p:nvSpPr>
        <p:spPr>
          <a:xfrm>
            <a:off x="649594" y="3281667"/>
            <a:ext cx="8480256" cy="400079"/>
          </a:xfrm>
          <a:prstGeom prst="rect">
            <a:avLst/>
          </a:prstGeom>
          <a:gradFill>
            <a:gsLst>
              <a:gs pos="0">
                <a:srgbClr val="FFD966"/>
              </a:gs>
              <a:gs pos="19000">
                <a:srgbClr val="A4C2F4"/>
              </a:gs>
              <a:gs pos="40000">
                <a:srgbClr val="D9A4B0"/>
              </a:gs>
              <a:gs pos="62000">
                <a:srgbClr val="B6D7A8"/>
              </a:gs>
              <a:gs pos="81000">
                <a:srgbClr val="B4A7D6"/>
              </a:gs>
              <a:gs pos="100000">
                <a:srgbClr val="D5A6BD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LegendHDF5IO.jl</a:t>
            </a:r>
            <a:r>
              <a:rPr lang="en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/ </a:t>
            </a: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LegendDataTypes.jl</a:t>
            </a:r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03" name="Google Shape;103;p16">
            <a:extLst>
              <a:ext uri="{FF2B5EF4-FFF2-40B4-BE49-F238E27FC236}">
                <a16:creationId xmlns:a16="http://schemas.microsoft.com/office/drawing/2014/main" id="{7BADC61B-CB99-8AAF-81E6-BF23A02F9C76}"/>
              </a:ext>
            </a:extLst>
          </p:cNvPr>
          <p:cNvSpPr txBox="1"/>
          <p:nvPr/>
        </p:nvSpPr>
        <p:spPr>
          <a:xfrm>
            <a:off x="4982628" y="2383309"/>
            <a:ext cx="1554480" cy="36576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LegendSpecFits.jl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04" name="Google Shape;104;p16">
            <a:extLst>
              <a:ext uri="{FF2B5EF4-FFF2-40B4-BE49-F238E27FC236}">
                <a16:creationId xmlns:a16="http://schemas.microsoft.com/office/drawing/2014/main" id="{84A07C1E-0A84-2F3F-521C-4E519793CF5E}"/>
              </a:ext>
            </a:extLst>
          </p:cNvPr>
          <p:cNvSpPr txBox="1"/>
          <p:nvPr/>
        </p:nvSpPr>
        <p:spPr>
          <a:xfrm>
            <a:off x="8194365" y="1446343"/>
            <a:ext cx="696000" cy="365760"/>
          </a:xfrm>
          <a:prstGeom prst="rect">
            <a:avLst/>
          </a:prstGeom>
          <a:solidFill>
            <a:srgbClr val="D5A6BD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BAT.jl</a:t>
            </a:r>
            <a:endParaRPr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05" name="Google Shape;105;p16">
            <a:extLst>
              <a:ext uri="{FF2B5EF4-FFF2-40B4-BE49-F238E27FC236}">
                <a16:creationId xmlns:a16="http://schemas.microsoft.com/office/drawing/2014/main" id="{DA05C937-90B0-E246-4555-262D91F20128}"/>
              </a:ext>
            </a:extLst>
          </p:cNvPr>
          <p:cNvSpPr txBox="1"/>
          <p:nvPr/>
        </p:nvSpPr>
        <p:spPr>
          <a:xfrm>
            <a:off x="4806452" y="1851752"/>
            <a:ext cx="1730656" cy="36576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RadiationSpectra.jl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08" name="Google Shape;108;p16">
            <a:extLst>
              <a:ext uri="{FF2B5EF4-FFF2-40B4-BE49-F238E27FC236}">
                <a16:creationId xmlns:a16="http://schemas.microsoft.com/office/drawing/2014/main" id="{6C308103-655E-F1D2-AEA6-F23941E23EE0}"/>
              </a:ext>
            </a:extLst>
          </p:cNvPr>
          <p:cNvSpPr/>
          <p:nvPr/>
        </p:nvSpPr>
        <p:spPr>
          <a:xfrm>
            <a:off x="3929133" y="867519"/>
            <a:ext cx="696000" cy="4869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Bradley Hand" pitchFamily="2" charset="77"/>
              </a:rPr>
              <a:t>dsp</a:t>
            </a:r>
            <a:endParaRPr sz="2000" b="1">
              <a:latin typeface="Bradley Hand" pitchFamily="2" charset="77"/>
            </a:endParaRPr>
          </a:p>
        </p:txBody>
      </p:sp>
      <p:sp>
        <p:nvSpPr>
          <p:cNvPr id="109" name="Google Shape;109;p16">
            <a:extLst>
              <a:ext uri="{FF2B5EF4-FFF2-40B4-BE49-F238E27FC236}">
                <a16:creationId xmlns:a16="http://schemas.microsoft.com/office/drawing/2014/main" id="{570016B0-74E9-49D4-A214-CB9CD309D434}"/>
              </a:ext>
            </a:extLst>
          </p:cNvPr>
          <p:cNvSpPr/>
          <p:nvPr/>
        </p:nvSpPr>
        <p:spPr>
          <a:xfrm>
            <a:off x="5340123" y="867519"/>
            <a:ext cx="696000" cy="4869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latin typeface="Bradley Hand" pitchFamily="2" charset="77"/>
              </a:rPr>
              <a:t>hit</a:t>
            </a:r>
            <a:endParaRPr sz="2000" b="1" dirty="0">
              <a:latin typeface="Bradley Hand" pitchFamily="2" charset="77"/>
            </a:endParaRPr>
          </a:p>
        </p:txBody>
      </p:sp>
      <p:sp>
        <p:nvSpPr>
          <p:cNvPr id="110" name="Google Shape;110;p16">
            <a:extLst>
              <a:ext uri="{FF2B5EF4-FFF2-40B4-BE49-F238E27FC236}">
                <a16:creationId xmlns:a16="http://schemas.microsoft.com/office/drawing/2014/main" id="{2E459515-AC61-29B9-F624-DAEDE065C0CE}"/>
              </a:ext>
            </a:extLst>
          </p:cNvPr>
          <p:cNvSpPr/>
          <p:nvPr/>
        </p:nvSpPr>
        <p:spPr>
          <a:xfrm>
            <a:off x="6751113" y="867519"/>
            <a:ext cx="696000" cy="48690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err="1">
                <a:latin typeface="Bradley Hand" pitchFamily="2" charset="77"/>
              </a:rPr>
              <a:t>evt</a:t>
            </a:r>
            <a:endParaRPr sz="2000" b="1">
              <a:latin typeface="Bradley Hand" pitchFamily="2" charset="77"/>
            </a:endParaRPr>
          </a:p>
        </p:txBody>
      </p:sp>
      <p:sp>
        <p:nvSpPr>
          <p:cNvPr id="111" name="Google Shape;111;p16">
            <a:extLst>
              <a:ext uri="{FF2B5EF4-FFF2-40B4-BE49-F238E27FC236}">
                <a16:creationId xmlns:a16="http://schemas.microsoft.com/office/drawing/2014/main" id="{50A7DEEB-76D2-55ED-8E9B-733BDF933853}"/>
              </a:ext>
            </a:extLst>
          </p:cNvPr>
          <p:cNvSpPr/>
          <p:nvPr/>
        </p:nvSpPr>
        <p:spPr>
          <a:xfrm>
            <a:off x="1107153" y="867519"/>
            <a:ext cx="696000" cy="4869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latin typeface="Bradley Hand" pitchFamily="2" charset="77"/>
              </a:rPr>
              <a:t>sim</a:t>
            </a:r>
            <a:endParaRPr sz="2000" b="1" dirty="0">
              <a:latin typeface="Bradley Hand" pitchFamily="2" charset="77"/>
            </a:endParaRPr>
          </a:p>
        </p:txBody>
      </p:sp>
      <p:sp>
        <p:nvSpPr>
          <p:cNvPr id="112" name="Google Shape;112;p16">
            <a:extLst>
              <a:ext uri="{FF2B5EF4-FFF2-40B4-BE49-F238E27FC236}">
                <a16:creationId xmlns:a16="http://schemas.microsoft.com/office/drawing/2014/main" id="{C72E4706-CEC5-D9EF-64FD-2A5895339E22}"/>
              </a:ext>
            </a:extLst>
          </p:cNvPr>
          <p:cNvSpPr txBox="1"/>
          <p:nvPr/>
        </p:nvSpPr>
        <p:spPr>
          <a:xfrm>
            <a:off x="877797" y="1426704"/>
            <a:ext cx="1920964" cy="365760"/>
          </a:xfrm>
          <a:prstGeom prst="rect">
            <a:avLst/>
          </a:prstGeom>
          <a:gradFill>
            <a:gsLst>
              <a:gs pos="0">
                <a:srgbClr val="FFD966"/>
              </a:gs>
              <a:gs pos="100000">
                <a:srgbClr val="A4C2F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SolidStateDetectors.jl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13" name="Google Shape;113;p16">
            <a:extLst>
              <a:ext uri="{FF2B5EF4-FFF2-40B4-BE49-F238E27FC236}">
                <a16:creationId xmlns:a16="http://schemas.microsoft.com/office/drawing/2014/main" id="{E16B79B6-22F5-50C4-78FD-3392278EF72D}"/>
              </a:ext>
            </a:extLst>
          </p:cNvPr>
          <p:cNvSpPr txBox="1"/>
          <p:nvPr/>
        </p:nvSpPr>
        <p:spPr>
          <a:xfrm>
            <a:off x="877797" y="2791314"/>
            <a:ext cx="1920964" cy="365760"/>
          </a:xfrm>
          <a:prstGeom prst="rect">
            <a:avLst/>
          </a:prstGeom>
          <a:gradFill>
            <a:gsLst>
              <a:gs pos="0">
                <a:srgbClr val="FFD966"/>
              </a:gs>
              <a:gs pos="100000">
                <a:srgbClr val="A4C2F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LegendGeSim.jl</a:t>
            </a:r>
            <a:endParaRPr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cxnSp>
        <p:nvCxnSpPr>
          <p:cNvPr id="114" name="Google Shape;114;p16">
            <a:extLst>
              <a:ext uri="{FF2B5EF4-FFF2-40B4-BE49-F238E27FC236}">
                <a16:creationId xmlns:a16="http://schemas.microsoft.com/office/drawing/2014/main" id="{DDFB05BB-8F82-6A05-38E6-20AE476B601F}"/>
              </a:ext>
            </a:extLst>
          </p:cNvPr>
          <p:cNvCxnSpPr>
            <a:cxnSpLocks/>
          </p:cNvCxnSpPr>
          <p:nvPr/>
        </p:nvCxnSpPr>
        <p:spPr>
          <a:xfrm>
            <a:off x="2006148" y="1143106"/>
            <a:ext cx="309000" cy="0"/>
          </a:xfrm>
          <a:prstGeom prst="straightConnector1">
            <a:avLst/>
          </a:prstGeom>
          <a:noFill/>
          <a:ln w="571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16" name="Google Shape;116;p16">
            <a:extLst>
              <a:ext uri="{FF2B5EF4-FFF2-40B4-BE49-F238E27FC236}">
                <a16:creationId xmlns:a16="http://schemas.microsoft.com/office/drawing/2014/main" id="{87D8CEF8-4F5E-731D-6664-FAE41822083C}"/>
              </a:ext>
            </a:extLst>
          </p:cNvPr>
          <p:cNvCxnSpPr>
            <a:cxnSpLocks/>
          </p:cNvCxnSpPr>
          <p:nvPr/>
        </p:nvCxnSpPr>
        <p:spPr>
          <a:xfrm>
            <a:off x="4828128" y="1143106"/>
            <a:ext cx="309000" cy="0"/>
          </a:xfrm>
          <a:prstGeom prst="straightConnector1">
            <a:avLst/>
          </a:prstGeom>
          <a:noFill/>
          <a:ln w="571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18" name="Google Shape;118;p16">
            <a:extLst>
              <a:ext uri="{FF2B5EF4-FFF2-40B4-BE49-F238E27FC236}">
                <a16:creationId xmlns:a16="http://schemas.microsoft.com/office/drawing/2014/main" id="{E16EA619-8EDB-BBC6-E21F-E2EF20628B50}"/>
              </a:ext>
            </a:extLst>
          </p:cNvPr>
          <p:cNvCxnSpPr>
            <a:cxnSpLocks/>
          </p:cNvCxnSpPr>
          <p:nvPr/>
        </p:nvCxnSpPr>
        <p:spPr>
          <a:xfrm>
            <a:off x="6239118" y="1143106"/>
            <a:ext cx="309000" cy="0"/>
          </a:xfrm>
          <a:prstGeom prst="straightConnector1">
            <a:avLst/>
          </a:prstGeom>
          <a:noFill/>
          <a:ln w="571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20" name="Google Shape;120;p16">
            <a:extLst>
              <a:ext uri="{FF2B5EF4-FFF2-40B4-BE49-F238E27FC236}">
                <a16:creationId xmlns:a16="http://schemas.microsoft.com/office/drawing/2014/main" id="{37AE6E52-2CEF-A62E-C64C-45CE6E10461D}"/>
              </a:ext>
            </a:extLst>
          </p:cNvPr>
          <p:cNvSpPr txBox="1"/>
          <p:nvPr/>
        </p:nvSpPr>
        <p:spPr>
          <a:xfrm>
            <a:off x="649594" y="3706784"/>
            <a:ext cx="8480256" cy="400079"/>
          </a:xfrm>
          <a:prstGeom prst="rect">
            <a:avLst/>
          </a:prstGeom>
          <a:gradFill>
            <a:gsLst>
              <a:gs pos="0">
                <a:srgbClr val="FFD966"/>
              </a:gs>
              <a:gs pos="19000">
                <a:srgbClr val="A4C2F4"/>
              </a:gs>
              <a:gs pos="40000">
                <a:srgbClr val="D9A4B0"/>
              </a:gs>
              <a:gs pos="62000">
                <a:srgbClr val="B6D7A8"/>
              </a:gs>
              <a:gs pos="81000">
                <a:srgbClr val="B4A7D6"/>
              </a:gs>
              <a:gs pos="100000">
                <a:srgbClr val="D5A6BD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LegendDataManagement.jl</a:t>
            </a:r>
            <a:endParaRPr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22" name="Google Shape;122;p16">
            <a:extLst>
              <a:ext uri="{FF2B5EF4-FFF2-40B4-BE49-F238E27FC236}">
                <a16:creationId xmlns:a16="http://schemas.microsoft.com/office/drawing/2014/main" id="{FDBE03A9-68CA-02FC-0C12-6032992F197B}"/>
              </a:ext>
            </a:extLst>
          </p:cNvPr>
          <p:cNvSpPr txBox="1"/>
          <p:nvPr/>
        </p:nvSpPr>
        <p:spPr>
          <a:xfrm>
            <a:off x="2864086" y="2383097"/>
            <a:ext cx="1964042" cy="365760"/>
          </a:xfrm>
          <a:prstGeom prst="rect">
            <a:avLst/>
          </a:prstGeom>
          <a:gradFill>
            <a:gsLst>
              <a:gs pos="0">
                <a:srgbClr val="A4C2F5"/>
              </a:gs>
              <a:gs pos="100000">
                <a:srgbClr val="EA9A99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LegendDSP.jl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23" name="Google Shape;123;p16">
            <a:extLst>
              <a:ext uri="{FF2B5EF4-FFF2-40B4-BE49-F238E27FC236}">
                <a16:creationId xmlns:a16="http://schemas.microsoft.com/office/drawing/2014/main" id="{70A78163-CDB2-95A3-4B36-6E7F377A9552}"/>
              </a:ext>
            </a:extLst>
          </p:cNvPr>
          <p:cNvSpPr/>
          <p:nvPr/>
        </p:nvSpPr>
        <p:spPr>
          <a:xfrm>
            <a:off x="6062057" y="2794568"/>
            <a:ext cx="2132308" cy="36576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LegendEventAnalysis.jl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667365C-FE89-4873-F6CD-1AF0F695D314}"/>
              </a:ext>
            </a:extLst>
          </p:cNvPr>
          <p:cNvCxnSpPr>
            <a:cxnSpLocks/>
          </p:cNvCxnSpPr>
          <p:nvPr/>
        </p:nvCxnSpPr>
        <p:spPr>
          <a:xfrm flipV="1">
            <a:off x="-82055" y="2283241"/>
            <a:ext cx="9226055" cy="24107"/>
          </a:xfrm>
          <a:prstGeom prst="line">
            <a:avLst/>
          </a:prstGeom>
          <a:ln w="19050" cap="flat" cmpd="thinThick">
            <a:gradFill flip="none" rotWithShape="1">
              <a:gsLst>
                <a:gs pos="58000">
                  <a:srgbClr val="9658B2"/>
                </a:gs>
                <a:gs pos="0">
                  <a:srgbClr val="CB3B33"/>
                </a:gs>
                <a:gs pos="100000">
                  <a:srgbClr val="389825">
                    <a:alpha val="75000"/>
                    <a:lumMod val="70000"/>
                    <a:lumOff val="3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reflection blurRad="25400" stA="34008" endPos="55000" dist="25400" dir="5400000" sy="-100000" algn="bl" rotWithShape="0"/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EB3DD08-7F0E-DA2E-F298-03997BC0DFC7}"/>
              </a:ext>
            </a:extLst>
          </p:cNvPr>
          <p:cNvSpPr txBox="1"/>
          <p:nvPr/>
        </p:nvSpPr>
        <p:spPr>
          <a:xfrm>
            <a:off x="-79137" y="763547"/>
            <a:ext cx="8478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+mj-lt"/>
              </a:rPr>
              <a:t>DataTier</a:t>
            </a:r>
            <a:endParaRPr lang="en-US" sz="1200" b="1" dirty="0">
              <a:latin typeface="+mj-lt"/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FBA1E5E2-9241-D794-2B21-116E7167114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09030" y="1664821"/>
            <a:ext cx="383537" cy="2769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ED0D2FA-A0B8-1803-47F4-0DDF9E2BD6E4}"/>
              </a:ext>
            </a:extLst>
          </p:cNvPr>
          <p:cNvSpPr txBox="1"/>
          <p:nvPr/>
        </p:nvSpPr>
        <p:spPr>
          <a:xfrm>
            <a:off x="-34410" y="1470328"/>
            <a:ext cx="7584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Helvetica" pitchFamily="2" charset="0"/>
              </a:rPr>
              <a:t>Official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788023-3F4A-DF49-E6DC-91AF24D4BED8}"/>
              </a:ext>
            </a:extLst>
          </p:cNvPr>
          <p:cNvSpPr txBox="1"/>
          <p:nvPr/>
        </p:nvSpPr>
        <p:spPr>
          <a:xfrm>
            <a:off x="-34410" y="1896133"/>
            <a:ext cx="7584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Helvetica" pitchFamily="2" charset="0"/>
              </a:rPr>
              <a:t>-physics </a:t>
            </a:r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11D19879-25A2-5105-EE43-2C73922E5725}"/>
              </a:ext>
            </a:extLst>
          </p:cNvPr>
          <p:cNvSpPr/>
          <p:nvPr/>
        </p:nvSpPr>
        <p:spPr>
          <a:xfrm>
            <a:off x="645476" y="1450664"/>
            <a:ext cx="78558" cy="822895"/>
          </a:xfrm>
          <a:prstGeom prst="leftBrace">
            <a:avLst/>
          </a:prstGeom>
          <a:ln w="19050">
            <a:solidFill>
              <a:schemeClr val="bg2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78558 w 78558"/>
                      <a:gd name="connsiteY0" fmla="*/ 822895 h 822895"/>
                      <a:gd name="connsiteX1" fmla="*/ 39279 w 78558"/>
                      <a:gd name="connsiteY1" fmla="*/ 816349 h 822895"/>
                      <a:gd name="connsiteX2" fmla="*/ 39279 w 78558"/>
                      <a:gd name="connsiteY2" fmla="*/ 417994 h 822895"/>
                      <a:gd name="connsiteX3" fmla="*/ 0 w 78558"/>
                      <a:gd name="connsiteY3" fmla="*/ 411448 h 822895"/>
                      <a:gd name="connsiteX4" fmla="*/ 39279 w 78558"/>
                      <a:gd name="connsiteY4" fmla="*/ 404902 h 822895"/>
                      <a:gd name="connsiteX5" fmla="*/ 39279 w 78558"/>
                      <a:gd name="connsiteY5" fmla="*/ 6546 h 822895"/>
                      <a:gd name="connsiteX6" fmla="*/ 78558 w 78558"/>
                      <a:gd name="connsiteY6" fmla="*/ 0 h 822895"/>
                      <a:gd name="connsiteX7" fmla="*/ 78558 w 78558"/>
                      <a:gd name="connsiteY7" fmla="*/ 822895 h 822895"/>
                      <a:gd name="connsiteX0" fmla="*/ 78558 w 78558"/>
                      <a:gd name="connsiteY0" fmla="*/ 822895 h 822895"/>
                      <a:gd name="connsiteX1" fmla="*/ 39279 w 78558"/>
                      <a:gd name="connsiteY1" fmla="*/ 816349 h 822895"/>
                      <a:gd name="connsiteX2" fmla="*/ 39279 w 78558"/>
                      <a:gd name="connsiteY2" fmla="*/ 417994 h 822895"/>
                      <a:gd name="connsiteX3" fmla="*/ 0 w 78558"/>
                      <a:gd name="connsiteY3" fmla="*/ 411448 h 822895"/>
                      <a:gd name="connsiteX4" fmla="*/ 39279 w 78558"/>
                      <a:gd name="connsiteY4" fmla="*/ 404902 h 822895"/>
                      <a:gd name="connsiteX5" fmla="*/ 39279 w 78558"/>
                      <a:gd name="connsiteY5" fmla="*/ 6546 h 822895"/>
                      <a:gd name="connsiteX6" fmla="*/ 78558 w 78558"/>
                      <a:gd name="connsiteY6" fmla="*/ 0 h 822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8558" h="822895" stroke="0" extrusionOk="0">
                        <a:moveTo>
                          <a:pt x="78558" y="822895"/>
                        </a:moveTo>
                        <a:cubicBezTo>
                          <a:pt x="56757" y="822828"/>
                          <a:pt x="39185" y="819999"/>
                          <a:pt x="39279" y="816349"/>
                        </a:cubicBezTo>
                        <a:cubicBezTo>
                          <a:pt x="65462" y="667455"/>
                          <a:pt x="52817" y="476470"/>
                          <a:pt x="39279" y="417994"/>
                        </a:cubicBezTo>
                        <a:cubicBezTo>
                          <a:pt x="37935" y="415691"/>
                          <a:pt x="21580" y="412071"/>
                          <a:pt x="0" y="411448"/>
                        </a:cubicBezTo>
                        <a:cubicBezTo>
                          <a:pt x="21509" y="411347"/>
                          <a:pt x="39914" y="408821"/>
                          <a:pt x="39279" y="404902"/>
                        </a:cubicBezTo>
                        <a:cubicBezTo>
                          <a:pt x="53399" y="347502"/>
                          <a:pt x="24440" y="202801"/>
                          <a:pt x="39279" y="6546"/>
                        </a:cubicBezTo>
                        <a:cubicBezTo>
                          <a:pt x="35970" y="2424"/>
                          <a:pt x="56303" y="529"/>
                          <a:pt x="78558" y="0"/>
                        </a:cubicBezTo>
                        <a:cubicBezTo>
                          <a:pt x="52784" y="398869"/>
                          <a:pt x="70563" y="666495"/>
                          <a:pt x="78558" y="822895"/>
                        </a:cubicBezTo>
                        <a:close/>
                      </a:path>
                      <a:path w="78558" h="822895" fill="none" extrusionOk="0">
                        <a:moveTo>
                          <a:pt x="78558" y="822895"/>
                        </a:moveTo>
                        <a:cubicBezTo>
                          <a:pt x="57378" y="823182"/>
                          <a:pt x="39753" y="820078"/>
                          <a:pt x="39279" y="816349"/>
                        </a:cubicBezTo>
                        <a:cubicBezTo>
                          <a:pt x="9236" y="723030"/>
                          <a:pt x="44720" y="541552"/>
                          <a:pt x="39279" y="417994"/>
                        </a:cubicBezTo>
                        <a:cubicBezTo>
                          <a:pt x="39510" y="414723"/>
                          <a:pt x="21739" y="411925"/>
                          <a:pt x="0" y="411448"/>
                        </a:cubicBezTo>
                        <a:cubicBezTo>
                          <a:pt x="21719" y="411488"/>
                          <a:pt x="39620" y="408935"/>
                          <a:pt x="39279" y="404902"/>
                        </a:cubicBezTo>
                        <a:cubicBezTo>
                          <a:pt x="53504" y="256939"/>
                          <a:pt x="60061" y="97537"/>
                          <a:pt x="39279" y="6546"/>
                        </a:cubicBezTo>
                        <a:cubicBezTo>
                          <a:pt x="38797" y="3010"/>
                          <a:pt x="54589" y="-1570"/>
                          <a:pt x="78558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Google Shape;101;p16">
            <a:extLst>
              <a:ext uri="{FF2B5EF4-FFF2-40B4-BE49-F238E27FC236}">
                <a16:creationId xmlns:a16="http://schemas.microsoft.com/office/drawing/2014/main" id="{FF3F81E8-3D87-9FE8-0955-C9BF346C6A29}"/>
              </a:ext>
            </a:extLst>
          </p:cNvPr>
          <p:cNvSpPr txBox="1"/>
          <p:nvPr/>
        </p:nvSpPr>
        <p:spPr>
          <a:xfrm>
            <a:off x="8162107" y="859387"/>
            <a:ext cx="760516" cy="485851"/>
          </a:xfrm>
          <a:prstGeom prst="rect">
            <a:avLst/>
          </a:prstGeom>
          <a:solidFill>
            <a:srgbClr val="D5A6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sz="2000" b="1">
                <a:latin typeface="Bradley Hand" pitchFamily="2" charset="77"/>
              </a:rPr>
              <a:t>ana</a:t>
            </a:r>
          </a:p>
        </p:txBody>
      </p:sp>
      <p:cxnSp>
        <p:nvCxnSpPr>
          <p:cNvPr id="19" name="Google Shape;114;p16">
            <a:extLst>
              <a:ext uri="{FF2B5EF4-FFF2-40B4-BE49-F238E27FC236}">
                <a16:creationId xmlns:a16="http://schemas.microsoft.com/office/drawing/2014/main" id="{22533A9D-AA72-D400-F1EA-2A0A14F78845}"/>
              </a:ext>
            </a:extLst>
          </p:cNvPr>
          <p:cNvCxnSpPr>
            <a:cxnSpLocks/>
          </p:cNvCxnSpPr>
          <p:nvPr/>
        </p:nvCxnSpPr>
        <p:spPr>
          <a:xfrm>
            <a:off x="3417138" y="1143106"/>
            <a:ext cx="309000" cy="0"/>
          </a:xfrm>
          <a:prstGeom prst="straightConnector1">
            <a:avLst/>
          </a:prstGeom>
          <a:noFill/>
          <a:ln w="571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8" name="Google Shape;120;p16">
            <a:extLst>
              <a:ext uri="{FF2B5EF4-FFF2-40B4-BE49-F238E27FC236}">
                <a16:creationId xmlns:a16="http://schemas.microsoft.com/office/drawing/2014/main" id="{97EAC652-239B-8819-334A-8E9CC3FC606E}"/>
              </a:ext>
            </a:extLst>
          </p:cNvPr>
          <p:cNvSpPr txBox="1"/>
          <p:nvPr/>
        </p:nvSpPr>
        <p:spPr>
          <a:xfrm>
            <a:off x="649593" y="4131901"/>
            <a:ext cx="8480257" cy="400079"/>
          </a:xfrm>
          <a:prstGeom prst="rect">
            <a:avLst/>
          </a:prstGeom>
          <a:gradFill>
            <a:gsLst>
              <a:gs pos="0">
                <a:srgbClr val="FFD966"/>
              </a:gs>
              <a:gs pos="19000">
                <a:srgbClr val="A4C2F4"/>
              </a:gs>
              <a:gs pos="40000">
                <a:srgbClr val="D9A4B0"/>
              </a:gs>
              <a:gs pos="62000">
                <a:srgbClr val="B6D7A8"/>
              </a:gs>
              <a:gs pos="81000">
                <a:srgbClr val="B4A7D6"/>
              </a:gs>
              <a:gs pos="100000">
                <a:srgbClr val="D5A6BD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</a:t>
            </a:r>
            <a:r>
              <a:rPr lang="en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egend</a:t>
            </a:r>
            <a:r>
              <a:rPr lang="en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-</a:t>
            </a:r>
            <a:r>
              <a:rPr lang="en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julia</a:t>
            </a:r>
            <a:r>
              <a:rPr lang="en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-dataflow</a:t>
            </a: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/ </a:t>
            </a: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ParallelProcessingTools.jl 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06E96819-257D-B4F2-2F08-AFEBC2FFC78F}"/>
              </a:ext>
            </a:extLst>
          </p:cNvPr>
          <p:cNvSpPr/>
          <p:nvPr/>
        </p:nvSpPr>
        <p:spPr>
          <a:xfrm>
            <a:off x="645476" y="2393315"/>
            <a:ext cx="78558" cy="822895"/>
          </a:xfrm>
          <a:prstGeom prst="leftBrace">
            <a:avLst/>
          </a:prstGeom>
          <a:ln w="19050">
            <a:solidFill>
              <a:schemeClr val="bg2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78558 w 78558"/>
                      <a:gd name="connsiteY0" fmla="*/ 822895 h 822895"/>
                      <a:gd name="connsiteX1" fmla="*/ 39279 w 78558"/>
                      <a:gd name="connsiteY1" fmla="*/ 816349 h 822895"/>
                      <a:gd name="connsiteX2" fmla="*/ 39279 w 78558"/>
                      <a:gd name="connsiteY2" fmla="*/ 417994 h 822895"/>
                      <a:gd name="connsiteX3" fmla="*/ 0 w 78558"/>
                      <a:gd name="connsiteY3" fmla="*/ 411448 h 822895"/>
                      <a:gd name="connsiteX4" fmla="*/ 39279 w 78558"/>
                      <a:gd name="connsiteY4" fmla="*/ 404902 h 822895"/>
                      <a:gd name="connsiteX5" fmla="*/ 39279 w 78558"/>
                      <a:gd name="connsiteY5" fmla="*/ 6546 h 822895"/>
                      <a:gd name="connsiteX6" fmla="*/ 78558 w 78558"/>
                      <a:gd name="connsiteY6" fmla="*/ 0 h 822895"/>
                      <a:gd name="connsiteX7" fmla="*/ 78558 w 78558"/>
                      <a:gd name="connsiteY7" fmla="*/ 822895 h 822895"/>
                      <a:gd name="connsiteX0" fmla="*/ 78558 w 78558"/>
                      <a:gd name="connsiteY0" fmla="*/ 822895 h 822895"/>
                      <a:gd name="connsiteX1" fmla="*/ 39279 w 78558"/>
                      <a:gd name="connsiteY1" fmla="*/ 816349 h 822895"/>
                      <a:gd name="connsiteX2" fmla="*/ 39279 w 78558"/>
                      <a:gd name="connsiteY2" fmla="*/ 417994 h 822895"/>
                      <a:gd name="connsiteX3" fmla="*/ 0 w 78558"/>
                      <a:gd name="connsiteY3" fmla="*/ 411448 h 822895"/>
                      <a:gd name="connsiteX4" fmla="*/ 39279 w 78558"/>
                      <a:gd name="connsiteY4" fmla="*/ 404902 h 822895"/>
                      <a:gd name="connsiteX5" fmla="*/ 39279 w 78558"/>
                      <a:gd name="connsiteY5" fmla="*/ 6546 h 822895"/>
                      <a:gd name="connsiteX6" fmla="*/ 78558 w 78558"/>
                      <a:gd name="connsiteY6" fmla="*/ 0 h 822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8558" h="822895" stroke="0" extrusionOk="0">
                        <a:moveTo>
                          <a:pt x="78558" y="822895"/>
                        </a:moveTo>
                        <a:cubicBezTo>
                          <a:pt x="56757" y="822828"/>
                          <a:pt x="39185" y="819999"/>
                          <a:pt x="39279" y="816349"/>
                        </a:cubicBezTo>
                        <a:cubicBezTo>
                          <a:pt x="65462" y="667455"/>
                          <a:pt x="52817" y="476470"/>
                          <a:pt x="39279" y="417994"/>
                        </a:cubicBezTo>
                        <a:cubicBezTo>
                          <a:pt x="37935" y="415691"/>
                          <a:pt x="21580" y="412071"/>
                          <a:pt x="0" y="411448"/>
                        </a:cubicBezTo>
                        <a:cubicBezTo>
                          <a:pt x="21509" y="411347"/>
                          <a:pt x="39914" y="408821"/>
                          <a:pt x="39279" y="404902"/>
                        </a:cubicBezTo>
                        <a:cubicBezTo>
                          <a:pt x="53399" y="347502"/>
                          <a:pt x="24440" y="202801"/>
                          <a:pt x="39279" y="6546"/>
                        </a:cubicBezTo>
                        <a:cubicBezTo>
                          <a:pt x="35970" y="2424"/>
                          <a:pt x="56303" y="529"/>
                          <a:pt x="78558" y="0"/>
                        </a:cubicBezTo>
                        <a:cubicBezTo>
                          <a:pt x="52784" y="398869"/>
                          <a:pt x="70563" y="666495"/>
                          <a:pt x="78558" y="822895"/>
                        </a:cubicBezTo>
                        <a:close/>
                      </a:path>
                      <a:path w="78558" h="822895" fill="none" extrusionOk="0">
                        <a:moveTo>
                          <a:pt x="78558" y="822895"/>
                        </a:moveTo>
                        <a:cubicBezTo>
                          <a:pt x="57378" y="823182"/>
                          <a:pt x="39753" y="820078"/>
                          <a:pt x="39279" y="816349"/>
                        </a:cubicBezTo>
                        <a:cubicBezTo>
                          <a:pt x="9236" y="723030"/>
                          <a:pt x="44720" y="541552"/>
                          <a:pt x="39279" y="417994"/>
                        </a:cubicBezTo>
                        <a:cubicBezTo>
                          <a:pt x="39510" y="414723"/>
                          <a:pt x="21739" y="411925"/>
                          <a:pt x="0" y="411448"/>
                        </a:cubicBezTo>
                        <a:cubicBezTo>
                          <a:pt x="21719" y="411488"/>
                          <a:pt x="39620" y="408935"/>
                          <a:pt x="39279" y="404902"/>
                        </a:cubicBezTo>
                        <a:cubicBezTo>
                          <a:pt x="53504" y="256939"/>
                          <a:pt x="60061" y="97537"/>
                          <a:pt x="39279" y="6546"/>
                        </a:cubicBezTo>
                        <a:cubicBezTo>
                          <a:pt x="38797" y="3010"/>
                          <a:pt x="54589" y="-1570"/>
                          <a:pt x="78558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48F69269-4A04-00B5-C99B-5D38CD19590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 l="13999" t="42289" r="42630" b="34593"/>
          <a:stretch/>
        </p:blipFill>
        <p:spPr>
          <a:xfrm>
            <a:off x="14148" y="2595638"/>
            <a:ext cx="586602" cy="19567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B704965-25E1-B60D-78A8-621ECA794A00}"/>
              </a:ext>
            </a:extLst>
          </p:cNvPr>
          <p:cNvSpPr txBox="1"/>
          <p:nvPr/>
        </p:nvSpPr>
        <p:spPr>
          <a:xfrm>
            <a:off x="-82055" y="2775589"/>
            <a:ext cx="8478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Helvetica" pitchFamily="2" charset="0"/>
                <a:hlinkClick r:id="rId1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Registry</a:t>
            </a:r>
            <a:endParaRPr lang="en-US" sz="1200" dirty="0">
              <a:solidFill>
                <a:schemeClr val="bg2">
                  <a:lumMod val="25000"/>
                </a:schemeClr>
              </a:solidFill>
              <a:latin typeface="Helvetica" pitchFamily="2" charset="0"/>
            </a:endParaRPr>
          </a:p>
        </p:txBody>
      </p:sp>
      <p:cxnSp>
        <p:nvCxnSpPr>
          <p:cNvPr id="26" name="Google Shape;118;p16">
            <a:extLst>
              <a:ext uri="{FF2B5EF4-FFF2-40B4-BE49-F238E27FC236}">
                <a16:creationId xmlns:a16="http://schemas.microsoft.com/office/drawing/2014/main" id="{ABBC4401-CF2C-BCAB-A0E6-AD9D89C548F7}"/>
              </a:ext>
            </a:extLst>
          </p:cNvPr>
          <p:cNvCxnSpPr>
            <a:cxnSpLocks/>
          </p:cNvCxnSpPr>
          <p:nvPr/>
        </p:nvCxnSpPr>
        <p:spPr>
          <a:xfrm>
            <a:off x="7650108" y="1162503"/>
            <a:ext cx="309000" cy="0"/>
          </a:xfrm>
          <a:prstGeom prst="straightConnector1">
            <a:avLst/>
          </a:prstGeom>
          <a:noFill/>
          <a:ln w="571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7" name="Pentagon 26">
            <a:extLst>
              <a:ext uri="{FF2B5EF4-FFF2-40B4-BE49-F238E27FC236}">
                <a16:creationId xmlns:a16="http://schemas.microsoft.com/office/drawing/2014/main" id="{6FF4C50C-8087-FF2D-44FE-06400FC2D616}"/>
              </a:ext>
            </a:extLst>
          </p:cNvPr>
          <p:cNvSpPr/>
          <p:nvPr/>
        </p:nvSpPr>
        <p:spPr>
          <a:xfrm>
            <a:off x="776658" y="3323487"/>
            <a:ext cx="520127" cy="279831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IO</a:t>
            </a:r>
          </a:p>
        </p:txBody>
      </p:sp>
      <p:sp>
        <p:nvSpPr>
          <p:cNvPr id="28" name="Pentagon 27">
            <a:extLst>
              <a:ext uri="{FF2B5EF4-FFF2-40B4-BE49-F238E27FC236}">
                <a16:creationId xmlns:a16="http://schemas.microsoft.com/office/drawing/2014/main" id="{825AD33E-5ADD-A002-7906-70B6852DB0B0}"/>
              </a:ext>
            </a:extLst>
          </p:cNvPr>
          <p:cNvSpPr/>
          <p:nvPr/>
        </p:nvSpPr>
        <p:spPr>
          <a:xfrm>
            <a:off x="758443" y="3751879"/>
            <a:ext cx="1585745" cy="279831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Metadata &amp; Pars</a:t>
            </a:r>
          </a:p>
        </p:txBody>
      </p:sp>
      <p:sp>
        <p:nvSpPr>
          <p:cNvPr id="29" name="Pentagon 28">
            <a:extLst>
              <a:ext uri="{FF2B5EF4-FFF2-40B4-BE49-F238E27FC236}">
                <a16:creationId xmlns:a16="http://schemas.microsoft.com/office/drawing/2014/main" id="{5C208A2A-B101-7732-5528-24119756E827}"/>
              </a:ext>
            </a:extLst>
          </p:cNvPr>
          <p:cNvSpPr/>
          <p:nvPr/>
        </p:nvSpPr>
        <p:spPr>
          <a:xfrm>
            <a:off x="758442" y="4176636"/>
            <a:ext cx="1585745" cy="279831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HPC Computing</a:t>
            </a:r>
          </a:p>
        </p:txBody>
      </p:sp>
      <p:sp>
        <p:nvSpPr>
          <p:cNvPr id="30" name="Google Shape;122;p16">
            <a:extLst>
              <a:ext uri="{FF2B5EF4-FFF2-40B4-BE49-F238E27FC236}">
                <a16:creationId xmlns:a16="http://schemas.microsoft.com/office/drawing/2014/main" id="{CBD0CE5D-6E1C-1BC8-C217-C180CBE3D98D}"/>
              </a:ext>
            </a:extLst>
          </p:cNvPr>
          <p:cNvSpPr txBox="1"/>
          <p:nvPr/>
        </p:nvSpPr>
        <p:spPr>
          <a:xfrm>
            <a:off x="3629413" y="2807467"/>
            <a:ext cx="1295440" cy="365760"/>
          </a:xfrm>
          <a:prstGeom prst="rect">
            <a:avLst/>
          </a:prstGeom>
          <a:solidFill>
            <a:srgbClr val="EA9A99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LegendML.jl</a:t>
            </a:r>
            <a:endParaRPr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Google Shape;121;p16">
            <a:hlinkClick r:id="rId20"/>
            <a:extLst>
              <a:ext uri="{FF2B5EF4-FFF2-40B4-BE49-F238E27FC236}">
                <a16:creationId xmlns:a16="http://schemas.microsoft.com/office/drawing/2014/main" id="{DEB54EE2-43E7-E495-1029-002426B8115A}"/>
              </a:ext>
            </a:extLst>
          </p:cNvPr>
          <p:cNvSpPr txBox="1"/>
          <p:nvPr/>
        </p:nvSpPr>
        <p:spPr>
          <a:xfrm>
            <a:off x="7956994" y="2383097"/>
            <a:ext cx="1170742" cy="365760"/>
          </a:xfrm>
          <a:prstGeom prst="rect">
            <a:avLst/>
          </a:prstGeom>
          <a:solidFill>
            <a:srgbClr val="D5A6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sz="1400" u="sng" dirty="0" err="1">
                <a:hlinkClick r:id="rId2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ZeronuFit.jl</a:t>
            </a:r>
            <a:endParaRPr sz="1400" u="sng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4E0273E-6552-0D8A-E70A-FE5691E1189C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925586" y="13581"/>
            <a:ext cx="1376313" cy="688157"/>
          </a:xfrm>
          <a:prstGeom prst="rect">
            <a:avLst/>
          </a:prstGeom>
        </p:spPr>
      </p:pic>
      <p:sp>
        <p:nvSpPr>
          <p:cNvPr id="2" name="Google Shape;100;p16">
            <a:hlinkClick r:id="rId3"/>
            <a:extLst>
              <a:ext uri="{FF2B5EF4-FFF2-40B4-BE49-F238E27FC236}">
                <a16:creationId xmlns:a16="http://schemas.microsoft.com/office/drawing/2014/main" id="{49C4C752-4E30-C4C6-C120-56F821D31C15}"/>
              </a:ext>
            </a:extLst>
          </p:cNvPr>
          <p:cNvSpPr txBox="1"/>
          <p:nvPr/>
        </p:nvSpPr>
        <p:spPr>
          <a:xfrm>
            <a:off x="2866143" y="1425497"/>
            <a:ext cx="2163855" cy="365760"/>
          </a:xfrm>
          <a:prstGeom prst="rect">
            <a:avLst/>
          </a:prstGeom>
          <a:gradFill>
            <a:gsLst>
              <a:gs pos="0">
                <a:srgbClr val="A4C2F4"/>
              </a:gs>
              <a:gs pos="100000">
                <a:srgbClr val="EA9999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2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RadiationDetectorDSP.jl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6" name="Google Shape;120;p16">
            <a:extLst>
              <a:ext uri="{FF2B5EF4-FFF2-40B4-BE49-F238E27FC236}">
                <a16:creationId xmlns:a16="http://schemas.microsoft.com/office/drawing/2014/main" id="{A4B43319-52D9-F497-BDA0-7A41DFC912E6}"/>
              </a:ext>
            </a:extLst>
          </p:cNvPr>
          <p:cNvSpPr txBox="1"/>
          <p:nvPr/>
        </p:nvSpPr>
        <p:spPr>
          <a:xfrm>
            <a:off x="645476" y="4553272"/>
            <a:ext cx="8480256" cy="400079"/>
          </a:xfrm>
          <a:prstGeom prst="rect">
            <a:avLst/>
          </a:prstGeom>
          <a:gradFill>
            <a:gsLst>
              <a:gs pos="0">
                <a:srgbClr val="FFD966"/>
              </a:gs>
              <a:gs pos="19000">
                <a:srgbClr val="A4C2F4"/>
              </a:gs>
              <a:gs pos="40000">
                <a:srgbClr val="D9A4B0"/>
              </a:gs>
              <a:gs pos="62000">
                <a:srgbClr val="B6D7A8"/>
              </a:gs>
              <a:gs pos="81000">
                <a:srgbClr val="B4A7D6"/>
              </a:gs>
              <a:gs pos="100000">
                <a:srgbClr val="D5A6BD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2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LegendMakie.jl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20" name="Pentagon 19">
            <a:extLst>
              <a:ext uri="{FF2B5EF4-FFF2-40B4-BE49-F238E27FC236}">
                <a16:creationId xmlns:a16="http://schemas.microsoft.com/office/drawing/2014/main" id="{405BE151-B05D-C584-139B-1AAB5DB2DE0D}"/>
              </a:ext>
            </a:extLst>
          </p:cNvPr>
          <p:cNvSpPr/>
          <p:nvPr/>
        </p:nvSpPr>
        <p:spPr>
          <a:xfrm>
            <a:off x="776658" y="4613395"/>
            <a:ext cx="965582" cy="279831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glow rad="139700">
                    <a:schemeClr val="accent2">
                      <a:lumMod val="75000"/>
                      <a:alpha val="40000"/>
                    </a:schemeClr>
                  </a:glow>
                </a:effectLst>
              </a:rPr>
              <a:t>Plotting</a:t>
            </a:r>
          </a:p>
        </p:txBody>
      </p:sp>
    </p:spTree>
    <p:extLst>
      <p:ext uri="{BB962C8B-B14F-4D97-AF65-F5344CB8AC3E}">
        <p14:creationId xmlns:p14="http://schemas.microsoft.com/office/powerpoint/2010/main" val="4017385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A29001-2223-69B9-2667-E272F21E23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21ECE-9301-CB9D-2616-3E1911D6D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HPC Computing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06AD79-AACC-8DDF-F19C-C6F2ECF371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  <p:pic>
        <p:nvPicPr>
          <p:cNvPr id="8" name="Picture 7" descr="A screen shot of a computer&#10;&#10;Description automatically generated">
            <a:extLst>
              <a:ext uri="{FF2B5EF4-FFF2-40B4-BE49-F238E27FC236}">
                <a16:creationId xmlns:a16="http://schemas.microsoft.com/office/drawing/2014/main" id="{C31EE001-DC17-03AA-5061-0D6FBD1727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610093"/>
            <a:ext cx="4462950" cy="2190685"/>
          </a:xfrm>
          <a:prstGeom prst="rect">
            <a:avLst/>
          </a:prstGeom>
        </p:spPr>
      </p:pic>
      <p:graphicFrame>
        <p:nvGraphicFramePr>
          <p:cNvPr id="9" name="Content Placeholder 2">
            <a:extLst>
              <a:ext uri="{FF2B5EF4-FFF2-40B4-BE49-F238E27FC236}">
                <a16:creationId xmlns:a16="http://schemas.microsoft.com/office/drawing/2014/main" id="{82686AF5-4E87-AC60-B874-15EE3C7AB8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841465"/>
              </p:ext>
            </p:extLst>
          </p:nvPr>
        </p:nvGraphicFramePr>
        <p:xfrm>
          <a:off x="252000" y="835742"/>
          <a:ext cx="4256690" cy="42341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CD737275-398F-4E31-DF93-C933E94A896E}"/>
              </a:ext>
            </a:extLst>
          </p:cNvPr>
          <p:cNvSpPr txBox="1"/>
          <p:nvPr/>
        </p:nvSpPr>
        <p:spPr>
          <a:xfrm>
            <a:off x="4572000" y="1244336"/>
            <a:ext cx="444915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200" dirty="0">
                <a:latin typeface="+mn-lt"/>
                <a:ea typeface="Calibri"/>
                <a:cs typeface="Calibri"/>
              </a:rPr>
              <a:t>Interactive HPC Computing in a REPL:</a:t>
            </a:r>
            <a:endParaRPr lang="en-US" sz="1200" dirty="0">
              <a:latin typeface="+mn-lt"/>
            </a:endParaRPr>
          </a:p>
          <a:p>
            <a:endParaRPr lang="en-US" sz="1000" dirty="0"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F98A4C-8923-FC24-731B-19A3DBD1A956}"/>
              </a:ext>
            </a:extLst>
          </p:cNvPr>
          <p:cNvSpPr txBox="1"/>
          <p:nvPr/>
        </p:nvSpPr>
        <p:spPr>
          <a:xfrm>
            <a:off x="4569123" y="3831070"/>
            <a:ext cx="457487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>
                <a:latin typeface="Bradley Hand" pitchFamily="2" charset="77"/>
              </a:rPr>
              <a:t>All performed on MPCDF Munich HPC systems Raven/Viper</a:t>
            </a:r>
          </a:p>
        </p:txBody>
      </p:sp>
      <p:pic>
        <p:nvPicPr>
          <p:cNvPr id="5" name="Picture 4" descr="A computer screen shot of a program&#10;&#10;Description automatically generated">
            <a:extLst>
              <a:ext uri="{FF2B5EF4-FFF2-40B4-BE49-F238E27FC236}">
                <a16:creationId xmlns:a16="http://schemas.microsoft.com/office/drawing/2014/main" id="{1BC88680-5237-3ED8-CC00-A3364FECF0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69123" y="1627918"/>
            <a:ext cx="4452035" cy="2185327"/>
          </a:xfrm>
          <a:prstGeom prst="rect">
            <a:avLst/>
          </a:prstGeom>
        </p:spPr>
      </p:pic>
      <p:sp>
        <p:nvSpPr>
          <p:cNvPr id="7" name="Google Shape;120;p16">
            <a:extLst>
              <a:ext uri="{FF2B5EF4-FFF2-40B4-BE49-F238E27FC236}">
                <a16:creationId xmlns:a16="http://schemas.microsoft.com/office/drawing/2014/main" id="{7FC03178-C4D1-3769-C9D7-8A2564E21B91}"/>
              </a:ext>
            </a:extLst>
          </p:cNvPr>
          <p:cNvSpPr txBox="1"/>
          <p:nvPr/>
        </p:nvSpPr>
        <p:spPr>
          <a:xfrm>
            <a:off x="2851355" y="183874"/>
            <a:ext cx="5513582" cy="400079"/>
          </a:xfrm>
          <a:prstGeom prst="rect">
            <a:avLst/>
          </a:prstGeom>
          <a:gradFill>
            <a:gsLst>
              <a:gs pos="0">
                <a:srgbClr val="FFD966"/>
              </a:gs>
              <a:gs pos="19000">
                <a:srgbClr val="A4C2F4"/>
              </a:gs>
              <a:gs pos="40000">
                <a:srgbClr val="D9A4B0"/>
              </a:gs>
              <a:gs pos="62000">
                <a:srgbClr val="B6D7A8"/>
              </a:gs>
              <a:gs pos="81000">
                <a:srgbClr val="B4A7D6"/>
              </a:gs>
              <a:gs pos="100000">
                <a:srgbClr val="D5A6BD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</a:t>
            </a:r>
            <a:r>
              <a:rPr lang="en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egend</a:t>
            </a:r>
            <a:r>
              <a:rPr lang="en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-</a:t>
            </a:r>
            <a:r>
              <a:rPr lang="en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julia</a:t>
            </a:r>
            <a:r>
              <a:rPr lang="en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-dataflow</a:t>
            </a: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/ </a:t>
            </a: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ParallelProcessingTools.jl 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0" name="Pentagon 9">
            <a:extLst>
              <a:ext uri="{FF2B5EF4-FFF2-40B4-BE49-F238E27FC236}">
                <a16:creationId xmlns:a16="http://schemas.microsoft.com/office/drawing/2014/main" id="{2D159057-F6A4-BF3B-A657-D5A01E053A66}"/>
              </a:ext>
            </a:extLst>
          </p:cNvPr>
          <p:cNvSpPr/>
          <p:nvPr/>
        </p:nvSpPr>
        <p:spPr>
          <a:xfrm>
            <a:off x="2886763" y="243999"/>
            <a:ext cx="1572767" cy="279831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HPC Computing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D3D900B6-3BDA-3E26-2177-68F6F290AB1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50324" y="4018984"/>
            <a:ext cx="288774" cy="288774"/>
          </a:xfrm>
          <a:prstGeom prst="rect">
            <a:avLst/>
          </a:prstGeom>
        </p:spPr>
      </p:pic>
      <p:pic>
        <p:nvPicPr>
          <p:cNvPr id="17" name="Graphic 16" descr="Document with solid fill">
            <a:extLst>
              <a:ext uri="{FF2B5EF4-FFF2-40B4-BE49-F238E27FC236}">
                <a16:creationId xmlns:a16="http://schemas.microsoft.com/office/drawing/2014/main" id="{1447D1AD-D83A-E7B9-33E2-211FC4810F9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17423" y="4591664"/>
            <a:ext cx="354576" cy="35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636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0">
          <a:extLst>
            <a:ext uri="{FF2B5EF4-FFF2-40B4-BE49-F238E27FC236}">
              <a16:creationId xmlns:a16="http://schemas.microsoft.com/office/drawing/2014/main" id="{65DE72CF-1EF8-11EE-1A88-64C621F72F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27C994BA-6FEC-4EAD-D4E1-9F69050D9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842" name="Google Shape;842;p54">
            <a:extLst>
              <a:ext uri="{FF2B5EF4-FFF2-40B4-BE49-F238E27FC236}">
                <a16:creationId xmlns:a16="http://schemas.microsoft.com/office/drawing/2014/main" id="{9EED704C-BAEE-60B9-BD15-16E1EF2393F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0" y="1081307"/>
            <a:ext cx="7101444" cy="34188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dirty="0"/>
              <a:t>Introduction to LEGEND and </a:t>
            </a:r>
            <a:r>
              <a:rPr lang="en" sz="1800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0νββ-decay physics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sz="1800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What is the </a:t>
            </a:r>
            <a:r>
              <a:rPr lang="en" sz="1800" dirty="0" err="1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JuLeAna</a:t>
            </a:r>
            <a:r>
              <a:rPr lang="en" sz="1800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 Software Stack?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sz="2000" b="1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Features and highlights in the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latest LEGEND analysis</a:t>
            </a:r>
            <a:endParaRPr lang="en" sz="2000" b="1" dirty="0">
              <a:solidFill>
                <a:schemeClr val="bg2">
                  <a:lumMod val="50000"/>
                </a:schemeClr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sz="1800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Summary &amp; Outlook</a:t>
            </a:r>
          </a:p>
          <a:p>
            <a:pPr>
              <a:lnSpc>
                <a:spcPct val="150000"/>
              </a:lnSpc>
            </a:pPr>
            <a:endParaRPr lang="en" dirty="0"/>
          </a:p>
        </p:txBody>
      </p:sp>
      <p:sp>
        <p:nvSpPr>
          <p:cNvPr id="843" name="Google Shape;843;p54">
            <a:extLst>
              <a:ext uri="{FF2B5EF4-FFF2-40B4-BE49-F238E27FC236}">
                <a16:creationId xmlns:a16="http://schemas.microsoft.com/office/drawing/2014/main" id="{103A2A06-E019-8179-8C87-CDB89DAE0C6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3393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75B451-16C9-5E94-6432-DADE5E829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>
            <a:extLst>
              <a:ext uri="{FF2B5EF4-FFF2-40B4-BE49-F238E27FC236}">
                <a16:creationId xmlns:a16="http://schemas.microsoft.com/office/drawing/2014/main" id="{F2A22024-3E7D-150F-6950-A93BF8C9681E}"/>
              </a:ext>
            </a:extLst>
          </p:cNvPr>
          <p:cNvSpPr/>
          <p:nvPr/>
        </p:nvSpPr>
        <p:spPr>
          <a:xfrm>
            <a:off x="155119" y="3409495"/>
            <a:ext cx="3455216" cy="5937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773372-C961-C430-D4DB-78871D48A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Analysis workflow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824A99-DD4A-E24E-CADA-9A395033449F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chemeClr val="tx1">
                    <a:tint val="82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18</a:t>
            </a:fld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777E5C2-5B0F-2795-8B0F-CD8C7C30D89A}"/>
              </a:ext>
            </a:extLst>
          </p:cNvPr>
          <p:cNvSpPr/>
          <p:nvPr/>
        </p:nvSpPr>
        <p:spPr>
          <a:xfrm>
            <a:off x="95200" y="1017775"/>
            <a:ext cx="1050118" cy="771119"/>
          </a:xfrm>
          <a:prstGeom prst="rect">
            <a:avLst/>
          </a:prstGeom>
          <a:solidFill>
            <a:srgbClr val="FCD86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waveforms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C7F4E53-EBC1-48C8-633F-8FB8A068BCD0}"/>
              </a:ext>
            </a:extLst>
          </p:cNvPr>
          <p:cNvSpPr txBox="1"/>
          <p:nvPr/>
        </p:nvSpPr>
        <p:spPr>
          <a:xfrm>
            <a:off x="1393033" y="3578103"/>
            <a:ext cx="14196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>
                <a:latin typeface="Calibri" panose="020F0502020204030204" pitchFamily="34" charset="0"/>
                <a:cs typeface="Calibri" panose="020F0502020204030204" pitchFamily="34" charset="0"/>
              </a:rPr>
              <a:t>waveform level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8EDF7B4-83B2-1127-D689-84D4B7D5B2C6}"/>
              </a:ext>
            </a:extLst>
          </p:cNvPr>
          <p:cNvCxnSpPr>
            <a:cxnSpLocks/>
          </p:cNvCxnSpPr>
          <p:nvPr/>
        </p:nvCxnSpPr>
        <p:spPr>
          <a:xfrm flipV="1">
            <a:off x="95199" y="1777727"/>
            <a:ext cx="8974721" cy="4743"/>
          </a:xfrm>
          <a:prstGeom prst="straightConnector1">
            <a:avLst/>
          </a:prstGeom>
          <a:ln w="254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Pentagon 24">
            <a:extLst>
              <a:ext uri="{FF2B5EF4-FFF2-40B4-BE49-F238E27FC236}">
                <a16:creationId xmlns:a16="http://schemas.microsoft.com/office/drawing/2014/main" id="{890B14FB-12F5-BD7C-BB7D-0B613BBA7B0F}"/>
              </a:ext>
            </a:extLst>
          </p:cNvPr>
          <p:cNvSpPr/>
          <p:nvPr/>
        </p:nvSpPr>
        <p:spPr>
          <a:xfrm rot="16200000">
            <a:off x="-106906" y="1986338"/>
            <a:ext cx="1454330" cy="1050118"/>
          </a:xfrm>
          <a:prstGeom prst="homePlate">
            <a:avLst>
              <a:gd name="adj" fmla="val 15328"/>
            </a:avLst>
          </a:prstGeom>
          <a:solidFill>
            <a:srgbClr val="FCD86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Legend </a:t>
            </a:r>
          </a:p>
          <a:p>
            <a:pPr algn="ctr"/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raw data</a:t>
            </a:r>
          </a:p>
        </p:txBody>
      </p:sp>
      <p:pic>
        <p:nvPicPr>
          <p:cNvPr id="66" name="Picture 65" descr="A blue line on a black background&#10;&#10;Description automatically generated">
            <a:extLst>
              <a:ext uri="{FF2B5EF4-FFF2-40B4-BE49-F238E27FC236}">
                <a16:creationId xmlns:a16="http://schemas.microsoft.com/office/drawing/2014/main" id="{9AB32C4E-7AF6-4B12-0BBC-15AAF92C0B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660" y="3461478"/>
            <a:ext cx="666008" cy="506443"/>
          </a:xfrm>
          <a:prstGeom prst="rect">
            <a:avLst/>
          </a:prstGeom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2316046E-1D52-04BD-0261-42DBF5D07AEF}"/>
              </a:ext>
            </a:extLst>
          </p:cNvPr>
          <p:cNvSpPr/>
          <p:nvPr/>
        </p:nvSpPr>
        <p:spPr>
          <a:xfrm>
            <a:off x="155120" y="4087389"/>
            <a:ext cx="5958321" cy="3204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detector-wise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457060EA-3207-4178-194C-DA36F822DAC4}"/>
              </a:ext>
            </a:extLst>
          </p:cNvPr>
          <p:cNvSpPr/>
          <p:nvPr/>
        </p:nvSpPr>
        <p:spPr>
          <a:xfrm>
            <a:off x="155120" y="4484600"/>
            <a:ext cx="2121895" cy="320416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file-wise</a:t>
            </a:r>
          </a:p>
        </p:txBody>
      </p:sp>
    </p:spTree>
    <p:extLst>
      <p:ext uri="{BB962C8B-B14F-4D97-AF65-F5344CB8AC3E}">
        <p14:creationId xmlns:p14="http://schemas.microsoft.com/office/powerpoint/2010/main" val="1949026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>
          <a:extLst>
            <a:ext uri="{FF2B5EF4-FFF2-40B4-BE49-F238E27FC236}">
              <a16:creationId xmlns:a16="http://schemas.microsoft.com/office/drawing/2014/main" id="{B7C16014-7F6F-FC92-7DD5-BF7A7A71BE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C2E013E0-3B62-C928-5696-42258AE49C6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181"/>
          <a:stretch/>
        </p:blipFill>
        <p:spPr>
          <a:xfrm>
            <a:off x="5080737" y="1164669"/>
            <a:ext cx="4063262" cy="2900435"/>
          </a:xfrm>
          <a:prstGeom prst="rect">
            <a:avLst/>
          </a:prstGeom>
        </p:spPr>
      </p:pic>
      <p:sp>
        <p:nvSpPr>
          <p:cNvPr id="132" name="Google Shape;132;p17">
            <a:extLst>
              <a:ext uri="{FF2B5EF4-FFF2-40B4-BE49-F238E27FC236}">
                <a16:creationId xmlns:a16="http://schemas.microsoft.com/office/drawing/2014/main" id="{8120242D-F770-CE04-5964-4CAD7AD3487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ea typeface="Caveat SemiBold"/>
                <a:cs typeface="Caveat SemiBold"/>
                <a:sym typeface="Caveat SemiBold"/>
              </a:rPr>
              <a:t>LEGEND Data</a:t>
            </a:r>
          </a:p>
        </p:txBody>
      </p:sp>
      <p:sp>
        <p:nvSpPr>
          <p:cNvPr id="133" name="Google Shape;133;p17">
            <a:extLst>
              <a:ext uri="{FF2B5EF4-FFF2-40B4-BE49-F238E27FC236}">
                <a16:creationId xmlns:a16="http://schemas.microsoft.com/office/drawing/2014/main" id="{57DF7FC0-AF00-5AA8-F1D3-8324FC6CA96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5314" y="1419248"/>
            <a:ext cx="5234400" cy="341887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r>
              <a:rPr lang="en-US" dirty="0"/>
              <a:t>All waveform data saved for offline processing</a:t>
            </a:r>
          </a:p>
          <a:p>
            <a:pPr lvl="1"/>
            <a:r>
              <a:rPr lang="en-US" i="1" dirty="0">
                <a:latin typeface="Helvetica Oblique" pitchFamily="2" charset="0"/>
              </a:rPr>
              <a:t>O</a:t>
            </a:r>
            <a:r>
              <a:rPr lang="en-US" sz="500" i="1" dirty="0">
                <a:latin typeface="Helvetica Oblique" pitchFamily="2" charset="0"/>
              </a:rPr>
              <a:t> </a:t>
            </a:r>
            <a:r>
              <a:rPr lang="en-US" dirty="0"/>
              <a:t>(100) of </a:t>
            </a:r>
            <a:r>
              <a:rPr lang="en-US" dirty="0" err="1"/>
              <a:t>HPGe</a:t>
            </a:r>
            <a:r>
              <a:rPr lang="en-US" dirty="0"/>
              <a:t> channels</a:t>
            </a:r>
          </a:p>
          <a:p>
            <a:pPr lvl="1"/>
            <a:r>
              <a:rPr lang="en-US" i="1" dirty="0">
                <a:latin typeface="Helvetica Oblique" pitchFamily="2" charset="0"/>
              </a:rPr>
              <a:t>O</a:t>
            </a:r>
            <a:r>
              <a:rPr lang="en-US" sz="800" i="1" dirty="0">
                <a:latin typeface="Helvetica Oblique" pitchFamily="2" charset="0"/>
              </a:rPr>
              <a:t> </a:t>
            </a:r>
            <a:r>
              <a:rPr lang="en-US" dirty="0"/>
              <a:t>(50) of </a:t>
            </a:r>
            <a:r>
              <a:rPr lang="en-US" dirty="0" err="1"/>
              <a:t>SiPM</a:t>
            </a:r>
            <a:r>
              <a:rPr lang="en-US" dirty="0"/>
              <a:t> channels</a:t>
            </a:r>
          </a:p>
          <a:p>
            <a:r>
              <a:rPr lang="en-US" i="1" dirty="0"/>
              <a:t>Metadata</a:t>
            </a:r>
            <a:r>
              <a:rPr lang="en-US" dirty="0"/>
              <a:t> in </a:t>
            </a:r>
            <a:r>
              <a:rPr lang="en-US" i="1" dirty="0"/>
              <a:t>JSON </a:t>
            </a:r>
            <a:r>
              <a:rPr lang="en-US" dirty="0"/>
              <a:t>or </a:t>
            </a:r>
            <a:r>
              <a:rPr lang="en-US" i="1" dirty="0"/>
              <a:t>YAML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i="1" dirty="0"/>
              <a:t>raw</a:t>
            </a:r>
            <a:r>
              <a:rPr lang="en-US" dirty="0"/>
              <a:t> data in HDF5 with custom compression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endParaRPr lang="en-US" b="1" dirty="0"/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-US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endParaRPr lang="en-US" i="1" dirty="0"/>
          </a:p>
        </p:txBody>
      </p:sp>
      <p:sp>
        <p:nvSpPr>
          <p:cNvPr id="134" name="Google Shape;134;p17">
            <a:extLst>
              <a:ext uri="{FF2B5EF4-FFF2-40B4-BE49-F238E27FC236}">
                <a16:creationId xmlns:a16="http://schemas.microsoft.com/office/drawing/2014/main" id="{6D88B892-2163-2CF1-1EE5-853D04667F4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chemeClr val="tx1">
                    <a:tint val="82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19</a:t>
            </a:fld>
            <a:endParaRPr/>
          </a:p>
        </p:txBody>
      </p:sp>
      <p:sp>
        <p:nvSpPr>
          <p:cNvPr id="4" name="Google Shape;1274;p61">
            <a:extLst>
              <a:ext uri="{FF2B5EF4-FFF2-40B4-BE49-F238E27FC236}">
                <a16:creationId xmlns:a16="http://schemas.microsoft.com/office/drawing/2014/main" id="{E74335CC-0E9D-6D26-FC05-9D3DDEF41780}"/>
              </a:ext>
            </a:extLst>
          </p:cNvPr>
          <p:cNvSpPr txBox="1"/>
          <p:nvPr/>
        </p:nvSpPr>
        <p:spPr>
          <a:xfrm>
            <a:off x="85314" y="3262024"/>
            <a:ext cx="8697900" cy="1831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2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de" sz="12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de" sz="1200" dirty="0" err="1">
                <a:latin typeface="Roboto"/>
                <a:ea typeface="Roboto"/>
                <a:cs typeface="Roboto"/>
                <a:sym typeface="Roboto"/>
              </a:rPr>
              <a:t>using</a:t>
            </a:r>
            <a:r>
              <a:rPr lang="de" sz="1200" dirty="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de" sz="1200" dirty="0" err="1">
                <a:latin typeface="Roboto"/>
                <a:ea typeface="Roboto"/>
                <a:cs typeface="Roboto"/>
                <a:sym typeface="Roboto"/>
              </a:rPr>
              <a:t>LegendDataManagement</a:t>
            </a:r>
            <a:r>
              <a:rPr lang="de" sz="1200" dirty="0">
                <a:latin typeface="Roboto"/>
                <a:ea typeface="Roboto"/>
                <a:cs typeface="Roboto"/>
                <a:sym typeface="Roboto"/>
              </a:rPr>
              <a:t>, LegendHDF5IO</a:t>
            </a:r>
            <a:br>
              <a:rPr lang="de" sz="200" dirty="0">
                <a:latin typeface="Roboto"/>
                <a:ea typeface="Roboto"/>
                <a:cs typeface="Roboto"/>
                <a:sym typeface="Roboto"/>
              </a:rPr>
            </a:br>
            <a:endParaRPr sz="700" b="1" dirty="0">
              <a:solidFill>
                <a:srgbClr val="26DD00"/>
              </a:solidFill>
              <a:latin typeface="Roboto"/>
              <a:ea typeface="Roboto"/>
              <a:cs typeface="Roboto"/>
              <a:sym typeface="Roboto"/>
            </a:endParaRPr>
          </a:p>
          <a:p>
            <a:pPr lvl="0"/>
            <a:r>
              <a:rPr lang="de" sz="12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de" sz="12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en-US" sz="1200" dirty="0">
                <a:latin typeface="Roboto"/>
                <a:ea typeface="Roboto"/>
                <a:cs typeface="Roboto"/>
                <a:sym typeface="Roboto"/>
              </a:rPr>
              <a:t>raw = lh5open(“data.lh5”, “r”)</a:t>
            </a:r>
          </a:p>
          <a:p>
            <a:pPr lvl="0"/>
            <a:endParaRPr lang="de" sz="1200" b="1" dirty="0">
              <a:solidFill>
                <a:srgbClr val="26DD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2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de" sz="12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</a:t>
            </a:r>
            <a:r>
              <a:rPr lang="de" sz="1200" dirty="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200" dirty="0">
                <a:latin typeface="Roboto"/>
                <a:ea typeface="Roboto"/>
                <a:cs typeface="Roboto"/>
                <a:sym typeface="Roboto"/>
              </a:rPr>
              <a:t>l200 = LegendData(:l200)</a:t>
            </a:r>
          </a:p>
          <a:p>
            <a:pPr lvl="0"/>
            <a:r>
              <a:rPr lang="de" sz="12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de" sz="12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</a:t>
            </a:r>
            <a:r>
              <a:rPr lang="de" sz="1200" dirty="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200" dirty="0">
                <a:latin typeface="Roboto"/>
                <a:ea typeface="Roboto"/>
                <a:cs typeface="Roboto"/>
                <a:sym typeface="Roboto"/>
              </a:rPr>
              <a:t>raw = </a:t>
            </a:r>
            <a:r>
              <a:rPr lang="en-US" sz="1200" dirty="0" err="1">
                <a:latin typeface="Roboto"/>
                <a:ea typeface="Roboto"/>
                <a:cs typeface="Roboto"/>
                <a:sym typeface="Roboto"/>
              </a:rPr>
              <a:t>read_ldata</a:t>
            </a:r>
            <a:r>
              <a:rPr lang="en-US" sz="1200" dirty="0">
                <a:latin typeface="Roboto"/>
                <a:ea typeface="Roboto"/>
                <a:cs typeface="Roboto"/>
                <a:sym typeface="Roboto"/>
              </a:rPr>
              <a:t>(l200, </a:t>
            </a:r>
            <a:r>
              <a:rPr lang="en-US" sz="1200" dirty="0" err="1">
                <a:latin typeface="Roboto"/>
                <a:ea typeface="Roboto"/>
                <a:cs typeface="Roboto"/>
                <a:sym typeface="Roboto"/>
              </a:rPr>
              <a:t>DataTier</a:t>
            </a:r>
            <a:r>
              <a:rPr lang="en-US" sz="1200" dirty="0">
                <a:latin typeface="Roboto"/>
                <a:ea typeface="Roboto"/>
                <a:cs typeface="Roboto"/>
                <a:sym typeface="Roboto"/>
              </a:rPr>
              <a:t>(:raw), </a:t>
            </a:r>
            <a:r>
              <a:rPr lang="en-US" sz="1200" dirty="0" err="1">
                <a:latin typeface="Roboto"/>
                <a:ea typeface="Roboto"/>
                <a:cs typeface="Roboto"/>
                <a:sym typeface="Roboto"/>
              </a:rPr>
              <a:t>DataPeriod</a:t>
            </a:r>
            <a:r>
              <a:rPr lang="en-US" sz="1200" dirty="0">
                <a:latin typeface="Roboto"/>
                <a:ea typeface="Roboto"/>
                <a:cs typeface="Roboto"/>
                <a:sym typeface="Roboto"/>
              </a:rPr>
              <a:t>(3), ChannelId(111000))</a:t>
            </a:r>
          </a:p>
          <a:p>
            <a:pPr lvl="0"/>
            <a:endParaRPr sz="1200" dirty="0">
              <a:latin typeface="Roboto"/>
              <a:ea typeface="Roboto"/>
              <a:cs typeface="Roboto"/>
              <a:sym typeface="Roboto"/>
            </a:endParaRPr>
          </a:p>
          <a:p>
            <a:pPr lvl="0"/>
            <a:r>
              <a:rPr lang="de" sz="12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de" sz="12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de" sz="1200" dirty="0" err="1">
                <a:latin typeface="Roboto"/>
                <a:ea typeface="Roboto"/>
                <a:cs typeface="Roboto"/>
                <a:sym typeface="Roboto"/>
              </a:rPr>
              <a:t>using</a:t>
            </a:r>
            <a:r>
              <a:rPr lang="de" sz="1200" dirty="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de" sz="1200" dirty="0" err="1">
                <a:latin typeface="Roboto"/>
                <a:ea typeface="Roboto"/>
                <a:cs typeface="Roboto"/>
                <a:sym typeface="Roboto"/>
              </a:rPr>
              <a:t>CairoMakie</a:t>
            </a:r>
            <a:r>
              <a:rPr lang="de" sz="1200" dirty="0"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lang="de" sz="1200" dirty="0" err="1">
                <a:latin typeface="Roboto"/>
                <a:ea typeface="Roboto"/>
                <a:cs typeface="Roboto"/>
                <a:sym typeface="Roboto"/>
              </a:rPr>
              <a:t>LegendMakie</a:t>
            </a:r>
            <a:endParaRPr sz="1200" dirty="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2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de" sz="12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</a:t>
            </a:r>
            <a:r>
              <a:rPr lang="de" sz="1200" dirty="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de" sz="1200" dirty="0" err="1">
                <a:latin typeface="Roboto"/>
                <a:ea typeface="Roboto"/>
                <a:cs typeface="Roboto"/>
                <a:sym typeface="Roboto"/>
              </a:rPr>
              <a:t>waveformplot</a:t>
            </a:r>
            <a:r>
              <a:rPr lang="de" sz="1200" dirty="0">
                <a:latin typeface="Roboto"/>
                <a:ea typeface="Roboto"/>
                <a:cs typeface="Roboto"/>
                <a:sym typeface="Roboto"/>
              </a:rPr>
              <a:t>!.(</a:t>
            </a:r>
            <a:r>
              <a:rPr lang="de" sz="1200" dirty="0" err="1">
                <a:latin typeface="Roboto"/>
                <a:ea typeface="Roboto"/>
                <a:cs typeface="Roboto"/>
                <a:sym typeface="Roboto"/>
              </a:rPr>
              <a:t>raw.waveform</a:t>
            </a:r>
            <a:r>
              <a:rPr lang="de" sz="1200" dirty="0">
                <a:latin typeface="Roboto"/>
                <a:ea typeface="Roboto"/>
                <a:cs typeface="Roboto"/>
                <a:sym typeface="Roboto"/>
              </a:rPr>
              <a:t>[1:10])</a:t>
            </a:r>
            <a:endParaRPr sz="12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Google Shape;101;p16">
            <a:extLst>
              <a:ext uri="{FF2B5EF4-FFF2-40B4-BE49-F238E27FC236}">
                <a16:creationId xmlns:a16="http://schemas.microsoft.com/office/drawing/2014/main" id="{0750C5F5-7E90-9E8A-232F-86C83EC7EF4E}"/>
              </a:ext>
            </a:extLst>
          </p:cNvPr>
          <p:cNvSpPr txBox="1"/>
          <p:nvPr/>
        </p:nvSpPr>
        <p:spPr>
          <a:xfrm>
            <a:off x="4572000" y="183946"/>
            <a:ext cx="3900458" cy="400079"/>
          </a:xfrm>
          <a:prstGeom prst="rect">
            <a:avLst/>
          </a:prstGeom>
          <a:gradFill>
            <a:gsLst>
              <a:gs pos="0">
                <a:srgbClr val="FFD966"/>
              </a:gs>
              <a:gs pos="19000">
                <a:srgbClr val="A4C2F4"/>
              </a:gs>
              <a:gs pos="40000">
                <a:srgbClr val="D9A4B0"/>
              </a:gs>
              <a:gs pos="62000">
                <a:srgbClr val="B6D7A8"/>
              </a:gs>
              <a:gs pos="81000">
                <a:srgbClr val="B4A7D6"/>
              </a:gs>
              <a:gs pos="100000">
                <a:srgbClr val="D5A6BD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r"/>
            <a:r>
              <a:rPr lang="en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LegendHDF5IO.jl</a:t>
            </a:r>
            <a:r>
              <a:rPr lang="en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/ </a:t>
            </a: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LegendDataTypes.jl</a:t>
            </a:r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6" name="Pentagon 5">
            <a:extLst>
              <a:ext uri="{FF2B5EF4-FFF2-40B4-BE49-F238E27FC236}">
                <a16:creationId xmlns:a16="http://schemas.microsoft.com/office/drawing/2014/main" id="{785027EB-D89A-BEBA-006E-132EFD8870A8}"/>
              </a:ext>
            </a:extLst>
          </p:cNvPr>
          <p:cNvSpPr/>
          <p:nvPr/>
        </p:nvSpPr>
        <p:spPr>
          <a:xfrm>
            <a:off x="4731141" y="249516"/>
            <a:ext cx="520127" cy="279831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IO</a:t>
            </a:r>
          </a:p>
        </p:txBody>
      </p:sp>
    </p:spTree>
    <p:extLst>
      <p:ext uri="{BB962C8B-B14F-4D97-AF65-F5344CB8AC3E}">
        <p14:creationId xmlns:p14="http://schemas.microsoft.com/office/powerpoint/2010/main" val="3493684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0">
          <a:extLst>
            <a:ext uri="{FF2B5EF4-FFF2-40B4-BE49-F238E27FC236}">
              <a16:creationId xmlns:a16="http://schemas.microsoft.com/office/drawing/2014/main" id="{BDA6329C-B1EA-59A7-A7D3-F7C50137EA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C51FBFDD-A75D-EF27-646B-FF689DBF0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842" name="Google Shape;842;p54">
            <a:extLst>
              <a:ext uri="{FF2B5EF4-FFF2-40B4-BE49-F238E27FC236}">
                <a16:creationId xmlns:a16="http://schemas.microsoft.com/office/drawing/2014/main" id="{69B93D0F-63EB-56B7-0CFD-191A76452A4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0" y="1081307"/>
            <a:ext cx="5953539" cy="34188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dirty="0"/>
              <a:t>Introduction to LEGEND and </a:t>
            </a:r>
            <a:r>
              <a:rPr lang="en" sz="1800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0νββ-decay physics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sz="1800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What is the </a:t>
            </a:r>
            <a:r>
              <a:rPr lang="en" sz="1800" dirty="0" err="1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JuLeAna</a:t>
            </a:r>
            <a:r>
              <a:rPr lang="en" sz="1800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 Software Stack?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Features and highlights in the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latest LEGEND analysis</a:t>
            </a:r>
            <a:endParaRPr lang="en" dirty="0">
              <a:solidFill>
                <a:schemeClr val="bg2">
                  <a:lumMod val="50000"/>
                </a:schemeClr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sz="1800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Summary &amp; Outlook</a:t>
            </a:r>
          </a:p>
          <a:p>
            <a:pPr>
              <a:lnSpc>
                <a:spcPct val="150000"/>
              </a:lnSpc>
            </a:pPr>
            <a:endParaRPr lang="en" dirty="0"/>
          </a:p>
        </p:txBody>
      </p:sp>
      <p:sp>
        <p:nvSpPr>
          <p:cNvPr id="843" name="Google Shape;843;p54">
            <a:extLst>
              <a:ext uri="{FF2B5EF4-FFF2-40B4-BE49-F238E27FC236}">
                <a16:creationId xmlns:a16="http://schemas.microsoft.com/office/drawing/2014/main" id="{6D969ADA-D99C-2572-306C-2A7CAB7C752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pic>
        <p:nvPicPr>
          <p:cNvPr id="11" name="Picture 2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49A63A57-F68D-2B1C-0961-0AB69F24FC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02" t="-55" r="25418" b="686"/>
          <a:stretch/>
        </p:blipFill>
        <p:spPr bwMode="auto">
          <a:xfrm>
            <a:off x="6069572" y="918278"/>
            <a:ext cx="2677236" cy="37449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956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dirty="0" err="1"/>
              <a:t>Detector</a:t>
            </a:r>
            <a:r>
              <a:rPr lang="de" dirty="0"/>
              <a:t> Simulation</a:t>
            </a:r>
            <a:endParaRPr dirty="0"/>
          </a:p>
        </p:txBody>
      </p:sp>
      <p:sp>
        <p:nvSpPr>
          <p:cNvPr id="94" name="Google Shape;94;p16"/>
          <p:cNvSpPr/>
          <p:nvPr/>
        </p:nvSpPr>
        <p:spPr>
          <a:xfrm>
            <a:off x="354275" y="2108850"/>
            <a:ext cx="1185000" cy="400200"/>
          </a:xfrm>
          <a:prstGeom prst="rect">
            <a:avLst/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300"/>
              <a:t>Detector geometry</a:t>
            </a:r>
            <a:endParaRPr sz="1300"/>
          </a:p>
        </p:txBody>
      </p:sp>
      <p:sp>
        <p:nvSpPr>
          <p:cNvPr id="95" name="Google Shape;95;p16"/>
          <p:cNvSpPr/>
          <p:nvPr/>
        </p:nvSpPr>
        <p:spPr>
          <a:xfrm>
            <a:off x="354275" y="1042050"/>
            <a:ext cx="1185000" cy="400200"/>
          </a:xfrm>
          <a:prstGeom prst="rect">
            <a:avLst/>
          </a:prstGeom>
          <a:solidFill>
            <a:srgbClr val="93C47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300"/>
              <a:t>Bias voltage</a:t>
            </a:r>
            <a:endParaRPr sz="1300"/>
          </a:p>
        </p:txBody>
      </p:sp>
      <p:sp>
        <p:nvSpPr>
          <p:cNvPr id="96" name="Google Shape;96;p16"/>
          <p:cNvSpPr/>
          <p:nvPr/>
        </p:nvSpPr>
        <p:spPr>
          <a:xfrm>
            <a:off x="354275" y="1575450"/>
            <a:ext cx="1185000" cy="400200"/>
          </a:xfrm>
          <a:prstGeom prst="rect">
            <a:avLst/>
          </a:prstGeom>
          <a:solidFill>
            <a:srgbClr val="6AA84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300"/>
              <a:t>Impurity</a:t>
            </a:r>
            <a:endParaRPr sz="13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300"/>
              <a:t>density</a:t>
            </a:r>
            <a:endParaRPr sz="1300"/>
          </a:p>
        </p:txBody>
      </p:sp>
      <p:sp>
        <p:nvSpPr>
          <p:cNvPr id="97" name="Google Shape;97;p16"/>
          <p:cNvSpPr/>
          <p:nvPr/>
        </p:nvSpPr>
        <p:spPr>
          <a:xfrm>
            <a:off x="1741725" y="1042050"/>
            <a:ext cx="200400" cy="1262100"/>
          </a:xfrm>
          <a:prstGeom prst="rightBrace">
            <a:avLst>
              <a:gd name="adj1" fmla="val 50000"/>
              <a:gd name="adj2" fmla="val 58759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6"/>
          <p:cNvSpPr/>
          <p:nvPr/>
        </p:nvSpPr>
        <p:spPr>
          <a:xfrm>
            <a:off x="2093050" y="1586313"/>
            <a:ext cx="1220100" cy="400200"/>
          </a:xfrm>
          <a:prstGeom prst="rect">
            <a:avLst/>
          </a:prstGeom>
          <a:solidFill>
            <a:srgbClr val="9FC5E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300"/>
              <a:t>Electric potential</a:t>
            </a:r>
            <a:endParaRPr sz="1300"/>
          </a:p>
        </p:txBody>
      </p:sp>
      <p:sp>
        <p:nvSpPr>
          <p:cNvPr id="99" name="Google Shape;99;p16"/>
          <p:cNvSpPr/>
          <p:nvPr/>
        </p:nvSpPr>
        <p:spPr>
          <a:xfrm>
            <a:off x="3960000" y="1042050"/>
            <a:ext cx="1220100" cy="400200"/>
          </a:xfrm>
          <a:prstGeom prst="rect">
            <a:avLst/>
          </a:prstGeom>
          <a:solidFill>
            <a:srgbClr val="6D9EEB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300"/>
              <a:t>Charge drift model</a:t>
            </a:r>
            <a:endParaRPr sz="1300"/>
          </a:p>
        </p:txBody>
      </p:sp>
      <p:sp>
        <p:nvSpPr>
          <p:cNvPr id="100" name="Google Shape;100;p16"/>
          <p:cNvSpPr/>
          <p:nvPr/>
        </p:nvSpPr>
        <p:spPr>
          <a:xfrm>
            <a:off x="5826850" y="1566000"/>
            <a:ext cx="1220100" cy="400200"/>
          </a:xfrm>
          <a:prstGeom prst="rect">
            <a:avLst/>
          </a:prstGeom>
          <a:solidFill>
            <a:srgbClr val="B4A7D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300"/>
              <a:t>Drift paths</a:t>
            </a:r>
            <a:endParaRPr sz="1300"/>
          </a:p>
        </p:txBody>
      </p:sp>
      <p:sp>
        <p:nvSpPr>
          <p:cNvPr id="101" name="Google Shape;101;p16"/>
          <p:cNvSpPr/>
          <p:nvPr/>
        </p:nvSpPr>
        <p:spPr>
          <a:xfrm>
            <a:off x="5826850" y="2108850"/>
            <a:ext cx="1220100" cy="400200"/>
          </a:xfrm>
          <a:prstGeom prst="rect">
            <a:avLst/>
          </a:prstGeom>
          <a:solidFill>
            <a:srgbClr val="674EA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300">
                <a:solidFill>
                  <a:schemeClr val="lt1"/>
                </a:solidFill>
              </a:rPr>
              <a:t>Weighting potentials</a:t>
            </a:r>
            <a:endParaRPr sz="1300">
              <a:solidFill>
                <a:schemeClr val="lt1"/>
              </a:solidFill>
            </a:endParaRPr>
          </a:p>
        </p:txBody>
      </p:sp>
      <p:sp>
        <p:nvSpPr>
          <p:cNvPr id="102" name="Google Shape;102;p16"/>
          <p:cNvSpPr/>
          <p:nvPr/>
        </p:nvSpPr>
        <p:spPr>
          <a:xfrm>
            <a:off x="5399325" y="1042050"/>
            <a:ext cx="200400" cy="933600"/>
          </a:xfrm>
          <a:prstGeom prst="rightBrace">
            <a:avLst>
              <a:gd name="adj1" fmla="val 50000"/>
              <a:gd name="adj2" fmla="val 75536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03" name="Google Shape;103;p16"/>
          <p:cNvCxnSpPr/>
          <p:nvPr/>
        </p:nvCxnSpPr>
        <p:spPr>
          <a:xfrm rot="10800000" flipH="1">
            <a:off x="1746000" y="2431500"/>
            <a:ext cx="3931200" cy="4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04" name="Google Shape;104;p16"/>
          <p:cNvSpPr txBox="1"/>
          <p:nvPr/>
        </p:nvSpPr>
        <p:spPr>
          <a:xfrm>
            <a:off x="8440959" y="462974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500">
                <a:solidFill>
                  <a:srgbClr val="233A44"/>
                </a:solidFill>
                <a:latin typeface="Nunito"/>
                <a:ea typeface="Nunito"/>
                <a:cs typeface="Nunito"/>
                <a:sym typeface="Nunito"/>
              </a:rPr>
              <a:t>3</a:t>
            </a:r>
            <a:endParaRPr sz="1500">
              <a:solidFill>
                <a:srgbClr val="233A4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5" name="Google Shape;105;p16"/>
          <p:cNvSpPr/>
          <p:nvPr/>
        </p:nvSpPr>
        <p:spPr>
          <a:xfrm>
            <a:off x="7731713" y="1566000"/>
            <a:ext cx="1151400" cy="400200"/>
          </a:xfrm>
          <a:prstGeom prst="rect">
            <a:avLst/>
          </a:prstGeom>
          <a:solidFill>
            <a:srgbClr val="D5A6B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300"/>
              <a:t>Raw pulses</a:t>
            </a:r>
            <a:endParaRPr sz="1300"/>
          </a:p>
        </p:txBody>
      </p:sp>
      <p:pic>
        <p:nvPicPr>
          <p:cNvPr id="106" name="Google Shape;10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8474" y="4344036"/>
            <a:ext cx="1151400" cy="656953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6"/>
          <p:cNvSpPr/>
          <p:nvPr/>
        </p:nvSpPr>
        <p:spPr>
          <a:xfrm>
            <a:off x="3959950" y="1564588"/>
            <a:ext cx="1220100" cy="400200"/>
          </a:xfrm>
          <a:prstGeom prst="rect">
            <a:avLst/>
          </a:prstGeom>
          <a:solidFill>
            <a:srgbClr val="6FA8D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300"/>
              <a:t>Electric field</a:t>
            </a:r>
            <a:endParaRPr sz="1300"/>
          </a:p>
        </p:txBody>
      </p:sp>
      <p:sp>
        <p:nvSpPr>
          <p:cNvPr id="109" name="Google Shape;109;p16"/>
          <p:cNvSpPr/>
          <p:nvPr/>
        </p:nvSpPr>
        <p:spPr>
          <a:xfrm>
            <a:off x="7304325" y="1564600"/>
            <a:ext cx="200400" cy="944400"/>
          </a:xfrm>
          <a:prstGeom prst="rightBrace">
            <a:avLst>
              <a:gd name="adj1" fmla="val 50000"/>
              <a:gd name="adj2" fmla="val 20113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0" name="Google Shape;110;p16"/>
          <p:cNvCxnSpPr/>
          <p:nvPr/>
        </p:nvCxnSpPr>
        <p:spPr>
          <a:xfrm rot="10800000" flipH="1">
            <a:off x="3420000" y="1792713"/>
            <a:ext cx="412200" cy="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11" name="Google Shape;111;p16"/>
          <p:cNvPicPr preferRelativeResize="0"/>
          <p:nvPr/>
        </p:nvPicPr>
        <p:blipFill rotWithShape="1">
          <a:blip r:embed="rId4">
            <a:alphaModFix/>
          </a:blip>
          <a:srcRect l="1783" r="1793"/>
          <a:stretch/>
        </p:blipFill>
        <p:spPr>
          <a:xfrm>
            <a:off x="1648800" y="2718450"/>
            <a:ext cx="2100126" cy="163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6"/>
          <p:cNvPicPr preferRelativeResize="0"/>
          <p:nvPr/>
        </p:nvPicPr>
        <p:blipFill rotWithShape="1">
          <a:blip r:embed="rId5">
            <a:alphaModFix/>
          </a:blip>
          <a:srcRect l="13778"/>
          <a:stretch/>
        </p:blipFill>
        <p:spPr>
          <a:xfrm>
            <a:off x="3751200" y="2718450"/>
            <a:ext cx="1877874" cy="163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6"/>
          <p:cNvPicPr preferRelativeResize="0"/>
          <p:nvPr/>
        </p:nvPicPr>
        <p:blipFill rotWithShape="1">
          <a:blip r:embed="rId6">
            <a:alphaModFix/>
          </a:blip>
          <a:srcRect l="16552" r="18203"/>
          <a:stretch/>
        </p:blipFill>
        <p:spPr>
          <a:xfrm>
            <a:off x="5677200" y="2718450"/>
            <a:ext cx="1421049" cy="163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6"/>
          <p:cNvPicPr preferRelativeResize="0"/>
          <p:nvPr/>
        </p:nvPicPr>
        <p:blipFill rotWithShape="1">
          <a:blip r:embed="rId7">
            <a:alphaModFix/>
          </a:blip>
          <a:srcRect l="14345" r="3444"/>
          <a:stretch/>
        </p:blipFill>
        <p:spPr>
          <a:xfrm>
            <a:off x="5629075" y="2718450"/>
            <a:ext cx="1790526" cy="163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372800" y="2743200"/>
            <a:ext cx="1602000" cy="160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6"/>
          <p:cNvSpPr/>
          <p:nvPr/>
        </p:nvSpPr>
        <p:spPr>
          <a:xfrm>
            <a:off x="1741725" y="1042050"/>
            <a:ext cx="200400" cy="1467000"/>
          </a:xfrm>
          <a:prstGeom prst="rightBrace">
            <a:avLst>
              <a:gd name="adj1" fmla="val 50000"/>
              <a:gd name="adj2" fmla="val 50056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6"/>
          <p:cNvSpPr txBox="1"/>
          <p:nvPr/>
        </p:nvSpPr>
        <p:spPr>
          <a:xfrm>
            <a:off x="6220438" y="3676525"/>
            <a:ext cx="7134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latin typeface="Roboto"/>
                <a:ea typeface="Roboto"/>
                <a:cs typeface="Roboto"/>
                <a:sym typeface="Roboto"/>
              </a:rPr>
              <a:t>electrons</a:t>
            </a:r>
            <a:br>
              <a:rPr lang="de" sz="800">
                <a:latin typeface="Roboto"/>
                <a:ea typeface="Roboto"/>
                <a:cs typeface="Roboto"/>
                <a:sym typeface="Roboto"/>
              </a:rPr>
            </a:br>
            <a:r>
              <a:rPr lang="de" sz="800">
                <a:latin typeface="Roboto"/>
                <a:ea typeface="Roboto"/>
                <a:cs typeface="Roboto"/>
                <a:sym typeface="Roboto"/>
              </a:rPr>
              <a:t>holes</a:t>
            </a:r>
            <a:endParaRPr sz="80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18" name="Google Shape;118;p16"/>
          <p:cNvCxnSpPr/>
          <p:nvPr/>
        </p:nvCxnSpPr>
        <p:spPr>
          <a:xfrm rot="2700000" flipH="1">
            <a:off x="6172783" y="3788494"/>
            <a:ext cx="81034" cy="81034"/>
          </a:xfrm>
          <a:prstGeom prst="straightConnector1">
            <a:avLst/>
          </a:prstGeom>
          <a:noFill/>
          <a:ln w="19050" cap="flat" cmpd="sng">
            <a:solidFill>
              <a:srgbClr val="9AF77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9" name="Google Shape;119;p16"/>
          <p:cNvCxnSpPr/>
          <p:nvPr/>
        </p:nvCxnSpPr>
        <p:spPr>
          <a:xfrm rot="2700000" flipH="1">
            <a:off x="6172783" y="3911983"/>
            <a:ext cx="81034" cy="81034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0F83B578-E8A1-85E3-5819-A2B196131A05}"/>
              </a:ext>
            </a:extLst>
          </p:cNvPr>
          <p:cNvGrpSpPr>
            <a:grpSpLocks noChangeAspect="1"/>
          </p:cNvGrpSpPr>
          <p:nvPr/>
        </p:nvGrpSpPr>
        <p:grpSpPr>
          <a:xfrm>
            <a:off x="192638" y="3043202"/>
            <a:ext cx="1585848" cy="979482"/>
            <a:chOff x="3094100" y="1107672"/>
            <a:chExt cx="4866400" cy="3005678"/>
          </a:xfrm>
        </p:grpSpPr>
        <p:pic>
          <p:nvPicPr>
            <p:cNvPr id="3" name="Google Shape;75;p15">
              <a:extLst>
                <a:ext uri="{FF2B5EF4-FFF2-40B4-BE49-F238E27FC236}">
                  <a16:creationId xmlns:a16="http://schemas.microsoft.com/office/drawing/2014/main" id="{1DC938AD-83B9-F36C-A9DD-29638861466D}"/>
                </a:ext>
              </a:extLst>
            </p:cNvPr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3094100" y="1654065"/>
              <a:ext cx="2693905" cy="245928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" name="Google Shape;76;p15">
              <a:extLst>
                <a:ext uri="{FF2B5EF4-FFF2-40B4-BE49-F238E27FC236}">
                  <a16:creationId xmlns:a16="http://schemas.microsoft.com/office/drawing/2014/main" id="{2C7950FE-E6A4-F048-E49D-B0CE5045AD1A}"/>
                </a:ext>
              </a:extLst>
            </p:cNvPr>
            <p:cNvCxnSpPr/>
            <p:nvPr/>
          </p:nvCxnSpPr>
          <p:spPr>
            <a:xfrm rot="10800000" flipH="1">
              <a:off x="4463113" y="1194076"/>
              <a:ext cx="2245500" cy="1136700"/>
            </a:xfrm>
            <a:prstGeom prst="bentConnector3">
              <a:avLst>
                <a:gd name="adj1" fmla="val 0"/>
              </a:avLst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" name="Google Shape;78;p15">
              <a:extLst>
                <a:ext uri="{FF2B5EF4-FFF2-40B4-BE49-F238E27FC236}">
                  <a16:creationId xmlns:a16="http://schemas.microsoft.com/office/drawing/2014/main" id="{682A2790-3778-9444-8003-0CA2B9456BBC}"/>
                </a:ext>
              </a:extLst>
            </p:cNvPr>
            <p:cNvCxnSpPr>
              <a:stCxn id="3" idx="3"/>
            </p:cNvCxnSpPr>
            <p:nvPr/>
          </p:nvCxnSpPr>
          <p:spPr>
            <a:xfrm rot="10800000" flipH="1">
              <a:off x="5788005" y="2111208"/>
              <a:ext cx="909900" cy="772500"/>
            </a:xfrm>
            <a:prstGeom prst="bentConnector3">
              <a:avLst>
                <a:gd name="adj1" fmla="val 100791"/>
              </a:avLst>
            </a:prstGeom>
            <a:noFill/>
            <a:ln w="28575" cap="flat" cmpd="sng">
              <a:solidFill>
                <a:srgbClr val="EB711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" name="Google Shape;79;p15">
              <a:extLst>
                <a:ext uri="{FF2B5EF4-FFF2-40B4-BE49-F238E27FC236}">
                  <a16:creationId xmlns:a16="http://schemas.microsoft.com/office/drawing/2014/main" id="{3E597017-CC8D-6317-0A3C-A48FEF4C0E41}"/>
                </a:ext>
              </a:extLst>
            </p:cNvPr>
            <p:cNvCxnSpPr/>
            <p:nvPr/>
          </p:nvCxnSpPr>
          <p:spPr>
            <a:xfrm>
              <a:off x="6696196" y="1210656"/>
              <a:ext cx="1500" cy="7986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Google Shape;80;p15">
              <a:extLst>
                <a:ext uri="{FF2B5EF4-FFF2-40B4-BE49-F238E27FC236}">
                  <a16:creationId xmlns:a16="http://schemas.microsoft.com/office/drawing/2014/main" id="{22CE2551-72EE-8531-C282-1FD2DE3189BB}"/>
                </a:ext>
              </a:extLst>
            </p:cNvPr>
            <p:cNvCxnSpPr/>
            <p:nvPr/>
          </p:nvCxnSpPr>
          <p:spPr>
            <a:xfrm>
              <a:off x="6401300" y="2001450"/>
              <a:ext cx="589800" cy="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Google Shape;81;p15">
              <a:extLst>
                <a:ext uri="{FF2B5EF4-FFF2-40B4-BE49-F238E27FC236}">
                  <a16:creationId xmlns:a16="http://schemas.microsoft.com/office/drawing/2014/main" id="{176F86C2-66BB-D0BA-9F79-37EE8661F41B}"/>
                </a:ext>
              </a:extLst>
            </p:cNvPr>
            <p:cNvCxnSpPr/>
            <p:nvPr/>
          </p:nvCxnSpPr>
          <p:spPr>
            <a:xfrm>
              <a:off x="6566575" y="2103300"/>
              <a:ext cx="226200" cy="900"/>
            </a:xfrm>
            <a:prstGeom prst="straightConnector1">
              <a:avLst/>
            </a:prstGeom>
            <a:noFill/>
            <a:ln w="28575" cap="flat" cmpd="sng">
              <a:solidFill>
                <a:srgbClr val="EB711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9" name="Google Shape;83;p15">
              <a:extLst>
                <a:ext uri="{FF2B5EF4-FFF2-40B4-BE49-F238E27FC236}">
                  <a16:creationId xmlns:a16="http://schemas.microsoft.com/office/drawing/2014/main" id="{3520B38F-E816-2BE8-E255-7DCE82782F73}"/>
                </a:ext>
              </a:extLst>
            </p:cNvPr>
            <p:cNvSpPr/>
            <p:nvPr/>
          </p:nvSpPr>
          <p:spPr>
            <a:xfrm>
              <a:off x="5168975" y="3378050"/>
              <a:ext cx="182100" cy="182100"/>
            </a:xfrm>
            <a:prstGeom prst="ellipse">
              <a:avLst/>
            </a:prstGeom>
            <a:solidFill>
              <a:srgbClr val="FF9900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84;p15">
              <a:extLst>
                <a:ext uri="{FF2B5EF4-FFF2-40B4-BE49-F238E27FC236}">
                  <a16:creationId xmlns:a16="http://schemas.microsoft.com/office/drawing/2014/main" id="{3C8D3510-A31E-EE5A-D044-6A25710F673D}"/>
                </a:ext>
              </a:extLst>
            </p:cNvPr>
            <p:cNvSpPr/>
            <p:nvPr/>
          </p:nvSpPr>
          <p:spPr>
            <a:xfrm>
              <a:off x="6605900" y="1372425"/>
              <a:ext cx="182100" cy="393600"/>
            </a:xfrm>
            <a:prstGeom prst="rect">
              <a:avLst/>
            </a:prstGeom>
            <a:solidFill>
              <a:srgbClr val="FDFDFD"/>
            </a:solidFill>
            <a:ln w="2857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1" name="Google Shape;85;p15">
              <a:extLst>
                <a:ext uri="{FF2B5EF4-FFF2-40B4-BE49-F238E27FC236}">
                  <a16:creationId xmlns:a16="http://schemas.microsoft.com/office/drawing/2014/main" id="{D249E76D-F0FE-7785-76F1-B3B5BE143583}"/>
                </a:ext>
              </a:extLst>
            </p:cNvPr>
            <p:cNvCxnSpPr/>
            <p:nvPr/>
          </p:nvCxnSpPr>
          <p:spPr>
            <a:xfrm>
              <a:off x="6683825" y="1194275"/>
              <a:ext cx="800700" cy="69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86;p15">
              <a:extLst>
                <a:ext uri="{FF2B5EF4-FFF2-40B4-BE49-F238E27FC236}">
                  <a16:creationId xmlns:a16="http://schemas.microsoft.com/office/drawing/2014/main" id="{0259FC48-BC82-E4C7-4361-B4557B18F4EA}"/>
                </a:ext>
              </a:extLst>
            </p:cNvPr>
            <p:cNvCxnSpPr/>
            <p:nvPr/>
          </p:nvCxnSpPr>
          <p:spPr>
            <a:xfrm rot="-8104049">
              <a:off x="7404604" y="1107672"/>
              <a:ext cx="180100" cy="1801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Google Shape;87;p15">
              <a:extLst>
                <a:ext uri="{FF2B5EF4-FFF2-40B4-BE49-F238E27FC236}">
                  <a16:creationId xmlns:a16="http://schemas.microsoft.com/office/drawing/2014/main" id="{994520CC-650C-852F-5096-ECBAF5C995BC}"/>
                </a:ext>
              </a:extLst>
            </p:cNvPr>
            <p:cNvCxnSpPr/>
            <p:nvPr/>
          </p:nvCxnSpPr>
          <p:spPr>
            <a:xfrm rot="-8104049">
              <a:off x="7480804" y="1107672"/>
              <a:ext cx="180100" cy="1801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Google Shape;88;p15">
              <a:extLst>
                <a:ext uri="{FF2B5EF4-FFF2-40B4-BE49-F238E27FC236}">
                  <a16:creationId xmlns:a16="http://schemas.microsoft.com/office/drawing/2014/main" id="{90A44130-451B-8285-9D9E-DDEFE2573D40}"/>
                </a:ext>
              </a:extLst>
            </p:cNvPr>
            <p:cNvCxnSpPr/>
            <p:nvPr/>
          </p:nvCxnSpPr>
          <p:spPr>
            <a:xfrm>
              <a:off x="7560000" y="1194275"/>
              <a:ext cx="400500" cy="36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7" name="Google Shape;112;p16">
            <a:extLst>
              <a:ext uri="{FF2B5EF4-FFF2-40B4-BE49-F238E27FC236}">
                <a16:creationId xmlns:a16="http://schemas.microsoft.com/office/drawing/2014/main" id="{DBF88EE9-9731-B67E-E7EA-0451FB9080E6}"/>
              </a:ext>
            </a:extLst>
          </p:cNvPr>
          <p:cNvSpPr txBox="1"/>
          <p:nvPr/>
        </p:nvSpPr>
        <p:spPr>
          <a:xfrm>
            <a:off x="6343843" y="191803"/>
            <a:ext cx="1920964" cy="365760"/>
          </a:xfrm>
          <a:prstGeom prst="rect">
            <a:avLst/>
          </a:prstGeom>
          <a:gradFill>
            <a:gsLst>
              <a:gs pos="0">
                <a:srgbClr val="FFD966"/>
              </a:gs>
              <a:gs pos="100000">
                <a:srgbClr val="A4C2F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SolidStateDetectors.jl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6" name="Google Shape;1256;p59"/>
          <p:cNvSpPr/>
          <p:nvPr/>
        </p:nvSpPr>
        <p:spPr>
          <a:xfrm>
            <a:off x="4812250" y="4374800"/>
            <a:ext cx="822600" cy="663000"/>
          </a:xfrm>
          <a:prstGeom prst="rect">
            <a:avLst/>
          </a:prstGeom>
          <a:solidFill>
            <a:srgbClr val="FDFDF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7" name="Google Shape;1257;p5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dirty="0" err="1"/>
              <a:t>SolidStateDetectors.jl</a:t>
            </a:r>
            <a:r>
              <a:rPr lang="de" dirty="0"/>
              <a:t> on GitHub</a:t>
            </a:r>
            <a:endParaRPr dirty="0"/>
          </a:p>
        </p:txBody>
      </p:sp>
      <p:pic>
        <p:nvPicPr>
          <p:cNvPr id="1258" name="Google Shape;1258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04300" y="1548400"/>
            <a:ext cx="2759225" cy="2759225"/>
          </a:xfrm>
          <a:prstGeom prst="rect">
            <a:avLst/>
          </a:prstGeom>
          <a:noFill/>
          <a:ln>
            <a:noFill/>
          </a:ln>
        </p:spPr>
      </p:pic>
      <p:sp>
        <p:nvSpPr>
          <p:cNvPr id="1259" name="Google Shape;1259;p59"/>
          <p:cNvSpPr txBox="1"/>
          <p:nvPr/>
        </p:nvSpPr>
        <p:spPr>
          <a:xfrm>
            <a:off x="5562853" y="77188"/>
            <a:ext cx="5755200" cy="166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6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Find </a:t>
            </a:r>
            <a:r>
              <a:rPr lang="de" sz="1600" dirty="0" err="1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the</a:t>
            </a:r>
            <a:r>
              <a:rPr lang="de" sz="16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de" sz="1600" dirty="0" err="1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latest</a:t>
            </a:r>
            <a:r>
              <a:rPr lang="de" sz="16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de" sz="1600" dirty="0" err="1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version</a:t>
            </a:r>
            <a:r>
              <a:rPr lang="de" sz="16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de" sz="1600" dirty="0" err="1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of</a:t>
            </a:r>
            <a:r>
              <a:rPr lang="de" sz="16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de" sz="1600" dirty="0" err="1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the</a:t>
            </a:r>
            <a:r>
              <a:rPr lang="de" sz="16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br>
              <a:rPr lang="de" sz="16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de" sz="1600" dirty="0" err="1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documentation</a:t>
            </a:r>
            <a:r>
              <a:rPr lang="de" sz="16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on GitHub: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de" sz="16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de" sz="1600" u="sng" dirty="0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https://juliaphysics.github.io/</a:t>
            </a:r>
            <a:br>
              <a:rPr lang="de" sz="1600" u="sng" dirty="0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de" sz="1600" u="sng" dirty="0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SolidStateDetectors.jl/stable/</a:t>
            </a:r>
            <a:endParaRPr sz="1600" dirty="0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260" name="Google Shape;1260;p5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8000" y="900000"/>
            <a:ext cx="4552075" cy="4077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1" name="Google Shape;1261;p5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54000" y="4374788"/>
            <a:ext cx="1008853" cy="6078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2" name="Google Shape;1262;p59"/>
          <p:cNvSpPr txBox="1"/>
          <p:nvPr/>
        </p:nvSpPr>
        <p:spPr>
          <a:xfrm>
            <a:off x="8440959" y="462974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500">
                <a:solidFill>
                  <a:srgbClr val="233A44"/>
                </a:solidFill>
                <a:latin typeface="Nunito"/>
                <a:ea typeface="Nunito"/>
                <a:cs typeface="Nunito"/>
                <a:sym typeface="Nunito"/>
              </a:rPr>
              <a:t>36</a:t>
            </a:r>
            <a:endParaRPr sz="1500">
              <a:solidFill>
                <a:srgbClr val="233A4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3" name="Google Shape;1303;p6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Simulating Group Effects</a:t>
            </a:r>
            <a:endParaRPr/>
          </a:p>
        </p:txBody>
      </p:sp>
      <p:sp>
        <p:nvSpPr>
          <p:cNvPr id="1304" name="Google Shape;1304;p65"/>
          <p:cNvSpPr txBox="1"/>
          <p:nvPr/>
        </p:nvSpPr>
        <p:spPr>
          <a:xfrm>
            <a:off x="387900" y="842575"/>
            <a:ext cx="8697900" cy="35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 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using SolidStateDetectors, Unitful</a:t>
            </a:r>
            <a:br>
              <a:rPr lang="de" sz="500">
                <a:latin typeface="Roboto"/>
                <a:ea typeface="Roboto"/>
                <a:cs typeface="Roboto"/>
                <a:sym typeface="Roboto"/>
              </a:rPr>
            </a:br>
            <a:endParaRPr sz="1000" b="1">
              <a:solidFill>
                <a:srgbClr val="26DD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sim = Simulation{Float64}(“BEGe.yaml”)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calculate_electric_potential!(sim)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calculate_electric_field!(sim)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for i in 1:2</a:t>
            </a:r>
            <a:br>
              <a:rPr lang="de" sz="1800">
                <a:latin typeface="Roboto"/>
                <a:ea typeface="Roboto"/>
                <a:cs typeface="Roboto"/>
                <a:sym typeface="Roboto"/>
              </a:rPr>
            </a:br>
            <a:r>
              <a:rPr lang="de" sz="1800">
                <a:latin typeface="Roboto"/>
                <a:ea typeface="Roboto"/>
                <a:cs typeface="Roboto"/>
                <a:sym typeface="Roboto"/>
              </a:rPr>
              <a:t>                  calculate_weighting_potential!(sim, i) </a:t>
            </a:r>
            <a:br>
              <a:rPr lang="de" sz="1800">
                <a:latin typeface="Roboto"/>
                <a:ea typeface="Roboto"/>
                <a:cs typeface="Roboto"/>
                <a:sym typeface="Roboto"/>
              </a:rPr>
            </a:br>
            <a:r>
              <a:rPr lang="de" sz="1800">
                <a:latin typeface="Roboto"/>
                <a:ea typeface="Roboto"/>
                <a:cs typeface="Roboto"/>
                <a:sym typeface="Roboto"/>
              </a:rPr>
              <a:t>          </a:t>
            </a:r>
            <a:r>
              <a:rPr lang="de" sz="100">
                <a:latin typeface="Roboto"/>
                <a:ea typeface="Roboto"/>
                <a:cs typeface="Roboto"/>
                <a:sym typeface="Roboto"/>
              </a:rPr>
              <a:t>     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end</a:t>
            </a:r>
            <a:br>
              <a:rPr lang="de" sz="500">
                <a:latin typeface="Roboto"/>
                <a:ea typeface="Roboto"/>
                <a:cs typeface="Roboto"/>
                <a:sym typeface="Roboto"/>
              </a:rPr>
            </a:br>
            <a:endParaRPr sz="1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locations = [CartesianPoint(0.035,0,0.02)]</a:t>
            </a:r>
            <a:br>
              <a:rPr lang="de" sz="1800">
                <a:latin typeface="Roboto"/>
                <a:ea typeface="Roboto"/>
                <a:cs typeface="Roboto"/>
                <a:sym typeface="Roboto"/>
              </a:rPr>
            </a:b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energies = [1000u”keV”]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evt = Event(</a:t>
            </a:r>
            <a:r>
              <a:rPr lang="de" sz="17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NBodyChargeCloud(locations, energies, 100)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)</a:t>
            </a:r>
            <a:br>
              <a:rPr lang="de" sz="1800">
                <a:latin typeface="Roboto"/>
                <a:ea typeface="Roboto"/>
                <a:cs typeface="Roboto"/>
                <a:sym typeface="Roboto"/>
              </a:rPr>
            </a:b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simulate!(evt, sim, </a:t>
            </a:r>
            <a:r>
              <a:rPr lang="de" sz="17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diffusion = true, self_repulsion = true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)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05" name="Google Shape;1305;p65"/>
          <p:cNvPicPr preferRelativeResize="0"/>
          <p:nvPr/>
        </p:nvPicPr>
        <p:blipFill rotWithShape="1">
          <a:blip r:embed="rId3">
            <a:alphaModFix/>
          </a:blip>
          <a:srcRect l="19" t="8256" r="9"/>
          <a:stretch/>
        </p:blipFill>
        <p:spPr>
          <a:xfrm>
            <a:off x="5786259" y="856854"/>
            <a:ext cx="2929050" cy="268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306" name="Google Shape;1306;p65"/>
          <p:cNvSpPr txBox="1"/>
          <p:nvPr/>
        </p:nvSpPr>
        <p:spPr>
          <a:xfrm>
            <a:off x="8440959" y="462974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500">
                <a:solidFill>
                  <a:srgbClr val="233A44"/>
                </a:solidFill>
                <a:latin typeface="Nunito"/>
                <a:ea typeface="Nunito"/>
                <a:cs typeface="Nunito"/>
                <a:sym typeface="Nunito"/>
              </a:rPr>
              <a:t>40</a:t>
            </a:r>
            <a:endParaRPr sz="1500">
              <a:solidFill>
                <a:srgbClr val="233A4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" name="Google Shape;112;p16">
            <a:extLst>
              <a:ext uri="{FF2B5EF4-FFF2-40B4-BE49-F238E27FC236}">
                <a16:creationId xmlns:a16="http://schemas.microsoft.com/office/drawing/2014/main" id="{814DE56E-0F49-A2F6-98F3-BFF06B17E948}"/>
              </a:ext>
            </a:extLst>
          </p:cNvPr>
          <p:cNvSpPr txBox="1"/>
          <p:nvPr/>
        </p:nvSpPr>
        <p:spPr>
          <a:xfrm>
            <a:off x="6411698" y="191803"/>
            <a:ext cx="1920964" cy="365760"/>
          </a:xfrm>
          <a:prstGeom prst="rect">
            <a:avLst/>
          </a:prstGeom>
          <a:gradFill>
            <a:gsLst>
              <a:gs pos="0">
                <a:srgbClr val="FFD966"/>
              </a:gs>
              <a:gs pos="100000">
                <a:srgbClr val="A4C2F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SolidStateDetectors.jl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1" name="Google Shape;1311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7651" y="949151"/>
            <a:ext cx="4194349" cy="4194349"/>
          </a:xfrm>
          <a:prstGeom prst="rect">
            <a:avLst/>
          </a:prstGeom>
          <a:noFill/>
          <a:ln>
            <a:noFill/>
          </a:ln>
        </p:spPr>
      </p:pic>
      <p:sp>
        <p:nvSpPr>
          <p:cNvPr id="1312" name="Google Shape;1312;p6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Support for Geant4.jl</a:t>
            </a:r>
            <a:endParaRPr/>
          </a:p>
        </p:txBody>
      </p:sp>
      <p:sp>
        <p:nvSpPr>
          <p:cNvPr id="1313" name="Google Shape;1313;p66"/>
          <p:cNvSpPr txBox="1"/>
          <p:nvPr/>
        </p:nvSpPr>
        <p:spPr>
          <a:xfrm>
            <a:off x="387900" y="842575"/>
            <a:ext cx="8697900" cy="136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 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using SolidStateDetectors, Unitful</a:t>
            </a:r>
            <a:br>
              <a:rPr lang="de" sz="1800">
                <a:latin typeface="Roboto"/>
                <a:ea typeface="Roboto"/>
                <a:cs typeface="Roboto"/>
                <a:sym typeface="Roboto"/>
              </a:rPr>
            </a:b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 </a:t>
            </a: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using Geant4</a:t>
            </a:r>
            <a:endParaRPr sz="1000" b="1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de" sz="5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sim = Simulation{Float64}(“ivc.yaml”)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simulate!(sim)</a:t>
            </a:r>
            <a:endParaRPr sz="1800" b="1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4" name="Google Shape;1314;p66"/>
          <p:cNvSpPr txBox="1"/>
          <p:nvPr/>
        </p:nvSpPr>
        <p:spPr>
          <a:xfrm>
            <a:off x="8440959" y="462974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500">
                <a:solidFill>
                  <a:srgbClr val="233A44"/>
                </a:solidFill>
                <a:latin typeface="Nunito"/>
                <a:ea typeface="Nunito"/>
                <a:cs typeface="Nunito"/>
                <a:sym typeface="Nunito"/>
              </a:rPr>
              <a:t>41</a:t>
            </a:r>
            <a:endParaRPr sz="1500">
              <a:solidFill>
                <a:srgbClr val="233A4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" name="Google Shape;112;p16">
            <a:extLst>
              <a:ext uri="{FF2B5EF4-FFF2-40B4-BE49-F238E27FC236}">
                <a16:creationId xmlns:a16="http://schemas.microsoft.com/office/drawing/2014/main" id="{0B7A3D37-BF38-FED2-F300-E65D883989E3}"/>
              </a:ext>
            </a:extLst>
          </p:cNvPr>
          <p:cNvSpPr txBox="1"/>
          <p:nvPr/>
        </p:nvSpPr>
        <p:spPr>
          <a:xfrm>
            <a:off x="6411698" y="191803"/>
            <a:ext cx="1920964" cy="365760"/>
          </a:xfrm>
          <a:prstGeom prst="rect">
            <a:avLst/>
          </a:prstGeom>
          <a:gradFill>
            <a:gsLst>
              <a:gs pos="0">
                <a:srgbClr val="FFD966"/>
              </a:gs>
              <a:gs pos="100000">
                <a:srgbClr val="A4C2F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SolidStateDetectors.jl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" name="Google Shape;1320;p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97651" y="949151"/>
            <a:ext cx="4194349" cy="4194349"/>
          </a:xfrm>
          <a:prstGeom prst="rect">
            <a:avLst/>
          </a:prstGeom>
          <a:noFill/>
          <a:ln>
            <a:noFill/>
          </a:ln>
        </p:spPr>
      </p:pic>
      <p:sp>
        <p:nvSpPr>
          <p:cNvPr id="1321" name="Google Shape;1321;p6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Support for Geant4.jl</a:t>
            </a:r>
            <a:endParaRPr/>
          </a:p>
        </p:txBody>
      </p:sp>
      <p:sp>
        <p:nvSpPr>
          <p:cNvPr id="1322" name="Google Shape;1322;p67"/>
          <p:cNvSpPr txBox="1"/>
          <p:nvPr/>
        </p:nvSpPr>
        <p:spPr>
          <a:xfrm>
            <a:off x="342901" y="1224624"/>
            <a:ext cx="8697900" cy="31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 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using SolidStateDetectors, Unitful</a:t>
            </a:r>
            <a:br>
              <a:rPr lang="de" sz="1800">
                <a:latin typeface="Roboto"/>
                <a:ea typeface="Roboto"/>
                <a:cs typeface="Roboto"/>
                <a:sym typeface="Roboto"/>
              </a:rPr>
            </a:b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 </a:t>
            </a: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using Geant4</a:t>
            </a:r>
            <a:endParaRPr sz="1000" b="1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de" sz="5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sim = Simulation{Float64}(“ivc.yaml”)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simulate!(sim)</a:t>
            </a:r>
            <a:br>
              <a:rPr lang="de" sz="500">
                <a:latin typeface="Roboto"/>
                <a:ea typeface="Roboto"/>
                <a:cs typeface="Roboto"/>
                <a:sym typeface="Roboto"/>
              </a:rPr>
            </a:br>
            <a:endParaRPr sz="1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source = MonoenergeticSource(</a:t>
            </a:r>
            <a:endParaRPr sz="1800" b="1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“gamma”, 2.615u”MeV”, </a:t>
            </a:r>
            <a:b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	CartesianPoint(0.05, 0.0, 0.05),</a:t>
            </a:r>
            <a:b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	CartesianVector(-1, 0, 0),</a:t>
            </a:r>
            <a:b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	10u”°”</a:t>
            </a:r>
            <a:endParaRPr sz="1800" b="1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    )</a:t>
            </a:r>
            <a:endParaRPr sz="1800" b="1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3" name="Google Shape;1323;p67"/>
          <p:cNvSpPr txBox="1"/>
          <p:nvPr/>
        </p:nvSpPr>
        <p:spPr>
          <a:xfrm>
            <a:off x="8440959" y="462974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500">
                <a:solidFill>
                  <a:srgbClr val="233A44"/>
                </a:solidFill>
                <a:latin typeface="Nunito"/>
                <a:ea typeface="Nunito"/>
                <a:cs typeface="Nunito"/>
                <a:sym typeface="Nunito"/>
              </a:rPr>
              <a:t>41</a:t>
            </a:r>
            <a:endParaRPr sz="1500">
              <a:solidFill>
                <a:srgbClr val="233A4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" name="Google Shape;112;p16">
            <a:extLst>
              <a:ext uri="{FF2B5EF4-FFF2-40B4-BE49-F238E27FC236}">
                <a16:creationId xmlns:a16="http://schemas.microsoft.com/office/drawing/2014/main" id="{0498634D-CE1A-4328-D091-BF0619528726}"/>
              </a:ext>
            </a:extLst>
          </p:cNvPr>
          <p:cNvSpPr txBox="1"/>
          <p:nvPr/>
        </p:nvSpPr>
        <p:spPr>
          <a:xfrm>
            <a:off x="6411698" y="191803"/>
            <a:ext cx="1920964" cy="365760"/>
          </a:xfrm>
          <a:prstGeom prst="rect">
            <a:avLst/>
          </a:prstGeom>
          <a:gradFill>
            <a:gsLst>
              <a:gs pos="0">
                <a:srgbClr val="FFD966"/>
              </a:gs>
              <a:gs pos="100000">
                <a:srgbClr val="A4C2F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SolidStateDetectors.jl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9" name="Google Shape;1329;p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61751" y="949151"/>
            <a:ext cx="4194349" cy="4194349"/>
          </a:xfrm>
          <a:prstGeom prst="rect">
            <a:avLst/>
          </a:prstGeom>
          <a:noFill/>
          <a:ln>
            <a:noFill/>
          </a:ln>
        </p:spPr>
      </p:pic>
      <p:sp>
        <p:nvSpPr>
          <p:cNvPr id="1330" name="Google Shape;1330;p6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Support for Geant4.jl</a:t>
            </a:r>
            <a:endParaRPr/>
          </a:p>
        </p:txBody>
      </p:sp>
      <p:sp>
        <p:nvSpPr>
          <p:cNvPr id="1331" name="Google Shape;1331;p68"/>
          <p:cNvSpPr txBox="1"/>
          <p:nvPr/>
        </p:nvSpPr>
        <p:spPr>
          <a:xfrm>
            <a:off x="387900" y="842575"/>
            <a:ext cx="6897900" cy="40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 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using SolidStateDetectors, Unitful</a:t>
            </a:r>
            <a:br>
              <a:rPr lang="de" sz="1800">
                <a:latin typeface="Roboto"/>
                <a:ea typeface="Roboto"/>
                <a:cs typeface="Roboto"/>
                <a:sym typeface="Roboto"/>
              </a:rPr>
            </a:b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 </a:t>
            </a: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using Geant4</a:t>
            </a:r>
            <a:endParaRPr sz="1000" b="1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de" sz="5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sim = Simulation{Float64}(“ivc.yaml”)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simulate!(sim)</a:t>
            </a:r>
            <a:br>
              <a:rPr lang="de" sz="500">
                <a:latin typeface="Roboto"/>
                <a:ea typeface="Roboto"/>
                <a:cs typeface="Roboto"/>
                <a:sym typeface="Roboto"/>
              </a:rPr>
            </a:br>
            <a:endParaRPr sz="1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source = MonoenergeticSource(</a:t>
            </a:r>
            <a:endParaRPr sz="1800" b="1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“gamma”, 2.615u”MeV”, </a:t>
            </a:r>
            <a:b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	CartesianPoint(0.05, 0.0, 0.05),</a:t>
            </a:r>
            <a:b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	CartesianVector(-1, 0, 0),</a:t>
            </a:r>
            <a:b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	10u”°”</a:t>
            </a:r>
            <a:endParaRPr sz="1800" b="1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    )</a:t>
            </a:r>
            <a:endParaRPr sz="500" b="1">
              <a:solidFill>
                <a:srgbClr val="26DD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app = G4JLApplication(sim, source)</a:t>
            </a:r>
            <a:b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evts = run_geant4_simulations(app, 10000)</a:t>
            </a:r>
            <a:endParaRPr sz="1800" b="1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2" name="Google Shape;1332;p68"/>
          <p:cNvSpPr txBox="1"/>
          <p:nvPr/>
        </p:nvSpPr>
        <p:spPr>
          <a:xfrm>
            <a:off x="8440959" y="462974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500">
                <a:solidFill>
                  <a:srgbClr val="233A44"/>
                </a:solidFill>
                <a:latin typeface="Nunito"/>
                <a:ea typeface="Nunito"/>
                <a:cs typeface="Nunito"/>
                <a:sym typeface="Nunito"/>
              </a:rPr>
              <a:t>41</a:t>
            </a:r>
            <a:endParaRPr sz="1500">
              <a:solidFill>
                <a:srgbClr val="233A4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" name="Google Shape;112;p16">
            <a:extLst>
              <a:ext uri="{FF2B5EF4-FFF2-40B4-BE49-F238E27FC236}">
                <a16:creationId xmlns:a16="http://schemas.microsoft.com/office/drawing/2014/main" id="{BA219AB2-A184-CAD6-EA38-8C74671FD7CE}"/>
              </a:ext>
            </a:extLst>
          </p:cNvPr>
          <p:cNvSpPr txBox="1"/>
          <p:nvPr/>
        </p:nvSpPr>
        <p:spPr>
          <a:xfrm>
            <a:off x="6411698" y="191803"/>
            <a:ext cx="1920964" cy="365760"/>
          </a:xfrm>
          <a:prstGeom prst="rect">
            <a:avLst/>
          </a:prstGeom>
          <a:gradFill>
            <a:gsLst>
              <a:gs pos="0">
                <a:srgbClr val="FFD966"/>
              </a:gs>
              <a:gs pos="100000">
                <a:srgbClr val="A4C2F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SolidStateDetectors.jl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8" name="Google Shape;1338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28675" y="1172850"/>
            <a:ext cx="4174301" cy="2782875"/>
          </a:xfrm>
          <a:prstGeom prst="rect">
            <a:avLst/>
          </a:prstGeom>
          <a:noFill/>
          <a:ln>
            <a:noFill/>
          </a:ln>
        </p:spPr>
      </p:pic>
      <p:sp>
        <p:nvSpPr>
          <p:cNvPr id="1339" name="Google Shape;1339;p6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Support for Geant4.jl</a:t>
            </a:r>
            <a:endParaRPr/>
          </a:p>
        </p:txBody>
      </p:sp>
      <p:sp>
        <p:nvSpPr>
          <p:cNvPr id="1340" name="Google Shape;1340;p69"/>
          <p:cNvSpPr txBox="1"/>
          <p:nvPr/>
        </p:nvSpPr>
        <p:spPr>
          <a:xfrm>
            <a:off x="387900" y="842575"/>
            <a:ext cx="6897900" cy="437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 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using SolidStateDetectors, Unitful</a:t>
            </a:r>
            <a:br>
              <a:rPr lang="de" sz="1800">
                <a:latin typeface="Roboto"/>
                <a:ea typeface="Roboto"/>
                <a:cs typeface="Roboto"/>
                <a:sym typeface="Roboto"/>
              </a:rPr>
            </a:b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 </a:t>
            </a: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using Geant4</a:t>
            </a:r>
            <a:endParaRPr sz="1000" b="1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de" sz="5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sim = Simulation{Float64}(“ivc.yaml”)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simulate!(sim)</a:t>
            </a:r>
            <a:br>
              <a:rPr lang="de" sz="500">
                <a:latin typeface="Roboto"/>
                <a:ea typeface="Roboto"/>
                <a:cs typeface="Roboto"/>
                <a:sym typeface="Roboto"/>
              </a:rPr>
            </a:br>
            <a:endParaRPr sz="1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source = MonoenergeticSource(</a:t>
            </a:r>
            <a:endParaRPr sz="1800" b="1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“gamma”, 2.615u”MeV”, </a:t>
            </a:r>
            <a:b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	CartesianPoint(0.05, 0.0, 0.05),</a:t>
            </a:r>
            <a:b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	CartesianVector(-1, 0, 0),</a:t>
            </a:r>
            <a:b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	10u”°”</a:t>
            </a:r>
            <a:endParaRPr sz="1800" b="1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    )</a:t>
            </a:r>
            <a:endParaRPr sz="500" b="1">
              <a:solidFill>
                <a:srgbClr val="26DD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app = G4JLApplication(sim, source)</a:t>
            </a:r>
            <a:b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evts = run_geant4_simulations(app, 10000)</a:t>
            </a:r>
            <a:endParaRPr sz="1800" b="1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de" sz="5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de" sz="1800" b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 &gt;</a:t>
            </a:r>
            <a:r>
              <a:rPr lang="de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de" sz="1800" b="1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simulate_waveforms(sim, evts)</a:t>
            </a:r>
            <a:endParaRPr sz="1800" b="1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1" name="Google Shape;1341;p69"/>
          <p:cNvSpPr txBox="1"/>
          <p:nvPr/>
        </p:nvSpPr>
        <p:spPr>
          <a:xfrm>
            <a:off x="8440959" y="462974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500">
                <a:solidFill>
                  <a:srgbClr val="233A44"/>
                </a:solidFill>
                <a:latin typeface="Nunito"/>
                <a:ea typeface="Nunito"/>
                <a:cs typeface="Nunito"/>
                <a:sym typeface="Nunito"/>
              </a:rPr>
              <a:t>41</a:t>
            </a:r>
            <a:endParaRPr sz="1500">
              <a:solidFill>
                <a:srgbClr val="233A4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" name="Google Shape;112;p16">
            <a:extLst>
              <a:ext uri="{FF2B5EF4-FFF2-40B4-BE49-F238E27FC236}">
                <a16:creationId xmlns:a16="http://schemas.microsoft.com/office/drawing/2014/main" id="{11EB849C-A645-35FD-F17E-16B260C3B8A4}"/>
              </a:ext>
            </a:extLst>
          </p:cNvPr>
          <p:cNvSpPr txBox="1"/>
          <p:nvPr/>
        </p:nvSpPr>
        <p:spPr>
          <a:xfrm>
            <a:off x="6411698" y="191803"/>
            <a:ext cx="1920964" cy="365760"/>
          </a:xfrm>
          <a:prstGeom prst="rect">
            <a:avLst/>
          </a:prstGeom>
          <a:gradFill>
            <a:gsLst>
              <a:gs pos="0">
                <a:srgbClr val="FFD966"/>
              </a:gs>
              <a:gs pos="100000">
                <a:srgbClr val="A4C2F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SolidStateDetectors.jl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66A1BF-3607-B157-DD41-117412908C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>
            <a:extLst>
              <a:ext uri="{FF2B5EF4-FFF2-40B4-BE49-F238E27FC236}">
                <a16:creationId xmlns:a16="http://schemas.microsoft.com/office/drawing/2014/main" id="{E92E23FC-5935-7474-2F77-C73A1B22073D}"/>
              </a:ext>
            </a:extLst>
          </p:cNvPr>
          <p:cNvSpPr/>
          <p:nvPr/>
        </p:nvSpPr>
        <p:spPr>
          <a:xfrm>
            <a:off x="155119" y="3409495"/>
            <a:ext cx="3455216" cy="5937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EB2BEE-8069-A943-971C-C5BE1BA68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Analysis workflow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EAD034-382A-0CC9-415D-CE9056068268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chemeClr val="tx1">
                    <a:tint val="82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27</a:t>
            </a:fld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49BB233-4364-2605-1EDC-FE3A23F6FED9}"/>
              </a:ext>
            </a:extLst>
          </p:cNvPr>
          <p:cNvSpPr/>
          <p:nvPr/>
        </p:nvSpPr>
        <p:spPr>
          <a:xfrm>
            <a:off x="95200" y="1017775"/>
            <a:ext cx="1050118" cy="771119"/>
          </a:xfrm>
          <a:prstGeom prst="rect">
            <a:avLst/>
          </a:prstGeom>
          <a:solidFill>
            <a:srgbClr val="FCD86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waveforms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F1190D7-D827-0547-749D-B487A8B6CF52}"/>
              </a:ext>
            </a:extLst>
          </p:cNvPr>
          <p:cNvSpPr txBox="1"/>
          <p:nvPr/>
        </p:nvSpPr>
        <p:spPr>
          <a:xfrm>
            <a:off x="1393033" y="3578103"/>
            <a:ext cx="14196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>
                <a:latin typeface="Calibri" panose="020F0502020204030204" pitchFamily="34" charset="0"/>
                <a:cs typeface="Calibri" panose="020F0502020204030204" pitchFamily="34" charset="0"/>
              </a:rPr>
              <a:t>waveform level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915474E-CADE-6A49-296A-EC4489FC718F}"/>
              </a:ext>
            </a:extLst>
          </p:cNvPr>
          <p:cNvCxnSpPr>
            <a:cxnSpLocks/>
          </p:cNvCxnSpPr>
          <p:nvPr/>
        </p:nvCxnSpPr>
        <p:spPr>
          <a:xfrm flipV="1">
            <a:off x="95199" y="1777727"/>
            <a:ext cx="8974721" cy="4743"/>
          </a:xfrm>
          <a:prstGeom prst="straightConnector1">
            <a:avLst/>
          </a:prstGeom>
          <a:ln w="254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Pentagon 24">
            <a:extLst>
              <a:ext uri="{FF2B5EF4-FFF2-40B4-BE49-F238E27FC236}">
                <a16:creationId xmlns:a16="http://schemas.microsoft.com/office/drawing/2014/main" id="{E82157E7-4C80-6DBC-6B83-A93C6A5B58E6}"/>
              </a:ext>
            </a:extLst>
          </p:cNvPr>
          <p:cNvSpPr/>
          <p:nvPr/>
        </p:nvSpPr>
        <p:spPr>
          <a:xfrm rot="16200000">
            <a:off x="-106906" y="1986338"/>
            <a:ext cx="1454330" cy="1050118"/>
          </a:xfrm>
          <a:prstGeom prst="homePlate">
            <a:avLst>
              <a:gd name="adj" fmla="val 15328"/>
            </a:avLst>
          </a:prstGeom>
          <a:solidFill>
            <a:srgbClr val="FCD86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Legend </a:t>
            </a:r>
          </a:p>
          <a:p>
            <a:pPr algn="ctr"/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raw data</a:t>
            </a:r>
          </a:p>
        </p:txBody>
      </p:sp>
      <p:pic>
        <p:nvPicPr>
          <p:cNvPr id="66" name="Picture 65" descr="A blue line on a black background&#10;&#10;Description automatically generated">
            <a:extLst>
              <a:ext uri="{FF2B5EF4-FFF2-40B4-BE49-F238E27FC236}">
                <a16:creationId xmlns:a16="http://schemas.microsoft.com/office/drawing/2014/main" id="{C4DF5EFB-93E0-EC63-59F2-8E5E5A7AA3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660" y="3461478"/>
            <a:ext cx="666008" cy="506443"/>
          </a:xfrm>
          <a:prstGeom prst="rect">
            <a:avLst/>
          </a:prstGeom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DCF21D64-1B6F-AEB4-3050-3588E1931BAF}"/>
              </a:ext>
            </a:extLst>
          </p:cNvPr>
          <p:cNvSpPr/>
          <p:nvPr/>
        </p:nvSpPr>
        <p:spPr>
          <a:xfrm>
            <a:off x="155120" y="4087389"/>
            <a:ext cx="5958321" cy="3204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detector-wise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692B40B5-A8CD-774F-83EB-B6AFD9AB573F}"/>
              </a:ext>
            </a:extLst>
          </p:cNvPr>
          <p:cNvSpPr/>
          <p:nvPr/>
        </p:nvSpPr>
        <p:spPr>
          <a:xfrm>
            <a:off x="155120" y="4484600"/>
            <a:ext cx="2121895" cy="320416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file-wise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95A94D7-94BF-3A5A-520C-F0ED19CC5538}"/>
              </a:ext>
            </a:extLst>
          </p:cNvPr>
          <p:cNvSpPr/>
          <p:nvPr/>
        </p:nvSpPr>
        <p:spPr>
          <a:xfrm>
            <a:off x="1191353" y="1017775"/>
            <a:ext cx="1085662" cy="747872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</a:t>
            </a:r>
          </a:p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quality cuts</a:t>
            </a:r>
          </a:p>
        </p:txBody>
      </p:sp>
      <p:sp>
        <p:nvSpPr>
          <p:cNvPr id="5" name="Pentagon 4">
            <a:extLst>
              <a:ext uri="{FF2B5EF4-FFF2-40B4-BE49-F238E27FC236}">
                <a16:creationId xmlns:a16="http://schemas.microsoft.com/office/drawing/2014/main" id="{3EA7F976-C65E-A44A-4CA3-5396DA5EDA58}"/>
              </a:ext>
            </a:extLst>
          </p:cNvPr>
          <p:cNvSpPr/>
          <p:nvPr/>
        </p:nvSpPr>
        <p:spPr>
          <a:xfrm rot="16200000">
            <a:off x="1006141" y="1967685"/>
            <a:ext cx="1456091" cy="1085663"/>
          </a:xfrm>
          <a:prstGeom prst="homePlate">
            <a:avLst>
              <a:gd name="adj" fmla="val 14762"/>
            </a:avLst>
          </a:prstGeom>
          <a:solidFill>
            <a:srgbClr val="A4C2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Remove non-physical waveforms</a:t>
            </a:r>
          </a:p>
        </p:txBody>
      </p:sp>
    </p:spTree>
    <p:extLst>
      <p:ext uri="{BB962C8B-B14F-4D97-AF65-F5344CB8AC3E}">
        <p14:creationId xmlns:p14="http://schemas.microsoft.com/office/powerpoint/2010/main" val="2257141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D88872B-32A0-1798-0613-3FD669594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Cuts: Identify non-physical Events</a:t>
            </a:r>
          </a:p>
        </p:txBody>
      </p:sp>
      <p:sp>
        <p:nvSpPr>
          <p:cNvPr id="133" name="Google Shape;133;p17"/>
          <p:cNvSpPr txBox="1">
            <a:spLocks noGrp="1"/>
          </p:cNvSpPr>
          <p:nvPr>
            <p:ph type="body" idx="1"/>
          </p:nvPr>
        </p:nvSpPr>
        <p:spPr>
          <a:xfrm>
            <a:off x="0" y="1564155"/>
            <a:ext cx="2373768" cy="293577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114300" indent="0">
              <a:buNone/>
            </a:pPr>
            <a:r>
              <a:rPr lang="en-US" b="1" dirty="0">
                <a:sym typeface="Wingdings" pitchFamily="2" charset="2"/>
              </a:rPr>
              <a:t>Machine Learning</a:t>
            </a:r>
          </a:p>
          <a:p>
            <a:pPr marL="114300" indent="0">
              <a:buNone/>
            </a:pPr>
            <a:r>
              <a:rPr lang="en-US" dirty="0">
                <a:sym typeface="Wingdings" pitchFamily="2" charset="2"/>
              </a:rPr>
              <a:t>based QC:</a:t>
            </a:r>
          </a:p>
          <a:p>
            <a:pPr marL="114300" indent="0">
              <a:buNone/>
            </a:pPr>
            <a:endParaRPr lang="en-US" dirty="0">
              <a:sym typeface="Wingdings" pitchFamily="2" charset="2"/>
            </a:endParaRPr>
          </a:p>
          <a:p>
            <a:pPr marL="114300" indent="0">
              <a:buNone/>
            </a:pPr>
            <a:r>
              <a:rPr lang="en-US" i="1" dirty="0">
                <a:sym typeface="Wingdings" pitchFamily="2" charset="2"/>
              </a:rPr>
              <a:t>Affinity Propagation with Support Vector Machine </a:t>
            </a:r>
          </a:p>
          <a:p>
            <a:pPr marL="114300" indent="0">
              <a:buNone/>
            </a:pPr>
            <a:endParaRPr lang="en-US" i="1" dirty="0">
              <a:sym typeface="Wingdings" pitchFamily="2" charset="2"/>
            </a:endParaRPr>
          </a:p>
          <a:p>
            <a:pPr marL="114300" indent="0">
              <a:buNone/>
            </a:pPr>
            <a:r>
              <a:rPr lang="en-US" i="1" dirty="0">
                <a:sym typeface="Wingdings" pitchFamily="2" charset="2"/>
              </a:rPr>
              <a:t>Re-labeling</a:t>
            </a:r>
            <a:r>
              <a:rPr lang="en-US" dirty="0">
                <a:sym typeface="Wingdings" pitchFamily="2" charset="2"/>
              </a:rPr>
              <a:t> by hand with interactive </a:t>
            </a:r>
            <a:r>
              <a:rPr lang="en-US" u="sng" dirty="0" err="1">
                <a:sym typeface="Wingdings" pitchFamily="2" charset="2"/>
              </a:rPr>
              <a:t>Pluto.jl</a:t>
            </a:r>
            <a:r>
              <a:rPr lang="en-US" dirty="0">
                <a:sym typeface="Wingdings" pitchFamily="2" charset="2"/>
              </a:rPr>
              <a:t> notebooks during shifts</a:t>
            </a:r>
          </a:p>
          <a:p>
            <a:pPr lvl="1"/>
            <a:endParaRPr lang="en-US" dirty="0">
              <a:sym typeface="Wingdings" pitchFamily="2" charset="2"/>
            </a:endParaRPr>
          </a:p>
        </p:txBody>
      </p:sp>
      <p:sp>
        <p:nvSpPr>
          <p:cNvPr id="134" name="Google Shape;134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chemeClr val="tx1">
                    <a:tint val="82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28</a:t>
            </a:fld>
            <a:endParaRPr/>
          </a:p>
        </p:txBody>
      </p:sp>
      <p:pic>
        <p:nvPicPr>
          <p:cNvPr id="16386" name="Picture 2">
            <a:extLst>
              <a:ext uri="{FF2B5EF4-FFF2-40B4-BE49-F238E27FC236}">
                <a16:creationId xmlns:a16="http://schemas.microsoft.com/office/drawing/2014/main" id="{14537EA7-CC58-B0E9-353C-F918F9306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767" y="914154"/>
            <a:ext cx="6770233" cy="3795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Google Shape;122;p16">
            <a:extLst>
              <a:ext uri="{FF2B5EF4-FFF2-40B4-BE49-F238E27FC236}">
                <a16:creationId xmlns:a16="http://schemas.microsoft.com/office/drawing/2014/main" id="{1850A54B-0298-04F6-8FCD-BC7BBF65B358}"/>
              </a:ext>
            </a:extLst>
          </p:cNvPr>
          <p:cNvSpPr txBox="1"/>
          <p:nvPr/>
        </p:nvSpPr>
        <p:spPr>
          <a:xfrm>
            <a:off x="7013880" y="191803"/>
            <a:ext cx="1295440" cy="365760"/>
          </a:xfrm>
          <a:prstGeom prst="rect">
            <a:avLst/>
          </a:prstGeom>
          <a:solidFill>
            <a:srgbClr val="EA9A99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LegendML.jl</a:t>
            </a:r>
            <a:endParaRPr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04179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F9E6FE-9D39-E0A1-42BB-D01A7AB55E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>
            <a:extLst>
              <a:ext uri="{FF2B5EF4-FFF2-40B4-BE49-F238E27FC236}">
                <a16:creationId xmlns:a16="http://schemas.microsoft.com/office/drawing/2014/main" id="{1D9F6A32-C588-8ADC-D3F9-3AFD2C6DC07E}"/>
              </a:ext>
            </a:extLst>
          </p:cNvPr>
          <p:cNvSpPr/>
          <p:nvPr/>
        </p:nvSpPr>
        <p:spPr>
          <a:xfrm>
            <a:off x="155119" y="3409495"/>
            <a:ext cx="3455216" cy="5937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85FDE8-6084-17A4-9347-762C99B74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Analysis workflow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3FF8E4-FB0E-B3E7-20E7-411F0E5C3F27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chemeClr val="tx1">
                    <a:tint val="82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29</a:t>
            </a:fld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B7D5902-4250-BF6A-049C-3C936920D5B9}"/>
              </a:ext>
            </a:extLst>
          </p:cNvPr>
          <p:cNvSpPr/>
          <p:nvPr/>
        </p:nvSpPr>
        <p:spPr>
          <a:xfrm>
            <a:off x="95200" y="1017775"/>
            <a:ext cx="1050118" cy="771119"/>
          </a:xfrm>
          <a:prstGeom prst="rect">
            <a:avLst/>
          </a:prstGeom>
          <a:solidFill>
            <a:srgbClr val="FCD86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waveforms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8FF53B-0767-3341-939C-7D4D363E1B46}"/>
              </a:ext>
            </a:extLst>
          </p:cNvPr>
          <p:cNvSpPr txBox="1"/>
          <p:nvPr/>
        </p:nvSpPr>
        <p:spPr>
          <a:xfrm>
            <a:off x="1393033" y="3578103"/>
            <a:ext cx="14196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>
                <a:latin typeface="Calibri" panose="020F0502020204030204" pitchFamily="34" charset="0"/>
                <a:cs typeface="Calibri" panose="020F0502020204030204" pitchFamily="34" charset="0"/>
              </a:rPr>
              <a:t>waveform level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7ECD1E6-6605-D011-CAE6-B06941015D2B}"/>
              </a:ext>
            </a:extLst>
          </p:cNvPr>
          <p:cNvCxnSpPr>
            <a:cxnSpLocks/>
          </p:cNvCxnSpPr>
          <p:nvPr/>
        </p:nvCxnSpPr>
        <p:spPr>
          <a:xfrm flipV="1">
            <a:off x="95199" y="1777727"/>
            <a:ext cx="8974721" cy="4743"/>
          </a:xfrm>
          <a:prstGeom prst="straightConnector1">
            <a:avLst/>
          </a:prstGeom>
          <a:ln w="254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Pentagon 24">
            <a:extLst>
              <a:ext uri="{FF2B5EF4-FFF2-40B4-BE49-F238E27FC236}">
                <a16:creationId xmlns:a16="http://schemas.microsoft.com/office/drawing/2014/main" id="{AA142AC7-99D3-4F72-EF47-AAB853A6356A}"/>
              </a:ext>
            </a:extLst>
          </p:cNvPr>
          <p:cNvSpPr/>
          <p:nvPr/>
        </p:nvSpPr>
        <p:spPr>
          <a:xfrm rot="16200000">
            <a:off x="-106906" y="1986338"/>
            <a:ext cx="1454330" cy="1050118"/>
          </a:xfrm>
          <a:prstGeom prst="homePlate">
            <a:avLst>
              <a:gd name="adj" fmla="val 15328"/>
            </a:avLst>
          </a:prstGeom>
          <a:solidFill>
            <a:srgbClr val="FCD86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Legend </a:t>
            </a:r>
          </a:p>
          <a:p>
            <a:pPr algn="ctr"/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raw data</a:t>
            </a:r>
          </a:p>
        </p:txBody>
      </p:sp>
      <p:pic>
        <p:nvPicPr>
          <p:cNvPr id="66" name="Picture 65" descr="A blue line on a black background&#10;&#10;Description automatically generated">
            <a:extLst>
              <a:ext uri="{FF2B5EF4-FFF2-40B4-BE49-F238E27FC236}">
                <a16:creationId xmlns:a16="http://schemas.microsoft.com/office/drawing/2014/main" id="{B8DE8400-5BA7-F712-A1E0-C9586FCA56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660" y="3461478"/>
            <a:ext cx="666008" cy="506443"/>
          </a:xfrm>
          <a:prstGeom prst="rect">
            <a:avLst/>
          </a:prstGeom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E1655C4B-C72E-069E-A82E-8022D5E226A8}"/>
              </a:ext>
            </a:extLst>
          </p:cNvPr>
          <p:cNvSpPr/>
          <p:nvPr/>
        </p:nvSpPr>
        <p:spPr>
          <a:xfrm>
            <a:off x="155120" y="4087389"/>
            <a:ext cx="5958321" cy="3204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detector-wise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7524EFF1-9AF8-F458-B434-EDF071263CAB}"/>
              </a:ext>
            </a:extLst>
          </p:cNvPr>
          <p:cNvSpPr/>
          <p:nvPr/>
        </p:nvSpPr>
        <p:spPr>
          <a:xfrm>
            <a:off x="155120" y="4484600"/>
            <a:ext cx="2121895" cy="320416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file-wise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5AAD22B-39C5-0D88-3EEE-CE9A18F2D879}"/>
              </a:ext>
            </a:extLst>
          </p:cNvPr>
          <p:cNvSpPr/>
          <p:nvPr/>
        </p:nvSpPr>
        <p:spPr>
          <a:xfrm>
            <a:off x="1191353" y="1017775"/>
            <a:ext cx="1085662" cy="747872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</a:t>
            </a:r>
          </a:p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quality cuts</a:t>
            </a:r>
          </a:p>
        </p:txBody>
      </p:sp>
      <p:sp>
        <p:nvSpPr>
          <p:cNvPr id="5" name="Pentagon 4">
            <a:extLst>
              <a:ext uri="{FF2B5EF4-FFF2-40B4-BE49-F238E27FC236}">
                <a16:creationId xmlns:a16="http://schemas.microsoft.com/office/drawing/2014/main" id="{FEC8729E-3894-48E4-CCDD-A809AE86A901}"/>
              </a:ext>
            </a:extLst>
          </p:cNvPr>
          <p:cNvSpPr/>
          <p:nvPr/>
        </p:nvSpPr>
        <p:spPr>
          <a:xfrm rot="16200000">
            <a:off x="1006141" y="1967685"/>
            <a:ext cx="1456091" cy="1085663"/>
          </a:xfrm>
          <a:prstGeom prst="homePlate">
            <a:avLst>
              <a:gd name="adj" fmla="val 14762"/>
            </a:avLst>
          </a:prstGeom>
          <a:solidFill>
            <a:srgbClr val="A4C2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Remove non-physical waveforms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C0A91B3-C734-86C0-2561-B7F7BE223F9B}"/>
              </a:ext>
            </a:extLst>
          </p:cNvPr>
          <p:cNvSpPr/>
          <p:nvPr/>
        </p:nvSpPr>
        <p:spPr>
          <a:xfrm>
            <a:off x="2322262" y="1017775"/>
            <a:ext cx="1288073" cy="747872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digital signal processing</a:t>
            </a:r>
          </a:p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50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dsp</a:t>
            </a:r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7" name="Pentagon 6">
            <a:extLst>
              <a:ext uri="{FF2B5EF4-FFF2-40B4-BE49-F238E27FC236}">
                <a16:creationId xmlns:a16="http://schemas.microsoft.com/office/drawing/2014/main" id="{9459A894-6202-8475-3ED1-4E970BDE0C64}"/>
              </a:ext>
            </a:extLst>
          </p:cNvPr>
          <p:cNvSpPr/>
          <p:nvPr/>
        </p:nvSpPr>
        <p:spPr>
          <a:xfrm rot="16200000">
            <a:off x="2241922" y="1870148"/>
            <a:ext cx="1448756" cy="1288074"/>
          </a:xfrm>
          <a:prstGeom prst="homePlate">
            <a:avLst>
              <a:gd name="adj" fmla="val 11630"/>
            </a:avLst>
          </a:prstGeom>
          <a:solidFill>
            <a:srgbClr val="EA99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filter to extract parameters, e.g. energy</a:t>
            </a:r>
          </a:p>
        </p:txBody>
      </p:sp>
    </p:spTree>
    <p:extLst>
      <p:ext uri="{BB962C8B-B14F-4D97-AF65-F5344CB8AC3E}">
        <p14:creationId xmlns:p14="http://schemas.microsoft.com/office/powerpoint/2010/main" val="1617109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0">
          <a:extLst>
            <a:ext uri="{FF2B5EF4-FFF2-40B4-BE49-F238E27FC236}">
              <a16:creationId xmlns:a16="http://schemas.microsoft.com/office/drawing/2014/main" id="{BEEEBD2D-F838-0CB7-D1BD-34130055FF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B563FEAF-1BC4-7906-886F-FC426EFD1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842" name="Google Shape;842;p54">
            <a:extLst>
              <a:ext uri="{FF2B5EF4-FFF2-40B4-BE49-F238E27FC236}">
                <a16:creationId xmlns:a16="http://schemas.microsoft.com/office/drawing/2014/main" id="{653A3DDD-2084-46F4-7071-63458E34EB5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0" y="1081307"/>
            <a:ext cx="6507678" cy="34188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sz="2000" b="1" dirty="0"/>
              <a:t>Introduction to LEGEND and </a:t>
            </a:r>
            <a:r>
              <a:rPr lang="en" sz="2000" b="1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0νββ-decay physics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sz="1800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What is the </a:t>
            </a:r>
            <a:r>
              <a:rPr lang="en" sz="1800" dirty="0" err="1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JuLeAna</a:t>
            </a:r>
            <a:r>
              <a:rPr lang="en" sz="1800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 Software Stack?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Features and highlights in the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latest LEGEND analysis</a:t>
            </a:r>
            <a:endParaRPr lang="en" dirty="0">
              <a:solidFill>
                <a:schemeClr val="bg2">
                  <a:lumMod val="50000"/>
                </a:schemeClr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sz="1800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Summary &amp; Outlook</a:t>
            </a:r>
          </a:p>
          <a:p>
            <a:pPr>
              <a:lnSpc>
                <a:spcPct val="150000"/>
              </a:lnSpc>
            </a:pPr>
            <a:endParaRPr lang="en" dirty="0"/>
          </a:p>
        </p:txBody>
      </p:sp>
      <p:sp>
        <p:nvSpPr>
          <p:cNvPr id="843" name="Google Shape;843;p54">
            <a:extLst>
              <a:ext uri="{FF2B5EF4-FFF2-40B4-BE49-F238E27FC236}">
                <a16:creationId xmlns:a16="http://schemas.microsoft.com/office/drawing/2014/main" id="{AFE54160-B1ED-A35F-7B82-FF0EDEB37A2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8057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E7DA9099-3FFA-4F0A-972F-6A8639BB4AC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5317778" y="998659"/>
            <a:ext cx="3154680" cy="21031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2E991E-3A91-597F-9E63-0018C0D78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Signal Processing</a:t>
            </a:r>
          </a:p>
        </p:txBody>
      </p:sp>
      <p:sp>
        <p:nvSpPr>
          <p:cNvPr id="133" name="Google Shape;133;p17"/>
          <p:cNvSpPr txBox="1">
            <a:spLocks noGrp="1"/>
          </p:cNvSpPr>
          <p:nvPr>
            <p:ph type="body" idx="1"/>
          </p:nvPr>
        </p:nvSpPr>
        <p:spPr>
          <a:xfrm>
            <a:off x="-29815" y="782038"/>
            <a:ext cx="4800600" cy="35043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dirty="0"/>
              <a:t>First step in analysis chain</a:t>
            </a:r>
            <a:endParaRPr lang="en-US" b="1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i="1" dirty="0"/>
              <a:t>Signal height</a:t>
            </a:r>
            <a:r>
              <a:rPr lang="en-US" dirty="0"/>
              <a:t> :       Energy information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i="1" dirty="0"/>
              <a:t>Signal derivative</a:t>
            </a:r>
            <a:r>
              <a:rPr lang="en-US" dirty="0"/>
              <a:t>:  Pulse Shape information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i="1" dirty="0"/>
              <a:t>Signal integral:</a:t>
            </a:r>
            <a:r>
              <a:rPr lang="en-US" dirty="0"/>
              <a:t>      Charge-trapping information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i="1" dirty="0"/>
              <a:t>Time points:          </a:t>
            </a:r>
            <a:r>
              <a:rPr lang="en-US" dirty="0"/>
              <a:t>Drift Information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Custom GPU-accelerated </a:t>
            </a:r>
            <a:r>
              <a:rPr lang="en-US" b="1" dirty="0"/>
              <a:t>DSP </a:t>
            </a:r>
            <a:r>
              <a:rPr lang="en-US" dirty="0"/>
              <a:t>routines</a:t>
            </a:r>
            <a:endParaRPr lang="en-US" b="1" dirty="0"/>
          </a:p>
          <a:p>
            <a:pPr marL="596900" lvl="1" indent="0">
              <a:buNone/>
            </a:pPr>
            <a:endParaRPr lang="en-US" dirty="0"/>
          </a:p>
          <a:p>
            <a:pPr marL="596900" lvl="1" indent="0">
              <a:buNone/>
            </a:pPr>
            <a:endParaRPr lang="en-US" dirty="0"/>
          </a:p>
          <a:p>
            <a:pPr marL="139700" indent="0">
              <a:buNone/>
            </a:pPr>
            <a:endParaRPr lang="en-US" dirty="0"/>
          </a:p>
        </p:txBody>
      </p:sp>
      <p:sp>
        <p:nvSpPr>
          <p:cNvPr id="134" name="Google Shape;134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chemeClr val="tx1">
                    <a:tint val="82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30</a:t>
            </a:fld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83A05A-6A0D-EA08-0CE2-0D788241E4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6482" y="3302000"/>
            <a:ext cx="3017520" cy="20116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02E3C7D-85CB-81BB-A856-B0085FBCB0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302000"/>
            <a:ext cx="3017520" cy="20116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1E5F29B-154A-ABCE-999E-E5CA44FECE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08962" y="3302000"/>
            <a:ext cx="3017520" cy="20116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D6C0546-B9A8-F2E1-E1EC-8E9969D53C7F}"/>
              </a:ext>
            </a:extLst>
          </p:cNvPr>
          <p:cNvSpPr txBox="1"/>
          <p:nvPr/>
        </p:nvSpPr>
        <p:spPr>
          <a:xfrm>
            <a:off x="252000" y="2534204"/>
            <a:ext cx="5419803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en-US" sz="11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using 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LegendDSP</a:t>
            </a:r>
            <a:br>
              <a:rPr lang="en-US" sz="100" dirty="0">
                <a:latin typeface="Roboto"/>
                <a:ea typeface="Roboto"/>
                <a:cs typeface="Roboto"/>
                <a:sym typeface="Roboto"/>
              </a:rPr>
            </a:br>
            <a:endParaRPr lang="en-US" sz="600" b="1" dirty="0">
              <a:solidFill>
                <a:srgbClr val="26DD00"/>
              </a:solidFill>
              <a:latin typeface="Roboto"/>
              <a:ea typeface="Roboto"/>
              <a:cs typeface="Roboto"/>
              <a:sym typeface="Roboto"/>
            </a:endParaRPr>
          </a:p>
          <a:p>
            <a:pPr lvl="0"/>
            <a:r>
              <a:rPr lang="en-US" sz="11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en-US" sz="11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dsp = 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dsp_icpc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(raw, 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DSPConfig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(“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config.json</a:t>
            </a:r>
            <a:r>
              <a:rPr lang="en-US" sz="1100" dirty="0">
                <a:latin typeface="Roboto"/>
                <a:ea typeface="Roboto"/>
                <a:cs typeface="Roboto"/>
                <a:sym typeface="Wingdings" pitchFamily="2" charset="2"/>
              </a:rPr>
              <a:t>”), 400.0u”µs”, 	</a:t>
            </a:r>
            <a:r>
              <a:rPr lang="en-US" sz="1100" dirty="0" err="1">
                <a:latin typeface="Roboto"/>
                <a:ea typeface="Roboto"/>
                <a:cs typeface="Roboto"/>
                <a:sym typeface="Wingdings" pitchFamily="2" charset="2"/>
              </a:rPr>
              <a:t>PropDict</a:t>
            </a:r>
            <a:r>
              <a:rPr lang="en-US" sz="1100" dirty="0">
                <a:latin typeface="Roboto"/>
                <a:ea typeface="Roboto"/>
                <a:cs typeface="Roboto"/>
                <a:sym typeface="Wingdings" pitchFamily="2" charset="2"/>
              </a:rPr>
              <a:t>(:trap =&gt; (:rt =&gt; 10.0u”µs”, :ft =&gt; 3.0u”µs”))) </a:t>
            </a:r>
            <a:endParaRPr lang="en-US" sz="1100" dirty="0">
              <a:latin typeface="Roboto"/>
              <a:ea typeface="Roboto"/>
              <a:cs typeface="Roboto"/>
              <a:sym typeface="Roboto"/>
            </a:endParaRPr>
          </a:p>
          <a:p>
            <a:pPr lvl="0"/>
            <a:endParaRPr lang="en-US" sz="1100" b="1" dirty="0">
              <a:solidFill>
                <a:srgbClr val="26DD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Google Shape;122;p16">
            <a:extLst>
              <a:ext uri="{FF2B5EF4-FFF2-40B4-BE49-F238E27FC236}">
                <a16:creationId xmlns:a16="http://schemas.microsoft.com/office/drawing/2014/main" id="{04D7F362-7964-6C04-516B-58FB8078129B}"/>
              </a:ext>
            </a:extLst>
          </p:cNvPr>
          <p:cNvSpPr txBox="1"/>
          <p:nvPr/>
        </p:nvSpPr>
        <p:spPr>
          <a:xfrm>
            <a:off x="4770785" y="191803"/>
            <a:ext cx="1292278" cy="365760"/>
          </a:xfrm>
          <a:prstGeom prst="rect">
            <a:avLst/>
          </a:prstGeom>
          <a:gradFill>
            <a:gsLst>
              <a:gs pos="0">
                <a:srgbClr val="A4C2F5"/>
              </a:gs>
              <a:gs pos="100000">
                <a:srgbClr val="EA9A99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LegendDSP.jl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5" name="Google Shape;100;p16">
            <a:hlinkClick r:id="rId8"/>
            <a:extLst>
              <a:ext uri="{FF2B5EF4-FFF2-40B4-BE49-F238E27FC236}">
                <a16:creationId xmlns:a16="http://schemas.microsoft.com/office/drawing/2014/main" id="{6006CD45-1896-E6B2-FDAB-D2930115E794}"/>
              </a:ext>
            </a:extLst>
          </p:cNvPr>
          <p:cNvSpPr txBox="1"/>
          <p:nvPr/>
        </p:nvSpPr>
        <p:spPr>
          <a:xfrm>
            <a:off x="6135262" y="191803"/>
            <a:ext cx="2163855" cy="365760"/>
          </a:xfrm>
          <a:prstGeom prst="rect">
            <a:avLst/>
          </a:prstGeom>
          <a:gradFill>
            <a:gsLst>
              <a:gs pos="0">
                <a:srgbClr val="A4C2F4"/>
              </a:gs>
              <a:gs pos="100000">
                <a:srgbClr val="EA9999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RadiationDetectorDSP.jl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94790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9B6C85-CA0E-2036-84BC-CA435AAA2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>
            <a:extLst>
              <a:ext uri="{FF2B5EF4-FFF2-40B4-BE49-F238E27FC236}">
                <a16:creationId xmlns:a16="http://schemas.microsoft.com/office/drawing/2014/main" id="{59203A9D-AC28-9040-7FD4-337A19B05438}"/>
              </a:ext>
            </a:extLst>
          </p:cNvPr>
          <p:cNvSpPr/>
          <p:nvPr/>
        </p:nvSpPr>
        <p:spPr>
          <a:xfrm>
            <a:off x="155119" y="3409495"/>
            <a:ext cx="3455216" cy="5937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8E9D86-263C-734F-03B7-3831FB663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Analysis workflow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71D768-029B-9A7E-658F-F9ADF1D8B53E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chemeClr val="tx1">
                    <a:tint val="82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31</a:t>
            </a:fld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673500D-DA2D-4271-8092-1E5D6A5BC667}"/>
              </a:ext>
            </a:extLst>
          </p:cNvPr>
          <p:cNvSpPr/>
          <p:nvPr/>
        </p:nvSpPr>
        <p:spPr>
          <a:xfrm>
            <a:off x="95200" y="1017775"/>
            <a:ext cx="1050118" cy="771119"/>
          </a:xfrm>
          <a:prstGeom prst="rect">
            <a:avLst/>
          </a:prstGeom>
          <a:solidFill>
            <a:srgbClr val="FCD86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waveforms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4F5153F-9233-D6E3-3BFB-EB6F7E23A531}"/>
              </a:ext>
            </a:extLst>
          </p:cNvPr>
          <p:cNvSpPr txBox="1"/>
          <p:nvPr/>
        </p:nvSpPr>
        <p:spPr>
          <a:xfrm>
            <a:off x="1393033" y="3578103"/>
            <a:ext cx="14196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>
                <a:latin typeface="Calibri" panose="020F0502020204030204" pitchFamily="34" charset="0"/>
                <a:cs typeface="Calibri" panose="020F0502020204030204" pitchFamily="34" charset="0"/>
              </a:rPr>
              <a:t>waveform level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2E19D34-D960-F72D-9869-68EFBB433DCC}"/>
              </a:ext>
            </a:extLst>
          </p:cNvPr>
          <p:cNvCxnSpPr>
            <a:cxnSpLocks/>
          </p:cNvCxnSpPr>
          <p:nvPr/>
        </p:nvCxnSpPr>
        <p:spPr>
          <a:xfrm flipV="1">
            <a:off x="95199" y="1777727"/>
            <a:ext cx="8974721" cy="4743"/>
          </a:xfrm>
          <a:prstGeom prst="straightConnector1">
            <a:avLst/>
          </a:prstGeom>
          <a:ln w="254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Pentagon 24">
            <a:extLst>
              <a:ext uri="{FF2B5EF4-FFF2-40B4-BE49-F238E27FC236}">
                <a16:creationId xmlns:a16="http://schemas.microsoft.com/office/drawing/2014/main" id="{C1FB2899-C785-5814-7257-B18113BF05FB}"/>
              </a:ext>
            </a:extLst>
          </p:cNvPr>
          <p:cNvSpPr/>
          <p:nvPr/>
        </p:nvSpPr>
        <p:spPr>
          <a:xfrm rot="16200000">
            <a:off x="-106906" y="1986338"/>
            <a:ext cx="1454330" cy="1050118"/>
          </a:xfrm>
          <a:prstGeom prst="homePlate">
            <a:avLst>
              <a:gd name="adj" fmla="val 15328"/>
            </a:avLst>
          </a:prstGeom>
          <a:solidFill>
            <a:srgbClr val="FCD86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Legend </a:t>
            </a:r>
          </a:p>
          <a:p>
            <a:pPr algn="ctr"/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raw data</a:t>
            </a:r>
          </a:p>
        </p:txBody>
      </p:sp>
      <p:pic>
        <p:nvPicPr>
          <p:cNvPr id="66" name="Picture 65" descr="A blue line on a black background&#10;&#10;Description automatically generated">
            <a:extLst>
              <a:ext uri="{FF2B5EF4-FFF2-40B4-BE49-F238E27FC236}">
                <a16:creationId xmlns:a16="http://schemas.microsoft.com/office/drawing/2014/main" id="{EC93FECD-8BB2-E704-82C3-D98B215C7B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660" y="3461478"/>
            <a:ext cx="666008" cy="506443"/>
          </a:xfrm>
          <a:prstGeom prst="rect">
            <a:avLst/>
          </a:prstGeom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9BF3AF7A-8742-651D-F542-88DCBF1769BD}"/>
              </a:ext>
            </a:extLst>
          </p:cNvPr>
          <p:cNvSpPr/>
          <p:nvPr/>
        </p:nvSpPr>
        <p:spPr>
          <a:xfrm>
            <a:off x="155120" y="4087389"/>
            <a:ext cx="5958321" cy="3204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detector-wise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AC678CE-D724-CDC5-DE1C-00F937605226}"/>
              </a:ext>
            </a:extLst>
          </p:cNvPr>
          <p:cNvSpPr/>
          <p:nvPr/>
        </p:nvSpPr>
        <p:spPr>
          <a:xfrm>
            <a:off x="155120" y="4484600"/>
            <a:ext cx="2121895" cy="320416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file-wise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D2554D4-3B07-5BD5-8E5E-67BC607485C3}"/>
              </a:ext>
            </a:extLst>
          </p:cNvPr>
          <p:cNvSpPr/>
          <p:nvPr/>
        </p:nvSpPr>
        <p:spPr>
          <a:xfrm>
            <a:off x="1191353" y="1017775"/>
            <a:ext cx="1085662" cy="747872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</a:t>
            </a:r>
          </a:p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quality cuts</a:t>
            </a:r>
          </a:p>
        </p:txBody>
      </p:sp>
      <p:sp>
        <p:nvSpPr>
          <p:cNvPr id="5" name="Pentagon 4">
            <a:extLst>
              <a:ext uri="{FF2B5EF4-FFF2-40B4-BE49-F238E27FC236}">
                <a16:creationId xmlns:a16="http://schemas.microsoft.com/office/drawing/2014/main" id="{F759CD02-861B-8A58-3B82-FA71B50A9E8C}"/>
              </a:ext>
            </a:extLst>
          </p:cNvPr>
          <p:cNvSpPr/>
          <p:nvPr/>
        </p:nvSpPr>
        <p:spPr>
          <a:xfrm rot="16200000">
            <a:off x="1006141" y="1967685"/>
            <a:ext cx="1456091" cy="1085663"/>
          </a:xfrm>
          <a:prstGeom prst="homePlate">
            <a:avLst>
              <a:gd name="adj" fmla="val 14762"/>
            </a:avLst>
          </a:prstGeom>
          <a:solidFill>
            <a:srgbClr val="A4C2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Remove non-physical waveforms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CB2A906-5A49-259E-2E45-0C3D245D074F}"/>
              </a:ext>
            </a:extLst>
          </p:cNvPr>
          <p:cNvSpPr/>
          <p:nvPr/>
        </p:nvSpPr>
        <p:spPr>
          <a:xfrm>
            <a:off x="2322262" y="1017775"/>
            <a:ext cx="1288073" cy="747872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digital signal processing</a:t>
            </a:r>
          </a:p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50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dsp</a:t>
            </a:r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7" name="Pentagon 6">
            <a:extLst>
              <a:ext uri="{FF2B5EF4-FFF2-40B4-BE49-F238E27FC236}">
                <a16:creationId xmlns:a16="http://schemas.microsoft.com/office/drawing/2014/main" id="{1FE58F10-B031-C80E-1BA9-DE21AD42869A}"/>
              </a:ext>
            </a:extLst>
          </p:cNvPr>
          <p:cNvSpPr/>
          <p:nvPr/>
        </p:nvSpPr>
        <p:spPr>
          <a:xfrm rot="16200000">
            <a:off x="2241922" y="1870148"/>
            <a:ext cx="1448756" cy="1288074"/>
          </a:xfrm>
          <a:prstGeom prst="homePlate">
            <a:avLst>
              <a:gd name="adj" fmla="val 11630"/>
            </a:avLst>
          </a:prstGeom>
          <a:solidFill>
            <a:srgbClr val="EA99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filter to extract parameters, e.g. energy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5492770-2671-E5CD-E8F7-B3232A07D71F}"/>
              </a:ext>
            </a:extLst>
          </p:cNvPr>
          <p:cNvSpPr/>
          <p:nvPr/>
        </p:nvSpPr>
        <p:spPr>
          <a:xfrm>
            <a:off x="3655584" y="3409495"/>
            <a:ext cx="2457857" cy="5937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dsp</a:t>
            </a:r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parameter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1325DE2-8C23-AAE0-6BE7-1A5246312C14}"/>
              </a:ext>
            </a:extLst>
          </p:cNvPr>
          <p:cNvSpPr/>
          <p:nvPr/>
        </p:nvSpPr>
        <p:spPr>
          <a:xfrm>
            <a:off x="3655583" y="1017775"/>
            <a:ext cx="1206305" cy="747872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calibration</a:t>
            </a:r>
          </a:p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500" i="1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ecal</a:t>
            </a:r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0" name="Pentagon 9">
            <a:extLst>
              <a:ext uri="{FF2B5EF4-FFF2-40B4-BE49-F238E27FC236}">
                <a16:creationId xmlns:a16="http://schemas.microsoft.com/office/drawing/2014/main" id="{9570E601-6BA8-10CF-0EE6-06C1BF278126}"/>
              </a:ext>
            </a:extLst>
          </p:cNvPr>
          <p:cNvSpPr/>
          <p:nvPr/>
        </p:nvSpPr>
        <p:spPr>
          <a:xfrm rot="16200000">
            <a:off x="3541720" y="1918395"/>
            <a:ext cx="1434035" cy="1206302"/>
          </a:xfrm>
          <a:prstGeom prst="homePlate">
            <a:avLst>
              <a:gd name="adj" fmla="val 11791"/>
            </a:avLst>
          </a:prstGeom>
          <a:solidFill>
            <a:srgbClr val="B6D7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Fit calibration data: </a:t>
            </a:r>
            <a:r>
              <a:rPr lang="en-US" sz="150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-lines with known energies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F7B2B64-527B-E251-7558-13B747EFE08F}"/>
              </a:ext>
            </a:extLst>
          </p:cNvPr>
          <p:cNvSpPr/>
          <p:nvPr/>
        </p:nvSpPr>
        <p:spPr>
          <a:xfrm>
            <a:off x="2322262" y="4488995"/>
            <a:ext cx="3791179" cy="320415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run-wise</a:t>
            </a:r>
          </a:p>
        </p:txBody>
      </p:sp>
    </p:spTree>
    <p:extLst>
      <p:ext uri="{BB962C8B-B14F-4D97-AF65-F5344CB8AC3E}">
        <p14:creationId xmlns:p14="http://schemas.microsoft.com/office/powerpoint/2010/main" val="3277768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3CF20-76B0-C4BF-F007-2B1464B64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Th-228 Calibration Spectra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F644CF-93E3-BF52-0629-A8DE18719C5F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42794" y="4663217"/>
            <a:ext cx="548700" cy="3936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32</a:t>
            </a:fld>
            <a:endParaRPr lang="en"/>
          </a:p>
        </p:txBody>
      </p:sp>
      <p:pic>
        <p:nvPicPr>
          <p:cNvPr id="5" name="Grafik 18">
            <a:extLst>
              <a:ext uri="{FF2B5EF4-FFF2-40B4-BE49-F238E27FC236}">
                <a16:creationId xmlns:a16="http://schemas.microsoft.com/office/drawing/2014/main" id="{13BD018E-6E61-955B-2245-873EB5CF9B3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 t="67849" r="3850"/>
          <a:stretch>
            <a:fillRect/>
          </a:stretch>
        </p:blipFill>
        <p:spPr>
          <a:xfrm>
            <a:off x="3249657" y="810527"/>
            <a:ext cx="5918621" cy="12526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6E599B4-A3F7-D6FF-6994-689D988A5D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680246" y="810527"/>
            <a:ext cx="1411568" cy="136651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87B8A14-ADB8-A678-F0AC-9C30860E5FF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9968" y="1905917"/>
            <a:ext cx="5818310" cy="3324748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DE29DE8-4D00-C5D1-A32A-E2A9527572C7}"/>
              </a:ext>
            </a:extLst>
          </p:cNvPr>
          <p:cNvCxnSpPr/>
          <p:nvPr/>
        </p:nvCxnSpPr>
        <p:spPr>
          <a:xfrm>
            <a:off x="7566406" y="1678075"/>
            <a:ext cx="80387" cy="1363746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4812A26-D4A7-82C1-F2FE-EE7607585A2B}"/>
              </a:ext>
            </a:extLst>
          </p:cNvPr>
          <p:cNvCxnSpPr>
            <a:cxnSpLocks/>
          </p:cNvCxnSpPr>
          <p:nvPr/>
        </p:nvCxnSpPr>
        <p:spPr>
          <a:xfrm flipH="1">
            <a:off x="8189404" y="1609155"/>
            <a:ext cx="273003" cy="1824494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10A872B-78E0-C925-E73F-594FDDC65056}"/>
              </a:ext>
            </a:extLst>
          </p:cNvPr>
          <p:cNvCxnSpPr>
            <a:cxnSpLocks/>
          </p:cNvCxnSpPr>
          <p:nvPr/>
        </p:nvCxnSpPr>
        <p:spPr>
          <a:xfrm>
            <a:off x="6471136" y="1567907"/>
            <a:ext cx="102158" cy="118051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218B0CC-A52A-D070-FD42-94087B81B726}"/>
              </a:ext>
            </a:extLst>
          </p:cNvPr>
          <p:cNvCxnSpPr>
            <a:cxnSpLocks/>
          </p:cNvCxnSpPr>
          <p:nvPr/>
        </p:nvCxnSpPr>
        <p:spPr>
          <a:xfrm flipH="1">
            <a:off x="4642336" y="1592436"/>
            <a:ext cx="351115" cy="1251248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13653F5-0414-7D40-A819-39F108237B9E}"/>
              </a:ext>
            </a:extLst>
          </p:cNvPr>
          <p:cNvCxnSpPr>
            <a:cxnSpLocks/>
          </p:cNvCxnSpPr>
          <p:nvPr/>
        </p:nvCxnSpPr>
        <p:spPr>
          <a:xfrm>
            <a:off x="4085924" y="1567907"/>
            <a:ext cx="420067" cy="1275777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C68CFFF-AB7B-C391-F265-DB3A8E18DB4C}"/>
              </a:ext>
            </a:extLst>
          </p:cNvPr>
          <p:cNvSpPr txBox="1"/>
          <p:nvPr/>
        </p:nvSpPr>
        <p:spPr>
          <a:xfrm>
            <a:off x="4017751" y="2917637"/>
            <a:ext cx="556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Bradley Hand" pitchFamily="2" charset="77"/>
              </a:rPr>
              <a:t>DEP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F14311-1DAB-3E3E-9509-69CB46A2B1EE}"/>
              </a:ext>
            </a:extLst>
          </p:cNvPr>
          <p:cNvSpPr txBox="1"/>
          <p:nvPr/>
        </p:nvSpPr>
        <p:spPr>
          <a:xfrm>
            <a:off x="4623568" y="2917637"/>
            <a:ext cx="1199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Bradley Hand" pitchFamily="2" charset="77"/>
              </a:rPr>
              <a:t>Bi-212 FEP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AC7228-9F40-62B6-A2B6-2FAF050AC2F2}"/>
              </a:ext>
            </a:extLst>
          </p:cNvPr>
          <p:cNvSpPr txBox="1"/>
          <p:nvPr/>
        </p:nvSpPr>
        <p:spPr>
          <a:xfrm>
            <a:off x="6635030" y="2917637"/>
            <a:ext cx="556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Bradley Hand" pitchFamily="2" charset="77"/>
              </a:rPr>
              <a:t>SEP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5E0C67F-A910-674B-1DC4-C466201F46D1}"/>
              </a:ext>
            </a:extLst>
          </p:cNvPr>
          <p:cNvSpPr txBox="1"/>
          <p:nvPr/>
        </p:nvSpPr>
        <p:spPr>
          <a:xfrm>
            <a:off x="8582023" y="2912795"/>
            <a:ext cx="556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Bradley Hand" pitchFamily="2" charset="77"/>
              </a:rPr>
              <a:t>FEP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88406DF-F3C9-E97A-8BEB-6E23EB863C38}"/>
              </a:ext>
            </a:extLst>
          </p:cNvPr>
          <p:cNvSpPr txBox="1"/>
          <p:nvPr/>
        </p:nvSpPr>
        <p:spPr>
          <a:xfrm>
            <a:off x="485" y="2453462"/>
            <a:ext cx="3667305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en-US" sz="11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using 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LegendSpecFits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LegendMakie</a:t>
            </a:r>
            <a:br>
              <a:rPr lang="en-US" sz="100" dirty="0">
                <a:latin typeface="Roboto"/>
                <a:ea typeface="Roboto"/>
                <a:cs typeface="Roboto"/>
                <a:sym typeface="Roboto"/>
              </a:rPr>
            </a:br>
            <a:endParaRPr lang="en-US" sz="600" b="1" dirty="0">
              <a:solidFill>
                <a:srgbClr val="26DD00"/>
              </a:solidFill>
              <a:latin typeface="Roboto"/>
              <a:ea typeface="Roboto"/>
              <a:cs typeface="Roboto"/>
              <a:sym typeface="Roboto"/>
            </a:endParaRPr>
          </a:p>
          <a:p>
            <a:r>
              <a:rPr lang="en-US" sz="11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en-US" sz="11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r_simple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p_simple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100" dirty="0"/>
              <a:t>= </a:t>
            </a:r>
          </a:p>
          <a:p>
            <a:r>
              <a:rPr lang="en-US" sz="1100" dirty="0"/>
              <a:t>               </a:t>
            </a:r>
            <a:r>
              <a:rPr lang="en-US" sz="1100" dirty="0" err="1"/>
              <a:t>simple_calibration</a:t>
            </a:r>
            <a:r>
              <a:rPr lang="en-US" sz="1100" dirty="0"/>
              <a:t>(</a:t>
            </a:r>
            <a:r>
              <a:rPr lang="en-US" sz="1100" dirty="0" err="1"/>
              <a:t>e_uncal</a:t>
            </a:r>
            <a:r>
              <a:rPr lang="en-US" sz="1100" dirty="0"/>
              <a:t>, </a:t>
            </a:r>
          </a:p>
          <a:p>
            <a:r>
              <a:rPr lang="en-US" sz="1100" dirty="0"/>
              <a:t>	th228_lines, th228_windows)</a:t>
            </a:r>
          </a:p>
          <a:p>
            <a:pPr lvl="0"/>
            <a:r>
              <a:rPr lang="en-US" sz="11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en-US" sz="11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lplot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(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p_simple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)</a:t>
            </a:r>
            <a:endParaRPr lang="en-US" sz="1100" b="1" dirty="0">
              <a:solidFill>
                <a:srgbClr val="26DD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4DA0E81-ECEA-4385-11D6-B7FB456C4E50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573"/>
          <a:stretch>
            <a:fillRect/>
          </a:stretch>
        </p:blipFill>
        <p:spPr>
          <a:xfrm>
            <a:off x="478939" y="3568291"/>
            <a:ext cx="2392576" cy="1426408"/>
          </a:xfrm>
          <a:prstGeom prst="rect">
            <a:avLst/>
          </a:prstGeom>
        </p:spPr>
      </p:pic>
      <p:sp>
        <p:nvSpPr>
          <p:cNvPr id="36" name="Google Shape;103;p16">
            <a:extLst>
              <a:ext uri="{FF2B5EF4-FFF2-40B4-BE49-F238E27FC236}">
                <a16:creationId xmlns:a16="http://schemas.microsoft.com/office/drawing/2014/main" id="{5F657460-E55B-83BC-B2C0-4B4DB25E0443}"/>
              </a:ext>
            </a:extLst>
          </p:cNvPr>
          <p:cNvSpPr txBox="1"/>
          <p:nvPr/>
        </p:nvSpPr>
        <p:spPr>
          <a:xfrm>
            <a:off x="5018814" y="166999"/>
            <a:ext cx="1554480" cy="36576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LegendSpecFits.jl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37" name="Google Shape;105;p16">
            <a:extLst>
              <a:ext uri="{FF2B5EF4-FFF2-40B4-BE49-F238E27FC236}">
                <a16:creationId xmlns:a16="http://schemas.microsoft.com/office/drawing/2014/main" id="{AE8293FD-5772-78E1-6E17-E11C789C03AB}"/>
              </a:ext>
            </a:extLst>
          </p:cNvPr>
          <p:cNvSpPr txBox="1"/>
          <p:nvPr/>
        </p:nvSpPr>
        <p:spPr>
          <a:xfrm>
            <a:off x="6635030" y="166999"/>
            <a:ext cx="1730656" cy="36576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RadiationSpectra.jl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4753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7CB10E-9DE5-1C37-EE75-5D8239E4E8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92937-A6A9-05D9-2C8E-B8B997541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Peak Fits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70E61E3-1D53-3552-8EA3-FAFC655FD6DA}"/>
                  </a:ext>
                </a:extLst>
              </p:cNvPr>
              <p:cNvSpPr txBox="1"/>
              <p:nvPr/>
            </p:nvSpPr>
            <p:spPr>
              <a:xfrm>
                <a:off x="264664" y="552942"/>
                <a:ext cx="5212211" cy="3912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500" b="1" dirty="0">
                  <a:latin typeface="Aptos" panose="020B0004020202020204" pitchFamily="34" charset="0"/>
                  <a:cs typeface="Calibri" panose="020F0502020204030204" pitchFamily="34" charset="0"/>
                </a:endParaRPr>
              </a:p>
              <a:p>
                <a:pPr marL="257175" indent="-257175">
                  <a:buFont typeface="+mj-lt"/>
                  <a:buAutoNum type="arabicPeriod"/>
                </a:pPr>
                <a:r>
                  <a:rPr lang="en-US" sz="1500" b="1" dirty="0">
                    <a:solidFill>
                      <a:srgbClr val="FF4500"/>
                    </a:solidFill>
                    <a:latin typeface="Aptos" panose="020B0004020202020204" pitchFamily="34" charset="0"/>
                    <a:cs typeface="Calibri" panose="020F0502020204030204" pitchFamily="34" charset="0"/>
                  </a:rPr>
                  <a:t>Signal </a:t>
                </a:r>
                <a:r>
                  <a:rPr lang="en-US" sz="1500" dirty="0">
                    <a:solidFill>
                      <a:srgbClr val="FF4500"/>
                    </a:solidFill>
                    <a:latin typeface="Aptos" panose="020B0004020202020204" pitchFamily="34" charset="0"/>
                    <a:cs typeface="Calibri" panose="020F0502020204030204" pitchFamily="34" charset="0"/>
                  </a:rPr>
                  <a:t>(</a:t>
                </a:r>
                <a:r>
                  <a:rPr lang="el-GR" sz="1500" dirty="0">
                    <a:solidFill>
                      <a:srgbClr val="FF4500"/>
                    </a:solidFill>
                    <a:latin typeface="Aptos" panose="020B0004020202020204" pitchFamily="34" charset="0"/>
                    <a:cs typeface="Calibri" panose="020F0502020204030204" pitchFamily="34" charset="0"/>
                  </a:rPr>
                  <a:t>γ</a:t>
                </a:r>
                <a:r>
                  <a:rPr lang="en-US" sz="1500" dirty="0">
                    <a:solidFill>
                      <a:srgbClr val="FF4500"/>
                    </a:solidFill>
                    <a:latin typeface="Aptos" panose="020B0004020202020204" pitchFamily="34" charset="0"/>
                    <a:cs typeface="Calibri" panose="020F0502020204030204" pitchFamily="34" charset="0"/>
                  </a:rPr>
                  <a:t>)-line peak: Gaussian</a:t>
                </a:r>
              </a:p>
              <a:p>
                <a:pPr marL="557213" lvl="1" indent="-214313">
                  <a:buFont typeface="Arial" panose="020B0604020202020204" pitchFamily="34" charset="0"/>
                  <a:buChar char="•"/>
                </a:pPr>
                <a:r>
                  <a:rPr lang="en-US" sz="1500" dirty="0">
                    <a:solidFill>
                      <a:srgbClr val="FF4500"/>
                    </a:solidFill>
                    <a:latin typeface="Aptos" panose="020B0004020202020204" pitchFamily="34" charset="0"/>
                    <a:cs typeface="Calibri" panose="020F0502020204030204" pitchFamily="34" charset="0"/>
                  </a:rPr>
                  <a:t>mean: </a:t>
                </a:r>
                <a:r>
                  <a:rPr lang="en-US" sz="1500" dirty="0">
                    <a:solidFill>
                      <a:srgbClr val="FF4500"/>
                    </a:solidFill>
                    <a:latin typeface="Aptos" panose="020B0004020202020204" pitchFamily="34" charset="0"/>
                    <a:ea typeface="Menlo" panose="020B0609030804020204" pitchFamily="49" charset="0"/>
                    <a:cs typeface="Calibri" panose="020F0502020204030204" pitchFamily="34" charset="0"/>
                  </a:rPr>
                  <a:t>µ</a:t>
                </a:r>
              </a:p>
              <a:p>
                <a:pPr marL="557213" lvl="1" indent="-214313">
                  <a:buFont typeface="Arial" panose="020B0604020202020204" pitchFamily="34" charset="0"/>
                  <a:buChar char="•"/>
                </a:pPr>
                <a:r>
                  <a:rPr lang="en-US" sz="1500" dirty="0">
                    <a:solidFill>
                      <a:srgbClr val="FF4500"/>
                    </a:solidFill>
                    <a:latin typeface="Aptos" panose="020B0004020202020204" pitchFamily="34" charset="0"/>
                    <a:cs typeface="Calibri" panose="020F0502020204030204" pitchFamily="34" charset="0"/>
                  </a:rPr>
                  <a:t>standard deviation: std</a:t>
                </a:r>
              </a:p>
              <a:p>
                <a:pPr marL="557213" lvl="1" indent="-214313">
                  <a:buFont typeface="Arial" panose="020B0604020202020204" pitchFamily="34" charset="0"/>
                  <a:buChar char="•"/>
                </a:pPr>
                <a:r>
                  <a:rPr lang="en-US" sz="1500" dirty="0">
                    <a:solidFill>
                      <a:srgbClr val="FF4500"/>
                    </a:solidFill>
                    <a:latin typeface="Aptos" panose="020B0004020202020204" pitchFamily="34" charset="0"/>
                    <a:cs typeface="Calibri" panose="020F0502020204030204" pitchFamily="34" charset="0"/>
                  </a:rPr>
                  <a:t>amplitude: </a:t>
                </a:r>
                <a:r>
                  <a:rPr lang="en-US" sz="1500" dirty="0">
                    <a:solidFill>
                      <a:srgbClr val="FF4500"/>
                    </a:solidFill>
                    <a:latin typeface="Aptos" panose="020B0004020202020204" pitchFamily="34" charset="0"/>
                    <a:ea typeface="Menlo" panose="020B0609030804020204" pitchFamily="49" charset="0"/>
                    <a:cs typeface="Calibri" panose="020F0502020204030204" pitchFamily="34" charset="0"/>
                  </a:rPr>
                  <a:t>n</a:t>
                </a:r>
              </a:p>
              <a:p>
                <a:pPr marL="257175" indent="-257175">
                  <a:buFont typeface="+mj-lt"/>
                  <a:buAutoNum type="arabicPeriod"/>
                </a:pPr>
                <a:r>
                  <a:rPr lang="en-US" sz="1500" b="1" dirty="0">
                    <a:solidFill>
                      <a:srgbClr val="FFA500"/>
                    </a:solidFill>
                    <a:latin typeface="Aptos" panose="020B0004020202020204" pitchFamily="34" charset="0"/>
                    <a:cs typeface="Calibri" panose="020F0502020204030204" pitchFamily="34" charset="0"/>
                  </a:rPr>
                  <a:t>Low-energy tail: </a:t>
                </a:r>
                <a:r>
                  <a:rPr lang="en-US" sz="1500" dirty="0">
                    <a:solidFill>
                      <a:srgbClr val="FFA500"/>
                    </a:solidFill>
                    <a:latin typeface="Aptos" panose="020B0004020202020204" pitchFamily="34" charset="0"/>
                    <a:cs typeface="Calibri" panose="020F0502020204030204" pitchFamily="34" charset="0"/>
                  </a:rPr>
                  <a:t>Exponentially modified Gaussian</a:t>
                </a:r>
              </a:p>
              <a:p>
                <a:pPr marL="557213" lvl="1" indent="-214313">
                  <a:buFont typeface="Arial" panose="020B0604020202020204" pitchFamily="34" charset="0"/>
                  <a:buChar char="•"/>
                </a:pPr>
                <a:r>
                  <a:rPr lang="en-US" sz="1500" dirty="0">
                    <a:solidFill>
                      <a:srgbClr val="FFA500"/>
                    </a:solidFill>
                    <a:latin typeface="Aptos" panose="020B0004020202020204" pitchFamily="34" charset="0"/>
                    <a:cs typeface="Calibri" panose="020F0502020204030204" pitchFamily="34" charset="0"/>
                  </a:rPr>
                  <a:t>width skew width</a:t>
                </a:r>
                <a:endParaRPr lang="en-US" sz="1500" dirty="0">
                  <a:solidFill>
                    <a:srgbClr val="FFA500"/>
                  </a:solidFill>
                  <a:latin typeface="Aptos" panose="020B0004020202020204" pitchFamily="34" charset="0"/>
                  <a:ea typeface="Menlo" panose="020B0609030804020204" pitchFamily="49" charset="0"/>
                  <a:cs typeface="Calibri" panose="020F0502020204030204" pitchFamily="34" charset="0"/>
                </a:endParaRPr>
              </a:p>
              <a:p>
                <a:pPr marL="557213" lvl="1" indent="-214313">
                  <a:buFont typeface="Arial" panose="020B0604020202020204" pitchFamily="34" charset="0"/>
                  <a:buChar char="•"/>
                </a:pPr>
                <a:r>
                  <a:rPr lang="en-US" sz="1500" dirty="0">
                    <a:solidFill>
                      <a:srgbClr val="FFA500"/>
                    </a:solidFill>
                    <a:latin typeface="Aptos" panose="020B0004020202020204" pitchFamily="34" charset="0"/>
                    <a:cs typeface="Calibri" panose="020F0502020204030204" pitchFamily="34" charset="0"/>
                  </a:rPr>
                  <a:t>rel. amplitude: </a:t>
                </a:r>
                <a:r>
                  <a:rPr lang="en-US" sz="1500" dirty="0">
                    <a:solidFill>
                      <a:srgbClr val="FFA500"/>
                    </a:solidFill>
                    <a:latin typeface="Aptos" panose="020B0004020202020204" pitchFamily="34" charset="0"/>
                    <a:ea typeface="Menlo" panose="020B0609030804020204" pitchFamily="49" charset="0"/>
                    <a:cs typeface="Calibri" panose="020F0502020204030204" pitchFamily="34" charset="0"/>
                  </a:rPr>
                  <a:t>skew fraction </a:t>
                </a:r>
              </a:p>
              <a:p>
                <a:pPr marL="257175" indent="-257175">
                  <a:buFont typeface="+mj-lt"/>
                  <a:buAutoNum type="arabicPeriod"/>
                </a:pPr>
                <a:r>
                  <a:rPr lang="en-US" sz="1500" b="1" dirty="0">
                    <a:solidFill>
                      <a:srgbClr val="1A86EF"/>
                    </a:solidFill>
                    <a:latin typeface="Aptos" panose="020B0004020202020204" pitchFamily="34" charset="0"/>
                    <a:cs typeface="Calibri" panose="020F0502020204030204" pitchFamily="34" charset="0"/>
                  </a:rPr>
                  <a:t>Background:</a:t>
                </a:r>
              </a:p>
              <a:p>
                <a:pPr marL="557213" lvl="1" indent="-214313">
                  <a:buFont typeface="Arial" panose="020B0604020202020204" pitchFamily="34" charset="0"/>
                  <a:buChar char="•"/>
                </a:pPr>
                <a:r>
                  <a:rPr lang="en-US" sz="1500" dirty="0">
                    <a:solidFill>
                      <a:srgbClr val="1A86EF"/>
                    </a:solidFill>
                    <a:latin typeface="Aptos" panose="020B0004020202020204" pitchFamily="34" charset="0"/>
                    <a:cs typeface="Calibri" panose="020F0502020204030204" pitchFamily="34" charset="0"/>
                  </a:rPr>
                  <a:t>Energy-independent (flat) background </a:t>
                </a:r>
              </a:p>
              <a:p>
                <a:pPr marL="557213" lvl="1" indent="-214313">
                  <a:buFont typeface="Arial" panose="020B0604020202020204" pitchFamily="34" charset="0"/>
                  <a:buChar char="•"/>
                </a:pPr>
                <a:r>
                  <a:rPr lang="en-US" sz="1500" dirty="0">
                    <a:solidFill>
                      <a:srgbClr val="1A86EF"/>
                    </a:solidFill>
                    <a:latin typeface="Aptos" panose="020B0004020202020204" pitchFamily="34" charset="0"/>
                    <a:cs typeface="Calibri" panose="020F0502020204030204" pitchFamily="34" charset="0"/>
                  </a:rPr>
                  <a:t>Step-function </a:t>
                </a:r>
                <a14:m>
                  <m:oMath xmlns:m="http://schemas.openxmlformats.org/officeDocument/2006/math">
                    <m:r>
                      <a:rPr lang="en-US" sz="1500" i="1">
                        <a:solidFill>
                          <a:srgbClr val="1A86E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500" dirty="0">
                    <a:solidFill>
                      <a:srgbClr val="1A86EF"/>
                    </a:solidFill>
                    <a:latin typeface="Aptos" panose="020B0004020202020204" pitchFamily="34" charset="0"/>
                    <a:cs typeface="Calibri" panose="020F0502020204030204" pitchFamily="34" charset="0"/>
                  </a:rPr>
                  <a:t> Compton continuum</a:t>
                </a:r>
              </a:p>
              <a:p>
                <a:r>
                  <a:rPr lang="en-US" sz="825" b="1" dirty="0">
                    <a:solidFill>
                      <a:srgbClr val="228B21"/>
                    </a:solidFill>
                    <a:latin typeface="Aptos" panose="020B0004020202020204" pitchFamily="34" charset="0"/>
                    <a:cs typeface="Calibri" panose="020F0502020204030204" pitchFamily="34" charset="0"/>
                  </a:rPr>
                  <a:t> </a:t>
                </a:r>
                <a:br>
                  <a:rPr lang="en-US" sz="1500" b="1" dirty="0">
                    <a:solidFill>
                      <a:srgbClr val="228B21"/>
                    </a:solidFill>
                    <a:latin typeface="Aptos" panose="020B0004020202020204" pitchFamily="34" charset="0"/>
                    <a:cs typeface="Calibri" panose="020F0502020204030204" pitchFamily="34" charset="0"/>
                  </a:rPr>
                </a:br>
                <a:r>
                  <a:rPr lang="en-US" sz="1500" b="1" dirty="0">
                    <a:solidFill>
                      <a:srgbClr val="228B21"/>
                    </a:solidFill>
                    <a:latin typeface="Aptos" panose="020B0004020202020204" pitchFamily="34" charset="0"/>
                    <a:cs typeface="Calibri" panose="020F0502020204030204" pitchFamily="34" charset="0"/>
                  </a:rPr>
                  <a:t>4. High energy tail:</a:t>
                </a:r>
              </a:p>
              <a:p>
                <a:pPr marL="557213" lvl="1" indent="-214313">
                  <a:buFont typeface="Arial" panose="020B0604020202020204" pitchFamily="34" charset="0"/>
                  <a:buChar char="•"/>
                </a:pPr>
                <a:r>
                  <a:rPr lang="en-US" sz="1500" dirty="0">
                    <a:solidFill>
                      <a:srgbClr val="228B21"/>
                    </a:solidFill>
                    <a:latin typeface="Aptos" panose="020B0004020202020204" pitchFamily="34" charset="0"/>
                    <a:cs typeface="Calibri" panose="020F0502020204030204" pitchFamily="34" charset="0"/>
                  </a:rPr>
                  <a:t>for escape peaks only: Compton scattering of annihilation photon in transition layer</a:t>
                </a:r>
              </a:p>
              <a:p>
                <a:pPr lvl="1"/>
                <a:r>
                  <a:rPr lang="en-US" sz="1500" dirty="0">
                    <a:latin typeface="Aptos" panose="020B0004020202020204" pitchFamily="34" charset="0"/>
                  </a:rPr>
                  <a:t>	</a:t>
                </a:r>
                <a:endParaRPr lang="en-US" sz="1500" dirty="0">
                  <a:latin typeface="Aptos" panose="020B0004020202020204" pitchFamily="34" charset="0"/>
                  <a:cs typeface="Calibri" panose="020F0502020204030204" pitchFamily="34" charset="0"/>
                </a:endParaRP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:endParaRPr lang="en-US" sz="1500" dirty="0">
                  <a:latin typeface="Aptos" panose="020B000402020202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70E61E3-1D53-3552-8EA3-FAFC655FD6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664" y="552942"/>
                <a:ext cx="5212211" cy="3912610"/>
              </a:xfrm>
              <a:prstGeom prst="rect">
                <a:avLst/>
              </a:prstGeom>
              <a:blipFill>
                <a:blip r:embed="rId2"/>
                <a:stretch>
                  <a:fillRect l="-4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B43A1DB8-FEDE-6F1D-C3E0-A13E5C1156A8}"/>
              </a:ext>
            </a:extLst>
          </p:cNvPr>
          <p:cNvSpPr txBox="1"/>
          <p:nvPr/>
        </p:nvSpPr>
        <p:spPr>
          <a:xfrm>
            <a:off x="517828" y="2769104"/>
            <a:ext cx="347082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alpha val="80450"/>
                  </a:schemeClr>
                </a:solidFill>
                <a:latin typeface="Chalkduster" panose="03050602040202020205" pitchFamily="66" charset="77"/>
              </a:rPr>
              <a:t>_________________________</a:t>
            </a:r>
          </a:p>
        </p:txBody>
      </p:sp>
      <p:pic>
        <p:nvPicPr>
          <p:cNvPr id="8" name="Picture 7" descr="A screenshot of a graph&#10;&#10;AI-generated content may be incorrect.">
            <a:extLst>
              <a:ext uri="{FF2B5EF4-FFF2-40B4-BE49-F238E27FC236}">
                <a16:creationId xmlns:a16="http://schemas.microsoft.com/office/drawing/2014/main" id="{0AC0B71C-694A-3377-AF2F-51F2149C458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1436" b="14661"/>
          <a:stretch/>
        </p:blipFill>
        <p:spPr>
          <a:xfrm>
            <a:off x="5551536" y="2937986"/>
            <a:ext cx="3241596" cy="2103120"/>
          </a:xfrm>
          <a:prstGeom prst="rect">
            <a:avLst/>
          </a:prstGeom>
        </p:spPr>
      </p:pic>
      <p:pic>
        <p:nvPicPr>
          <p:cNvPr id="13" name="Content Placeholder 4" descr="A screenshot of a graph&#10;&#10;AI-generated content may be incorrect.">
            <a:extLst>
              <a:ext uri="{FF2B5EF4-FFF2-40B4-BE49-F238E27FC236}">
                <a16:creationId xmlns:a16="http://schemas.microsoft.com/office/drawing/2014/main" id="{224F3416-82D3-4C56-6BE6-9A8C517907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rcRect t="1956" b="84139"/>
          <a:stretch/>
        </p:blipFill>
        <p:spPr>
          <a:xfrm>
            <a:off x="5552021" y="834866"/>
            <a:ext cx="3241111" cy="2103120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5C06E37-D8B9-039B-DB0F-33A105DAB6D7}"/>
              </a:ext>
            </a:extLst>
          </p:cNvPr>
          <p:cNvSpPr txBox="1"/>
          <p:nvPr/>
        </p:nvSpPr>
        <p:spPr>
          <a:xfrm>
            <a:off x="3973955" y="2848851"/>
            <a:ext cx="2502932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Chalkduster" panose="03050602040202020205" pitchFamily="66" charset="77"/>
              </a:rPr>
              <a:t>v</a:t>
            </a:r>
            <a:r>
              <a:rPr lang="en-US" sz="1350" dirty="0">
                <a:latin typeface="Chalkduster" panose="03050602040202020205" pitchFamily="66" charset="77"/>
              </a:rPr>
              <a:t>ery small +</a:t>
            </a:r>
            <a:br>
              <a:rPr lang="en-US" sz="1350" dirty="0">
                <a:latin typeface="Chalkduster" panose="03050602040202020205" pitchFamily="66" charset="77"/>
              </a:rPr>
            </a:br>
            <a:r>
              <a:rPr lang="en-US" sz="1350" dirty="0">
                <a:latin typeface="Chalkduster" panose="03050602040202020205" pitchFamily="66" charset="77"/>
              </a:rPr>
              <a:t>not significant</a:t>
            </a:r>
            <a:endParaRPr lang="en-US" sz="105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167F71-AFA9-B8FF-7DFD-48FBE02745AA}"/>
              </a:ext>
            </a:extLst>
          </p:cNvPr>
          <p:cNvSpPr txBox="1"/>
          <p:nvPr/>
        </p:nvSpPr>
        <p:spPr>
          <a:xfrm>
            <a:off x="693421" y="3946541"/>
            <a:ext cx="4576763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>
                <a:latin typeface="Chalkduster" panose="03050602040202020205" pitchFamily="66" charset="77"/>
              </a:rPr>
              <a:t>-&gt; reduce residuals to literature value</a:t>
            </a:r>
            <a:endParaRPr lang="en-US" sz="105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814E08-3184-F916-3CE5-4523A9E1F678}"/>
              </a:ext>
            </a:extLst>
          </p:cNvPr>
          <p:cNvSpPr txBox="1"/>
          <p:nvPr/>
        </p:nvSpPr>
        <p:spPr>
          <a:xfrm>
            <a:off x="39416" y="4465552"/>
            <a:ext cx="626560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en-US" sz="14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en-US" dirty="0" err="1">
                <a:latin typeface="Roboto"/>
                <a:ea typeface="Roboto"/>
                <a:cs typeface="Roboto"/>
                <a:sym typeface="Roboto"/>
              </a:rPr>
              <a:t>r_fits</a:t>
            </a:r>
            <a:r>
              <a:rPr lang="en-US" dirty="0"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lang="en-US" dirty="0" err="1">
                <a:latin typeface="Roboto"/>
                <a:ea typeface="Roboto"/>
                <a:cs typeface="Roboto"/>
                <a:sym typeface="Roboto"/>
              </a:rPr>
              <a:t>p_fits</a:t>
            </a:r>
            <a:r>
              <a:rPr lang="en-US" dirty="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dirty="0"/>
              <a:t>= </a:t>
            </a:r>
            <a:r>
              <a:rPr lang="en-US" dirty="0" err="1"/>
              <a:t>fit_peaks</a:t>
            </a:r>
            <a:r>
              <a:rPr lang="en-US" dirty="0"/>
              <a:t>(</a:t>
            </a:r>
            <a:r>
              <a:rPr lang="en-US" dirty="0" err="1"/>
              <a:t>peakhists</a:t>
            </a:r>
            <a:r>
              <a:rPr lang="en-US" dirty="0"/>
              <a:t>, </a:t>
            </a:r>
            <a:r>
              <a:rPr lang="en-US" dirty="0" err="1"/>
              <a:t>peakstats</a:t>
            </a:r>
            <a:r>
              <a:rPr lang="en-US" dirty="0"/>
              <a:t>, th228_names)</a:t>
            </a:r>
          </a:p>
          <a:p>
            <a:pPr lvl="0"/>
            <a:r>
              <a:rPr lang="en-US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en-US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en-US" dirty="0" err="1">
                <a:latin typeface="Roboto"/>
                <a:ea typeface="Roboto"/>
                <a:cs typeface="Roboto"/>
                <a:sym typeface="Roboto"/>
              </a:rPr>
              <a:t>lplot</a:t>
            </a:r>
            <a:r>
              <a:rPr lang="en-US" dirty="0">
                <a:latin typeface="Roboto"/>
                <a:ea typeface="Roboto"/>
                <a:cs typeface="Roboto"/>
                <a:sym typeface="Roboto"/>
              </a:rPr>
              <a:t>(</a:t>
            </a:r>
            <a:r>
              <a:rPr lang="en-US" dirty="0" err="1">
                <a:latin typeface="Roboto"/>
                <a:ea typeface="Roboto"/>
                <a:cs typeface="Roboto"/>
                <a:sym typeface="Roboto"/>
              </a:rPr>
              <a:t>p_fits</a:t>
            </a:r>
            <a:r>
              <a:rPr lang="en-US" dirty="0">
                <a:latin typeface="Roboto"/>
                <a:ea typeface="Roboto"/>
                <a:cs typeface="Roboto"/>
                <a:sym typeface="Roboto"/>
              </a:rPr>
              <a:t>)</a:t>
            </a:r>
            <a:endParaRPr lang="en-US" sz="1400" b="1" dirty="0">
              <a:solidFill>
                <a:srgbClr val="26DD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A48876-6374-FDE8-10F0-31066F7B4906}"/>
              </a:ext>
            </a:extLst>
          </p:cNvPr>
          <p:cNvSpPr txBox="1"/>
          <p:nvPr/>
        </p:nvSpPr>
        <p:spPr>
          <a:xfrm>
            <a:off x="4702452" y="834866"/>
            <a:ext cx="11354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Bradley Hand" pitchFamily="2" charset="77"/>
              </a:rPr>
              <a:t>Bayesian Guided MLE fits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EAF62FB-7DB0-06E8-1D82-00EEE04823B3}"/>
              </a:ext>
            </a:extLst>
          </p:cNvPr>
          <p:cNvCxnSpPr>
            <a:cxnSpLocks/>
          </p:cNvCxnSpPr>
          <p:nvPr/>
        </p:nvCxnSpPr>
        <p:spPr>
          <a:xfrm>
            <a:off x="5646537" y="1164427"/>
            <a:ext cx="1316971" cy="372971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Google Shape;103;p16">
            <a:extLst>
              <a:ext uri="{FF2B5EF4-FFF2-40B4-BE49-F238E27FC236}">
                <a16:creationId xmlns:a16="http://schemas.microsoft.com/office/drawing/2014/main" id="{1A675E2A-04D3-7F54-5F31-D2B27C669702}"/>
              </a:ext>
            </a:extLst>
          </p:cNvPr>
          <p:cNvSpPr txBox="1"/>
          <p:nvPr/>
        </p:nvSpPr>
        <p:spPr>
          <a:xfrm>
            <a:off x="5018814" y="166999"/>
            <a:ext cx="1554480" cy="36576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LegendSpecFits.jl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5" name="Google Shape;105;p16">
            <a:extLst>
              <a:ext uri="{FF2B5EF4-FFF2-40B4-BE49-F238E27FC236}">
                <a16:creationId xmlns:a16="http://schemas.microsoft.com/office/drawing/2014/main" id="{3C00C342-B9F1-DDB3-B2E8-1B8B9D6BED1E}"/>
              </a:ext>
            </a:extLst>
          </p:cNvPr>
          <p:cNvSpPr txBox="1"/>
          <p:nvPr/>
        </p:nvSpPr>
        <p:spPr>
          <a:xfrm>
            <a:off x="6635030" y="166999"/>
            <a:ext cx="1730656" cy="36576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RadiationSpectra.jl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2874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5139E-0459-5160-4001-DAC41D453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608" y="111300"/>
            <a:ext cx="8826785" cy="542952"/>
          </a:xfrm>
        </p:spPr>
        <p:txBody>
          <a:bodyPr/>
          <a:lstStyle/>
          <a:p>
            <a:r>
              <a:rPr lang="en-US" dirty="0"/>
              <a:t>Energy Calibration</a:t>
            </a:r>
          </a:p>
        </p:txBody>
      </p:sp>
      <p:pic>
        <p:nvPicPr>
          <p:cNvPr id="5" name="Content Placeholder 4" descr="A graph of calibration&#10;&#10;AI-generated content may be incorrect.">
            <a:extLst>
              <a:ext uri="{FF2B5EF4-FFF2-40B4-BE49-F238E27FC236}">
                <a16:creationId xmlns:a16="http://schemas.microsoft.com/office/drawing/2014/main" id="{F4CBD641-B3EE-0ADA-161B-F03494EBEF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t="10420"/>
          <a:stretch/>
        </p:blipFill>
        <p:spPr>
          <a:xfrm>
            <a:off x="2281217" y="802207"/>
            <a:ext cx="4690399" cy="2801097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FE2AB40-6427-A87A-3113-ECE3CFE75990}"/>
              </a:ext>
            </a:extLst>
          </p:cNvPr>
          <p:cNvSpPr txBox="1"/>
          <p:nvPr/>
        </p:nvSpPr>
        <p:spPr>
          <a:xfrm>
            <a:off x="158608" y="1302509"/>
            <a:ext cx="151116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Aptos" panose="020B0004020202020204" pitchFamily="34" charset="0"/>
                <a:cs typeface="Calibri" panose="020F0502020204030204" pitchFamily="34" charset="0"/>
              </a:rPr>
              <a:t>Literature values with uncertainties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C9D39C9-097B-6550-0F64-4EE984E4B218}"/>
                  </a:ext>
                </a:extLst>
              </p:cNvPr>
              <p:cNvSpPr txBox="1"/>
              <p:nvPr/>
            </p:nvSpPr>
            <p:spPr>
              <a:xfrm>
                <a:off x="6935347" y="2225839"/>
                <a:ext cx="1295419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>
                    <a:latin typeface="+mn-lt"/>
                    <a:cs typeface="Calibri" panose="020F0502020204030204" pitchFamily="34" charset="0"/>
                  </a:rPr>
                  <a:t>Linear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𝜒</m:t>
                        </m:r>
                      </m:e>
                      <m:sup>
                        <m: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800" dirty="0">
                    <a:latin typeface="+mn-lt"/>
                    <a:cs typeface="Calibri" panose="020F0502020204030204" pitchFamily="34" charset="0"/>
                  </a:rPr>
                  <a:t>fit</a:t>
                </a: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C9D39C9-097B-6550-0F64-4EE984E4B2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5347" y="2225839"/>
                <a:ext cx="1295419" cy="375552"/>
              </a:xfrm>
              <a:prstGeom prst="rect">
                <a:avLst/>
              </a:prstGeom>
              <a:blipFill>
                <a:blip r:embed="rId4"/>
                <a:stretch>
                  <a:fillRect l="-4902" t="-6667" r="-3922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C52BDE49-756D-E83F-03DF-05434A3040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2923" y="3533731"/>
            <a:ext cx="4809835" cy="90841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FE52CBA-6928-8FB6-93A4-3F108BC01A6E}"/>
              </a:ext>
            </a:extLst>
          </p:cNvPr>
          <p:cNvSpPr txBox="1"/>
          <p:nvPr/>
        </p:nvSpPr>
        <p:spPr>
          <a:xfrm>
            <a:off x="7221415" y="970333"/>
            <a:ext cx="2316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Performed per run and per detector</a:t>
            </a:r>
            <a:endParaRPr lang="en-US" sz="15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161B1D6-F083-2EA5-8656-62C70666C109}"/>
              </a:ext>
            </a:extLst>
          </p:cNvPr>
          <p:cNvCxnSpPr>
            <a:cxnSpLocks/>
          </p:cNvCxnSpPr>
          <p:nvPr/>
        </p:nvCxnSpPr>
        <p:spPr>
          <a:xfrm>
            <a:off x="1669776" y="1760177"/>
            <a:ext cx="636104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Right Brace 20">
            <a:extLst>
              <a:ext uri="{FF2B5EF4-FFF2-40B4-BE49-F238E27FC236}">
                <a16:creationId xmlns:a16="http://schemas.microsoft.com/office/drawing/2014/main" id="{C41520A6-04BD-AEE1-A252-37D8ECE9078D}"/>
              </a:ext>
            </a:extLst>
          </p:cNvPr>
          <p:cNvSpPr/>
          <p:nvPr/>
        </p:nvSpPr>
        <p:spPr>
          <a:xfrm rot="16200000">
            <a:off x="4696484" y="1534720"/>
            <a:ext cx="346250" cy="4235208"/>
          </a:xfrm>
          <a:prstGeom prst="rightBrace">
            <a:avLst>
              <a:gd name="adj1" fmla="val 8333"/>
              <a:gd name="adj2" fmla="val 49505"/>
            </a:avLst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20056E-0870-8A2C-F0A5-ABDED149057A}"/>
              </a:ext>
            </a:extLst>
          </p:cNvPr>
          <p:cNvSpPr txBox="1"/>
          <p:nvPr/>
        </p:nvSpPr>
        <p:spPr>
          <a:xfrm>
            <a:off x="1053326" y="3702807"/>
            <a:ext cx="176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Aptos" panose="020B0004020202020204" pitchFamily="34" charset="0"/>
                <a:cs typeface="Calibri" panose="020F0502020204030204" pitchFamily="34" charset="0"/>
              </a:rPr>
              <a:t>peak centroid = 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D8C812AB-81FD-82CF-BDE3-DA42FB7E46A2}"/>
              </a:ext>
            </a:extLst>
          </p:cNvPr>
          <p:cNvCxnSpPr>
            <a:cxnSpLocks/>
          </p:cNvCxnSpPr>
          <p:nvPr/>
        </p:nvCxnSpPr>
        <p:spPr>
          <a:xfrm flipH="1" flipV="1">
            <a:off x="6089284" y="1401521"/>
            <a:ext cx="846063" cy="92245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67FF826F-B50B-170D-1C15-3000EB145D74}"/>
              </a:ext>
            </a:extLst>
          </p:cNvPr>
          <p:cNvCxnSpPr>
            <a:cxnSpLocks/>
          </p:cNvCxnSpPr>
          <p:nvPr/>
        </p:nvCxnSpPr>
        <p:spPr>
          <a:xfrm>
            <a:off x="1766028" y="2858451"/>
            <a:ext cx="636104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EB82269D-EC9B-3C95-A644-E9AB968BDADF}"/>
              </a:ext>
            </a:extLst>
          </p:cNvPr>
          <p:cNvSpPr txBox="1"/>
          <p:nvPr/>
        </p:nvSpPr>
        <p:spPr>
          <a:xfrm>
            <a:off x="633626" y="2548524"/>
            <a:ext cx="1672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cs typeface="Calibri" panose="020F0502020204030204" pitchFamily="34" charset="0"/>
              </a:rPr>
              <a:t>Excellent residuals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50B9F2-A058-4B68-363A-FDC9AAF3776F}"/>
              </a:ext>
            </a:extLst>
          </p:cNvPr>
          <p:cNvSpPr txBox="1"/>
          <p:nvPr/>
        </p:nvSpPr>
        <p:spPr>
          <a:xfrm>
            <a:off x="0" y="4655763"/>
            <a:ext cx="55515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en-US" sz="12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en-US" sz="1200" dirty="0" err="1">
                <a:latin typeface="Roboto"/>
                <a:ea typeface="Roboto"/>
                <a:cs typeface="Roboto"/>
                <a:sym typeface="Roboto"/>
              </a:rPr>
              <a:t>r_cal</a:t>
            </a:r>
            <a:r>
              <a:rPr lang="en-US" sz="1200" dirty="0"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lang="en-US" sz="1200" dirty="0" err="1">
                <a:latin typeface="Roboto"/>
                <a:ea typeface="Roboto"/>
                <a:cs typeface="Roboto"/>
                <a:sym typeface="Roboto"/>
              </a:rPr>
              <a:t>p_cal</a:t>
            </a:r>
            <a:r>
              <a:rPr lang="en-US" sz="1200" dirty="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200" dirty="0"/>
              <a:t>= </a:t>
            </a:r>
            <a:r>
              <a:rPr lang="en-US" sz="1200" dirty="0" err="1"/>
              <a:t>fit_calibration</a:t>
            </a:r>
            <a:r>
              <a:rPr lang="en-US" sz="1200" dirty="0"/>
              <a:t>(1, </a:t>
            </a:r>
            <a:r>
              <a:rPr lang="en-US" sz="1200" dirty="0" err="1"/>
              <a:t>r_fits.centroid</a:t>
            </a:r>
            <a:r>
              <a:rPr lang="en-US" sz="1200" dirty="0"/>
              <a:t>, th228_lines)</a:t>
            </a:r>
          </a:p>
          <a:p>
            <a:pPr lvl="0"/>
            <a:r>
              <a:rPr lang="en-US" sz="12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en-US" sz="12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en-US" sz="1200" dirty="0" err="1">
                <a:latin typeface="Roboto"/>
                <a:ea typeface="Roboto"/>
                <a:cs typeface="Roboto"/>
                <a:sym typeface="Roboto"/>
              </a:rPr>
              <a:t>lplot</a:t>
            </a:r>
            <a:r>
              <a:rPr lang="en-US" sz="1200" dirty="0">
                <a:latin typeface="Roboto"/>
                <a:ea typeface="Roboto"/>
                <a:cs typeface="Roboto"/>
                <a:sym typeface="Roboto"/>
              </a:rPr>
              <a:t>(</a:t>
            </a:r>
            <a:r>
              <a:rPr lang="en-US" sz="1200" dirty="0" err="1">
                <a:latin typeface="Roboto"/>
                <a:ea typeface="Roboto"/>
                <a:cs typeface="Roboto"/>
                <a:sym typeface="Roboto"/>
              </a:rPr>
              <a:t>p_cal</a:t>
            </a:r>
            <a:r>
              <a:rPr lang="en-US" sz="1200" dirty="0">
                <a:latin typeface="Roboto"/>
                <a:ea typeface="Roboto"/>
                <a:cs typeface="Roboto"/>
                <a:sym typeface="Roboto"/>
              </a:rPr>
              <a:t>)</a:t>
            </a:r>
            <a:endParaRPr lang="en-US" sz="1200" b="1" dirty="0">
              <a:solidFill>
                <a:srgbClr val="26DD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Google Shape;103;p16">
            <a:extLst>
              <a:ext uri="{FF2B5EF4-FFF2-40B4-BE49-F238E27FC236}">
                <a16:creationId xmlns:a16="http://schemas.microsoft.com/office/drawing/2014/main" id="{E02CAFA8-8097-57A0-8547-C0481A4D9B73}"/>
              </a:ext>
            </a:extLst>
          </p:cNvPr>
          <p:cNvSpPr txBox="1"/>
          <p:nvPr/>
        </p:nvSpPr>
        <p:spPr>
          <a:xfrm>
            <a:off x="5018814" y="166999"/>
            <a:ext cx="1554480" cy="36576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LegendSpecFits.jl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9" name="Google Shape;105;p16">
            <a:extLst>
              <a:ext uri="{FF2B5EF4-FFF2-40B4-BE49-F238E27FC236}">
                <a16:creationId xmlns:a16="http://schemas.microsoft.com/office/drawing/2014/main" id="{3A68409D-CFFF-874A-50E1-1009455E1176}"/>
              </a:ext>
            </a:extLst>
          </p:cNvPr>
          <p:cNvSpPr txBox="1"/>
          <p:nvPr/>
        </p:nvSpPr>
        <p:spPr>
          <a:xfrm>
            <a:off x="6635030" y="166999"/>
            <a:ext cx="1730656" cy="36576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RadiationSpectra.jl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03923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25245-77F8-F85E-07CF-48FC800E0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Resolution</a:t>
            </a:r>
          </a:p>
        </p:txBody>
      </p:sp>
      <p:pic>
        <p:nvPicPr>
          <p:cNvPr id="5" name="Picture 4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87734F62-721F-E3A5-D152-F5B46B649B1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915"/>
          <a:stretch/>
        </p:blipFill>
        <p:spPr>
          <a:xfrm>
            <a:off x="2160281" y="828171"/>
            <a:ext cx="4495190" cy="28346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3392B24-417A-0882-E16D-CAFA142F8304}"/>
              </a:ext>
            </a:extLst>
          </p:cNvPr>
          <p:cNvSpPr txBox="1"/>
          <p:nvPr/>
        </p:nvSpPr>
        <p:spPr>
          <a:xfrm>
            <a:off x="702189" y="2571750"/>
            <a:ext cx="1676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+mn-lt"/>
                <a:cs typeface="Calibri" panose="020F0502020204030204" pitchFamily="34" charset="0"/>
              </a:rPr>
              <a:t>Excellent residuals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EB9AADD-BA09-EDF9-C32F-1C14544709A2}"/>
                  </a:ext>
                </a:extLst>
              </p:cNvPr>
              <p:cNvSpPr txBox="1"/>
              <p:nvPr/>
            </p:nvSpPr>
            <p:spPr>
              <a:xfrm>
                <a:off x="6868883" y="2340181"/>
                <a:ext cx="1784335" cy="652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>
                    <a:latin typeface="+mn-lt"/>
                    <a:cs typeface="Calibri" panose="020F0502020204030204" pitchFamily="34" charset="0"/>
                  </a:rPr>
                  <a:t>√ of 1</a:t>
                </a:r>
                <a:r>
                  <a:rPr lang="en-US" sz="1800" baseline="30000" dirty="0">
                    <a:latin typeface="+mn-lt"/>
                    <a:cs typeface="Calibri" panose="020F0502020204030204" pitchFamily="34" charset="0"/>
                  </a:rPr>
                  <a:t>st</a:t>
                </a:r>
                <a:r>
                  <a:rPr lang="en-US" sz="1800" dirty="0">
                    <a:latin typeface="+mn-lt"/>
                    <a:cs typeface="Calibri" panose="020F0502020204030204" pitchFamily="34" charset="0"/>
                  </a:rPr>
                  <a:t>-order</a:t>
                </a:r>
              </a:p>
              <a:p>
                <a:r>
                  <a:rPr lang="en-US" sz="1800" dirty="0">
                    <a:latin typeface="+mn-lt"/>
                    <a:cs typeface="Calibri" panose="020F0502020204030204" pitchFamily="34" charset="0"/>
                  </a:rPr>
                  <a:t>polynomial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𝜒</m:t>
                        </m:r>
                      </m:e>
                      <m:sup>
                        <m: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800" dirty="0">
                    <a:latin typeface="+mn-lt"/>
                    <a:cs typeface="Calibri" panose="020F0502020204030204" pitchFamily="34" charset="0"/>
                  </a:rPr>
                  <a:t>fit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EB9AADD-BA09-EDF9-C32F-1C14544709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8883" y="2340181"/>
                <a:ext cx="1784335" cy="652551"/>
              </a:xfrm>
              <a:prstGeom prst="rect">
                <a:avLst/>
              </a:prstGeom>
              <a:blipFill>
                <a:blip r:embed="rId4"/>
                <a:stretch>
                  <a:fillRect l="-2817" t="-5769" r="-2113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6FD2E8A-F77E-5019-B094-DDA8FC5331DD}"/>
              </a:ext>
            </a:extLst>
          </p:cNvPr>
          <p:cNvCxnSpPr>
            <a:cxnSpLocks/>
          </p:cNvCxnSpPr>
          <p:nvPr/>
        </p:nvCxnSpPr>
        <p:spPr>
          <a:xfrm flipH="1" flipV="1">
            <a:off x="5838092" y="1627833"/>
            <a:ext cx="1145626" cy="1055077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C2EA834-8AEC-D456-939F-9A0F238E7D8D}"/>
              </a:ext>
            </a:extLst>
          </p:cNvPr>
          <p:cNvCxnSpPr>
            <a:cxnSpLocks/>
          </p:cNvCxnSpPr>
          <p:nvPr/>
        </p:nvCxnSpPr>
        <p:spPr>
          <a:xfrm>
            <a:off x="1706985" y="2883374"/>
            <a:ext cx="562625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121973D-03CA-ACEC-C4F0-E2BFF32FCA95}"/>
              </a:ext>
            </a:extLst>
          </p:cNvPr>
          <p:cNvSpPr txBox="1"/>
          <p:nvPr/>
        </p:nvSpPr>
        <p:spPr>
          <a:xfrm>
            <a:off x="70118" y="4579441"/>
            <a:ext cx="55515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en-US" sz="12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en-US" sz="1200" dirty="0" err="1">
                <a:latin typeface="Roboto"/>
                <a:ea typeface="Roboto"/>
                <a:cs typeface="Roboto"/>
                <a:sym typeface="Roboto"/>
              </a:rPr>
              <a:t>r_fwhm</a:t>
            </a:r>
            <a:r>
              <a:rPr lang="en-US" sz="1200" dirty="0"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lang="en-US" sz="1200" dirty="0" err="1">
                <a:latin typeface="Roboto"/>
                <a:ea typeface="Roboto"/>
                <a:cs typeface="Roboto"/>
                <a:sym typeface="Roboto"/>
              </a:rPr>
              <a:t>p_fwhm</a:t>
            </a:r>
            <a:r>
              <a:rPr lang="en-US" sz="1200" dirty="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200" dirty="0"/>
              <a:t>= </a:t>
            </a:r>
            <a:r>
              <a:rPr lang="en-US" sz="1200" dirty="0" err="1"/>
              <a:t>fit_fwhm</a:t>
            </a:r>
            <a:r>
              <a:rPr lang="en-US" sz="1200" dirty="0"/>
              <a:t>(1, th228_lines, </a:t>
            </a:r>
            <a:r>
              <a:rPr lang="en-US" sz="1200" dirty="0" err="1"/>
              <a:t>r_fits.fwhm</a:t>
            </a:r>
            <a:r>
              <a:rPr lang="en-US" sz="1200" dirty="0"/>
              <a:t>)</a:t>
            </a:r>
          </a:p>
          <a:p>
            <a:pPr lvl="0"/>
            <a:r>
              <a:rPr lang="en-US" sz="12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en-US" sz="12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en-US" sz="1200" dirty="0" err="1">
                <a:latin typeface="Roboto"/>
                <a:ea typeface="Roboto"/>
                <a:cs typeface="Roboto"/>
                <a:sym typeface="Roboto"/>
              </a:rPr>
              <a:t>lplot</a:t>
            </a:r>
            <a:r>
              <a:rPr lang="en-US" sz="1200" dirty="0">
                <a:latin typeface="Roboto"/>
                <a:ea typeface="Roboto"/>
                <a:cs typeface="Roboto"/>
                <a:sym typeface="Roboto"/>
              </a:rPr>
              <a:t>(</a:t>
            </a:r>
            <a:r>
              <a:rPr lang="en-US" sz="1200" dirty="0" err="1">
                <a:latin typeface="Roboto"/>
                <a:ea typeface="Roboto"/>
                <a:cs typeface="Roboto"/>
                <a:sym typeface="Roboto"/>
              </a:rPr>
              <a:t>p_fwhm</a:t>
            </a:r>
            <a:r>
              <a:rPr lang="en-US" sz="1200" dirty="0">
                <a:latin typeface="Roboto"/>
                <a:ea typeface="Roboto"/>
                <a:cs typeface="Roboto"/>
                <a:sym typeface="Roboto"/>
              </a:rPr>
              <a:t>)</a:t>
            </a:r>
            <a:endParaRPr lang="en-US" sz="1200" b="1" dirty="0">
              <a:solidFill>
                <a:srgbClr val="26DD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1C3CC2-1076-B331-53A9-8756BC5D0B68}"/>
              </a:ext>
            </a:extLst>
          </p:cNvPr>
          <p:cNvSpPr txBox="1"/>
          <p:nvPr/>
        </p:nvSpPr>
        <p:spPr>
          <a:xfrm>
            <a:off x="2433736" y="3751472"/>
            <a:ext cx="42765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Aptos" panose="020B0004020202020204" pitchFamily="34" charset="0"/>
                <a:cs typeface="Calibri" panose="020F0502020204030204" pitchFamily="34" charset="0"/>
              </a:rPr>
              <a:t>Literature values with uncertainties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81B189D-E5E1-C404-2C1D-2ECEF77D89E3}"/>
              </a:ext>
            </a:extLst>
          </p:cNvPr>
          <p:cNvCxnSpPr>
            <a:cxnSpLocks/>
            <a:stCxn id="20" idx="0"/>
          </p:cNvCxnSpPr>
          <p:nvPr/>
        </p:nvCxnSpPr>
        <p:spPr>
          <a:xfrm flipV="1">
            <a:off x="4572000" y="3526971"/>
            <a:ext cx="0" cy="224501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1C0684C-4D42-E498-4098-85D902A18E6B}"/>
              </a:ext>
            </a:extLst>
          </p:cNvPr>
          <p:cNvSpPr txBox="1"/>
          <p:nvPr/>
        </p:nvSpPr>
        <p:spPr>
          <a:xfrm>
            <a:off x="-90435" y="1302509"/>
            <a:ext cx="176021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Aptos" panose="020B0004020202020204" pitchFamily="34" charset="0"/>
                <a:cs typeface="Calibri" panose="020F0502020204030204" pitchFamily="34" charset="0"/>
              </a:rPr>
              <a:t>Numerical FWHM of signal components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9E683F5-3955-81CF-61D5-72F4676A43A2}"/>
              </a:ext>
            </a:extLst>
          </p:cNvPr>
          <p:cNvCxnSpPr>
            <a:cxnSpLocks/>
          </p:cNvCxnSpPr>
          <p:nvPr/>
        </p:nvCxnSpPr>
        <p:spPr>
          <a:xfrm>
            <a:off x="1669776" y="1760177"/>
            <a:ext cx="636104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Google Shape;103;p16">
            <a:extLst>
              <a:ext uri="{FF2B5EF4-FFF2-40B4-BE49-F238E27FC236}">
                <a16:creationId xmlns:a16="http://schemas.microsoft.com/office/drawing/2014/main" id="{FA1094EC-C090-7C3C-6293-6686771EAC37}"/>
              </a:ext>
            </a:extLst>
          </p:cNvPr>
          <p:cNvSpPr txBox="1"/>
          <p:nvPr/>
        </p:nvSpPr>
        <p:spPr>
          <a:xfrm>
            <a:off x="5018814" y="166999"/>
            <a:ext cx="1554480" cy="36576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LegendSpecFits.jl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28" name="Google Shape;105;p16">
            <a:extLst>
              <a:ext uri="{FF2B5EF4-FFF2-40B4-BE49-F238E27FC236}">
                <a16:creationId xmlns:a16="http://schemas.microsoft.com/office/drawing/2014/main" id="{B3D52B2E-96A2-2623-ED66-4FCAAD6B1A58}"/>
              </a:ext>
            </a:extLst>
          </p:cNvPr>
          <p:cNvSpPr txBox="1"/>
          <p:nvPr/>
        </p:nvSpPr>
        <p:spPr>
          <a:xfrm>
            <a:off x="6635030" y="166999"/>
            <a:ext cx="1730656" cy="36576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RadiationSpectra.jl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7343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BA8302-0C0C-2168-9C97-CF8CB0DC5F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AED64-B80C-B226-20EA-175B66DE2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Resolution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AAA543-E9E7-29E8-78E2-A4540DCA6FB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36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946F93-14E9-AF72-72DF-F202719413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0018" y="1047235"/>
            <a:ext cx="4983982" cy="3322655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39A73AC-BFD5-5393-9D4F-E2821B93FBA3}"/>
              </a:ext>
            </a:extLst>
          </p:cNvPr>
          <p:cNvGrpSpPr>
            <a:grpSpLocks noChangeAspect="1"/>
          </p:cNvGrpSpPr>
          <p:nvPr/>
        </p:nvGrpSpPr>
        <p:grpSpPr>
          <a:xfrm>
            <a:off x="658580" y="1047235"/>
            <a:ext cx="2842858" cy="1393478"/>
            <a:chOff x="0" y="734357"/>
            <a:chExt cx="4264756" cy="2446600"/>
          </a:xfrm>
        </p:grpSpPr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AE2D2910-B028-FDF2-F807-71B5478290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34357"/>
              <a:ext cx="4264756" cy="23989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0E3F37E-1E8A-C10A-C823-2906F689F8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8765" y="2521796"/>
              <a:ext cx="3865451" cy="659161"/>
            </a:xfrm>
            <a:prstGeom prst="rect">
              <a:avLst/>
            </a:prstGeom>
          </p:spPr>
        </p:pic>
      </p:grpSp>
      <p:sp>
        <p:nvSpPr>
          <p:cNvPr id="8" name="Google Shape;133;p17">
            <a:extLst>
              <a:ext uri="{FF2B5EF4-FFF2-40B4-BE49-F238E27FC236}">
                <a16:creationId xmlns:a16="http://schemas.microsoft.com/office/drawing/2014/main" id="{1C9373DC-86DA-4F2E-A939-FBDD5A70030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0" y="2617724"/>
            <a:ext cx="4800600" cy="35043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dirty="0"/>
              <a:t>Current LEGEND-200 Dataset:</a:t>
            </a:r>
          </a:p>
          <a:p>
            <a:pPr lvl="1">
              <a:buSzPts val="1800"/>
              <a:buFont typeface="Arial" panose="020B0604020202020204" pitchFamily="34" charset="0"/>
              <a:buChar char="•"/>
            </a:pPr>
            <a:r>
              <a:rPr lang="en-US" dirty="0"/>
              <a:t>47 calibration runs </a:t>
            </a:r>
          </a:p>
          <a:p>
            <a:pPr lvl="1">
              <a:buSzPts val="1800"/>
              <a:buFont typeface="Arial" panose="020B0604020202020204" pitchFamily="34" charset="0"/>
              <a:buChar char="•"/>
            </a:pPr>
            <a:r>
              <a:rPr lang="en-US" dirty="0"/>
              <a:t>89 </a:t>
            </a:r>
            <a:r>
              <a:rPr lang="en-US" dirty="0" err="1"/>
              <a:t>HPGe</a:t>
            </a:r>
            <a:r>
              <a:rPr lang="en-US" dirty="0"/>
              <a:t> usable detectors</a:t>
            </a:r>
          </a:p>
          <a:p>
            <a:pPr lvl="1">
              <a:buSzPts val="1800"/>
              <a:buFont typeface="Arial" panose="020B0604020202020204" pitchFamily="34" charset="0"/>
              <a:buChar char="•"/>
            </a:pPr>
            <a:r>
              <a:rPr lang="en-US" dirty="0"/>
              <a:t>6 different energy extractors</a:t>
            </a:r>
          </a:p>
          <a:p>
            <a:pPr marL="596900" lvl="1" indent="0">
              <a:buSzPts val="1800"/>
              <a:buNone/>
            </a:pPr>
            <a:r>
              <a:rPr lang="en-US" dirty="0">
                <a:sym typeface="Wingdings" pitchFamily="2" charset="2"/>
              </a:rPr>
              <a:t> More than 25,000 spectra auto-calibrated (!)</a:t>
            </a:r>
            <a:endParaRPr lang="en-US" dirty="0"/>
          </a:p>
          <a:p>
            <a:pPr lvl="1">
              <a:buSzPts val="1800"/>
              <a:buFont typeface="Arial" panose="020B0604020202020204" pitchFamily="34" charset="0"/>
              <a:buChar char="•"/>
            </a:pPr>
            <a:endParaRPr lang="en-US" dirty="0"/>
          </a:p>
          <a:p>
            <a:pPr marL="596900" lvl="1" indent="0">
              <a:buNone/>
            </a:pPr>
            <a:endParaRPr lang="en-US" dirty="0"/>
          </a:p>
          <a:p>
            <a:pPr marL="139700" indent="0">
              <a:buNone/>
            </a:pPr>
            <a:endParaRPr lang="en-US" dirty="0"/>
          </a:p>
        </p:txBody>
      </p:sp>
      <p:sp>
        <p:nvSpPr>
          <p:cNvPr id="9" name="Google Shape;103;p16">
            <a:extLst>
              <a:ext uri="{FF2B5EF4-FFF2-40B4-BE49-F238E27FC236}">
                <a16:creationId xmlns:a16="http://schemas.microsoft.com/office/drawing/2014/main" id="{BE484596-270C-70D3-32D7-40235E970434}"/>
              </a:ext>
            </a:extLst>
          </p:cNvPr>
          <p:cNvSpPr txBox="1"/>
          <p:nvPr/>
        </p:nvSpPr>
        <p:spPr>
          <a:xfrm>
            <a:off x="4995064" y="166999"/>
            <a:ext cx="1554480" cy="36576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LegendSpecFits.jl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0" name="Google Shape;105;p16">
            <a:extLst>
              <a:ext uri="{FF2B5EF4-FFF2-40B4-BE49-F238E27FC236}">
                <a16:creationId xmlns:a16="http://schemas.microsoft.com/office/drawing/2014/main" id="{9A8D169A-3176-9C8F-1348-E8E106D4E1E0}"/>
              </a:ext>
            </a:extLst>
          </p:cNvPr>
          <p:cNvSpPr txBox="1"/>
          <p:nvPr/>
        </p:nvSpPr>
        <p:spPr>
          <a:xfrm>
            <a:off x="6635030" y="166999"/>
            <a:ext cx="1730656" cy="36576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RadiationSpectra.jl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1473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E27FCE-AD5F-3980-FA3A-B0FB839F91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>
            <a:extLst>
              <a:ext uri="{FF2B5EF4-FFF2-40B4-BE49-F238E27FC236}">
                <a16:creationId xmlns:a16="http://schemas.microsoft.com/office/drawing/2014/main" id="{3879E2E6-60D7-1415-16C1-18999CF82B6E}"/>
              </a:ext>
            </a:extLst>
          </p:cNvPr>
          <p:cNvSpPr/>
          <p:nvPr/>
        </p:nvSpPr>
        <p:spPr>
          <a:xfrm>
            <a:off x="155119" y="3409495"/>
            <a:ext cx="3455216" cy="5937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EEC213-E84F-8E7F-85BC-E0AB06A36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Analysis workflow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F3E2FF-19E8-BCD2-3943-C1FE56ED5D4C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chemeClr val="tx1">
                    <a:tint val="82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37</a:t>
            </a:fld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8164F80-EC6D-B26E-C00A-04CEC674E98E}"/>
              </a:ext>
            </a:extLst>
          </p:cNvPr>
          <p:cNvSpPr/>
          <p:nvPr/>
        </p:nvSpPr>
        <p:spPr>
          <a:xfrm>
            <a:off x="95200" y="1017775"/>
            <a:ext cx="1050118" cy="771119"/>
          </a:xfrm>
          <a:prstGeom prst="rect">
            <a:avLst/>
          </a:prstGeom>
          <a:solidFill>
            <a:srgbClr val="FCD86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waveforms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259E8AE-7C74-439A-858F-60CD7750A898}"/>
              </a:ext>
            </a:extLst>
          </p:cNvPr>
          <p:cNvSpPr txBox="1"/>
          <p:nvPr/>
        </p:nvSpPr>
        <p:spPr>
          <a:xfrm>
            <a:off x="1393033" y="3578103"/>
            <a:ext cx="14196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>
                <a:latin typeface="Calibri" panose="020F0502020204030204" pitchFamily="34" charset="0"/>
                <a:cs typeface="Calibri" panose="020F0502020204030204" pitchFamily="34" charset="0"/>
              </a:rPr>
              <a:t>waveform level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083A59D-8D76-2D0D-AC87-4C2B61CFC64B}"/>
              </a:ext>
            </a:extLst>
          </p:cNvPr>
          <p:cNvCxnSpPr>
            <a:cxnSpLocks/>
          </p:cNvCxnSpPr>
          <p:nvPr/>
        </p:nvCxnSpPr>
        <p:spPr>
          <a:xfrm flipV="1">
            <a:off x="95199" y="1777727"/>
            <a:ext cx="8974721" cy="4743"/>
          </a:xfrm>
          <a:prstGeom prst="straightConnector1">
            <a:avLst/>
          </a:prstGeom>
          <a:ln w="254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Pentagon 24">
            <a:extLst>
              <a:ext uri="{FF2B5EF4-FFF2-40B4-BE49-F238E27FC236}">
                <a16:creationId xmlns:a16="http://schemas.microsoft.com/office/drawing/2014/main" id="{CB5AF9AA-F3F7-4A27-8DD9-11C61E68DBF8}"/>
              </a:ext>
            </a:extLst>
          </p:cNvPr>
          <p:cNvSpPr/>
          <p:nvPr/>
        </p:nvSpPr>
        <p:spPr>
          <a:xfrm rot="16200000">
            <a:off x="-106906" y="1986338"/>
            <a:ext cx="1454330" cy="1050118"/>
          </a:xfrm>
          <a:prstGeom prst="homePlate">
            <a:avLst>
              <a:gd name="adj" fmla="val 15328"/>
            </a:avLst>
          </a:prstGeom>
          <a:solidFill>
            <a:srgbClr val="FCD86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Legend </a:t>
            </a:r>
          </a:p>
          <a:p>
            <a:pPr algn="ctr"/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raw data</a:t>
            </a:r>
          </a:p>
        </p:txBody>
      </p:sp>
      <p:pic>
        <p:nvPicPr>
          <p:cNvPr id="66" name="Picture 65" descr="A blue line on a black background&#10;&#10;Description automatically generated">
            <a:extLst>
              <a:ext uri="{FF2B5EF4-FFF2-40B4-BE49-F238E27FC236}">
                <a16:creationId xmlns:a16="http://schemas.microsoft.com/office/drawing/2014/main" id="{795830D6-BD3E-1CB4-9DB6-F5FDED95A0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660" y="3461478"/>
            <a:ext cx="666008" cy="506443"/>
          </a:xfrm>
          <a:prstGeom prst="rect">
            <a:avLst/>
          </a:prstGeom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9C933103-DC52-B3A0-21FD-6A539DF1CC1F}"/>
              </a:ext>
            </a:extLst>
          </p:cNvPr>
          <p:cNvSpPr/>
          <p:nvPr/>
        </p:nvSpPr>
        <p:spPr>
          <a:xfrm>
            <a:off x="155120" y="4087389"/>
            <a:ext cx="5958321" cy="3204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detector-wise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46B88606-242F-3F8F-DE8F-A44CDA31D881}"/>
              </a:ext>
            </a:extLst>
          </p:cNvPr>
          <p:cNvSpPr/>
          <p:nvPr/>
        </p:nvSpPr>
        <p:spPr>
          <a:xfrm>
            <a:off x="155120" y="4484600"/>
            <a:ext cx="2121895" cy="320416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file-wise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7E2D6FA-5A57-FDA3-430C-7DAC8E92B38E}"/>
              </a:ext>
            </a:extLst>
          </p:cNvPr>
          <p:cNvSpPr/>
          <p:nvPr/>
        </p:nvSpPr>
        <p:spPr>
          <a:xfrm>
            <a:off x="1191353" y="1017775"/>
            <a:ext cx="1085662" cy="747872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</a:t>
            </a:r>
          </a:p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quality cuts</a:t>
            </a:r>
          </a:p>
        </p:txBody>
      </p:sp>
      <p:sp>
        <p:nvSpPr>
          <p:cNvPr id="5" name="Pentagon 4">
            <a:extLst>
              <a:ext uri="{FF2B5EF4-FFF2-40B4-BE49-F238E27FC236}">
                <a16:creationId xmlns:a16="http://schemas.microsoft.com/office/drawing/2014/main" id="{B4B6541D-1DFD-20AE-F8A0-7B41F31BC683}"/>
              </a:ext>
            </a:extLst>
          </p:cNvPr>
          <p:cNvSpPr/>
          <p:nvPr/>
        </p:nvSpPr>
        <p:spPr>
          <a:xfrm rot="16200000">
            <a:off x="1006141" y="1967685"/>
            <a:ext cx="1456091" cy="1085663"/>
          </a:xfrm>
          <a:prstGeom prst="homePlate">
            <a:avLst>
              <a:gd name="adj" fmla="val 14762"/>
            </a:avLst>
          </a:prstGeom>
          <a:solidFill>
            <a:srgbClr val="A4C2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Remove non-physical waveforms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C295723-777B-A52B-B475-CFE23C2F670C}"/>
              </a:ext>
            </a:extLst>
          </p:cNvPr>
          <p:cNvSpPr/>
          <p:nvPr/>
        </p:nvSpPr>
        <p:spPr>
          <a:xfrm>
            <a:off x="2322262" y="1017775"/>
            <a:ext cx="1288073" cy="747872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digital signal processing</a:t>
            </a:r>
          </a:p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50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dsp</a:t>
            </a:r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7" name="Pentagon 6">
            <a:extLst>
              <a:ext uri="{FF2B5EF4-FFF2-40B4-BE49-F238E27FC236}">
                <a16:creationId xmlns:a16="http://schemas.microsoft.com/office/drawing/2014/main" id="{F383EAC9-8AA1-3886-79CE-35074E87499B}"/>
              </a:ext>
            </a:extLst>
          </p:cNvPr>
          <p:cNvSpPr/>
          <p:nvPr/>
        </p:nvSpPr>
        <p:spPr>
          <a:xfrm rot="16200000">
            <a:off x="2241922" y="1870148"/>
            <a:ext cx="1448756" cy="1288074"/>
          </a:xfrm>
          <a:prstGeom prst="homePlate">
            <a:avLst>
              <a:gd name="adj" fmla="val 11630"/>
            </a:avLst>
          </a:prstGeom>
          <a:solidFill>
            <a:srgbClr val="EA99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filter to extract parameters, e.g. energy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EF9560B-32F4-95E6-57BC-BD1589686380}"/>
              </a:ext>
            </a:extLst>
          </p:cNvPr>
          <p:cNvSpPr/>
          <p:nvPr/>
        </p:nvSpPr>
        <p:spPr>
          <a:xfrm>
            <a:off x="3655584" y="3409495"/>
            <a:ext cx="2457857" cy="5937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dsp</a:t>
            </a:r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parameter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534258-8953-5DD9-E29C-681663366F05}"/>
              </a:ext>
            </a:extLst>
          </p:cNvPr>
          <p:cNvSpPr/>
          <p:nvPr/>
        </p:nvSpPr>
        <p:spPr>
          <a:xfrm>
            <a:off x="3655583" y="1017775"/>
            <a:ext cx="1206305" cy="747872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calibration</a:t>
            </a:r>
          </a:p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500" i="1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ecal</a:t>
            </a:r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0" name="Pentagon 9">
            <a:extLst>
              <a:ext uri="{FF2B5EF4-FFF2-40B4-BE49-F238E27FC236}">
                <a16:creationId xmlns:a16="http://schemas.microsoft.com/office/drawing/2014/main" id="{0EE1F845-B38E-BF6C-2B48-43B2C90E2966}"/>
              </a:ext>
            </a:extLst>
          </p:cNvPr>
          <p:cNvSpPr/>
          <p:nvPr/>
        </p:nvSpPr>
        <p:spPr>
          <a:xfrm rot="16200000">
            <a:off x="3541720" y="1918395"/>
            <a:ext cx="1434035" cy="1206302"/>
          </a:xfrm>
          <a:prstGeom prst="homePlate">
            <a:avLst>
              <a:gd name="adj" fmla="val 11791"/>
            </a:avLst>
          </a:prstGeom>
          <a:solidFill>
            <a:srgbClr val="B6D7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Fit calibration data: </a:t>
            </a:r>
            <a:r>
              <a:rPr lang="en-US" sz="150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-lines with known energies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EA1FB3-38E2-72C4-96B6-576B476301D4}"/>
              </a:ext>
            </a:extLst>
          </p:cNvPr>
          <p:cNvSpPr/>
          <p:nvPr/>
        </p:nvSpPr>
        <p:spPr>
          <a:xfrm>
            <a:off x="2322262" y="4488995"/>
            <a:ext cx="3791179" cy="320415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run-wise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03270FB-8466-F605-9A37-29ECCBC2D598}"/>
              </a:ext>
            </a:extLst>
          </p:cNvPr>
          <p:cNvSpPr/>
          <p:nvPr/>
        </p:nvSpPr>
        <p:spPr>
          <a:xfrm>
            <a:off x="4907136" y="1017775"/>
            <a:ext cx="1206305" cy="749633"/>
          </a:xfrm>
          <a:prstGeom prst="rect">
            <a:avLst/>
          </a:prstGeom>
          <a:solidFill>
            <a:srgbClr val="A9B8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pulse-shape analysis (</a:t>
            </a:r>
            <a:r>
              <a:rPr lang="en-US" sz="1500" i="1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psd</a:t>
            </a:r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3" name="Pentagon 12">
            <a:extLst>
              <a:ext uri="{FF2B5EF4-FFF2-40B4-BE49-F238E27FC236}">
                <a16:creationId xmlns:a16="http://schemas.microsoft.com/office/drawing/2014/main" id="{3DFBA773-D507-DFE3-C59D-3823F1AD2C3B}"/>
              </a:ext>
            </a:extLst>
          </p:cNvPr>
          <p:cNvSpPr/>
          <p:nvPr/>
        </p:nvSpPr>
        <p:spPr>
          <a:xfrm rot="16200000">
            <a:off x="4796060" y="1915607"/>
            <a:ext cx="1428461" cy="1206304"/>
          </a:xfrm>
          <a:prstGeom prst="homePlate">
            <a:avLst>
              <a:gd name="adj" fmla="val 11229"/>
            </a:avLst>
          </a:prstGeom>
          <a:solidFill>
            <a:srgbClr val="A9B8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Remove </a:t>
            </a:r>
          </a:p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 events</a:t>
            </a:r>
          </a:p>
        </p:txBody>
      </p:sp>
    </p:spTree>
    <p:extLst>
      <p:ext uri="{BB962C8B-B14F-4D97-AF65-F5344CB8AC3E}">
        <p14:creationId xmlns:p14="http://schemas.microsoft.com/office/powerpoint/2010/main" val="534318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C9D5D8-6D90-0ECD-E9E3-8B8A3A580F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47DDD-543D-05F1-EDC4-BCE64826D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The A/E Classifier to Discriminate SSEs and MSEs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F1A700-B85C-CB17-6282-572E1FA644F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38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9ADFBE-0CF4-6E6C-7C0D-6929083289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869" y="1420754"/>
            <a:ext cx="2009870" cy="297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4C792D3-D53E-B9B9-B496-1E2FC1E3B4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031" y="1408111"/>
            <a:ext cx="2080795" cy="297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CE18BF-D9A6-B946-D576-FDB5DCD232B5}"/>
              </a:ext>
            </a:extLst>
          </p:cNvPr>
          <p:cNvSpPr txBox="1"/>
          <p:nvPr/>
        </p:nvSpPr>
        <p:spPr>
          <a:xfrm>
            <a:off x="1764380" y="1220076"/>
            <a:ext cx="8740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500" b="1" dirty="0">
                <a:solidFill>
                  <a:srgbClr val="5E5E5E"/>
                </a:solidFill>
                <a:latin typeface="+mn-lt"/>
              </a:rPr>
              <a:t>SSE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BDC769-FD19-AC26-CA6F-31A0991476A3}"/>
              </a:ext>
            </a:extLst>
          </p:cNvPr>
          <p:cNvSpPr txBox="1"/>
          <p:nvPr/>
        </p:nvSpPr>
        <p:spPr>
          <a:xfrm>
            <a:off x="7064803" y="1220076"/>
            <a:ext cx="8740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500" b="1" dirty="0">
                <a:solidFill>
                  <a:srgbClr val="5E5E5E"/>
                </a:solidFill>
                <a:latin typeface="+mn-lt"/>
              </a:rPr>
              <a:t>MSE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29C4A44-61FB-5364-955D-0D578F305AF3}"/>
              </a:ext>
            </a:extLst>
          </p:cNvPr>
          <p:cNvCxnSpPr>
            <a:cxnSpLocks/>
          </p:cNvCxnSpPr>
          <p:nvPr/>
        </p:nvCxnSpPr>
        <p:spPr>
          <a:xfrm>
            <a:off x="6136280" y="2662317"/>
            <a:ext cx="1434240" cy="481676"/>
          </a:xfrm>
          <a:prstGeom prst="straightConnector1">
            <a:avLst/>
          </a:prstGeom>
          <a:ln w="38100">
            <a:solidFill>
              <a:srgbClr val="00A5FC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99F0355E-966E-253B-FD77-4BACA47AC9A4}"/>
              </a:ext>
            </a:extLst>
          </p:cNvPr>
          <p:cNvSpPr txBox="1"/>
          <p:nvPr/>
        </p:nvSpPr>
        <p:spPr>
          <a:xfrm>
            <a:off x="1878460" y="4413275"/>
            <a:ext cx="4794608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297" algn="ctr"/>
            <a:r>
              <a:rPr lang="en-DE" sz="1500" dirty="0">
                <a:solidFill>
                  <a:srgbClr val="5E5E5E"/>
                </a:solidFill>
                <a:latin typeface="+mn-lt"/>
              </a:rPr>
              <a:t>→ only applicable in ICPC, PPC and BEGe detectors</a:t>
            </a:r>
          </a:p>
          <a:p>
            <a:pPr algn="ctr"/>
            <a:endParaRPr lang="en-DE" sz="105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D549A04-BF6F-3AC5-5CFC-C75F98AE7A18}"/>
              </a:ext>
            </a:extLst>
          </p:cNvPr>
          <p:cNvCxnSpPr>
            <a:cxnSpLocks/>
          </p:cNvCxnSpPr>
          <p:nvPr/>
        </p:nvCxnSpPr>
        <p:spPr>
          <a:xfrm flipH="1" flipV="1">
            <a:off x="2449657" y="1968629"/>
            <a:ext cx="1019100" cy="1042928"/>
          </a:xfrm>
          <a:prstGeom prst="straightConnector1">
            <a:avLst/>
          </a:prstGeom>
          <a:ln w="38100">
            <a:solidFill>
              <a:srgbClr val="142354">
                <a:alpha val="30061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B762542-83A3-6C15-EBC8-07196C63A37A}"/>
              </a:ext>
            </a:extLst>
          </p:cNvPr>
          <p:cNvSpPr txBox="1"/>
          <p:nvPr/>
        </p:nvSpPr>
        <p:spPr>
          <a:xfrm>
            <a:off x="2612539" y="2484669"/>
            <a:ext cx="3677637" cy="94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297"/>
            <a:r>
              <a:rPr lang="en-DE" sz="1500" dirty="0">
                <a:solidFill>
                  <a:srgbClr val="5E5E5E"/>
                </a:solidFill>
                <a:latin typeface="+mn-lt"/>
              </a:rPr>
              <a:t>A: maximum current amplitude of event</a:t>
            </a:r>
          </a:p>
          <a:p>
            <a:pPr marL="114297" algn="ctr"/>
            <a:endParaRPr lang="en-DE" sz="1500" dirty="0">
              <a:solidFill>
                <a:srgbClr val="5E5E5E"/>
              </a:solidFill>
              <a:latin typeface="+mn-lt"/>
            </a:endParaRPr>
          </a:p>
          <a:p>
            <a:pPr marL="114297" algn="ctr"/>
            <a:r>
              <a:rPr lang="en-DE" sz="1500" dirty="0">
                <a:solidFill>
                  <a:srgbClr val="5E5E5E"/>
                </a:solidFill>
                <a:latin typeface="+mn-lt"/>
              </a:rPr>
              <a:t>E: height of charge pulse</a:t>
            </a:r>
          </a:p>
          <a:p>
            <a:pPr algn="ctr"/>
            <a:endParaRPr lang="en-DE" sz="1050" dirty="0"/>
          </a:p>
        </p:txBody>
      </p:sp>
    </p:spTree>
    <p:extLst>
      <p:ext uri="{BB962C8B-B14F-4D97-AF65-F5344CB8AC3E}">
        <p14:creationId xmlns:p14="http://schemas.microsoft.com/office/powerpoint/2010/main" val="4070637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>
          <a:extLst>
            <a:ext uri="{FF2B5EF4-FFF2-40B4-BE49-F238E27FC236}">
              <a16:creationId xmlns:a16="http://schemas.microsoft.com/office/drawing/2014/main" id="{E2D74CF2-82E0-B6A4-C3EC-FDA549BBA2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E13513E-400A-4936-5FFF-FED829C9E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00" y="86683"/>
            <a:ext cx="8640000" cy="576000"/>
          </a:xfrm>
        </p:spPr>
        <p:txBody>
          <a:bodyPr/>
          <a:lstStyle/>
          <a:p>
            <a:r>
              <a:rPr lang="en-US" b="1" dirty="0">
                <a:latin typeface="+mj-lt"/>
                <a:sym typeface="Caveat SemiBold"/>
              </a:rPr>
              <a:t>Pulse Shape Discrimination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18EBCD-3F98-3322-479E-47C7F762629F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28392" y="1376669"/>
            <a:ext cx="2341255" cy="3418879"/>
          </a:xfrm>
        </p:spPr>
        <p:txBody>
          <a:bodyPr/>
          <a:lstStyle/>
          <a:p>
            <a:pPr marL="114300" indent="0">
              <a:buNone/>
            </a:pPr>
            <a:r>
              <a:rPr lang="en-US" dirty="0">
                <a:sym typeface="Wingdings" pitchFamily="2" charset="2"/>
              </a:rPr>
              <a:t>Double Escape Peak (DEP) as </a:t>
            </a:r>
            <a:r>
              <a:rPr lang="en-US" b="1" dirty="0">
                <a:sym typeface="Wingdings" pitchFamily="2" charset="2"/>
              </a:rPr>
              <a:t>proxy</a:t>
            </a:r>
            <a:r>
              <a:rPr lang="en-US" dirty="0">
                <a:sym typeface="Wingdings" pitchFamily="2" charset="2"/>
              </a:rPr>
              <a:t> for Single Site Events (SSE)</a:t>
            </a:r>
          </a:p>
          <a:p>
            <a:pPr marL="114300" indent="0">
              <a:buNone/>
            </a:pPr>
            <a:endParaRPr lang="en-US" dirty="0">
              <a:sym typeface="Wingdings" pitchFamily="2" charset="2"/>
            </a:endParaRPr>
          </a:p>
          <a:p>
            <a:pPr marL="114300" indent="0">
              <a:buNone/>
            </a:pPr>
            <a:endParaRPr lang="en-US" dirty="0">
              <a:sym typeface="Wingdings" pitchFamily="2" charset="2"/>
            </a:endParaRPr>
          </a:p>
          <a:p>
            <a:pPr marL="114300" indent="0">
              <a:buNone/>
            </a:pPr>
            <a:endParaRPr lang="en-US" dirty="0">
              <a:sym typeface="Wingdings" pitchFamily="2" charset="2"/>
            </a:endParaRPr>
          </a:p>
          <a:p>
            <a:pPr marL="114300" indent="0">
              <a:buNone/>
            </a:pPr>
            <a:r>
              <a:rPr lang="en-US" dirty="0">
                <a:sym typeface="Wingdings" pitchFamily="2" charset="2"/>
              </a:rPr>
              <a:t> Fully automated cut generation</a:t>
            </a:r>
          </a:p>
          <a:p>
            <a:endParaRPr lang="en-US" dirty="0"/>
          </a:p>
        </p:txBody>
      </p:sp>
      <p:sp>
        <p:nvSpPr>
          <p:cNvPr id="134" name="Google Shape;134;p17">
            <a:extLst>
              <a:ext uri="{FF2B5EF4-FFF2-40B4-BE49-F238E27FC236}">
                <a16:creationId xmlns:a16="http://schemas.microsoft.com/office/drawing/2014/main" id="{7A8576D1-6F70-52B8-65D0-BC1487EF558C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7086600" y="4795548"/>
            <a:ext cx="2057400" cy="274637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200" b="0" i="0" u="none" strike="noStrike" cap="none">
                <a:solidFill>
                  <a:schemeClr val="tx1">
                    <a:tint val="82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2B6DA5EA-2A31-BC48-B0B5-4E614BDE5887}" type="slidenum">
              <a:rPr lang="en-US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39</a:t>
            </a:fld>
            <a:endParaRPr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58543F7-FDBB-698E-291B-7E02D9A31C67}"/>
              </a:ext>
            </a:extLst>
          </p:cNvPr>
          <p:cNvGrpSpPr/>
          <p:nvPr/>
        </p:nvGrpSpPr>
        <p:grpSpPr>
          <a:xfrm>
            <a:off x="1875881" y="790291"/>
            <a:ext cx="7268674" cy="4353209"/>
            <a:chOff x="1752484" y="880444"/>
            <a:chExt cx="7268674" cy="4353209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150E8D6-E14D-6611-080A-F5281C0FE700}"/>
                </a:ext>
              </a:extLst>
            </p:cNvPr>
            <p:cNvGrpSpPr/>
            <p:nvPr/>
          </p:nvGrpSpPr>
          <p:grpSpPr>
            <a:xfrm>
              <a:off x="1752484" y="880444"/>
              <a:ext cx="7268674" cy="4353209"/>
              <a:chOff x="1511363" y="841145"/>
              <a:chExt cx="6710422" cy="4018872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BF230D19-786A-4202-0A0C-B8DFFFD361C0}"/>
                  </a:ext>
                </a:extLst>
              </p:cNvPr>
              <p:cNvGrpSpPr/>
              <p:nvPr/>
            </p:nvGrpSpPr>
            <p:grpSpPr>
              <a:xfrm>
                <a:off x="1511363" y="1636033"/>
                <a:ext cx="6121273" cy="3223984"/>
                <a:chOff x="4268657" y="1509390"/>
                <a:chExt cx="4682581" cy="2466246"/>
              </a:xfrm>
            </p:grpSpPr>
            <p:grpSp>
              <p:nvGrpSpPr>
                <p:cNvPr id="31" name="Gruppieren 30">
                  <a:extLst>
                    <a:ext uri="{FF2B5EF4-FFF2-40B4-BE49-F238E27FC236}">
                      <a16:creationId xmlns:a16="http://schemas.microsoft.com/office/drawing/2014/main" id="{F9E96C0B-81D7-5905-EFD3-225921CBCB88}"/>
                    </a:ext>
                  </a:extLst>
                </p:cNvPr>
                <p:cNvGrpSpPr/>
                <p:nvPr/>
              </p:nvGrpSpPr>
              <p:grpSpPr>
                <a:xfrm>
                  <a:off x="4268657" y="1509390"/>
                  <a:ext cx="4682581" cy="2466246"/>
                  <a:chOff x="4277710" y="1318921"/>
                  <a:chExt cx="4682581" cy="2466246"/>
                </a:xfrm>
              </p:grpSpPr>
              <p:pic>
                <p:nvPicPr>
                  <p:cNvPr id="5" name="Grafik 4">
                    <a:extLst>
                      <a:ext uri="{FF2B5EF4-FFF2-40B4-BE49-F238E27FC236}">
                        <a16:creationId xmlns:a16="http://schemas.microsoft.com/office/drawing/2014/main" id="{E26769CE-DE59-EC19-F180-A58E07034CD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t="5879" r="10088"/>
                  <a:stretch/>
                </p:blipFill>
                <p:spPr>
                  <a:xfrm>
                    <a:off x="4277710" y="1318921"/>
                    <a:ext cx="4375351" cy="2466246"/>
                  </a:xfrm>
                  <a:prstGeom prst="rect">
                    <a:avLst/>
                  </a:prstGeom>
                </p:spPr>
              </p:pic>
              <p:sp>
                <p:nvSpPr>
                  <p:cNvPr id="26" name="Textfeld 25">
                    <a:extLst>
                      <a:ext uri="{FF2B5EF4-FFF2-40B4-BE49-F238E27FC236}">
                        <a16:creationId xmlns:a16="http://schemas.microsoft.com/office/drawing/2014/main" id="{21607DE6-7474-8645-C31E-47B0CFF78BC7}"/>
                      </a:ext>
                    </a:extLst>
                  </p:cNvPr>
                  <p:cNvSpPr txBox="1"/>
                  <p:nvPr/>
                </p:nvSpPr>
                <p:spPr>
                  <a:xfrm>
                    <a:off x="8072204" y="2569702"/>
                    <a:ext cx="888087" cy="25898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6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+mj-lt"/>
                      </a:rPr>
                      <a:t>FEP</a:t>
                    </a:r>
                  </a:p>
                </p:txBody>
              </p:sp>
            </p:grpSp>
            <p:grpSp>
              <p:nvGrpSpPr>
                <p:cNvPr id="30" name="Gruppieren 29">
                  <a:extLst>
                    <a:ext uri="{FF2B5EF4-FFF2-40B4-BE49-F238E27FC236}">
                      <a16:creationId xmlns:a16="http://schemas.microsoft.com/office/drawing/2014/main" id="{977EB850-B23E-7012-7537-EF189AC5FF7A}"/>
                    </a:ext>
                  </a:extLst>
                </p:cNvPr>
                <p:cNvGrpSpPr/>
                <p:nvPr/>
              </p:nvGrpSpPr>
              <p:grpSpPr>
                <a:xfrm>
                  <a:off x="4805250" y="1619740"/>
                  <a:ext cx="4081418" cy="2026365"/>
                  <a:chOff x="4805250" y="1460836"/>
                  <a:chExt cx="4081418" cy="2026365"/>
                </a:xfrm>
              </p:grpSpPr>
              <p:cxnSp>
                <p:nvCxnSpPr>
                  <p:cNvPr id="21" name="Gerade Verbindung 20">
                    <a:extLst>
                      <a:ext uri="{FF2B5EF4-FFF2-40B4-BE49-F238E27FC236}">
                        <a16:creationId xmlns:a16="http://schemas.microsoft.com/office/drawing/2014/main" id="{4D4AFBDB-CABF-6347-9498-34F9982189B0}"/>
                      </a:ext>
                    </a:extLst>
                  </p:cNvPr>
                  <p:cNvCxnSpPr/>
                  <p:nvPr/>
                </p:nvCxnSpPr>
                <p:spPr>
                  <a:xfrm>
                    <a:off x="4805250" y="1839310"/>
                    <a:ext cx="3876295" cy="0"/>
                  </a:xfrm>
                  <a:prstGeom prst="line">
                    <a:avLst/>
                  </a:prstGeom>
                  <a:ln/>
                </p:spPr>
                <p:style>
                  <a:lnRef idx="3">
                    <a:schemeClr val="accent4"/>
                  </a:lnRef>
                  <a:fillRef idx="0">
                    <a:schemeClr val="accent4"/>
                  </a:fillRef>
                  <a:effectRef idx="2">
                    <a:schemeClr val="accent4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Gerade Verbindung 21">
                    <a:extLst>
                      <a:ext uri="{FF2B5EF4-FFF2-40B4-BE49-F238E27FC236}">
                        <a16:creationId xmlns:a16="http://schemas.microsoft.com/office/drawing/2014/main" id="{B3697B5C-CFDE-0EEC-EFA9-73F558D869C8}"/>
                      </a:ext>
                    </a:extLst>
                  </p:cNvPr>
                  <p:cNvCxnSpPr/>
                  <p:nvPr/>
                </p:nvCxnSpPr>
                <p:spPr>
                  <a:xfrm>
                    <a:off x="4805250" y="2086303"/>
                    <a:ext cx="3876295" cy="0"/>
                  </a:xfrm>
                  <a:prstGeom prst="line">
                    <a:avLst/>
                  </a:prstGeom>
                  <a:ln/>
                </p:spPr>
                <p:style>
                  <a:lnRef idx="3">
                    <a:schemeClr val="accent4"/>
                  </a:lnRef>
                  <a:fillRef idx="0">
                    <a:schemeClr val="accent4"/>
                  </a:fillRef>
                  <a:effectRef idx="2">
                    <a:schemeClr val="accent4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Textfeld 23">
                    <a:extLst>
                      <a:ext uri="{FF2B5EF4-FFF2-40B4-BE49-F238E27FC236}">
                        <a16:creationId xmlns:a16="http://schemas.microsoft.com/office/drawing/2014/main" id="{1427790B-54C2-889E-D0F2-5C4D4F27C4C7}"/>
                      </a:ext>
                    </a:extLst>
                  </p:cNvPr>
                  <p:cNvSpPr txBox="1"/>
                  <p:nvPr/>
                </p:nvSpPr>
                <p:spPr>
                  <a:xfrm>
                    <a:off x="4867233" y="1460836"/>
                    <a:ext cx="888087" cy="23544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+mj-lt"/>
                      </a:rPr>
                      <a:t>p</a:t>
                    </a:r>
                    <a:r>
                      <a:rPr lang="en-US" b="1" baseline="300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j-lt"/>
                      </a:rPr>
                      <a:t>+ </a:t>
                    </a:r>
                    <a:r>
                      <a:rPr lang="en-US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+mj-lt"/>
                      </a:rPr>
                      <a:t>events</a:t>
                    </a:r>
                  </a:p>
                </p:txBody>
              </p:sp>
              <p:sp>
                <p:nvSpPr>
                  <p:cNvPr id="25" name="Textfeld 24">
                    <a:extLst>
                      <a:ext uri="{FF2B5EF4-FFF2-40B4-BE49-F238E27FC236}">
                        <a16:creationId xmlns:a16="http://schemas.microsoft.com/office/drawing/2014/main" id="{D796A480-8743-1E6F-623D-D9EEFB4BA061}"/>
                      </a:ext>
                    </a:extLst>
                  </p:cNvPr>
                  <p:cNvSpPr txBox="1"/>
                  <p:nvPr/>
                </p:nvSpPr>
                <p:spPr>
                  <a:xfrm>
                    <a:off x="7998581" y="1827315"/>
                    <a:ext cx="888087" cy="258983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US" sz="16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+mj-lt"/>
                      </a:rPr>
                      <a:t>SSEs</a:t>
                    </a:r>
                  </a:p>
                </p:txBody>
              </p:sp>
              <p:sp>
                <p:nvSpPr>
                  <p:cNvPr id="27" name="Textfeld 26">
                    <a:extLst>
                      <a:ext uri="{FF2B5EF4-FFF2-40B4-BE49-F238E27FC236}">
                        <a16:creationId xmlns:a16="http://schemas.microsoft.com/office/drawing/2014/main" id="{07BDFC0A-A630-E672-D372-A74424E62EDD}"/>
                      </a:ext>
                    </a:extLst>
                  </p:cNvPr>
                  <p:cNvSpPr txBox="1"/>
                  <p:nvPr/>
                </p:nvSpPr>
                <p:spPr>
                  <a:xfrm>
                    <a:off x="7381586" y="2601267"/>
                    <a:ext cx="888087" cy="25898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6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+mj-lt"/>
                      </a:rPr>
                      <a:t>SEP</a:t>
                    </a:r>
                  </a:p>
                </p:txBody>
              </p:sp>
              <p:sp>
                <p:nvSpPr>
                  <p:cNvPr id="29" name="Textfeld 28">
                    <a:extLst>
                      <a:ext uri="{FF2B5EF4-FFF2-40B4-BE49-F238E27FC236}">
                        <a16:creationId xmlns:a16="http://schemas.microsoft.com/office/drawing/2014/main" id="{6252764D-3BDF-F97D-C13C-0D53E468CF6B}"/>
                      </a:ext>
                    </a:extLst>
                  </p:cNvPr>
                  <p:cNvSpPr txBox="1"/>
                  <p:nvPr/>
                </p:nvSpPr>
                <p:spPr>
                  <a:xfrm>
                    <a:off x="6158231" y="1850859"/>
                    <a:ext cx="888087" cy="25898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+mj-lt"/>
                      </a:rPr>
                      <a:t>DEP</a:t>
                    </a:r>
                  </a:p>
                </p:txBody>
              </p:sp>
              <p:sp>
                <p:nvSpPr>
                  <p:cNvPr id="23" name="Textfeld 22">
                    <a:extLst>
                      <a:ext uri="{FF2B5EF4-FFF2-40B4-BE49-F238E27FC236}">
                        <a16:creationId xmlns:a16="http://schemas.microsoft.com/office/drawing/2014/main" id="{2219DC99-B1E5-B7DA-D921-6FDA769A7859}"/>
                      </a:ext>
                    </a:extLst>
                  </p:cNvPr>
                  <p:cNvSpPr txBox="1"/>
                  <p:nvPr/>
                </p:nvSpPr>
                <p:spPr>
                  <a:xfrm>
                    <a:off x="4867233" y="3086954"/>
                    <a:ext cx="888087" cy="40024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+mj-lt"/>
                      </a:rPr>
                      <a:t>MSE and n</a:t>
                    </a:r>
                    <a:r>
                      <a:rPr lang="en-US" b="1" baseline="300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j-lt"/>
                      </a:rPr>
                      <a:t>+ </a:t>
                    </a:r>
                    <a:r>
                      <a:rPr lang="en-US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+mj-lt"/>
                      </a:rPr>
                      <a:t>events</a:t>
                    </a:r>
                  </a:p>
                </p:txBody>
              </p:sp>
            </p:grpSp>
          </p:grpSp>
          <p:pic>
            <p:nvPicPr>
              <p:cNvPr id="6" name="Picture 5" descr="A diagram of a normal and a normal graph&#10;&#10;AI-generated content may be incorrect.">
                <a:extLst>
                  <a:ext uri="{FF2B5EF4-FFF2-40B4-BE49-F238E27FC236}">
                    <a16:creationId xmlns:a16="http://schemas.microsoft.com/office/drawing/2014/main" id="{7F0B24A9-FC53-56F1-439B-D0B65D7CDF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33418" r="33226"/>
              <a:stretch/>
            </p:blipFill>
            <p:spPr>
              <a:xfrm>
                <a:off x="3214039" y="3061192"/>
                <a:ext cx="982677" cy="1423937"/>
              </a:xfrm>
              <a:prstGeom prst="rect">
                <a:avLst/>
              </a:prstGeom>
            </p:spPr>
          </p:pic>
          <p:pic>
            <p:nvPicPr>
              <p:cNvPr id="7" name="Picture 6" descr="A diagram of a normal and a normal graph&#10;&#10;AI-generated content may be incorrect.">
                <a:extLst>
                  <a:ext uri="{FF2B5EF4-FFF2-40B4-BE49-F238E27FC236}">
                    <a16:creationId xmlns:a16="http://schemas.microsoft.com/office/drawing/2014/main" id="{773A342E-5225-0E93-4B27-9511F1DFA6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67778"/>
              <a:stretch/>
            </p:blipFill>
            <p:spPr>
              <a:xfrm>
                <a:off x="3225000" y="841145"/>
                <a:ext cx="941703" cy="1412563"/>
              </a:xfrm>
              <a:prstGeom prst="rect">
                <a:avLst/>
              </a:prstGeom>
            </p:spPr>
          </p:pic>
          <p:pic>
            <p:nvPicPr>
              <p:cNvPr id="9" name="Picture 8" descr="A diagram of a normal and a normal graph&#10;&#10;AI-generated content may be incorrect.">
                <a:extLst>
                  <a:ext uri="{FF2B5EF4-FFF2-40B4-BE49-F238E27FC236}">
                    <a16:creationId xmlns:a16="http://schemas.microsoft.com/office/drawing/2014/main" id="{D4CADE81-476C-9C83-FF39-75D2BC4C82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66458"/>
              <a:stretch/>
            </p:blipFill>
            <p:spPr>
              <a:xfrm>
                <a:off x="7280082" y="1793818"/>
                <a:ext cx="941703" cy="1356992"/>
              </a:xfrm>
              <a:prstGeom prst="rect">
                <a:avLst/>
              </a:prstGeom>
            </p:spPr>
          </p:pic>
        </p:grp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C6D5FBDD-E585-C548-3051-AD21ED4984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8741" t="68562" r="39059"/>
            <a:stretch/>
          </p:blipFill>
          <p:spPr>
            <a:xfrm>
              <a:off x="6061042" y="3777490"/>
              <a:ext cx="1064428" cy="956064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026F3994-849A-579A-8285-ADDD908072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963" t="68272" r="78763" b="290"/>
            <a:stretch/>
          </p:blipFill>
          <p:spPr>
            <a:xfrm>
              <a:off x="5056875" y="1523699"/>
              <a:ext cx="1064428" cy="956064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7162FC4C-C331-7C82-C38C-99FEA203ED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0159" t="68387" r="57641" b="175"/>
            <a:stretch/>
          </p:blipFill>
          <p:spPr>
            <a:xfrm>
              <a:off x="7391516" y="3777490"/>
              <a:ext cx="1064428" cy="956064"/>
            </a:xfrm>
            <a:prstGeom prst="rect">
              <a:avLst/>
            </a:prstGeom>
          </p:spPr>
        </p:pic>
      </p:grpSp>
      <p:sp>
        <p:nvSpPr>
          <p:cNvPr id="10" name="Google Shape;103;p16">
            <a:extLst>
              <a:ext uri="{FF2B5EF4-FFF2-40B4-BE49-F238E27FC236}">
                <a16:creationId xmlns:a16="http://schemas.microsoft.com/office/drawing/2014/main" id="{5884EDC3-A0FF-17BA-36C9-BAD0BFCE0571}"/>
              </a:ext>
            </a:extLst>
          </p:cNvPr>
          <p:cNvSpPr txBox="1"/>
          <p:nvPr/>
        </p:nvSpPr>
        <p:spPr>
          <a:xfrm>
            <a:off x="4995064" y="166999"/>
            <a:ext cx="1554480" cy="36576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LegendSpecFits.jl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1" name="Google Shape;105;p16">
            <a:extLst>
              <a:ext uri="{FF2B5EF4-FFF2-40B4-BE49-F238E27FC236}">
                <a16:creationId xmlns:a16="http://schemas.microsoft.com/office/drawing/2014/main" id="{CA0DC850-5519-C40F-20FD-343BA530AEA4}"/>
              </a:ext>
            </a:extLst>
          </p:cNvPr>
          <p:cNvSpPr txBox="1"/>
          <p:nvPr/>
        </p:nvSpPr>
        <p:spPr>
          <a:xfrm>
            <a:off x="6635030" y="166999"/>
            <a:ext cx="1730656" cy="36576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RadiationSpectra.jl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8363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38"/>
          <p:cNvSpPr/>
          <p:nvPr/>
        </p:nvSpPr>
        <p:spPr>
          <a:xfrm rot="-1107618">
            <a:off x="7011740" y="1568526"/>
            <a:ext cx="536182" cy="638776"/>
          </a:xfrm>
          <a:prstGeom prst="irregularSeal1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38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">
                <a:solidFill>
                  <a:schemeClr val="lt1"/>
                </a:solidFill>
              </a:rPr>
              <a:t>Matter Antimatter Asymmetry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39" name="Google Shape;239;p38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602" t="-1452"/>
            </a:stretch>
          </a:blipFill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17780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 </a:t>
            </a:r>
            <a:endParaRPr/>
          </a:p>
        </p:txBody>
      </p:sp>
      <p:pic>
        <p:nvPicPr>
          <p:cNvPr id="240" name="Google Shape;240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82334" y="1971224"/>
            <a:ext cx="2428957" cy="2428957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38"/>
          <p:cNvSpPr/>
          <p:nvPr/>
        </p:nvSpPr>
        <p:spPr>
          <a:xfrm>
            <a:off x="7346096" y="3274591"/>
            <a:ext cx="269488" cy="269488"/>
          </a:xfrm>
          <a:prstGeom prst="ellipse">
            <a:avLst/>
          </a:prstGeom>
          <a:solidFill>
            <a:srgbClr val="6699C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+</a:t>
            </a:r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38"/>
          <p:cNvSpPr/>
          <p:nvPr/>
        </p:nvSpPr>
        <p:spPr>
          <a:xfrm>
            <a:off x="6881327" y="1785878"/>
            <a:ext cx="269488" cy="269488"/>
          </a:xfrm>
          <a:prstGeom prst="ellipse">
            <a:avLst/>
          </a:prstGeom>
          <a:solidFill>
            <a:srgbClr val="C00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38"/>
          <p:cNvSpPr/>
          <p:nvPr/>
        </p:nvSpPr>
        <p:spPr>
          <a:xfrm rot="10298802" flipH="1">
            <a:off x="7487990" y="3838424"/>
            <a:ext cx="1234657" cy="188572"/>
          </a:xfrm>
          <a:custGeom>
            <a:avLst/>
            <a:gdLst/>
            <a:ahLst/>
            <a:cxnLst/>
            <a:rect l="l" t="t" r="r" b="b"/>
            <a:pathLst>
              <a:path w="4354" h="589" extrusionOk="0">
                <a:moveTo>
                  <a:pt x="0" y="589"/>
                </a:moveTo>
                <a:cubicBezTo>
                  <a:pt x="181" y="294"/>
                  <a:pt x="363" y="0"/>
                  <a:pt x="544" y="0"/>
                </a:cubicBezTo>
                <a:cubicBezTo>
                  <a:pt x="725" y="0"/>
                  <a:pt x="907" y="589"/>
                  <a:pt x="1088" y="589"/>
                </a:cubicBezTo>
                <a:cubicBezTo>
                  <a:pt x="1269" y="589"/>
                  <a:pt x="1452" y="0"/>
                  <a:pt x="1633" y="0"/>
                </a:cubicBezTo>
                <a:cubicBezTo>
                  <a:pt x="1814" y="0"/>
                  <a:pt x="1996" y="589"/>
                  <a:pt x="2177" y="589"/>
                </a:cubicBezTo>
                <a:cubicBezTo>
                  <a:pt x="2358" y="589"/>
                  <a:pt x="2540" y="0"/>
                  <a:pt x="2721" y="0"/>
                </a:cubicBezTo>
                <a:cubicBezTo>
                  <a:pt x="2902" y="0"/>
                  <a:pt x="3085" y="589"/>
                  <a:pt x="3266" y="589"/>
                </a:cubicBezTo>
                <a:cubicBezTo>
                  <a:pt x="3447" y="589"/>
                  <a:pt x="3629" y="0"/>
                  <a:pt x="3810" y="0"/>
                </a:cubicBezTo>
                <a:cubicBezTo>
                  <a:pt x="3991" y="0"/>
                  <a:pt x="4172" y="294"/>
                  <a:pt x="4354" y="589"/>
                </a:cubicBezTo>
              </a:path>
            </a:pathLst>
          </a:custGeom>
          <a:noFill/>
          <a:ln w="38100" cap="flat" cmpd="sng">
            <a:solidFill>
              <a:srgbClr val="FFCC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38"/>
          <p:cNvSpPr/>
          <p:nvPr/>
        </p:nvSpPr>
        <p:spPr>
          <a:xfrm rot="9174179" flipH="1">
            <a:off x="6643633" y="2609514"/>
            <a:ext cx="1234657" cy="188573"/>
          </a:xfrm>
          <a:custGeom>
            <a:avLst/>
            <a:gdLst/>
            <a:ahLst/>
            <a:cxnLst/>
            <a:rect l="l" t="t" r="r" b="b"/>
            <a:pathLst>
              <a:path w="4354" h="589" extrusionOk="0">
                <a:moveTo>
                  <a:pt x="0" y="589"/>
                </a:moveTo>
                <a:cubicBezTo>
                  <a:pt x="181" y="294"/>
                  <a:pt x="363" y="0"/>
                  <a:pt x="544" y="0"/>
                </a:cubicBezTo>
                <a:cubicBezTo>
                  <a:pt x="725" y="0"/>
                  <a:pt x="907" y="589"/>
                  <a:pt x="1088" y="589"/>
                </a:cubicBezTo>
                <a:cubicBezTo>
                  <a:pt x="1269" y="589"/>
                  <a:pt x="1452" y="0"/>
                  <a:pt x="1633" y="0"/>
                </a:cubicBezTo>
                <a:cubicBezTo>
                  <a:pt x="1814" y="0"/>
                  <a:pt x="1996" y="589"/>
                  <a:pt x="2177" y="589"/>
                </a:cubicBezTo>
                <a:cubicBezTo>
                  <a:pt x="2358" y="589"/>
                  <a:pt x="2540" y="0"/>
                  <a:pt x="2721" y="0"/>
                </a:cubicBezTo>
                <a:cubicBezTo>
                  <a:pt x="2902" y="0"/>
                  <a:pt x="3085" y="589"/>
                  <a:pt x="3266" y="589"/>
                </a:cubicBezTo>
                <a:cubicBezTo>
                  <a:pt x="3447" y="589"/>
                  <a:pt x="3629" y="0"/>
                  <a:pt x="3810" y="0"/>
                </a:cubicBezTo>
                <a:cubicBezTo>
                  <a:pt x="3991" y="0"/>
                  <a:pt x="4172" y="294"/>
                  <a:pt x="4354" y="589"/>
                </a:cubicBezTo>
              </a:path>
            </a:pathLst>
          </a:custGeom>
          <a:noFill/>
          <a:ln w="38100" cap="flat" cmpd="sng">
            <a:solidFill>
              <a:srgbClr val="FFCC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38"/>
          <p:cNvSpPr/>
          <p:nvPr/>
        </p:nvSpPr>
        <p:spPr>
          <a:xfrm rot="2223096" flipH="1">
            <a:off x="4343667" y="1970055"/>
            <a:ext cx="1234657" cy="188572"/>
          </a:xfrm>
          <a:custGeom>
            <a:avLst/>
            <a:gdLst/>
            <a:ahLst/>
            <a:cxnLst/>
            <a:rect l="l" t="t" r="r" b="b"/>
            <a:pathLst>
              <a:path w="4354" h="589" extrusionOk="0">
                <a:moveTo>
                  <a:pt x="0" y="589"/>
                </a:moveTo>
                <a:cubicBezTo>
                  <a:pt x="181" y="294"/>
                  <a:pt x="363" y="0"/>
                  <a:pt x="544" y="0"/>
                </a:cubicBezTo>
                <a:cubicBezTo>
                  <a:pt x="725" y="0"/>
                  <a:pt x="907" y="589"/>
                  <a:pt x="1088" y="589"/>
                </a:cubicBezTo>
                <a:cubicBezTo>
                  <a:pt x="1269" y="589"/>
                  <a:pt x="1452" y="0"/>
                  <a:pt x="1633" y="0"/>
                </a:cubicBezTo>
                <a:cubicBezTo>
                  <a:pt x="1814" y="0"/>
                  <a:pt x="1996" y="589"/>
                  <a:pt x="2177" y="589"/>
                </a:cubicBezTo>
                <a:cubicBezTo>
                  <a:pt x="2358" y="589"/>
                  <a:pt x="2540" y="0"/>
                  <a:pt x="2721" y="0"/>
                </a:cubicBezTo>
                <a:cubicBezTo>
                  <a:pt x="2902" y="0"/>
                  <a:pt x="3085" y="589"/>
                  <a:pt x="3266" y="589"/>
                </a:cubicBezTo>
                <a:cubicBezTo>
                  <a:pt x="3447" y="589"/>
                  <a:pt x="3629" y="0"/>
                  <a:pt x="3810" y="0"/>
                </a:cubicBezTo>
                <a:cubicBezTo>
                  <a:pt x="3991" y="0"/>
                  <a:pt x="4172" y="294"/>
                  <a:pt x="4354" y="589"/>
                </a:cubicBezTo>
              </a:path>
            </a:pathLst>
          </a:custGeom>
          <a:noFill/>
          <a:ln w="38100" cap="flat" cmpd="sng">
            <a:solidFill>
              <a:srgbClr val="FFCC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38"/>
          <p:cNvSpPr/>
          <p:nvPr/>
        </p:nvSpPr>
        <p:spPr>
          <a:xfrm>
            <a:off x="5685237" y="2044209"/>
            <a:ext cx="269488" cy="269488"/>
          </a:xfrm>
          <a:prstGeom prst="ellipse">
            <a:avLst/>
          </a:prstGeom>
          <a:solidFill>
            <a:srgbClr val="C00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8"/>
          <p:cNvSpPr/>
          <p:nvPr/>
        </p:nvSpPr>
        <p:spPr>
          <a:xfrm>
            <a:off x="7355970" y="1754938"/>
            <a:ext cx="269488" cy="269488"/>
          </a:xfrm>
          <a:prstGeom prst="ellipse">
            <a:avLst/>
          </a:prstGeom>
          <a:solidFill>
            <a:srgbClr val="6699C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+</a:t>
            </a:r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38"/>
          <p:cNvSpPr/>
          <p:nvPr/>
        </p:nvSpPr>
        <p:spPr>
          <a:xfrm rot="-1107618">
            <a:off x="8247259" y="1801629"/>
            <a:ext cx="536182" cy="638776"/>
          </a:xfrm>
          <a:prstGeom prst="irregularSeal1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38"/>
          <p:cNvSpPr/>
          <p:nvPr/>
        </p:nvSpPr>
        <p:spPr>
          <a:xfrm>
            <a:off x="8250324" y="1832297"/>
            <a:ext cx="269488" cy="269488"/>
          </a:xfrm>
          <a:prstGeom prst="ellipse">
            <a:avLst/>
          </a:prstGeom>
          <a:solidFill>
            <a:srgbClr val="C00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38"/>
          <p:cNvSpPr/>
          <p:nvPr/>
        </p:nvSpPr>
        <p:spPr>
          <a:xfrm>
            <a:off x="8482127" y="2121018"/>
            <a:ext cx="269488" cy="269488"/>
          </a:xfrm>
          <a:prstGeom prst="ellipse">
            <a:avLst/>
          </a:prstGeom>
          <a:solidFill>
            <a:srgbClr val="6699C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+</a:t>
            </a:r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680C1-7847-5574-18A5-A42CFD276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ym typeface="Caveat SemiBold"/>
              </a:rPr>
              <a:t>Pulse Shape Discrimination -  A/E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765635-FD3E-72C2-B640-4EFFF5B71B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9DE16E3-5AD2-6D41-832E-6BBFBD441416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5" name="Content Placeholder 4" descr="A graph of a performance&#10;&#10;AI-generated content may be incorrect.">
            <a:extLst>
              <a:ext uri="{FF2B5EF4-FFF2-40B4-BE49-F238E27FC236}">
                <a16:creationId xmlns:a16="http://schemas.microsoft.com/office/drawing/2014/main" id="{4554B2FE-9C0B-A54F-BAA7-AFBA06DFED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59139" y="1286651"/>
            <a:ext cx="4584861" cy="3056574"/>
          </a:xfrm>
          <a:prstGeom prst="rect">
            <a:avLst/>
          </a:prstGeom>
        </p:spPr>
      </p:pic>
      <p:pic>
        <p:nvPicPr>
          <p:cNvPr id="9" name="Picture 8" descr="A screenshot of a graph&#10;&#10;AI-generated content may be incorrect.">
            <a:extLst>
              <a:ext uri="{FF2B5EF4-FFF2-40B4-BE49-F238E27FC236}">
                <a16:creationId xmlns:a16="http://schemas.microsoft.com/office/drawing/2014/main" id="{90F0514C-DE45-E0CE-6BC7-02E3DD92689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1438" b="24860"/>
          <a:stretch>
            <a:fillRect/>
          </a:stretch>
        </p:blipFill>
        <p:spPr>
          <a:xfrm>
            <a:off x="0" y="1446459"/>
            <a:ext cx="4096350" cy="2589135"/>
          </a:xfrm>
          <a:prstGeom prst="rect">
            <a:avLst/>
          </a:prstGeom>
        </p:spPr>
      </p:pic>
      <p:sp>
        <p:nvSpPr>
          <p:cNvPr id="7" name="Textfeld 26">
            <a:extLst>
              <a:ext uri="{FF2B5EF4-FFF2-40B4-BE49-F238E27FC236}">
                <a16:creationId xmlns:a16="http://schemas.microsoft.com/office/drawing/2014/main" id="{4729FA0E-07BC-887D-09CF-09F6D686280B}"/>
              </a:ext>
            </a:extLst>
          </p:cNvPr>
          <p:cNvSpPr txBox="1"/>
          <p:nvPr/>
        </p:nvSpPr>
        <p:spPr>
          <a:xfrm>
            <a:off x="3671403" y="740900"/>
            <a:ext cx="1494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SEP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D05E852-3F37-FD19-4AD2-5381C0F3E15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741" t="68562" r="39059"/>
          <a:stretch/>
        </p:blipFill>
        <p:spPr>
          <a:xfrm>
            <a:off x="3708109" y="985662"/>
            <a:ext cx="1264627" cy="1135882"/>
          </a:xfrm>
          <a:prstGeom prst="rect">
            <a:avLst/>
          </a:prstGeom>
        </p:spPr>
      </p:pic>
      <p:sp>
        <p:nvSpPr>
          <p:cNvPr id="10" name="Right Arrow 9">
            <a:extLst>
              <a:ext uri="{FF2B5EF4-FFF2-40B4-BE49-F238E27FC236}">
                <a16:creationId xmlns:a16="http://schemas.microsoft.com/office/drawing/2014/main" id="{57E29736-7334-D097-1CDA-54A95D2D5669}"/>
              </a:ext>
            </a:extLst>
          </p:cNvPr>
          <p:cNvSpPr/>
          <p:nvPr/>
        </p:nvSpPr>
        <p:spPr>
          <a:xfrm>
            <a:off x="4096350" y="2571750"/>
            <a:ext cx="556930" cy="445697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Google Shape;133;p17">
            <a:extLst>
              <a:ext uri="{FF2B5EF4-FFF2-40B4-BE49-F238E27FC236}">
                <a16:creationId xmlns:a16="http://schemas.microsoft.com/office/drawing/2014/main" id="{E491CB17-1792-B854-6625-F4015DAF7382}"/>
              </a:ext>
            </a:extLst>
          </p:cNvPr>
          <p:cNvSpPr txBox="1">
            <a:spLocks/>
          </p:cNvSpPr>
          <p:nvPr/>
        </p:nvSpPr>
        <p:spPr>
          <a:xfrm>
            <a:off x="4340422" y="4157838"/>
            <a:ext cx="4800600" cy="350433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L="914400" marR="0" lvl="1" indent="-3175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indent="0" algn="ctr">
              <a:buNone/>
            </a:pPr>
            <a:r>
              <a:rPr lang="en-US" dirty="0"/>
              <a:t>Current LEGEND-200 Dataset:</a:t>
            </a:r>
          </a:p>
          <a:p>
            <a:pPr lvl="1" algn="ctr">
              <a:buFont typeface="Arial" panose="020B0604020202020204" pitchFamily="34" charset="0"/>
              <a:buChar char="•"/>
            </a:pPr>
            <a:r>
              <a:rPr lang="en-US" dirty="0"/>
              <a:t>3 different A/E extractors</a:t>
            </a:r>
          </a:p>
          <a:p>
            <a:pPr marL="596900" lvl="1" indent="0" algn="ctr">
              <a:buSzPts val="1800"/>
              <a:buFont typeface="Arial"/>
              <a:buNone/>
            </a:pPr>
            <a:r>
              <a:rPr lang="en-US" dirty="0">
                <a:sym typeface="Wingdings" pitchFamily="2" charset="2"/>
              </a:rPr>
              <a:t> More than 12,000 auto-tuned cuts (!)</a:t>
            </a:r>
            <a:endParaRPr lang="en-US" dirty="0"/>
          </a:p>
          <a:p>
            <a:pPr lvl="1" algn="ctr">
              <a:buSzPts val="1800"/>
              <a:buFont typeface="Arial" panose="020B0604020202020204" pitchFamily="34" charset="0"/>
              <a:buChar char="•"/>
            </a:pPr>
            <a:endParaRPr lang="en-US" dirty="0"/>
          </a:p>
          <a:p>
            <a:pPr marL="596900" lvl="1" indent="0" algn="ctr">
              <a:buFont typeface="Arial"/>
              <a:buNone/>
            </a:pPr>
            <a:endParaRPr lang="en-US" dirty="0"/>
          </a:p>
          <a:p>
            <a:pPr marL="139700" indent="0" algn="ctr">
              <a:buFont typeface="Arial"/>
              <a:buNone/>
            </a:pP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662FEE-93BC-3439-DE89-117E78DE3791}"/>
              </a:ext>
            </a:extLst>
          </p:cNvPr>
          <p:cNvSpPr txBox="1"/>
          <p:nvPr/>
        </p:nvSpPr>
        <p:spPr>
          <a:xfrm>
            <a:off x="0" y="4536625"/>
            <a:ext cx="555153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en-US" sz="11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r_sf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p_sf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100" dirty="0"/>
              <a:t>= </a:t>
            </a:r>
            <a:r>
              <a:rPr lang="en-US" sz="1100" dirty="0" err="1"/>
              <a:t>get_peak_surrival_fraction</a:t>
            </a:r>
            <a:r>
              <a:rPr lang="en-US" sz="1100" dirty="0"/>
              <a:t>(</a:t>
            </a:r>
          </a:p>
          <a:p>
            <a:r>
              <a:rPr lang="en-US" sz="1100" dirty="0"/>
              <a:t>	</a:t>
            </a:r>
            <a:r>
              <a:rPr lang="en-US" sz="1100" dirty="0" err="1"/>
              <a:t>aoe</a:t>
            </a:r>
            <a:r>
              <a:rPr lang="en-US" sz="1100" dirty="0"/>
              <a:t>, e, 2103u”keV”, 20.0u”keV”, -2.0)</a:t>
            </a:r>
          </a:p>
          <a:p>
            <a:pPr lvl="0"/>
            <a:r>
              <a:rPr lang="en-US" sz="11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en-US" sz="11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lplot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(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p_sf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)</a:t>
            </a:r>
            <a:endParaRPr lang="en-US" sz="1100" b="1" dirty="0">
              <a:solidFill>
                <a:srgbClr val="26DD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Google Shape;103;p16">
            <a:extLst>
              <a:ext uri="{FF2B5EF4-FFF2-40B4-BE49-F238E27FC236}">
                <a16:creationId xmlns:a16="http://schemas.microsoft.com/office/drawing/2014/main" id="{95DB0848-D038-25BB-2AC6-FC00C24D0235}"/>
              </a:ext>
            </a:extLst>
          </p:cNvPr>
          <p:cNvSpPr txBox="1"/>
          <p:nvPr/>
        </p:nvSpPr>
        <p:spPr>
          <a:xfrm>
            <a:off x="6740722" y="190990"/>
            <a:ext cx="1554480" cy="36576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LegendSpecFits.jl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9875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D210DF-10CC-B13B-3FDD-16897C8B49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>
            <a:extLst>
              <a:ext uri="{FF2B5EF4-FFF2-40B4-BE49-F238E27FC236}">
                <a16:creationId xmlns:a16="http://schemas.microsoft.com/office/drawing/2014/main" id="{9A51BF6E-5BB2-C463-B5B5-A873DF1E4987}"/>
              </a:ext>
            </a:extLst>
          </p:cNvPr>
          <p:cNvSpPr/>
          <p:nvPr/>
        </p:nvSpPr>
        <p:spPr>
          <a:xfrm>
            <a:off x="155119" y="3409495"/>
            <a:ext cx="3455216" cy="5937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8E0632-FBD5-FA95-AEF2-C2C7260A3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Analysis workflow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8D3FA6-57AB-2A1B-B6C0-AFF175EEFCE8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chemeClr val="tx1">
                    <a:tint val="82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41</a:t>
            </a:fld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0DD699A-2EB7-00FD-7559-40FCB64BF362}"/>
              </a:ext>
            </a:extLst>
          </p:cNvPr>
          <p:cNvSpPr/>
          <p:nvPr/>
        </p:nvSpPr>
        <p:spPr>
          <a:xfrm>
            <a:off x="95200" y="1017775"/>
            <a:ext cx="1050118" cy="771119"/>
          </a:xfrm>
          <a:prstGeom prst="rect">
            <a:avLst/>
          </a:prstGeom>
          <a:solidFill>
            <a:srgbClr val="FCD86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waveforms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B71E77-61D9-3385-53D9-084EE7ED9BED}"/>
              </a:ext>
            </a:extLst>
          </p:cNvPr>
          <p:cNvSpPr txBox="1"/>
          <p:nvPr/>
        </p:nvSpPr>
        <p:spPr>
          <a:xfrm>
            <a:off x="1393033" y="3578103"/>
            <a:ext cx="14196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>
                <a:latin typeface="Calibri" panose="020F0502020204030204" pitchFamily="34" charset="0"/>
                <a:cs typeface="Calibri" panose="020F0502020204030204" pitchFamily="34" charset="0"/>
              </a:rPr>
              <a:t>waveform level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65D3EBD-DC9A-767D-DAAB-C05FCB28B982}"/>
              </a:ext>
            </a:extLst>
          </p:cNvPr>
          <p:cNvCxnSpPr>
            <a:cxnSpLocks/>
          </p:cNvCxnSpPr>
          <p:nvPr/>
        </p:nvCxnSpPr>
        <p:spPr>
          <a:xfrm flipV="1">
            <a:off x="95199" y="1777727"/>
            <a:ext cx="8974721" cy="4743"/>
          </a:xfrm>
          <a:prstGeom prst="straightConnector1">
            <a:avLst/>
          </a:prstGeom>
          <a:ln w="254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Pentagon 24">
            <a:extLst>
              <a:ext uri="{FF2B5EF4-FFF2-40B4-BE49-F238E27FC236}">
                <a16:creationId xmlns:a16="http://schemas.microsoft.com/office/drawing/2014/main" id="{E61ACD70-FD4F-5ED6-5BB4-F60BEC363EA1}"/>
              </a:ext>
            </a:extLst>
          </p:cNvPr>
          <p:cNvSpPr/>
          <p:nvPr/>
        </p:nvSpPr>
        <p:spPr>
          <a:xfrm rot="16200000">
            <a:off x="-106906" y="1986338"/>
            <a:ext cx="1454330" cy="1050118"/>
          </a:xfrm>
          <a:prstGeom prst="homePlate">
            <a:avLst>
              <a:gd name="adj" fmla="val 15328"/>
            </a:avLst>
          </a:prstGeom>
          <a:solidFill>
            <a:srgbClr val="FCD86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Legend </a:t>
            </a:r>
          </a:p>
          <a:p>
            <a:pPr algn="ctr"/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raw data</a:t>
            </a:r>
          </a:p>
        </p:txBody>
      </p:sp>
      <p:pic>
        <p:nvPicPr>
          <p:cNvPr id="66" name="Picture 65" descr="A blue line on a black background&#10;&#10;Description automatically generated">
            <a:extLst>
              <a:ext uri="{FF2B5EF4-FFF2-40B4-BE49-F238E27FC236}">
                <a16:creationId xmlns:a16="http://schemas.microsoft.com/office/drawing/2014/main" id="{9E52B001-A715-D982-F3D8-9EAAAD544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660" y="3461478"/>
            <a:ext cx="666008" cy="506443"/>
          </a:xfrm>
          <a:prstGeom prst="rect">
            <a:avLst/>
          </a:prstGeom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D9943E9D-C8DA-ED42-D622-43C56C0D7D0A}"/>
              </a:ext>
            </a:extLst>
          </p:cNvPr>
          <p:cNvSpPr/>
          <p:nvPr/>
        </p:nvSpPr>
        <p:spPr>
          <a:xfrm>
            <a:off x="155120" y="4087389"/>
            <a:ext cx="5958321" cy="3204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detector-wise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534DE0FF-80A5-A2D0-0B9D-32942E70E23A}"/>
              </a:ext>
            </a:extLst>
          </p:cNvPr>
          <p:cNvSpPr/>
          <p:nvPr/>
        </p:nvSpPr>
        <p:spPr>
          <a:xfrm>
            <a:off x="155120" y="4484600"/>
            <a:ext cx="2121895" cy="320416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file-wise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3915DC0-74EB-4997-0A0A-7C0EDF161E76}"/>
              </a:ext>
            </a:extLst>
          </p:cNvPr>
          <p:cNvSpPr/>
          <p:nvPr/>
        </p:nvSpPr>
        <p:spPr>
          <a:xfrm>
            <a:off x="1191353" y="1017775"/>
            <a:ext cx="1085662" cy="747872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</a:t>
            </a:r>
          </a:p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quality cuts</a:t>
            </a:r>
          </a:p>
        </p:txBody>
      </p:sp>
      <p:sp>
        <p:nvSpPr>
          <p:cNvPr id="5" name="Pentagon 4">
            <a:extLst>
              <a:ext uri="{FF2B5EF4-FFF2-40B4-BE49-F238E27FC236}">
                <a16:creationId xmlns:a16="http://schemas.microsoft.com/office/drawing/2014/main" id="{9DD6062F-7E8D-9115-E574-804CBD2C9FB5}"/>
              </a:ext>
            </a:extLst>
          </p:cNvPr>
          <p:cNvSpPr/>
          <p:nvPr/>
        </p:nvSpPr>
        <p:spPr>
          <a:xfrm rot="16200000">
            <a:off x="1006141" y="1967685"/>
            <a:ext cx="1456091" cy="1085663"/>
          </a:xfrm>
          <a:prstGeom prst="homePlate">
            <a:avLst>
              <a:gd name="adj" fmla="val 14762"/>
            </a:avLst>
          </a:prstGeom>
          <a:solidFill>
            <a:srgbClr val="A4C2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Remove non-physical waveforms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FFFA7A-4370-8B8E-6A9E-B104F5138952}"/>
              </a:ext>
            </a:extLst>
          </p:cNvPr>
          <p:cNvSpPr/>
          <p:nvPr/>
        </p:nvSpPr>
        <p:spPr>
          <a:xfrm>
            <a:off x="2322262" y="1017775"/>
            <a:ext cx="1288073" cy="747872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digital signal processing</a:t>
            </a:r>
          </a:p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50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dsp</a:t>
            </a:r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7" name="Pentagon 6">
            <a:extLst>
              <a:ext uri="{FF2B5EF4-FFF2-40B4-BE49-F238E27FC236}">
                <a16:creationId xmlns:a16="http://schemas.microsoft.com/office/drawing/2014/main" id="{9E260D34-A027-F2EA-1DF2-5AC091F41F40}"/>
              </a:ext>
            </a:extLst>
          </p:cNvPr>
          <p:cNvSpPr/>
          <p:nvPr/>
        </p:nvSpPr>
        <p:spPr>
          <a:xfrm rot="16200000">
            <a:off x="2241922" y="1870148"/>
            <a:ext cx="1448756" cy="1288074"/>
          </a:xfrm>
          <a:prstGeom prst="homePlate">
            <a:avLst>
              <a:gd name="adj" fmla="val 11630"/>
            </a:avLst>
          </a:prstGeom>
          <a:solidFill>
            <a:srgbClr val="EA99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filter to extract parameters, e.g. energy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1FB3F3-37CE-AB24-9603-E47C2CD5B5AB}"/>
              </a:ext>
            </a:extLst>
          </p:cNvPr>
          <p:cNvSpPr/>
          <p:nvPr/>
        </p:nvSpPr>
        <p:spPr>
          <a:xfrm>
            <a:off x="3655584" y="3409495"/>
            <a:ext cx="2457857" cy="5937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dsp</a:t>
            </a:r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parameter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459280-ED5A-2C5D-F489-37CE1FDA4537}"/>
              </a:ext>
            </a:extLst>
          </p:cNvPr>
          <p:cNvSpPr/>
          <p:nvPr/>
        </p:nvSpPr>
        <p:spPr>
          <a:xfrm>
            <a:off x="3655583" y="1017775"/>
            <a:ext cx="1206305" cy="747872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calibration</a:t>
            </a:r>
          </a:p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500" i="1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ecal</a:t>
            </a:r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0" name="Pentagon 9">
            <a:extLst>
              <a:ext uri="{FF2B5EF4-FFF2-40B4-BE49-F238E27FC236}">
                <a16:creationId xmlns:a16="http://schemas.microsoft.com/office/drawing/2014/main" id="{B907EF78-C392-3560-EF3F-7C23C0DED3B4}"/>
              </a:ext>
            </a:extLst>
          </p:cNvPr>
          <p:cNvSpPr/>
          <p:nvPr/>
        </p:nvSpPr>
        <p:spPr>
          <a:xfrm rot="16200000">
            <a:off x="3541720" y="1918395"/>
            <a:ext cx="1434035" cy="1206302"/>
          </a:xfrm>
          <a:prstGeom prst="homePlate">
            <a:avLst>
              <a:gd name="adj" fmla="val 11791"/>
            </a:avLst>
          </a:prstGeom>
          <a:solidFill>
            <a:srgbClr val="B6D7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Fit calibration data: </a:t>
            </a:r>
            <a:r>
              <a:rPr lang="en-US" sz="150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-lines with known energies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BFB441B-7F92-DB9F-6753-FA6A2BDED625}"/>
              </a:ext>
            </a:extLst>
          </p:cNvPr>
          <p:cNvSpPr/>
          <p:nvPr/>
        </p:nvSpPr>
        <p:spPr>
          <a:xfrm>
            <a:off x="2322262" y="4488995"/>
            <a:ext cx="3791179" cy="320415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run-wise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D502FE-6748-832A-3337-DF2875CE9198}"/>
              </a:ext>
            </a:extLst>
          </p:cNvPr>
          <p:cNvSpPr/>
          <p:nvPr/>
        </p:nvSpPr>
        <p:spPr>
          <a:xfrm>
            <a:off x="4907136" y="1017775"/>
            <a:ext cx="1206305" cy="749633"/>
          </a:xfrm>
          <a:prstGeom prst="rect">
            <a:avLst/>
          </a:prstGeom>
          <a:solidFill>
            <a:srgbClr val="A9B8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pulse-shape analysis (</a:t>
            </a:r>
            <a:r>
              <a:rPr lang="en-US" sz="1500" i="1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psd</a:t>
            </a:r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3" name="Pentagon 12">
            <a:extLst>
              <a:ext uri="{FF2B5EF4-FFF2-40B4-BE49-F238E27FC236}">
                <a16:creationId xmlns:a16="http://schemas.microsoft.com/office/drawing/2014/main" id="{3BCCCA72-B84B-585D-496A-02198017D382}"/>
              </a:ext>
            </a:extLst>
          </p:cNvPr>
          <p:cNvSpPr/>
          <p:nvPr/>
        </p:nvSpPr>
        <p:spPr>
          <a:xfrm rot="16200000">
            <a:off x="4796060" y="1915607"/>
            <a:ext cx="1428461" cy="1206304"/>
          </a:xfrm>
          <a:prstGeom prst="homePlate">
            <a:avLst>
              <a:gd name="adj" fmla="val 11229"/>
            </a:avLst>
          </a:prstGeom>
          <a:solidFill>
            <a:srgbClr val="A9B8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Remove </a:t>
            </a:r>
          </a:p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 events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3454878-A435-D620-37C9-25F1878FCB38}"/>
              </a:ext>
            </a:extLst>
          </p:cNvPr>
          <p:cNvSpPr/>
          <p:nvPr/>
        </p:nvSpPr>
        <p:spPr>
          <a:xfrm>
            <a:off x="6158689" y="3409495"/>
            <a:ext cx="2890112" cy="5937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cal. energy spectrum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3EBBC8C-45CF-0259-7735-2DA31BA3F0CA}"/>
              </a:ext>
            </a:extLst>
          </p:cNvPr>
          <p:cNvSpPr/>
          <p:nvPr/>
        </p:nvSpPr>
        <p:spPr>
          <a:xfrm>
            <a:off x="6158689" y="1017775"/>
            <a:ext cx="1659679" cy="754377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event building</a:t>
            </a:r>
          </a:p>
        </p:txBody>
      </p:sp>
      <p:sp>
        <p:nvSpPr>
          <p:cNvPr id="18" name="Pentagon 17">
            <a:extLst>
              <a:ext uri="{FF2B5EF4-FFF2-40B4-BE49-F238E27FC236}">
                <a16:creationId xmlns:a16="http://schemas.microsoft.com/office/drawing/2014/main" id="{0B0E5BBF-C2D5-2581-F685-EB535657F943}"/>
              </a:ext>
            </a:extLst>
          </p:cNvPr>
          <p:cNvSpPr/>
          <p:nvPr/>
        </p:nvSpPr>
        <p:spPr>
          <a:xfrm rot="16200000">
            <a:off x="6264150" y="1684346"/>
            <a:ext cx="1448759" cy="1659678"/>
          </a:xfrm>
          <a:prstGeom prst="homePlate">
            <a:avLst>
              <a:gd name="adj" fmla="val 10204"/>
            </a:avLst>
          </a:prstGeom>
          <a:solidFill>
            <a:srgbClr val="B4A7D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Put everything together: </a:t>
            </a:r>
          </a:p>
          <a:p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Germanium dets</a:t>
            </a:r>
          </a:p>
          <a:p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5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LAr</a:t>
            </a:r>
            <a:endParaRPr lang="en-US" sz="15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all cuts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33D3F0B-E81A-101A-400C-A2B434E23125}"/>
              </a:ext>
            </a:extLst>
          </p:cNvPr>
          <p:cNvSpPr/>
          <p:nvPr/>
        </p:nvSpPr>
        <p:spPr>
          <a:xfrm>
            <a:off x="5425168" y="4488995"/>
            <a:ext cx="3623633" cy="320415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partition-wise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3186BA3-3AD8-4F9F-A0BF-C8B53A6ED731}"/>
              </a:ext>
            </a:extLst>
          </p:cNvPr>
          <p:cNvSpPr/>
          <p:nvPr/>
        </p:nvSpPr>
        <p:spPr>
          <a:xfrm>
            <a:off x="6158689" y="4087389"/>
            <a:ext cx="2890112" cy="3204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LEGEND instrumentation</a:t>
            </a:r>
          </a:p>
        </p:txBody>
      </p:sp>
    </p:spTree>
    <p:extLst>
      <p:ext uri="{BB962C8B-B14F-4D97-AF65-F5344CB8AC3E}">
        <p14:creationId xmlns:p14="http://schemas.microsoft.com/office/powerpoint/2010/main" val="1418228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20AF853A-D0CB-9AD1-443E-1904F856F42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836" b="-1"/>
          <a:stretch>
            <a:fillRect/>
          </a:stretch>
        </p:blipFill>
        <p:spPr>
          <a:xfrm>
            <a:off x="4640957" y="2583180"/>
            <a:ext cx="4259444" cy="25603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38D7F0-EB60-6399-CE0D-62B3867B20D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0495"/>
          <a:stretch>
            <a:fillRect/>
          </a:stretch>
        </p:blipFill>
        <p:spPr>
          <a:xfrm>
            <a:off x="0" y="880534"/>
            <a:ext cx="2455545" cy="14652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A428A62-5E73-A02E-D0BA-A10089253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SiPM</a:t>
            </a:r>
            <a:r>
              <a:rPr lang="en-US" dirty="0"/>
              <a:t> Calibration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5E5924-6D98-188D-B03E-4643E487BD4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42</a:t>
            </a:fld>
            <a:endParaRPr lang="en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76D9A0-807F-7EE4-F4F2-F240C9FFA127}"/>
              </a:ext>
            </a:extLst>
          </p:cNvPr>
          <p:cNvSpPr txBox="1"/>
          <p:nvPr/>
        </p:nvSpPr>
        <p:spPr>
          <a:xfrm>
            <a:off x="2430179" y="1092295"/>
            <a:ext cx="26241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Gaussian Mixture Model</a:t>
            </a:r>
          </a:p>
          <a:p>
            <a:pPr algn="ctr"/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+mn-lt"/>
                <a:sym typeface="Wingdings" pitchFamily="2" charset="2"/>
              </a:rPr>
              <a:t> Effective Peak Positions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7B90B4C-F701-1BCD-D645-9D3B8FAA4A87}"/>
              </a:ext>
            </a:extLst>
          </p:cNvPr>
          <p:cNvCxnSpPr>
            <a:cxnSpLocks/>
          </p:cNvCxnSpPr>
          <p:nvPr/>
        </p:nvCxnSpPr>
        <p:spPr>
          <a:xfrm>
            <a:off x="1661180" y="1786624"/>
            <a:ext cx="1081591" cy="532715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" name="Curved Connector 18">
            <a:extLst>
              <a:ext uri="{FF2B5EF4-FFF2-40B4-BE49-F238E27FC236}">
                <a16:creationId xmlns:a16="http://schemas.microsoft.com/office/drawing/2014/main" id="{E2F981DD-88B6-2873-01D0-EC6D46EA0BBA}"/>
              </a:ext>
            </a:extLst>
          </p:cNvPr>
          <p:cNvCxnSpPr>
            <a:cxnSpLocks/>
          </p:cNvCxnSpPr>
          <p:nvPr/>
        </p:nvCxnSpPr>
        <p:spPr>
          <a:xfrm rot="5400000">
            <a:off x="2968731" y="1927658"/>
            <a:ext cx="677886" cy="293576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6970212D-F824-085F-73C4-8F5EBFBCFFE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8527"/>
          <a:stretch>
            <a:fillRect/>
          </a:stretch>
        </p:blipFill>
        <p:spPr>
          <a:xfrm>
            <a:off x="0" y="2583180"/>
            <a:ext cx="3918544" cy="2560320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2EDE66F-4C70-2D06-8A5F-02D6579DC75D}"/>
              </a:ext>
            </a:extLst>
          </p:cNvPr>
          <p:cNvCxnSpPr>
            <a:cxnSpLocks/>
          </p:cNvCxnSpPr>
          <p:nvPr/>
        </p:nvCxnSpPr>
        <p:spPr>
          <a:xfrm>
            <a:off x="3960303" y="3719504"/>
            <a:ext cx="617546" cy="0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E8904B43-4C26-4EEF-4C89-9DDF316E0BA4}"/>
              </a:ext>
            </a:extLst>
          </p:cNvPr>
          <p:cNvSpPr/>
          <p:nvPr/>
        </p:nvSpPr>
        <p:spPr>
          <a:xfrm>
            <a:off x="5324475" y="2319339"/>
            <a:ext cx="3476625" cy="940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44077A-A19B-98EB-66EC-7B00B57A1370}"/>
              </a:ext>
            </a:extLst>
          </p:cNvPr>
          <p:cNvSpPr txBox="1"/>
          <p:nvPr/>
        </p:nvSpPr>
        <p:spPr>
          <a:xfrm>
            <a:off x="5867849" y="832474"/>
            <a:ext cx="5551536" cy="16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en-US" sz="11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r_si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p_si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100" dirty="0"/>
              <a:t>= </a:t>
            </a:r>
            <a:r>
              <a:rPr lang="en-US" sz="1100" dirty="0" err="1"/>
              <a:t>sipm_simple_calibration</a:t>
            </a:r>
            <a:r>
              <a:rPr lang="en-US" sz="1100" dirty="0"/>
              <a:t>(</a:t>
            </a:r>
            <a:r>
              <a:rPr lang="en-US" sz="1100" dirty="0" err="1"/>
              <a:t>e_uncal</a:t>
            </a:r>
            <a:r>
              <a:rPr lang="en-US" sz="1100" dirty="0"/>
              <a:t>)</a:t>
            </a:r>
          </a:p>
          <a:p>
            <a:pPr lvl="0"/>
            <a:r>
              <a:rPr lang="en-US" sz="11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en-US" sz="11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lplot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(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p_si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)</a:t>
            </a:r>
            <a:endParaRPr lang="en-US" sz="1100" b="1" dirty="0">
              <a:solidFill>
                <a:srgbClr val="26DD00"/>
              </a:solidFill>
              <a:latin typeface="Roboto"/>
              <a:ea typeface="Roboto"/>
              <a:cs typeface="Roboto"/>
              <a:sym typeface="Roboto"/>
            </a:endParaRPr>
          </a:p>
          <a:p>
            <a:r>
              <a:rPr lang="en-US" sz="11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en-US" sz="11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r_fit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p_fit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100" dirty="0"/>
              <a:t>= </a:t>
            </a:r>
            <a:r>
              <a:rPr lang="en-US" sz="1100" dirty="0" err="1"/>
              <a:t>fit_sipm_spectrum</a:t>
            </a:r>
            <a:r>
              <a:rPr lang="en-US" sz="1100" dirty="0"/>
              <a:t>(</a:t>
            </a:r>
          </a:p>
          <a:p>
            <a:r>
              <a:rPr lang="en-US" sz="1100" dirty="0"/>
              <a:t>	</a:t>
            </a:r>
            <a:r>
              <a:rPr lang="en-US" sz="1100" dirty="0" err="1"/>
              <a:t>r_si.pe_simple_cal</a:t>
            </a:r>
            <a:r>
              <a:rPr lang="en-US" sz="1100" dirty="0"/>
              <a:t>, 0.5, 3.5)</a:t>
            </a:r>
          </a:p>
          <a:p>
            <a:pPr lvl="0"/>
            <a:r>
              <a:rPr lang="en-US" sz="11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en-US" sz="11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lplot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(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p_fit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)</a:t>
            </a:r>
          </a:p>
          <a:p>
            <a:r>
              <a:rPr lang="en-US" sz="11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en-US" sz="11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r_cal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p_cal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100" dirty="0"/>
              <a:t>= </a:t>
            </a:r>
            <a:r>
              <a:rPr lang="en-US" sz="1100" dirty="0" err="1"/>
              <a:t>fit_calibration</a:t>
            </a:r>
            <a:r>
              <a:rPr lang="en-US" sz="1100" dirty="0"/>
              <a:t>(</a:t>
            </a:r>
          </a:p>
          <a:p>
            <a:r>
              <a:rPr lang="en-US" sz="1100" dirty="0"/>
              <a:t>	1, </a:t>
            </a:r>
            <a:r>
              <a:rPr lang="en-US" sz="1100" dirty="0" err="1"/>
              <a:t>r_fit.positions</a:t>
            </a:r>
            <a:r>
              <a:rPr lang="en-US" sz="1100" dirty="0"/>
              <a:t>, 1:1:3)</a:t>
            </a:r>
          </a:p>
          <a:p>
            <a:pPr lvl="0"/>
            <a:r>
              <a:rPr lang="en-US" sz="11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en-US" sz="11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lplot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(</a:t>
            </a:r>
            <a:r>
              <a:rPr lang="en-US" sz="1100" dirty="0" err="1">
                <a:latin typeface="Roboto"/>
                <a:ea typeface="Roboto"/>
                <a:cs typeface="Roboto"/>
                <a:sym typeface="Roboto"/>
              </a:rPr>
              <a:t>p_cal</a:t>
            </a:r>
            <a:r>
              <a:rPr lang="en-US" sz="1100" dirty="0">
                <a:latin typeface="Roboto"/>
                <a:ea typeface="Roboto"/>
                <a:cs typeface="Roboto"/>
                <a:sym typeface="Roboto"/>
              </a:rPr>
              <a:t>)</a:t>
            </a:r>
          </a:p>
          <a:p>
            <a:pPr lvl="0"/>
            <a:endParaRPr lang="en-US" sz="11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87EEA3-DB70-CF71-39EE-3161B02DB162}"/>
              </a:ext>
            </a:extLst>
          </p:cNvPr>
          <p:cNvSpPr txBox="1"/>
          <p:nvPr/>
        </p:nvSpPr>
        <p:spPr>
          <a:xfrm>
            <a:off x="0" y="4860017"/>
            <a:ext cx="19177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Aptos" panose="020B0004020202020204" pitchFamily="34" charset="0"/>
              </a:rPr>
              <a:t>*9 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  <a:latin typeface="Aptos" panose="020B0004020202020204" pitchFamily="34" charset="0"/>
              </a:rPr>
              <a:t>SiPMs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Aptos" panose="020B0004020202020204" pitchFamily="34" charset="0"/>
              </a:rPr>
              <a:t>/channel</a:t>
            </a:r>
          </a:p>
        </p:txBody>
      </p:sp>
      <p:sp>
        <p:nvSpPr>
          <p:cNvPr id="26" name="Google Shape;103;p16">
            <a:extLst>
              <a:ext uri="{FF2B5EF4-FFF2-40B4-BE49-F238E27FC236}">
                <a16:creationId xmlns:a16="http://schemas.microsoft.com/office/drawing/2014/main" id="{C6AFEEB5-DA49-DB5F-E3A1-EDB78566A1A1}"/>
              </a:ext>
            </a:extLst>
          </p:cNvPr>
          <p:cNvSpPr txBox="1"/>
          <p:nvPr/>
        </p:nvSpPr>
        <p:spPr>
          <a:xfrm>
            <a:off x="6740722" y="190990"/>
            <a:ext cx="1554480" cy="36576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LegendSpecFits.jl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387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85D46A14-5902-BE5B-178D-967D898FD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Building</a:t>
            </a:r>
          </a:p>
        </p:txBody>
      </p:sp>
      <p:sp>
        <p:nvSpPr>
          <p:cNvPr id="842" name="Google Shape;842;p54"/>
          <p:cNvSpPr txBox="1">
            <a:spLocks noGrp="1"/>
          </p:cNvSpPr>
          <p:nvPr>
            <p:ph type="body" idx="1"/>
          </p:nvPr>
        </p:nvSpPr>
        <p:spPr>
          <a:xfrm>
            <a:off x="10048973" y="86683"/>
            <a:ext cx="4572000" cy="2138862"/>
          </a:xfrm>
          <a:custGeom>
            <a:avLst/>
            <a:gdLst>
              <a:gd name="connsiteX0" fmla="*/ 0 w 4572000"/>
              <a:gd name="connsiteY0" fmla="*/ 0 h 2138862"/>
              <a:gd name="connsiteX1" fmla="*/ 525780 w 4572000"/>
              <a:gd name="connsiteY1" fmla="*/ 0 h 2138862"/>
              <a:gd name="connsiteX2" fmla="*/ 1097280 w 4572000"/>
              <a:gd name="connsiteY2" fmla="*/ 0 h 2138862"/>
              <a:gd name="connsiteX3" fmla="*/ 1760220 w 4572000"/>
              <a:gd name="connsiteY3" fmla="*/ 0 h 2138862"/>
              <a:gd name="connsiteX4" fmla="*/ 2377440 w 4572000"/>
              <a:gd name="connsiteY4" fmla="*/ 0 h 2138862"/>
              <a:gd name="connsiteX5" fmla="*/ 2811780 w 4572000"/>
              <a:gd name="connsiteY5" fmla="*/ 0 h 2138862"/>
              <a:gd name="connsiteX6" fmla="*/ 3337560 w 4572000"/>
              <a:gd name="connsiteY6" fmla="*/ 0 h 2138862"/>
              <a:gd name="connsiteX7" fmla="*/ 4000500 w 4572000"/>
              <a:gd name="connsiteY7" fmla="*/ 0 h 2138862"/>
              <a:gd name="connsiteX8" fmla="*/ 4572000 w 4572000"/>
              <a:gd name="connsiteY8" fmla="*/ 0 h 2138862"/>
              <a:gd name="connsiteX9" fmla="*/ 4572000 w 4572000"/>
              <a:gd name="connsiteY9" fmla="*/ 556104 h 2138862"/>
              <a:gd name="connsiteX10" fmla="*/ 4572000 w 4572000"/>
              <a:gd name="connsiteY10" fmla="*/ 1026654 h 2138862"/>
              <a:gd name="connsiteX11" fmla="*/ 4572000 w 4572000"/>
              <a:gd name="connsiteY11" fmla="*/ 1518592 h 2138862"/>
              <a:gd name="connsiteX12" fmla="*/ 4572000 w 4572000"/>
              <a:gd name="connsiteY12" fmla="*/ 2138862 h 2138862"/>
              <a:gd name="connsiteX13" fmla="*/ 4091940 w 4572000"/>
              <a:gd name="connsiteY13" fmla="*/ 2138862 h 2138862"/>
              <a:gd name="connsiteX14" fmla="*/ 3657600 w 4572000"/>
              <a:gd name="connsiteY14" fmla="*/ 2138862 h 2138862"/>
              <a:gd name="connsiteX15" fmla="*/ 3223260 w 4572000"/>
              <a:gd name="connsiteY15" fmla="*/ 2138862 h 2138862"/>
              <a:gd name="connsiteX16" fmla="*/ 2606040 w 4572000"/>
              <a:gd name="connsiteY16" fmla="*/ 2138862 h 2138862"/>
              <a:gd name="connsiteX17" fmla="*/ 2171700 w 4572000"/>
              <a:gd name="connsiteY17" fmla="*/ 2138862 h 2138862"/>
              <a:gd name="connsiteX18" fmla="*/ 1600200 w 4572000"/>
              <a:gd name="connsiteY18" fmla="*/ 2138862 h 2138862"/>
              <a:gd name="connsiteX19" fmla="*/ 1120140 w 4572000"/>
              <a:gd name="connsiteY19" fmla="*/ 2138862 h 2138862"/>
              <a:gd name="connsiteX20" fmla="*/ 548640 w 4572000"/>
              <a:gd name="connsiteY20" fmla="*/ 2138862 h 2138862"/>
              <a:gd name="connsiteX21" fmla="*/ 0 w 4572000"/>
              <a:gd name="connsiteY21" fmla="*/ 2138862 h 2138862"/>
              <a:gd name="connsiteX22" fmla="*/ 0 w 4572000"/>
              <a:gd name="connsiteY22" fmla="*/ 1604147 h 2138862"/>
              <a:gd name="connsiteX23" fmla="*/ 0 w 4572000"/>
              <a:gd name="connsiteY23" fmla="*/ 1090820 h 2138862"/>
              <a:gd name="connsiteX24" fmla="*/ 0 w 4572000"/>
              <a:gd name="connsiteY24" fmla="*/ 577493 h 2138862"/>
              <a:gd name="connsiteX25" fmla="*/ 0 w 4572000"/>
              <a:gd name="connsiteY25" fmla="*/ 0 h 2138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572000" h="2138862" fill="none" extrusionOk="0">
                <a:moveTo>
                  <a:pt x="0" y="0"/>
                </a:moveTo>
                <a:cubicBezTo>
                  <a:pt x="162172" y="-25749"/>
                  <a:pt x="326684" y="18804"/>
                  <a:pt x="525780" y="0"/>
                </a:cubicBezTo>
                <a:cubicBezTo>
                  <a:pt x="724876" y="-18804"/>
                  <a:pt x="822017" y="18999"/>
                  <a:pt x="1097280" y="0"/>
                </a:cubicBezTo>
                <a:cubicBezTo>
                  <a:pt x="1372543" y="-18999"/>
                  <a:pt x="1435197" y="30123"/>
                  <a:pt x="1760220" y="0"/>
                </a:cubicBezTo>
                <a:cubicBezTo>
                  <a:pt x="2085243" y="-30123"/>
                  <a:pt x="2209647" y="28731"/>
                  <a:pt x="2377440" y="0"/>
                </a:cubicBezTo>
                <a:cubicBezTo>
                  <a:pt x="2545233" y="-28731"/>
                  <a:pt x="2652852" y="18776"/>
                  <a:pt x="2811780" y="0"/>
                </a:cubicBezTo>
                <a:cubicBezTo>
                  <a:pt x="2970708" y="-18776"/>
                  <a:pt x="3120518" y="11508"/>
                  <a:pt x="3337560" y="0"/>
                </a:cubicBezTo>
                <a:cubicBezTo>
                  <a:pt x="3554602" y="-11508"/>
                  <a:pt x="3762526" y="50101"/>
                  <a:pt x="4000500" y="0"/>
                </a:cubicBezTo>
                <a:cubicBezTo>
                  <a:pt x="4238474" y="-50101"/>
                  <a:pt x="4364163" y="29968"/>
                  <a:pt x="4572000" y="0"/>
                </a:cubicBezTo>
                <a:cubicBezTo>
                  <a:pt x="4603151" y="119173"/>
                  <a:pt x="4561616" y="291004"/>
                  <a:pt x="4572000" y="556104"/>
                </a:cubicBezTo>
                <a:cubicBezTo>
                  <a:pt x="4582384" y="821204"/>
                  <a:pt x="4528459" y="823224"/>
                  <a:pt x="4572000" y="1026654"/>
                </a:cubicBezTo>
                <a:cubicBezTo>
                  <a:pt x="4615541" y="1230084"/>
                  <a:pt x="4529670" y="1400115"/>
                  <a:pt x="4572000" y="1518592"/>
                </a:cubicBezTo>
                <a:cubicBezTo>
                  <a:pt x="4614330" y="1637069"/>
                  <a:pt x="4539848" y="1903906"/>
                  <a:pt x="4572000" y="2138862"/>
                </a:cubicBezTo>
                <a:cubicBezTo>
                  <a:pt x="4382079" y="2160757"/>
                  <a:pt x="4272764" y="2105599"/>
                  <a:pt x="4091940" y="2138862"/>
                </a:cubicBezTo>
                <a:cubicBezTo>
                  <a:pt x="3911116" y="2172125"/>
                  <a:pt x="3786445" y="2100523"/>
                  <a:pt x="3657600" y="2138862"/>
                </a:cubicBezTo>
                <a:cubicBezTo>
                  <a:pt x="3528755" y="2177201"/>
                  <a:pt x="3314214" y="2120083"/>
                  <a:pt x="3223260" y="2138862"/>
                </a:cubicBezTo>
                <a:cubicBezTo>
                  <a:pt x="3132306" y="2157641"/>
                  <a:pt x="2858777" y="2081639"/>
                  <a:pt x="2606040" y="2138862"/>
                </a:cubicBezTo>
                <a:cubicBezTo>
                  <a:pt x="2353303" y="2196085"/>
                  <a:pt x="2369957" y="2110645"/>
                  <a:pt x="2171700" y="2138862"/>
                </a:cubicBezTo>
                <a:cubicBezTo>
                  <a:pt x="1973443" y="2167079"/>
                  <a:pt x="1731725" y="2105383"/>
                  <a:pt x="1600200" y="2138862"/>
                </a:cubicBezTo>
                <a:cubicBezTo>
                  <a:pt x="1468675" y="2172341"/>
                  <a:pt x="1303691" y="2109275"/>
                  <a:pt x="1120140" y="2138862"/>
                </a:cubicBezTo>
                <a:cubicBezTo>
                  <a:pt x="936589" y="2168449"/>
                  <a:pt x="668467" y="2132994"/>
                  <a:pt x="548640" y="2138862"/>
                </a:cubicBezTo>
                <a:cubicBezTo>
                  <a:pt x="428813" y="2144730"/>
                  <a:pt x="238033" y="2090620"/>
                  <a:pt x="0" y="2138862"/>
                </a:cubicBezTo>
                <a:cubicBezTo>
                  <a:pt x="-3905" y="1949644"/>
                  <a:pt x="5439" y="1793227"/>
                  <a:pt x="0" y="1604147"/>
                </a:cubicBezTo>
                <a:cubicBezTo>
                  <a:pt x="-5439" y="1415067"/>
                  <a:pt x="18162" y="1218693"/>
                  <a:pt x="0" y="1090820"/>
                </a:cubicBezTo>
                <a:cubicBezTo>
                  <a:pt x="-18162" y="962947"/>
                  <a:pt x="7964" y="831824"/>
                  <a:pt x="0" y="577493"/>
                </a:cubicBezTo>
                <a:cubicBezTo>
                  <a:pt x="-7964" y="323162"/>
                  <a:pt x="31987" y="125192"/>
                  <a:pt x="0" y="0"/>
                </a:cubicBezTo>
                <a:close/>
              </a:path>
              <a:path w="4572000" h="2138862" stroke="0" extrusionOk="0">
                <a:moveTo>
                  <a:pt x="0" y="0"/>
                </a:moveTo>
                <a:cubicBezTo>
                  <a:pt x="169951" y="-44797"/>
                  <a:pt x="405537" y="33222"/>
                  <a:pt x="525780" y="0"/>
                </a:cubicBezTo>
                <a:cubicBezTo>
                  <a:pt x="646023" y="-33222"/>
                  <a:pt x="843601" y="17724"/>
                  <a:pt x="960120" y="0"/>
                </a:cubicBezTo>
                <a:cubicBezTo>
                  <a:pt x="1076639" y="-17724"/>
                  <a:pt x="1403422" y="44681"/>
                  <a:pt x="1623060" y="0"/>
                </a:cubicBezTo>
                <a:cubicBezTo>
                  <a:pt x="1842698" y="-44681"/>
                  <a:pt x="2022716" y="26995"/>
                  <a:pt x="2148840" y="0"/>
                </a:cubicBezTo>
                <a:cubicBezTo>
                  <a:pt x="2274964" y="-26995"/>
                  <a:pt x="2455125" y="33419"/>
                  <a:pt x="2674620" y="0"/>
                </a:cubicBezTo>
                <a:cubicBezTo>
                  <a:pt x="2894115" y="-33419"/>
                  <a:pt x="3040877" y="12151"/>
                  <a:pt x="3337560" y="0"/>
                </a:cubicBezTo>
                <a:cubicBezTo>
                  <a:pt x="3634243" y="-12151"/>
                  <a:pt x="3714305" y="49361"/>
                  <a:pt x="3817620" y="0"/>
                </a:cubicBezTo>
                <a:cubicBezTo>
                  <a:pt x="3920935" y="-49361"/>
                  <a:pt x="4201319" y="72209"/>
                  <a:pt x="4572000" y="0"/>
                </a:cubicBezTo>
                <a:cubicBezTo>
                  <a:pt x="4597107" y="182146"/>
                  <a:pt x="4523616" y="347635"/>
                  <a:pt x="4572000" y="577493"/>
                </a:cubicBezTo>
                <a:cubicBezTo>
                  <a:pt x="4620384" y="807351"/>
                  <a:pt x="4533785" y="871044"/>
                  <a:pt x="4572000" y="1069431"/>
                </a:cubicBezTo>
                <a:cubicBezTo>
                  <a:pt x="4610215" y="1267818"/>
                  <a:pt x="4529990" y="1424780"/>
                  <a:pt x="4572000" y="1604147"/>
                </a:cubicBezTo>
                <a:cubicBezTo>
                  <a:pt x="4614010" y="1783514"/>
                  <a:pt x="4512509" y="1901652"/>
                  <a:pt x="4572000" y="2138862"/>
                </a:cubicBezTo>
                <a:cubicBezTo>
                  <a:pt x="4367601" y="2168471"/>
                  <a:pt x="4314900" y="2119040"/>
                  <a:pt x="4137660" y="2138862"/>
                </a:cubicBezTo>
                <a:cubicBezTo>
                  <a:pt x="3960420" y="2158684"/>
                  <a:pt x="3762561" y="2135547"/>
                  <a:pt x="3474720" y="2138862"/>
                </a:cubicBezTo>
                <a:cubicBezTo>
                  <a:pt x="3186879" y="2142177"/>
                  <a:pt x="3150727" y="2109259"/>
                  <a:pt x="2994660" y="2138862"/>
                </a:cubicBezTo>
                <a:cubicBezTo>
                  <a:pt x="2838593" y="2168465"/>
                  <a:pt x="2593409" y="2085159"/>
                  <a:pt x="2423160" y="2138862"/>
                </a:cubicBezTo>
                <a:cubicBezTo>
                  <a:pt x="2252911" y="2192565"/>
                  <a:pt x="1910953" y="2104145"/>
                  <a:pt x="1760220" y="2138862"/>
                </a:cubicBezTo>
                <a:cubicBezTo>
                  <a:pt x="1609487" y="2173579"/>
                  <a:pt x="1354892" y="2079732"/>
                  <a:pt x="1188720" y="2138862"/>
                </a:cubicBezTo>
                <a:cubicBezTo>
                  <a:pt x="1022548" y="2197992"/>
                  <a:pt x="884507" y="2092705"/>
                  <a:pt x="754380" y="2138862"/>
                </a:cubicBezTo>
                <a:cubicBezTo>
                  <a:pt x="624253" y="2185019"/>
                  <a:pt x="277421" y="2049753"/>
                  <a:pt x="0" y="2138862"/>
                </a:cubicBezTo>
                <a:cubicBezTo>
                  <a:pt x="-8692" y="1860005"/>
                  <a:pt x="31027" y="1742510"/>
                  <a:pt x="0" y="1561369"/>
                </a:cubicBezTo>
                <a:cubicBezTo>
                  <a:pt x="-31027" y="1380228"/>
                  <a:pt x="42532" y="1176885"/>
                  <a:pt x="0" y="983877"/>
                </a:cubicBezTo>
                <a:cubicBezTo>
                  <a:pt x="-42532" y="790869"/>
                  <a:pt x="112669" y="454259"/>
                  <a:pt x="0" y="0"/>
                </a:cubicBezTo>
                <a:close/>
              </a:path>
            </a:pathLst>
          </a:custGeom>
          <a:ln>
            <a:solidFill>
              <a:schemeClr val="bg2">
                <a:lumMod val="25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400050" indent="-285750">
              <a:buFont typeface="Wingdings" pitchFamily="2" charset="2"/>
              <a:buChar char="à"/>
            </a:pPr>
            <a:r>
              <a:rPr lang="en" dirty="0">
                <a:sym typeface="Wingdings" pitchFamily="2" charset="2"/>
              </a:rPr>
              <a:t>Software trigger condition:</a:t>
            </a:r>
          </a:p>
          <a:p>
            <a:pPr marL="857250" lvl="1" indent="-285750">
              <a:buSzPts val="1800"/>
              <a:buFont typeface="Symbol" pitchFamily="2" charset="2"/>
              <a:buChar char="-"/>
            </a:pPr>
            <a:r>
              <a:rPr lang="en" dirty="0">
                <a:sym typeface="Wingdings" pitchFamily="2" charset="2"/>
              </a:rPr>
              <a:t>Any{</a:t>
            </a:r>
            <a:r>
              <a:rPr lang="en" dirty="0" err="1">
                <a:sym typeface="Wingdings" pitchFamily="2" charset="2"/>
              </a:rPr>
              <a:t>Energy</a:t>
            </a:r>
            <a:r>
              <a:rPr lang="en" baseline="-25000" dirty="0" err="1">
                <a:sym typeface="Wingdings" pitchFamily="2" charset="2"/>
              </a:rPr>
              <a:t>HPGe</a:t>
            </a:r>
            <a:r>
              <a:rPr lang="en" dirty="0">
                <a:sym typeface="Wingdings" pitchFamily="2" charset="2"/>
              </a:rPr>
              <a:t>} &gt; 25keV &amp;&amp; waveform passes QC</a:t>
            </a:r>
          </a:p>
          <a:p>
            <a:pPr marL="400050" indent="-285750">
              <a:buFont typeface="Wingdings" pitchFamily="2" charset="2"/>
              <a:buChar char="à"/>
            </a:pPr>
            <a:r>
              <a:rPr lang="en" dirty="0">
                <a:sym typeface="Wingdings" pitchFamily="2" charset="2"/>
              </a:rPr>
              <a:t>Physical event condition:</a:t>
            </a:r>
          </a:p>
          <a:p>
            <a:pPr marL="857250" lvl="1" indent="-285750">
              <a:buSzPts val="1800"/>
              <a:buFont typeface="Symbol" pitchFamily="2" charset="2"/>
              <a:buChar char="-"/>
            </a:pPr>
            <a:r>
              <a:rPr lang="en" dirty="0">
                <a:sym typeface="Wingdings" pitchFamily="2" charset="2"/>
              </a:rPr>
              <a:t>All{</a:t>
            </a:r>
            <a:r>
              <a:rPr lang="en" dirty="0" err="1">
                <a:sym typeface="Wingdings" pitchFamily="2" charset="2"/>
              </a:rPr>
              <a:t>HPGe</a:t>
            </a:r>
            <a:r>
              <a:rPr lang="en" baseline="-25000" dirty="0" err="1">
                <a:sym typeface="Wingdings" pitchFamily="2" charset="2"/>
              </a:rPr>
              <a:t>No</a:t>
            </a:r>
            <a:r>
              <a:rPr lang="en" baseline="-25000" dirty="0">
                <a:sym typeface="Wingdings" pitchFamily="2" charset="2"/>
              </a:rPr>
              <a:t>-Trigger</a:t>
            </a:r>
            <a:r>
              <a:rPr lang="en" dirty="0">
                <a:sym typeface="Wingdings" pitchFamily="2" charset="2"/>
              </a:rPr>
              <a:t>} == “Baseline-Only”</a:t>
            </a:r>
          </a:p>
          <a:p>
            <a:pPr marL="400050" indent="-285750">
              <a:buFont typeface="Wingdings" pitchFamily="2" charset="2"/>
              <a:buChar char="à"/>
            </a:pPr>
            <a:r>
              <a:rPr lang="en" dirty="0">
                <a:sym typeface="Wingdings" pitchFamily="2" charset="2"/>
              </a:rPr>
              <a:t>L</a:t>
            </a:r>
            <a:r>
              <a:rPr lang="de-DE" dirty="0">
                <a:sym typeface="Wingdings" pitchFamily="2" charset="2"/>
              </a:rPr>
              <a:t>Ar anti-</a:t>
            </a:r>
            <a:r>
              <a:rPr lang="de-DE" dirty="0" err="1">
                <a:sym typeface="Wingdings" pitchFamily="2" charset="2"/>
              </a:rPr>
              <a:t>coincidence</a:t>
            </a:r>
            <a:r>
              <a:rPr lang="en" dirty="0">
                <a:sym typeface="Wingdings" pitchFamily="2" charset="2"/>
              </a:rPr>
              <a:t>:</a:t>
            </a:r>
          </a:p>
          <a:p>
            <a:pPr marL="857250" lvl="1" indent="-285750">
              <a:buSzPts val="1800"/>
              <a:buFont typeface="Symbol" pitchFamily="2" charset="2"/>
              <a:buChar char="-"/>
            </a:pPr>
            <a:r>
              <a:rPr lang="en" dirty="0">
                <a:sym typeface="Wingdings" pitchFamily="2" charset="2"/>
              </a:rPr>
              <a:t>Sum{</a:t>
            </a:r>
            <a:r>
              <a:rPr lang="en" dirty="0" err="1">
                <a:sym typeface="Wingdings" pitchFamily="2" charset="2"/>
              </a:rPr>
              <a:t>Energy</a:t>
            </a:r>
            <a:r>
              <a:rPr lang="en" baseline="-25000" dirty="0" err="1">
                <a:sym typeface="Wingdings" pitchFamily="2" charset="2"/>
              </a:rPr>
              <a:t>SiPM</a:t>
            </a:r>
            <a:r>
              <a:rPr lang="en" dirty="0">
                <a:sym typeface="Wingdings" pitchFamily="2" charset="2"/>
              </a:rPr>
              <a:t>} &gt; 4 PE</a:t>
            </a:r>
          </a:p>
          <a:p>
            <a:pPr marL="400050" indent="-285750">
              <a:buFont typeface="Wingdings" pitchFamily="2" charset="2"/>
              <a:buChar char="à"/>
            </a:pPr>
            <a:r>
              <a:rPr lang="en" dirty="0">
                <a:sym typeface="Wingdings" pitchFamily="2" charset="2"/>
              </a:rPr>
              <a:t>Define Anti-Coincidence </a:t>
            </a:r>
          </a:p>
          <a:p>
            <a:pPr marL="857250" lvl="1" indent="-285750">
              <a:buSzPts val="1800"/>
              <a:buFont typeface="Symbol" pitchFamily="2" charset="2"/>
              <a:buChar char="-"/>
            </a:pPr>
            <a:r>
              <a:rPr lang="en" dirty="0">
                <a:sym typeface="Wingdings" pitchFamily="2" charset="2"/>
              </a:rPr>
              <a:t>Number{</a:t>
            </a:r>
            <a:r>
              <a:rPr lang="en" dirty="0" err="1">
                <a:sym typeface="Wingdings" pitchFamily="2" charset="2"/>
              </a:rPr>
              <a:t>Trigger</a:t>
            </a:r>
            <a:r>
              <a:rPr lang="en" baseline="-25000" dirty="0" err="1">
                <a:sym typeface="Wingdings" pitchFamily="2" charset="2"/>
              </a:rPr>
              <a:t>HPGe</a:t>
            </a:r>
            <a:r>
              <a:rPr lang="en" dirty="0">
                <a:sym typeface="Wingdings" pitchFamily="2" charset="2"/>
              </a:rPr>
              <a:t>} == 1</a:t>
            </a:r>
          </a:p>
          <a:p>
            <a:pPr marL="400050" indent="-285750">
              <a:buFont typeface="Wingdings" pitchFamily="2" charset="2"/>
              <a:buChar char="à"/>
            </a:pPr>
            <a:r>
              <a:rPr lang="en" dirty="0">
                <a:sym typeface="Wingdings" pitchFamily="2" charset="2"/>
              </a:rPr>
              <a:t>Define PSD cut </a:t>
            </a:r>
          </a:p>
          <a:p>
            <a:pPr marL="857250" lvl="1" indent="-285750">
              <a:buSzPts val="1800"/>
              <a:buFont typeface="Symbol" pitchFamily="2" charset="2"/>
              <a:buChar char="-"/>
            </a:pPr>
            <a:r>
              <a:rPr lang="en" dirty="0">
                <a:sym typeface="Wingdings" pitchFamily="2" charset="2"/>
              </a:rPr>
              <a:t>All{</a:t>
            </a:r>
            <a:r>
              <a:rPr lang="en" dirty="0" err="1">
                <a:sym typeface="Wingdings" pitchFamily="2" charset="2"/>
              </a:rPr>
              <a:t>HPGe</a:t>
            </a:r>
            <a:r>
              <a:rPr lang="en" baseline="-25000" dirty="0" err="1">
                <a:sym typeface="Wingdings" pitchFamily="2" charset="2"/>
              </a:rPr>
              <a:t>Trigger</a:t>
            </a:r>
            <a:r>
              <a:rPr lang="en" dirty="0">
                <a:sym typeface="Wingdings" pitchFamily="2" charset="2"/>
              </a:rPr>
              <a:t>} == Single-site events</a:t>
            </a:r>
          </a:p>
          <a:p>
            <a:pPr marL="1314450" lvl="2" indent="-285750">
              <a:buSzPts val="1800"/>
              <a:buFont typeface="Symbol" pitchFamily="2" charset="2"/>
              <a:buChar char="-"/>
            </a:pPr>
            <a:endParaRPr lang="en" dirty="0">
              <a:sym typeface="Wingdings" pitchFamily="2" charset="2"/>
            </a:endParaRPr>
          </a:p>
          <a:p>
            <a:pPr lvl="1" indent="-342900">
              <a:buSzPts val="1800"/>
              <a:buChar char="●"/>
            </a:pPr>
            <a:endParaRPr lang="en" dirty="0"/>
          </a:p>
        </p:txBody>
      </p:sp>
      <p:sp>
        <p:nvSpPr>
          <p:cNvPr id="843" name="Google Shape;843;p5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chemeClr val="tx1">
                    <a:tint val="82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43</a:t>
            </a:fld>
            <a:endParaRPr/>
          </a:p>
        </p:txBody>
      </p:sp>
      <p:pic>
        <p:nvPicPr>
          <p:cNvPr id="17410" name="Picture 2">
            <a:extLst>
              <a:ext uri="{FF2B5EF4-FFF2-40B4-BE49-F238E27FC236}">
                <a16:creationId xmlns:a16="http://schemas.microsoft.com/office/drawing/2014/main" id="{3BDA9890-7FCB-1727-70CA-126CD82E2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104" y="818999"/>
            <a:ext cx="4219642" cy="1406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2545917-8261-C590-5A70-8C50034EF8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709" y="2336800"/>
            <a:ext cx="8420099" cy="2806700"/>
          </a:xfrm>
          <a:prstGeom prst="rect">
            <a:avLst/>
          </a:prstGeom>
        </p:spPr>
      </p:pic>
      <p:sp>
        <p:nvSpPr>
          <p:cNvPr id="32" name="Right Brace 31">
            <a:extLst>
              <a:ext uri="{FF2B5EF4-FFF2-40B4-BE49-F238E27FC236}">
                <a16:creationId xmlns:a16="http://schemas.microsoft.com/office/drawing/2014/main" id="{8FBCD321-9370-36FB-F160-44A19DD509C5}"/>
              </a:ext>
            </a:extLst>
          </p:cNvPr>
          <p:cNvSpPr/>
          <p:nvPr/>
        </p:nvSpPr>
        <p:spPr>
          <a:xfrm rot="5400000">
            <a:off x="4666267" y="-1578410"/>
            <a:ext cx="395632" cy="7765450"/>
          </a:xfrm>
          <a:prstGeom prst="rightBrace">
            <a:avLst>
              <a:gd name="adj1" fmla="val 67901"/>
              <a:gd name="adj2" fmla="val 50000"/>
            </a:avLst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59765A-C320-E04A-1E96-AF8425E246C8}"/>
              </a:ext>
            </a:extLst>
          </p:cNvPr>
          <p:cNvSpPr txBox="1"/>
          <p:nvPr/>
        </p:nvSpPr>
        <p:spPr>
          <a:xfrm>
            <a:off x="1741557" y="2803041"/>
            <a:ext cx="581493" cy="30777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aseline="30000" dirty="0">
                <a:solidFill>
                  <a:schemeClr val="tx2">
                    <a:lumMod val="75000"/>
                  </a:schemeClr>
                </a:solidFill>
                <a:latin typeface="Bradley Hand" pitchFamily="2" charset="77"/>
              </a:rPr>
              <a:t>40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radley Hand" pitchFamily="2" charset="77"/>
              </a:rPr>
              <a:t>K</a:t>
            </a:r>
            <a:endParaRPr lang="en-US" sz="1600" baseline="30000" dirty="0">
              <a:solidFill>
                <a:schemeClr val="tx2">
                  <a:lumMod val="75000"/>
                </a:schemeClr>
              </a:solidFill>
              <a:latin typeface="Bradley Hand" pitchFamily="2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2ED0A7-8791-5CAE-58C9-D253B2315272}"/>
              </a:ext>
            </a:extLst>
          </p:cNvPr>
          <p:cNvSpPr txBox="1"/>
          <p:nvPr/>
        </p:nvSpPr>
        <p:spPr>
          <a:xfrm>
            <a:off x="2323050" y="2803040"/>
            <a:ext cx="630887" cy="30777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aseline="30000" dirty="0">
                <a:solidFill>
                  <a:schemeClr val="tx2">
                    <a:lumMod val="75000"/>
                  </a:schemeClr>
                </a:solidFill>
                <a:latin typeface="Bradley Hand" pitchFamily="2" charset="77"/>
              </a:rPr>
              <a:t>42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radley Hand" pitchFamily="2" charset="77"/>
              </a:rPr>
              <a:t>K</a:t>
            </a:r>
            <a:endParaRPr lang="en-US" sz="1600" baseline="30000" dirty="0">
              <a:solidFill>
                <a:schemeClr val="tx2">
                  <a:lumMod val="75000"/>
                </a:schemeClr>
              </a:solidFill>
              <a:latin typeface="Bradley Hand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0D3FA6-1607-F038-15A3-913BEA4BF8B7}"/>
              </a:ext>
            </a:extLst>
          </p:cNvPr>
          <p:cNvSpPr txBox="1"/>
          <p:nvPr/>
        </p:nvSpPr>
        <p:spPr>
          <a:xfrm>
            <a:off x="2523107" y="3256720"/>
            <a:ext cx="630887" cy="30777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aseline="30000" dirty="0">
                <a:solidFill>
                  <a:schemeClr val="tx2">
                    <a:lumMod val="75000"/>
                  </a:schemeClr>
                </a:solidFill>
                <a:latin typeface="Bradley Hand" pitchFamily="2" charset="77"/>
              </a:rPr>
              <a:t>212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radley Hand" pitchFamily="2" charset="77"/>
              </a:rPr>
              <a:t>Bi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D88B9A-FB9F-64EA-ACB3-2E2BC70D0B8F}"/>
              </a:ext>
            </a:extLst>
          </p:cNvPr>
          <p:cNvSpPr txBox="1"/>
          <p:nvPr/>
        </p:nvSpPr>
        <p:spPr>
          <a:xfrm>
            <a:off x="3959217" y="3117132"/>
            <a:ext cx="630887" cy="30777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aseline="30000" dirty="0">
                <a:solidFill>
                  <a:schemeClr val="tx2">
                    <a:lumMod val="75000"/>
                  </a:schemeClr>
                </a:solidFill>
                <a:latin typeface="Bradley Hand" pitchFamily="2" charset="77"/>
              </a:rPr>
              <a:t>208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radley Hand" pitchFamily="2" charset="77"/>
              </a:rPr>
              <a:t>Tl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4CF609-AB8E-4509-7F27-E8DA07F890AE}"/>
              </a:ext>
            </a:extLst>
          </p:cNvPr>
          <p:cNvSpPr txBox="1"/>
          <p:nvPr/>
        </p:nvSpPr>
        <p:spPr>
          <a:xfrm>
            <a:off x="7056761" y="4026580"/>
            <a:ext cx="1009244" cy="30777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radley Hand" pitchFamily="2" charset="77"/>
                <a:ea typeface="Cambria Math" panose="02040503050406030204" pitchFamily="18" charset="0"/>
              </a:rPr>
              <a:t>α-events</a:t>
            </a:r>
            <a:endParaRPr lang="en-US" sz="1600" dirty="0">
              <a:solidFill>
                <a:schemeClr val="tx2">
                  <a:lumMod val="75000"/>
                </a:schemeClr>
              </a:solidFill>
              <a:latin typeface="Bradley Hand" pitchFamily="2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273DEE-F7CD-2C63-4297-77E96E9CE00F}"/>
              </a:ext>
            </a:extLst>
          </p:cNvPr>
          <p:cNvSpPr txBox="1"/>
          <p:nvPr/>
        </p:nvSpPr>
        <p:spPr>
          <a:xfrm>
            <a:off x="885002" y="1160351"/>
            <a:ext cx="37051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Custom software trigger and event reconstruction with all three detector subsystems</a:t>
            </a:r>
          </a:p>
        </p:txBody>
      </p:sp>
      <p:sp>
        <p:nvSpPr>
          <p:cNvPr id="10" name="Google Shape;123;p16">
            <a:extLst>
              <a:ext uri="{FF2B5EF4-FFF2-40B4-BE49-F238E27FC236}">
                <a16:creationId xmlns:a16="http://schemas.microsoft.com/office/drawing/2014/main" id="{6242C6A4-0830-A364-A590-E4FA1041AF77}"/>
              </a:ext>
            </a:extLst>
          </p:cNvPr>
          <p:cNvSpPr/>
          <p:nvPr/>
        </p:nvSpPr>
        <p:spPr>
          <a:xfrm>
            <a:off x="6230898" y="193885"/>
            <a:ext cx="2132308" cy="36576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LegendEventAnalysis.jl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3419E1-1281-FDDD-CDC1-58BC92860101}"/>
              </a:ext>
            </a:extLst>
          </p:cNvPr>
          <p:cNvSpPr/>
          <p:nvPr/>
        </p:nvSpPr>
        <p:spPr>
          <a:xfrm>
            <a:off x="4129548" y="2502132"/>
            <a:ext cx="1824212" cy="1042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188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C48737-69E3-2C95-5290-BDB3E08646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0A64DA8B-7640-0088-F16E-0147FA90421C}"/>
              </a:ext>
            </a:extLst>
          </p:cNvPr>
          <p:cNvSpPr/>
          <p:nvPr/>
        </p:nvSpPr>
        <p:spPr>
          <a:xfrm>
            <a:off x="6158689" y="3409495"/>
            <a:ext cx="2890112" cy="5937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cal. energy spectrum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CC86D9C9-74F2-9B58-5E57-85B8732C528C}"/>
              </a:ext>
            </a:extLst>
          </p:cNvPr>
          <p:cNvSpPr/>
          <p:nvPr/>
        </p:nvSpPr>
        <p:spPr>
          <a:xfrm>
            <a:off x="3655584" y="3409495"/>
            <a:ext cx="2457857" cy="5937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dsp</a:t>
            </a:r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parameter level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BC848FBD-2C0E-66CC-00FC-477BA2E65239}"/>
              </a:ext>
            </a:extLst>
          </p:cNvPr>
          <p:cNvSpPr/>
          <p:nvPr/>
        </p:nvSpPr>
        <p:spPr>
          <a:xfrm>
            <a:off x="155119" y="3409495"/>
            <a:ext cx="3455216" cy="5937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08B99B-C313-6655-42E1-1CAAC1E07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Analysis workflow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159D4D-7256-1D34-3DC0-EDF45C95C63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chemeClr val="tx1">
                    <a:tint val="82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44</a:t>
            </a:fld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CA3A543-F70A-76AD-E19F-4075CE301EE5}"/>
              </a:ext>
            </a:extLst>
          </p:cNvPr>
          <p:cNvSpPr/>
          <p:nvPr/>
        </p:nvSpPr>
        <p:spPr>
          <a:xfrm>
            <a:off x="95200" y="1017775"/>
            <a:ext cx="1050118" cy="771119"/>
          </a:xfrm>
          <a:prstGeom prst="rect">
            <a:avLst/>
          </a:prstGeom>
          <a:solidFill>
            <a:srgbClr val="FCD86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waveforms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172E53B-87A0-D2B6-CEE2-FDDE9BE99D84}"/>
              </a:ext>
            </a:extLst>
          </p:cNvPr>
          <p:cNvSpPr/>
          <p:nvPr/>
        </p:nvSpPr>
        <p:spPr>
          <a:xfrm>
            <a:off x="1191353" y="1017775"/>
            <a:ext cx="1085662" cy="747872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</a:t>
            </a:r>
          </a:p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quality cuts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E67BA47-B2EC-DC60-E223-9099886FE912}"/>
              </a:ext>
            </a:extLst>
          </p:cNvPr>
          <p:cNvSpPr/>
          <p:nvPr/>
        </p:nvSpPr>
        <p:spPr>
          <a:xfrm>
            <a:off x="2322262" y="1017775"/>
            <a:ext cx="1288073" cy="747872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digital signal processing</a:t>
            </a:r>
          </a:p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50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dsp</a:t>
            </a:r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9513CEF-DD15-33C2-2EF7-2160F5EB8402}"/>
              </a:ext>
            </a:extLst>
          </p:cNvPr>
          <p:cNvSpPr/>
          <p:nvPr/>
        </p:nvSpPr>
        <p:spPr>
          <a:xfrm>
            <a:off x="3655583" y="1017775"/>
            <a:ext cx="1206305" cy="747872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calibration</a:t>
            </a:r>
          </a:p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500" i="1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ecal</a:t>
            </a:r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4AB05EE-E3EB-FB5D-5C4A-55B85C22E36E}"/>
              </a:ext>
            </a:extLst>
          </p:cNvPr>
          <p:cNvSpPr/>
          <p:nvPr/>
        </p:nvSpPr>
        <p:spPr>
          <a:xfrm>
            <a:off x="4907136" y="1017775"/>
            <a:ext cx="1206305" cy="749633"/>
          </a:xfrm>
          <a:prstGeom prst="rect">
            <a:avLst/>
          </a:prstGeom>
          <a:solidFill>
            <a:srgbClr val="A9B8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pulse-shape analysis (</a:t>
            </a:r>
            <a:r>
              <a:rPr lang="en-US" sz="1500" i="1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psd</a:t>
            </a:r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686A6AF-7581-D31A-2ED0-F77C576E9019}"/>
              </a:ext>
            </a:extLst>
          </p:cNvPr>
          <p:cNvSpPr/>
          <p:nvPr/>
        </p:nvSpPr>
        <p:spPr>
          <a:xfrm>
            <a:off x="6158689" y="1017775"/>
            <a:ext cx="1659679" cy="754377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event building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CAD9BE8-8AAC-2049-25ED-382574BAE034}"/>
              </a:ext>
            </a:extLst>
          </p:cNvPr>
          <p:cNvSpPr/>
          <p:nvPr/>
        </p:nvSpPr>
        <p:spPr>
          <a:xfrm>
            <a:off x="7863616" y="1017775"/>
            <a:ext cx="1206305" cy="754377"/>
          </a:xfrm>
          <a:prstGeom prst="rect">
            <a:avLst/>
          </a:prstGeom>
          <a:solidFill>
            <a:srgbClr val="D5A6B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0ν</a:t>
            </a:r>
            <a:r>
              <a:rPr lang="el-GR" sz="150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ββ</a:t>
            </a:r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analysis</a:t>
            </a:r>
          </a:p>
        </p:txBody>
      </p:sp>
      <p:sp>
        <p:nvSpPr>
          <p:cNvPr id="28" name="Pentagon 27">
            <a:extLst>
              <a:ext uri="{FF2B5EF4-FFF2-40B4-BE49-F238E27FC236}">
                <a16:creationId xmlns:a16="http://schemas.microsoft.com/office/drawing/2014/main" id="{B1F3D7A3-7EC7-AE6D-9E9D-6FFDA32D3055}"/>
              </a:ext>
            </a:extLst>
          </p:cNvPr>
          <p:cNvSpPr/>
          <p:nvPr/>
        </p:nvSpPr>
        <p:spPr>
          <a:xfrm rot="16200000">
            <a:off x="1006141" y="1967685"/>
            <a:ext cx="1456091" cy="1085663"/>
          </a:xfrm>
          <a:prstGeom prst="homePlate">
            <a:avLst>
              <a:gd name="adj" fmla="val 14762"/>
            </a:avLst>
          </a:prstGeom>
          <a:solidFill>
            <a:srgbClr val="A4C2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Remove non-physical waveforms</a:t>
            </a:r>
          </a:p>
        </p:txBody>
      </p:sp>
      <p:sp>
        <p:nvSpPr>
          <p:cNvPr id="29" name="Pentagon 28">
            <a:extLst>
              <a:ext uri="{FF2B5EF4-FFF2-40B4-BE49-F238E27FC236}">
                <a16:creationId xmlns:a16="http://schemas.microsoft.com/office/drawing/2014/main" id="{7F87B4CA-B52C-8BEB-86A8-AB007737D79A}"/>
              </a:ext>
            </a:extLst>
          </p:cNvPr>
          <p:cNvSpPr/>
          <p:nvPr/>
        </p:nvSpPr>
        <p:spPr>
          <a:xfrm rot="16200000">
            <a:off x="2241922" y="1870148"/>
            <a:ext cx="1448756" cy="1288074"/>
          </a:xfrm>
          <a:prstGeom prst="homePlate">
            <a:avLst>
              <a:gd name="adj" fmla="val 11630"/>
            </a:avLst>
          </a:prstGeom>
          <a:solidFill>
            <a:srgbClr val="EA99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filter to extract parameters, e.g. energy</a:t>
            </a:r>
          </a:p>
        </p:txBody>
      </p:sp>
      <p:sp>
        <p:nvSpPr>
          <p:cNvPr id="30" name="Pentagon 29">
            <a:extLst>
              <a:ext uri="{FF2B5EF4-FFF2-40B4-BE49-F238E27FC236}">
                <a16:creationId xmlns:a16="http://schemas.microsoft.com/office/drawing/2014/main" id="{7D632927-206E-8155-D9E2-31D3C7BB5A0C}"/>
              </a:ext>
            </a:extLst>
          </p:cNvPr>
          <p:cNvSpPr/>
          <p:nvPr/>
        </p:nvSpPr>
        <p:spPr>
          <a:xfrm rot="16200000">
            <a:off x="3541720" y="1918395"/>
            <a:ext cx="1434035" cy="1206302"/>
          </a:xfrm>
          <a:prstGeom prst="homePlate">
            <a:avLst>
              <a:gd name="adj" fmla="val 11791"/>
            </a:avLst>
          </a:prstGeom>
          <a:solidFill>
            <a:srgbClr val="B6D7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Fit calibration data: </a:t>
            </a:r>
            <a:r>
              <a:rPr lang="en-US" sz="150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-lines with known energies </a:t>
            </a:r>
          </a:p>
        </p:txBody>
      </p:sp>
      <p:sp>
        <p:nvSpPr>
          <p:cNvPr id="31" name="Pentagon 30">
            <a:extLst>
              <a:ext uri="{FF2B5EF4-FFF2-40B4-BE49-F238E27FC236}">
                <a16:creationId xmlns:a16="http://schemas.microsoft.com/office/drawing/2014/main" id="{2EE3B630-2012-6A23-7D89-F9F28C6DD3D1}"/>
              </a:ext>
            </a:extLst>
          </p:cNvPr>
          <p:cNvSpPr/>
          <p:nvPr/>
        </p:nvSpPr>
        <p:spPr>
          <a:xfrm rot="16200000">
            <a:off x="4796060" y="1915607"/>
            <a:ext cx="1428461" cy="1206304"/>
          </a:xfrm>
          <a:prstGeom prst="homePlate">
            <a:avLst>
              <a:gd name="adj" fmla="val 11229"/>
            </a:avLst>
          </a:prstGeom>
          <a:solidFill>
            <a:srgbClr val="A9B8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Remove </a:t>
            </a:r>
          </a:p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 events</a:t>
            </a:r>
          </a:p>
        </p:txBody>
      </p:sp>
      <p:sp>
        <p:nvSpPr>
          <p:cNvPr id="32" name="Pentagon 31">
            <a:extLst>
              <a:ext uri="{FF2B5EF4-FFF2-40B4-BE49-F238E27FC236}">
                <a16:creationId xmlns:a16="http://schemas.microsoft.com/office/drawing/2014/main" id="{0C721E8F-8E19-9757-5CB8-04C70CE5EB28}"/>
              </a:ext>
            </a:extLst>
          </p:cNvPr>
          <p:cNvSpPr/>
          <p:nvPr/>
        </p:nvSpPr>
        <p:spPr>
          <a:xfrm rot="16200000">
            <a:off x="6264150" y="1684346"/>
            <a:ext cx="1448759" cy="1659678"/>
          </a:xfrm>
          <a:prstGeom prst="homePlate">
            <a:avLst>
              <a:gd name="adj" fmla="val 10204"/>
            </a:avLst>
          </a:prstGeom>
          <a:solidFill>
            <a:srgbClr val="B4A7D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Put everything together: </a:t>
            </a:r>
          </a:p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Germanium dets</a:t>
            </a:r>
          </a:p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50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LAr</a:t>
            </a:r>
            <a:endParaRPr lang="en-US" sz="150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all cuts</a:t>
            </a:r>
          </a:p>
        </p:txBody>
      </p:sp>
      <p:sp>
        <p:nvSpPr>
          <p:cNvPr id="33" name="Pentagon 32">
            <a:extLst>
              <a:ext uri="{FF2B5EF4-FFF2-40B4-BE49-F238E27FC236}">
                <a16:creationId xmlns:a16="http://schemas.microsoft.com/office/drawing/2014/main" id="{4159D782-0635-59ED-437A-F6025A907CFB}"/>
              </a:ext>
            </a:extLst>
          </p:cNvPr>
          <p:cNvSpPr/>
          <p:nvPr/>
        </p:nvSpPr>
        <p:spPr>
          <a:xfrm rot="16200000">
            <a:off x="7731830" y="1921594"/>
            <a:ext cx="1448759" cy="1185181"/>
          </a:xfrm>
          <a:prstGeom prst="homePlate">
            <a:avLst>
              <a:gd name="adj" fmla="val 12289"/>
            </a:avLst>
          </a:prstGeom>
          <a:solidFill>
            <a:srgbClr val="D5A6B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500" baseline="-25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1/2 ,</a:t>
            </a:r>
          </a:p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 index</a:t>
            </a:r>
            <a:endParaRPr lang="en-US" sz="1500" baseline="-2500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C10A586-1802-8990-6F56-4FAAA127D7DC}"/>
              </a:ext>
            </a:extLst>
          </p:cNvPr>
          <p:cNvSpPr txBox="1"/>
          <p:nvPr/>
        </p:nvSpPr>
        <p:spPr>
          <a:xfrm>
            <a:off x="1393033" y="3578103"/>
            <a:ext cx="14196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>
                <a:latin typeface="Calibri" panose="020F0502020204030204" pitchFamily="34" charset="0"/>
                <a:cs typeface="Calibri" panose="020F0502020204030204" pitchFamily="34" charset="0"/>
              </a:rPr>
              <a:t>waveform level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57FF5C8-9A1A-26FA-3A43-B5DDEB69BED6}"/>
              </a:ext>
            </a:extLst>
          </p:cNvPr>
          <p:cNvCxnSpPr>
            <a:cxnSpLocks/>
          </p:cNvCxnSpPr>
          <p:nvPr/>
        </p:nvCxnSpPr>
        <p:spPr>
          <a:xfrm flipV="1">
            <a:off x="95199" y="1777727"/>
            <a:ext cx="8974721" cy="4743"/>
          </a:xfrm>
          <a:prstGeom prst="straightConnector1">
            <a:avLst/>
          </a:prstGeom>
          <a:ln w="254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Pentagon 24">
            <a:extLst>
              <a:ext uri="{FF2B5EF4-FFF2-40B4-BE49-F238E27FC236}">
                <a16:creationId xmlns:a16="http://schemas.microsoft.com/office/drawing/2014/main" id="{31691DB2-2611-D5F5-F4A4-7C81675403C7}"/>
              </a:ext>
            </a:extLst>
          </p:cNvPr>
          <p:cNvSpPr/>
          <p:nvPr/>
        </p:nvSpPr>
        <p:spPr>
          <a:xfrm rot="16200000">
            <a:off x="-106906" y="1986338"/>
            <a:ext cx="1454330" cy="1050118"/>
          </a:xfrm>
          <a:prstGeom prst="homePlate">
            <a:avLst>
              <a:gd name="adj" fmla="val 15328"/>
            </a:avLst>
          </a:prstGeom>
          <a:solidFill>
            <a:srgbClr val="FCD86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Legend </a:t>
            </a:r>
          </a:p>
          <a:p>
            <a:pPr algn="ctr"/>
            <a:r>
              <a:rPr 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raw data</a:t>
            </a:r>
          </a:p>
        </p:txBody>
      </p:sp>
      <p:pic>
        <p:nvPicPr>
          <p:cNvPr id="66" name="Picture 65" descr="A blue line on a black background&#10;&#10;Description automatically generated">
            <a:extLst>
              <a:ext uri="{FF2B5EF4-FFF2-40B4-BE49-F238E27FC236}">
                <a16:creationId xmlns:a16="http://schemas.microsoft.com/office/drawing/2014/main" id="{AC3513D1-7242-041C-5A12-831208EAA0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660" y="3461478"/>
            <a:ext cx="666008" cy="506443"/>
          </a:xfrm>
          <a:prstGeom prst="rect">
            <a:avLst/>
          </a:prstGeom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A85F52FB-CC53-6F21-58BB-5FBEA5A30C4A}"/>
              </a:ext>
            </a:extLst>
          </p:cNvPr>
          <p:cNvSpPr/>
          <p:nvPr/>
        </p:nvSpPr>
        <p:spPr>
          <a:xfrm>
            <a:off x="155120" y="4087389"/>
            <a:ext cx="5958321" cy="3204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detector-wise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45A258D-FB03-1AA2-B158-93D1E69D2615}"/>
              </a:ext>
            </a:extLst>
          </p:cNvPr>
          <p:cNvSpPr/>
          <p:nvPr/>
        </p:nvSpPr>
        <p:spPr>
          <a:xfrm>
            <a:off x="2322262" y="4488995"/>
            <a:ext cx="3791179" cy="320415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run-wise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B848FF8E-452C-ED65-D264-4838581D547D}"/>
              </a:ext>
            </a:extLst>
          </p:cNvPr>
          <p:cNvSpPr/>
          <p:nvPr/>
        </p:nvSpPr>
        <p:spPr>
          <a:xfrm>
            <a:off x="5425168" y="4488995"/>
            <a:ext cx="3623633" cy="320415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partition-wise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15A17B8A-7375-37E1-C667-F290829EBF4E}"/>
              </a:ext>
            </a:extLst>
          </p:cNvPr>
          <p:cNvSpPr/>
          <p:nvPr/>
        </p:nvSpPr>
        <p:spPr>
          <a:xfrm>
            <a:off x="155120" y="4484600"/>
            <a:ext cx="2121895" cy="320416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file-wise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1D783E3D-EC9F-ACBB-4433-B93F02AB14A4}"/>
              </a:ext>
            </a:extLst>
          </p:cNvPr>
          <p:cNvSpPr/>
          <p:nvPr/>
        </p:nvSpPr>
        <p:spPr>
          <a:xfrm>
            <a:off x="6158689" y="4087389"/>
            <a:ext cx="2890112" cy="3204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LEGEND instrumentation</a:t>
            </a:r>
          </a:p>
        </p:txBody>
      </p:sp>
    </p:spTree>
    <p:extLst>
      <p:ext uri="{BB962C8B-B14F-4D97-AF65-F5344CB8AC3E}">
        <p14:creationId xmlns:p14="http://schemas.microsoft.com/office/powerpoint/2010/main" val="2459912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EA7D49-8E1C-6CE8-0018-473CA04BDD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D2F6C67-1A07-8EE8-B681-325509CF1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Data in the Region of Interest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C8314B52-B89D-E5DF-D417-0CB2B3B33457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12714" y="1093418"/>
                <a:ext cx="4459286" cy="4050082"/>
              </a:xfrm>
            </p:spPr>
            <p:txBody>
              <a:bodyPr>
                <a:normAutofit fontScale="92500" lnSpcReduction="10000"/>
              </a:bodyPr>
              <a:lstStyle/>
              <a:p>
                <a:pPr marL="114300" indent="0">
                  <a:buNone/>
                </a:pPr>
                <a:r>
                  <a:rPr lang="en-US" sz="1600" noProof="0" dirty="0">
                    <a:solidFill>
                      <a:srgbClr val="00B0F0"/>
                    </a:solidFill>
                  </a:rPr>
                  <a:t>7 events surviving in LEGEND-200 ROI</a:t>
                </a:r>
                <a:r>
                  <a:rPr lang="en-US" noProof="0" dirty="0"/>
                  <a:t>: </a:t>
                </a:r>
                <a:endParaRPr lang="en-US" dirty="0"/>
              </a:p>
              <a:p>
                <a:pPr marL="114300" indent="0" algn="ctr">
                  <a:buNone/>
                </a:pPr>
                <a:r>
                  <a:rPr lang="en-US" noProof="0" dirty="0"/>
                  <a:t>Background Index</a:t>
                </a:r>
              </a:p>
              <a:p>
                <a:pPr marL="11430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𝐵𝐼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0.5</m:t>
                          </m:r>
                        </m:e>
                        <m:sub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- 0.2</m:t>
                          </m:r>
                        </m:sub>
                        <m:sup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+0.3</m:t>
                          </m:r>
                        </m:sup>
                      </m:sSubSup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𝑐𝑡𝑠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/(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𝑘𝑒𝑣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𝑘𝑔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en-US" b="0" i="1" noProof="0" smtClean="0">
                          <a:latin typeface="Cambria Math" panose="02040503050406030204" pitchFamily="18" charset="0"/>
                        </a:rPr>
                        <m:t>ton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noProof="0" dirty="0"/>
              </a:p>
              <a:p>
                <a:pPr marL="114300" indent="0">
                  <a:buNone/>
                </a:pPr>
                <a:endParaRPr lang="en-US" b="1" noProof="0" dirty="0">
                  <a:solidFill>
                    <a:schemeClr val="tx2">
                      <a:lumMod val="75000"/>
                    </a:schemeClr>
                  </a:solidFill>
                  <a:latin typeface="+mj-lt"/>
                </a:endParaRPr>
              </a:p>
              <a:p>
                <a:pPr marL="114300" indent="0">
                  <a:buNone/>
                </a:pPr>
                <a:endParaRPr lang="en-US" b="1" noProof="0" dirty="0">
                  <a:solidFill>
                    <a:schemeClr val="tx2">
                      <a:lumMod val="75000"/>
                    </a:schemeClr>
                  </a:solidFill>
                  <a:latin typeface="+mj-lt"/>
                </a:endParaRPr>
              </a:p>
              <a:p>
                <a:pPr marL="114300" indent="0">
                  <a:buNone/>
                </a:pPr>
                <a:endParaRPr lang="en-US" b="1" dirty="0">
                  <a:solidFill>
                    <a:schemeClr val="tx2">
                      <a:lumMod val="75000"/>
                    </a:schemeClr>
                  </a:solidFill>
                  <a:latin typeface="+mj-lt"/>
                </a:endParaRPr>
              </a:p>
              <a:p>
                <a:pPr marL="114300" indent="0">
                  <a:buNone/>
                </a:pPr>
                <a:r>
                  <a:rPr lang="en-US" b="1" noProof="0" dirty="0">
                    <a:solidFill>
                      <a:schemeClr val="tx2">
                        <a:lumMod val="75000"/>
                      </a:schemeClr>
                    </a:solidFill>
                    <a:latin typeface="+mj-lt"/>
                  </a:rPr>
                  <a:t>GERDA, MAJORANA + LEGEND combined</a:t>
                </a:r>
                <a:endParaRPr lang="en-US" sz="1600" noProof="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en-US" sz="1600" noProof="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en-US" sz="1600" noProof="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marL="114300" indent="0">
                  <a:buNone/>
                </a:pPr>
                <a:endParaRPr lang="en-US" sz="1600" b="1" noProof="0" dirty="0">
                  <a:solidFill>
                    <a:srgbClr val="00B0F0"/>
                  </a:solidFill>
                  <a:latin typeface="+mj-lt"/>
                </a:endParaRPr>
              </a:p>
              <a:p>
                <a:pPr marL="114300" indent="0">
                  <a:buNone/>
                </a:pPr>
                <a:endParaRPr lang="en-US" sz="1600" b="1" dirty="0">
                  <a:solidFill>
                    <a:srgbClr val="00B0F0"/>
                  </a:solidFill>
                  <a:latin typeface="+mj-lt"/>
                </a:endParaRPr>
              </a:p>
              <a:p>
                <a:pPr marL="114300" indent="0">
                  <a:buNone/>
                </a:pPr>
                <a:endParaRPr lang="en-US" sz="1600" b="1" noProof="0" dirty="0">
                  <a:solidFill>
                    <a:srgbClr val="00B0F0"/>
                  </a:solidFill>
                  <a:latin typeface="+mj-lt"/>
                </a:endParaRPr>
              </a:p>
              <a:p>
                <a:pPr marL="114300" indent="0">
                  <a:buNone/>
                </a:pPr>
                <a:r>
                  <a:rPr lang="en-US" sz="1600" b="1" noProof="0" dirty="0">
                    <a:solidFill>
                      <a:srgbClr val="00B0F0"/>
                    </a:solidFill>
                    <a:latin typeface="+mj-lt"/>
                  </a:rPr>
                  <a:t>LEGEND-200 contribution</a:t>
                </a:r>
              </a:p>
              <a:p>
                <a:r>
                  <a:rPr lang="en-US" sz="1600" noProof="0" dirty="0">
                    <a:solidFill>
                      <a:schemeClr val="tx2">
                        <a:lumMod val="75000"/>
                      </a:schemeClr>
                    </a:solidFill>
                    <a:effectLst/>
                  </a:rPr>
                  <a:t>+30% of limit median expectation</a:t>
                </a:r>
              </a:p>
              <a:p>
                <a:r>
                  <a:rPr lang="en-US" sz="1600" noProof="0" dirty="0">
                    <a:solidFill>
                      <a:schemeClr val="tx2">
                        <a:lumMod val="75000"/>
                      </a:schemeClr>
                    </a:solidFill>
                    <a:effectLst/>
                  </a:rPr>
                  <a:t>event at 1.4 𝜎 from 𝑄</a:t>
                </a:r>
                <a:r>
                  <a:rPr lang="en-US" sz="1600" baseline="-25000" noProof="0" dirty="0">
                    <a:solidFill>
                      <a:schemeClr val="tx2">
                        <a:lumMod val="75000"/>
                      </a:schemeClr>
                    </a:solidFill>
                    <a:effectLst/>
                  </a:rPr>
                  <a:t>ββ </a:t>
                </a:r>
                <a:r>
                  <a:rPr lang="en-US" sz="1600" noProof="0" dirty="0">
                    <a:solidFill>
                      <a:schemeClr val="tx2">
                        <a:lumMod val="75000"/>
                      </a:schemeClr>
                    </a:solidFill>
                    <a:effectLst/>
                  </a:rPr>
                  <a:t>weakens limit</a:t>
                </a:r>
              </a:p>
              <a:p>
                <a:endParaRPr lang="en-US" sz="1600" noProof="0" dirty="0">
                  <a:solidFill>
                    <a:schemeClr val="tx2">
                      <a:lumMod val="75000"/>
                    </a:schemeClr>
                  </a:solidFill>
                  <a:effectLst/>
                </a:endParaRPr>
              </a:p>
              <a:p>
                <a:endParaRPr lang="en-US" sz="1600" b="1" noProof="0" dirty="0">
                  <a:solidFill>
                    <a:srgbClr val="00B0F0"/>
                  </a:solidFill>
                </a:endParaRPr>
              </a:p>
              <a:p>
                <a:pPr marL="114300" indent="0">
                  <a:buNone/>
                </a:pPr>
                <a:endParaRPr lang="en-US" sz="1600" b="1" noProof="0" dirty="0">
                  <a:solidFill>
                    <a:srgbClr val="00B0F0"/>
                  </a:solidFill>
                  <a:latin typeface="+mj-lt"/>
                </a:endParaRPr>
              </a:p>
            </p:txBody>
          </p:sp>
        </mc:Choice>
        <mc:Fallback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C8314B52-B89D-E5DF-D417-0CB2B3B334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12714" y="1093418"/>
                <a:ext cx="4459286" cy="4050082"/>
              </a:xfrm>
              <a:blipFill>
                <a:blip r:embed="rId3"/>
                <a:stretch>
                  <a:fillRect b="-3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64EAB369-949F-5058-AB7E-EAE5541A727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41025388"/>
                  </p:ext>
                </p:extLst>
              </p:nvPr>
            </p:nvGraphicFramePr>
            <p:xfrm>
              <a:off x="834817" y="3260959"/>
              <a:ext cx="3015080" cy="633196"/>
            </p:xfrm>
            <a:graphic>
              <a:graphicData uri="http://schemas.openxmlformats.org/drawingml/2006/table">
                <a:tbl>
                  <a:tblPr firstRow="1" bandRow="1">
                    <a:tableStyleId>{BC89EF96-8CEA-46FF-86C4-4CE0E7609802}</a:tableStyleId>
                  </a:tblPr>
                  <a:tblGrid>
                    <a:gridCol w="1507540">
                      <a:extLst>
                        <a:ext uri="{9D8B030D-6E8A-4147-A177-3AD203B41FA5}">
                          <a16:colId xmlns:a16="http://schemas.microsoft.com/office/drawing/2014/main" val="1045033865"/>
                        </a:ext>
                      </a:extLst>
                    </a:gridCol>
                    <a:gridCol w="1507540">
                      <a:extLst>
                        <a:ext uri="{9D8B030D-6E8A-4147-A177-3AD203B41FA5}">
                          <a16:colId xmlns:a16="http://schemas.microsoft.com/office/drawing/2014/main" val="522453861"/>
                        </a:ext>
                      </a:extLst>
                    </a:gridCol>
                  </a:tblGrid>
                  <a:tr h="31659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Observed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Sensitivity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86909373"/>
                      </a:ext>
                    </a:extLst>
                  </a:tr>
                  <a:tr h="31659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noProof="0" smtClean="0">
                                    <a:latin typeface="Cambria Math" panose="02040503050406030204" pitchFamily="18" charset="0"/>
                                  </a:rPr>
                                  <m:t>&gt;1.9⋅</m:t>
                                </m:r>
                                <m:sSup>
                                  <m:sSupPr>
                                    <m:ctrlPr>
                                      <a:rPr lang="en-US" b="0" i="1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noProof="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noProof="0" smtClean="0">
                                        <a:latin typeface="Cambria Math" panose="02040503050406030204" pitchFamily="18" charset="0"/>
                                      </a:rPr>
                                      <m:t>26</m:t>
                                    </m:r>
                                  </m:sup>
                                </m:sSup>
                                <m:r>
                                  <a:rPr lang="en-US" b="0" i="1" noProof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noProof="0" smtClean="0">
                                    <a:latin typeface="Cambria Math" panose="02040503050406030204" pitchFamily="18" charset="0"/>
                                  </a:rPr>
                                  <m:t>𝑦𝑟</m:t>
                                </m:r>
                              </m:oMath>
                            </m:oMathPara>
                          </a14:m>
                          <a:endParaRPr lang="en-US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noProof="0" smtClean="0">
                                    <a:latin typeface="Cambria Math" panose="02040503050406030204" pitchFamily="18" charset="0"/>
                                  </a:rPr>
                                  <m:t>2.8⋅</m:t>
                                </m:r>
                                <m:sSup>
                                  <m:sSupPr>
                                    <m:ctrlPr>
                                      <a:rPr lang="en-US" b="0" i="1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noProof="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noProof="0" smtClean="0">
                                        <a:latin typeface="Cambria Math" panose="02040503050406030204" pitchFamily="18" charset="0"/>
                                      </a:rPr>
                                      <m:t>26</m:t>
                                    </m:r>
                                  </m:sup>
                                </m:sSup>
                                <m:r>
                                  <a:rPr lang="en-US" b="0" i="1" noProof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noProof="0" smtClean="0">
                                    <a:latin typeface="Cambria Math" panose="02040503050406030204" pitchFamily="18" charset="0"/>
                                  </a:rPr>
                                  <m:t>𝑦𝑟</m:t>
                                </m:r>
                              </m:oMath>
                            </m:oMathPara>
                          </a14:m>
                          <a:endParaRPr lang="en-US" noProof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4617576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64EAB369-949F-5058-AB7E-EAE5541A727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41025388"/>
                  </p:ext>
                </p:extLst>
              </p:nvPr>
            </p:nvGraphicFramePr>
            <p:xfrm>
              <a:off x="834817" y="3260959"/>
              <a:ext cx="3015080" cy="633196"/>
            </p:xfrm>
            <a:graphic>
              <a:graphicData uri="http://schemas.openxmlformats.org/drawingml/2006/table">
                <a:tbl>
                  <a:tblPr firstRow="1" bandRow="1">
                    <a:tableStyleId>{BC89EF96-8CEA-46FF-86C4-4CE0E7609802}</a:tableStyleId>
                  </a:tblPr>
                  <a:tblGrid>
                    <a:gridCol w="1507540">
                      <a:extLst>
                        <a:ext uri="{9D8B030D-6E8A-4147-A177-3AD203B41FA5}">
                          <a16:colId xmlns:a16="http://schemas.microsoft.com/office/drawing/2014/main" val="1045033865"/>
                        </a:ext>
                      </a:extLst>
                    </a:gridCol>
                    <a:gridCol w="1507540">
                      <a:extLst>
                        <a:ext uri="{9D8B030D-6E8A-4147-A177-3AD203B41FA5}">
                          <a16:colId xmlns:a16="http://schemas.microsoft.com/office/drawing/2014/main" val="522453861"/>
                        </a:ext>
                      </a:extLst>
                    </a:gridCol>
                  </a:tblGrid>
                  <a:tr h="31659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Observed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/>
                            <a:t>Sensitivity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86909373"/>
                      </a:ext>
                    </a:extLst>
                  </a:tr>
                  <a:tr h="31659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833" t="-108000" r="-100000" b="-1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01681" t="-108000" r="-840" b="-1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4617576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ADD9CAF2-E859-383C-B44B-13DE20D3C1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8259" y="840916"/>
            <a:ext cx="3791517" cy="22749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D9641BE-78C1-C817-0CF8-6BF0FE0F5A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9522" y="3073520"/>
            <a:ext cx="3937756" cy="2011680"/>
          </a:xfrm>
          <a:prstGeom prst="rect">
            <a:avLst/>
          </a:prstGeom>
        </p:spPr>
      </p:pic>
      <p:sp>
        <p:nvSpPr>
          <p:cNvPr id="10" name="Google Shape;121;p16">
            <a:hlinkClick r:id="rId7"/>
            <a:extLst>
              <a:ext uri="{FF2B5EF4-FFF2-40B4-BE49-F238E27FC236}">
                <a16:creationId xmlns:a16="http://schemas.microsoft.com/office/drawing/2014/main" id="{E105C1A5-4794-AFB7-0002-9B2CFF6E0FC9}"/>
              </a:ext>
            </a:extLst>
          </p:cNvPr>
          <p:cNvSpPr txBox="1"/>
          <p:nvPr/>
        </p:nvSpPr>
        <p:spPr>
          <a:xfrm>
            <a:off x="7161347" y="191803"/>
            <a:ext cx="1170742" cy="365760"/>
          </a:xfrm>
          <a:prstGeom prst="rect">
            <a:avLst/>
          </a:prstGeom>
          <a:solidFill>
            <a:srgbClr val="D5A6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sz="1400" u="sng" dirty="0" err="1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ZeronuFit.jl</a:t>
            </a:r>
            <a:endParaRPr sz="1400" u="sng" dirty="0"/>
          </a:p>
        </p:txBody>
      </p:sp>
    </p:spTree>
    <p:extLst>
      <p:ext uri="{BB962C8B-B14F-4D97-AF65-F5344CB8AC3E}">
        <p14:creationId xmlns:p14="http://schemas.microsoft.com/office/powerpoint/2010/main" val="3274799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0">
          <a:extLst>
            <a:ext uri="{FF2B5EF4-FFF2-40B4-BE49-F238E27FC236}">
              <a16:creationId xmlns:a16="http://schemas.microsoft.com/office/drawing/2014/main" id="{B203F738-57C4-7928-EEC7-ECDED9660D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F074BF14-F19C-9C4B-0E80-241D12D66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842" name="Google Shape;842;p54">
            <a:extLst>
              <a:ext uri="{FF2B5EF4-FFF2-40B4-BE49-F238E27FC236}">
                <a16:creationId xmlns:a16="http://schemas.microsoft.com/office/drawing/2014/main" id="{D17B5E2D-53CE-83B0-3B87-ED805A8B7C6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0" y="1081307"/>
            <a:ext cx="5953539" cy="34188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dirty="0"/>
              <a:t>Introduction to LEGEND and </a:t>
            </a:r>
            <a:r>
              <a:rPr lang="en" sz="1800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0νββ-decay physics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sz="1800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What is the </a:t>
            </a:r>
            <a:r>
              <a:rPr lang="en" sz="1800" dirty="0" err="1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JuLeAna</a:t>
            </a:r>
            <a:r>
              <a:rPr lang="en" sz="1800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 Software Stack?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Features and highlights in the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latest LEGEND analysis</a:t>
            </a:r>
            <a:endParaRPr lang="en" dirty="0">
              <a:solidFill>
                <a:schemeClr val="bg2">
                  <a:lumMod val="50000"/>
                </a:schemeClr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sz="2000" b="1" dirty="0">
                <a:solidFill>
                  <a:schemeClr val="bg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Summary &amp; Outlook</a:t>
            </a:r>
          </a:p>
          <a:p>
            <a:pPr>
              <a:lnSpc>
                <a:spcPct val="150000"/>
              </a:lnSpc>
            </a:pPr>
            <a:endParaRPr lang="en" dirty="0"/>
          </a:p>
        </p:txBody>
      </p:sp>
      <p:sp>
        <p:nvSpPr>
          <p:cNvPr id="843" name="Google Shape;843;p54">
            <a:extLst>
              <a:ext uri="{FF2B5EF4-FFF2-40B4-BE49-F238E27FC236}">
                <a16:creationId xmlns:a16="http://schemas.microsoft.com/office/drawing/2014/main" id="{A05708C6-2B33-B58B-20C5-DDD58A4A338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1205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9BBA8485-812B-6606-E964-78614F0E0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&amp; Outlook</a:t>
            </a:r>
          </a:p>
        </p:txBody>
      </p:sp>
      <p:sp>
        <p:nvSpPr>
          <p:cNvPr id="842" name="Google Shape;842;p54"/>
          <p:cNvSpPr txBox="1">
            <a:spLocks noGrp="1"/>
          </p:cNvSpPr>
          <p:nvPr>
            <p:ph type="body" idx="1"/>
          </p:nvPr>
        </p:nvSpPr>
        <p:spPr>
          <a:xfrm>
            <a:off x="251999" y="1244337"/>
            <a:ext cx="5205359" cy="341887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LEGEND features full Julia based Software Stack 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LEGEND tools will become more and more </a:t>
            </a:r>
            <a:r>
              <a:rPr lang="en" i="1" dirty="0" err="1"/>
              <a:t>JuliaPhysics</a:t>
            </a:r>
            <a:r>
              <a:rPr lang="en" i="1" dirty="0"/>
              <a:t> </a:t>
            </a:r>
            <a:r>
              <a:rPr lang="en" dirty="0"/>
              <a:t>tools, e.g. </a:t>
            </a:r>
            <a:r>
              <a:rPr lang="en" dirty="0" err="1"/>
              <a:t>SolidStateDetectors.jl</a:t>
            </a:r>
            <a:r>
              <a:rPr lang="en" dirty="0"/>
              <a:t> to be used by the community</a:t>
            </a:r>
          </a:p>
          <a:p>
            <a:pPr lvl="0"/>
            <a:r>
              <a:rPr lang="en-US" dirty="0"/>
              <a:t>Julia ecosystem demonstrates its versatility and power for fast and easy scaling</a:t>
            </a:r>
          </a:p>
          <a:p>
            <a:pPr lvl="0"/>
            <a:r>
              <a:rPr lang="en-US" dirty="0"/>
              <a:t>High acceptance by new students and beginners due to simplicity of code, software and API layout</a:t>
            </a:r>
          </a:p>
        </p:txBody>
      </p:sp>
      <p:pic>
        <p:nvPicPr>
          <p:cNvPr id="11" name="Picture 2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574A0E6C-21C3-F8B0-E13D-6C6065150A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02" t="-55" r="25418" b="686"/>
          <a:stretch/>
        </p:blipFill>
        <p:spPr bwMode="auto">
          <a:xfrm>
            <a:off x="5906316" y="829718"/>
            <a:ext cx="2677236" cy="3744938"/>
          </a:xfrm>
          <a:prstGeom prst="rect">
            <a:avLst/>
          </a:prstGeom>
          <a:noFill/>
          <a:effectLst>
            <a:glow rad="803203">
              <a:schemeClr val="bg2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Gerade Verbindung mit Pfeil 7">
            <a:extLst>
              <a:ext uri="{FF2B5EF4-FFF2-40B4-BE49-F238E27FC236}">
                <a16:creationId xmlns:a16="http://schemas.microsoft.com/office/drawing/2014/main" id="{2B848B6C-1FE3-6201-C20C-7A73A63B0C98}"/>
              </a:ext>
            </a:extLst>
          </p:cNvPr>
          <p:cNvCxnSpPr>
            <a:cxnSpLocks/>
          </p:cNvCxnSpPr>
          <p:nvPr/>
        </p:nvCxnSpPr>
        <p:spPr>
          <a:xfrm>
            <a:off x="5248894" y="1244337"/>
            <a:ext cx="1169980" cy="9230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feld 8">
            <a:extLst>
              <a:ext uri="{FF2B5EF4-FFF2-40B4-BE49-F238E27FC236}">
                <a16:creationId xmlns:a16="http://schemas.microsoft.com/office/drawing/2014/main" id="{A6AF32F9-EBF9-2962-9EC2-7EEFA942E6DF}"/>
              </a:ext>
            </a:extLst>
          </p:cNvPr>
          <p:cNvSpPr txBox="1"/>
          <p:nvPr/>
        </p:nvSpPr>
        <p:spPr>
          <a:xfrm>
            <a:off x="2528504" y="965664"/>
            <a:ext cx="3377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Bradley Hand" pitchFamily="2" charset="77"/>
              </a:rPr>
              <a:t>And of course we have T-shirts</a:t>
            </a:r>
          </a:p>
        </p:txBody>
      </p:sp>
      <p:pic>
        <p:nvPicPr>
          <p:cNvPr id="18434" name="Picture 2">
            <a:extLst>
              <a:ext uri="{FF2B5EF4-FFF2-40B4-BE49-F238E27FC236}">
                <a16:creationId xmlns:a16="http://schemas.microsoft.com/office/drawing/2014/main" id="{A2E6C4F0-366C-ADEA-8276-160CD03A7F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4656"/>
            <a:ext cx="9144000" cy="66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7B1A22FF-3202-1E7F-8EF3-D4E0812A39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01999" y="837522"/>
            <a:ext cx="1632596" cy="8162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>
          <a:extLst>
            <a:ext uri="{FF2B5EF4-FFF2-40B4-BE49-F238E27FC236}">
              <a16:creationId xmlns:a16="http://schemas.microsoft.com/office/drawing/2014/main" id="{3BBB113A-1D62-1E33-8DB0-FB8E5C79DE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8C4920C-C55A-159B-06F3-CA256545EF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369" y="925361"/>
            <a:ext cx="8663261" cy="4070471"/>
          </a:xfrm>
          <a:prstGeom prst="rect">
            <a:avLst/>
          </a:prstGeom>
        </p:spPr>
      </p:pic>
      <p:sp>
        <p:nvSpPr>
          <p:cNvPr id="15" name="Title 3">
            <a:extLst>
              <a:ext uri="{FF2B5EF4-FFF2-40B4-BE49-F238E27FC236}">
                <a16:creationId xmlns:a16="http://schemas.microsoft.com/office/drawing/2014/main" id="{12AACFCA-8FA6-4045-F04B-7340CED65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00" y="98210"/>
            <a:ext cx="8640000" cy="576000"/>
          </a:xfrm>
        </p:spPr>
        <p:txBody>
          <a:bodyPr/>
          <a:lstStyle/>
          <a:p>
            <a:r>
              <a:rPr lang="en-US" sz="2800" b="1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0νββ Decay Physics with </a:t>
            </a:r>
            <a:r>
              <a:rPr lang="en-US" sz="2800" b="1" baseline="30000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76</a:t>
            </a:r>
            <a:r>
              <a:rPr lang="en-US" sz="2800" b="1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94052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EC77E-A6CA-6ABC-9517-2FAB63C94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DBC8AE-DF2D-6E2F-F7C7-8BE9DA03D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2000" y="802257"/>
            <a:ext cx="8640000" cy="3860959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endParaRPr lang="en-US" sz="6600" b="1" dirty="0"/>
          </a:p>
          <a:p>
            <a:pPr marL="114300" indent="0" algn="ctr">
              <a:buNone/>
            </a:pPr>
            <a:r>
              <a:rPr lang="en-US" sz="9600" b="1" dirty="0"/>
              <a:t>BACKUP</a:t>
            </a:r>
            <a:endParaRPr lang="en-US" sz="66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CEEBA0-D9D2-897A-9B38-A3863FD9843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49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61069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D0AAA-78E8-16EF-5D56-5C65A0355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00" y="98210"/>
            <a:ext cx="8640000" cy="576000"/>
          </a:xfrm>
        </p:spPr>
        <p:txBody>
          <a:bodyPr/>
          <a:lstStyle/>
          <a:p>
            <a:r>
              <a:rPr lang="en-US" noProof="0" dirty="0" err="1"/>
              <a:t>Neutrinoless</a:t>
            </a:r>
            <a:r>
              <a:rPr lang="en-US" noProof="0" dirty="0"/>
              <a:t> Double Beta Decay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3B30CB-837F-645D-7274-53E125CC6C5A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8472458" y="4663217"/>
            <a:ext cx="548700" cy="3936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noProof="0" smtClean="0"/>
              <a:t>5</a:t>
            </a:fld>
            <a:endParaRPr lang="en-US" noProof="0" dirty="0"/>
          </a:p>
        </p:txBody>
      </p:sp>
      <p:pic>
        <p:nvPicPr>
          <p:cNvPr id="5" name="Google Shape;257;p39">
            <a:extLst>
              <a:ext uri="{FF2B5EF4-FFF2-40B4-BE49-F238E27FC236}">
                <a16:creationId xmlns:a16="http://schemas.microsoft.com/office/drawing/2014/main" id="{6B218B3D-016C-706E-BEFD-E9C68ACDE92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00048" y="1820079"/>
            <a:ext cx="1516255" cy="1494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258;p39">
            <a:extLst>
              <a:ext uri="{FF2B5EF4-FFF2-40B4-BE49-F238E27FC236}">
                <a16:creationId xmlns:a16="http://schemas.microsoft.com/office/drawing/2014/main" id="{33DC0881-AD75-56E4-A6D9-247B082C7EB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03132" y="1792211"/>
            <a:ext cx="182073" cy="182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259;p39">
            <a:extLst>
              <a:ext uri="{FF2B5EF4-FFF2-40B4-BE49-F238E27FC236}">
                <a16:creationId xmlns:a16="http://schemas.microsoft.com/office/drawing/2014/main" id="{47BF4125-AB89-698E-577D-EE48007D917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40964" y="1557216"/>
            <a:ext cx="182073" cy="182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60;p39">
            <a:extLst>
              <a:ext uri="{FF2B5EF4-FFF2-40B4-BE49-F238E27FC236}">
                <a16:creationId xmlns:a16="http://schemas.microsoft.com/office/drawing/2014/main" id="{9EFAAE58-29FB-EF7A-82E4-9D6B2CE5614E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69950" t="57821" b="8478"/>
          <a:stretch/>
        </p:blipFill>
        <p:spPr>
          <a:xfrm>
            <a:off x="2239463" y="1164515"/>
            <a:ext cx="342384" cy="50816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261;p39">
            <a:extLst>
              <a:ext uri="{FF2B5EF4-FFF2-40B4-BE49-F238E27FC236}">
                <a16:creationId xmlns:a16="http://schemas.microsoft.com/office/drawing/2014/main" id="{A9170587-1161-0B3B-0F4D-3B2C5F681521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69950" t="57821" b="8478"/>
          <a:stretch/>
        </p:blipFill>
        <p:spPr>
          <a:xfrm>
            <a:off x="2875165" y="1168842"/>
            <a:ext cx="342384" cy="50816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Google Shape;262;p39">
            <a:extLst>
              <a:ext uri="{FF2B5EF4-FFF2-40B4-BE49-F238E27FC236}">
                <a16:creationId xmlns:a16="http://schemas.microsoft.com/office/drawing/2014/main" id="{AD8A7BC8-9BD1-FDFF-1436-DAC1B5EF8521}"/>
              </a:ext>
            </a:extLst>
          </p:cNvPr>
          <p:cNvCxnSpPr/>
          <p:nvPr/>
        </p:nvCxnSpPr>
        <p:spPr>
          <a:xfrm rot="10800000">
            <a:off x="1885205" y="1896172"/>
            <a:ext cx="501872" cy="359671"/>
          </a:xfrm>
          <a:prstGeom prst="straightConnector1">
            <a:avLst/>
          </a:prstGeom>
          <a:solidFill>
            <a:schemeClr val="accent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1" name="Google Shape;263;p39">
            <a:extLst>
              <a:ext uri="{FF2B5EF4-FFF2-40B4-BE49-F238E27FC236}">
                <a16:creationId xmlns:a16="http://schemas.microsoft.com/office/drawing/2014/main" id="{39E9B329-5CE1-9F6D-391E-A16A07E93626}"/>
              </a:ext>
            </a:extLst>
          </p:cNvPr>
          <p:cNvCxnSpPr/>
          <p:nvPr/>
        </p:nvCxnSpPr>
        <p:spPr>
          <a:xfrm rot="10800000">
            <a:off x="2387077" y="1687706"/>
            <a:ext cx="0" cy="573375"/>
          </a:xfrm>
          <a:prstGeom prst="straightConnector1">
            <a:avLst/>
          </a:prstGeom>
          <a:solidFill>
            <a:schemeClr val="accent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2" name="Google Shape;264;p39">
            <a:extLst>
              <a:ext uri="{FF2B5EF4-FFF2-40B4-BE49-F238E27FC236}">
                <a16:creationId xmlns:a16="http://schemas.microsoft.com/office/drawing/2014/main" id="{BA671CC4-6C08-38EA-5CF6-525B09E25BE8}"/>
              </a:ext>
            </a:extLst>
          </p:cNvPr>
          <p:cNvCxnSpPr>
            <a:endCxn id="13" idx="2"/>
          </p:cNvCxnSpPr>
          <p:nvPr/>
        </p:nvCxnSpPr>
        <p:spPr>
          <a:xfrm rot="10800000">
            <a:off x="3012645" y="1692115"/>
            <a:ext cx="0" cy="578400"/>
          </a:xfrm>
          <a:prstGeom prst="straightConnector1">
            <a:avLst/>
          </a:prstGeom>
          <a:solidFill>
            <a:schemeClr val="accent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3" name="Google Shape;265;p39">
            <a:extLst>
              <a:ext uri="{FF2B5EF4-FFF2-40B4-BE49-F238E27FC236}">
                <a16:creationId xmlns:a16="http://schemas.microsoft.com/office/drawing/2014/main" id="{D211228F-6EEB-C9A9-1090-32BFA89DAF17}"/>
              </a:ext>
            </a:extLst>
          </p:cNvPr>
          <p:cNvCxnSpPr/>
          <p:nvPr/>
        </p:nvCxnSpPr>
        <p:spPr>
          <a:xfrm rot="10800000" flipH="1">
            <a:off x="3014074" y="1728031"/>
            <a:ext cx="367223" cy="534383"/>
          </a:xfrm>
          <a:prstGeom prst="straightConnector1">
            <a:avLst/>
          </a:prstGeom>
          <a:solidFill>
            <a:schemeClr val="accent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4" name="Google Shape;266;p39">
            <a:extLst>
              <a:ext uri="{FF2B5EF4-FFF2-40B4-BE49-F238E27FC236}">
                <a16:creationId xmlns:a16="http://schemas.microsoft.com/office/drawing/2014/main" id="{0F9E80DE-A44F-0282-B4E3-8EECE92E1461}"/>
              </a:ext>
            </a:extLst>
          </p:cNvPr>
          <p:cNvSpPr/>
          <p:nvPr/>
        </p:nvSpPr>
        <p:spPr>
          <a:xfrm>
            <a:off x="1088064" y="3111759"/>
            <a:ext cx="638400" cy="2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2νββ</a:t>
            </a:r>
          </a:p>
        </p:txBody>
      </p:sp>
      <p:sp>
        <p:nvSpPr>
          <p:cNvPr id="17" name="Google Shape;269;p39">
            <a:extLst>
              <a:ext uri="{FF2B5EF4-FFF2-40B4-BE49-F238E27FC236}">
                <a16:creationId xmlns:a16="http://schemas.microsoft.com/office/drawing/2014/main" id="{4EE998A7-AE2C-5948-FCCC-5D39B8465175}"/>
              </a:ext>
            </a:extLst>
          </p:cNvPr>
          <p:cNvSpPr txBox="1"/>
          <p:nvPr/>
        </p:nvSpPr>
        <p:spPr>
          <a:xfrm>
            <a:off x="1723034" y="1765477"/>
            <a:ext cx="129602" cy="209953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 l="-19998" r="-19998" b="-8694"/>
            </a:stretch>
          </a:blip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noProof="0" dirty="0">
                <a:latin typeface="Calibri"/>
                <a:ea typeface="Calibri"/>
                <a:cs typeface="Calibri"/>
                <a:sym typeface="Calibri"/>
              </a:rPr>
              <a:t> </a:t>
            </a:r>
            <a:endParaRPr lang="en-US" sz="1100" noProof="0" dirty="0"/>
          </a:p>
        </p:txBody>
      </p:sp>
      <p:sp>
        <p:nvSpPr>
          <p:cNvPr id="18" name="Google Shape;270;p39">
            <a:extLst>
              <a:ext uri="{FF2B5EF4-FFF2-40B4-BE49-F238E27FC236}">
                <a16:creationId xmlns:a16="http://schemas.microsoft.com/office/drawing/2014/main" id="{B8B373DB-E71F-46B2-E757-EE74D3861CD7}"/>
              </a:ext>
            </a:extLst>
          </p:cNvPr>
          <p:cNvSpPr txBox="1"/>
          <p:nvPr/>
        </p:nvSpPr>
        <p:spPr>
          <a:xfrm>
            <a:off x="3363840" y="1532623"/>
            <a:ext cx="129602" cy="209953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 l="-28569" r="-28569" b="-4166"/>
            </a:stretch>
          </a:blip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noProof="0" dirty="0">
                <a:latin typeface="Calibri"/>
                <a:ea typeface="Calibri"/>
                <a:cs typeface="Calibri"/>
                <a:sym typeface="Calibri"/>
              </a:rPr>
              <a:t> </a:t>
            </a:r>
            <a:endParaRPr lang="en-US" sz="1100" noProof="0" dirty="0"/>
          </a:p>
        </p:txBody>
      </p:sp>
      <p:pic>
        <p:nvPicPr>
          <p:cNvPr id="19" name="Google Shape;271;p39">
            <a:extLst>
              <a:ext uri="{FF2B5EF4-FFF2-40B4-BE49-F238E27FC236}">
                <a16:creationId xmlns:a16="http://schemas.microsoft.com/office/drawing/2014/main" id="{6C54FCC2-9786-38D1-412D-50090B517CF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91128" y="1792211"/>
            <a:ext cx="1516255" cy="149480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72;p39">
            <a:extLst>
              <a:ext uri="{FF2B5EF4-FFF2-40B4-BE49-F238E27FC236}">
                <a16:creationId xmlns:a16="http://schemas.microsoft.com/office/drawing/2014/main" id="{E9716144-0B5B-89F7-53AC-27CD2AC26A5F}"/>
              </a:ext>
            </a:extLst>
          </p:cNvPr>
          <p:cNvSpPr/>
          <p:nvPr/>
        </p:nvSpPr>
        <p:spPr>
          <a:xfrm>
            <a:off x="5868368" y="2872549"/>
            <a:ext cx="823226" cy="596647"/>
          </a:xfrm>
          <a:prstGeom prst="wedgeRectCallout">
            <a:avLst>
              <a:gd name="adj1" fmla="val -144125"/>
              <a:gd name="adj2" fmla="val -149649"/>
            </a:avLst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76200" dist="38100" dir="8100000" sx="102000" sy="102000" algn="tr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lang="en-US" sz="180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" name="Google Shape;273;p39">
            <a:extLst>
              <a:ext uri="{FF2B5EF4-FFF2-40B4-BE49-F238E27FC236}">
                <a16:creationId xmlns:a16="http://schemas.microsoft.com/office/drawing/2014/main" id="{30A867B9-CBCC-CEA0-2C50-6B785BB5572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69950" t="57821" b="8478"/>
          <a:stretch/>
        </p:blipFill>
        <p:spPr>
          <a:xfrm>
            <a:off x="5882544" y="2880364"/>
            <a:ext cx="388532" cy="576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74;p39">
            <a:extLst>
              <a:ext uri="{FF2B5EF4-FFF2-40B4-BE49-F238E27FC236}">
                <a16:creationId xmlns:a16="http://schemas.microsoft.com/office/drawing/2014/main" id="{D84C4001-8A3C-7658-7D9D-FBDAC93E37EC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271177" y="2875418"/>
            <a:ext cx="413063" cy="589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75;p39">
            <a:extLst>
              <a:ext uri="{FF2B5EF4-FFF2-40B4-BE49-F238E27FC236}">
                <a16:creationId xmlns:a16="http://schemas.microsoft.com/office/drawing/2014/main" id="{5EA9E1C2-1B7E-0584-33F9-62B6B5E5450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30764" y="1758827"/>
            <a:ext cx="182073" cy="182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76;p39">
            <a:extLst>
              <a:ext uri="{FF2B5EF4-FFF2-40B4-BE49-F238E27FC236}">
                <a16:creationId xmlns:a16="http://schemas.microsoft.com/office/drawing/2014/main" id="{D10E37F3-33B4-EF98-6E34-FEF66FAA38F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23436" y="1491562"/>
            <a:ext cx="182073" cy="18207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" name="Google Shape;277;p39">
            <a:extLst>
              <a:ext uri="{FF2B5EF4-FFF2-40B4-BE49-F238E27FC236}">
                <a16:creationId xmlns:a16="http://schemas.microsoft.com/office/drawing/2014/main" id="{E9735FCB-8110-437D-93CC-EB10FDEC24F0}"/>
              </a:ext>
            </a:extLst>
          </p:cNvPr>
          <p:cNvCxnSpPr/>
          <p:nvPr/>
        </p:nvCxnSpPr>
        <p:spPr>
          <a:xfrm rot="10800000" flipH="1">
            <a:off x="5329700" y="1643579"/>
            <a:ext cx="367223" cy="626936"/>
          </a:xfrm>
          <a:prstGeom prst="straightConnector1">
            <a:avLst/>
          </a:prstGeom>
          <a:solidFill>
            <a:schemeClr val="accent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6" name="Google Shape;278;p39">
            <a:extLst>
              <a:ext uri="{FF2B5EF4-FFF2-40B4-BE49-F238E27FC236}">
                <a16:creationId xmlns:a16="http://schemas.microsoft.com/office/drawing/2014/main" id="{9C48EBF6-835E-7C49-81A7-E2200ED0036B}"/>
              </a:ext>
            </a:extLst>
          </p:cNvPr>
          <p:cNvCxnSpPr/>
          <p:nvPr/>
        </p:nvCxnSpPr>
        <p:spPr>
          <a:xfrm rot="10800000">
            <a:off x="4401121" y="1896066"/>
            <a:ext cx="501872" cy="359671"/>
          </a:xfrm>
          <a:prstGeom prst="straightConnector1">
            <a:avLst/>
          </a:prstGeom>
          <a:solidFill>
            <a:schemeClr val="accent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7" name="Google Shape;279;p39">
            <a:extLst>
              <a:ext uri="{FF2B5EF4-FFF2-40B4-BE49-F238E27FC236}">
                <a16:creationId xmlns:a16="http://schemas.microsoft.com/office/drawing/2014/main" id="{C17FD05A-1DEA-A04A-620C-CC87CAAB8399}"/>
              </a:ext>
            </a:extLst>
          </p:cNvPr>
          <p:cNvCxnSpPr/>
          <p:nvPr/>
        </p:nvCxnSpPr>
        <p:spPr>
          <a:xfrm>
            <a:off x="4902993" y="2250766"/>
            <a:ext cx="211880" cy="0"/>
          </a:xfrm>
          <a:prstGeom prst="straightConnector1">
            <a:avLst/>
          </a:prstGeom>
          <a:solidFill>
            <a:schemeClr val="accent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8" name="Google Shape;280;p39">
            <a:extLst>
              <a:ext uri="{FF2B5EF4-FFF2-40B4-BE49-F238E27FC236}">
                <a16:creationId xmlns:a16="http://schemas.microsoft.com/office/drawing/2014/main" id="{C9E6E1C8-1839-FBD7-ADFE-5A1DDA7A2C57}"/>
              </a:ext>
            </a:extLst>
          </p:cNvPr>
          <p:cNvCxnSpPr/>
          <p:nvPr/>
        </p:nvCxnSpPr>
        <p:spPr>
          <a:xfrm rot="10800000">
            <a:off x="5113774" y="2255737"/>
            <a:ext cx="206326" cy="0"/>
          </a:xfrm>
          <a:prstGeom prst="straightConnector1">
            <a:avLst/>
          </a:prstGeom>
          <a:solidFill>
            <a:schemeClr val="accent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9" name="Google Shape;281;p39">
            <a:extLst>
              <a:ext uri="{FF2B5EF4-FFF2-40B4-BE49-F238E27FC236}">
                <a16:creationId xmlns:a16="http://schemas.microsoft.com/office/drawing/2014/main" id="{6B5677E4-24B2-BBE9-B658-B0EBB3C981DC}"/>
              </a:ext>
            </a:extLst>
          </p:cNvPr>
          <p:cNvSpPr/>
          <p:nvPr/>
        </p:nvSpPr>
        <p:spPr>
          <a:xfrm>
            <a:off x="3998661" y="3111759"/>
            <a:ext cx="767100" cy="2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0νββ </a:t>
            </a:r>
          </a:p>
        </p:txBody>
      </p:sp>
      <p:sp>
        <p:nvSpPr>
          <p:cNvPr id="31" name="Google Shape;284;p39">
            <a:extLst>
              <a:ext uri="{FF2B5EF4-FFF2-40B4-BE49-F238E27FC236}">
                <a16:creationId xmlns:a16="http://schemas.microsoft.com/office/drawing/2014/main" id="{729AC6CF-69BF-AA5C-1BDE-06D0287C9C03}"/>
              </a:ext>
            </a:extLst>
          </p:cNvPr>
          <p:cNvSpPr txBox="1"/>
          <p:nvPr/>
        </p:nvSpPr>
        <p:spPr>
          <a:xfrm>
            <a:off x="4253998" y="1733086"/>
            <a:ext cx="129602" cy="209953"/>
          </a:xfrm>
          <a:prstGeom prst="rect">
            <a:avLst/>
          </a:prstGeom>
          <a:blipFill rotWithShape="1">
            <a:blip r:embed="rId9">
              <a:alphaModFix/>
            </a:blip>
            <a:stretch>
              <a:fillRect l="-19998" r="-19998" b="-13042"/>
            </a:stretch>
          </a:blip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noProof="0" dirty="0">
                <a:latin typeface="Calibri"/>
                <a:ea typeface="Calibri"/>
                <a:cs typeface="Calibri"/>
                <a:sym typeface="Calibri"/>
              </a:rPr>
              <a:t> </a:t>
            </a:r>
            <a:endParaRPr lang="en-US" sz="1100" noProof="0" dirty="0"/>
          </a:p>
        </p:txBody>
      </p:sp>
      <p:sp>
        <p:nvSpPr>
          <p:cNvPr id="32" name="Google Shape;285;p39">
            <a:extLst>
              <a:ext uri="{FF2B5EF4-FFF2-40B4-BE49-F238E27FC236}">
                <a16:creationId xmlns:a16="http://schemas.microsoft.com/office/drawing/2014/main" id="{532CFB20-8B92-E929-2C18-C234E483AC00}"/>
              </a:ext>
            </a:extLst>
          </p:cNvPr>
          <p:cNvSpPr txBox="1"/>
          <p:nvPr/>
        </p:nvSpPr>
        <p:spPr>
          <a:xfrm>
            <a:off x="5649671" y="1464899"/>
            <a:ext cx="129602" cy="209953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 l="-28569" r="-28569" b="-8694"/>
            </a:stretch>
          </a:blip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noProof="0" dirty="0">
                <a:latin typeface="Calibri"/>
                <a:ea typeface="Calibri"/>
                <a:cs typeface="Calibri"/>
                <a:sym typeface="Calibri"/>
              </a:rPr>
              <a:t> </a:t>
            </a:r>
            <a:endParaRPr lang="en-US" sz="1100" noProof="0" dirty="0"/>
          </a:p>
        </p:txBody>
      </p:sp>
      <p:sp>
        <p:nvSpPr>
          <p:cNvPr id="34" name="Google Shape;256;p39">
            <a:extLst>
              <a:ext uri="{FF2B5EF4-FFF2-40B4-BE49-F238E27FC236}">
                <a16:creationId xmlns:a16="http://schemas.microsoft.com/office/drawing/2014/main" id="{40E364EE-6423-832E-E274-D00D659D674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630858" y="3669547"/>
            <a:ext cx="5502706" cy="1444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635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</a:pPr>
            <a:r>
              <a:rPr lang="en-US" sz="1500" noProof="0" dirty="0">
                <a:sym typeface="Wingdings" pitchFamily="2" charset="2"/>
              </a:rPr>
              <a:t>	 Lepton-Number Violation (LNV) by two units</a:t>
            </a:r>
          </a:p>
          <a:p>
            <a:pPr marL="635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</a:pPr>
            <a:r>
              <a:rPr lang="en-US" sz="1500" noProof="0" dirty="0">
                <a:sym typeface="Wingdings" pitchFamily="2" charset="2"/>
              </a:rPr>
              <a:t>	 Neutrino = Majorana</a:t>
            </a:r>
          </a:p>
          <a:p>
            <a:pPr marL="635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</a:pPr>
            <a:r>
              <a:rPr lang="en-US" sz="1500" noProof="0" dirty="0">
                <a:sym typeface="Wingdings" pitchFamily="2" charset="2"/>
              </a:rPr>
              <a:t>	 Matter-antimatter asymmetry explanation?</a:t>
            </a:r>
            <a:endParaRPr lang="en-US" noProof="0" dirty="0"/>
          </a:p>
        </p:txBody>
      </p:sp>
      <p:pic>
        <p:nvPicPr>
          <p:cNvPr id="35" name="Google Shape;286;p39">
            <a:extLst>
              <a:ext uri="{FF2B5EF4-FFF2-40B4-BE49-F238E27FC236}">
                <a16:creationId xmlns:a16="http://schemas.microsoft.com/office/drawing/2014/main" id="{1366F6FD-5BD6-41C7-99AD-479DE866CA80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307479" y="946392"/>
            <a:ext cx="1310416" cy="949674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287;p39">
            <a:extLst>
              <a:ext uri="{FF2B5EF4-FFF2-40B4-BE49-F238E27FC236}">
                <a16:creationId xmlns:a16="http://schemas.microsoft.com/office/drawing/2014/main" id="{223187A0-9F19-69D3-1365-A3598FA4E99D}"/>
              </a:ext>
            </a:extLst>
          </p:cNvPr>
          <p:cNvSpPr txBox="1"/>
          <p:nvPr/>
        </p:nvSpPr>
        <p:spPr>
          <a:xfrm>
            <a:off x="10632550" y="1027647"/>
            <a:ext cx="1249284" cy="207749"/>
          </a:xfrm>
          <a:prstGeom prst="rect">
            <a:avLst/>
          </a:prstGeom>
          <a:blipFill rotWithShape="1">
            <a:blip r:embed="rId11">
              <a:alphaModFix/>
            </a:blip>
            <a:stretch>
              <a:fillRect l="-1503" b="-27271"/>
            </a:stretch>
          </a:blip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noProof="0" dirty="0">
                <a:latin typeface="Bradley Hand" pitchFamily="2" charset="77"/>
                <a:ea typeface="Calibri"/>
                <a:cs typeface="Calibri"/>
                <a:sym typeface="Calibri"/>
              </a:rPr>
              <a:t> </a:t>
            </a:r>
            <a:endParaRPr lang="en-US" sz="1050" noProof="0" dirty="0">
              <a:latin typeface="Bradley Hand" pitchFamily="2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AF14266-3262-5A27-39BB-7B83C52ADEB8}"/>
                  </a:ext>
                </a:extLst>
              </p:cNvPr>
              <p:cNvSpPr txBox="1"/>
              <p:nvPr/>
            </p:nvSpPr>
            <p:spPr>
              <a:xfrm>
                <a:off x="10499064" y="1282319"/>
                <a:ext cx="1516255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200" noProof="0" dirty="0">
                    <a:latin typeface="Bradley Hand" pitchFamily="2" charset="77"/>
                  </a:rPr>
                  <a:t>Single </a:t>
                </a:r>
                <a14:m>
                  <m:oMath xmlns:m="http://schemas.openxmlformats.org/officeDocument/2006/math">
                    <m:r>
                      <a:rPr lang="en-US" sz="1200" b="0" i="1" noProof="0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200" noProof="0" dirty="0">
                    <a:latin typeface="Bradley Hand" pitchFamily="2" charset="77"/>
                  </a:rPr>
                  <a:t>-decay</a:t>
                </a: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AF14266-3262-5A27-39BB-7B83C52ADE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99064" y="1282319"/>
                <a:ext cx="1516255" cy="276999"/>
              </a:xfrm>
              <a:prstGeom prst="rect">
                <a:avLst/>
              </a:prstGeom>
              <a:blipFill>
                <a:blip r:embed="rId12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60A5AA75-BDAB-7414-1163-E56B789BBE91}"/>
              </a:ext>
            </a:extLst>
          </p:cNvPr>
          <p:cNvSpPr txBox="1"/>
          <p:nvPr/>
        </p:nvSpPr>
        <p:spPr>
          <a:xfrm>
            <a:off x="-56815" y="802174"/>
            <a:ext cx="244389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>
                <a:latin typeface="Bradley Hand" pitchFamily="2" charset="77"/>
              </a:rPr>
              <a:t>* Only Possible in ~35 isotopes</a:t>
            </a:r>
          </a:p>
        </p:txBody>
      </p:sp>
      <p:cxnSp>
        <p:nvCxnSpPr>
          <p:cNvPr id="40" name="Curved Connector 39">
            <a:extLst>
              <a:ext uri="{FF2B5EF4-FFF2-40B4-BE49-F238E27FC236}">
                <a16:creationId xmlns:a16="http://schemas.microsoft.com/office/drawing/2014/main" id="{645FB1F0-E5B7-E53C-FD15-85F2CFF5DB0E}"/>
              </a:ext>
            </a:extLst>
          </p:cNvPr>
          <p:cNvCxnSpPr>
            <a:cxnSpLocks/>
            <a:endCxn id="55" idx="0"/>
          </p:cNvCxnSpPr>
          <p:nvPr/>
        </p:nvCxnSpPr>
        <p:spPr>
          <a:xfrm rot="10800000" flipV="1">
            <a:off x="6482112" y="2199074"/>
            <a:ext cx="486797" cy="323556"/>
          </a:xfrm>
          <a:prstGeom prst="curvedConnector2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117145C7-F8B0-62F7-6411-A951B897D931}"/>
              </a:ext>
            </a:extLst>
          </p:cNvPr>
          <p:cNvSpPr txBox="1"/>
          <p:nvPr/>
        </p:nvSpPr>
        <p:spPr>
          <a:xfrm>
            <a:off x="6893538" y="1435718"/>
            <a:ext cx="2127620" cy="869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noProof="0" dirty="0">
                <a:latin typeface="Bradley Hand" pitchFamily="2" charset="77"/>
              </a:rPr>
              <a:t>BSM physics</a:t>
            </a:r>
          </a:p>
          <a:p>
            <a:pPr algn="ctr">
              <a:spcBef>
                <a:spcPts val="300"/>
              </a:spcBef>
            </a:pPr>
            <a:r>
              <a:rPr lang="en-US" sz="1600" noProof="0" dirty="0">
                <a:latin typeface="Bradley Hand" pitchFamily="2" charset="77"/>
              </a:rPr>
              <a:t>“Creation of matter without anti-matter”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FEA841E5-14C6-913D-E005-9AE21F6DB452}"/>
                  </a:ext>
                </a:extLst>
              </p:cNvPr>
              <p:cNvSpPr txBox="1"/>
              <p:nvPr/>
            </p:nvSpPr>
            <p:spPr>
              <a:xfrm>
                <a:off x="2856864" y="892423"/>
                <a:ext cx="340821" cy="30777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FEA841E5-14C6-913D-E005-9AE21F6DB4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6864" y="892423"/>
                <a:ext cx="340821" cy="307777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398DE97D-2F87-1DD4-54E1-B6EFEAFB1F38}"/>
                  </a:ext>
                </a:extLst>
              </p:cNvPr>
              <p:cNvSpPr txBox="1"/>
              <p:nvPr/>
            </p:nvSpPr>
            <p:spPr>
              <a:xfrm>
                <a:off x="2228520" y="895816"/>
                <a:ext cx="340821" cy="30777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398DE97D-2F87-1DD4-54E1-B6EFEAFB1F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8520" y="895816"/>
                <a:ext cx="340821" cy="307777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3859A92D-782F-E253-6978-8D756E9060D3}"/>
                  </a:ext>
                </a:extLst>
              </p:cNvPr>
              <p:cNvSpPr txBox="1"/>
              <p:nvPr/>
            </p:nvSpPr>
            <p:spPr>
              <a:xfrm>
                <a:off x="5939160" y="2501049"/>
                <a:ext cx="340821" cy="30777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3859A92D-782F-E253-6978-8D756E9060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9160" y="2501049"/>
                <a:ext cx="340821" cy="307777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B36F83F-AB9D-E53A-89B2-2D3C4D3AAE62}"/>
                  </a:ext>
                </a:extLst>
              </p:cNvPr>
              <p:cNvSpPr txBox="1"/>
              <p:nvPr/>
            </p:nvSpPr>
            <p:spPr>
              <a:xfrm>
                <a:off x="6311700" y="2522630"/>
                <a:ext cx="340821" cy="30777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B36F83F-AB9D-E53A-89B2-2D3C4D3AAE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1700" y="2522630"/>
                <a:ext cx="340821" cy="307777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3989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ea typeface="Caveat SemiBold"/>
                <a:cs typeface="Caveat SemiBold"/>
                <a:sym typeface="Caveat SemiBold"/>
              </a:rPr>
              <a:t>Role of Julia Software Stack</a:t>
            </a:r>
            <a:endParaRPr b="1">
              <a:ea typeface="Caveat SemiBold"/>
              <a:cs typeface="Caveat SemiBold"/>
              <a:sym typeface="Caveat SemiBold"/>
            </a:endParaRPr>
          </a:p>
        </p:txBody>
      </p:sp>
      <p:sp>
        <p:nvSpPr>
          <p:cNvPr id="82" name="Google Shape;82;p1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i="1"/>
              <a:t>Primary</a:t>
            </a:r>
            <a:r>
              <a:rPr lang="en"/>
              <a:t> LEGEND software stack in Python, </a:t>
            </a:r>
            <a:r>
              <a:rPr lang="en" i="1"/>
              <a:t>alternative</a:t>
            </a:r>
            <a:r>
              <a:rPr lang="en"/>
              <a:t> in Julia</a:t>
            </a:r>
            <a:endParaRPr lang="en-US"/>
          </a:p>
          <a:p>
            <a:pPr lvl="1" indent="-342900">
              <a:lnSpc>
                <a:spcPct val="150000"/>
              </a:lnSpc>
              <a:buSzPts val="1800"/>
              <a:buChar char="●"/>
            </a:pPr>
            <a:r>
              <a:rPr lang="en" b="1"/>
              <a:t>Validation</a:t>
            </a:r>
            <a:r>
              <a:rPr lang="en"/>
              <a:t>: Independent code guards physics results</a:t>
            </a:r>
            <a:br>
              <a:rPr lang="en"/>
            </a:br>
            <a:r>
              <a:rPr lang="en"/>
              <a:t>against bugs in primary stack</a:t>
            </a:r>
            <a:endParaRPr lang="en-US"/>
          </a:p>
          <a:p>
            <a:pPr lvl="1" indent="-342900">
              <a:lnSpc>
                <a:spcPct val="150000"/>
              </a:lnSpc>
              <a:buSzPts val="1800"/>
              <a:buChar char="●"/>
            </a:pPr>
            <a:r>
              <a:rPr lang="en" b="1"/>
              <a:t>Experimentation</a:t>
            </a:r>
            <a:r>
              <a:rPr lang="en"/>
              <a:t>: Primary stack needs stable interface,</a:t>
            </a:r>
            <a:br>
              <a:rPr lang="en"/>
            </a:br>
            <a:r>
              <a:rPr lang="en"/>
              <a:t>alternative can use bleeding-edge technology and change/evolve more freely</a:t>
            </a:r>
            <a:endParaRPr lang="en-US"/>
          </a:p>
          <a:p>
            <a:pPr lvl="1" indent="-342900">
              <a:lnSpc>
                <a:spcPct val="150000"/>
              </a:lnSpc>
              <a:buSzPts val="1800"/>
              <a:buChar char="●"/>
            </a:pPr>
            <a:r>
              <a:rPr lang="en" b="1"/>
              <a:t>Future perspective</a:t>
            </a:r>
            <a:r>
              <a:rPr lang="en"/>
              <a:t>: Find out what’s possible for LEGEND-1000</a:t>
            </a:r>
            <a:endParaRPr lang="en-US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Community-wide and LEGEND-specific open-source packages</a:t>
            </a: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Custom dataflow and management routines for throughput cluster computing</a:t>
            </a:r>
          </a:p>
        </p:txBody>
      </p:sp>
      <p:sp>
        <p:nvSpPr>
          <p:cNvPr id="83" name="Google Shape;83;p1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50</a:t>
            </a:fld>
            <a:endParaRPr/>
          </a:p>
        </p:txBody>
      </p:sp>
      <p:sp>
        <p:nvSpPr>
          <p:cNvPr id="84" name="Google Shape;84;p15"/>
          <p:cNvSpPr/>
          <p:nvPr/>
        </p:nvSpPr>
        <p:spPr>
          <a:xfrm>
            <a:off x="6584694" y="4622599"/>
            <a:ext cx="435600" cy="3693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Bradley Hand" pitchFamily="2" charset="77"/>
              </a:rPr>
              <a:t>raw</a:t>
            </a:r>
            <a:endParaRPr sz="1200">
              <a:latin typeface="Bradley Hand" pitchFamily="2" charset="77"/>
            </a:endParaRPr>
          </a:p>
        </p:txBody>
      </p:sp>
      <p:sp>
        <p:nvSpPr>
          <p:cNvPr id="85" name="Google Shape;85;p15"/>
          <p:cNvSpPr/>
          <p:nvPr/>
        </p:nvSpPr>
        <p:spPr>
          <a:xfrm>
            <a:off x="7118094" y="4622599"/>
            <a:ext cx="435600" cy="3693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Bradley Hand" pitchFamily="2" charset="77"/>
              </a:rPr>
              <a:t>dsp</a:t>
            </a:r>
            <a:endParaRPr sz="1200">
              <a:latin typeface="Bradley Hand" pitchFamily="2" charset="77"/>
            </a:endParaRPr>
          </a:p>
        </p:txBody>
      </p:sp>
      <p:sp>
        <p:nvSpPr>
          <p:cNvPr id="86" name="Google Shape;86;p15"/>
          <p:cNvSpPr/>
          <p:nvPr/>
        </p:nvSpPr>
        <p:spPr>
          <a:xfrm>
            <a:off x="7644645" y="4622599"/>
            <a:ext cx="435600" cy="3693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Bradley Hand" pitchFamily="2" charset="77"/>
              </a:rPr>
              <a:t>hit</a:t>
            </a:r>
            <a:endParaRPr sz="1200">
              <a:latin typeface="Bradley Hand" pitchFamily="2" charset="77"/>
            </a:endParaRPr>
          </a:p>
        </p:txBody>
      </p:sp>
      <p:sp>
        <p:nvSpPr>
          <p:cNvPr id="87" name="Google Shape;87;p15"/>
          <p:cNvSpPr/>
          <p:nvPr/>
        </p:nvSpPr>
        <p:spPr>
          <a:xfrm>
            <a:off x="8178045" y="4622599"/>
            <a:ext cx="435600" cy="36930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err="1">
                <a:latin typeface="Bradley Hand" pitchFamily="2" charset="77"/>
              </a:rPr>
              <a:t>evt</a:t>
            </a:r>
            <a:endParaRPr sz="1200">
              <a:latin typeface="Bradley Hand" pitchFamily="2" charset="77"/>
            </a:endParaRPr>
          </a:p>
        </p:txBody>
      </p:sp>
      <p:sp>
        <p:nvSpPr>
          <p:cNvPr id="20" name="Dreieck 19">
            <a:extLst>
              <a:ext uri="{FF2B5EF4-FFF2-40B4-BE49-F238E27FC236}">
                <a16:creationId xmlns:a16="http://schemas.microsoft.com/office/drawing/2014/main" id="{0216DA86-2B93-0251-F704-86F8C42EF7B7}"/>
              </a:ext>
            </a:extLst>
          </p:cNvPr>
          <p:cNvSpPr/>
          <p:nvPr/>
        </p:nvSpPr>
        <p:spPr>
          <a:xfrm rot="5400000">
            <a:off x="7567534" y="4771935"/>
            <a:ext cx="67795" cy="78860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reieck 20">
            <a:extLst>
              <a:ext uri="{FF2B5EF4-FFF2-40B4-BE49-F238E27FC236}">
                <a16:creationId xmlns:a16="http://schemas.microsoft.com/office/drawing/2014/main" id="{83F1194D-E23E-7055-775D-DF9F15152EFE}"/>
              </a:ext>
            </a:extLst>
          </p:cNvPr>
          <p:cNvSpPr/>
          <p:nvPr/>
        </p:nvSpPr>
        <p:spPr>
          <a:xfrm rot="5400000">
            <a:off x="7037157" y="4767818"/>
            <a:ext cx="67795" cy="78860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reieck 21">
            <a:extLst>
              <a:ext uri="{FF2B5EF4-FFF2-40B4-BE49-F238E27FC236}">
                <a16:creationId xmlns:a16="http://schemas.microsoft.com/office/drawing/2014/main" id="{C496C7E4-A22E-1913-C981-0116ABA3E040}"/>
              </a:ext>
            </a:extLst>
          </p:cNvPr>
          <p:cNvSpPr/>
          <p:nvPr/>
        </p:nvSpPr>
        <p:spPr>
          <a:xfrm rot="5400000">
            <a:off x="8095247" y="4769633"/>
            <a:ext cx="67795" cy="78860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96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4;p42">
            <a:extLst>
              <a:ext uri="{FF2B5EF4-FFF2-40B4-BE49-F238E27FC236}">
                <a16:creationId xmlns:a16="http://schemas.microsoft.com/office/drawing/2014/main" id="{CBC334C5-64EC-5363-E81B-F1ADEA8CE9EA}"/>
              </a:ext>
            </a:extLst>
          </p:cNvPr>
          <p:cNvSpPr txBox="1">
            <a:spLocks/>
          </p:cNvSpPr>
          <p:nvPr/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2800"/>
            </a:pPr>
            <a:endParaRPr lang="de-DE" sz="2800" b="1" dirty="0">
              <a:latin typeface="Caveat SemiBold"/>
            </a:endParaRPr>
          </a:p>
        </p:txBody>
      </p:sp>
      <p:sp>
        <p:nvSpPr>
          <p:cNvPr id="55" name="TextBox 287">
            <a:extLst>
              <a:ext uri="{FF2B5EF4-FFF2-40B4-BE49-F238E27FC236}">
                <a16:creationId xmlns:a16="http://schemas.microsoft.com/office/drawing/2014/main" id="{5791C496-6E96-7082-F73C-D8DE9694B138}"/>
              </a:ext>
            </a:extLst>
          </p:cNvPr>
          <p:cNvSpPr txBox="1"/>
          <p:nvPr/>
        </p:nvSpPr>
        <p:spPr>
          <a:xfrm>
            <a:off x="-8973" y="1218516"/>
            <a:ext cx="1043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anose="02040502050505030304" pitchFamily="18" charset="0"/>
              </a:rPr>
              <a:t>MJD, GERDA, LEGEND</a:t>
            </a:r>
          </a:p>
        </p:txBody>
      </p:sp>
      <p:sp>
        <p:nvSpPr>
          <p:cNvPr id="3" name="Google Shape;287;p29">
            <a:extLst>
              <a:ext uri="{FF2B5EF4-FFF2-40B4-BE49-F238E27FC236}">
                <a16:creationId xmlns:a16="http://schemas.microsoft.com/office/drawing/2014/main" id="{67AF9E58-1733-23CC-1EEB-552ADF390A18}"/>
              </a:ext>
            </a:extLst>
          </p:cNvPr>
          <p:cNvSpPr txBox="1"/>
          <p:nvPr/>
        </p:nvSpPr>
        <p:spPr>
          <a:xfrm>
            <a:off x="881888" y="3363839"/>
            <a:ext cx="1606095" cy="880136"/>
          </a:xfrm>
          <a:prstGeom prst="rect">
            <a:avLst/>
          </a:prstGeom>
          <a:gradFill>
            <a:gsLst>
              <a:gs pos="0">
                <a:srgbClr val="A589BA"/>
              </a:gs>
              <a:gs pos="100000">
                <a:srgbClr val="EAD1DC"/>
              </a:gs>
            </a:gsLst>
            <a:lin ang="5400012" scaled="0"/>
          </a:gradFill>
          <a:ln>
            <a:noFill/>
          </a:ln>
          <a:effectLst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r">
              <a:lnSpc>
                <a:spcPct val="115000"/>
              </a:lnSpc>
            </a:pPr>
            <a:r>
              <a:rPr lang="en-GB" sz="1100" dirty="0">
                <a:latin typeface="Palatino Linotype" panose="02040502050505030304" pitchFamily="18" charset="0"/>
                <a:ea typeface="Nunito Sans"/>
                <a:cs typeface="Nunito Sans"/>
                <a:sym typeface="Nunito Sans"/>
              </a:rPr>
              <a:t>Pulse shape discrimination (PSD) for multi-site and surface events</a:t>
            </a:r>
            <a:endParaRPr sz="1100" dirty="0">
              <a:latin typeface="Palatino Linotype" panose="02040502050505030304" pitchFamily="18" charset="0"/>
              <a:ea typeface="Nunito Sans"/>
              <a:cs typeface="Nunito Sans"/>
              <a:sym typeface="Nunito Sans"/>
            </a:endParaRPr>
          </a:p>
        </p:txBody>
      </p:sp>
      <p:sp>
        <p:nvSpPr>
          <p:cNvPr id="4" name="Google Shape;283;p29">
            <a:extLst>
              <a:ext uri="{FF2B5EF4-FFF2-40B4-BE49-F238E27FC236}">
                <a16:creationId xmlns:a16="http://schemas.microsoft.com/office/drawing/2014/main" id="{EE2F9174-D16E-9A91-8804-A3FD811CDE0B}"/>
              </a:ext>
            </a:extLst>
          </p:cNvPr>
          <p:cNvSpPr txBox="1"/>
          <p:nvPr/>
        </p:nvSpPr>
        <p:spPr>
          <a:xfrm>
            <a:off x="877673" y="1131590"/>
            <a:ext cx="1606095" cy="874081"/>
          </a:xfrm>
          <a:prstGeom prst="rect">
            <a:avLst/>
          </a:prstGeom>
          <a:gradFill>
            <a:gsLst>
              <a:gs pos="0">
                <a:srgbClr val="EFA40E"/>
              </a:gs>
              <a:gs pos="100000">
                <a:srgbClr val="FFF2CC"/>
              </a:gs>
            </a:gsLst>
            <a:lin ang="5400012" scaled="0"/>
          </a:gradFill>
          <a:ln>
            <a:noFill/>
          </a:ln>
          <a:effectLst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dirty="0">
                <a:latin typeface="Palatino Linotype" panose="02040502050505030304" pitchFamily="18" charset="0"/>
                <a:ea typeface="Nunito Sans"/>
                <a:cs typeface="Nunito Sans"/>
                <a:sym typeface="Nunito Sans"/>
              </a:rPr>
              <a:t>ββ decay signal: single-site event energy deposition</a:t>
            </a:r>
            <a:br>
              <a:rPr lang="en-GB" sz="1100" dirty="0">
                <a:latin typeface="Palatino Linotype" panose="02040502050505030304" pitchFamily="18" charset="0"/>
                <a:ea typeface="Nunito Sans"/>
                <a:cs typeface="Nunito Sans"/>
                <a:sym typeface="Nunito Sans"/>
              </a:rPr>
            </a:br>
            <a:r>
              <a:rPr lang="en-GB" sz="1100" dirty="0">
                <a:latin typeface="Palatino Linotype" panose="02040502050505030304" pitchFamily="18" charset="0"/>
                <a:ea typeface="Nunito Sans"/>
                <a:cs typeface="Nunito Sans"/>
                <a:sym typeface="Nunito Sans"/>
              </a:rPr>
              <a:t>in a ~1 mm</a:t>
            </a:r>
            <a:r>
              <a:rPr lang="en-GB" sz="1100" baseline="30000" dirty="0">
                <a:latin typeface="Palatino Linotype" panose="02040502050505030304" pitchFamily="18" charset="0"/>
                <a:ea typeface="Nunito Sans"/>
                <a:cs typeface="Nunito Sans"/>
                <a:sym typeface="Nunito Sans"/>
              </a:rPr>
              <a:t>3</a:t>
            </a:r>
            <a:r>
              <a:rPr lang="en-GB" sz="1100" dirty="0">
                <a:latin typeface="Palatino Linotype" panose="02040502050505030304" pitchFamily="18" charset="0"/>
                <a:ea typeface="Nunito Sans"/>
                <a:cs typeface="Nunito Sans"/>
                <a:sym typeface="Nunito Sans"/>
              </a:rPr>
              <a:t> volume</a:t>
            </a:r>
            <a:endParaRPr sz="1100" dirty="0">
              <a:latin typeface="Palatino Linotype" panose="02040502050505030304" pitchFamily="18" charset="0"/>
              <a:ea typeface="Nunito Sans"/>
              <a:cs typeface="Nunito Sans"/>
              <a:sym typeface="Nunito Sans"/>
            </a:endParaRPr>
          </a:p>
        </p:txBody>
      </p:sp>
      <p:sp>
        <p:nvSpPr>
          <p:cNvPr id="5" name="Google Shape;286;p29">
            <a:extLst>
              <a:ext uri="{FF2B5EF4-FFF2-40B4-BE49-F238E27FC236}">
                <a16:creationId xmlns:a16="http://schemas.microsoft.com/office/drawing/2014/main" id="{243A367D-F7AE-9125-131F-33AB36E036AC}"/>
              </a:ext>
            </a:extLst>
          </p:cNvPr>
          <p:cNvSpPr txBox="1"/>
          <p:nvPr/>
        </p:nvSpPr>
        <p:spPr>
          <a:xfrm>
            <a:off x="6687771" y="1131593"/>
            <a:ext cx="1607029" cy="861031"/>
          </a:xfrm>
          <a:prstGeom prst="rect">
            <a:avLst/>
          </a:prstGeom>
          <a:gradFill>
            <a:gsLst>
              <a:gs pos="0">
                <a:srgbClr val="9FC5E8"/>
              </a:gs>
              <a:gs pos="100000">
                <a:srgbClr val="CFE2F3"/>
              </a:gs>
            </a:gsLst>
            <a:lin ang="5400012" scaled="0"/>
          </a:gradFill>
          <a:ln>
            <a:noFill/>
          </a:ln>
          <a:effectLst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-GB" sz="1100" dirty="0">
                <a:latin typeface="Palatino Linotype" panose="02040502050505030304" pitchFamily="18" charset="0"/>
                <a:ea typeface="Nunito Sans"/>
                <a:cs typeface="Nunito Sans"/>
                <a:sym typeface="Nunito Sans"/>
              </a:rPr>
              <a:t>Ge detector anti-coincidence </a:t>
            </a:r>
            <a:endParaRPr sz="1100" dirty="0">
              <a:latin typeface="Palatino Linotype" panose="02040502050505030304" pitchFamily="18" charset="0"/>
              <a:ea typeface="Nunito Sans"/>
              <a:cs typeface="Nunito Sans"/>
              <a:sym typeface="Nunito Sans"/>
            </a:endParaRPr>
          </a:p>
        </p:txBody>
      </p:sp>
      <p:sp>
        <p:nvSpPr>
          <p:cNvPr id="6" name="Google Shape;285;p29">
            <a:extLst>
              <a:ext uri="{FF2B5EF4-FFF2-40B4-BE49-F238E27FC236}">
                <a16:creationId xmlns:a16="http://schemas.microsoft.com/office/drawing/2014/main" id="{F4F2CD12-D684-975A-1FDF-BE32BFDFF8D4}"/>
              </a:ext>
            </a:extLst>
          </p:cNvPr>
          <p:cNvSpPr txBox="1"/>
          <p:nvPr/>
        </p:nvSpPr>
        <p:spPr>
          <a:xfrm>
            <a:off x="6687772" y="2210091"/>
            <a:ext cx="1607029" cy="937726"/>
          </a:xfrm>
          <a:prstGeom prst="rect">
            <a:avLst/>
          </a:prstGeom>
          <a:gradFill>
            <a:gsLst>
              <a:gs pos="0">
                <a:srgbClr val="B6D7A8"/>
              </a:gs>
              <a:gs pos="100000">
                <a:srgbClr val="D9EAD3"/>
              </a:gs>
            </a:gsLst>
            <a:lin ang="5400012" scaled="0"/>
          </a:gradFill>
          <a:ln>
            <a:noFill/>
          </a:ln>
          <a:effectLst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dirty="0">
                <a:latin typeface="Palatino Linotype" panose="02040502050505030304" pitchFamily="18" charset="0"/>
                <a:ea typeface="Nunito Sans"/>
                <a:cs typeface="Nunito Sans"/>
                <a:sym typeface="Nunito Sans"/>
              </a:rPr>
              <a:t>LAr veto based on </a:t>
            </a:r>
          </a:p>
          <a:p>
            <a:pPr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dirty="0" err="1">
                <a:latin typeface="Palatino Linotype" panose="02040502050505030304" pitchFamily="18" charset="0"/>
                <a:ea typeface="Nunito Sans"/>
                <a:cs typeface="Nunito Sans"/>
                <a:sym typeface="Nunito Sans"/>
              </a:rPr>
              <a:t>Ar</a:t>
            </a:r>
            <a:r>
              <a:rPr lang="en-GB" sz="1100" dirty="0">
                <a:latin typeface="Palatino Linotype" panose="02040502050505030304" pitchFamily="18" charset="0"/>
                <a:ea typeface="Nunito Sans"/>
                <a:cs typeface="Nunito Sans"/>
                <a:sym typeface="Nunito Sans"/>
              </a:rPr>
              <a:t> scintillation light </a:t>
            </a:r>
          </a:p>
          <a:p>
            <a:pPr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dirty="0">
                <a:latin typeface="Palatino Linotype" panose="02040502050505030304" pitchFamily="18" charset="0"/>
                <a:ea typeface="Nunito Sans"/>
                <a:cs typeface="Nunito Sans"/>
                <a:sym typeface="Nunito Sans"/>
              </a:rPr>
              <a:t>read-out by </a:t>
            </a:r>
            <a:r>
              <a:rPr lang="en-GB" sz="1100" dirty="0" err="1">
                <a:latin typeface="Palatino Linotype" panose="02040502050505030304" pitchFamily="18" charset="0"/>
                <a:ea typeface="Nunito Sans"/>
                <a:cs typeface="Nunito Sans"/>
                <a:sym typeface="Nunito Sans"/>
              </a:rPr>
              <a:t>fibers</a:t>
            </a:r>
            <a:endParaRPr lang="en-GB" sz="1100" dirty="0">
              <a:latin typeface="Palatino Linotype" panose="02040502050505030304" pitchFamily="18" charset="0"/>
              <a:ea typeface="Nunito Sans"/>
              <a:cs typeface="Nunito Sans"/>
              <a:sym typeface="Nunito Sans"/>
            </a:endParaRPr>
          </a:p>
        </p:txBody>
      </p:sp>
      <p:sp>
        <p:nvSpPr>
          <p:cNvPr id="7" name="Google Shape;284;p29">
            <a:extLst>
              <a:ext uri="{FF2B5EF4-FFF2-40B4-BE49-F238E27FC236}">
                <a16:creationId xmlns:a16="http://schemas.microsoft.com/office/drawing/2014/main" id="{4EA82634-4451-1A5A-1F46-3F48B63EE013}"/>
              </a:ext>
            </a:extLst>
          </p:cNvPr>
          <p:cNvSpPr txBox="1"/>
          <p:nvPr/>
        </p:nvSpPr>
        <p:spPr>
          <a:xfrm>
            <a:off x="878894" y="2212467"/>
            <a:ext cx="1604874" cy="943500"/>
          </a:xfrm>
          <a:prstGeom prst="rect">
            <a:avLst/>
          </a:prstGeom>
          <a:gradFill>
            <a:gsLst>
              <a:gs pos="0">
                <a:srgbClr val="C00202"/>
              </a:gs>
              <a:gs pos="100000">
                <a:srgbClr val="F4CCCC"/>
              </a:gs>
            </a:gsLst>
            <a:lin ang="5400012" scaled="0"/>
          </a:gradFill>
          <a:ln>
            <a:noFill/>
          </a:ln>
          <a:effectLst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r">
              <a:lnSpc>
                <a:spcPct val="115000"/>
              </a:lnSpc>
            </a:pPr>
            <a:r>
              <a:rPr lang="en-GB" sz="1100" dirty="0">
                <a:latin typeface="Palatino Linotype" panose="02040502050505030304" pitchFamily="18" charset="0"/>
                <a:ea typeface="Nunito Sans"/>
                <a:cs typeface="Nunito Sans"/>
                <a:sym typeface="Nunito Sans"/>
              </a:rPr>
              <a:t>Muon veto based on Cherenkov light and plastic scintillator</a:t>
            </a:r>
            <a:endParaRPr sz="1100" dirty="0">
              <a:latin typeface="Palatino Linotype" panose="02040502050505030304" pitchFamily="18" charset="0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8" name="Grouper 58">
            <a:extLst>
              <a:ext uri="{FF2B5EF4-FFF2-40B4-BE49-F238E27FC236}">
                <a16:creationId xmlns:a16="http://schemas.microsoft.com/office/drawing/2014/main" id="{CAA393AB-76EF-1B5B-5BCB-320598A34E05}"/>
              </a:ext>
            </a:extLst>
          </p:cNvPr>
          <p:cNvGrpSpPr/>
          <p:nvPr/>
        </p:nvGrpSpPr>
        <p:grpSpPr>
          <a:xfrm>
            <a:off x="2638231" y="826064"/>
            <a:ext cx="3913916" cy="3995844"/>
            <a:chOff x="1978738" y="1917422"/>
            <a:chExt cx="4759826" cy="4859461"/>
          </a:xfrm>
        </p:grpSpPr>
        <p:sp>
          <p:nvSpPr>
            <p:cNvPr id="9" name="Rectangle à coins arrondis 20">
              <a:extLst>
                <a:ext uri="{FF2B5EF4-FFF2-40B4-BE49-F238E27FC236}">
                  <a16:creationId xmlns:a16="http://schemas.microsoft.com/office/drawing/2014/main" id="{41FC8313-95F4-D408-C60C-9115A6AC9C2E}"/>
                </a:ext>
              </a:extLst>
            </p:cNvPr>
            <p:cNvSpPr/>
            <p:nvPr/>
          </p:nvSpPr>
          <p:spPr>
            <a:xfrm>
              <a:off x="1978738" y="2070629"/>
              <a:ext cx="4728632" cy="4251961"/>
            </a:xfrm>
            <a:prstGeom prst="roundRect">
              <a:avLst>
                <a:gd name="adj" fmla="val 8742"/>
              </a:avLst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à coins arrondis 19">
              <a:extLst>
                <a:ext uri="{FF2B5EF4-FFF2-40B4-BE49-F238E27FC236}">
                  <a16:creationId xmlns:a16="http://schemas.microsoft.com/office/drawing/2014/main" id="{3B115A9A-15FF-7DFB-ED8E-0018B6FDAF13}"/>
                </a:ext>
              </a:extLst>
            </p:cNvPr>
            <p:cNvSpPr/>
            <p:nvPr/>
          </p:nvSpPr>
          <p:spPr>
            <a:xfrm>
              <a:off x="2708987" y="2353734"/>
              <a:ext cx="3276600" cy="3632200"/>
            </a:xfrm>
            <a:prstGeom prst="roundRect">
              <a:avLst>
                <a:gd name="adj" fmla="val 8742"/>
              </a:avLst>
            </a:pr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1" name="Grouper 13">
              <a:extLst>
                <a:ext uri="{FF2B5EF4-FFF2-40B4-BE49-F238E27FC236}">
                  <a16:creationId xmlns:a16="http://schemas.microsoft.com/office/drawing/2014/main" id="{B5F9ED3E-9163-E011-0E54-34CB7294B99F}"/>
                </a:ext>
              </a:extLst>
            </p:cNvPr>
            <p:cNvGrpSpPr/>
            <p:nvPr/>
          </p:nvGrpSpPr>
          <p:grpSpPr>
            <a:xfrm>
              <a:off x="3521788" y="3200401"/>
              <a:ext cx="1676400" cy="843848"/>
              <a:chOff x="1092200" y="2548467"/>
              <a:chExt cx="1676400" cy="843848"/>
            </a:xfrm>
          </p:grpSpPr>
          <p:sp>
            <p:nvSpPr>
              <p:cNvPr id="99" name="Rectangle 273">
                <a:extLst>
                  <a:ext uri="{FF2B5EF4-FFF2-40B4-BE49-F238E27FC236}">
                    <a16:creationId xmlns:a16="http://schemas.microsoft.com/office/drawing/2014/main" id="{CA78CFC1-52A1-7012-28B9-0EBCBBA611A5}"/>
                  </a:ext>
                </a:extLst>
              </p:cNvPr>
              <p:cNvSpPr/>
              <p:nvPr/>
            </p:nvSpPr>
            <p:spPr>
              <a:xfrm>
                <a:off x="1092200" y="2548467"/>
                <a:ext cx="1676400" cy="838200"/>
              </a:xfrm>
              <a:prstGeom prst="rect">
                <a:avLst/>
              </a:prstGeom>
              <a:solidFill>
                <a:srgbClr val="E7E6E6">
                  <a:lumMod val="75000"/>
                </a:srgbClr>
              </a:solidFill>
              <a:ln w="38100" cap="flat" cmpd="sng" algn="ctr">
                <a:solidFill>
                  <a:srgbClr val="00206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Rectangle 274">
                <a:extLst>
                  <a:ext uri="{FF2B5EF4-FFF2-40B4-BE49-F238E27FC236}">
                    <a16:creationId xmlns:a16="http://schemas.microsoft.com/office/drawing/2014/main" id="{ACE573AB-E7D0-9678-36F0-ED4C54B5997F}"/>
                  </a:ext>
                </a:extLst>
              </p:cNvPr>
              <p:cNvSpPr/>
              <p:nvPr/>
            </p:nvSpPr>
            <p:spPr>
              <a:xfrm>
                <a:off x="1730020" y="3307644"/>
                <a:ext cx="73378" cy="84667"/>
              </a:xfrm>
              <a:prstGeom prst="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Rectangle 275">
                <a:extLst>
                  <a:ext uri="{FF2B5EF4-FFF2-40B4-BE49-F238E27FC236}">
                    <a16:creationId xmlns:a16="http://schemas.microsoft.com/office/drawing/2014/main" id="{E96092FF-648E-4C0E-6B80-07C5AEBA7D53}"/>
                  </a:ext>
                </a:extLst>
              </p:cNvPr>
              <p:cNvSpPr/>
              <p:nvPr/>
            </p:nvSpPr>
            <p:spPr>
              <a:xfrm>
                <a:off x="2091262" y="3307648"/>
                <a:ext cx="73378" cy="84667"/>
              </a:xfrm>
              <a:prstGeom prst="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2" name="Grouper 14">
              <a:extLst>
                <a:ext uri="{FF2B5EF4-FFF2-40B4-BE49-F238E27FC236}">
                  <a16:creationId xmlns:a16="http://schemas.microsoft.com/office/drawing/2014/main" id="{FD2C5FE8-BE85-AF18-A94E-8C8F7510599E}"/>
                </a:ext>
              </a:extLst>
            </p:cNvPr>
            <p:cNvGrpSpPr/>
            <p:nvPr/>
          </p:nvGrpSpPr>
          <p:grpSpPr>
            <a:xfrm>
              <a:off x="3538719" y="4292601"/>
              <a:ext cx="1676400" cy="843848"/>
              <a:chOff x="1092200" y="2548467"/>
              <a:chExt cx="1676400" cy="843848"/>
            </a:xfrm>
          </p:grpSpPr>
          <p:sp>
            <p:nvSpPr>
              <p:cNvPr id="96" name="Rectangle 270">
                <a:extLst>
                  <a:ext uri="{FF2B5EF4-FFF2-40B4-BE49-F238E27FC236}">
                    <a16:creationId xmlns:a16="http://schemas.microsoft.com/office/drawing/2014/main" id="{204588C6-FA8B-11CE-0FE6-4DC26B4792AE}"/>
                  </a:ext>
                </a:extLst>
              </p:cNvPr>
              <p:cNvSpPr/>
              <p:nvPr/>
            </p:nvSpPr>
            <p:spPr>
              <a:xfrm>
                <a:off x="1092200" y="2548467"/>
                <a:ext cx="1676400" cy="838200"/>
              </a:xfrm>
              <a:prstGeom prst="rect">
                <a:avLst/>
              </a:prstGeom>
              <a:solidFill>
                <a:srgbClr val="E7E6E6">
                  <a:lumMod val="75000"/>
                </a:srgbClr>
              </a:solidFill>
              <a:ln w="38100" cap="flat" cmpd="sng" algn="ctr">
                <a:solidFill>
                  <a:srgbClr val="00206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Rectangle 271">
                <a:extLst>
                  <a:ext uri="{FF2B5EF4-FFF2-40B4-BE49-F238E27FC236}">
                    <a16:creationId xmlns:a16="http://schemas.microsoft.com/office/drawing/2014/main" id="{A0499563-D987-950B-7F94-C5D7D6D90B40}"/>
                  </a:ext>
                </a:extLst>
              </p:cNvPr>
              <p:cNvSpPr/>
              <p:nvPr/>
            </p:nvSpPr>
            <p:spPr>
              <a:xfrm>
                <a:off x="1730020" y="3307644"/>
                <a:ext cx="73378" cy="84667"/>
              </a:xfrm>
              <a:prstGeom prst="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Rectangle 272">
                <a:extLst>
                  <a:ext uri="{FF2B5EF4-FFF2-40B4-BE49-F238E27FC236}">
                    <a16:creationId xmlns:a16="http://schemas.microsoft.com/office/drawing/2014/main" id="{39B2FA73-7F74-56B4-DD38-7166532CD932}"/>
                  </a:ext>
                </a:extLst>
              </p:cNvPr>
              <p:cNvSpPr/>
              <p:nvPr/>
            </p:nvSpPr>
            <p:spPr>
              <a:xfrm>
                <a:off x="2091262" y="3307648"/>
                <a:ext cx="73378" cy="84667"/>
              </a:xfrm>
              <a:prstGeom prst="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3" name="Grouper 28">
              <a:extLst>
                <a:ext uri="{FF2B5EF4-FFF2-40B4-BE49-F238E27FC236}">
                  <a16:creationId xmlns:a16="http://schemas.microsoft.com/office/drawing/2014/main" id="{8E75B9F0-EBC1-8985-DE2B-9361D5CC67BA}"/>
                </a:ext>
              </a:extLst>
            </p:cNvPr>
            <p:cNvGrpSpPr/>
            <p:nvPr/>
          </p:nvGrpSpPr>
          <p:grpSpPr>
            <a:xfrm>
              <a:off x="2954521" y="2768600"/>
              <a:ext cx="177801" cy="2887134"/>
              <a:chOff x="3183467" y="2768600"/>
              <a:chExt cx="177801" cy="2887134"/>
            </a:xfrm>
          </p:grpSpPr>
          <p:cxnSp>
            <p:nvCxnSpPr>
              <p:cNvPr id="93" name="Connecteur droit 22">
                <a:extLst>
                  <a:ext uri="{FF2B5EF4-FFF2-40B4-BE49-F238E27FC236}">
                    <a16:creationId xmlns:a16="http://schemas.microsoft.com/office/drawing/2014/main" id="{9AEEC468-878B-F126-935D-7C44A398015B}"/>
                  </a:ext>
                </a:extLst>
              </p:cNvPr>
              <p:cNvCxnSpPr/>
              <p:nvPr/>
            </p:nvCxnSpPr>
            <p:spPr>
              <a:xfrm>
                <a:off x="3183467" y="2768600"/>
                <a:ext cx="0" cy="2726267"/>
              </a:xfrm>
              <a:prstGeom prst="line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4" name="Connecteur droit 23">
                <a:extLst>
                  <a:ext uri="{FF2B5EF4-FFF2-40B4-BE49-F238E27FC236}">
                    <a16:creationId xmlns:a16="http://schemas.microsoft.com/office/drawing/2014/main" id="{9C14760D-C0E8-18BF-F593-5E1C56396592}"/>
                  </a:ext>
                </a:extLst>
              </p:cNvPr>
              <p:cNvCxnSpPr/>
              <p:nvPr/>
            </p:nvCxnSpPr>
            <p:spPr>
              <a:xfrm>
                <a:off x="3268134" y="2844800"/>
                <a:ext cx="0" cy="2726267"/>
              </a:xfrm>
              <a:prstGeom prst="line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5" name="Connecteur droit 24">
                <a:extLst>
                  <a:ext uri="{FF2B5EF4-FFF2-40B4-BE49-F238E27FC236}">
                    <a16:creationId xmlns:a16="http://schemas.microsoft.com/office/drawing/2014/main" id="{6E891D2B-B50B-56BC-CC60-965C37A0C57D}"/>
                  </a:ext>
                </a:extLst>
              </p:cNvPr>
              <p:cNvCxnSpPr/>
              <p:nvPr/>
            </p:nvCxnSpPr>
            <p:spPr>
              <a:xfrm>
                <a:off x="3361268" y="2929467"/>
                <a:ext cx="0" cy="2726267"/>
              </a:xfrm>
              <a:prstGeom prst="line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4" name="Grouper 27">
              <a:extLst>
                <a:ext uri="{FF2B5EF4-FFF2-40B4-BE49-F238E27FC236}">
                  <a16:creationId xmlns:a16="http://schemas.microsoft.com/office/drawing/2014/main" id="{09B18B7D-EFDD-8861-50CC-F71911FF0EFC}"/>
                </a:ext>
              </a:extLst>
            </p:cNvPr>
            <p:cNvGrpSpPr/>
            <p:nvPr/>
          </p:nvGrpSpPr>
          <p:grpSpPr>
            <a:xfrm flipH="1">
              <a:off x="6453190" y="4673606"/>
              <a:ext cx="240236" cy="237067"/>
              <a:chOff x="2250197" y="2489199"/>
              <a:chExt cx="240236" cy="237067"/>
            </a:xfrm>
            <a:solidFill>
              <a:sysClr val="windowText" lastClr="000000"/>
            </a:solidFill>
          </p:grpSpPr>
          <p:sp>
            <p:nvSpPr>
              <p:cNvPr id="91" name="Rectangle 265">
                <a:extLst>
                  <a:ext uri="{FF2B5EF4-FFF2-40B4-BE49-F238E27FC236}">
                    <a16:creationId xmlns:a16="http://schemas.microsoft.com/office/drawing/2014/main" id="{7A819D14-2503-2D66-9479-A7ED93722720}"/>
                  </a:ext>
                </a:extLst>
              </p:cNvPr>
              <p:cNvSpPr/>
              <p:nvPr/>
            </p:nvSpPr>
            <p:spPr>
              <a:xfrm>
                <a:off x="2250197" y="2548467"/>
                <a:ext cx="153453" cy="118534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" name="Ellipse 26">
                <a:extLst>
                  <a:ext uri="{FF2B5EF4-FFF2-40B4-BE49-F238E27FC236}">
                    <a16:creationId xmlns:a16="http://schemas.microsoft.com/office/drawing/2014/main" id="{B315A299-1E32-3714-F0E7-7B52764C899B}"/>
                  </a:ext>
                </a:extLst>
              </p:cNvPr>
              <p:cNvSpPr/>
              <p:nvPr/>
            </p:nvSpPr>
            <p:spPr>
              <a:xfrm>
                <a:off x="2392891" y="2489199"/>
                <a:ext cx="97542" cy="237067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er 29">
              <a:extLst>
                <a:ext uri="{FF2B5EF4-FFF2-40B4-BE49-F238E27FC236}">
                  <a16:creationId xmlns:a16="http://schemas.microsoft.com/office/drawing/2014/main" id="{ACDA9FD4-63DD-AB17-4F6D-24F7AFBB5559}"/>
                </a:ext>
              </a:extLst>
            </p:cNvPr>
            <p:cNvGrpSpPr/>
            <p:nvPr/>
          </p:nvGrpSpPr>
          <p:grpSpPr>
            <a:xfrm flipH="1">
              <a:off x="5563321" y="2768600"/>
              <a:ext cx="177801" cy="2887134"/>
              <a:chOff x="3183467" y="2768600"/>
              <a:chExt cx="177801" cy="2887134"/>
            </a:xfrm>
          </p:grpSpPr>
          <p:cxnSp>
            <p:nvCxnSpPr>
              <p:cNvPr id="88" name="Connecteur droit 30">
                <a:extLst>
                  <a:ext uri="{FF2B5EF4-FFF2-40B4-BE49-F238E27FC236}">
                    <a16:creationId xmlns:a16="http://schemas.microsoft.com/office/drawing/2014/main" id="{4E720C97-5AFA-906D-62D7-C2FA560A58EE}"/>
                  </a:ext>
                </a:extLst>
              </p:cNvPr>
              <p:cNvCxnSpPr/>
              <p:nvPr/>
            </p:nvCxnSpPr>
            <p:spPr>
              <a:xfrm>
                <a:off x="3183467" y="2768600"/>
                <a:ext cx="0" cy="2726267"/>
              </a:xfrm>
              <a:prstGeom prst="line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9" name="Connecteur droit 31">
                <a:extLst>
                  <a:ext uri="{FF2B5EF4-FFF2-40B4-BE49-F238E27FC236}">
                    <a16:creationId xmlns:a16="http://schemas.microsoft.com/office/drawing/2014/main" id="{2F4ACAFB-6599-3EDF-9432-0FC95C034931}"/>
                  </a:ext>
                </a:extLst>
              </p:cNvPr>
              <p:cNvCxnSpPr/>
              <p:nvPr/>
            </p:nvCxnSpPr>
            <p:spPr>
              <a:xfrm>
                <a:off x="3268134" y="2844800"/>
                <a:ext cx="0" cy="2726267"/>
              </a:xfrm>
              <a:prstGeom prst="line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0" name="Connecteur droit 32">
                <a:extLst>
                  <a:ext uri="{FF2B5EF4-FFF2-40B4-BE49-F238E27FC236}">
                    <a16:creationId xmlns:a16="http://schemas.microsoft.com/office/drawing/2014/main" id="{46C18949-6A23-4D6A-6D73-1F5BE393B5DD}"/>
                  </a:ext>
                </a:extLst>
              </p:cNvPr>
              <p:cNvCxnSpPr/>
              <p:nvPr/>
            </p:nvCxnSpPr>
            <p:spPr>
              <a:xfrm>
                <a:off x="3361268" y="2929467"/>
                <a:ext cx="0" cy="2726267"/>
              </a:xfrm>
              <a:prstGeom prst="line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16" name="Connecteur droit 45">
              <a:extLst>
                <a:ext uri="{FF2B5EF4-FFF2-40B4-BE49-F238E27FC236}">
                  <a16:creationId xmlns:a16="http://schemas.microsoft.com/office/drawing/2014/main" id="{9867A7B2-4D4E-0B07-21A3-C70FE441AB98}"/>
                </a:ext>
              </a:extLst>
            </p:cNvPr>
            <p:cNvCxnSpPr/>
            <p:nvPr/>
          </p:nvCxnSpPr>
          <p:spPr>
            <a:xfrm>
              <a:off x="4249920" y="4027312"/>
              <a:ext cx="252000" cy="0"/>
            </a:xfrm>
            <a:prstGeom prst="line">
              <a:avLst/>
            </a:prstGeom>
            <a:noFill/>
            <a:ln w="3810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17" name="Connecteur droit 46">
              <a:extLst>
                <a:ext uri="{FF2B5EF4-FFF2-40B4-BE49-F238E27FC236}">
                  <a16:creationId xmlns:a16="http://schemas.microsoft.com/office/drawing/2014/main" id="{72FB22A0-D793-79DE-D7C4-02A5AE5E648E}"/>
                </a:ext>
              </a:extLst>
            </p:cNvPr>
            <p:cNvCxnSpPr/>
            <p:nvPr/>
          </p:nvCxnSpPr>
          <p:spPr>
            <a:xfrm>
              <a:off x="4266851" y="5119510"/>
              <a:ext cx="252000" cy="0"/>
            </a:xfrm>
            <a:prstGeom prst="line">
              <a:avLst/>
            </a:prstGeom>
            <a:noFill/>
            <a:ln w="3810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18" name="ZoneTexte 85">
              <a:extLst>
                <a:ext uri="{FF2B5EF4-FFF2-40B4-BE49-F238E27FC236}">
                  <a16:creationId xmlns:a16="http://schemas.microsoft.com/office/drawing/2014/main" id="{BE2D6F97-DB1D-9AAD-24CB-4A215D46645E}"/>
                </a:ext>
              </a:extLst>
            </p:cNvPr>
            <p:cNvSpPr txBox="1"/>
            <p:nvPr/>
          </p:nvSpPr>
          <p:spPr>
            <a:xfrm>
              <a:off x="4931874" y="2342998"/>
              <a:ext cx="998513" cy="318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alatino Linotype" panose="02040502050505030304" pitchFamily="18" charset="0"/>
                </a:rPr>
                <a:t>Liquid </a:t>
              </a:r>
              <a:r>
                <a:rPr kumimoji="0" lang="en-US" sz="1050" b="1" i="0" u="none" strike="noStrike" kern="0" cap="none" spc="0" normalizeH="0" baseline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alatino Linotype" panose="02040502050505030304" pitchFamily="18" charset="0"/>
                </a:rPr>
                <a:t>Ar</a:t>
              </a:r>
              <a:endParaRPr kumimoji="0" lang="en-US" sz="105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</a:endParaRPr>
            </a:p>
          </p:txBody>
        </p:sp>
        <p:sp>
          <p:nvSpPr>
            <p:cNvPr id="19" name="ZoneTexte 86">
              <a:extLst>
                <a:ext uri="{FF2B5EF4-FFF2-40B4-BE49-F238E27FC236}">
                  <a16:creationId xmlns:a16="http://schemas.microsoft.com/office/drawing/2014/main" id="{C3BE8A92-240A-3C73-2253-8DDA6CE3B718}"/>
                </a:ext>
              </a:extLst>
            </p:cNvPr>
            <p:cNvSpPr txBox="1"/>
            <p:nvPr/>
          </p:nvSpPr>
          <p:spPr>
            <a:xfrm>
              <a:off x="2309220" y="6010462"/>
              <a:ext cx="1066743" cy="318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alatino Linotype" panose="02040502050505030304" pitchFamily="18" charset="0"/>
                </a:rPr>
                <a:t>Pure water</a:t>
              </a:r>
            </a:p>
          </p:txBody>
        </p:sp>
        <p:sp>
          <p:nvSpPr>
            <p:cNvPr id="20" name="ZoneTexte 87">
              <a:extLst>
                <a:ext uri="{FF2B5EF4-FFF2-40B4-BE49-F238E27FC236}">
                  <a16:creationId xmlns:a16="http://schemas.microsoft.com/office/drawing/2014/main" id="{EFB1F2D2-65F2-BDAB-0225-2025A87B6173}"/>
                </a:ext>
              </a:extLst>
            </p:cNvPr>
            <p:cNvSpPr txBox="1"/>
            <p:nvPr/>
          </p:nvSpPr>
          <p:spPr>
            <a:xfrm>
              <a:off x="5327681" y="5628113"/>
              <a:ext cx="688549" cy="3087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alatino Linotype" panose="02040502050505030304" pitchFamily="18" charset="0"/>
                </a:rPr>
                <a:t>Fibers</a:t>
              </a:r>
            </a:p>
          </p:txBody>
        </p:sp>
        <p:grpSp>
          <p:nvGrpSpPr>
            <p:cNvPr id="21" name="Grouper 35">
              <a:extLst>
                <a:ext uri="{FF2B5EF4-FFF2-40B4-BE49-F238E27FC236}">
                  <a16:creationId xmlns:a16="http://schemas.microsoft.com/office/drawing/2014/main" id="{D6A572EE-5E3A-A4DB-A47D-C8A122F15F49}"/>
                </a:ext>
              </a:extLst>
            </p:cNvPr>
            <p:cNvGrpSpPr/>
            <p:nvPr/>
          </p:nvGrpSpPr>
          <p:grpSpPr>
            <a:xfrm>
              <a:off x="4246923" y="1917422"/>
              <a:ext cx="2491641" cy="4718110"/>
              <a:chOff x="4475869" y="1917422"/>
              <a:chExt cx="2491641" cy="4718110"/>
            </a:xfrm>
          </p:grpSpPr>
          <p:grpSp>
            <p:nvGrpSpPr>
              <p:cNvPr id="78" name="Grouper 11">
                <a:extLst>
                  <a:ext uri="{FF2B5EF4-FFF2-40B4-BE49-F238E27FC236}">
                    <a16:creationId xmlns:a16="http://schemas.microsoft.com/office/drawing/2014/main" id="{AA2EC74A-60DD-36EB-639A-D9A2102FE56A}"/>
                  </a:ext>
                </a:extLst>
              </p:cNvPr>
              <p:cNvGrpSpPr/>
              <p:nvPr/>
            </p:nvGrpSpPr>
            <p:grpSpPr>
              <a:xfrm>
                <a:off x="4475869" y="1917422"/>
                <a:ext cx="2460447" cy="4509457"/>
                <a:chOff x="4475869" y="1917422"/>
                <a:chExt cx="2460447" cy="4509457"/>
              </a:xfrm>
            </p:grpSpPr>
            <p:cxnSp>
              <p:nvCxnSpPr>
                <p:cNvPr id="80" name="Connecteur droit avec flèche 90">
                  <a:extLst>
                    <a:ext uri="{FF2B5EF4-FFF2-40B4-BE49-F238E27FC236}">
                      <a16:creationId xmlns:a16="http://schemas.microsoft.com/office/drawing/2014/main" id="{5D51B6CF-9231-526A-62EF-8F4C42FCBE67}"/>
                    </a:ext>
                  </a:extLst>
                </p:cNvPr>
                <p:cNvCxnSpPr/>
                <p:nvPr/>
              </p:nvCxnSpPr>
              <p:spPr>
                <a:xfrm>
                  <a:off x="6629833" y="5953405"/>
                  <a:ext cx="306483" cy="473474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81" name="Ellipse 98">
                  <a:extLst>
                    <a:ext uri="{FF2B5EF4-FFF2-40B4-BE49-F238E27FC236}">
                      <a16:creationId xmlns:a16="http://schemas.microsoft.com/office/drawing/2014/main" id="{EACD7065-183C-E168-3DAD-CA573200E5BE}"/>
                    </a:ext>
                  </a:extLst>
                </p:cNvPr>
                <p:cNvSpPr/>
                <p:nvPr/>
              </p:nvSpPr>
              <p:spPr>
                <a:xfrm>
                  <a:off x="5232391" y="3297763"/>
                  <a:ext cx="108000" cy="114299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Éclair 100">
                  <a:extLst>
                    <a:ext uri="{FF2B5EF4-FFF2-40B4-BE49-F238E27FC236}">
                      <a16:creationId xmlns:a16="http://schemas.microsoft.com/office/drawing/2014/main" id="{FAB651E7-7BE4-1F26-C4B9-BF136F7E090F}"/>
                    </a:ext>
                  </a:extLst>
                </p:cNvPr>
                <p:cNvSpPr/>
                <p:nvPr/>
              </p:nvSpPr>
              <p:spPr>
                <a:xfrm>
                  <a:off x="4786485" y="2475775"/>
                  <a:ext cx="164336" cy="292513"/>
                </a:xfrm>
                <a:prstGeom prst="lightningBol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Éclair 101">
                  <a:extLst>
                    <a:ext uri="{FF2B5EF4-FFF2-40B4-BE49-F238E27FC236}">
                      <a16:creationId xmlns:a16="http://schemas.microsoft.com/office/drawing/2014/main" id="{FD32974E-157A-96DA-2D94-07F82E52666A}"/>
                    </a:ext>
                  </a:extLst>
                </p:cNvPr>
                <p:cNvSpPr/>
                <p:nvPr/>
              </p:nvSpPr>
              <p:spPr>
                <a:xfrm>
                  <a:off x="6428415" y="5608550"/>
                  <a:ext cx="164336" cy="292513"/>
                </a:xfrm>
                <a:prstGeom prst="lightningBol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84" name="Connecteur droit 104">
                  <a:extLst>
                    <a:ext uri="{FF2B5EF4-FFF2-40B4-BE49-F238E27FC236}">
                      <a16:creationId xmlns:a16="http://schemas.microsoft.com/office/drawing/2014/main" id="{7DC141E4-0D38-A836-6F5C-01B2F61F7500}"/>
                    </a:ext>
                  </a:extLst>
                </p:cNvPr>
                <p:cNvCxnSpPr/>
                <p:nvPr/>
              </p:nvCxnSpPr>
              <p:spPr>
                <a:xfrm>
                  <a:off x="4475869" y="1917422"/>
                  <a:ext cx="264589" cy="467308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85" name="Connecteur droit 105">
                  <a:extLst>
                    <a:ext uri="{FF2B5EF4-FFF2-40B4-BE49-F238E27FC236}">
                      <a16:creationId xmlns:a16="http://schemas.microsoft.com/office/drawing/2014/main" id="{F095E87E-536F-30C0-6125-7C3F7197B84B}"/>
                    </a:ext>
                  </a:extLst>
                </p:cNvPr>
                <p:cNvCxnSpPr/>
                <p:nvPr/>
              </p:nvCxnSpPr>
              <p:spPr>
                <a:xfrm>
                  <a:off x="4983757" y="2833010"/>
                  <a:ext cx="264589" cy="467308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86" name="Connecteur droit 106">
                  <a:extLst>
                    <a:ext uri="{FF2B5EF4-FFF2-40B4-BE49-F238E27FC236}">
                      <a16:creationId xmlns:a16="http://schemas.microsoft.com/office/drawing/2014/main" id="{C36BDC6A-87BE-5898-8512-714D14149A86}"/>
                    </a:ext>
                  </a:extLst>
                </p:cNvPr>
                <p:cNvCxnSpPr/>
                <p:nvPr/>
              </p:nvCxnSpPr>
              <p:spPr>
                <a:xfrm>
                  <a:off x="5309761" y="3402821"/>
                  <a:ext cx="1100570" cy="2176707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87" name="Connecteur droit 109">
                  <a:extLst>
                    <a:ext uri="{FF2B5EF4-FFF2-40B4-BE49-F238E27FC236}">
                      <a16:creationId xmlns:a16="http://schemas.microsoft.com/office/drawing/2014/main" id="{2BCAF642-DD34-6EB5-293E-2C248315A9D5}"/>
                    </a:ext>
                  </a:extLst>
                </p:cNvPr>
                <p:cNvCxnSpPr/>
                <p:nvPr/>
              </p:nvCxnSpPr>
              <p:spPr>
                <a:xfrm flipH="1">
                  <a:off x="6543193" y="4886797"/>
                  <a:ext cx="121129" cy="684271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dash"/>
                  <a:miter lim="800000"/>
                </a:ln>
                <a:effectLst/>
              </p:spPr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9" name="ZoneTexte 71">
                    <a:extLst>
                      <a:ext uri="{FF2B5EF4-FFF2-40B4-BE49-F238E27FC236}">
                        <a16:creationId xmlns:a16="http://schemas.microsoft.com/office/drawing/2014/main" id="{129099ED-B9CA-CFCB-03B8-162D5626BFC4}"/>
                      </a:ext>
                    </a:extLst>
                  </p:cNvPr>
                  <p:cNvSpPr txBox="1"/>
                  <p:nvPr/>
                </p:nvSpPr>
                <p:spPr>
                  <a:xfrm>
                    <a:off x="6555785" y="6261236"/>
                    <a:ext cx="411725" cy="37429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fr-FR" sz="1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𝝁</m:t>
                          </m:r>
                        </m:oMath>
                      </m:oMathPara>
                    </a14:m>
                    <a:endParaRPr kumimoji="0" lang="fr-FR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endParaRPr>
                  </a:p>
                </p:txBody>
              </p:sp>
            </mc:Choice>
            <mc:Fallback xmlns="">
              <p:sp>
                <p:nvSpPr>
                  <p:cNvPr id="189" name="ZoneTexte 71">
                    <a:extLst>
                      <a:ext uri="{FF2B5EF4-FFF2-40B4-BE49-F238E27FC236}">
                        <a16:creationId xmlns:a16="http://schemas.microsoft.com/office/drawing/2014/main" id="{41268EDE-DBD9-D445-AAFC-7BC55B159D3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55785" y="6261236"/>
                    <a:ext cx="411725" cy="374296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22" name="Connecteur droit 72">
              <a:extLst>
                <a:ext uri="{FF2B5EF4-FFF2-40B4-BE49-F238E27FC236}">
                  <a16:creationId xmlns:a16="http://schemas.microsoft.com/office/drawing/2014/main" id="{71C364D0-EFE0-66DA-C3E6-109BCC8FDB94}"/>
                </a:ext>
              </a:extLst>
            </p:cNvPr>
            <p:cNvCxnSpPr/>
            <p:nvPr/>
          </p:nvCxnSpPr>
          <p:spPr>
            <a:xfrm flipH="1" flipV="1">
              <a:off x="4747950" y="2608640"/>
              <a:ext cx="883150" cy="261881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dash"/>
              <a:miter lim="800000"/>
            </a:ln>
            <a:effectLst/>
          </p:spPr>
        </p:cxnSp>
        <p:grpSp>
          <p:nvGrpSpPr>
            <p:cNvPr id="23" name="Grouper 88">
              <a:extLst>
                <a:ext uri="{FF2B5EF4-FFF2-40B4-BE49-F238E27FC236}">
                  <a16:creationId xmlns:a16="http://schemas.microsoft.com/office/drawing/2014/main" id="{C73CCD81-1AF1-B311-E0EC-EDC3B5037019}"/>
                </a:ext>
              </a:extLst>
            </p:cNvPr>
            <p:cNvGrpSpPr/>
            <p:nvPr/>
          </p:nvGrpSpPr>
          <p:grpSpPr>
            <a:xfrm>
              <a:off x="3164252" y="2605796"/>
              <a:ext cx="1244837" cy="830997"/>
              <a:chOff x="3393198" y="2605796"/>
              <a:chExt cx="1244837" cy="830997"/>
            </a:xfrm>
          </p:grpSpPr>
          <p:cxnSp>
            <p:nvCxnSpPr>
              <p:cNvPr id="72" name="Connecteur droit 89">
                <a:extLst>
                  <a:ext uri="{FF2B5EF4-FFF2-40B4-BE49-F238E27FC236}">
                    <a16:creationId xmlns:a16="http://schemas.microsoft.com/office/drawing/2014/main" id="{107B72E8-F263-A3DC-93AD-3849525F6A6B}"/>
                  </a:ext>
                </a:extLst>
              </p:cNvPr>
              <p:cNvCxnSpPr/>
              <p:nvPr/>
            </p:nvCxnSpPr>
            <p:spPr>
              <a:xfrm>
                <a:off x="3866881" y="2962962"/>
                <a:ext cx="188520" cy="376271"/>
              </a:xfrm>
              <a:prstGeom prst="line">
                <a:avLst/>
              </a:prstGeom>
              <a:noFill/>
              <a:ln w="285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73" name="Ellipse 91">
                <a:extLst>
                  <a:ext uri="{FF2B5EF4-FFF2-40B4-BE49-F238E27FC236}">
                    <a16:creationId xmlns:a16="http://schemas.microsoft.com/office/drawing/2014/main" id="{EE875A76-E8E1-E788-DED1-1B556283D82F}"/>
                  </a:ext>
                </a:extLst>
              </p:cNvPr>
              <p:cNvSpPr/>
              <p:nvPr/>
            </p:nvSpPr>
            <p:spPr>
              <a:xfrm>
                <a:off x="4039585" y="3322494"/>
                <a:ext cx="108000" cy="114299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4" name="ZoneTexte 92">
                    <a:extLst>
                      <a:ext uri="{FF2B5EF4-FFF2-40B4-BE49-F238E27FC236}">
                        <a16:creationId xmlns:a16="http://schemas.microsoft.com/office/drawing/2014/main" id="{9CA52F6D-6969-AD15-B6E2-18BE4C7A1A2F}"/>
                      </a:ext>
                    </a:extLst>
                  </p:cNvPr>
                  <p:cNvSpPr txBox="1"/>
                  <p:nvPr/>
                </p:nvSpPr>
                <p:spPr>
                  <a:xfrm>
                    <a:off x="4271146" y="2605796"/>
                    <a:ext cx="366889" cy="31815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fr-FR" sz="105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𝜸</m:t>
                          </m:r>
                        </m:oMath>
                      </m:oMathPara>
                    </a14:m>
                    <a:endParaRPr kumimoji="0" lang="fr-FR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70AD47">
                          <a:lumMod val="50000"/>
                        </a:srgbClr>
                      </a:solidFill>
                      <a:effectLst/>
                      <a:uLnTx/>
                      <a:uFillTx/>
                    </a:endParaRPr>
                  </a:p>
                </p:txBody>
              </p:sp>
            </mc:Choice>
            <mc:Fallback xmlns="">
              <p:sp>
                <p:nvSpPr>
                  <p:cNvPr id="184" name="ZoneTexte 92">
                    <a:extLst>
                      <a:ext uri="{FF2B5EF4-FFF2-40B4-BE49-F238E27FC236}">
                        <a16:creationId xmlns:a16="http://schemas.microsoft.com/office/drawing/2014/main" id="{AF904607-97C6-9441-97E9-ABF0805F59F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271146" y="2605796"/>
                    <a:ext cx="366889" cy="31815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75" name="Connecteur droit 93">
                <a:extLst>
                  <a:ext uri="{FF2B5EF4-FFF2-40B4-BE49-F238E27FC236}">
                    <a16:creationId xmlns:a16="http://schemas.microsoft.com/office/drawing/2014/main" id="{89AAC851-75E7-119F-5779-4AB5CC60E039}"/>
                  </a:ext>
                </a:extLst>
              </p:cNvPr>
              <p:cNvCxnSpPr/>
              <p:nvPr/>
            </p:nvCxnSpPr>
            <p:spPr>
              <a:xfrm flipH="1">
                <a:off x="4131769" y="2893546"/>
                <a:ext cx="271834" cy="445687"/>
              </a:xfrm>
              <a:prstGeom prst="line">
                <a:avLst/>
              </a:prstGeom>
              <a:noFill/>
              <a:ln w="285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76" name="Éclair 94">
                <a:extLst>
                  <a:ext uri="{FF2B5EF4-FFF2-40B4-BE49-F238E27FC236}">
                    <a16:creationId xmlns:a16="http://schemas.microsoft.com/office/drawing/2014/main" id="{414E75BF-0C41-457D-E6E8-9A970F276C4F}"/>
                  </a:ext>
                </a:extLst>
              </p:cNvPr>
              <p:cNvSpPr/>
              <p:nvPr/>
            </p:nvSpPr>
            <p:spPr>
              <a:xfrm>
                <a:off x="3739571" y="2650469"/>
                <a:ext cx="164336" cy="292513"/>
              </a:xfrm>
              <a:prstGeom prst="lightningBol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77" name="Connecteur droit 95">
                <a:extLst>
                  <a:ext uri="{FF2B5EF4-FFF2-40B4-BE49-F238E27FC236}">
                    <a16:creationId xmlns:a16="http://schemas.microsoft.com/office/drawing/2014/main" id="{84FBE0A9-A0C9-3CA8-6677-92CDE7E7E7E1}"/>
                  </a:ext>
                </a:extLst>
              </p:cNvPr>
              <p:cNvCxnSpPr/>
              <p:nvPr/>
            </p:nvCxnSpPr>
            <p:spPr>
              <a:xfrm flipV="1">
                <a:off x="3393198" y="2939394"/>
                <a:ext cx="450577" cy="133228"/>
              </a:xfrm>
              <a:prstGeom prst="line">
                <a:avLst/>
              </a:prstGeom>
              <a:noFill/>
              <a:ln w="28575" cap="flat" cmpd="sng" algn="ctr">
                <a:solidFill>
                  <a:srgbClr val="70AD47">
                    <a:lumMod val="50000"/>
                  </a:srgbClr>
                </a:solidFill>
                <a:prstDash val="dash"/>
                <a:miter lim="800000"/>
              </a:ln>
              <a:effectLst/>
            </p:spPr>
          </p:cxnSp>
        </p:grpSp>
        <p:grpSp>
          <p:nvGrpSpPr>
            <p:cNvPr id="24" name="Grouper 121">
              <a:extLst>
                <a:ext uri="{FF2B5EF4-FFF2-40B4-BE49-F238E27FC236}">
                  <a16:creationId xmlns:a16="http://schemas.microsoft.com/office/drawing/2014/main" id="{8DAA8EB2-0865-FC2F-121B-92993EA2ECBC}"/>
                </a:ext>
              </a:extLst>
            </p:cNvPr>
            <p:cNvGrpSpPr/>
            <p:nvPr/>
          </p:nvGrpSpPr>
          <p:grpSpPr>
            <a:xfrm>
              <a:off x="4295184" y="3428113"/>
              <a:ext cx="407827" cy="341460"/>
              <a:chOff x="4880073" y="4229224"/>
              <a:chExt cx="407827" cy="368178"/>
            </a:xfrm>
          </p:grpSpPr>
          <p:sp>
            <p:nvSpPr>
              <p:cNvPr id="70" name="Ellipse 122">
                <a:extLst>
                  <a:ext uri="{FF2B5EF4-FFF2-40B4-BE49-F238E27FC236}">
                    <a16:creationId xmlns:a16="http://schemas.microsoft.com/office/drawing/2014/main" id="{FC7D5EB6-7961-AC85-4FEE-AD02328153B5}"/>
                  </a:ext>
                </a:extLst>
              </p:cNvPr>
              <p:cNvSpPr/>
              <p:nvPr/>
            </p:nvSpPr>
            <p:spPr>
              <a:xfrm>
                <a:off x="5020727" y="4483103"/>
                <a:ext cx="108000" cy="11429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D7601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1" name="ZoneTexte 123">
                    <a:extLst>
                      <a:ext uri="{FF2B5EF4-FFF2-40B4-BE49-F238E27FC236}">
                        <a16:creationId xmlns:a16="http://schemas.microsoft.com/office/drawing/2014/main" id="{B4CAFE88-9D81-F636-F5A7-88C41F94F9AD}"/>
                      </a:ext>
                    </a:extLst>
                  </p:cNvPr>
                  <p:cNvSpPr txBox="1"/>
                  <p:nvPr/>
                </p:nvSpPr>
                <p:spPr>
                  <a:xfrm>
                    <a:off x="4880073" y="4229224"/>
                    <a:ext cx="407827" cy="28250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fr-FR" sz="800" b="1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7601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𝛃𝛃</m:t>
                          </m:r>
                        </m:oMath>
                      </m:oMathPara>
                    </a14:m>
                    <a:endParaRPr kumimoji="0" lang="fr-FR" sz="1400" b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D76010"/>
                      </a:solidFill>
                      <a:effectLst/>
                      <a:uLnTx/>
                      <a:uFillTx/>
                      <a:latin typeface="Palatino Linotype" panose="0204050205050503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81" name="ZoneTexte 123">
                    <a:extLst>
                      <a:ext uri="{FF2B5EF4-FFF2-40B4-BE49-F238E27FC236}">
                        <a16:creationId xmlns:a16="http://schemas.microsoft.com/office/drawing/2014/main" id="{790031D5-2927-F240-8A1B-93DA6F042DE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80073" y="4229224"/>
                    <a:ext cx="407827" cy="282509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5" name="Rectangle 113">
              <a:extLst>
                <a:ext uri="{FF2B5EF4-FFF2-40B4-BE49-F238E27FC236}">
                  <a16:creationId xmlns:a16="http://schemas.microsoft.com/office/drawing/2014/main" id="{54DC0246-617F-9614-4B6E-2240B048FD84}"/>
                </a:ext>
              </a:extLst>
            </p:cNvPr>
            <p:cNvSpPr/>
            <p:nvPr/>
          </p:nvSpPr>
          <p:spPr>
            <a:xfrm>
              <a:off x="3447011" y="4123347"/>
              <a:ext cx="1850967" cy="4571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rgbClr val="E7E6E6">
                  <a:lumMod val="9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6" name="Grouper 7">
              <a:extLst>
                <a:ext uri="{FF2B5EF4-FFF2-40B4-BE49-F238E27FC236}">
                  <a16:creationId xmlns:a16="http://schemas.microsoft.com/office/drawing/2014/main" id="{E1D5EA66-76DC-88A7-1379-0CD6B73300B6}"/>
                </a:ext>
              </a:extLst>
            </p:cNvPr>
            <p:cNvGrpSpPr/>
            <p:nvPr/>
          </p:nvGrpSpPr>
          <p:grpSpPr>
            <a:xfrm>
              <a:off x="3188466" y="3738036"/>
              <a:ext cx="923913" cy="766230"/>
              <a:chOff x="3417412" y="3738036"/>
              <a:chExt cx="923913" cy="766230"/>
            </a:xfrm>
          </p:grpSpPr>
          <p:cxnSp>
            <p:nvCxnSpPr>
              <p:cNvPr id="65" name="Connecteur droit 62">
                <a:extLst>
                  <a:ext uri="{FF2B5EF4-FFF2-40B4-BE49-F238E27FC236}">
                    <a16:creationId xmlns:a16="http://schemas.microsoft.com/office/drawing/2014/main" id="{2B9BDEFC-B91C-4638-EE90-4B078A57A265}"/>
                  </a:ext>
                </a:extLst>
              </p:cNvPr>
              <p:cNvCxnSpPr/>
              <p:nvPr/>
            </p:nvCxnSpPr>
            <p:spPr>
              <a:xfrm flipV="1">
                <a:off x="3544887" y="4438481"/>
                <a:ext cx="475097" cy="55043"/>
              </a:xfrm>
              <a:prstGeom prst="line">
                <a:avLst/>
              </a:prstGeom>
              <a:noFill/>
              <a:ln w="28575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6" name="Ellipse 68">
                <a:extLst>
                  <a:ext uri="{FF2B5EF4-FFF2-40B4-BE49-F238E27FC236}">
                    <a16:creationId xmlns:a16="http://schemas.microsoft.com/office/drawing/2014/main" id="{9AD359C3-DA2D-08B1-4930-F8E85087AC85}"/>
                  </a:ext>
                </a:extLst>
              </p:cNvPr>
              <p:cNvSpPr/>
              <p:nvPr/>
            </p:nvSpPr>
            <p:spPr>
              <a:xfrm>
                <a:off x="3987792" y="4389967"/>
                <a:ext cx="108000" cy="114299"/>
              </a:xfrm>
              <a:prstGeom prst="ellipse">
                <a:avLst/>
              </a:prstGeom>
              <a:solidFill>
                <a:srgbClr val="4472C4">
                  <a:lumMod val="60000"/>
                  <a:lumOff val="40000"/>
                </a:srgbClr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67" name="Connecteur droit 69">
                <a:extLst>
                  <a:ext uri="{FF2B5EF4-FFF2-40B4-BE49-F238E27FC236}">
                    <a16:creationId xmlns:a16="http://schemas.microsoft.com/office/drawing/2014/main" id="{3B63EF62-AA48-3AE8-F85E-1E386395401B}"/>
                  </a:ext>
                </a:extLst>
              </p:cNvPr>
              <p:cNvCxnSpPr>
                <a:stCxn id="66" idx="7"/>
              </p:cNvCxnSpPr>
              <p:nvPr/>
            </p:nvCxnSpPr>
            <p:spPr>
              <a:xfrm flipV="1">
                <a:off x="4079976" y="3846815"/>
                <a:ext cx="187221" cy="559891"/>
              </a:xfrm>
              <a:prstGeom prst="line">
                <a:avLst/>
              </a:prstGeom>
              <a:noFill/>
              <a:ln w="28575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8" name="Ellipse 73">
                <a:extLst>
                  <a:ext uri="{FF2B5EF4-FFF2-40B4-BE49-F238E27FC236}">
                    <a16:creationId xmlns:a16="http://schemas.microsoft.com/office/drawing/2014/main" id="{F51FB057-F931-B12D-7BDB-9D753C4724A3}"/>
                  </a:ext>
                </a:extLst>
              </p:cNvPr>
              <p:cNvSpPr/>
              <p:nvPr/>
            </p:nvSpPr>
            <p:spPr>
              <a:xfrm>
                <a:off x="4233325" y="3738036"/>
                <a:ext cx="108000" cy="114299"/>
              </a:xfrm>
              <a:prstGeom prst="ellipse">
                <a:avLst/>
              </a:prstGeom>
              <a:solidFill>
                <a:srgbClr val="4472C4">
                  <a:lumMod val="60000"/>
                  <a:lumOff val="40000"/>
                </a:srgbClr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9" name="ZoneTexte 74">
                    <a:extLst>
                      <a:ext uri="{FF2B5EF4-FFF2-40B4-BE49-F238E27FC236}">
                        <a16:creationId xmlns:a16="http://schemas.microsoft.com/office/drawing/2014/main" id="{087460F8-3276-ECB9-D364-9D0F7BB3DEBB}"/>
                      </a:ext>
                    </a:extLst>
                  </p:cNvPr>
                  <p:cNvSpPr txBox="1"/>
                  <p:nvPr/>
                </p:nvSpPr>
                <p:spPr>
                  <a:xfrm>
                    <a:off x="3417412" y="4168343"/>
                    <a:ext cx="366889" cy="31815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fr-FR" sz="105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𝜸</m:t>
                          </m:r>
                        </m:oMath>
                      </m:oMathPara>
                    </a14:m>
                    <a:endParaRPr kumimoji="0" lang="fr-FR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</a:endParaRPr>
                  </a:p>
                </p:txBody>
              </p:sp>
            </mc:Choice>
            <mc:Fallback xmlns="">
              <p:sp>
                <p:nvSpPr>
                  <p:cNvPr id="179" name="ZoneTexte 74">
                    <a:extLst>
                      <a:ext uri="{FF2B5EF4-FFF2-40B4-BE49-F238E27FC236}">
                        <a16:creationId xmlns:a16="http://schemas.microsoft.com/office/drawing/2014/main" id="{68651E5B-3BA9-614B-A2EC-F65A2599947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17412" y="4168343"/>
                    <a:ext cx="366889" cy="318151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7" name="Rectangle 115">
              <a:extLst>
                <a:ext uri="{FF2B5EF4-FFF2-40B4-BE49-F238E27FC236}">
                  <a16:creationId xmlns:a16="http://schemas.microsoft.com/office/drawing/2014/main" id="{9A0C2E84-F43D-798B-E9FF-99DD552ADBE4}"/>
                </a:ext>
              </a:extLst>
            </p:cNvPr>
            <p:cNvSpPr/>
            <p:nvPr/>
          </p:nvSpPr>
          <p:spPr>
            <a:xfrm>
              <a:off x="3450436" y="5206274"/>
              <a:ext cx="1850967" cy="4571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rgbClr val="E7E6E6">
                  <a:lumMod val="9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8" name="Grouper 17">
              <a:extLst>
                <a:ext uri="{FF2B5EF4-FFF2-40B4-BE49-F238E27FC236}">
                  <a16:creationId xmlns:a16="http://schemas.microsoft.com/office/drawing/2014/main" id="{B4791540-BC31-55F4-9273-A3BCE37096F1}"/>
                </a:ext>
              </a:extLst>
            </p:cNvPr>
            <p:cNvGrpSpPr/>
            <p:nvPr/>
          </p:nvGrpSpPr>
          <p:grpSpPr>
            <a:xfrm>
              <a:off x="4264862" y="5109638"/>
              <a:ext cx="378586" cy="357471"/>
              <a:chOff x="4493808" y="5109638"/>
              <a:chExt cx="378586" cy="35747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3" name="ZoneTexte 43">
                    <a:extLst>
                      <a:ext uri="{FF2B5EF4-FFF2-40B4-BE49-F238E27FC236}">
                        <a16:creationId xmlns:a16="http://schemas.microsoft.com/office/drawing/2014/main" id="{35A96436-5E2E-77C5-34A0-26911A6ABEED}"/>
                      </a:ext>
                    </a:extLst>
                  </p:cNvPr>
                  <p:cNvSpPr txBox="1"/>
                  <p:nvPr/>
                </p:nvSpPr>
                <p:spPr>
                  <a:xfrm>
                    <a:off x="4493808" y="5148958"/>
                    <a:ext cx="378586" cy="31815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fr-FR" sz="105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30A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𝜶</m:t>
                          </m:r>
                        </m:oMath>
                      </m:oMathPara>
                    </a14:m>
                    <a:endParaRPr kumimoji="0" lang="fr-FR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</a:endParaRPr>
                  </a:p>
                </p:txBody>
              </p:sp>
            </mc:Choice>
            <mc:Fallback xmlns="">
              <p:sp>
                <p:nvSpPr>
                  <p:cNvPr id="173" name="ZoneTexte 43">
                    <a:extLst>
                      <a:ext uri="{FF2B5EF4-FFF2-40B4-BE49-F238E27FC236}">
                        <a16:creationId xmlns:a16="http://schemas.microsoft.com/office/drawing/2014/main" id="{A7B6FF7E-6B73-0344-BAD0-14DECCB6EFF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93808" y="5148958"/>
                    <a:ext cx="378586" cy="318151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4" name="Ellipse 42">
                <a:extLst>
                  <a:ext uri="{FF2B5EF4-FFF2-40B4-BE49-F238E27FC236}">
                    <a16:creationId xmlns:a16="http://schemas.microsoft.com/office/drawing/2014/main" id="{817B04D3-8DCD-31AA-833D-D13F3AEC196E}"/>
                  </a:ext>
                </a:extLst>
              </p:cNvPr>
              <p:cNvSpPr/>
              <p:nvPr/>
            </p:nvSpPr>
            <p:spPr>
              <a:xfrm>
                <a:off x="4614327" y="5109638"/>
                <a:ext cx="108000" cy="114299"/>
              </a:xfrm>
              <a:prstGeom prst="ellipse">
                <a:avLst/>
              </a:prstGeom>
              <a:solidFill>
                <a:srgbClr val="E181EA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9" name="Grouper 2">
              <a:extLst>
                <a:ext uri="{FF2B5EF4-FFF2-40B4-BE49-F238E27FC236}">
                  <a16:creationId xmlns:a16="http://schemas.microsoft.com/office/drawing/2014/main" id="{5205E2FC-FAAB-85E9-87AB-93DAF23B7AF7}"/>
                </a:ext>
              </a:extLst>
            </p:cNvPr>
            <p:cNvGrpSpPr/>
            <p:nvPr/>
          </p:nvGrpSpPr>
          <p:grpSpPr>
            <a:xfrm>
              <a:off x="3185992" y="4525440"/>
              <a:ext cx="867121" cy="361358"/>
              <a:chOff x="3414938" y="4677841"/>
              <a:chExt cx="867121" cy="361358"/>
            </a:xfrm>
          </p:grpSpPr>
          <p:sp>
            <p:nvSpPr>
              <p:cNvPr id="58" name="Ellipse 47">
                <a:extLst>
                  <a:ext uri="{FF2B5EF4-FFF2-40B4-BE49-F238E27FC236}">
                    <a16:creationId xmlns:a16="http://schemas.microsoft.com/office/drawing/2014/main" id="{F9C0D09A-DA12-D9E6-5054-417FC5028C5C}"/>
                  </a:ext>
                </a:extLst>
              </p:cNvPr>
              <p:cNvSpPr/>
              <p:nvPr/>
            </p:nvSpPr>
            <p:spPr>
              <a:xfrm>
                <a:off x="3903125" y="4838710"/>
                <a:ext cx="108000" cy="114299"/>
              </a:xfrm>
              <a:prstGeom prst="ellipse">
                <a:avLst/>
              </a:prstGeom>
              <a:solidFill>
                <a:srgbClr val="E181EA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Ellipse 48">
                <a:extLst>
                  <a:ext uri="{FF2B5EF4-FFF2-40B4-BE49-F238E27FC236}">
                    <a16:creationId xmlns:a16="http://schemas.microsoft.com/office/drawing/2014/main" id="{BFDD87DB-0329-AA2F-AE33-CC6154CEFE1E}"/>
                  </a:ext>
                </a:extLst>
              </p:cNvPr>
              <p:cNvSpPr/>
              <p:nvPr/>
            </p:nvSpPr>
            <p:spPr>
              <a:xfrm>
                <a:off x="4174059" y="4677841"/>
                <a:ext cx="108000" cy="114299"/>
              </a:xfrm>
              <a:prstGeom prst="ellipse">
                <a:avLst/>
              </a:prstGeom>
              <a:solidFill>
                <a:srgbClr val="E181EA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60" name="Connecteur droit 52">
                <a:extLst>
                  <a:ext uri="{FF2B5EF4-FFF2-40B4-BE49-F238E27FC236}">
                    <a16:creationId xmlns:a16="http://schemas.microsoft.com/office/drawing/2014/main" id="{E3E765C2-800B-9E76-3DB7-5131552CD747}"/>
                  </a:ext>
                </a:extLst>
              </p:cNvPr>
              <p:cNvCxnSpPr/>
              <p:nvPr/>
            </p:nvCxnSpPr>
            <p:spPr>
              <a:xfrm flipH="1">
                <a:off x="3587421" y="4920368"/>
                <a:ext cx="331520" cy="92555"/>
              </a:xfrm>
              <a:prstGeom prst="line">
                <a:avLst/>
              </a:prstGeom>
              <a:noFill/>
              <a:ln w="28575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1" name="Connecteur droit 54">
                <a:extLst>
                  <a:ext uri="{FF2B5EF4-FFF2-40B4-BE49-F238E27FC236}">
                    <a16:creationId xmlns:a16="http://schemas.microsoft.com/office/drawing/2014/main" id="{18572E9F-40A6-1B20-42F3-3AA8182925C1}"/>
                  </a:ext>
                </a:extLst>
              </p:cNvPr>
              <p:cNvCxnSpPr>
                <a:endCxn id="59" idx="3"/>
              </p:cNvCxnSpPr>
              <p:nvPr/>
            </p:nvCxnSpPr>
            <p:spPr>
              <a:xfrm flipV="1">
                <a:off x="4003768" y="4775401"/>
                <a:ext cx="186107" cy="91809"/>
              </a:xfrm>
              <a:prstGeom prst="line">
                <a:avLst/>
              </a:prstGeom>
              <a:noFill/>
              <a:ln w="28575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2" name="ZoneTexte 60">
                    <a:extLst>
                      <a:ext uri="{FF2B5EF4-FFF2-40B4-BE49-F238E27FC236}">
                        <a16:creationId xmlns:a16="http://schemas.microsoft.com/office/drawing/2014/main" id="{ECAB9B73-EE96-36BB-E9BF-9D42C8A464E7}"/>
                      </a:ext>
                    </a:extLst>
                  </p:cNvPr>
                  <p:cNvSpPr txBox="1"/>
                  <p:nvPr/>
                </p:nvSpPr>
                <p:spPr>
                  <a:xfrm>
                    <a:off x="3414938" y="4721048"/>
                    <a:ext cx="366889" cy="31815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fr-FR" sz="105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30A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𝜸</m:t>
                          </m:r>
                        </m:oMath>
                      </m:oMathPara>
                    </a14:m>
                    <a:endParaRPr kumimoji="0" lang="fr-FR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</a:endParaRPr>
                  </a:p>
                </p:txBody>
              </p:sp>
            </mc:Choice>
            <mc:Fallback xmlns="">
              <p:sp>
                <p:nvSpPr>
                  <p:cNvPr id="172" name="ZoneTexte 60">
                    <a:extLst>
                      <a:ext uri="{FF2B5EF4-FFF2-40B4-BE49-F238E27FC236}">
                        <a16:creationId xmlns:a16="http://schemas.microsoft.com/office/drawing/2014/main" id="{2A49476C-B62D-2A42-AE38-E2C4509800E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14938" y="4721048"/>
                    <a:ext cx="366889" cy="318151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0" name="Grouper 119">
              <a:extLst>
                <a:ext uri="{FF2B5EF4-FFF2-40B4-BE49-F238E27FC236}">
                  <a16:creationId xmlns:a16="http://schemas.microsoft.com/office/drawing/2014/main" id="{209DA97F-7571-E5F0-4637-198BC9693E2F}"/>
                </a:ext>
              </a:extLst>
            </p:cNvPr>
            <p:cNvGrpSpPr/>
            <p:nvPr/>
          </p:nvGrpSpPr>
          <p:grpSpPr>
            <a:xfrm>
              <a:off x="3122127" y="4924612"/>
              <a:ext cx="1186825" cy="908561"/>
              <a:chOff x="3023826" y="2436806"/>
              <a:chExt cx="1186825" cy="908561"/>
            </a:xfrm>
          </p:grpSpPr>
          <p:sp>
            <p:nvSpPr>
              <p:cNvPr id="53" name="Ellipse 124">
                <a:extLst>
                  <a:ext uri="{FF2B5EF4-FFF2-40B4-BE49-F238E27FC236}">
                    <a16:creationId xmlns:a16="http://schemas.microsoft.com/office/drawing/2014/main" id="{E307FDDE-CD2C-F4B6-5F7C-2B368C6500A5}"/>
                  </a:ext>
                </a:extLst>
              </p:cNvPr>
              <p:cNvSpPr/>
              <p:nvPr/>
            </p:nvSpPr>
            <p:spPr>
              <a:xfrm>
                <a:off x="3708427" y="2436806"/>
                <a:ext cx="108000" cy="11429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ZoneTexte 125">
                    <a:extLst>
                      <a:ext uri="{FF2B5EF4-FFF2-40B4-BE49-F238E27FC236}">
                        <a16:creationId xmlns:a16="http://schemas.microsoft.com/office/drawing/2014/main" id="{87E4B9A9-ED3B-F2BE-13B6-18615FF33587}"/>
                      </a:ext>
                    </a:extLst>
                  </p:cNvPr>
                  <p:cNvSpPr txBox="1"/>
                  <p:nvPr/>
                </p:nvSpPr>
                <p:spPr>
                  <a:xfrm>
                    <a:off x="3843762" y="3027216"/>
                    <a:ext cx="366889" cy="31815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fr-FR" sz="105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𝜸</m:t>
                          </m:r>
                        </m:oMath>
                      </m:oMathPara>
                    </a14:m>
                    <a:endParaRPr kumimoji="0" lang="fr-FR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mc:Choice>
            <mc:Fallback xmlns="">
              <p:sp>
                <p:nvSpPr>
                  <p:cNvPr id="165" name="ZoneTexte 125">
                    <a:extLst>
                      <a:ext uri="{FF2B5EF4-FFF2-40B4-BE49-F238E27FC236}">
                        <a16:creationId xmlns:a16="http://schemas.microsoft.com/office/drawing/2014/main" id="{8B37792E-1293-5546-908F-CD99DF95C59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43762" y="3027216"/>
                    <a:ext cx="366889" cy="318151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6" name="Connecteur droit 126">
                <a:extLst>
                  <a:ext uri="{FF2B5EF4-FFF2-40B4-BE49-F238E27FC236}">
                    <a16:creationId xmlns:a16="http://schemas.microsoft.com/office/drawing/2014/main" id="{655A05B1-FD6B-615C-F88A-3F1AF013FFE4}"/>
                  </a:ext>
                </a:extLst>
              </p:cNvPr>
              <p:cNvCxnSpPr/>
              <p:nvPr/>
            </p:nvCxnSpPr>
            <p:spPr>
              <a:xfrm flipV="1">
                <a:off x="3878730" y="2781900"/>
                <a:ext cx="33189" cy="426383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7" name="Connecteur droit 128">
                <a:extLst>
                  <a:ext uri="{FF2B5EF4-FFF2-40B4-BE49-F238E27FC236}">
                    <a16:creationId xmlns:a16="http://schemas.microsoft.com/office/drawing/2014/main" id="{9D5E7EEC-EAB1-1F47-B43F-46437964D718}"/>
                  </a:ext>
                </a:extLst>
              </p:cNvPr>
              <p:cNvCxnSpPr/>
              <p:nvPr/>
            </p:nvCxnSpPr>
            <p:spPr>
              <a:xfrm flipV="1">
                <a:off x="3023826" y="2781900"/>
                <a:ext cx="845758" cy="234570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dash"/>
                <a:miter lim="800000"/>
              </a:ln>
              <a:effectLst/>
            </p:spPr>
          </p:cxnSp>
        </p:grpSp>
        <p:sp>
          <p:nvSpPr>
            <p:cNvPr id="31" name="ZoneTexte 129">
              <a:extLst>
                <a:ext uri="{FF2B5EF4-FFF2-40B4-BE49-F238E27FC236}">
                  <a16:creationId xmlns:a16="http://schemas.microsoft.com/office/drawing/2014/main" id="{23A4078A-CBCA-7568-9D55-10E5850F5095}"/>
                </a:ext>
              </a:extLst>
            </p:cNvPr>
            <p:cNvSpPr txBox="1"/>
            <p:nvPr/>
          </p:nvSpPr>
          <p:spPr>
            <a:xfrm>
              <a:off x="4815313" y="5240189"/>
              <a:ext cx="575479" cy="318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alatino Linotype" panose="02040502050505030304" pitchFamily="18" charset="0"/>
                </a:rPr>
                <a:t>PEN</a:t>
              </a:r>
            </a:p>
          </p:txBody>
        </p:sp>
        <p:cxnSp>
          <p:nvCxnSpPr>
            <p:cNvPr id="32" name="Connecteur droit 134">
              <a:extLst>
                <a:ext uri="{FF2B5EF4-FFF2-40B4-BE49-F238E27FC236}">
                  <a16:creationId xmlns:a16="http://schemas.microsoft.com/office/drawing/2014/main" id="{A41ADB90-A630-3593-73FF-0C308B9283C2}"/>
                </a:ext>
              </a:extLst>
            </p:cNvPr>
            <p:cNvCxnSpPr/>
            <p:nvPr/>
          </p:nvCxnSpPr>
          <p:spPr>
            <a:xfrm>
              <a:off x="3881978" y="5022172"/>
              <a:ext cx="128242" cy="247534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grpSp>
          <p:nvGrpSpPr>
            <p:cNvPr id="33" name="Grouper 130">
              <a:extLst>
                <a:ext uri="{FF2B5EF4-FFF2-40B4-BE49-F238E27FC236}">
                  <a16:creationId xmlns:a16="http://schemas.microsoft.com/office/drawing/2014/main" id="{CD465ACD-A0EE-BDD0-7189-7C6FC79B5991}"/>
                </a:ext>
              </a:extLst>
            </p:cNvPr>
            <p:cNvGrpSpPr/>
            <p:nvPr/>
          </p:nvGrpSpPr>
          <p:grpSpPr>
            <a:xfrm>
              <a:off x="5166075" y="4465598"/>
              <a:ext cx="418646" cy="318152"/>
              <a:chOff x="4614327" y="4995686"/>
              <a:chExt cx="418646" cy="31815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1" name="ZoneTexte 131">
                    <a:extLst>
                      <a:ext uri="{FF2B5EF4-FFF2-40B4-BE49-F238E27FC236}">
                        <a16:creationId xmlns:a16="http://schemas.microsoft.com/office/drawing/2014/main" id="{CD80D2D9-6555-BDE5-6532-2211D20C2207}"/>
                      </a:ext>
                    </a:extLst>
                  </p:cNvPr>
                  <p:cNvSpPr txBox="1"/>
                  <p:nvPr/>
                </p:nvSpPr>
                <p:spPr>
                  <a:xfrm>
                    <a:off x="4652439" y="4995686"/>
                    <a:ext cx="380534" cy="31815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fr-FR" sz="105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30A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𝜷</m:t>
                          </m:r>
                        </m:oMath>
                      </m:oMathPara>
                    </a14:m>
                    <a:endParaRPr kumimoji="0" lang="fr-FR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</a:endParaRPr>
                  </a:p>
                </p:txBody>
              </p:sp>
            </mc:Choice>
            <mc:Fallback xmlns="">
              <p:sp>
                <p:nvSpPr>
                  <p:cNvPr id="162" name="ZoneTexte 131">
                    <a:extLst>
                      <a:ext uri="{FF2B5EF4-FFF2-40B4-BE49-F238E27FC236}">
                        <a16:creationId xmlns:a16="http://schemas.microsoft.com/office/drawing/2014/main" id="{54C20EF7-0CAE-7B49-974B-1C59024479F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52439" y="4995686"/>
                    <a:ext cx="380534" cy="318152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465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2" name="Ellipse 132">
                <a:extLst>
                  <a:ext uri="{FF2B5EF4-FFF2-40B4-BE49-F238E27FC236}">
                    <a16:creationId xmlns:a16="http://schemas.microsoft.com/office/drawing/2014/main" id="{D354AE77-66ED-30F4-F657-25EE144B5EDE}"/>
                  </a:ext>
                </a:extLst>
              </p:cNvPr>
              <p:cNvSpPr/>
              <p:nvPr/>
            </p:nvSpPr>
            <p:spPr>
              <a:xfrm>
                <a:off x="4614327" y="5109638"/>
                <a:ext cx="108000" cy="114299"/>
              </a:xfrm>
              <a:prstGeom prst="ellipse">
                <a:avLst/>
              </a:prstGeom>
              <a:solidFill>
                <a:srgbClr val="E181EA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4" name="Éclair 135">
              <a:extLst>
                <a:ext uri="{FF2B5EF4-FFF2-40B4-BE49-F238E27FC236}">
                  <a16:creationId xmlns:a16="http://schemas.microsoft.com/office/drawing/2014/main" id="{93707240-795A-9F50-5A1B-E2F7EA682C87}"/>
                </a:ext>
              </a:extLst>
            </p:cNvPr>
            <p:cNvSpPr/>
            <p:nvPr/>
          </p:nvSpPr>
          <p:spPr>
            <a:xfrm>
              <a:off x="3929677" y="5138278"/>
              <a:ext cx="164336" cy="292513"/>
            </a:xfrm>
            <a:prstGeom prst="lightningBolt">
              <a:avLst/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5" name="Grouper 136">
              <a:extLst>
                <a:ext uri="{FF2B5EF4-FFF2-40B4-BE49-F238E27FC236}">
                  <a16:creationId xmlns:a16="http://schemas.microsoft.com/office/drawing/2014/main" id="{7079DAA9-4207-D01E-4101-94C7C35DB9BF}"/>
                </a:ext>
              </a:extLst>
            </p:cNvPr>
            <p:cNvGrpSpPr/>
            <p:nvPr/>
          </p:nvGrpSpPr>
          <p:grpSpPr>
            <a:xfrm flipH="1">
              <a:off x="6453958" y="3583419"/>
              <a:ext cx="240235" cy="237067"/>
              <a:chOff x="2266908" y="2489199"/>
              <a:chExt cx="240235" cy="237067"/>
            </a:xfrm>
            <a:solidFill>
              <a:sysClr val="windowText" lastClr="000000"/>
            </a:solidFill>
          </p:grpSpPr>
          <p:sp>
            <p:nvSpPr>
              <p:cNvPr id="49" name="Rectangle 209">
                <a:extLst>
                  <a:ext uri="{FF2B5EF4-FFF2-40B4-BE49-F238E27FC236}">
                    <a16:creationId xmlns:a16="http://schemas.microsoft.com/office/drawing/2014/main" id="{DD609D39-E354-46D8-0838-5F79F18DE8F4}"/>
                  </a:ext>
                </a:extLst>
              </p:cNvPr>
              <p:cNvSpPr/>
              <p:nvPr/>
            </p:nvSpPr>
            <p:spPr>
              <a:xfrm>
                <a:off x="2266908" y="2548467"/>
                <a:ext cx="153452" cy="118534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Ellipse 138">
                <a:extLst>
                  <a:ext uri="{FF2B5EF4-FFF2-40B4-BE49-F238E27FC236}">
                    <a16:creationId xmlns:a16="http://schemas.microsoft.com/office/drawing/2014/main" id="{A768B00E-7598-82F3-5DEF-FE00E519D6A1}"/>
                  </a:ext>
                </a:extLst>
              </p:cNvPr>
              <p:cNvSpPr/>
              <p:nvPr/>
            </p:nvSpPr>
            <p:spPr>
              <a:xfrm>
                <a:off x="2409601" y="2489199"/>
                <a:ext cx="97542" cy="237067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6" name="Grouper 142">
              <a:extLst>
                <a:ext uri="{FF2B5EF4-FFF2-40B4-BE49-F238E27FC236}">
                  <a16:creationId xmlns:a16="http://schemas.microsoft.com/office/drawing/2014/main" id="{083298D9-E5D9-082D-5FE4-C0D946984256}"/>
                </a:ext>
              </a:extLst>
            </p:cNvPr>
            <p:cNvGrpSpPr/>
            <p:nvPr/>
          </p:nvGrpSpPr>
          <p:grpSpPr>
            <a:xfrm>
              <a:off x="1999524" y="4673606"/>
              <a:ext cx="240235" cy="237067"/>
              <a:chOff x="2263079" y="2489199"/>
              <a:chExt cx="240235" cy="237067"/>
            </a:xfrm>
            <a:solidFill>
              <a:sysClr val="windowText" lastClr="000000"/>
            </a:solidFill>
          </p:grpSpPr>
          <p:sp>
            <p:nvSpPr>
              <p:cNvPr id="47" name="Rectangle 207">
                <a:extLst>
                  <a:ext uri="{FF2B5EF4-FFF2-40B4-BE49-F238E27FC236}">
                    <a16:creationId xmlns:a16="http://schemas.microsoft.com/office/drawing/2014/main" id="{370BD9F5-A5D7-3E72-30FC-9523CC1D36AB}"/>
                  </a:ext>
                </a:extLst>
              </p:cNvPr>
              <p:cNvSpPr/>
              <p:nvPr/>
            </p:nvSpPr>
            <p:spPr>
              <a:xfrm>
                <a:off x="2263079" y="2548467"/>
                <a:ext cx="153452" cy="118534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Ellipse 144">
                <a:extLst>
                  <a:ext uri="{FF2B5EF4-FFF2-40B4-BE49-F238E27FC236}">
                    <a16:creationId xmlns:a16="http://schemas.microsoft.com/office/drawing/2014/main" id="{55D72D7F-DC0A-BFF4-52D5-EAC4BC8E8412}"/>
                  </a:ext>
                </a:extLst>
              </p:cNvPr>
              <p:cNvSpPr/>
              <p:nvPr/>
            </p:nvSpPr>
            <p:spPr>
              <a:xfrm>
                <a:off x="2405772" y="2489199"/>
                <a:ext cx="97542" cy="237067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7" name="Grouper 145">
              <a:extLst>
                <a:ext uri="{FF2B5EF4-FFF2-40B4-BE49-F238E27FC236}">
                  <a16:creationId xmlns:a16="http://schemas.microsoft.com/office/drawing/2014/main" id="{D4097566-ACE7-EE29-5584-2C2264DCCF4F}"/>
                </a:ext>
              </a:extLst>
            </p:cNvPr>
            <p:cNvGrpSpPr/>
            <p:nvPr/>
          </p:nvGrpSpPr>
          <p:grpSpPr>
            <a:xfrm>
              <a:off x="1999524" y="3583419"/>
              <a:ext cx="240235" cy="237067"/>
              <a:chOff x="2245601" y="2489199"/>
              <a:chExt cx="240235" cy="237067"/>
            </a:xfrm>
            <a:solidFill>
              <a:sysClr val="windowText" lastClr="000000"/>
            </a:solidFill>
          </p:grpSpPr>
          <p:sp>
            <p:nvSpPr>
              <p:cNvPr id="45" name="Rectangle 205">
                <a:extLst>
                  <a:ext uri="{FF2B5EF4-FFF2-40B4-BE49-F238E27FC236}">
                    <a16:creationId xmlns:a16="http://schemas.microsoft.com/office/drawing/2014/main" id="{74C43E39-3E06-94F1-2C6B-E7932F096E2E}"/>
                  </a:ext>
                </a:extLst>
              </p:cNvPr>
              <p:cNvSpPr/>
              <p:nvPr/>
            </p:nvSpPr>
            <p:spPr>
              <a:xfrm>
                <a:off x="2245601" y="2548467"/>
                <a:ext cx="153452" cy="118534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Ellipse 147">
                <a:extLst>
                  <a:ext uri="{FF2B5EF4-FFF2-40B4-BE49-F238E27FC236}">
                    <a16:creationId xmlns:a16="http://schemas.microsoft.com/office/drawing/2014/main" id="{AF6A185F-D9C7-926E-6629-C534DAF51C77}"/>
                  </a:ext>
                </a:extLst>
              </p:cNvPr>
              <p:cNvSpPr/>
              <p:nvPr/>
            </p:nvSpPr>
            <p:spPr>
              <a:xfrm>
                <a:off x="2388294" y="2489199"/>
                <a:ext cx="97542" cy="237067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8" name="Grouper 111">
              <a:extLst>
                <a:ext uri="{FF2B5EF4-FFF2-40B4-BE49-F238E27FC236}">
                  <a16:creationId xmlns:a16="http://schemas.microsoft.com/office/drawing/2014/main" id="{25ABB9A8-A370-60DC-6B27-C941D18AC5AE}"/>
                </a:ext>
              </a:extLst>
            </p:cNvPr>
            <p:cNvGrpSpPr/>
            <p:nvPr/>
          </p:nvGrpSpPr>
          <p:grpSpPr>
            <a:xfrm>
              <a:off x="4264285" y="4250899"/>
              <a:ext cx="896102" cy="2525984"/>
              <a:chOff x="4493231" y="4250898"/>
              <a:chExt cx="896102" cy="2723628"/>
            </a:xfrm>
          </p:grpSpPr>
          <p:sp>
            <p:nvSpPr>
              <p:cNvPr id="39" name="Ellipse 112">
                <a:extLst>
                  <a:ext uri="{FF2B5EF4-FFF2-40B4-BE49-F238E27FC236}">
                    <a16:creationId xmlns:a16="http://schemas.microsoft.com/office/drawing/2014/main" id="{249D4611-BF28-4801-596A-CCF8F459E7B0}"/>
                  </a:ext>
                </a:extLst>
              </p:cNvPr>
              <p:cNvSpPr/>
              <p:nvPr/>
            </p:nvSpPr>
            <p:spPr>
              <a:xfrm>
                <a:off x="5020727" y="4483103"/>
                <a:ext cx="108000" cy="11429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D7601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ZoneTexte 113">
                    <a:extLst>
                      <a:ext uri="{FF2B5EF4-FFF2-40B4-BE49-F238E27FC236}">
                        <a16:creationId xmlns:a16="http://schemas.microsoft.com/office/drawing/2014/main" id="{8D41B516-AAE0-2DAE-DA2F-4C3B61E95CB6}"/>
                      </a:ext>
                    </a:extLst>
                  </p:cNvPr>
                  <p:cNvSpPr txBox="1"/>
                  <p:nvPr/>
                </p:nvSpPr>
                <p:spPr>
                  <a:xfrm>
                    <a:off x="4880872" y="4250898"/>
                    <a:ext cx="419523" cy="28250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fr-FR" sz="8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7601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𝜷𝜷</m:t>
                          </m:r>
                        </m:oMath>
                      </m:oMathPara>
                    </a14:m>
                    <a:endParaRPr kumimoji="0" lang="fr-FR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D76010"/>
                      </a:solidFill>
                      <a:effectLst/>
                      <a:uLnTx/>
                      <a:uFillTx/>
                    </a:endParaRPr>
                  </a:p>
                </p:txBody>
              </p:sp>
            </mc:Choice>
            <mc:Fallback xmlns="">
              <p:sp>
                <p:nvSpPr>
                  <p:cNvPr id="151" name="ZoneTexte 113">
                    <a:extLst>
                      <a:ext uri="{FF2B5EF4-FFF2-40B4-BE49-F238E27FC236}">
                        <a16:creationId xmlns:a16="http://schemas.microsoft.com/office/drawing/2014/main" id="{63B85691-948D-0541-9E61-8A208208EA0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80872" y="4250898"/>
                    <a:ext cx="419523" cy="282508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41" name="Connecteur droit avec flèche 114">
                <a:extLst>
                  <a:ext uri="{FF2B5EF4-FFF2-40B4-BE49-F238E27FC236}">
                    <a16:creationId xmlns:a16="http://schemas.microsoft.com/office/drawing/2014/main" id="{E6CE2FAD-041C-1D45-1406-E645667924A2}"/>
                  </a:ext>
                </a:extLst>
              </p:cNvPr>
              <p:cNvCxnSpPr/>
              <p:nvPr/>
            </p:nvCxnSpPr>
            <p:spPr>
              <a:xfrm flipH="1">
                <a:off x="4763957" y="4597402"/>
                <a:ext cx="310770" cy="2112256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D7601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42" name="Connecteur droit avec flèche 115">
                <a:extLst>
                  <a:ext uri="{FF2B5EF4-FFF2-40B4-BE49-F238E27FC236}">
                    <a16:creationId xmlns:a16="http://schemas.microsoft.com/office/drawing/2014/main" id="{9A82AAE4-204B-4D56-93FC-5CE4FFCE96FB}"/>
                  </a:ext>
                </a:extLst>
              </p:cNvPr>
              <p:cNvCxnSpPr/>
              <p:nvPr/>
            </p:nvCxnSpPr>
            <p:spPr>
              <a:xfrm>
                <a:off x="5074727" y="4597402"/>
                <a:ext cx="6390" cy="2112256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D76010"/>
                </a:solidFill>
                <a:prstDash val="solid"/>
                <a:miter lim="800000"/>
                <a:tailEnd type="triangle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ZoneTexte 116">
                    <a:extLst>
                      <a:ext uri="{FF2B5EF4-FFF2-40B4-BE49-F238E27FC236}">
                        <a16:creationId xmlns:a16="http://schemas.microsoft.com/office/drawing/2014/main" id="{D50876E8-EB28-EE9F-7237-450515D53528}"/>
                      </a:ext>
                    </a:extLst>
                  </p:cNvPr>
                  <p:cNvSpPr txBox="1"/>
                  <p:nvPr/>
                </p:nvSpPr>
                <p:spPr>
                  <a:xfrm>
                    <a:off x="4998506" y="6570943"/>
                    <a:ext cx="390827" cy="4035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fr-FR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7601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𝜈</m:t>
                          </m:r>
                        </m:oMath>
                      </m:oMathPara>
                    </a14:m>
                    <a:endParaRPr kumimoji="0" lang="fr-FR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D76010"/>
                      </a:solidFill>
                      <a:effectLst/>
                      <a:uLnTx/>
                      <a:uFillTx/>
                    </a:endParaRPr>
                  </a:p>
                </p:txBody>
              </p:sp>
            </mc:Choice>
            <mc:Fallback xmlns="">
              <p:sp>
                <p:nvSpPr>
                  <p:cNvPr id="154" name="ZoneTexte 116">
                    <a:extLst>
                      <a:ext uri="{FF2B5EF4-FFF2-40B4-BE49-F238E27FC236}">
                        <a16:creationId xmlns:a16="http://schemas.microsoft.com/office/drawing/2014/main" id="{6425B7D0-024C-4F48-8B1B-AB5D11EEFD4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98506" y="6570943"/>
                    <a:ext cx="390827" cy="403583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ZoneTexte 117">
                    <a:extLst>
                      <a:ext uri="{FF2B5EF4-FFF2-40B4-BE49-F238E27FC236}">
                        <a16:creationId xmlns:a16="http://schemas.microsoft.com/office/drawing/2014/main" id="{0308AAF3-98EB-BBE3-8000-DDC01AA89C30}"/>
                      </a:ext>
                    </a:extLst>
                  </p:cNvPr>
                  <p:cNvSpPr txBox="1"/>
                  <p:nvPr/>
                </p:nvSpPr>
                <p:spPr>
                  <a:xfrm>
                    <a:off x="4493231" y="6543150"/>
                    <a:ext cx="390827" cy="4035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fr-FR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7601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𝜈</m:t>
                          </m:r>
                        </m:oMath>
                      </m:oMathPara>
                    </a14:m>
                    <a:endParaRPr kumimoji="0" lang="fr-FR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D76010"/>
                      </a:solidFill>
                      <a:effectLst/>
                      <a:uLnTx/>
                      <a:uFillTx/>
                    </a:endParaRPr>
                  </a:p>
                </p:txBody>
              </p:sp>
            </mc:Choice>
            <mc:Fallback xmlns="">
              <p:sp>
                <p:nvSpPr>
                  <p:cNvPr id="155" name="ZoneTexte 117">
                    <a:extLst>
                      <a:ext uri="{FF2B5EF4-FFF2-40B4-BE49-F238E27FC236}">
                        <a16:creationId xmlns:a16="http://schemas.microsoft.com/office/drawing/2014/main" id="{A4EC89A6-39CE-3A4F-83CA-F8CC4069D18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93231" y="6543150"/>
                    <a:ext cx="390827" cy="403583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02" name="Pentagon 286">
            <a:extLst>
              <a:ext uri="{FF2B5EF4-FFF2-40B4-BE49-F238E27FC236}">
                <a16:creationId xmlns:a16="http://schemas.microsoft.com/office/drawing/2014/main" id="{E537370A-D3D4-484E-E715-3AFF6F1DBB4F}"/>
              </a:ext>
            </a:extLst>
          </p:cNvPr>
          <p:cNvSpPr/>
          <p:nvPr/>
        </p:nvSpPr>
        <p:spPr>
          <a:xfrm rot="10800000" flipH="1">
            <a:off x="116020" y="3363839"/>
            <a:ext cx="918890" cy="880136"/>
          </a:xfrm>
          <a:prstGeom prst="homePlate">
            <a:avLst>
              <a:gd name="adj" fmla="val 16814"/>
            </a:avLst>
          </a:prstGeom>
          <a:solidFill>
            <a:srgbClr val="7030A0">
              <a:alpha val="7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TextBox 287">
            <a:extLst>
              <a:ext uri="{FF2B5EF4-FFF2-40B4-BE49-F238E27FC236}">
                <a16:creationId xmlns:a16="http://schemas.microsoft.com/office/drawing/2014/main" id="{596AE8FA-091E-2DDD-7705-7D2B68D43C57}"/>
              </a:ext>
            </a:extLst>
          </p:cNvPr>
          <p:cNvSpPr txBox="1"/>
          <p:nvPr/>
        </p:nvSpPr>
        <p:spPr>
          <a:xfrm>
            <a:off x="-8973" y="3464484"/>
            <a:ext cx="1043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anose="02040502050505030304" pitchFamily="18" charset="0"/>
              </a:rPr>
              <a:t>MJD, GERDA, LEGEND</a:t>
            </a:r>
          </a:p>
        </p:txBody>
      </p:sp>
      <p:sp>
        <p:nvSpPr>
          <p:cNvPr id="104" name="Pentagon 286">
            <a:extLst>
              <a:ext uri="{FF2B5EF4-FFF2-40B4-BE49-F238E27FC236}">
                <a16:creationId xmlns:a16="http://schemas.microsoft.com/office/drawing/2014/main" id="{9DA561F0-3672-42A0-5A62-E677E43B65D4}"/>
              </a:ext>
            </a:extLst>
          </p:cNvPr>
          <p:cNvSpPr/>
          <p:nvPr/>
        </p:nvSpPr>
        <p:spPr>
          <a:xfrm rot="10800000" flipH="1">
            <a:off x="116020" y="1131590"/>
            <a:ext cx="918890" cy="866415"/>
          </a:xfrm>
          <a:prstGeom prst="homePlate">
            <a:avLst>
              <a:gd name="adj" fmla="val 16814"/>
            </a:avLst>
          </a:prstGeom>
          <a:solidFill>
            <a:srgbClr val="FFC000">
              <a:alpha val="7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TextBox 287">
            <a:extLst>
              <a:ext uri="{FF2B5EF4-FFF2-40B4-BE49-F238E27FC236}">
                <a16:creationId xmlns:a16="http://schemas.microsoft.com/office/drawing/2014/main" id="{0EE59ED6-56B3-7CF3-E44C-199ED49CDF56}"/>
              </a:ext>
            </a:extLst>
          </p:cNvPr>
          <p:cNvSpPr txBox="1"/>
          <p:nvPr/>
        </p:nvSpPr>
        <p:spPr>
          <a:xfrm>
            <a:off x="-8973" y="1218516"/>
            <a:ext cx="1043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anose="02040502050505030304" pitchFamily="18" charset="0"/>
              </a:rPr>
              <a:t>MJD, GERDA, LEGEND</a:t>
            </a:r>
          </a:p>
        </p:txBody>
      </p:sp>
      <p:sp>
        <p:nvSpPr>
          <p:cNvPr id="106" name="Pentagon 286">
            <a:extLst>
              <a:ext uri="{FF2B5EF4-FFF2-40B4-BE49-F238E27FC236}">
                <a16:creationId xmlns:a16="http://schemas.microsoft.com/office/drawing/2014/main" id="{C52431BF-AD70-366E-EB35-B9A5971E0811}"/>
              </a:ext>
            </a:extLst>
          </p:cNvPr>
          <p:cNvSpPr/>
          <p:nvPr/>
        </p:nvSpPr>
        <p:spPr>
          <a:xfrm rot="10800000" flipH="1">
            <a:off x="116020" y="2211711"/>
            <a:ext cx="918890" cy="944255"/>
          </a:xfrm>
          <a:prstGeom prst="homePlate">
            <a:avLst>
              <a:gd name="adj" fmla="val 16814"/>
            </a:avLst>
          </a:prstGeom>
          <a:solidFill>
            <a:srgbClr val="C00000">
              <a:alpha val="7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7" name="TextBox 287">
            <a:extLst>
              <a:ext uri="{FF2B5EF4-FFF2-40B4-BE49-F238E27FC236}">
                <a16:creationId xmlns:a16="http://schemas.microsoft.com/office/drawing/2014/main" id="{0E42EBB2-2FCD-61DA-6846-827FB0A54250}"/>
              </a:ext>
            </a:extLst>
          </p:cNvPr>
          <p:cNvSpPr txBox="1"/>
          <p:nvPr/>
        </p:nvSpPr>
        <p:spPr>
          <a:xfrm>
            <a:off x="35496" y="2338740"/>
            <a:ext cx="1043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anose="02040502050505030304" pitchFamily="18" charset="0"/>
              </a:rPr>
              <a:t>MJD, GERDA, LEGEND</a:t>
            </a:r>
          </a:p>
        </p:txBody>
      </p:sp>
      <p:sp>
        <p:nvSpPr>
          <p:cNvPr id="108" name="Pentagon 286">
            <a:extLst>
              <a:ext uri="{FF2B5EF4-FFF2-40B4-BE49-F238E27FC236}">
                <a16:creationId xmlns:a16="http://schemas.microsoft.com/office/drawing/2014/main" id="{B53DBC08-556F-1F34-C99F-0CE5480BC7E0}"/>
              </a:ext>
            </a:extLst>
          </p:cNvPr>
          <p:cNvSpPr/>
          <p:nvPr/>
        </p:nvSpPr>
        <p:spPr>
          <a:xfrm rot="10800000">
            <a:off x="8103441" y="2211711"/>
            <a:ext cx="918890" cy="936104"/>
          </a:xfrm>
          <a:prstGeom prst="homePlate">
            <a:avLst>
              <a:gd name="adj" fmla="val 16814"/>
            </a:avLst>
          </a:prstGeom>
          <a:solidFill>
            <a:srgbClr val="92D050">
              <a:alpha val="7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9" name="TextBox 287">
            <a:extLst>
              <a:ext uri="{FF2B5EF4-FFF2-40B4-BE49-F238E27FC236}">
                <a16:creationId xmlns:a16="http://schemas.microsoft.com/office/drawing/2014/main" id="{F17CFC33-36E8-C2F6-C889-1EC59A8A8EBD}"/>
              </a:ext>
            </a:extLst>
          </p:cNvPr>
          <p:cNvSpPr txBox="1"/>
          <p:nvPr/>
        </p:nvSpPr>
        <p:spPr>
          <a:xfrm>
            <a:off x="8136621" y="2431222"/>
            <a:ext cx="1043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anose="02040502050505030304" pitchFamily="18" charset="0"/>
              </a:rPr>
              <a:t>GERDA, LEGEND</a:t>
            </a:r>
          </a:p>
        </p:txBody>
      </p:sp>
      <p:sp>
        <p:nvSpPr>
          <p:cNvPr id="110" name="Pentagon 286">
            <a:extLst>
              <a:ext uri="{FF2B5EF4-FFF2-40B4-BE49-F238E27FC236}">
                <a16:creationId xmlns:a16="http://schemas.microsoft.com/office/drawing/2014/main" id="{FE3CDA48-1919-6CFB-B162-03FC572388AD}"/>
              </a:ext>
            </a:extLst>
          </p:cNvPr>
          <p:cNvSpPr/>
          <p:nvPr/>
        </p:nvSpPr>
        <p:spPr>
          <a:xfrm rot="10800000">
            <a:off x="8103441" y="1131591"/>
            <a:ext cx="918890" cy="861033"/>
          </a:xfrm>
          <a:prstGeom prst="homePlate">
            <a:avLst>
              <a:gd name="adj" fmla="val 16814"/>
            </a:avLst>
          </a:prstGeom>
          <a:solidFill>
            <a:srgbClr val="0070C0">
              <a:alpha val="7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1" name="TextBox 287">
            <a:extLst>
              <a:ext uri="{FF2B5EF4-FFF2-40B4-BE49-F238E27FC236}">
                <a16:creationId xmlns:a16="http://schemas.microsoft.com/office/drawing/2014/main" id="{29B8BA23-27BB-CF05-466C-4463A7D05B4B}"/>
              </a:ext>
            </a:extLst>
          </p:cNvPr>
          <p:cNvSpPr txBox="1"/>
          <p:nvPr/>
        </p:nvSpPr>
        <p:spPr>
          <a:xfrm>
            <a:off x="8136621" y="1254332"/>
            <a:ext cx="1043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anose="02040502050505030304" pitchFamily="18" charset="0"/>
              </a:rPr>
              <a:t>MJD, GERDA, LEGEND</a:t>
            </a:r>
          </a:p>
        </p:txBody>
      </p:sp>
      <p:sp>
        <p:nvSpPr>
          <p:cNvPr id="112" name="Google Shape;287;p29">
            <a:extLst>
              <a:ext uri="{FF2B5EF4-FFF2-40B4-BE49-F238E27FC236}">
                <a16:creationId xmlns:a16="http://schemas.microsoft.com/office/drawing/2014/main" id="{D425EB91-A001-0690-A56B-991DB8E0001A}"/>
              </a:ext>
            </a:extLst>
          </p:cNvPr>
          <p:cNvSpPr txBox="1"/>
          <p:nvPr/>
        </p:nvSpPr>
        <p:spPr>
          <a:xfrm>
            <a:off x="6683280" y="3359367"/>
            <a:ext cx="1606095" cy="884610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rgbClr val="FFFFFF"/>
              </a:gs>
            </a:gsLst>
            <a:lin ang="5400012" scaled="0"/>
          </a:gradFill>
          <a:ln>
            <a:noFill/>
          </a:ln>
          <a:effectLst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-GB" sz="1100" dirty="0">
                <a:latin typeface="Palatino Linotype" panose="02040502050505030304" pitchFamily="18" charset="0"/>
                <a:ea typeface="Nunito Sans"/>
                <a:cs typeface="Nunito Sans"/>
                <a:sym typeface="Nunito Sans"/>
              </a:rPr>
              <a:t>Scintillating PEN </a:t>
            </a:r>
          </a:p>
          <a:p>
            <a:pPr>
              <a:lnSpc>
                <a:spcPct val="115000"/>
              </a:lnSpc>
            </a:pPr>
            <a:r>
              <a:rPr lang="en-GB" sz="1100" dirty="0">
                <a:latin typeface="Palatino Linotype" panose="02040502050505030304" pitchFamily="18" charset="0"/>
                <a:ea typeface="Nunito Sans"/>
                <a:cs typeface="Nunito Sans"/>
                <a:sym typeface="Nunito Sans"/>
              </a:rPr>
              <a:t>plate detector</a:t>
            </a:r>
            <a:br>
              <a:rPr lang="en-GB" sz="1100" dirty="0">
                <a:latin typeface="Palatino Linotype" panose="02040502050505030304" pitchFamily="18" charset="0"/>
                <a:ea typeface="Nunito Sans"/>
                <a:cs typeface="Nunito Sans"/>
                <a:sym typeface="Nunito Sans"/>
              </a:rPr>
            </a:br>
            <a:r>
              <a:rPr lang="en-GB" sz="1100" dirty="0">
                <a:latin typeface="Palatino Linotype" panose="02040502050505030304" pitchFamily="18" charset="0"/>
                <a:ea typeface="Nunito Sans"/>
                <a:cs typeface="Nunito Sans"/>
                <a:sym typeface="Nunito Sans"/>
              </a:rPr>
              <a:t>holders </a:t>
            </a:r>
          </a:p>
        </p:txBody>
      </p:sp>
      <p:sp>
        <p:nvSpPr>
          <p:cNvPr id="113" name="Pentagon 286">
            <a:extLst>
              <a:ext uri="{FF2B5EF4-FFF2-40B4-BE49-F238E27FC236}">
                <a16:creationId xmlns:a16="http://schemas.microsoft.com/office/drawing/2014/main" id="{7F6EC611-97EE-E4A7-2C2A-185D8C9996CB}"/>
              </a:ext>
            </a:extLst>
          </p:cNvPr>
          <p:cNvSpPr/>
          <p:nvPr/>
        </p:nvSpPr>
        <p:spPr>
          <a:xfrm rot="10800000">
            <a:off x="8103441" y="3359368"/>
            <a:ext cx="918890" cy="887672"/>
          </a:xfrm>
          <a:prstGeom prst="homePlate">
            <a:avLst>
              <a:gd name="adj" fmla="val 16814"/>
            </a:avLst>
          </a:prstGeom>
          <a:solidFill>
            <a:schemeClr val="tx1">
              <a:alpha val="79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4" name="TextBox 287">
            <a:extLst>
              <a:ext uri="{FF2B5EF4-FFF2-40B4-BE49-F238E27FC236}">
                <a16:creationId xmlns:a16="http://schemas.microsoft.com/office/drawing/2014/main" id="{94484B59-5988-200D-CEBB-70FD6F251935}"/>
              </a:ext>
            </a:extLst>
          </p:cNvPr>
          <p:cNvSpPr txBox="1"/>
          <p:nvPr/>
        </p:nvSpPr>
        <p:spPr>
          <a:xfrm>
            <a:off x="8130175" y="3664456"/>
            <a:ext cx="10438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anose="02040502050505030304" pitchFamily="18" charset="0"/>
              </a:rPr>
              <a:t>LEGEND</a:t>
            </a:r>
          </a:p>
        </p:txBody>
      </p:sp>
      <p:sp>
        <p:nvSpPr>
          <p:cNvPr id="115" name="Title 114">
            <a:extLst>
              <a:ext uri="{FF2B5EF4-FFF2-40B4-BE49-F238E27FC236}">
                <a16:creationId xmlns:a16="http://schemas.microsoft.com/office/drawing/2014/main" id="{0DA75FC2-43EA-135B-FAE3-B13F95CCE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Reduction Strategy</a:t>
            </a:r>
          </a:p>
        </p:txBody>
      </p:sp>
    </p:spTree>
    <p:extLst>
      <p:ext uri="{BB962C8B-B14F-4D97-AF65-F5344CB8AC3E}">
        <p14:creationId xmlns:p14="http://schemas.microsoft.com/office/powerpoint/2010/main" val="4113464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8991F12-D6E9-4287-1A0B-A101C7AA5D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417389" y="1045535"/>
            <a:ext cx="8908444" cy="3418879"/>
          </a:xfrm>
        </p:spPr>
        <p:txBody>
          <a:bodyPr/>
          <a:lstStyle/>
          <a:p>
            <a:pPr marL="114300" indent="0" algn="ctr">
              <a:buNone/>
            </a:pPr>
            <a:r>
              <a:rPr lang="en-US" i="1" dirty="0"/>
              <a:t>“…an era in which a discovery could come at any time!”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9BA58C-840A-6009-8F59-5235A0597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                    Sensitivity                             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B6C8295-7D76-E7CB-7AD8-6569005A60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3999" t="42289" r="42630" b="34593"/>
          <a:stretch/>
        </p:blipFill>
        <p:spPr>
          <a:xfrm>
            <a:off x="112714" y="36503"/>
            <a:ext cx="1992290" cy="6645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ADE62D-F355-C6FB-022D-B6ADF750789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-84015" y="1559607"/>
            <a:ext cx="5486400" cy="34671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4408CB0-5366-FCA2-A0DB-F9F2477004E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5308600" y="1559607"/>
            <a:ext cx="3835400" cy="3467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17">
                <a:extLst>
                  <a:ext uri="{FF2B5EF4-FFF2-40B4-BE49-F238E27FC236}">
                    <a16:creationId xmlns:a16="http://schemas.microsoft.com/office/drawing/2014/main" id="{E3976394-5EC6-F96D-D724-0FFEBA8799BE}"/>
                  </a:ext>
                </a:extLst>
              </p:cNvPr>
              <p:cNvSpPr txBox="1"/>
              <p:nvPr/>
            </p:nvSpPr>
            <p:spPr>
              <a:xfrm>
                <a:off x="5899481" y="927761"/>
                <a:ext cx="2924948" cy="728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ββ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i="1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de-DE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de-DE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de-DE" i="1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|</m:t>
                          </m:r>
                          <m:sSup>
                            <m:sSupPr>
                              <m:ctrlPr>
                                <a:rPr lang="de-DE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de-DE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  <m:r>
                                <m:rPr>
                                  <m:sty m:val="p"/>
                                </m:rPr>
                                <a:rPr lang="el-GR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ν</m:t>
                              </m:r>
                            </m:sup>
                          </m:sSup>
                          <m:r>
                            <a:rPr lang="de-DE" i="1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chemeClr val="bg2">
                                          <a:lumMod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i="1">
                                      <a:solidFill>
                                        <a:schemeClr val="bg2">
                                          <a:lumMod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de-DE" i="1">
                                      <a:solidFill>
                                        <a:schemeClr val="bg2">
                                          <a:lumMod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1/2</m:t>
                                  </m:r>
                                </m:sub>
                                <m:sup>
                                  <m:r>
                                    <a:rPr lang="de-DE" i="1">
                                      <a:solidFill>
                                        <a:schemeClr val="bg2">
                                          <a:lumMod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chemeClr val="bg2">
                                          <a:lumMod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ν</m:t>
                                  </m:r>
                                </m:sup>
                              </m:sSubSup>
                              <m:r>
                                <a:rPr lang="de-DE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de-DE" i="1">
                                      <a:solidFill>
                                        <a:schemeClr val="bg2">
                                          <a:lumMod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i="1">
                                      <a:solidFill>
                                        <a:schemeClr val="bg2">
                                          <a:lumMod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p>
                                  <m:r>
                                    <a:rPr lang="de-DE" i="1">
                                      <a:solidFill>
                                        <a:schemeClr val="bg2">
                                          <a:lumMod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chemeClr val="bg2">
                                          <a:lumMod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ν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</m:oMath>
                  </m:oMathPara>
                </a14:m>
                <a:endParaRPr lang="en-US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feld 17">
                <a:extLst>
                  <a:ext uri="{FF2B5EF4-FFF2-40B4-BE49-F238E27FC236}">
                    <a16:creationId xmlns:a16="http://schemas.microsoft.com/office/drawing/2014/main" id="{E3976394-5EC6-F96D-D724-0FFEBA8799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481" y="927761"/>
                <a:ext cx="2924948" cy="7288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18">
                <a:extLst>
                  <a:ext uri="{FF2B5EF4-FFF2-40B4-BE49-F238E27FC236}">
                    <a16:creationId xmlns:a16="http://schemas.microsoft.com/office/drawing/2014/main" id="{C225BBD8-DA7F-E98B-55B5-DAF20B0ACE29}"/>
                  </a:ext>
                </a:extLst>
              </p:cNvPr>
              <p:cNvSpPr txBox="1"/>
              <p:nvPr/>
            </p:nvSpPr>
            <p:spPr>
              <a:xfrm>
                <a:off x="6403787" y="-14925"/>
                <a:ext cx="2174535" cy="7607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100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000" i="1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000" i="1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sz="1000" i="1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ββ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000" dirty="0">
                    <a:solidFill>
                      <a:schemeClr val="bg2">
                        <a:lumMod val="25000"/>
                      </a:schemeClr>
                    </a:solidFill>
                    <a:latin typeface="Palatino Linotype" panose="02040502050505030304" pitchFamily="18" charset="0"/>
                  </a:rPr>
                  <a:t>: Effective Majorana mass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sz="10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de-DE" sz="10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1/2</m:t>
                        </m:r>
                      </m:sub>
                      <m:sup>
                        <m:r>
                          <a:rPr lang="de-DE" sz="10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m:rPr>
                            <m:sty m:val="p"/>
                          </m:rPr>
                          <a:rPr lang="el-GR" sz="10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sup>
                    </m:sSubSup>
                  </m:oMath>
                </a14:m>
                <a:r>
                  <a:rPr lang="en-US" sz="1000" dirty="0">
                    <a:solidFill>
                      <a:schemeClr val="bg2">
                        <a:lumMod val="25000"/>
                      </a:schemeClr>
                    </a:solidFill>
                    <a:latin typeface="Palatino Linotype" panose="02040502050505030304" pitchFamily="18" charset="0"/>
                  </a:rPr>
                  <a:t>: Decay half-life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de-DE" sz="10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0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p>
                        <m:r>
                          <a:rPr lang="de-DE" sz="10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m:rPr>
                            <m:sty m:val="p"/>
                          </m:rPr>
                          <a:rPr lang="el-GR" sz="10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sup>
                    </m:sSup>
                  </m:oMath>
                </a14:m>
                <a:r>
                  <a:rPr lang="en-US" sz="1000" dirty="0">
                    <a:solidFill>
                      <a:schemeClr val="bg2">
                        <a:lumMod val="25000"/>
                      </a:schemeClr>
                    </a:solidFill>
                    <a:latin typeface="Palatino Linotype" panose="02040502050505030304" pitchFamily="18" charset="0"/>
                  </a:rPr>
                  <a:t>: Nuclear matrix element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de-DE" sz="10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0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e>
                      <m:sup>
                        <m:r>
                          <a:rPr lang="de-DE" sz="10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m:rPr>
                            <m:sty m:val="p"/>
                          </m:rPr>
                          <a:rPr lang="el-GR" sz="10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sup>
                    </m:sSup>
                  </m:oMath>
                </a14:m>
                <a:r>
                  <a:rPr lang="en-US" sz="1000" dirty="0">
                    <a:solidFill>
                      <a:schemeClr val="bg2">
                        <a:lumMod val="25000"/>
                      </a:schemeClr>
                    </a:solidFill>
                    <a:latin typeface="Palatino Linotype" panose="02040502050505030304" pitchFamily="18" charset="0"/>
                  </a:rPr>
                  <a:t>: Phase space factor</a:t>
                </a:r>
              </a:p>
            </p:txBody>
          </p:sp>
        </mc:Choice>
        <mc:Fallback xmlns="">
          <p:sp>
            <p:nvSpPr>
              <p:cNvPr id="6" name="Textfeld 18">
                <a:extLst>
                  <a:ext uri="{FF2B5EF4-FFF2-40B4-BE49-F238E27FC236}">
                    <a16:creationId xmlns:a16="http://schemas.microsoft.com/office/drawing/2014/main" id="{C225BBD8-DA7F-E98B-55B5-DAF20B0ACE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3787" y="-14925"/>
                <a:ext cx="2174535" cy="760786"/>
              </a:xfrm>
              <a:prstGeom prst="rect">
                <a:avLst/>
              </a:prstGeom>
              <a:blipFill>
                <a:blip r:embed="rId8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2996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5F8D1-8DD3-2FFF-96E7-F5A5E4D22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1" dirty="0"/>
              <a:t>LEGEND Experiment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C1D5E1-4663-7F67-4FD1-08FA7F2321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7" name="Google Shape;327;p4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53</a:t>
            </a:fld>
            <a:endParaRPr/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8C0B86D7-8AEE-F834-959F-0190C63285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309"/>
          <a:stretch/>
        </p:blipFill>
        <p:spPr bwMode="auto">
          <a:xfrm>
            <a:off x="65868" y="1064328"/>
            <a:ext cx="4506132" cy="383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>
            <a:extLst>
              <a:ext uri="{FF2B5EF4-FFF2-40B4-BE49-F238E27FC236}">
                <a16:creationId xmlns:a16="http://schemas.microsoft.com/office/drawing/2014/main" id="{4A2156AD-4DB5-AA4B-28AF-C44AD944B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477" y="1166172"/>
            <a:ext cx="4475523" cy="3702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7620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13E96A2-FEE1-12FF-F402-705F831C8A65}"/>
              </a:ext>
            </a:extLst>
          </p:cNvPr>
          <p:cNvSpPr txBox="1">
            <a:spLocks/>
          </p:cNvSpPr>
          <p:nvPr/>
        </p:nvSpPr>
        <p:spPr>
          <a:xfrm>
            <a:off x="252000" y="147668"/>
            <a:ext cx="7886700" cy="5193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800" b="1" i="0" u="none" strike="noStrike" cap="none">
                <a:solidFill>
                  <a:schemeClr val="tx2">
                    <a:lumMod val="75000"/>
                  </a:schemeClr>
                </a:solidFill>
                <a:latin typeface="+mj-lt"/>
                <a:ea typeface="Bradley Hand" pitchFamily="2" charset="77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The      	        - 1000 Experiment	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42B204DA-48F4-08A2-D24A-1CE564432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3999" t="42289" r="42630" b="34593"/>
          <a:stretch/>
        </p:blipFill>
        <p:spPr>
          <a:xfrm>
            <a:off x="792552" y="56746"/>
            <a:ext cx="1992290" cy="6645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F282CA-0ACA-3D06-DE0B-DCF24F6F015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7686"/>
          <a:stretch/>
        </p:blipFill>
        <p:spPr>
          <a:xfrm>
            <a:off x="0" y="1160584"/>
            <a:ext cx="9144000" cy="3982915"/>
          </a:xfrm>
          <a:prstGeom prst="rect">
            <a:avLst/>
          </a:prstGeom>
        </p:spPr>
      </p:pic>
      <p:pic>
        <p:nvPicPr>
          <p:cNvPr id="16386" name="Picture 2">
            <a:extLst>
              <a:ext uri="{FF2B5EF4-FFF2-40B4-BE49-F238E27FC236}">
                <a16:creationId xmlns:a16="http://schemas.microsoft.com/office/drawing/2014/main" id="{9F8551FC-F2BE-402E-4323-35CBC33413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2247"/>
            <a:ext cx="9210530" cy="1031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583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FDFAB9-E2F6-5945-5BA2-CAE1C2C19C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41658-0515-20C5-5A61-4457CE8C1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Th-228 Calibration Spectra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8F6243-D69E-0A62-08A4-F30F437246E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42794" y="4663217"/>
            <a:ext cx="548700" cy="3936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55</a:t>
            </a:fld>
            <a:endParaRPr lang="e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27BADA-FAEE-D810-698B-D77DD74E342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573"/>
          <a:stretch>
            <a:fillRect/>
          </a:stretch>
        </p:blipFill>
        <p:spPr>
          <a:xfrm>
            <a:off x="0" y="860607"/>
            <a:ext cx="5182616" cy="30897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1A33FE5-2881-71EB-FB5A-8A0676D14A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655" y="1026862"/>
            <a:ext cx="3491345" cy="337992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40C65B2D-70A0-B5D8-9140-FC55ECAF598F}"/>
              </a:ext>
            </a:extLst>
          </p:cNvPr>
          <p:cNvSpPr txBox="1"/>
          <p:nvPr/>
        </p:nvSpPr>
        <p:spPr>
          <a:xfrm>
            <a:off x="0" y="3850838"/>
            <a:ext cx="3667305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en-US" sz="14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en-US" sz="1400" dirty="0">
                <a:latin typeface="Roboto"/>
                <a:ea typeface="Roboto"/>
                <a:cs typeface="Roboto"/>
                <a:sym typeface="Roboto"/>
              </a:rPr>
              <a:t>using </a:t>
            </a:r>
            <a:r>
              <a:rPr lang="en-US" sz="1400" dirty="0" err="1">
                <a:latin typeface="Roboto"/>
                <a:ea typeface="Roboto"/>
                <a:cs typeface="Roboto"/>
                <a:sym typeface="Roboto"/>
              </a:rPr>
              <a:t>LegendSpecFits</a:t>
            </a:r>
            <a:r>
              <a:rPr lang="en-US" sz="1400" dirty="0"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lang="en-US" sz="1400" dirty="0" err="1">
                <a:latin typeface="Roboto"/>
                <a:ea typeface="Roboto"/>
                <a:cs typeface="Roboto"/>
                <a:sym typeface="Roboto"/>
              </a:rPr>
              <a:t>LegendMakie</a:t>
            </a:r>
            <a:br>
              <a:rPr lang="en-US" sz="300" dirty="0">
                <a:latin typeface="Roboto"/>
                <a:ea typeface="Roboto"/>
                <a:cs typeface="Roboto"/>
                <a:sym typeface="Roboto"/>
              </a:rPr>
            </a:br>
            <a:endParaRPr lang="en-US" sz="800" b="1" dirty="0">
              <a:solidFill>
                <a:srgbClr val="26DD00"/>
              </a:solidFill>
              <a:latin typeface="Roboto"/>
              <a:ea typeface="Roboto"/>
              <a:cs typeface="Roboto"/>
              <a:sym typeface="Roboto"/>
            </a:endParaRPr>
          </a:p>
          <a:p>
            <a:r>
              <a:rPr lang="en-US" sz="1400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en-US" sz="1400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en-US" dirty="0" err="1">
                <a:latin typeface="Roboto"/>
                <a:ea typeface="Roboto"/>
                <a:cs typeface="Roboto"/>
                <a:sym typeface="Roboto"/>
              </a:rPr>
              <a:t>r_simple</a:t>
            </a:r>
            <a:r>
              <a:rPr lang="en-US" dirty="0"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lang="en-US" dirty="0" err="1">
                <a:latin typeface="Roboto"/>
                <a:ea typeface="Roboto"/>
                <a:cs typeface="Roboto"/>
                <a:sym typeface="Roboto"/>
              </a:rPr>
              <a:t>p_simple</a:t>
            </a:r>
            <a:r>
              <a:rPr lang="en-US" dirty="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dirty="0"/>
              <a:t>= </a:t>
            </a:r>
          </a:p>
          <a:p>
            <a:r>
              <a:rPr lang="en-US" dirty="0"/>
              <a:t>               </a:t>
            </a:r>
            <a:r>
              <a:rPr lang="en-US" dirty="0" err="1"/>
              <a:t>simple_calibration</a:t>
            </a:r>
            <a:r>
              <a:rPr lang="en-US" dirty="0"/>
              <a:t>(</a:t>
            </a:r>
            <a:r>
              <a:rPr lang="en-US" dirty="0" err="1"/>
              <a:t>e_uncal</a:t>
            </a:r>
            <a:r>
              <a:rPr lang="en-US" dirty="0"/>
              <a:t>, </a:t>
            </a:r>
          </a:p>
          <a:p>
            <a:r>
              <a:rPr lang="en-US" dirty="0"/>
              <a:t>	th228_lines, th228_windows)</a:t>
            </a:r>
          </a:p>
          <a:p>
            <a:pPr lvl="0"/>
            <a:r>
              <a:rPr lang="en-US" b="1" dirty="0" err="1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julia</a:t>
            </a:r>
            <a:r>
              <a:rPr lang="en-US" b="1" dirty="0">
                <a:solidFill>
                  <a:srgbClr val="26DD00"/>
                </a:solidFill>
                <a:latin typeface="Roboto"/>
                <a:ea typeface="Roboto"/>
                <a:cs typeface="Roboto"/>
                <a:sym typeface="Roboto"/>
              </a:rPr>
              <a:t> &gt; </a:t>
            </a:r>
            <a:r>
              <a:rPr lang="en-US" dirty="0" err="1">
                <a:latin typeface="Roboto"/>
                <a:ea typeface="Roboto"/>
                <a:cs typeface="Roboto"/>
                <a:sym typeface="Roboto"/>
              </a:rPr>
              <a:t>lplot</a:t>
            </a:r>
            <a:r>
              <a:rPr lang="en-US" dirty="0">
                <a:latin typeface="Roboto"/>
                <a:ea typeface="Roboto"/>
                <a:cs typeface="Roboto"/>
                <a:sym typeface="Roboto"/>
              </a:rPr>
              <a:t>(</a:t>
            </a:r>
            <a:r>
              <a:rPr lang="en-US" dirty="0" err="1">
                <a:latin typeface="Roboto"/>
                <a:ea typeface="Roboto"/>
                <a:cs typeface="Roboto"/>
                <a:sym typeface="Roboto"/>
              </a:rPr>
              <a:t>p_simple</a:t>
            </a:r>
            <a:r>
              <a:rPr lang="en-US" dirty="0">
                <a:latin typeface="Roboto"/>
                <a:ea typeface="Roboto"/>
                <a:cs typeface="Roboto"/>
                <a:sym typeface="Roboto"/>
              </a:rPr>
              <a:t>)</a:t>
            </a:r>
            <a:endParaRPr lang="en-US" sz="1400" b="1" dirty="0">
              <a:solidFill>
                <a:srgbClr val="26DD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621400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722F00-7859-1DD6-8BDF-BB78144C7A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86600" y="4795548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200" b="0" i="0" u="none" strike="noStrike" cap="none">
                <a:solidFill>
                  <a:schemeClr val="tx1">
                    <a:tint val="82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2B6DA5EA-2A31-BC48-B0B5-4E614BDE5887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6F033F-3F3D-8CE0-72D6-447B97EDA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A/E Digital Signal Processing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EDE44A1-C503-0CEC-E11D-7468D4283B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r="3048"/>
          <a:stretch/>
        </p:blipFill>
        <p:spPr>
          <a:xfrm>
            <a:off x="0" y="1511481"/>
            <a:ext cx="4432663" cy="3048000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136701-01B0-AB2E-A4BE-DE312CE462D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577"/>
          <a:stretch>
            <a:fillRect/>
          </a:stretch>
        </p:blipFill>
        <p:spPr>
          <a:xfrm>
            <a:off x="4297680" y="1670304"/>
            <a:ext cx="4846320" cy="2889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136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879471-DD7A-7BEE-2ABC-5D3C90CF7A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7333A-4526-0FA8-D3D8-B1F955717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/>
              <a:t>Energy</a:t>
            </a:r>
            <a:r>
              <a:rPr lang="en-US" dirty="0"/>
              <a:t> </a:t>
            </a:r>
            <a:r>
              <a:rPr lang="en-DE"/>
              <a:t>Dependence </a:t>
            </a:r>
            <a:r>
              <a:rPr lang="en-DE" dirty="0"/>
              <a:t>of Raw A/E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39D8C6-35E1-C8A8-B461-947F5F161C2C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82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57</a:t>
            </a:fld>
            <a:endParaRPr lang="en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14ED2F7-3813-F9CF-850C-2EFE1DE0F3DD}"/>
              </a:ext>
            </a:extLst>
          </p:cNvPr>
          <p:cNvGrpSpPr/>
          <p:nvPr/>
        </p:nvGrpSpPr>
        <p:grpSpPr>
          <a:xfrm>
            <a:off x="5583025" y="1982860"/>
            <a:ext cx="3736456" cy="1467211"/>
            <a:chOff x="6840000" y="3671809"/>
            <a:chExt cx="4981941" cy="1956281"/>
          </a:xfrm>
        </p:grpSpPr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CD59D71C-8D39-025A-86BD-D7635998C1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381711" y="4980090"/>
              <a:ext cx="2956500" cy="648000"/>
            </a:xfrm>
            <a:prstGeom prst="rect">
              <a:avLst/>
            </a:prstGeom>
          </p:spPr>
        </p:pic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32E49938-ECE5-31B4-BCAD-C45639CF68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381711" y="4662424"/>
              <a:ext cx="3024000" cy="288000"/>
            </a:xfrm>
            <a:prstGeom prst="rect">
              <a:avLst/>
            </a:prstGeom>
          </p:spPr>
        </p:pic>
        <p:sp>
          <p:nvSpPr>
            <p:cNvPr id="24" name="Text Placeholder 2">
              <a:extLst>
                <a:ext uri="{FF2B5EF4-FFF2-40B4-BE49-F238E27FC236}">
                  <a16:creationId xmlns:a16="http://schemas.microsoft.com/office/drawing/2014/main" id="{5DD4D6FE-FF93-2F92-2D5A-3CB76E0839FB}"/>
                </a:ext>
              </a:extLst>
            </p:cNvPr>
            <p:cNvSpPr txBox="1">
              <a:spLocks/>
            </p:cNvSpPr>
            <p:nvPr/>
          </p:nvSpPr>
          <p:spPr>
            <a:xfrm>
              <a:off x="6840000" y="3671809"/>
              <a:ext cx="4981941" cy="9547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68569" rIns="68569" bIns="68569" anchor="t" anchorCtr="0">
              <a:norm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609585" marR="0" lvl="0" indent="-457189" algn="l" rtl="0" eaLnBrk="1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+mn-lt"/>
                  <a:ea typeface="Arial"/>
                  <a:cs typeface="Arial"/>
                  <a:sym typeface="Arial"/>
                </a:defRPr>
              </a:lvl1pPr>
              <a:lvl2pPr marL="1219170" marR="0" lvl="1" indent="-423323" algn="l" rtl="0" eaLnBrk="1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828754" marR="0" lvl="2" indent="-423323" algn="l" rtl="0" eaLnBrk="1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2438339" marR="0" lvl="3" indent="-423323" algn="l" rtl="0" eaLnBrk="1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3047924" marR="0" lvl="4" indent="-423323" algn="l" rtl="0" eaLnBrk="1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3657509" marR="0" lvl="5" indent="-423323" algn="l" rtl="0" eaLnBrk="1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4267093" marR="0" lvl="6" indent="-423323" algn="l" rtl="0" eaLnBrk="1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4876678" marR="0" lvl="7" indent="-423323" algn="l" rtl="0" eaLnBrk="1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5486263" marR="0" lvl="8" indent="-423323" algn="l" rtl="0" eaLnBrk="1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867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114297" indent="0">
                <a:buNone/>
              </a:pPr>
              <a:endParaRPr lang="en-DE" sz="1500" dirty="0"/>
            </a:p>
            <a:p>
              <a:pPr marL="114297" indent="0">
                <a:buNone/>
              </a:pPr>
              <a:r>
                <a:rPr lang="en-DE" sz="1500" dirty="0"/>
                <a:t>Model energy-dependence with: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9464B08-C62F-DB69-1A96-8D38E07D4780}"/>
              </a:ext>
            </a:extLst>
          </p:cNvPr>
          <p:cNvGrpSpPr>
            <a:grpSpLocks noChangeAspect="1"/>
          </p:cNvGrpSpPr>
          <p:nvPr/>
        </p:nvGrpSpPr>
        <p:grpSpPr>
          <a:xfrm>
            <a:off x="1" y="795230"/>
            <a:ext cx="5224553" cy="3914999"/>
            <a:chOff x="2516415" y="1273675"/>
            <a:chExt cx="6375400" cy="4777383"/>
          </a:xfrm>
        </p:grpSpPr>
        <p:pic>
          <p:nvPicPr>
            <p:cNvPr id="11" name="Picture 10" descr="A graph of a graph showing a number of energy&#10;&#10;AI-generated content may be incorrect.">
              <a:extLst>
                <a:ext uri="{FF2B5EF4-FFF2-40B4-BE49-F238E27FC236}">
                  <a16:creationId xmlns:a16="http://schemas.microsoft.com/office/drawing/2014/main" id="{87806B62-5398-1809-C6A6-79695EA3DC2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16415" y="2033369"/>
              <a:ext cx="6375400" cy="3810000"/>
            </a:xfrm>
            <a:prstGeom prst="rect">
              <a:avLst/>
            </a:prstGeom>
          </p:spPr>
        </p:pic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0ACAD823-7C9F-6C7F-FE25-CD80A179FF43}"/>
                </a:ext>
              </a:extLst>
            </p:cNvPr>
            <p:cNvSpPr/>
            <p:nvPr/>
          </p:nvSpPr>
          <p:spPr>
            <a:xfrm rot="16200000">
              <a:off x="3467840" y="3808180"/>
              <a:ext cx="2196469" cy="2289288"/>
            </a:xfrm>
            <a:prstGeom prst="arc">
              <a:avLst/>
            </a:prstGeom>
            <a:ln w="5080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DE" sz="1050" dirty="0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90DACE7-1025-B8EB-19EC-4E00D0F9BE80}"/>
                </a:ext>
              </a:extLst>
            </p:cNvPr>
            <p:cNvCxnSpPr>
              <a:cxnSpLocks/>
            </p:cNvCxnSpPr>
            <p:nvPr/>
          </p:nvCxnSpPr>
          <p:spPr>
            <a:xfrm rot="120000" flipV="1">
              <a:off x="4703351" y="3774086"/>
              <a:ext cx="2808000" cy="115200"/>
            </a:xfrm>
            <a:prstGeom prst="line">
              <a:avLst/>
            </a:prstGeom>
            <a:ln w="5080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Arc 25">
              <a:extLst>
                <a:ext uri="{FF2B5EF4-FFF2-40B4-BE49-F238E27FC236}">
                  <a16:creationId xmlns:a16="http://schemas.microsoft.com/office/drawing/2014/main" id="{7D1C226F-EB08-363A-C3D0-529333BD1B4E}"/>
                </a:ext>
              </a:extLst>
            </p:cNvPr>
            <p:cNvSpPr/>
            <p:nvPr/>
          </p:nvSpPr>
          <p:spPr>
            <a:xfrm rot="10800000">
              <a:off x="3496207" y="1273675"/>
              <a:ext cx="2196470" cy="2289287"/>
            </a:xfrm>
            <a:prstGeom prst="arc">
              <a:avLst/>
            </a:prstGeom>
            <a:ln w="5080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DE" sz="1050" dirty="0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F7EC2B2-6489-EBF5-B64B-86CF84817ACB}"/>
                </a:ext>
              </a:extLst>
            </p:cNvPr>
            <p:cNvCxnSpPr>
              <a:cxnSpLocks/>
            </p:cNvCxnSpPr>
            <p:nvPr/>
          </p:nvCxnSpPr>
          <p:spPr>
            <a:xfrm rot="180000" flipV="1">
              <a:off x="4703416" y="3527539"/>
              <a:ext cx="2808000" cy="115200"/>
            </a:xfrm>
            <a:prstGeom prst="line">
              <a:avLst/>
            </a:prstGeom>
            <a:ln w="5080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ight Arrow 27">
              <a:extLst>
                <a:ext uri="{FF2B5EF4-FFF2-40B4-BE49-F238E27FC236}">
                  <a16:creationId xmlns:a16="http://schemas.microsoft.com/office/drawing/2014/main" id="{2F389FDA-5876-230C-ACA1-D65577FE7F67}"/>
                </a:ext>
              </a:extLst>
            </p:cNvPr>
            <p:cNvSpPr/>
            <p:nvPr/>
          </p:nvSpPr>
          <p:spPr>
            <a:xfrm rot="180000">
              <a:off x="5146735" y="3262907"/>
              <a:ext cx="1431518" cy="168666"/>
            </a:xfrm>
            <a:prstGeom prst="rightArrow">
              <a:avLst/>
            </a:prstGeom>
            <a:solidFill>
              <a:srgbClr val="FF26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105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9C5E552-BCDB-E653-8000-A5407F7D5F4E}"/>
                </a:ext>
              </a:extLst>
            </p:cNvPr>
            <p:cNvSpPr txBox="1"/>
            <p:nvPr/>
          </p:nvSpPr>
          <p:spPr>
            <a:xfrm>
              <a:off x="5046664" y="2599874"/>
              <a:ext cx="1535023" cy="30984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>
                  <a:solidFill>
                    <a:srgbClr val="0070C0"/>
                  </a:solidFill>
                </a:rPr>
                <a:t>“h</a:t>
              </a:r>
              <a:r>
                <a:rPr lang="en-DE" sz="1050" dirty="0">
                  <a:solidFill>
                    <a:srgbClr val="0070C0"/>
                  </a:solidFill>
                </a:rPr>
                <a:t>igh A/E region”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0C838D8-0309-16E5-E5CE-4B4B739B68DB}"/>
                </a:ext>
              </a:extLst>
            </p:cNvPr>
            <p:cNvSpPr txBox="1"/>
            <p:nvPr/>
          </p:nvSpPr>
          <p:spPr>
            <a:xfrm>
              <a:off x="5065136" y="4288909"/>
              <a:ext cx="1449639" cy="30984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>
                  <a:solidFill>
                    <a:srgbClr val="0070C0"/>
                  </a:solidFill>
                </a:rPr>
                <a:t>“low</a:t>
              </a:r>
              <a:r>
                <a:rPr lang="en-DE" sz="1050" dirty="0">
                  <a:solidFill>
                    <a:srgbClr val="0070C0"/>
                  </a:solidFill>
                </a:rPr>
                <a:t> A/E region”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EF51CAA-BE48-C38A-DFE5-12ED4D6934D6}"/>
                </a:ext>
              </a:extLst>
            </p:cNvPr>
            <p:cNvSpPr txBox="1"/>
            <p:nvPr/>
          </p:nvSpPr>
          <p:spPr>
            <a:xfrm>
              <a:off x="7543733" y="3548650"/>
              <a:ext cx="989639" cy="30984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1050" dirty="0">
                  <a:solidFill>
                    <a:srgbClr val="FF0000"/>
                  </a:solidFill>
                </a:rPr>
                <a:t>SSE band</a:t>
              </a:r>
              <a:endParaRPr lang="en-DE" sz="105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2233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08EDFC-18AE-8416-6FF1-2680823099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graph of a function&#10;&#10;AI-generated content may be incorrect.">
            <a:extLst>
              <a:ext uri="{FF2B5EF4-FFF2-40B4-BE49-F238E27FC236}">
                <a16:creationId xmlns:a16="http://schemas.microsoft.com/office/drawing/2014/main" id="{90E579C7-05E6-D32B-628F-9D4E6AD9A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746" y="1024346"/>
            <a:ext cx="4131000" cy="2754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73A8626-1DB4-774F-265D-046663B05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Definition of Compton Bands and Fit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F48D44-06FD-0C3F-6E71-DB720BD467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3747943"/>
            <a:ext cx="4572000" cy="1500260"/>
          </a:xfrm>
        </p:spPr>
        <p:txBody>
          <a:bodyPr>
            <a:normAutofit/>
          </a:bodyPr>
          <a:lstStyle/>
          <a:p>
            <a:r>
              <a:rPr lang="en-GB" dirty="0"/>
              <a:t>Divide </a:t>
            </a:r>
            <a:r>
              <a:rPr lang="en-GB" b="1" dirty="0"/>
              <a:t>Compton continuum</a:t>
            </a:r>
            <a:r>
              <a:rPr lang="en-GB" dirty="0"/>
              <a:t>: 47 bands </a:t>
            </a:r>
          </a:p>
          <a:p>
            <a:r>
              <a:rPr lang="en-GB" dirty="0"/>
              <a:t>Each band 20 keV range</a:t>
            </a:r>
          </a:p>
          <a:p>
            <a:r>
              <a:rPr lang="en-GB" dirty="0"/>
              <a:t>From 520 keV – 2170 keV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A767AB-AECE-9CF5-9823-E7CA6FD1C50C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82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58</a:t>
            </a:fld>
            <a:endParaRPr lang="en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9C4E1AE-2EE3-B433-3238-AA8E07D4C7B9}"/>
              </a:ext>
            </a:extLst>
          </p:cNvPr>
          <p:cNvGrpSpPr>
            <a:grpSpLocks noChangeAspect="1"/>
          </p:cNvGrpSpPr>
          <p:nvPr/>
        </p:nvGrpSpPr>
        <p:grpSpPr>
          <a:xfrm>
            <a:off x="164683" y="1024346"/>
            <a:ext cx="4518000" cy="2700000"/>
            <a:chOff x="877660" y="1793944"/>
            <a:chExt cx="6870987" cy="4106168"/>
          </a:xfrm>
        </p:grpSpPr>
        <p:pic>
          <p:nvPicPr>
            <p:cNvPr id="6" name="Picture 5" descr="A graph of a graph showing a number of energy&#10;&#10;AI-generated content may be incorrect.">
              <a:extLst>
                <a:ext uri="{FF2B5EF4-FFF2-40B4-BE49-F238E27FC236}">
                  <a16:creationId xmlns:a16="http://schemas.microsoft.com/office/drawing/2014/main" id="{8BB3BBD7-91E8-7B57-ED8C-2F74B98863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7660" y="1793944"/>
              <a:ext cx="6870987" cy="4106168"/>
            </a:xfrm>
            <a:prstGeom prst="rect">
              <a:avLst/>
            </a:prstGeom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A8930BD-5AF2-BF48-8DA9-9016897430F0}"/>
                </a:ext>
              </a:extLst>
            </p:cNvPr>
            <p:cNvCxnSpPr/>
            <p:nvPr/>
          </p:nvCxnSpPr>
          <p:spPr>
            <a:xfrm>
              <a:off x="3408218" y="2200332"/>
              <a:ext cx="0" cy="2970000"/>
            </a:xfrm>
            <a:prstGeom prst="line">
              <a:avLst/>
            </a:prstGeom>
            <a:ln w="222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AA33C7B-16D0-5AD2-E017-0A7BE00879AC}"/>
                </a:ext>
              </a:extLst>
            </p:cNvPr>
            <p:cNvCxnSpPr/>
            <p:nvPr/>
          </p:nvCxnSpPr>
          <p:spPr>
            <a:xfrm>
              <a:off x="3530928" y="2199600"/>
              <a:ext cx="0" cy="2970000"/>
            </a:xfrm>
            <a:prstGeom prst="line">
              <a:avLst/>
            </a:prstGeom>
            <a:ln w="222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FF245095-22CF-97E5-A36F-36C255F98E36}"/>
              </a:ext>
            </a:extLst>
          </p:cNvPr>
          <p:cNvSpPr txBox="1"/>
          <p:nvPr/>
        </p:nvSpPr>
        <p:spPr>
          <a:xfrm>
            <a:off x="5634202" y="807844"/>
            <a:ext cx="3386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DE" sz="1200" dirty="0">
                <a:solidFill>
                  <a:srgbClr val="5E5E5E"/>
                </a:solidFill>
                <a:latin typeface="Consolas" panose="020B0609020204030204" pitchFamily="49" charset="0"/>
                <a:ea typeface="Menlo" panose="020B0609030804020204" pitchFamily="49" charset="0"/>
                <a:cs typeface="Consolas" panose="020B0609020204030204" pitchFamily="49" charset="0"/>
              </a:rPr>
              <a:t>GitHub: </a:t>
            </a:r>
            <a:r>
              <a:rPr lang="en-GB" sz="1200" dirty="0">
                <a:solidFill>
                  <a:srgbClr val="5E5E5E"/>
                </a:solidFill>
                <a:latin typeface="Consolas" panose="020B0609020204030204" pitchFamily="49" charset="0"/>
                <a:ea typeface="Menlo" panose="020B0609030804020204" pitchFamily="49" charset="0"/>
                <a:cs typeface="Consolas" panose="020B0609020204030204" pitchFamily="49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fit_aoe_compton</a:t>
            </a:r>
            <a:endParaRPr lang="en-DE" sz="1200" dirty="0">
              <a:solidFill>
                <a:srgbClr val="5E5E5E"/>
              </a:solidFill>
              <a:latin typeface="Consolas" panose="020B0609020204030204" pitchFamily="49" charset="0"/>
              <a:ea typeface="Menlo" panose="020B0609030804020204" pitchFamily="49" charset="0"/>
              <a:cs typeface="Consolas" panose="020B0609020204030204" pitchFamily="49" charset="0"/>
            </a:endParaRP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93A0F433-8E83-8BCC-8904-E4C87456C3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707636" y="4819500"/>
            <a:ext cx="3436364" cy="324000"/>
          </a:xfrm>
          <a:prstGeom prst="rect">
            <a:avLst/>
          </a:prstGeom>
        </p:spPr>
      </p:pic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6A22760-794C-C416-52B6-015A276FA7C8}"/>
              </a:ext>
            </a:extLst>
          </p:cNvPr>
          <p:cNvSpPr txBox="1">
            <a:spLocks/>
          </p:cNvSpPr>
          <p:nvPr/>
        </p:nvSpPr>
        <p:spPr>
          <a:xfrm>
            <a:off x="4535488" y="4045907"/>
            <a:ext cx="1432110" cy="392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marR="0" lvl="0" indent="-457189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L="1219170" marR="0" lvl="1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297" indent="0">
              <a:buNone/>
            </a:pPr>
            <a:r>
              <a:rPr lang="de-DE" sz="1350" dirty="0"/>
              <a:t>Fit </a:t>
            </a:r>
            <a:r>
              <a:rPr lang="de-DE" sz="1350" dirty="0" err="1"/>
              <a:t>function</a:t>
            </a:r>
            <a:r>
              <a:rPr lang="de-DE" sz="1350" dirty="0"/>
              <a:t>:</a:t>
            </a:r>
            <a:endParaRPr lang="en-DE" sz="1350" dirty="0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B2CA426-C4ED-4CCF-C4B7-3EEAC8181326}"/>
              </a:ext>
            </a:extLst>
          </p:cNvPr>
          <p:cNvSpPr txBox="1">
            <a:spLocks/>
          </p:cNvSpPr>
          <p:nvPr/>
        </p:nvSpPr>
        <p:spPr>
          <a:xfrm>
            <a:off x="5048452" y="4623389"/>
            <a:ext cx="1766658" cy="392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marR="0" lvl="0" indent="-457189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L="1219170" marR="0" lvl="1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297" indent="0">
              <a:buNone/>
            </a:pPr>
            <a:r>
              <a:rPr lang="de-DE" sz="1350" dirty="0"/>
              <a:t>EMG:</a:t>
            </a:r>
            <a:endParaRPr lang="en-DE" sz="1350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31CCA37-1973-6995-E4BF-EBD51181F882}"/>
              </a:ext>
            </a:extLst>
          </p:cNvPr>
          <p:cNvGrpSpPr/>
          <p:nvPr/>
        </p:nvGrpSpPr>
        <p:grpSpPr>
          <a:xfrm>
            <a:off x="5251543" y="4416939"/>
            <a:ext cx="3769616" cy="157122"/>
            <a:chOff x="7004273" y="5363962"/>
            <a:chExt cx="5026154" cy="209496"/>
          </a:xfrm>
        </p:grpSpPr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85CF23E1-07D8-B200-C06A-3B8F5101E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004273" y="5363962"/>
              <a:ext cx="5026154" cy="180000"/>
            </a:xfrm>
            <a:prstGeom prst="rect">
              <a:avLst/>
            </a:prstGeom>
          </p:spPr>
        </p:pic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3EA3AEB-9A06-8BC1-0A76-7B3700315164}"/>
                </a:ext>
              </a:extLst>
            </p:cNvPr>
            <p:cNvCxnSpPr/>
            <p:nvPr/>
          </p:nvCxnSpPr>
          <p:spPr>
            <a:xfrm>
              <a:off x="8609814" y="5573458"/>
              <a:ext cx="1340431" cy="0"/>
            </a:xfrm>
            <a:prstGeom prst="line">
              <a:avLst/>
            </a:prstGeom>
            <a:ln w="25400">
              <a:solidFill>
                <a:srgbClr val="FF2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F5680FB-E3E3-E3A3-CD4E-CCC87BFD6C2E}"/>
                </a:ext>
              </a:extLst>
            </p:cNvPr>
            <p:cNvCxnSpPr/>
            <p:nvPr/>
          </p:nvCxnSpPr>
          <p:spPr>
            <a:xfrm>
              <a:off x="10219886" y="5573458"/>
              <a:ext cx="1800000" cy="0"/>
            </a:xfrm>
            <a:prstGeom prst="line">
              <a:avLst/>
            </a:prstGeom>
            <a:ln w="25400">
              <a:solidFill>
                <a:srgbClr val="1A86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68491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A graph of a function&#10;&#10;AI-generated content may be incorrect.">
            <a:extLst>
              <a:ext uri="{FF2B5EF4-FFF2-40B4-BE49-F238E27FC236}">
                <a16:creationId xmlns:a16="http://schemas.microsoft.com/office/drawing/2014/main" id="{DD56591A-FAAA-C588-6694-AB6F344135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7758" y="2242604"/>
            <a:ext cx="2430000" cy="1620000"/>
          </a:xfrm>
          <a:prstGeom prst="rect">
            <a:avLst/>
          </a:prstGeom>
        </p:spPr>
      </p:pic>
      <p:pic>
        <p:nvPicPr>
          <p:cNvPr id="34" name="Picture 33" descr="A graph of a function&#10;&#10;AI-generated content may be incorrect.">
            <a:extLst>
              <a:ext uri="{FF2B5EF4-FFF2-40B4-BE49-F238E27FC236}">
                <a16:creationId xmlns:a16="http://schemas.microsoft.com/office/drawing/2014/main" id="{1C6B60A9-8101-4D0E-BE80-6C95601CF2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717" y="1533851"/>
            <a:ext cx="2430000" cy="1620000"/>
          </a:xfrm>
          <a:prstGeom prst="rect">
            <a:avLst/>
          </a:prstGeom>
        </p:spPr>
      </p:pic>
      <p:pic>
        <p:nvPicPr>
          <p:cNvPr id="32" name="Picture 31" descr="A graph of a function&#10;&#10;AI-generated content may be incorrect.">
            <a:extLst>
              <a:ext uri="{FF2B5EF4-FFF2-40B4-BE49-F238E27FC236}">
                <a16:creationId xmlns:a16="http://schemas.microsoft.com/office/drawing/2014/main" id="{A6CD3C7A-66EB-77B5-4A86-EC255D4A6B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6030" y="1094801"/>
            <a:ext cx="2430000" cy="1620000"/>
          </a:xfrm>
          <a:prstGeom prst="rect">
            <a:avLst/>
          </a:prstGeom>
        </p:spPr>
      </p:pic>
      <p:pic>
        <p:nvPicPr>
          <p:cNvPr id="30" name="Picture 29" descr="A graph of a function&#10;&#10;AI-generated content may be incorrect.">
            <a:extLst>
              <a:ext uri="{FF2B5EF4-FFF2-40B4-BE49-F238E27FC236}">
                <a16:creationId xmlns:a16="http://schemas.microsoft.com/office/drawing/2014/main" id="{0D4700B9-1AC9-E23F-78D5-09AB7634FA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4228" y="1435001"/>
            <a:ext cx="2430000" cy="16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AD298A-A2F4-C324-D5B7-0DCB60077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/>
              <a:t>Combined Fit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2BEEBB-1228-9F5E-F297-EF56AB650528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82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59</a:t>
            </a:fld>
            <a:endParaRPr lang="e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8D7F2-AF88-8140-44F9-605AACB152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Verena Aures - TUM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A2B909-C706-5D17-0714-BAB84F8B8B19}"/>
              </a:ext>
            </a:extLst>
          </p:cNvPr>
          <p:cNvSpPr txBox="1"/>
          <p:nvPr/>
        </p:nvSpPr>
        <p:spPr>
          <a:xfrm>
            <a:off x="5634202" y="807844"/>
            <a:ext cx="3386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DE" sz="1200" dirty="0">
                <a:solidFill>
                  <a:srgbClr val="5E5E5E"/>
                </a:solidFill>
                <a:latin typeface="Consolas" panose="020B0609020204030204" pitchFamily="49" charset="0"/>
                <a:ea typeface="Menlo" panose="020B0609030804020204" pitchFamily="49" charset="0"/>
                <a:cs typeface="Consolas" panose="020B0609020204030204" pitchFamily="49" charset="0"/>
              </a:rPr>
              <a:t>GitHub: </a:t>
            </a:r>
            <a:r>
              <a:rPr lang="en-GB" sz="1200" dirty="0">
                <a:solidFill>
                  <a:srgbClr val="5E5E5E"/>
                </a:solidFill>
                <a:latin typeface="Consolas" panose="020B0609020204030204" pitchFamily="49" charset="0"/>
                <a:cs typeface="Consolas" panose="020B0609020204030204" pitchFamily="49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fit_aoe_compton_combined</a:t>
            </a:r>
            <a:endParaRPr lang="en-DE" sz="1200" dirty="0">
              <a:solidFill>
                <a:srgbClr val="5E5E5E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28" name="Picture 27" descr="A graph of a function&#10;&#10;AI-generated content may be incorrect.">
            <a:extLst>
              <a:ext uri="{FF2B5EF4-FFF2-40B4-BE49-F238E27FC236}">
                <a16:creationId xmlns:a16="http://schemas.microsoft.com/office/drawing/2014/main" id="{59AE68A1-B186-4EC7-DA4C-80AEA87A952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6743" y="2200081"/>
            <a:ext cx="2430000" cy="1620000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8FE70E5A-1383-4874-4CBB-909FAF5378E2}"/>
              </a:ext>
            </a:extLst>
          </p:cNvPr>
          <p:cNvSpPr/>
          <p:nvPr/>
        </p:nvSpPr>
        <p:spPr>
          <a:xfrm>
            <a:off x="1094289" y="1863650"/>
            <a:ext cx="6868886" cy="2628315"/>
          </a:xfrm>
          <a:prstGeom prst="ellipse">
            <a:avLst/>
          </a:prstGeom>
          <a:gradFill flip="none" rotWithShape="1">
            <a:gsLst>
              <a:gs pos="0">
                <a:srgbClr val="CB3B33">
                  <a:alpha val="11000"/>
                </a:srgbClr>
              </a:gs>
              <a:gs pos="30000">
                <a:srgbClr val="9658B2">
                  <a:alpha val="9007"/>
                </a:srgbClr>
              </a:gs>
              <a:gs pos="79000">
                <a:srgbClr val="389825">
                  <a:lumMod val="100000"/>
                  <a:alpha val="11713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05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22F92C7-E85F-3034-1F30-40EB9E0BC212}"/>
              </a:ext>
            </a:extLst>
          </p:cNvPr>
          <p:cNvGrpSpPr>
            <a:grpSpLocks noChangeAspect="1"/>
          </p:cNvGrpSpPr>
          <p:nvPr/>
        </p:nvGrpSpPr>
        <p:grpSpPr>
          <a:xfrm>
            <a:off x="3135230" y="3529087"/>
            <a:ext cx="2710800" cy="1620000"/>
            <a:chOff x="4180306" y="4940059"/>
            <a:chExt cx="3221819" cy="1925390"/>
          </a:xfrm>
        </p:grpSpPr>
        <p:pic>
          <p:nvPicPr>
            <p:cNvPr id="6" name="Picture 5" descr="A graph of a graph showing a number of energy&#10;&#10;AI-generated content may be incorrect.">
              <a:extLst>
                <a:ext uri="{FF2B5EF4-FFF2-40B4-BE49-F238E27FC236}">
                  <a16:creationId xmlns:a16="http://schemas.microsoft.com/office/drawing/2014/main" id="{5E93D23E-D82E-BAFC-DDC6-C9FA6932F6A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180306" y="4940059"/>
              <a:ext cx="3221819" cy="1925390"/>
            </a:xfrm>
            <a:prstGeom prst="rect">
              <a:avLst/>
            </a:prstGeom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ED4E25B-2C3D-4999-7E68-06CBF68C005A}"/>
                </a:ext>
              </a:extLst>
            </p:cNvPr>
            <p:cNvCxnSpPr/>
            <p:nvPr/>
          </p:nvCxnSpPr>
          <p:spPr>
            <a:xfrm>
              <a:off x="5337295" y="5125582"/>
              <a:ext cx="0" cy="1404000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FE25957-99F9-9549-F413-4E5AA8F636AE}"/>
                </a:ext>
              </a:extLst>
            </p:cNvPr>
            <p:cNvCxnSpPr/>
            <p:nvPr/>
          </p:nvCxnSpPr>
          <p:spPr>
            <a:xfrm>
              <a:off x="5385898" y="5125582"/>
              <a:ext cx="0" cy="1404000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EE56412-F5C1-21D1-3112-8DE91F11BC1A}"/>
                </a:ext>
              </a:extLst>
            </p:cNvPr>
            <p:cNvCxnSpPr/>
            <p:nvPr/>
          </p:nvCxnSpPr>
          <p:spPr>
            <a:xfrm>
              <a:off x="5554774" y="5125582"/>
              <a:ext cx="0" cy="1404000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7DC8CD1-1A7B-8F4B-DFCA-C42FBECCB297}"/>
                </a:ext>
              </a:extLst>
            </p:cNvPr>
            <p:cNvCxnSpPr/>
            <p:nvPr/>
          </p:nvCxnSpPr>
          <p:spPr>
            <a:xfrm>
              <a:off x="5603377" y="5125582"/>
              <a:ext cx="0" cy="1404000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B972B18-701E-52AE-43BA-B2D27D68972B}"/>
                </a:ext>
              </a:extLst>
            </p:cNvPr>
            <p:cNvCxnSpPr/>
            <p:nvPr/>
          </p:nvCxnSpPr>
          <p:spPr>
            <a:xfrm>
              <a:off x="5752482" y="5125582"/>
              <a:ext cx="0" cy="1404000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BFC0901-9808-FDC7-B585-DCF94CC4ED61}"/>
                </a:ext>
              </a:extLst>
            </p:cNvPr>
            <p:cNvCxnSpPr/>
            <p:nvPr/>
          </p:nvCxnSpPr>
          <p:spPr>
            <a:xfrm>
              <a:off x="5801085" y="5125582"/>
              <a:ext cx="0" cy="1404000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C342239-9B7F-7F35-26DD-023C6A534ACC}"/>
                </a:ext>
              </a:extLst>
            </p:cNvPr>
            <p:cNvCxnSpPr/>
            <p:nvPr/>
          </p:nvCxnSpPr>
          <p:spPr>
            <a:xfrm>
              <a:off x="6035863" y="5125582"/>
              <a:ext cx="0" cy="1404000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52ABBA9-E311-9ACB-74FC-8AFA37E4A1AD}"/>
                </a:ext>
              </a:extLst>
            </p:cNvPr>
            <p:cNvCxnSpPr/>
            <p:nvPr/>
          </p:nvCxnSpPr>
          <p:spPr>
            <a:xfrm>
              <a:off x="6084466" y="5125582"/>
              <a:ext cx="0" cy="1404000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577F741-AE61-B3AC-FD05-AFB93412E087}"/>
                </a:ext>
              </a:extLst>
            </p:cNvPr>
            <p:cNvCxnSpPr/>
            <p:nvPr/>
          </p:nvCxnSpPr>
          <p:spPr>
            <a:xfrm>
              <a:off x="6325836" y="5125582"/>
              <a:ext cx="0" cy="1404000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031F147-51F8-63BC-A609-15A6BE0B618C}"/>
                </a:ext>
              </a:extLst>
            </p:cNvPr>
            <p:cNvCxnSpPr/>
            <p:nvPr/>
          </p:nvCxnSpPr>
          <p:spPr>
            <a:xfrm>
              <a:off x="6374439" y="5125582"/>
              <a:ext cx="0" cy="1404000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1471D61-C115-F52A-0381-0FFAC8E51115}"/>
              </a:ext>
            </a:extLst>
          </p:cNvPr>
          <p:cNvCxnSpPr>
            <a:cxnSpLocks/>
          </p:cNvCxnSpPr>
          <p:nvPr/>
        </p:nvCxnSpPr>
        <p:spPr>
          <a:xfrm flipH="1" flipV="1">
            <a:off x="3100704" y="2173308"/>
            <a:ext cx="1190987" cy="1511876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DBD9B7B-BCA7-A2DE-47E9-0F858310F016}"/>
              </a:ext>
            </a:extLst>
          </p:cNvPr>
          <p:cNvCxnSpPr>
            <a:cxnSpLocks/>
          </p:cNvCxnSpPr>
          <p:nvPr/>
        </p:nvCxnSpPr>
        <p:spPr>
          <a:xfrm flipH="1" flipV="1">
            <a:off x="2401211" y="3018384"/>
            <a:ext cx="1720801" cy="66680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6E6C74D-73AB-FDC7-F0D7-1F4B552DCEF4}"/>
              </a:ext>
            </a:extLst>
          </p:cNvPr>
          <p:cNvCxnSpPr>
            <a:cxnSpLocks/>
          </p:cNvCxnSpPr>
          <p:nvPr/>
        </p:nvCxnSpPr>
        <p:spPr>
          <a:xfrm flipV="1">
            <a:off x="4476433" y="1928848"/>
            <a:ext cx="16691" cy="1756336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1274155-1042-6E00-1C0B-1A964377FCD0}"/>
              </a:ext>
            </a:extLst>
          </p:cNvPr>
          <p:cNvCxnSpPr>
            <a:cxnSpLocks/>
          </p:cNvCxnSpPr>
          <p:nvPr/>
        </p:nvCxnSpPr>
        <p:spPr>
          <a:xfrm flipV="1">
            <a:off x="4728758" y="2309150"/>
            <a:ext cx="1302012" cy="1381118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13C43C1-8F0A-BACF-6A25-156A94ADF1BD}"/>
              </a:ext>
            </a:extLst>
          </p:cNvPr>
          <p:cNvCxnSpPr>
            <a:cxnSpLocks/>
          </p:cNvCxnSpPr>
          <p:nvPr/>
        </p:nvCxnSpPr>
        <p:spPr>
          <a:xfrm flipV="1">
            <a:off x="4963724" y="3243428"/>
            <a:ext cx="2058565" cy="451388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679EEA8-522C-5B20-C295-7583DC3C01C0}"/>
              </a:ext>
            </a:extLst>
          </p:cNvPr>
          <p:cNvSpPr txBox="1"/>
          <p:nvPr/>
        </p:nvSpPr>
        <p:spPr>
          <a:xfrm>
            <a:off x="2666028" y="3095562"/>
            <a:ext cx="3647019" cy="34624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50" b="1" dirty="0">
                <a:solidFill>
                  <a:srgbClr val="5E5E5E"/>
                </a:solidFill>
                <a:latin typeface="+mn-lt"/>
              </a:rPr>
              <a:t>Combined Bayesian-guided MLE fit</a:t>
            </a:r>
            <a:endParaRPr lang="en-DE" sz="1650" b="1" dirty="0">
              <a:solidFill>
                <a:srgbClr val="5E5E5E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3131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7" name="Google Shape;307;p41"/>
          <p:cNvCxnSpPr/>
          <p:nvPr/>
        </p:nvCxnSpPr>
        <p:spPr>
          <a:xfrm>
            <a:off x="1143000" y="0"/>
            <a:ext cx="685800" cy="0"/>
          </a:xfrm>
          <a:prstGeom prst="straightConnector1">
            <a:avLst/>
          </a:prstGeom>
          <a:solidFill>
            <a:schemeClr val="accent1"/>
          </a:solidFill>
          <a:ln w="9525" cap="flat" cmpd="sng">
            <a:solidFill>
              <a:srgbClr val="FBFF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8" name="Google Shape;308;p41"/>
          <p:cNvCxnSpPr/>
          <p:nvPr/>
        </p:nvCxnSpPr>
        <p:spPr>
          <a:xfrm>
            <a:off x="1143000" y="0"/>
            <a:ext cx="685800" cy="0"/>
          </a:xfrm>
          <a:prstGeom prst="straightConnector1">
            <a:avLst/>
          </a:prstGeom>
          <a:solidFill>
            <a:schemeClr val="accent1"/>
          </a:solidFill>
          <a:ln w="9525" cap="flat" cmpd="sng">
            <a:solidFill>
              <a:srgbClr val="FB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09" name="Google Shape;309;p41"/>
          <p:cNvPicPr preferRelativeResize="0"/>
          <p:nvPr/>
        </p:nvPicPr>
        <p:blipFill rotWithShape="1">
          <a:blip r:embed="rId3">
            <a:alphaModFix/>
          </a:blip>
          <a:srcRect l="26174"/>
          <a:stretch/>
        </p:blipFill>
        <p:spPr>
          <a:xfrm>
            <a:off x="398497" y="1268016"/>
            <a:ext cx="3866259" cy="3700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41"/>
          <p:cNvPicPr preferRelativeResize="0"/>
          <p:nvPr/>
        </p:nvPicPr>
        <p:blipFill rotWithShape="1">
          <a:blip r:embed="rId4">
            <a:alphaModFix/>
          </a:blip>
          <a:srcRect l="48673"/>
          <a:stretch/>
        </p:blipFill>
        <p:spPr>
          <a:xfrm>
            <a:off x="2754345" y="1541859"/>
            <a:ext cx="1128406" cy="1255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41"/>
          <p:cNvPicPr preferRelativeResize="0"/>
          <p:nvPr/>
        </p:nvPicPr>
        <p:blipFill rotWithShape="1">
          <a:blip r:embed="rId4">
            <a:alphaModFix/>
          </a:blip>
          <a:srcRect r="50852"/>
          <a:stretch/>
        </p:blipFill>
        <p:spPr>
          <a:xfrm>
            <a:off x="1645706" y="2027194"/>
            <a:ext cx="1080503" cy="1255489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41"/>
          <p:cNvSpPr txBox="1"/>
          <p:nvPr/>
        </p:nvSpPr>
        <p:spPr>
          <a:xfrm>
            <a:off x="2185957" y="4524154"/>
            <a:ext cx="1864598" cy="276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Energy of both electrons</a:t>
            </a:r>
          </a:p>
        </p:txBody>
      </p:sp>
      <p:pic>
        <p:nvPicPr>
          <p:cNvPr id="316" name="Google Shape;316;p41" descr="http://www.althans.de/fileadmin/content/elemente/Lup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027871">
            <a:off x="2475578" y="3062436"/>
            <a:ext cx="2908399" cy="247827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11329FE-5C9A-9301-B2CD-6A165E6CE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00" y="107524"/>
            <a:ext cx="7886700" cy="519310"/>
          </a:xfrm>
        </p:spPr>
        <p:txBody>
          <a:bodyPr/>
          <a:lstStyle/>
          <a:p>
            <a:r>
              <a:rPr lang="en-US" noProof="0" dirty="0"/>
              <a:t>The challenge: Low Statistics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0548D9-F9EC-8EAE-0070-D7775C739E01}"/>
              </a:ext>
            </a:extLst>
          </p:cNvPr>
          <p:cNvSpPr txBox="1"/>
          <p:nvPr/>
        </p:nvSpPr>
        <p:spPr>
          <a:xfrm>
            <a:off x="907623" y="1228204"/>
            <a:ext cx="29981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noProof="0" dirty="0">
                <a:solidFill>
                  <a:schemeClr val="bg2">
                    <a:lumMod val="50000"/>
                  </a:schemeClr>
                </a:solidFill>
                <a:latin typeface="Bradley Hand" pitchFamily="2" charset="77"/>
                <a:sym typeface="Noto Sans Symbols"/>
              </a:rPr>
              <a:t>C</a:t>
            </a:r>
            <a:r>
              <a:rPr lang="en-US" sz="1200" b="1" noProof="0" dirty="0">
                <a:solidFill>
                  <a:schemeClr val="bg2">
                    <a:lumMod val="50000"/>
                  </a:schemeClr>
                </a:solidFill>
                <a:latin typeface="Bradley Hand" pitchFamily="2" charset="77"/>
              </a:rPr>
              <a:t>ontinuous energy spectrum</a:t>
            </a:r>
          </a:p>
          <a:p>
            <a:endParaRPr lang="en-US" sz="1200" b="1" noProof="0" dirty="0">
              <a:solidFill>
                <a:schemeClr val="bg2">
                  <a:lumMod val="50000"/>
                </a:schemeClr>
              </a:solidFill>
              <a:latin typeface="Bradley Hand" pitchFamily="2" charset="77"/>
            </a:endParaRPr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E16F54E8-6BEC-C4AF-02C4-90C0C0B8155E}"/>
              </a:ext>
            </a:extLst>
          </p:cNvPr>
          <p:cNvCxnSpPr>
            <a:cxnSpLocks/>
          </p:cNvCxnSpPr>
          <p:nvPr/>
        </p:nvCxnSpPr>
        <p:spPr>
          <a:xfrm rot="5400000">
            <a:off x="2081878" y="1533414"/>
            <a:ext cx="416234" cy="361287"/>
          </a:xfrm>
          <a:prstGeom prst="curvedConnector3">
            <a:avLst>
              <a:gd name="adj1" fmla="val 50000"/>
            </a:avLst>
          </a:prstGeom>
          <a:ln w="19050">
            <a:solidFill>
              <a:schemeClr val="bg1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C755222-CD68-2B59-8B14-38FB3F77CD9F}"/>
              </a:ext>
            </a:extLst>
          </p:cNvPr>
          <p:cNvSpPr txBox="1"/>
          <p:nvPr/>
        </p:nvSpPr>
        <p:spPr>
          <a:xfrm>
            <a:off x="4821787" y="4019070"/>
            <a:ext cx="1487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noProof="0" dirty="0">
                <a:solidFill>
                  <a:schemeClr val="bg2">
                    <a:lumMod val="50000"/>
                  </a:schemeClr>
                </a:solidFill>
                <a:latin typeface="Bradley Hand" pitchFamily="2" charset="77"/>
                <a:sym typeface="Noto Sans Symbols"/>
              </a:rPr>
              <a:t>Peak at Q</a:t>
            </a:r>
            <a:r>
              <a:rPr lang="en-US" sz="1200" b="1" baseline="-25000" noProof="0" dirty="0">
                <a:solidFill>
                  <a:schemeClr val="bg2">
                    <a:lumMod val="50000"/>
                  </a:schemeClr>
                </a:solidFill>
                <a:latin typeface="Bradley Hand" pitchFamily="2" charset="77"/>
                <a:sym typeface="Noto Sans Symbols"/>
              </a:rPr>
              <a:t>𝛽𝛽</a:t>
            </a:r>
            <a:r>
              <a:rPr lang="en-US" sz="1200" b="1" noProof="0" dirty="0">
                <a:solidFill>
                  <a:schemeClr val="bg2">
                    <a:lumMod val="50000"/>
                  </a:schemeClr>
                </a:solidFill>
                <a:latin typeface="Bradley Hand" pitchFamily="2" charset="77"/>
                <a:sym typeface="Noto Sans Symbols"/>
              </a:rPr>
              <a:t> -value (</a:t>
            </a:r>
            <a:r>
              <a:rPr lang="en-US" sz="1200" b="1" baseline="30000" noProof="0" dirty="0">
                <a:solidFill>
                  <a:schemeClr val="bg2">
                    <a:lumMod val="50000"/>
                  </a:schemeClr>
                </a:solidFill>
                <a:latin typeface="Bradley Hand" pitchFamily="2" charset="77"/>
                <a:sym typeface="Noto Sans Symbols"/>
              </a:rPr>
              <a:t>76</a:t>
            </a:r>
            <a:r>
              <a:rPr lang="en-US" sz="1200" b="1" noProof="0" dirty="0">
                <a:solidFill>
                  <a:schemeClr val="bg2">
                    <a:lumMod val="50000"/>
                  </a:schemeClr>
                </a:solidFill>
                <a:latin typeface="Bradley Hand" pitchFamily="2" charset="77"/>
                <a:sym typeface="Noto Sans Symbols"/>
              </a:rPr>
              <a:t>Ge: 2.039 MeV) </a:t>
            </a:r>
            <a:endParaRPr lang="en-US" sz="1200" b="1" noProof="0" dirty="0">
              <a:solidFill>
                <a:schemeClr val="bg2">
                  <a:lumMod val="50000"/>
                </a:schemeClr>
              </a:solidFill>
              <a:latin typeface="Bradley Hand" pitchFamily="2" charset="77"/>
            </a:endParaRPr>
          </a:p>
        </p:txBody>
      </p:sp>
      <p:cxnSp>
        <p:nvCxnSpPr>
          <p:cNvPr id="10" name="Curved Connector 9">
            <a:extLst>
              <a:ext uri="{FF2B5EF4-FFF2-40B4-BE49-F238E27FC236}">
                <a16:creationId xmlns:a16="http://schemas.microsoft.com/office/drawing/2014/main" id="{65922B29-E01F-C992-F4C4-F99051A1BC13}"/>
              </a:ext>
            </a:extLst>
          </p:cNvPr>
          <p:cNvCxnSpPr>
            <a:cxnSpLocks/>
          </p:cNvCxnSpPr>
          <p:nvPr/>
        </p:nvCxnSpPr>
        <p:spPr>
          <a:xfrm rot="10800000">
            <a:off x="3810751" y="4019070"/>
            <a:ext cx="1011040" cy="187528"/>
          </a:xfrm>
          <a:prstGeom prst="curvedConnector3">
            <a:avLst>
              <a:gd name="adj1" fmla="val 50000"/>
            </a:avLst>
          </a:prstGeom>
          <a:ln w="19050">
            <a:solidFill>
              <a:schemeClr val="bg1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A5F50D7-A710-CA12-CAEC-00196CC70034}"/>
                  </a:ext>
                </a:extLst>
              </p:cNvPr>
              <p:cNvSpPr txBox="1"/>
              <p:nvPr/>
            </p:nvSpPr>
            <p:spPr>
              <a:xfrm>
                <a:off x="5712595" y="2302760"/>
                <a:ext cx="2617861" cy="1558560"/>
              </a:xfrm>
              <a:prstGeom prst="rect">
                <a:avLst/>
              </a:prstGeom>
              <a:noFill/>
            </p:spPr>
            <p:txBody>
              <a:bodyPr wrap="square" lIns="90000" rtlCol="0">
                <a:noAutofit/>
              </a:bodyPr>
              <a:lstStyle/>
              <a:p>
                <a:r>
                  <a:rPr lang="en-US" sz="1600" b="1" noProof="0" dirty="0">
                    <a:solidFill>
                      <a:schemeClr val="bg2">
                        <a:lumMod val="50000"/>
                      </a:schemeClr>
                    </a:solidFill>
                    <a:latin typeface="+mj-lt"/>
                  </a:rPr>
                  <a:t>Total Background in ROI</a:t>
                </a:r>
                <a:r>
                  <a:rPr lang="en-US" sz="1600" i="1" noProof="0" dirty="0">
                    <a:solidFill>
                      <a:schemeClr val="bg2">
                        <a:lumMod val="50000"/>
                      </a:schemeClr>
                    </a:solidFill>
                    <a:latin typeface="+mj-lt"/>
                  </a:rPr>
                  <a:t>:</a:t>
                </a:r>
              </a:p>
              <a:p>
                <a:endParaRPr lang="en-US" i="1" noProof="0" dirty="0">
                  <a:solidFill>
                    <a:srgbClr val="7030A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noProof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𝐵𝐼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b="0" i="1" noProof="0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𝐹𝑊𝐻𝑀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b="0" i="1" noProof="0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b="0" i="1" noProof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noProof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&lt;1</m:t>
                      </m:r>
                      <m:r>
                        <a:rPr lang="en-US" b="0" i="0" noProof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noProof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count</m:t>
                      </m:r>
                    </m:oMath>
                  </m:oMathPara>
                </a14:m>
                <a:endParaRPr lang="en-US" noProof="0" dirty="0"/>
              </a:p>
              <a:p>
                <a:endParaRPr lang="en-US" noProof="0" dirty="0"/>
              </a:p>
              <a:p>
                <a:r>
                  <a:rPr lang="en-US" noProof="0" dirty="0">
                    <a:solidFill>
                      <a:schemeClr val="bg2">
                        <a:lumMod val="50000"/>
                      </a:schemeClr>
                    </a:solidFill>
                    <a:latin typeface="+mn-lt"/>
                  </a:rPr>
                  <a:t>⇒ ↑ High </a:t>
                </a:r>
                <a14:m>
                  <m:oMath xmlns:m="http://schemas.openxmlformats.org/officeDocument/2006/math">
                    <m:r>
                      <a:rPr lang="en-US" b="0" i="1" noProof="0" smtClean="0">
                        <a:solidFill>
                          <a:srgbClr val="92D050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b="0" i="1" noProof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noProof="0" dirty="0"/>
                  <a:t>    </a:t>
                </a:r>
              </a:p>
              <a:p>
                <a:r>
                  <a:rPr lang="en-US" dirty="0">
                    <a:solidFill>
                      <a:schemeClr val="bg2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        requires</a:t>
                </a:r>
              </a:p>
              <a:p>
                <a:r>
                  <a:rPr lang="en-US" dirty="0">
                    <a:solidFill>
                      <a:schemeClr val="bg2">
                        <a:lumMod val="50000"/>
                      </a:schemeClr>
                    </a:solidFill>
                    <a:latin typeface="+mn-lt"/>
                  </a:rPr>
                  <a:t>         Low</a:t>
                </a:r>
                <a14:m>
                  <m:oMath xmlns:m="http://schemas.openxmlformats.org/officeDocument/2006/math">
                    <m:r>
                      <a:rPr lang="en-US" b="0" i="0" noProof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noProof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𝐵𝐼</m:t>
                    </m:r>
                    <m:r>
                      <a:rPr lang="en-US" i="1" noProof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i="1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𝐹𝑊𝐻𝑀</m:t>
                    </m:r>
                  </m:oMath>
                </a14:m>
                <a:r>
                  <a:rPr lang="en-US" dirty="0">
                    <a:solidFill>
                      <a:schemeClr val="bg2">
                        <a:lumMod val="50000"/>
                      </a:schemeClr>
                    </a:solidFill>
                    <a:latin typeface="+mn-lt"/>
                  </a:rPr>
                  <a:t> ↓</a:t>
                </a:r>
              </a:p>
              <a:p>
                <a:endParaRPr lang="en-US" noProof="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A5F50D7-A710-CA12-CAEC-00196CC700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2595" y="2302760"/>
                <a:ext cx="2617861" cy="1558560"/>
              </a:xfrm>
              <a:prstGeom prst="rect">
                <a:avLst/>
              </a:prstGeom>
              <a:blipFill>
                <a:blip r:embed="rId6"/>
                <a:stretch>
                  <a:fillRect l="-962" t="-813" b="-8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9EBA530-29A8-5078-708D-BF2CEE276188}"/>
                  </a:ext>
                </a:extLst>
              </p:cNvPr>
              <p:cNvSpPr txBox="1"/>
              <p:nvPr/>
            </p:nvSpPr>
            <p:spPr>
              <a:xfrm>
                <a:off x="6993524" y="4021873"/>
                <a:ext cx="2208686" cy="1558560"/>
              </a:xfrm>
              <a:prstGeom prst="rect">
                <a:avLst/>
              </a:prstGeom>
              <a:noFill/>
            </p:spPr>
            <p:txBody>
              <a:bodyPr wrap="square" lIns="90000" rtlCol="0">
                <a:noAutofit/>
              </a:bodyPr>
              <a:lstStyle/>
              <a:p>
                <a:endParaRPr lang="en-US" sz="1200" b="0" i="1" noProof="0" dirty="0">
                  <a:solidFill>
                    <a:srgbClr val="7030A0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1200" b="0" i="1" noProof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𝐵𝐼</m:t>
                    </m:r>
                    <m:r>
                      <a:rPr lang="en-US" sz="1200" b="0" i="1" noProof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200" b="0" i="1" noProof="0" dirty="0">
                    <a:solidFill>
                      <a:srgbClr val="7030A0"/>
                    </a:solidFill>
                    <a:latin typeface="Cambria Math" panose="02040503050406030204" pitchFamily="18" charset="0"/>
                  </a:rPr>
                  <a:t>          </a:t>
                </a:r>
                <a:r>
                  <a:rPr lang="en-US" sz="1200" dirty="0">
                    <a:solidFill>
                      <a:schemeClr val="bg2">
                        <a:lumMod val="50000"/>
                      </a:schemeClr>
                    </a:solidFill>
                    <a:latin typeface="+mn-lt"/>
                  </a:rPr>
                  <a:t>B</a:t>
                </a:r>
                <a:r>
                  <a:rPr lang="en-US" sz="1200" b="0" noProof="0" dirty="0">
                    <a:solidFill>
                      <a:schemeClr val="bg2">
                        <a:lumMod val="50000"/>
                      </a:schemeClr>
                    </a:solidFill>
                    <a:latin typeface="+mn-lt"/>
                  </a:rPr>
                  <a:t>ackground Index</a:t>
                </a:r>
                <a:endParaRPr lang="en-US" sz="1200" b="0" i="1" noProof="0" dirty="0">
                  <a:solidFill>
                    <a:srgbClr val="7030A0"/>
                  </a:solidFill>
                  <a:latin typeface="+mn-lt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F</m:t>
                    </m:r>
                    <m:r>
                      <m:rPr>
                        <m:sty m:val="p"/>
                      </m:rPr>
                      <a:rPr lang="en-US" sz="1200" b="0" i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WHM</m:t>
                    </m:r>
                    <m:r>
                      <a:rPr lang="en-US" sz="1200" b="0" i="1" noProof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200" b="0" i="1" noProof="0" dirty="0">
                    <a:solidFill>
                      <a:srgbClr val="00B0F0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US" sz="1200" b="0" noProof="0" dirty="0">
                    <a:solidFill>
                      <a:schemeClr val="bg2">
                        <a:lumMod val="50000"/>
                      </a:schemeClr>
                    </a:solidFill>
                    <a:latin typeface="+mn-lt"/>
                  </a:rPr>
                  <a:t>Energy Resolution</a:t>
                </a:r>
                <a:endParaRPr lang="en-US" sz="1200" b="0" noProof="0" dirty="0">
                  <a:solidFill>
                    <a:srgbClr val="00B0F0"/>
                  </a:solidFill>
                  <a:latin typeface="+mn-lt"/>
                </a:endParaRPr>
              </a:p>
              <a:p>
                <a14:m>
                  <m:oMath xmlns:m="http://schemas.openxmlformats.org/officeDocument/2006/math">
                    <m:r>
                      <a:rPr lang="en-US" sz="1200" b="0" i="1" noProof="0" smtClean="0">
                        <a:solidFill>
                          <a:srgbClr val="92D050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1200" b="0" i="1" noProof="0" smtClean="0">
                        <a:solidFill>
                          <a:srgbClr val="92D050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200" b="0" i="1" noProof="0" dirty="0">
                    <a:solidFill>
                      <a:srgbClr val="92D050"/>
                    </a:solidFill>
                    <a:latin typeface="Cambria Math" panose="02040503050406030204" pitchFamily="18" charset="0"/>
                  </a:rPr>
                  <a:t>           </a:t>
                </a:r>
                <a:r>
                  <a:rPr lang="en-US" sz="1200" b="0" noProof="0" dirty="0">
                    <a:solidFill>
                      <a:schemeClr val="bg2">
                        <a:lumMod val="50000"/>
                      </a:schemeClr>
                    </a:solidFill>
                    <a:latin typeface="+mn-lt"/>
                  </a:rPr>
                  <a:t>Total Mass</a:t>
                </a:r>
              </a:p>
              <a:p>
                <a14:m>
                  <m:oMath xmlns:m="http://schemas.openxmlformats.org/officeDocument/2006/math">
                    <m:r>
                      <a:rPr lang="en-US" sz="1200" b="0" i="1" noProof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200" b="0" i="1" noProof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200" b="0" i="1" noProof="0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             </a:t>
                </a:r>
                <a:r>
                  <a:rPr lang="en-US" sz="1200" dirty="0">
                    <a:solidFill>
                      <a:schemeClr val="bg2">
                        <a:lumMod val="50000"/>
                      </a:schemeClr>
                    </a:solidFill>
                    <a:latin typeface="+mn-lt"/>
                  </a:rPr>
                  <a:t>R</a:t>
                </a:r>
                <a:r>
                  <a:rPr lang="en-US" sz="1200" b="0" noProof="0" dirty="0">
                    <a:solidFill>
                      <a:schemeClr val="bg2">
                        <a:lumMod val="50000"/>
                      </a:schemeClr>
                    </a:solidFill>
                    <a:latin typeface="+mn-lt"/>
                  </a:rPr>
                  <a:t>un Time</a:t>
                </a:r>
                <a:endParaRPr lang="en-US" sz="1200" b="0" i="1" noProof="0" dirty="0">
                  <a:solidFill>
                    <a:srgbClr val="FF0000"/>
                  </a:solidFill>
                  <a:latin typeface="+mn-lt"/>
                </a:endParaRPr>
              </a:p>
              <a:p>
                <a:endParaRPr lang="en-US" sz="1200" noProof="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9EBA530-29A8-5078-708D-BF2CEE2761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3524" y="4021873"/>
                <a:ext cx="2208686" cy="155856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Curved Connector 17">
            <a:extLst>
              <a:ext uri="{FF2B5EF4-FFF2-40B4-BE49-F238E27FC236}">
                <a16:creationId xmlns:a16="http://schemas.microsoft.com/office/drawing/2014/main" id="{B3038510-68B5-C012-B9E2-36EB543EB488}"/>
              </a:ext>
            </a:extLst>
          </p:cNvPr>
          <p:cNvCxnSpPr>
            <a:cxnSpLocks/>
          </p:cNvCxnSpPr>
          <p:nvPr/>
        </p:nvCxnSpPr>
        <p:spPr>
          <a:xfrm rot="10800000" flipV="1">
            <a:off x="4412148" y="3023156"/>
            <a:ext cx="1153284" cy="555199"/>
          </a:xfrm>
          <a:prstGeom prst="curvedConnector3">
            <a:avLst>
              <a:gd name="adj1" fmla="val 50000"/>
            </a:avLst>
          </a:prstGeom>
          <a:ln w="19050">
            <a:solidFill>
              <a:schemeClr val="bg1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AA375896-D448-58D7-F46F-15B885172652}"/>
              </a:ext>
            </a:extLst>
          </p:cNvPr>
          <p:cNvSpPr/>
          <p:nvPr/>
        </p:nvSpPr>
        <p:spPr>
          <a:xfrm>
            <a:off x="2659670" y="1541859"/>
            <a:ext cx="1223081" cy="12554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Google Shape;317;p41">
                <a:extLst>
                  <a:ext uri="{FF2B5EF4-FFF2-40B4-BE49-F238E27FC236}">
                    <a16:creationId xmlns:a16="http://schemas.microsoft.com/office/drawing/2014/main" id="{2C0A3B67-70B1-2A27-351E-D3BF06F2AB61}"/>
                  </a:ext>
                </a:extLst>
              </p:cNvPr>
              <p:cNvSpPr txBox="1"/>
              <p:nvPr/>
            </p:nvSpPr>
            <p:spPr>
              <a:xfrm>
                <a:off x="1226391" y="3944552"/>
                <a:ext cx="1380300" cy="3247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75" tIns="34275" rIns="68575" bIns="34275" anchor="t" anchorCtr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noProof="0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noProof="0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noProof="0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1/2</m:t>
                          </m:r>
                        </m:sub>
                        <m:sup>
                          <m:r>
                            <a:rPr lang="en-US" b="0" i="1" noProof="0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noProof="0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r>
                        <a:rPr lang="en-US" b="0" i="1" noProof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~ </m:t>
                      </m:r>
                      <m:r>
                        <a:rPr lang="en-US" b="0" i="1" noProof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en-US" b="0" i="1" noProof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b="0" i="1" noProof="0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noProof="0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noProof="0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p>
                      </m:sSup>
                      <m:r>
                        <a:rPr lang="en-US" b="0" i="1" noProof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𝑦𝑟</m:t>
                      </m:r>
                      <m:r>
                        <a:rPr lang="en-US" b="0" i="1" noProof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0" noProof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Google Shape;317;p41">
                <a:extLst>
                  <a:ext uri="{FF2B5EF4-FFF2-40B4-BE49-F238E27FC236}">
                    <a16:creationId xmlns:a16="http://schemas.microsoft.com/office/drawing/2014/main" id="{2C0A3B67-70B1-2A27-351E-D3BF06F2AB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6391" y="3944552"/>
                <a:ext cx="1380300" cy="324739"/>
              </a:xfrm>
              <a:prstGeom prst="rect">
                <a:avLst/>
              </a:prstGeom>
              <a:blipFill>
                <a:blip r:embed="rId8"/>
                <a:stretch>
                  <a:fillRect r="-3636" b="-1153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C3ADB74-4954-12FE-3184-DCB9F7E34E7A}"/>
                  </a:ext>
                </a:extLst>
              </p:cNvPr>
              <p:cNvSpPr txBox="1"/>
              <p:nvPr/>
            </p:nvSpPr>
            <p:spPr>
              <a:xfrm>
                <a:off x="5438085" y="1142895"/>
                <a:ext cx="2617861" cy="1558560"/>
              </a:xfrm>
              <a:prstGeom prst="rect">
                <a:avLst/>
              </a:prstGeom>
              <a:noFill/>
            </p:spPr>
            <p:txBody>
              <a:bodyPr wrap="square" lIns="90000" rtlCol="0">
                <a:noAutofit/>
              </a:bodyPr>
              <a:lstStyle/>
              <a:p>
                <a:pPr algn="ctr"/>
                <a:r>
                  <a:rPr lang="en-US" sz="1600" b="1" noProof="0" dirty="0">
                    <a:solidFill>
                      <a:schemeClr val="bg2">
                        <a:lumMod val="50000"/>
                      </a:schemeClr>
                    </a:solidFill>
                    <a:latin typeface="+mj-lt"/>
                  </a:rPr>
                  <a:t>Current best limits:</a:t>
                </a:r>
                <a:endParaRPr lang="en-US" sz="1600" i="1" dirty="0">
                  <a:solidFill>
                    <a:schemeClr val="bg2">
                      <a:lumMod val="50000"/>
                    </a:schemeClr>
                  </a:solidFill>
                  <a:latin typeface="+mj-lt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1/2</m:t>
                          </m:r>
                        </m:sub>
                        <m:sup>
                          <m:r>
                            <a:rPr lang="en-US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r>
                        <a:rPr lang="en-US" i="1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r>
                        <a:rPr lang="en-US" i="1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i="1" dirty="0">
                  <a:solidFill>
                    <a:srgbClr val="7030A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   </m:t>
                      </m:r>
                      <m:sSubSup>
                        <m:sSubSupPr>
                          <m:ctrlPr>
                            <a:rPr lang="en-US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1/2</m:t>
                          </m:r>
                        </m:sub>
                        <m:sup>
                          <m:r>
                            <a:rPr lang="en-US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r>
                        <a:rPr lang="en-US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26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𝑦𝑟</m:t>
                      </m:r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C3ADB74-4954-12FE-3184-DCB9F7E34E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8085" y="1142895"/>
                <a:ext cx="2617861" cy="1558560"/>
              </a:xfrm>
              <a:prstGeom prst="rect">
                <a:avLst/>
              </a:prstGeom>
              <a:blipFill>
                <a:blip r:embed="rId9"/>
                <a:stretch>
                  <a:fillRect t="-8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17" grpId="0"/>
      <p:bldP spid="8" grpId="0" animBg="1"/>
      <p:bldP spid="36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59202-0D4B-4C9A-6381-8EC672EA3A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9DA14-239C-890F-55AE-79C51D490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Correction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22B676-3B31-D9BB-8A15-A02585082974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82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60</a:t>
            </a:fld>
            <a:endParaRPr lang="e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C407C-1FDE-6D7A-9A38-6C24201ACD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Verena Aures - TUM</a:t>
            </a:r>
          </a:p>
        </p:txBody>
      </p:sp>
      <p:pic>
        <p:nvPicPr>
          <p:cNvPr id="6" name="Picture 5" descr="A graph of a graph of a graph&#10;&#10;AI-generated content may be incorrect.">
            <a:extLst>
              <a:ext uri="{FF2B5EF4-FFF2-40B4-BE49-F238E27FC236}">
                <a16:creationId xmlns:a16="http://schemas.microsoft.com/office/drawing/2014/main" id="{47C4AE5C-5E49-C6B6-0E2B-DA058C8BCF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36339"/>
            <a:ext cx="4435715" cy="3105000"/>
          </a:xfrm>
          <a:prstGeom prst="rect">
            <a:avLst/>
          </a:prstGeom>
        </p:spPr>
      </p:pic>
      <p:pic>
        <p:nvPicPr>
          <p:cNvPr id="9" name="Picture 8" descr="A graph of a function&#10;&#10;AI-generated content may be incorrect.">
            <a:extLst>
              <a:ext uri="{FF2B5EF4-FFF2-40B4-BE49-F238E27FC236}">
                <a16:creationId xmlns:a16="http://schemas.microsoft.com/office/drawing/2014/main" id="{56255991-CAAA-8A47-653D-F3B84E7C4E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5444" y="1236339"/>
            <a:ext cx="4435715" cy="31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448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6C295F-7CBC-36EA-BC9D-AFFBD60267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DA149-77C9-AFFC-DD0E-BE5AB8751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Trapping Correction (CTC)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961304-ED0A-A87B-CCD1-5235F3FA167B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82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61</a:t>
            </a:fld>
            <a:endParaRPr lang="en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46D124-2C7B-3361-D921-60E0AF3B6641}"/>
              </a:ext>
            </a:extLst>
          </p:cNvPr>
          <p:cNvSpPr txBox="1"/>
          <p:nvPr/>
        </p:nvSpPr>
        <p:spPr>
          <a:xfrm>
            <a:off x="5634202" y="807844"/>
            <a:ext cx="3386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DE" sz="1200" dirty="0">
                <a:solidFill>
                  <a:srgbClr val="5E5E5E"/>
                </a:solidFill>
                <a:latin typeface="Consolas" panose="020B0609020204030204" pitchFamily="49" charset="0"/>
                <a:ea typeface="Menlo" panose="020B0609030804020204" pitchFamily="49" charset="0"/>
                <a:cs typeface="Consolas" panose="020B0609020204030204" pitchFamily="49" charset="0"/>
              </a:rPr>
              <a:t>GitHub: </a:t>
            </a:r>
            <a:r>
              <a:rPr lang="en-GB" sz="1200" dirty="0">
                <a:solidFill>
                  <a:srgbClr val="5E5E5E"/>
                </a:solidFill>
                <a:latin typeface="Consolas" panose="020B0609020204030204" pitchFamily="49" charset="0"/>
                <a:cs typeface="Consolas" panose="020B06090202040302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ctc_aoe</a:t>
            </a:r>
            <a:endParaRPr lang="en-DE" sz="1200" dirty="0">
              <a:solidFill>
                <a:srgbClr val="5E5E5E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3" name="Right Arrow 22">
            <a:extLst>
              <a:ext uri="{FF2B5EF4-FFF2-40B4-BE49-F238E27FC236}">
                <a16:creationId xmlns:a16="http://schemas.microsoft.com/office/drawing/2014/main" id="{34599ECD-0C23-92CE-B886-6B7933BD8BE6}"/>
              </a:ext>
            </a:extLst>
          </p:cNvPr>
          <p:cNvSpPr/>
          <p:nvPr/>
        </p:nvSpPr>
        <p:spPr>
          <a:xfrm rot="1650379">
            <a:off x="3855716" y="2936644"/>
            <a:ext cx="908251" cy="324781"/>
          </a:xfrm>
          <a:prstGeom prst="rightArrow">
            <a:avLst/>
          </a:prstGeom>
          <a:solidFill>
            <a:srgbClr val="5E5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05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6383033-ED1F-1ADC-7038-46AD88D50A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953" y="3435751"/>
            <a:ext cx="2662577" cy="374829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4BFFA9DF-BDE0-AE8F-5CF8-D0DA54188EBC}"/>
              </a:ext>
            </a:extLst>
          </p:cNvPr>
          <p:cNvSpPr/>
          <p:nvPr/>
        </p:nvSpPr>
        <p:spPr>
          <a:xfrm>
            <a:off x="2180933" y="3510437"/>
            <a:ext cx="326843" cy="289908"/>
          </a:xfrm>
          <a:prstGeom prst="ellipse">
            <a:avLst/>
          </a:prstGeom>
          <a:solidFill>
            <a:srgbClr val="00A5FC">
              <a:alpha val="3463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050"/>
          </a:p>
        </p:txBody>
      </p:sp>
      <p:pic>
        <p:nvPicPr>
          <p:cNvPr id="6" name="Picture 5" descr="A graph with blue dots&#10;&#10;AI-generated content may be incorrect.">
            <a:extLst>
              <a:ext uri="{FF2B5EF4-FFF2-40B4-BE49-F238E27FC236}">
                <a16:creationId xmlns:a16="http://schemas.microsoft.com/office/drawing/2014/main" id="{CC9E66F1-C0F1-5300-303C-743CF0F43B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0596" y="2201230"/>
            <a:ext cx="4413404" cy="294227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26137BE7-758A-968E-9824-78CDC8D2F577}"/>
              </a:ext>
            </a:extLst>
          </p:cNvPr>
          <p:cNvSpPr txBox="1"/>
          <p:nvPr/>
        </p:nvSpPr>
        <p:spPr>
          <a:xfrm>
            <a:off x="763192" y="3047637"/>
            <a:ext cx="30688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rgbClr val="5E5E5E"/>
                </a:solidFill>
                <a:latin typeface="+mn-lt"/>
              </a:rPr>
              <a:t>CTC based on Compton bands:</a:t>
            </a:r>
            <a:endParaRPr lang="en-DE" sz="1500" b="1" dirty="0">
              <a:solidFill>
                <a:srgbClr val="5E5E5E"/>
              </a:solidFill>
              <a:latin typeface="+mn-lt"/>
            </a:endParaRPr>
          </a:p>
        </p:txBody>
      </p:sp>
      <p:pic>
        <p:nvPicPr>
          <p:cNvPr id="3" name="Picture 2" descr="A diagram of a graph&#10;&#10;AI-generated content may be incorrect.">
            <a:extLst>
              <a:ext uri="{FF2B5EF4-FFF2-40B4-BE49-F238E27FC236}">
                <a16:creationId xmlns:a16="http://schemas.microsoft.com/office/drawing/2014/main" id="{C836C1DF-7254-7FC4-50C4-812D0CF8A9E7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6184" y="796698"/>
            <a:ext cx="2662577" cy="1775052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9C542CF-4A2C-F9B8-8987-075A82D0E168}"/>
              </a:ext>
            </a:extLst>
          </p:cNvPr>
          <p:cNvGrpSpPr>
            <a:grpSpLocks noChangeAspect="1"/>
          </p:cNvGrpSpPr>
          <p:nvPr/>
        </p:nvGrpSpPr>
        <p:grpSpPr>
          <a:xfrm>
            <a:off x="-40034" y="807198"/>
            <a:ext cx="2810054" cy="1679316"/>
            <a:chOff x="4180306" y="4940059"/>
            <a:chExt cx="3221819" cy="1925390"/>
          </a:xfrm>
        </p:grpSpPr>
        <p:pic>
          <p:nvPicPr>
            <p:cNvPr id="10" name="Picture 9" descr="A graph of a graph showing a number of energy&#10;&#10;AI-generated content may be incorrect.">
              <a:extLst>
                <a:ext uri="{FF2B5EF4-FFF2-40B4-BE49-F238E27FC236}">
                  <a16:creationId xmlns:a16="http://schemas.microsoft.com/office/drawing/2014/main" id="{01FBA874-20BD-6E85-55CE-F6B2E4224FF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80306" y="4940059"/>
              <a:ext cx="3221819" cy="1925390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86BF8B3-0C55-EAFC-0869-B4C8F9F78276}"/>
                </a:ext>
              </a:extLst>
            </p:cNvPr>
            <p:cNvCxnSpPr/>
            <p:nvPr/>
          </p:nvCxnSpPr>
          <p:spPr>
            <a:xfrm>
              <a:off x="5337295" y="5125582"/>
              <a:ext cx="0" cy="1404000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4CC4165-7259-4191-8B7D-2A8B0F1B2040}"/>
                </a:ext>
              </a:extLst>
            </p:cNvPr>
            <p:cNvCxnSpPr/>
            <p:nvPr/>
          </p:nvCxnSpPr>
          <p:spPr>
            <a:xfrm>
              <a:off x="5385898" y="5125582"/>
              <a:ext cx="0" cy="1404000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8759FA4-3721-165A-DEA0-D1E65287C5A8}"/>
                </a:ext>
              </a:extLst>
            </p:cNvPr>
            <p:cNvCxnSpPr/>
            <p:nvPr/>
          </p:nvCxnSpPr>
          <p:spPr>
            <a:xfrm>
              <a:off x="5554774" y="5125582"/>
              <a:ext cx="0" cy="1404000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C1B7888-DE05-A506-46BD-BDF64C26238E}"/>
                </a:ext>
              </a:extLst>
            </p:cNvPr>
            <p:cNvCxnSpPr/>
            <p:nvPr/>
          </p:nvCxnSpPr>
          <p:spPr>
            <a:xfrm>
              <a:off x="5603377" y="5125582"/>
              <a:ext cx="0" cy="1404000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4DE2842-A14C-AEAC-7C88-4401A2EEAA74}"/>
                </a:ext>
              </a:extLst>
            </p:cNvPr>
            <p:cNvCxnSpPr/>
            <p:nvPr/>
          </p:nvCxnSpPr>
          <p:spPr>
            <a:xfrm>
              <a:off x="5752482" y="5125582"/>
              <a:ext cx="0" cy="1404000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A1EA61E-01FE-64C8-4201-CA0A76CF5C06}"/>
                </a:ext>
              </a:extLst>
            </p:cNvPr>
            <p:cNvCxnSpPr/>
            <p:nvPr/>
          </p:nvCxnSpPr>
          <p:spPr>
            <a:xfrm>
              <a:off x="5801085" y="5125582"/>
              <a:ext cx="0" cy="1404000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2415A8B-B496-3ABA-CB12-517A46674154}"/>
                </a:ext>
              </a:extLst>
            </p:cNvPr>
            <p:cNvCxnSpPr/>
            <p:nvPr/>
          </p:nvCxnSpPr>
          <p:spPr>
            <a:xfrm>
              <a:off x="6035863" y="5125582"/>
              <a:ext cx="0" cy="1404000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BD500B7-2607-6954-FF29-B462B7E99FB1}"/>
                </a:ext>
              </a:extLst>
            </p:cNvPr>
            <p:cNvCxnSpPr/>
            <p:nvPr/>
          </p:nvCxnSpPr>
          <p:spPr>
            <a:xfrm>
              <a:off x="6084466" y="5125582"/>
              <a:ext cx="0" cy="1404000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04DF723-76BC-0983-7CA3-3D984E808768}"/>
                </a:ext>
              </a:extLst>
            </p:cNvPr>
            <p:cNvCxnSpPr/>
            <p:nvPr/>
          </p:nvCxnSpPr>
          <p:spPr>
            <a:xfrm>
              <a:off x="6325836" y="5125582"/>
              <a:ext cx="0" cy="1404000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4C5562E-5A4B-94DD-9D78-28CFC891EE8D}"/>
                </a:ext>
              </a:extLst>
            </p:cNvPr>
            <p:cNvCxnSpPr/>
            <p:nvPr/>
          </p:nvCxnSpPr>
          <p:spPr>
            <a:xfrm>
              <a:off x="6374439" y="5125582"/>
              <a:ext cx="0" cy="1404000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ight Arrow 20">
            <a:extLst>
              <a:ext uri="{FF2B5EF4-FFF2-40B4-BE49-F238E27FC236}">
                <a16:creationId xmlns:a16="http://schemas.microsoft.com/office/drawing/2014/main" id="{323DE20D-373C-3603-BB44-3145CCA95DEA}"/>
              </a:ext>
            </a:extLst>
          </p:cNvPr>
          <p:cNvSpPr/>
          <p:nvPr/>
        </p:nvSpPr>
        <p:spPr>
          <a:xfrm>
            <a:off x="2702818" y="1509433"/>
            <a:ext cx="419278" cy="324781"/>
          </a:xfrm>
          <a:prstGeom prst="rightArrow">
            <a:avLst/>
          </a:prstGeom>
          <a:solidFill>
            <a:srgbClr val="5E5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05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6E9535E-A62A-91BA-874B-9040DB997A63}"/>
              </a:ext>
            </a:extLst>
          </p:cNvPr>
          <p:cNvGrpSpPr>
            <a:grpSpLocks noChangeAspect="1"/>
          </p:cNvGrpSpPr>
          <p:nvPr/>
        </p:nvGrpSpPr>
        <p:grpSpPr>
          <a:xfrm>
            <a:off x="6690388" y="1283084"/>
            <a:ext cx="2453612" cy="432790"/>
            <a:chOff x="3420273" y="5358309"/>
            <a:chExt cx="6107172" cy="1077237"/>
          </a:xfrm>
        </p:grpSpPr>
        <p:pic>
          <p:nvPicPr>
            <p:cNvPr id="32" name="Picture 31" descr="A math equation with black text&#10;&#10;AI-generated content may be incorrect.">
              <a:extLst>
                <a:ext uri="{FF2B5EF4-FFF2-40B4-BE49-F238E27FC236}">
                  <a16:creationId xmlns:a16="http://schemas.microsoft.com/office/drawing/2014/main" id="{3DDD73EE-F905-355B-91F1-BD3DFD71B58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420273" y="5358309"/>
              <a:ext cx="6107172" cy="1077237"/>
            </a:xfrm>
            <a:prstGeom prst="rect">
              <a:avLst/>
            </a:prstGeom>
          </p:spPr>
        </p:pic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C40680D-9F4D-ED03-5A09-65BF35FAA395}"/>
                </a:ext>
              </a:extLst>
            </p:cNvPr>
            <p:cNvCxnSpPr/>
            <p:nvPr/>
          </p:nvCxnSpPr>
          <p:spPr>
            <a:xfrm>
              <a:off x="6619646" y="5714870"/>
              <a:ext cx="1656000" cy="0"/>
            </a:xfrm>
            <a:prstGeom prst="line">
              <a:avLst/>
            </a:prstGeom>
            <a:ln w="25400">
              <a:solidFill>
                <a:srgbClr val="FF2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98D3207-9ADB-AC5C-AEB6-236F5C0478F5}"/>
                </a:ext>
              </a:extLst>
            </p:cNvPr>
            <p:cNvCxnSpPr/>
            <p:nvPr/>
          </p:nvCxnSpPr>
          <p:spPr>
            <a:xfrm>
              <a:off x="6619645" y="6037600"/>
              <a:ext cx="2376000" cy="0"/>
            </a:xfrm>
            <a:prstGeom prst="line">
              <a:avLst/>
            </a:prstGeom>
            <a:ln w="25400">
              <a:solidFill>
                <a:srgbClr val="1A86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B4CD1D6-0705-A6BE-024C-A49F8170E069}"/>
                </a:ext>
              </a:extLst>
            </p:cNvPr>
            <p:cNvCxnSpPr/>
            <p:nvPr/>
          </p:nvCxnSpPr>
          <p:spPr>
            <a:xfrm>
              <a:off x="6619645" y="6376134"/>
              <a:ext cx="2772000" cy="0"/>
            </a:xfrm>
            <a:prstGeom prst="line">
              <a:avLst/>
            </a:prstGeom>
            <a:ln w="25400">
              <a:solidFill>
                <a:srgbClr val="0080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390451DE-C0F0-102C-3A34-6D7F30CCD0CA}"/>
              </a:ext>
            </a:extLst>
          </p:cNvPr>
          <p:cNvSpPr txBox="1">
            <a:spLocks/>
          </p:cNvSpPr>
          <p:nvPr/>
        </p:nvSpPr>
        <p:spPr>
          <a:xfrm>
            <a:off x="6095736" y="930322"/>
            <a:ext cx="1432110" cy="392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marR="0" lvl="0" indent="-457189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L="1219170" marR="0" lvl="1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297" indent="0">
              <a:buNone/>
            </a:pPr>
            <a:r>
              <a:rPr lang="de-DE" sz="1350" dirty="0"/>
              <a:t>Fit </a:t>
            </a:r>
            <a:r>
              <a:rPr lang="de-DE" sz="1350" dirty="0" err="1"/>
              <a:t>function</a:t>
            </a:r>
            <a:r>
              <a:rPr lang="de-DE" sz="1350" dirty="0"/>
              <a:t>:</a:t>
            </a:r>
            <a:endParaRPr lang="en-DE" sz="1350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1511DE5-B798-ED42-3C93-5D40D9AE9FB6}"/>
              </a:ext>
            </a:extLst>
          </p:cNvPr>
          <p:cNvCxnSpPr>
            <a:cxnSpLocks/>
          </p:cNvCxnSpPr>
          <p:nvPr/>
        </p:nvCxnSpPr>
        <p:spPr>
          <a:xfrm flipV="1">
            <a:off x="2507776" y="3800345"/>
            <a:ext cx="195042" cy="571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985843A8-BA53-A821-2F02-59971B11FFC3}"/>
              </a:ext>
            </a:extLst>
          </p:cNvPr>
          <p:cNvSpPr txBox="1"/>
          <p:nvPr/>
        </p:nvSpPr>
        <p:spPr>
          <a:xfrm>
            <a:off x="1174410" y="4371703"/>
            <a:ext cx="2861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Proportional to Charge trapping</a:t>
            </a:r>
          </a:p>
        </p:txBody>
      </p:sp>
    </p:spTree>
    <p:extLst>
      <p:ext uri="{BB962C8B-B14F-4D97-AF65-F5344CB8AC3E}">
        <p14:creationId xmlns:p14="http://schemas.microsoft.com/office/powerpoint/2010/main" val="2938819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703968-D424-5673-AD01-277324E62F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77EEF-FB9B-B637-D92D-26312FE61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Trapping Correction (CTC)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9CDF50-518D-0624-1043-98E97012779B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82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62</a:t>
            </a:fld>
            <a:endParaRPr lang="en"/>
          </a:p>
        </p:txBody>
      </p:sp>
      <p:pic>
        <p:nvPicPr>
          <p:cNvPr id="9" name="Picture 8" descr="A graph of a person's body&#10;&#10;AI-generated content may be incorrect.">
            <a:extLst>
              <a:ext uri="{FF2B5EF4-FFF2-40B4-BE49-F238E27FC236}">
                <a16:creationId xmlns:a16="http://schemas.microsoft.com/office/drawing/2014/main" id="{21B58756-FB6C-6C23-D75B-F3E0F8F8A6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516" y="825114"/>
            <a:ext cx="5983809" cy="422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380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C0D71-90C4-56C1-638B-144D11666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Tuning of Low A/E Cut and the High A/E Cut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AA6EBC-68DD-4D31-5C90-45BBCAF314F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63</a:t>
            </a:fld>
            <a:endParaRPr lang="e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C9FE8-AD82-CB01-0C54-A05465CE35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Verena Aures - TUM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DCD14B-4A8D-10F5-7161-FAC5F406E27D}"/>
              </a:ext>
            </a:extLst>
          </p:cNvPr>
          <p:cNvSpPr txBox="1"/>
          <p:nvPr/>
        </p:nvSpPr>
        <p:spPr>
          <a:xfrm>
            <a:off x="5634202" y="807844"/>
            <a:ext cx="3386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DE" sz="1200" dirty="0">
                <a:solidFill>
                  <a:srgbClr val="5E5E5E"/>
                </a:solidFill>
                <a:latin typeface="Consolas" panose="020B0609020204030204" pitchFamily="49" charset="0"/>
                <a:ea typeface="Menlo" panose="020B0609030804020204" pitchFamily="49" charset="0"/>
                <a:cs typeface="Consolas" panose="020B0609020204030204" pitchFamily="49" charset="0"/>
              </a:rPr>
              <a:t>GitHub: </a:t>
            </a:r>
            <a:r>
              <a:rPr lang="en-GB" sz="1200" dirty="0">
                <a:solidFill>
                  <a:srgbClr val="5E5E5E"/>
                </a:solidFill>
                <a:latin typeface="Consolas" panose="020B0609020204030204" pitchFamily="49" charset="0"/>
                <a:cs typeface="Consolas" panose="020B06090202040302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get_low_aoe_cut</a:t>
            </a:r>
            <a:endParaRPr lang="en-GB" sz="1200" dirty="0">
              <a:solidFill>
                <a:srgbClr val="5E5E5E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7" name="Picture 6" descr="A screenshot of a graph&#10;&#10;AI-generated content may be incorrect.">
            <a:extLst>
              <a:ext uri="{FF2B5EF4-FFF2-40B4-BE49-F238E27FC236}">
                <a16:creationId xmlns:a16="http://schemas.microsoft.com/office/drawing/2014/main" id="{5194155A-DACA-6FBE-8007-1C362C77AC5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72649"/>
          <a:stretch/>
        </p:blipFill>
        <p:spPr>
          <a:xfrm>
            <a:off x="776746" y="2538500"/>
            <a:ext cx="3183579" cy="2322000"/>
          </a:xfrm>
          <a:prstGeom prst="rect">
            <a:avLst/>
          </a:prstGeom>
        </p:spPr>
      </p:pic>
      <p:pic>
        <p:nvPicPr>
          <p:cNvPr id="10" name="Picture 9" descr="A screenshot of a graph&#10;&#10;AI-generated content may be incorrect.">
            <a:extLst>
              <a:ext uri="{FF2B5EF4-FFF2-40B4-BE49-F238E27FC236}">
                <a16:creationId xmlns:a16="http://schemas.microsoft.com/office/drawing/2014/main" id="{0383F1A9-35C9-3A2A-D139-6B7E51CDD25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72649"/>
          <a:stretch/>
        </p:blipFill>
        <p:spPr>
          <a:xfrm>
            <a:off x="4979975" y="2526991"/>
            <a:ext cx="3183575" cy="23220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60B87969-F9BE-9A37-79FF-FD368601EC01}"/>
              </a:ext>
            </a:extLst>
          </p:cNvPr>
          <p:cNvSpPr txBox="1"/>
          <p:nvPr/>
        </p:nvSpPr>
        <p:spPr>
          <a:xfrm>
            <a:off x="1119973" y="2267426"/>
            <a:ext cx="28869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500" dirty="0">
                <a:solidFill>
                  <a:srgbClr val="5E5E5E"/>
                </a:solidFill>
                <a:latin typeface="+mn-lt"/>
              </a:rPr>
              <a:t>Low A/E: 90% SF of Tl208DEP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9D7C722-25DD-12BE-AAAF-9903C86F8502}"/>
              </a:ext>
            </a:extLst>
          </p:cNvPr>
          <p:cNvSpPr txBox="1"/>
          <p:nvPr/>
        </p:nvSpPr>
        <p:spPr>
          <a:xfrm>
            <a:off x="5276606" y="2260817"/>
            <a:ext cx="28869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500" dirty="0">
                <a:solidFill>
                  <a:srgbClr val="5E5E5E"/>
                </a:solidFill>
                <a:latin typeface="+mn-lt"/>
              </a:rPr>
              <a:t>High A/E: cut off at 3 (or 9)</a:t>
            </a:r>
          </a:p>
        </p:txBody>
      </p:sp>
      <p:sp>
        <p:nvSpPr>
          <p:cNvPr id="32" name="Right Arrow 31">
            <a:extLst>
              <a:ext uri="{FF2B5EF4-FFF2-40B4-BE49-F238E27FC236}">
                <a16:creationId xmlns:a16="http://schemas.microsoft.com/office/drawing/2014/main" id="{57636A97-9FA4-36DF-8DA2-BD014A821E8F}"/>
              </a:ext>
            </a:extLst>
          </p:cNvPr>
          <p:cNvSpPr/>
          <p:nvPr/>
        </p:nvSpPr>
        <p:spPr>
          <a:xfrm>
            <a:off x="4194417" y="3530404"/>
            <a:ext cx="476650" cy="324781"/>
          </a:xfrm>
          <a:prstGeom prst="rightArrow">
            <a:avLst/>
          </a:prstGeom>
          <a:solidFill>
            <a:srgbClr val="5E5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050"/>
          </a:p>
        </p:txBody>
      </p:sp>
      <p:pic>
        <p:nvPicPr>
          <p:cNvPr id="34" name="Picture 33" descr="A graph of a graph&#10;&#10;AI-generated content may be incorrect.">
            <a:extLst>
              <a:ext uri="{FF2B5EF4-FFF2-40B4-BE49-F238E27FC236}">
                <a16:creationId xmlns:a16="http://schemas.microsoft.com/office/drawing/2014/main" id="{44883434-32FF-9BBE-8F74-D9C7F70675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0818" y="845485"/>
            <a:ext cx="2158980" cy="1439321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207C037-35D2-DFD0-613B-5C2F30660453}"/>
              </a:ext>
            </a:extLst>
          </p:cNvPr>
          <p:cNvCxnSpPr>
            <a:cxnSpLocks/>
          </p:cNvCxnSpPr>
          <p:nvPr/>
        </p:nvCxnSpPr>
        <p:spPr>
          <a:xfrm>
            <a:off x="2083655" y="1004398"/>
            <a:ext cx="0" cy="1026815"/>
          </a:xfrm>
          <a:prstGeom prst="line">
            <a:avLst/>
          </a:prstGeom>
          <a:ln w="69850">
            <a:solidFill>
              <a:srgbClr val="FF9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ight Arrow 37">
            <a:extLst>
              <a:ext uri="{FF2B5EF4-FFF2-40B4-BE49-F238E27FC236}">
                <a16:creationId xmlns:a16="http://schemas.microsoft.com/office/drawing/2014/main" id="{42BBDFD8-6A75-BDBB-7AF5-955E36BDBBB5}"/>
              </a:ext>
            </a:extLst>
          </p:cNvPr>
          <p:cNvSpPr/>
          <p:nvPr/>
        </p:nvSpPr>
        <p:spPr>
          <a:xfrm>
            <a:off x="2083655" y="1457687"/>
            <a:ext cx="347818" cy="120238"/>
          </a:xfrm>
          <a:prstGeom prst="rightArrow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050"/>
          </a:p>
        </p:txBody>
      </p:sp>
      <p:pic>
        <p:nvPicPr>
          <p:cNvPr id="39" name="Picture 38" descr="A diagram of a normal and a normal graph&#10;&#10;AI-generated content may be incorrect.">
            <a:extLst>
              <a:ext uri="{FF2B5EF4-FFF2-40B4-BE49-F238E27FC236}">
                <a16:creationId xmlns:a16="http://schemas.microsoft.com/office/drawing/2014/main" id="{347AAD8F-13AA-C9CF-7C08-A9E1BD9709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0282" y="1097504"/>
            <a:ext cx="2332900" cy="1127568"/>
          </a:xfrm>
          <a:prstGeom prst="rect">
            <a:avLst/>
          </a:prstGeom>
        </p:spPr>
      </p:pic>
      <p:sp>
        <p:nvSpPr>
          <p:cNvPr id="40" name="Plus 39">
            <a:extLst>
              <a:ext uri="{FF2B5EF4-FFF2-40B4-BE49-F238E27FC236}">
                <a16:creationId xmlns:a16="http://schemas.microsoft.com/office/drawing/2014/main" id="{741EB473-1F4C-FB15-BBEA-78ECBA0564CB}"/>
              </a:ext>
            </a:extLst>
          </p:cNvPr>
          <p:cNvSpPr/>
          <p:nvPr/>
        </p:nvSpPr>
        <p:spPr>
          <a:xfrm rot="2700000">
            <a:off x="6267993" y="1239863"/>
            <a:ext cx="810000" cy="810000"/>
          </a:xfrm>
          <a:prstGeom prst="mathPlus">
            <a:avLst>
              <a:gd name="adj1" fmla="val 486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050"/>
          </a:p>
        </p:txBody>
      </p:sp>
      <p:sp>
        <p:nvSpPr>
          <p:cNvPr id="41" name="Plus 40">
            <a:extLst>
              <a:ext uri="{FF2B5EF4-FFF2-40B4-BE49-F238E27FC236}">
                <a16:creationId xmlns:a16="http://schemas.microsoft.com/office/drawing/2014/main" id="{170B99DC-D21D-BDE7-F8AE-10A4718F4422}"/>
              </a:ext>
            </a:extLst>
          </p:cNvPr>
          <p:cNvSpPr/>
          <p:nvPr/>
        </p:nvSpPr>
        <p:spPr>
          <a:xfrm rot="2700000">
            <a:off x="7047431" y="1239394"/>
            <a:ext cx="810000" cy="810000"/>
          </a:xfrm>
          <a:prstGeom prst="mathPlus">
            <a:avLst>
              <a:gd name="adj1" fmla="val 486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050"/>
          </a:p>
        </p:txBody>
      </p:sp>
    </p:spTree>
    <p:extLst>
      <p:ext uri="{BB962C8B-B14F-4D97-AF65-F5344CB8AC3E}">
        <p14:creationId xmlns:p14="http://schemas.microsoft.com/office/powerpoint/2010/main" val="1867922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A850DC-FF48-86A3-B368-C633AAA1F1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8DD46-918C-8E2F-1008-153497FD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Survival Fractions after Low and DS A/E Cut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28B83F-870B-F81C-DD85-EA1B1F44C3F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64</a:t>
            </a:fld>
            <a:endParaRPr lang="e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85AB88-0643-383B-5EE8-B0BA116986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Verena Aures - TUM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2A1265-A5A0-C275-D61B-1953F913CAB9}"/>
              </a:ext>
            </a:extLst>
          </p:cNvPr>
          <p:cNvSpPr txBox="1"/>
          <p:nvPr/>
        </p:nvSpPr>
        <p:spPr>
          <a:xfrm>
            <a:off x="5634202" y="807844"/>
            <a:ext cx="3386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DE" sz="1200" dirty="0">
                <a:solidFill>
                  <a:srgbClr val="5E5E5E"/>
                </a:solidFill>
                <a:latin typeface="Consolas" panose="020B0609020204030204" pitchFamily="49" charset="0"/>
                <a:ea typeface="Menlo" panose="020B0609030804020204" pitchFamily="49" charset="0"/>
                <a:cs typeface="Consolas" panose="020B0609020204030204" pitchFamily="49" charset="0"/>
              </a:rPr>
              <a:t>GitHub: </a:t>
            </a:r>
            <a:r>
              <a:rPr lang="en-GB" sz="1200" dirty="0">
                <a:solidFill>
                  <a:srgbClr val="5E5E5E"/>
                </a:solidFill>
                <a:latin typeface="Consolas" panose="020B0609020204030204" pitchFamily="49" charset="0"/>
                <a:cs typeface="Consolas" panose="020B06090202040302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get_peak_survival_fraction</a:t>
            </a:r>
            <a:endParaRPr lang="en-DE" sz="1200" dirty="0">
              <a:solidFill>
                <a:srgbClr val="5E5E5E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9" name="Picture 8" descr="A screenshot of a graph&#10;&#10;AI-generated content may be incorrect.">
            <a:extLst>
              <a:ext uri="{FF2B5EF4-FFF2-40B4-BE49-F238E27FC236}">
                <a16:creationId xmlns:a16="http://schemas.microsoft.com/office/drawing/2014/main" id="{2127E59E-2EC6-B578-989E-B1EF3B3DBA8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1438"/>
          <a:stretch/>
        </p:blipFill>
        <p:spPr>
          <a:xfrm>
            <a:off x="4804973" y="1422454"/>
            <a:ext cx="2606232" cy="3375000"/>
          </a:xfrm>
          <a:prstGeom prst="rect">
            <a:avLst/>
          </a:prstGeom>
        </p:spPr>
      </p:pic>
      <p:pic>
        <p:nvPicPr>
          <p:cNvPr id="11" name="Picture 10" descr="A screenshot of a graph&#10;&#10;AI-generated content may be incorrect.">
            <a:extLst>
              <a:ext uri="{FF2B5EF4-FFF2-40B4-BE49-F238E27FC236}">
                <a16:creationId xmlns:a16="http://schemas.microsoft.com/office/drawing/2014/main" id="{3153EC68-37FC-7442-7C5E-DAB262B681D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51438"/>
          <a:stretch/>
        </p:blipFill>
        <p:spPr>
          <a:xfrm>
            <a:off x="1327490" y="1420547"/>
            <a:ext cx="2606232" cy="3375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47369D7-A64E-6818-11C7-7A73BB455ACC}"/>
              </a:ext>
            </a:extLst>
          </p:cNvPr>
          <p:cNvSpPr txBox="1"/>
          <p:nvPr/>
        </p:nvSpPr>
        <p:spPr>
          <a:xfrm>
            <a:off x="2417361" y="1092065"/>
            <a:ext cx="79839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500" b="1" dirty="0">
                <a:solidFill>
                  <a:srgbClr val="FF0000"/>
                </a:solidFill>
                <a:latin typeface="+mn-lt"/>
              </a:rPr>
              <a:t>LOW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373577-A990-CE12-5C19-0140AEE02B35}"/>
              </a:ext>
            </a:extLst>
          </p:cNvPr>
          <p:cNvSpPr txBox="1"/>
          <p:nvPr/>
        </p:nvSpPr>
        <p:spPr>
          <a:xfrm>
            <a:off x="5834682" y="1092065"/>
            <a:ext cx="79839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500" b="1" dirty="0">
                <a:solidFill>
                  <a:srgbClr val="FF0000"/>
                </a:solidFill>
                <a:latin typeface="+mn-lt"/>
              </a:rPr>
              <a:t>DS</a:t>
            </a: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5C0BF5D2-278C-ACF1-5C0D-82CCC52BC2FD}"/>
              </a:ext>
            </a:extLst>
          </p:cNvPr>
          <p:cNvSpPr/>
          <p:nvPr/>
        </p:nvSpPr>
        <p:spPr>
          <a:xfrm>
            <a:off x="4189929" y="2819361"/>
            <a:ext cx="476650" cy="324781"/>
          </a:xfrm>
          <a:prstGeom prst="rightArrow">
            <a:avLst/>
          </a:prstGeom>
          <a:solidFill>
            <a:srgbClr val="5E5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050"/>
          </a:p>
        </p:txBody>
      </p:sp>
    </p:spTree>
    <p:extLst>
      <p:ext uri="{BB962C8B-B14F-4D97-AF65-F5344CB8AC3E}">
        <p14:creationId xmlns:p14="http://schemas.microsoft.com/office/powerpoint/2010/main" val="568265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A4918-F0BF-F7F8-205E-5F8B0EFAF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Application of A/E Cut on Calibration Spectrum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C1A7DC-A204-26D6-33CE-56AECE5C30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65</a:t>
            </a:fld>
            <a:endParaRPr lang="e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8546B-FCD2-5B9B-DC35-783098190F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Verena Aures - TUM</a:t>
            </a:r>
          </a:p>
        </p:txBody>
      </p:sp>
      <p:pic>
        <p:nvPicPr>
          <p:cNvPr id="6" name="Picture 5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D82FB1EC-C6B8-FC0A-9513-AEDF34DD8E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921" y="963220"/>
            <a:ext cx="6918503" cy="369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994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BABA49-A1F5-ADB9-0752-8ABE9EA541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6E2EA-19BD-4F52-1CA3-9F973342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SiPM</a:t>
            </a:r>
            <a:r>
              <a:rPr lang="en-US" dirty="0"/>
              <a:t> Analysis – </a:t>
            </a:r>
            <a:r>
              <a:rPr lang="en-US" dirty="0" err="1"/>
              <a:t>LAr</a:t>
            </a:r>
            <a:r>
              <a:rPr lang="en-US" dirty="0"/>
              <a:t> Cut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B4ACF9-A862-7E20-995F-717A38039B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66</a:t>
            </a:fld>
            <a:endParaRPr lang="en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580FB4-6CA1-1AA6-38F7-82BDDAA56C32}"/>
              </a:ext>
            </a:extLst>
          </p:cNvPr>
          <p:cNvSpPr txBox="1"/>
          <p:nvPr/>
        </p:nvSpPr>
        <p:spPr>
          <a:xfrm>
            <a:off x="0" y="1568464"/>
            <a:ext cx="3451123" cy="30035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1800" b="1" dirty="0">
                <a:latin typeface="+mn-lt"/>
                <a:cs typeface="Calibri" panose="020F0502020204030204" pitchFamily="34" charset="0"/>
              </a:rPr>
              <a:t>4x4 classifier</a:t>
            </a:r>
          </a:p>
          <a:p>
            <a:pPr algn="ctr"/>
            <a:r>
              <a:rPr lang="en-US" sz="1800" dirty="0" err="1">
                <a:latin typeface="+mn-lt"/>
                <a:cs typeface="Calibri" panose="020F0502020204030204" pitchFamily="34" charset="0"/>
              </a:rPr>
              <a:t>LAr</a:t>
            </a:r>
            <a:r>
              <a:rPr lang="en-US" sz="1800" dirty="0">
                <a:latin typeface="+mn-lt"/>
                <a:cs typeface="Calibri" panose="020F0502020204030204" pitchFamily="34" charset="0"/>
              </a:rPr>
              <a:t> anti-coincidence cut</a:t>
            </a:r>
          </a:p>
          <a:p>
            <a:pPr algn="ctr"/>
            <a:r>
              <a:rPr lang="en-US" sz="1800" dirty="0">
                <a:latin typeface="+mn-lt"/>
                <a:cs typeface="Calibri" panose="020F0502020204030204" pitchFamily="34" charset="0"/>
              </a:rPr>
              <a:t>in [-1µs, 5µs] around </a:t>
            </a:r>
            <a:r>
              <a:rPr lang="en-US" sz="1800" i="1" dirty="0">
                <a:latin typeface="+mn-lt"/>
                <a:cs typeface="Calibri" panose="020F0502020204030204" pitchFamily="34" charset="0"/>
              </a:rPr>
              <a:t>t0*</a:t>
            </a:r>
          </a:p>
          <a:p>
            <a:endParaRPr lang="en-US" sz="1800" dirty="0">
              <a:latin typeface="+mn-lt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+mn-lt"/>
                <a:cs typeface="Calibri" panose="020F0502020204030204" pitchFamily="34" charset="0"/>
              </a:rPr>
              <a:t>*(After discharge removal per 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  <a:latin typeface="+mn-lt"/>
                <a:cs typeface="Calibri" panose="020F0502020204030204" pitchFamily="34" charset="0"/>
              </a:rPr>
              <a:t>SiPM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+mn-lt"/>
                <a:cs typeface="Calibri" panose="020F0502020204030204" pitchFamily="34" charset="0"/>
              </a:rPr>
              <a:t> trigger)</a:t>
            </a:r>
          </a:p>
          <a:p>
            <a:endParaRPr lang="en-US" sz="1600" dirty="0">
              <a:solidFill>
                <a:schemeClr val="bg2">
                  <a:lumMod val="75000"/>
                </a:schemeClr>
              </a:solidFill>
              <a:latin typeface="+mn-lt"/>
              <a:cs typeface="Calibri" panose="020F0502020204030204" pitchFamily="34" charset="0"/>
            </a:endParaRPr>
          </a:p>
          <a:p>
            <a:pPr algn="ctr"/>
            <a:r>
              <a:rPr lang="en-US" sz="1600" b="1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Total </a:t>
            </a:r>
            <a:r>
              <a:rPr lang="en-US" sz="1600" b="1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LAr</a:t>
            </a:r>
            <a:r>
              <a:rPr lang="en-US" sz="1600" b="1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 Efficiency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94.29 ± 0.001 %*</a:t>
            </a:r>
          </a:p>
          <a:p>
            <a:pPr algn="ctr"/>
            <a:endParaRPr lang="en-US" sz="1600" dirty="0">
              <a:solidFill>
                <a:schemeClr val="tx1"/>
              </a:solidFill>
              <a:latin typeface="+mn-lt"/>
              <a:cs typeface="Calibri" panose="020F0502020204030204" pitchFamily="34" charset="0"/>
            </a:endParaRPr>
          </a:p>
          <a:p>
            <a:pPr algn="ctr"/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+mn-lt"/>
                <a:cs typeface="Calibri" panose="020F0502020204030204" pitchFamily="34" charset="0"/>
              </a:rPr>
              <a:t>*(Based on forced-trigger after DC removal)</a:t>
            </a:r>
          </a:p>
          <a:p>
            <a:pPr algn="ctr"/>
            <a:endParaRPr lang="en-US" sz="1600" dirty="0">
              <a:solidFill>
                <a:schemeClr val="tx1"/>
              </a:solidFill>
              <a:latin typeface="+mn-lt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A428BA-5DF4-BBB5-6984-C6A8D6D4EF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591" y="1411975"/>
            <a:ext cx="5796409" cy="2827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441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2D3EA8-4F0F-AEFF-2737-42FDDD8E90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077D6-95FA-928A-6A5E-0E19C5D1A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SiPM</a:t>
            </a:r>
            <a:r>
              <a:rPr lang="en-US" dirty="0"/>
              <a:t> Analysis – </a:t>
            </a:r>
            <a:r>
              <a:rPr lang="en-US" dirty="0" err="1"/>
              <a:t>LAr</a:t>
            </a:r>
            <a:r>
              <a:rPr lang="en-US" dirty="0"/>
              <a:t> Cut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636189-8FD3-231D-2730-366EA9F2766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67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BF7A78-8FBB-2D54-2294-A1211FCDA7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4677" y="1468964"/>
            <a:ext cx="5789323" cy="26315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767B70D-EED1-3C46-3456-C690335E3B6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573"/>
          <a:stretch>
            <a:fillRect/>
          </a:stretch>
        </p:blipFill>
        <p:spPr>
          <a:xfrm>
            <a:off x="195567" y="2857500"/>
            <a:ext cx="2964111" cy="2286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4BB077-C5F2-F154-0977-6E1888E475F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9427"/>
          <a:stretch>
            <a:fillRect/>
          </a:stretch>
        </p:blipFill>
        <p:spPr>
          <a:xfrm>
            <a:off x="126847" y="662683"/>
            <a:ext cx="3032831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031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58C4C6-2096-105F-D944-939FFFB9E3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B038CA7-403E-58D9-B92A-886ADF4BA3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892" t="17172" r="19064" b="55750"/>
          <a:stretch/>
        </p:blipFill>
        <p:spPr>
          <a:xfrm>
            <a:off x="4623460" y="5655603"/>
            <a:ext cx="3578228" cy="1955894"/>
          </a:xfrm>
          <a:prstGeom prst="rect">
            <a:avLst/>
          </a:prstGeom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982A7CC8-C0A3-1BFD-6730-EBA4A36365AD}"/>
              </a:ext>
            </a:extLst>
          </p:cNvPr>
          <p:cNvSpPr txBox="1"/>
          <p:nvPr/>
        </p:nvSpPr>
        <p:spPr>
          <a:xfrm>
            <a:off x="3470815" y="3077731"/>
            <a:ext cx="581493" cy="30777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aseline="30000" dirty="0">
                <a:solidFill>
                  <a:schemeClr val="tx2">
                    <a:lumMod val="75000"/>
                  </a:schemeClr>
                </a:solidFill>
                <a:latin typeface="Bradley Hand" pitchFamily="2" charset="77"/>
              </a:rPr>
              <a:t>40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radley Hand" pitchFamily="2" charset="77"/>
              </a:rPr>
              <a:t>K</a:t>
            </a:r>
            <a:endParaRPr lang="en-US" sz="1600" baseline="30000" dirty="0">
              <a:solidFill>
                <a:schemeClr val="tx2">
                  <a:lumMod val="75000"/>
                </a:schemeClr>
              </a:solidFill>
              <a:latin typeface="Bradley Hand" pitchFamily="2" charset="77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32F99E0-8D9F-2DC9-05DA-53C7C02637E6}"/>
              </a:ext>
            </a:extLst>
          </p:cNvPr>
          <p:cNvSpPr txBox="1"/>
          <p:nvPr/>
        </p:nvSpPr>
        <p:spPr>
          <a:xfrm>
            <a:off x="4086453" y="2404020"/>
            <a:ext cx="630887" cy="30777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aseline="30000" dirty="0">
                <a:solidFill>
                  <a:schemeClr val="tx2">
                    <a:lumMod val="75000"/>
                  </a:schemeClr>
                </a:solidFill>
                <a:latin typeface="Bradley Hand" pitchFamily="2" charset="77"/>
              </a:rPr>
              <a:t>42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radley Hand" pitchFamily="2" charset="77"/>
              </a:rPr>
              <a:t>K</a:t>
            </a:r>
            <a:endParaRPr lang="en-US" sz="1600" baseline="30000" dirty="0">
              <a:solidFill>
                <a:schemeClr val="tx2">
                  <a:lumMod val="75000"/>
                </a:schemeClr>
              </a:solidFill>
              <a:latin typeface="Bradley Hand" pitchFamily="2" charset="77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53134588-CF8C-0081-FC72-11E55A4E2BFF}"/>
              </a:ext>
            </a:extLst>
          </p:cNvPr>
          <p:cNvGrpSpPr/>
          <p:nvPr/>
        </p:nvGrpSpPr>
        <p:grpSpPr>
          <a:xfrm>
            <a:off x="6294226" y="1433694"/>
            <a:ext cx="2481869" cy="2889563"/>
            <a:chOff x="5681719" y="1487227"/>
            <a:chExt cx="2481869" cy="2889563"/>
          </a:xfrm>
        </p:grpSpPr>
        <p:sp>
          <p:nvSpPr>
            <p:cNvPr id="18" name="Rectangle à coins arrondis 19">
              <a:extLst>
                <a:ext uri="{FF2B5EF4-FFF2-40B4-BE49-F238E27FC236}">
                  <a16:creationId xmlns:a16="http://schemas.microsoft.com/office/drawing/2014/main" id="{C36AD217-96A1-B18A-68DE-3770640E6C90}"/>
                </a:ext>
              </a:extLst>
            </p:cNvPr>
            <p:cNvSpPr/>
            <p:nvPr/>
          </p:nvSpPr>
          <p:spPr>
            <a:xfrm>
              <a:off x="5681719" y="1495743"/>
              <a:ext cx="2481869" cy="2881047"/>
            </a:xfrm>
            <a:prstGeom prst="roundRect">
              <a:avLst>
                <a:gd name="adj" fmla="val 8742"/>
              </a:avLst>
            </a:pr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9" name="Grouper 13">
              <a:extLst>
                <a:ext uri="{FF2B5EF4-FFF2-40B4-BE49-F238E27FC236}">
                  <a16:creationId xmlns:a16="http://schemas.microsoft.com/office/drawing/2014/main" id="{6B0BC181-0500-4618-7D10-65EB2212FE82}"/>
                </a:ext>
              </a:extLst>
            </p:cNvPr>
            <p:cNvGrpSpPr/>
            <p:nvPr/>
          </p:nvGrpSpPr>
          <p:grpSpPr>
            <a:xfrm>
              <a:off x="6298624" y="2085898"/>
              <a:ext cx="1269794" cy="669337"/>
              <a:chOff x="1092200" y="2548467"/>
              <a:chExt cx="1676400" cy="843848"/>
            </a:xfrm>
          </p:grpSpPr>
          <p:sp>
            <p:nvSpPr>
              <p:cNvPr id="62" name="Rectangle 273">
                <a:extLst>
                  <a:ext uri="{FF2B5EF4-FFF2-40B4-BE49-F238E27FC236}">
                    <a16:creationId xmlns:a16="http://schemas.microsoft.com/office/drawing/2014/main" id="{24B44C01-03BD-7604-AB66-21A65AAFF27E}"/>
                  </a:ext>
                </a:extLst>
              </p:cNvPr>
              <p:cNvSpPr/>
              <p:nvPr/>
            </p:nvSpPr>
            <p:spPr>
              <a:xfrm>
                <a:off x="1092200" y="2548467"/>
                <a:ext cx="1676400" cy="838200"/>
              </a:xfrm>
              <a:prstGeom prst="rect">
                <a:avLst/>
              </a:prstGeom>
              <a:solidFill>
                <a:srgbClr val="E7E6E6">
                  <a:lumMod val="75000"/>
                </a:srgbClr>
              </a:solidFill>
              <a:ln w="38100" cap="flat" cmpd="sng" algn="ctr">
                <a:solidFill>
                  <a:srgbClr val="00206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" name="Rectangle 274">
                <a:extLst>
                  <a:ext uri="{FF2B5EF4-FFF2-40B4-BE49-F238E27FC236}">
                    <a16:creationId xmlns:a16="http://schemas.microsoft.com/office/drawing/2014/main" id="{DD0F6B07-9D20-4384-4982-0618D54A11AC}"/>
                  </a:ext>
                </a:extLst>
              </p:cNvPr>
              <p:cNvSpPr/>
              <p:nvPr/>
            </p:nvSpPr>
            <p:spPr>
              <a:xfrm>
                <a:off x="1730020" y="3307644"/>
                <a:ext cx="73378" cy="84667"/>
              </a:xfrm>
              <a:prstGeom prst="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Rectangle 275">
                <a:extLst>
                  <a:ext uri="{FF2B5EF4-FFF2-40B4-BE49-F238E27FC236}">
                    <a16:creationId xmlns:a16="http://schemas.microsoft.com/office/drawing/2014/main" id="{650D6DBE-229D-08B8-1444-05314FE3C5A3}"/>
                  </a:ext>
                </a:extLst>
              </p:cNvPr>
              <p:cNvSpPr/>
              <p:nvPr/>
            </p:nvSpPr>
            <p:spPr>
              <a:xfrm>
                <a:off x="2091262" y="3307648"/>
                <a:ext cx="73378" cy="84667"/>
              </a:xfrm>
              <a:prstGeom prst="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er 14">
              <a:extLst>
                <a:ext uri="{FF2B5EF4-FFF2-40B4-BE49-F238E27FC236}">
                  <a16:creationId xmlns:a16="http://schemas.microsoft.com/office/drawing/2014/main" id="{2E942E77-8A96-EE43-A9FC-433CEDC1C807}"/>
                </a:ext>
              </a:extLst>
            </p:cNvPr>
            <p:cNvGrpSpPr/>
            <p:nvPr/>
          </p:nvGrpSpPr>
          <p:grpSpPr>
            <a:xfrm>
              <a:off x="6311449" y="2952227"/>
              <a:ext cx="1269794" cy="669337"/>
              <a:chOff x="1092200" y="2548467"/>
              <a:chExt cx="1676400" cy="843848"/>
            </a:xfrm>
          </p:grpSpPr>
          <p:sp>
            <p:nvSpPr>
              <p:cNvPr id="59" name="Rectangle 270">
                <a:extLst>
                  <a:ext uri="{FF2B5EF4-FFF2-40B4-BE49-F238E27FC236}">
                    <a16:creationId xmlns:a16="http://schemas.microsoft.com/office/drawing/2014/main" id="{5CCE2278-361A-60CE-48BF-E58FDFFAA4DF}"/>
                  </a:ext>
                </a:extLst>
              </p:cNvPr>
              <p:cNvSpPr/>
              <p:nvPr/>
            </p:nvSpPr>
            <p:spPr>
              <a:xfrm>
                <a:off x="1092200" y="2548467"/>
                <a:ext cx="1676400" cy="838200"/>
              </a:xfrm>
              <a:prstGeom prst="rect">
                <a:avLst/>
              </a:prstGeom>
              <a:solidFill>
                <a:srgbClr val="E7E6E6">
                  <a:lumMod val="75000"/>
                </a:srgbClr>
              </a:solidFill>
              <a:ln w="38100" cap="flat" cmpd="sng" algn="ctr">
                <a:solidFill>
                  <a:srgbClr val="00206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Rectangle 271">
                <a:extLst>
                  <a:ext uri="{FF2B5EF4-FFF2-40B4-BE49-F238E27FC236}">
                    <a16:creationId xmlns:a16="http://schemas.microsoft.com/office/drawing/2014/main" id="{D81A2A23-AED4-2093-878E-BA5FC2E3A2CA}"/>
                  </a:ext>
                </a:extLst>
              </p:cNvPr>
              <p:cNvSpPr/>
              <p:nvPr/>
            </p:nvSpPr>
            <p:spPr>
              <a:xfrm>
                <a:off x="1730020" y="3307644"/>
                <a:ext cx="73378" cy="84667"/>
              </a:xfrm>
              <a:prstGeom prst="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" name="Rectangle 272">
                <a:extLst>
                  <a:ext uri="{FF2B5EF4-FFF2-40B4-BE49-F238E27FC236}">
                    <a16:creationId xmlns:a16="http://schemas.microsoft.com/office/drawing/2014/main" id="{F73B9DEF-84C5-4F67-5547-D08773792606}"/>
                  </a:ext>
                </a:extLst>
              </p:cNvPr>
              <p:cNvSpPr/>
              <p:nvPr/>
            </p:nvSpPr>
            <p:spPr>
              <a:xfrm>
                <a:off x="2091262" y="3307648"/>
                <a:ext cx="73378" cy="84667"/>
              </a:xfrm>
              <a:prstGeom prst="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1" name="Grouper 28">
              <a:extLst>
                <a:ext uri="{FF2B5EF4-FFF2-40B4-BE49-F238E27FC236}">
                  <a16:creationId xmlns:a16="http://schemas.microsoft.com/office/drawing/2014/main" id="{8AB72EFD-DA0F-1985-32AE-97D58A368549}"/>
                </a:ext>
              </a:extLst>
            </p:cNvPr>
            <p:cNvGrpSpPr/>
            <p:nvPr/>
          </p:nvGrpSpPr>
          <p:grpSpPr>
            <a:xfrm>
              <a:off x="5868946" y="1743395"/>
              <a:ext cx="134676" cy="2290064"/>
              <a:chOff x="3183467" y="2768600"/>
              <a:chExt cx="177801" cy="2887134"/>
            </a:xfrm>
          </p:grpSpPr>
          <p:cxnSp>
            <p:nvCxnSpPr>
              <p:cNvPr id="56" name="Connecteur droit 22">
                <a:extLst>
                  <a:ext uri="{FF2B5EF4-FFF2-40B4-BE49-F238E27FC236}">
                    <a16:creationId xmlns:a16="http://schemas.microsoft.com/office/drawing/2014/main" id="{C08A00C6-6AFB-CD6F-6AD3-6A66DA0039C6}"/>
                  </a:ext>
                </a:extLst>
              </p:cNvPr>
              <p:cNvCxnSpPr/>
              <p:nvPr/>
            </p:nvCxnSpPr>
            <p:spPr>
              <a:xfrm>
                <a:off x="3183467" y="2768600"/>
                <a:ext cx="0" cy="2726267"/>
              </a:xfrm>
              <a:prstGeom prst="line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7" name="Connecteur droit 23">
                <a:extLst>
                  <a:ext uri="{FF2B5EF4-FFF2-40B4-BE49-F238E27FC236}">
                    <a16:creationId xmlns:a16="http://schemas.microsoft.com/office/drawing/2014/main" id="{3389B6C0-D20B-10BF-9D03-6E6A13A0C0FC}"/>
                  </a:ext>
                </a:extLst>
              </p:cNvPr>
              <p:cNvCxnSpPr/>
              <p:nvPr/>
            </p:nvCxnSpPr>
            <p:spPr>
              <a:xfrm>
                <a:off x="3268134" y="2844800"/>
                <a:ext cx="0" cy="2726267"/>
              </a:xfrm>
              <a:prstGeom prst="line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8" name="Connecteur droit 24">
                <a:extLst>
                  <a:ext uri="{FF2B5EF4-FFF2-40B4-BE49-F238E27FC236}">
                    <a16:creationId xmlns:a16="http://schemas.microsoft.com/office/drawing/2014/main" id="{F9CAD6E0-6C86-8A45-888A-C739C89CD1E6}"/>
                  </a:ext>
                </a:extLst>
              </p:cNvPr>
              <p:cNvCxnSpPr/>
              <p:nvPr/>
            </p:nvCxnSpPr>
            <p:spPr>
              <a:xfrm>
                <a:off x="3361268" y="2929467"/>
                <a:ext cx="0" cy="2726267"/>
              </a:xfrm>
              <a:prstGeom prst="line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23" name="Grouper 29">
              <a:extLst>
                <a:ext uri="{FF2B5EF4-FFF2-40B4-BE49-F238E27FC236}">
                  <a16:creationId xmlns:a16="http://schemas.microsoft.com/office/drawing/2014/main" id="{62DFC548-44F7-A829-7976-9C56DA4557F0}"/>
                </a:ext>
              </a:extLst>
            </p:cNvPr>
            <p:cNvGrpSpPr/>
            <p:nvPr/>
          </p:nvGrpSpPr>
          <p:grpSpPr>
            <a:xfrm flipH="1">
              <a:off x="7844997" y="1743395"/>
              <a:ext cx="134672" cy="2290064"/>
              <a:chOff x="3183467" y="2768600"/>
              <a:chExt cx="177796" cy="2887134"/>
            </a:xfrm>
          </p:grpSpPr>
          <p:cxnSp>
            <p:nvCxnSpPr>
              <p:cNvPr id="51" name="Connecteur droit 30">
                <a:extLst>
                  <a:ext uri="{FF2B5EF4-FFF2-40B4-BE49-F238E27FC236}">
                    <a16:creationId xmlns:a16="http://schemas.microsoft.com/office/drawing/2014/main" id="{D4615C31-085F-C572-D716-E2572BD0F16D}"/>
                  </a:ext>
                </a:extLst>
              </p:cNvPr>
              <p:cNvCxnSpPr/>
              <p:nvPr/>
            </p:nvCxnSpPr>
            <p:spPr>
              <a:xfrm>
                <a:off x="3183467" y="2768600"/>
                <a:ext cx="0" cy="2726267"/>
              </a:xfrm>
              <a:prstGeom prst="line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2" name="Connecteur droit 31">
                <a:extLst>
                  <a:ext uri="{FF2B5EF4-FFF2-40B4-BE49-F238E27FC236}">
                    <a16:creationId xmlns:a16="http://schemas.microsoft.com/office/drawing/2014/main" id="{A2277965-B595-13E6-6727-F7F13F788A5D}"/>
                  </a:ext>
                </a:extLst>
              </p:cNvPr>
              <p:cNvCxnSpPr/>
              <p:nvPr/>
            </p:nvCxnSpPr>
            <p:spPr>
              <a:xfrm>
                <a:off x="3268134" y="2844800"/>
                <a:ext cx="0" cy="2726267"/>
              </a:xfrm>
              <a:prstGeom prst="line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3" name="Connecteur droit 32">
                <a:extLst>
                  <a:ext uri="{FF2B5EF4-FFF2-40B4-BE49-F238E27FC236}">
                    <a16:creationId xmlns:a16="http://schemas.microsoft.com/office/drawing/2014/main" id="{5C106AF4-C795-9783-95AE-78EE0417678F}"/>
                  </a:ext>
                </a:extLst>
              </p:cNvPr>
              <p:cNvCxnSpPr/>
              <p:nvPr/>
            </p:nvCxnSpPr>
            <p:spPr>
              <a:xfrm>
                <a:off x="3361263" y="2929467"/>
                <a:ext cx="0" cy="2726267"/>
              </a:xfrm>
              <a:prstGeom prst="line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24" name="Connecteur droit 45">
              <a:extLst>
                <a:ext uri="{FF2B5EF4-FFF2-40B4-BE49-F238E27FC236}">
                  <a16:creationId xmlns:a16="http://schemas.microsoft.com/office/drawing/2014/main" id="{5E08531B-578E-ECF1-F1F7-ECA36A133E86}"/>
                </a:ext>
              </a:extLst>
            </p:cNvPr>
            <p:cNvCxnSpPr/>
            <p:nvPr/>
          </p:nvCxnSpPr>
          <p:spPr>
            <a:xfrm>
              <a:off x="6850150" y="2741801"/>
              <a:ext cx="190878" cy="0"/>
            </a:xfrm>
            <a:prstGeom prst="line">
              <a:avLst/>
            </a:prstGeom>
            <a:noFill/>
            <a:ln w="3810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25" name="Connecteur droit 46">
              <a:extLst>
                <a:ext uri="{FF2B5EF4-FFF2-40B4-BE49-F238E27FC236}">
                  <a16:creationId xmlns:a16="http://schemas.microsoft.com/office/drawing/2014/main" id="{AD7228AB-FDCE-DD15-FDFC-5AAC05190EC1}"/>
                </a:ext>
              </a:extLst>
            </p:cNvPr>
            <p:cNvCxnSpPr/>
            <p:nvPr/>
          </p:nvCxnSpPr>
          <p:spPr>
            <a:xfrm>
              <a:off x="6862974" y="3608128"/>
              <a:ext cx="190878" cy="0"/>
            </a:xfrm>
            <a:prstGeom prst="line">
              <a:avLst/>
            </a:prstGeom>
            <a:noFill/>
            <a:ln w="3810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26" name="ZoneTexte 85">
              <a:extLst>
                <a:ext uri="{FF2B5EF4-FFF2-40B4-BE49-F238E27FC236}">
                  <a16:creationId xmlns:a16="http://schemas.microsoft.com/office/drawing/2014/main" id="{6627A2E2-BA03-A873-9580-96AECA43CF4A}"/>
                </a:ext>
              </a:extLst>
            </p:cNvPr>
            <p:cNvSpPr txBox="1"/>
            <p:nvPr/>
          </p:nvSpPr>
          <p:spPr>
            <a:xfrm>
              <a:off x="7291710" y="1487227"/>
              <a:ext cx="72327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0B0004020202020204" pitchFamily="34" charset="0"/>
                </a:rPr>
                <a:t>Liquid </a:t>
              </a:r>
              <a:r>
                <a:rPr kumimoji="0" lang="en-US" sz="1050" b="1" i="0" u="none" strike="noStrike" kern="0" cap="none" spc="0" normalizeH="0" baseline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0B0004020202020204" pitchFamily="34" charset="0"/>
                </a:rPr>
                <a:t>Ar</a:t>
              </a:r>
              <a:endParaRPr kumimoji="0" lang="en-US" sz="105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</a:endParaRPr>
            </a:p>
          </p:txBody>
        </p:sp>
        <p:sp>
          <p:nvSpPr>
            <p:cNvPr id="28" name="ZoneTexte 87">
              <a:extLst>
                <a:ext uri="{FF2B5EF4-FFF2-40B4-BE49-F238E27FC236}">
                  <a16:creationId xmlns:a16="http://schemas.microsoft.com/office/drawing/2014/main" id="{EC00A45D-A9A7-49D2-B589-2D15039FFA67}"/>
                </a:ext>
              </a:extLst>
            </p:cNvPr>
            <p:cNvSpPr txBox="1"/>
            <p:nvPr/>
          </p:nvSpPr>
          <p:spPr>
            <a:xfrm>
              <a:off x="7559911" y="4092968"/>
              <a:ext cx="56618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0B0004020202020204" pitchFamily="34" charset="0"/>
                </a:rPr>
                <a:t>Fibers</a:t>
              </a:r>
            </a:p>
          </p:txBody>
        </p:sp>
        <p:sp>
          <p:nvSpPr>
            <p:cNvPr id="30" name="Rectangle 113">
              <a:extLst>
                <a:ext uri="{FF2B5EF4-FFF2-40B4-BE49-F238E27FC236}">
                  <a16:creationId xmlns:a16="http://schemas.microsoft.com/office/drawing/2014/main" id="{CAF91A37-5483-E880-111C-691CD98F1136}"/>
                </a:ext>
              </a:extLst>
            </p:cNvPr>
            <p:cNvSpPr/>
            <p:nvPr/>
          </p:nvSpPr>
          <p:spPr>
            <a:xfrm>
              <a:off x="6241984" y="2817975"/>
              <a:ext cx="1402020" cy="36264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rgbClr val="E7E6E6">
                  <a:lumMod val="9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Rectangle 115">
              <a:extLst>
                <a:ext uri="{FF2B5EF4-FFF2-40B4-BE49-F238E27FC236}">
                  <a16:creationId xmlns:a16="http://schemas.microsoft.com/office/drawing/2014/main" id="{22E8A8DE-7625-51A6-AD09-A79083A5A40F}"/>
                </a:ext>
              </a:extLst>
            </p:cNvPr>
            <p:cNvSpPr/>
            <p:nvPr/>
          </p:nvSpPr>
          <p:spPr>
            <a:xfrm>
              <a:off x="6244579" y="3676949"/>
              <a:ext cx="1402020" cy="36264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rgbClr val="E7E6E6">
                  <a:lumMod val="9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5" name="Connecteur droit 89">
              <a:extLst>
                <a:ext uri="{FF2B5EF4-FFF2-40B4-BE49-F238E27FC236}">
                  <a16:creationId xmlns:a16="http://schemas.microsoft.com/office/drawing/2014/main" id="{3FE0B19B-424C-DF16-8FF6-714A027470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51769" y="1802074"/>
              <a:ext cx="50819" cy="637765"/>
            </a:xfrm>
            <a:prstGeom prst="lin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ZoneTexte 92">
                  <a:extLst>
                    <a:ext uri="{FF2B5EF4-FFF2-40B4-BE49-F238E27FC236}">
                      <a16:creationId xmlns:a16="http://schemas.microsoft.com/office/drawing/2014/main" id="{795D38CE-70B1-73FC-F352-EC7F0E05332D}"/>
                    </a:ext>
                  </a:extLst>
                </p:cNvPr>
                <p:cNvSpPr txBox="1"/>
                <p:nvPr/>
              </p:nvSpPr>
              <p:spPr>
                <a:xfrm>
                  <a:off x="6850480" y="1788973"/>
                  <a:ext cx="347561" cy="29214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L="0" indent="0" defTabSz="914400" eaLnBrk="1" fontAlgn="auto" latinLnBrk="0" hangingPunct="1">
                    <a:buClrTx/>
                    <a:buSzTx/>
                    <a:buFontTx/>
                    <a:buNone/>
                    <a:tabLst/>
                    <a:defRPr kumimoji="0" sz="1050" b="1" i="1" kern="0" spc="0" normalizeH="0" baseline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Cambria Math" charset="0"/>
                      <a:ea typeface="Cambria Math" charset="0"/>
                      <a:cs typeface="Cambria Math" charset="0"/>
                    </a:defRPr>
                  </a:lvl1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mtClean="0">
                            <a:latin typeface="Cambria Math" panose="02040503050406030204" pitchFamily="18" charset="0"/>
                          </a:rPr>
                          <m:t>𝜸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66" name="ZoneTexte 92">
                  <a:extLst>
                    <a:ext uri="{FF2B5EF4-FFF2-40B4-BE49-F238E27FC236}">
                      <a16:creationId xmlns:a16="http://schemas.microsoft.com/office/drawing/2014/main" id="{795D38CE-70B1-73FC-F352-EC7F0E0533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50480" y="1788973"/>
                  <a:ext cx="347561" cy="29214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8" name="Éclair 94">
              <a:extLst>
                <a:ext uri="{FF2B5EF4-FFF2-40B4-BE49-F238E27FC236}">
                  <a16:creationId xmlns:a16="http://schemas.microsoft.com/office/drawing/2014/main" id="{B15FF0E2-7AF1-FEF7-7EE7-65A6DAE0C231}"/>
                </a:ext>
              </a:extLst>
            </p:cNvPr>
            <p:cNvSpPr/>
            <p:nvPr/>
          </p:nvSpPr>
          <p:spPr>
            <a:xfrm>
              <a:off x="6381805" y="1622404"/>
              <a:ext cx="155678" cy="268604"/>
            </a:xfrm>
            <a:prstGeom prst="lightningBolt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9" name="Connecteur droit 95">
              <a:extLst>
                <a:ext uri="{FF2B5EF4-FFF2-40B4-BE49-F238E27FC236}">
                  <a16:creationId xmlns:a16="http://schemas.microsoft.com/office/drawing/2014/main" id="{FE6DD6F9-2FE0-963C-5FAE-FF4611E7B00D}"/>
                </a:ext>
              </a:extLst>
            </p:cNvPr>
            <p:cNvCxnSpPr/>
            <p:nvPr/>
          </p:nvCxnSpPr>
          <p:spPr>
            <a:xfrm flipV="1">
              <a:off x="6053679" y="1887712"/>
              <a:ext cx="426840" cy="122338"/>
            </a:xfrm>
            <a:prstGeom prst="line">
              <a:avLst/>
            </a:prstGeom>
            <a:noFill/>
            <a:ln w="28575" cap="flat" cmpd="sng" algn="ctr">
              <a:solidFill>
                <a:srgbClr val="70AD47">
                  <a:lumMod val="50000"/>
                </a:srgbClr>
              </a:solidFill>
              <a:prstDash val="dash"/>
              <a:miter lim="800000"/>
            </a:ln>
            <a:effectLst/>
          </p:spPr>
        </p:cxnSp>
        <p:sp>
          <p:nvSpPr>
            <p:cNvPr id="70" name="Ellipse 91">
              <a:extLst>
                <a:ext uri="{FF2B5EF4-FFF2-40B4-BE49-F238E27FC236}">
                  <a16:creationId xmlns:a16="http://schemas.microsoft.com/office/drawing/2014/main" id="{52C96B0C-BC3E-ED6A-6CD8-B2E347EF8CC8}"/>
                </a:ext>
              </a:extLst>
            </p:cNvPr>
            <p:cNvSpPr/>
            <p:nvPr/>
          </p:nvSpPr>
          <p:spPr>
            <a:xfrm>
              <a:off x="6799146" y="2424468"/>
              <a:ext cx="102310" cy="104957"/>
            </a:xfrm>
            <a:prstGeom prst="ellipse">
              <a:avLst/>
            </a:prstGeom>
            <a:solidFill>
              <a:srgbClr val="4472C4">
                <a:lumMod val="60000"/>
                <a:lumOff val="40000"/>
              </a:srgbClr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buClrTx/>
              </a:pPr>
              <a:endParaRPr lang="fr-FR" sz="1800" dirty="0">
                <a:solidFill>
                  <a:prstClr val="white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A4F4A8DE-B853-8196-5662-EA1596245C43}"/>
                </a:ext>
              </a:extLst>
            </p:cNvPr>
            <p:cNvSpPr txBox="1"/>
            <p:nvPr/>
          </p:nvSpPr>
          <p:spPr>
            <a:xfrm>
              <a:off x="6560490" y="1494830"/>
              <a:ext cx="726821" cy="343703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US" sz="1600" baseline="30000" dirty="0">
                  <a:solidFill>
                    <a:schemeClr val="tx2">
                      <a:lumMod val="75000"/>
                    </a:schemeClr>
                  </a:solidFill>
                  <a:latin typeface="Bradley Hand" pitchFamily="2" charset="77"/>
                </a:rPr>
                <a:t>42</a:t>
              </a:r>
              <a:r>
                <a:rPr lang="en-US" sz="1600" dirty="0">
                  <a:solidFill>
                    <a:schemeClr val="tx2">
                      <a:lumMod val="75000"/>
                    </a:schemeClr>
                  </a:solidFill>
                  <a:latin typeface="Bradley Hand" pitchFamily="2" charset="77"/>
                </a:rPr>
                <a:t>K</a:t>
              </a:r>
              <a:endParaRPr lang="en-US" sz="1600" baseline="30000" dirty="0">
                <a:solidFill>
                  <a:schemeClr val="tx2">
                    <a:lumMod val="75000"/>
                  </a:schemeClr>
                </a:solidFill>
                <a:latin typeface="Bradley Hand" pitchFamily="2" charset="77"/>
              </a:endParaRPr>
            </a:p>
          </p:txBody>
        </p:sp>
        <p:cxnSp>
          <p:nvCxnSpPr>
            <p:cNvPr id="76" name="Connecteur droit 62">
              <a:extLst>
                <a:ext uri="{FF2B5EF4-FFF2-40B4-BE49-F238E27FC236}">
                  <a16:creationId xmlns:a16="http://schemas.microsoft.com/office/drawing/2014/main" id="{B7E3B431-03D9-8C66-59BE-44D383B299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20649" y="3434840"/>
              <a:ext cx="330786" cy="593644"/>
            </a:xfrm>
            <a:prstGeom prst="lin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  <p:sp>
          <p:nvSpPr>
            <p:cNvPr id="77" name="Ellipse 68">
              <a:extLst>
                <a:ext uri="{FF2B5EF4-FFF2-40B4-BE49-F238E27FC236}">
                  <a16:creationId xmlns:a16="http://schemas.microsoft.com/office/drawing/2014/main" id="{F8EF5CB3-F852-4315-028B-9BF88DBC4268}"/>
                </a:ext>
              </a:extLst>
            </p:cNvPr>
            <p:cNvSpPr/>
            <p:nvPr/>
          </p:nvSpPr>
          <p:spPr>
            <a:xfrm rot="19801003">
              <a:off x="6625859" y="3343627"/>
              <a:ext cx="102310" cy="104957"/>
            </a:xfrm>
            <a:prstGeom prst="ellipse">
              <a:avLst/>
            </a:prstGeom>
            <a:solidFill>
              <a:srgbClr val="4472C4">
                <a:lumMod val="60000"/>
                <a:lumOff val="40000"/>
              </a:srgbClr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ZoneTexte 74">
                  <a:extLst>
                    <a:ext uri="{FF2B5EF4-FFF2-40B4-BE49-F238E27FC236}">
                      <a16:creationId xmlns:a16="http://schemas.microsoft.com/office/drawing/2014/main" id="{77CB92FD-FE20-E252-1F90-42D4DE263039}"/>
                    </a:ext>
                  </a:extLst>
                </p:cNvPr>
                <p:cNvSpPr txBox="1"/>
                <p:nvPr/>
              </p:nvSpPr>
              <p:spPr>
                <a:xfrm>
                  <a:off x="6106414" y="3730184"/>
                  <a:ext cx="347561" cy="29214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fr-FR" sz="105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𝜸</m:t>
                        </m:r>
                      </m:oMath>
                    </m:oMathPara>
                  </a14:m>
                  <a:endParaRPr kumimoji="0" lang="fr-FR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78" name="ZoneTexte 74">
                  <a:extLst>
                    <a:ext uri="{FF2B5EF4-FFF2-40B4-BE49-F238E27FC236}">
                      <a16:creationId xmlns:a16="http://schemas.microsoft.com/office/drawing/2014/main" id="{77CB92FD-FE20-E252-1F90-42D4DE26303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06414" y="3730184"/>
                  <a:ext cx="347561" cy="29214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ZoneTexte 92">
                  <a:extLst>
                    <a:ext uri="{FF2B5EF4-FFF2-40B4-BE49-F238E27FC236}">
                      <a16:creationId xmlns:a16="http://schemas.microsoft.com/office/drawing/2014/main" id="{D4EB45E2-BB30-D83C-61D1-5B745C2A5F8A}"/>
                    </a:ext>
                  </a:extLst>
                </p:cNvPr>
                <p:cNvSpPr txBox="1"/>
                <p:nvPr/>
              </p:nvSpPr>
              <p:spPr>
                <a:xfrm>
                  <a:off x="6467052" y="1625863"/>
                  <a:ext cx="360487" cy="2835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05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70AD47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𝜷</m:t>
                        </m:r>
                      </m:oMath>
                    </m:oMathPara>
                  </a14:m>
                  <a:endParaRPr kumimoji="0" lang="fr-FR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50000"/>
                      </a:srgbClr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83" name="ZoneTexte 92">
                  <a:extLst>
                    <a:ext uri="{FF2B5EF4-FFF2-40B4-BE49-F238E27FC236}">
                      <a16:creationId xmlns:a16="http://schemas.microsoft.com/office/drawing/2014/main" id="{D4EB45E2-BB30-D83C-61D1-5B745C2A5F8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67052" y="1625863"/>
                  <a:ext cx="360487" cy="28355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9BCE7278-FD77-CCE8-4C22-CB7A4DB8B42C}"/>
                </a:ext>
              </a:extLst>
            </p:cNvPr>
            <p:cNvSpPr txBox="1"/>
            <p:nvPr/>
          </p:nvSpPr>
          <p:spPr>
            <a:xfrm>
              <a:off x="6209650" y="3950359"/>
              <a:ext cx="669916" cy="343703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US" sz="1600" baseline="30000" dirty="0">
                  <a:solidFill>
                    <a:schemeClr val="tx2">
                      <a:lumMod val="75000"/>
                    </a:schemeClr>
                  </a:solidFill>
                  <a:latin typeface="Bradley Hand" pitchFamily="2" charset="77"/>
                </a:rPr>
                <a:t>40</a:t>
              </a:r>
              <a:r>
                <a:rPr lang="en-US" sz="1600" dirty="0">
                  <a:solidFill>
                    <a:schemeClr val="tx2">
                      <a:lumMod val="75000"/>
                    </a:schemeClr>
                  </a:solidFill>
                  <a:latin typeface="Bradley Hand" pitchFamily="2" charset="77"/>
                </a:rPr>
                <a:t>K</a:t>
              </a:r>
              <a:endParaRPr lang="en-US" sz="1600" baseline="30000" dirty="0">
                <a:solidFill>
                  <a:schemeClr val="tx2">
                    <a:lumMod val="75000"/>
                  </a:schemeClr>
                </a:solidFill>
                <a:latin typeface="Bradley Hand" pitchFamily="2" charset="77"/>
              </a:endParaRPr>
            </a:p>
          </p:txBody>
        </p:sp>
        <p:cxnSp>
          <p:nvCxnSpPr>
            <p:cNvPr id="89" name="Connecteur droit 89">
              <a:extLst>
                <a:ext uri="{FF2B5EF4-FFF2-40B4-BE49-F238E27FC236}">
                  <a16:creationId xmlns:a16="http://schemas.microsoft.com/office/drawing/2014/main" id="{9BAFB2B9-973E-42B2-C68F-C271F6BDB1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27102" y="1787577"/>
              <a:ext cx="185784" cy="47520"/>
            </a:xfrm>
            <a:prstGeom prst="line">
              <a:avLst/>
            </a:prstGeom>
            <a:noFill/>
            <a:ln w="28575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</p:cxnSp>
      </p:grpSp>
      <p:cxnSp>
        <p:nvCxnSpPr>
          <p:cNvPr id="94" name="Curved Connector 93">
            <a:extLst>
              <a:ext uri="{FF2B5EF4-FFF2-40B4-BE49-F238E27FC236}">
                <a16:creationId xmlns:a16="http://schemas.microsoft.com/office/drawing/2014/main" id="{61B16DD4-A0AF-B206-DBB5-907DF9BD7A68}"/>
              </a:ext>
            </a:extLst>
          </p:cNvPr>
          <p:cNvCxnSpPr>
            <a:cxnSpLocks/>
          </p:cNvCxnSpPr>
          <p:nvPr/>
        </p:nvCxnSpPr>
        <p:spPr>
          <a:xfrm rot="10800000" flipV="1">
            <a:off x="4318150" y="1658163"/>
            <a:ext cx="1949557" cy="1104605"/>
          </a:xfrm>
          <a:prstGeom prst="curvedConnector3">
            <a:avLst>
              <a:gd name="adj1" fmla="val 50000"/>
            </a:avLst>
          </a:prstGeom>
          <a:ln w="3810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Curved Connector 95">
            <a:extLst>
              <a:ext uri="{FF2B5EF4-FFF2-40B4-BE49-F238E27FC236}">
                <a16:creationId xmlns:a16="http://schemas.microsoft.com/office/drawing/2014/main" id="{0652007D-ED30-DECF-EA2C-F35733163AB2}"/>
              </a:ext>
            </a:extLst>
          </p:cNvPr>
          <p:cNvCxnSpPr>
            <a:cxnSpLocks/>
            <a:stCxn id="86" idx="1"/>
          </p:cNvCxnSpPr>
          <p:nvPr/>
        </p:nvCxnSpPr>
        <p:spPr>
          <a:xfrm rot="10800000">
            <a:off x="4047989" y="3432214"/>
            <a:ext cx="2774168" cy="636465"/>
          </a:xfrm>
          <a:prstGeom prst="curvedConnector3">
            <a:avLst>
              <a:gd name="adj1" fmla="val 50000"/>
            </a:avLst>
          </a:prstGeom>
          <a:ln w="3810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1" name="Rectangle 100">
            <a:extLst>
              <a:ext uri="{FF2B5EF4-FFF2-40B4-BE49-F238E27FC236}">
                <a16:creationId xmlns:a16="http://schemas.microsoft.com/office/drawing/2014/main" id="{E3676829-1C64-6F54-5951-FE82A21CC038}"/>
              </a:ext>
            </a:extLst>
          </p:cNvPr>
          <p:cNvSpPr/>
          <p:nvPr/>
        </p:nvSpPr>
        <p:spPr>
          <a:xfrm>
            <a:off x="2455576" y="2993507"/>
            <a:ext cx="836925" cy="529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itle 1">
            <a:extLst>
              <a:ext uri="{FF2B5EF4-FFF2-40B4-BE49-F238E27FC236}">
                <a16:creationId xmlns:a16="http://schemas.microsoft.com/office/drawing/2014/main" id="{D37BAB9C-08A8-B673-3DB7-8751CA6C2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714" y="116793"/>
            <a:ext cx="8280000" cy="504000"/>
          </a:xfrm>
        </p:spPr>
        <p:txBody>
          <a:bodyPr/>
          <a:lstStyle/>
          <a:p>
            <a:r>
              <a:rPr lang="en-US" dirty="0" err="1">
                <a:cs typeface="Calibri Light"/>
              </a:rPr>
              <a:t>LAr</a:t>
            </a:r>
            <a:r>
              <a:rPr lang="en-US" dirty="0">
                <a:cs typeface="Calibri Light"/>
              </a:rPr>
              <a:t> anti-coincidence cut</a:t>
            </a:r>
            <a:endParaRPr lang="en-US" dirty="0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8AC88BAD-9CC7-28FB-FAC1-345CFFC73E26}"/>
              </a:ext>
            </a:extLst>
          </p:cNvPr>
          <p:cNvGrpSpPr/>
          <p:nvPr/>
        </p:nvGrpSpPr>
        <p:grpSpPr>
          <a:xfrm>
            <a:off x="210106" y="1040216"/>
            <a:ext cx="4589915" cy="3914836"/>
            <a:chOff x="210106" y="1040216"/>
            <a:chExt cx="4589915" cy="391483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2560226-0C0D-1EB7-8D80-886806616189}"/>
                </a:ext>
              </a:extLst>
            </p:cNvPr>
            <p:cNvGrpSpPr/>
            <p:nvPr/>
          </p:nvGrpSpPr>
          <p:grpSpPr>
            <a:xfrm>
              <a:off x="210106" y="1040216"/>
              <a:ext cx="4589915" cy="3676521"/>
              <a:chOff x="5126611" y="792358"/>
              <a:chExt cx="3717873" cy="2906858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41F275AC-7F66-3514-2E3E-751FEA6EB6B7}"/>
                  </a:ext>
                </a:extLst>
              </p:cNvPr>
              <p:cNvGrpSpPr/>
              <p:nvPr/>
            </p:nvGrpSpPr>
            <p:grpSpPr>
              <a:xfrm>
                <a:off x="5126611" y="792358"/>
                <a:ext cx="3717873" cy="2906858"/>
                <a:chOff x="4910993" y="824712"/>
                <a:chExt cx="3717873" cy="2906858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35E2A674-01B7-3BCD-38E9-9AA06151CAB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b="33270"/>
                <a:stretch/>
              </p:blipFill>
              <p:spPr>
                <a:xfrm>
                  <a:off x="4910993" y="824712"/>
                  <a:ext cx="3717873" cy="2906858"/>
                </a:xfrm>
                <a:prstGeom prst="rect">
                  <a:avLst/>
                </a:prstGeom>
              </p:spPr>
            </p:pic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C0EACBB8-7CA8-0766-5CF7-ABD29A8EF792}"/>
                    </a:ext>
                  </a:extLst>
                </p:cNvPr>
                <p:cNvSpPr/>
                <p:nvPr/>
              </p:nvSpPr>
              <p:spPr>
                <a:xfrm>
                  <a:off x="5715000" y="1563624"/>
                  <a:ext cx="2203703" cy="11704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F4ADE9F3-174E-8D1E-F20F-E65E6EE586B5}"/>
                    </a:ext>
                  </a:extLst>
                </p:cNvPr>
                <p:cNvSpPr/>
                <p:nvPr/>
              </p:nvSpPr>
              <p:spPr>
                <a:xfrm>
                  <a:off x="6516625" y="1377993"/>
                  <a:ext cx="990600" cy="1399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A04633B-FE42-F389-67E5-3A0AA5BA215A}"/>
                  </a:ext>
                </a:extLst>
              </p:cNvPr>
              <p:cNvSpPr txBox="1"/>
              <p:nvPr/>
            </p:nvSpPr>
            <p:spPr>
              <a:xfrm>
                <a:off x="6041868" y="980783"/>
                <a:ext cx="1831116" cy="34271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500"/>
                  </a:spcAft>
                </a:pPr>
                <a:r>
                  <a:rPr lang="en-US" sz="900" dirty="0">
                    <a:solidFill>
                      <a:schemeClr val="bg2">
                        <a:lumMod val="25000"/>
                      </a:schemeClr>
                    </a:solidFill>
                    <a:latin typeface="Helvetica" pitchFamily="2" charset="0"/>
                  </a:rPr>
                  <a:t>Before</a:t>
                </a:r>
              </a:p>
              <a:p>
                <a:r>
                  <a:rPr lang="en-US" sz="900" dirty="0">
                    <a:solidFill>
                      <a:schemeClr val="bg2">
                        <a:lumMod val="25000"/>
                      </a:schemeClr>
                    </a:solidFill>
                    <a:latin typeface="Helvetica" pitchFamily="2" charset="0"/>
                  </a:rPr>
                  <a:t>After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803F2D3-D67E-F047-EE65-A3AC0283EF0A}"/>
                  </a:ext>
                </a:extLst>
              </p:cNvPr>
              <p:cNvSpPr txBox="1"/>
              <p:nvPr/>
            </p:nvSpPr>
            <p:spPr>
              <a:xfrm>
                <a:off x="6603134" y="1053430"/>
                <a:ext cx="126070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err="1">
                    <a:solidFill>
                      <a:schemeClr val="bg2">
                        <a:lumMod val="25000"/>
                      </a:schemeClr>
                    </a:solidFill>
                  </a:rPr>
                  <a:t>LAr</a:t>
                </a:r>
                <a:r>
                  <a:rPr lang="en-US" sz="900" dirty="0">
                    <a:solidFill>
                      <a:schemeClr val="bg2">
                        <a:lumMod val="25000"/>
                      </a:schemeClr>
                    </a:solidFill>
                  </a:rPr>
                  <a:t> anti-coincidence</a:t>
                </a:r>
              </a:p>
            </p:txBody>
          </p:sp>
          <p:sp>
            <p:nvSpPr>
              <p:cNvPr id="11" name="Right Brace 10">
                <a:extLst>
                  <a:ext uri="{FF2B5EF4-FFF2-40B4-BE49-F238E27FC236}">
                    <a16:creationId xmlns:a16="http://schemas.microsoft.com/office/drawing/2014/main" id="{E015A441-3F4D-77FE-B672-6177FF681A9A}"/>
                  </a:ext>
                </a:extLst>
              </p:cNvPr>
              <p:cNvSpPr/>
              <p:nvPr/>
            </p:nvSpPr>
            <p:spPr>
              <a:xfrm>
                <a:off x="6510528" y="1053430"/>
                <a:ext cx="101750" cy="230832"/>
              </a:xfrm>
              <a:prstGeom prst="rightBrace">
                <a:avLst/>
              </a:prstGeom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EFBFB92D-E23D-93F6-568B-84202A10A1D4}"/>
                </a:ext>
              </a:extLst>
            </p:cNvPr>
            <p:cNvSpPr txBox="1"/>
            <p:nvPr/>
          </p:nvSpPr>
          <p:spPr>
            <a:xfrm>
              <a:off x="2048300" y="4724220"/>
              <a:ext cx="15564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2">
                      <a:lumMod val="25000"/>
                    </a:schemeClr>
                  </a:solidFill>
                </a:rPr>
                <a:t>Energy (keV)</a:t>
              </a: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3E7057DE-8D8A-5B97-D474-D35FD1BDCBB8}"/>
              </a:ext>
            </a:extLst>
          </p:cNvPr>
          <p:cNvGrpSpPr/>
          <p:nvPr/>
        </p:nvGrpSpPr>
        <p:grpSpPr>
          <a:xfrm>
            <a:off x="4861114" y="3917511"/>
            <a:ext cx="1074184" cy="657046"/>
            <a:chOff x="5897454" y="4324442"/>
            <a:chExt cx="1074184" cy="657046"/>
          </a:xfrm>
        </p:grpSpPr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EB72A20E-860F-D95C-4822-0E7068BB2206}"/>
                </a:ext>
              </a:extLst>
            </p:cNvPr>
            <p:cNvCxnSpPr/>
            <p:nvPr/>
          </p:nvCxnSpPr>
          <p:spPr>
            <a:xfrm>
              <a:off x="6209650" y="4572000"/>
              <a:ext cx="270869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A85DEBEF-36E2-20E8-19C7-A5E724F4AA5A}"/>
                </a:ext>
              </a:extLst>
            </p:cNvPr>
            <p:cNvCxnSpPr/>
            <p:nvPr/>
          </p:nvCxnSpPr>
          <p:spPr>
            <a:xfrm>
              <a:off x="6560490" y="4730316"/>
              <a:ext cx="270869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11995C4E-AC64-6F07-F2A7-53C8168B721A}"/>
                </a:ext>
              </a:extLst>
            </p:cNvPr>
            <p:cNvCxnSpPr>
              <a:cxnSpLocks/>
            </p:cNvCxnSpPr>
            <p:nvPr/>
          </p:nvCxnSpPr>
          <p:spPr>
            <a:xfrm>
              <a:off x="6467052" y="4572000"/>
              <a:ext cx="125053" cy="144737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7BE5174E-1A85-7040-D49E-A9C1EFA57B9D}"/>
                </a:ext>
              </a:extLst>
            </p:cNvPr>
            <p:cNvCxnSpPr>
              <a:cxnSpLocks/>
            </p:cNvCxnSpPr>
            <p:nvPr/>
          </p:nvCxnSpPr>
          <p:spPr>
            <a:xfrm>
              <a:off x="6694871" y="4744169"/>
              <a:ext cx="1053" cy="237319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AAFAEA59-F9E2-CB7E-6CF0-BFA65073DC5B}"/>
                </a:ext>
              </a:extLst>
            </p:cNvPr>
            <p:cNvCxnSpPr/>
            <p:nvPr/>
          </p:nvCxnSpPr>
          <p:spPr>
            <a:xfrm>
              <a:off x="6566454" y="4981488"/>
              <a:ext cx="270869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2A780E29-FBF2-F67B-46E6-BFF8BC574D71}"/>
                </a:ext>
              </a:extLst>
            </p:cNvPr>
            <p:cNvSpPr txBox="1"/>
            <p:nvPr/>
          </p:nvSpPr>
          <p:spPr>
            <a:xfrm>
              <a:off x="5897454" y="4324442"/>
              <a:ext cx="669916" cy="343703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US" sz="1600" baseline="30000" dirty="0">
                  <a:solidFill>
                    <a:schemeClr val="bg2">
                      <a:lumMod val="50000"/>
                    </a:schemeClr>
                  </a:solidFill>
                  <a:latin typeface="Bradley Hand" pitchFamily="2" charset="77"/>
                </a:rPr>
                <a:t>40</a:t>
              </a:r>
              <a:r>
                <a:rPr lang="en-US" sz="1600" dirty="0">
                  <a:solidFill>
                    <a:schemeClr val="bg2">
                      <a:lumMod val="50000"/>
                    </a:schemeClr>
                  </a:solidFill>
                  <a:latin typeface="Bradley Hand" pitchFamily="2" charset="77"/>
                </a:rPr>
                <a:t>K</a:t>
              </a:r>
              <a:endParaRPr lang="en-US" sz="1600" baseline="30000" dirty="0">
                <a:solidFill>
                  <a:schemeClr val="bg2">
                    <a:lumMod val="50000"/>
                  </a:schemeClr>
                </a:solidFill>
                <a:latin typeface="Bradley Hand" pitchFamily="2" charset="77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0" name="ZoneTexte 74">
                  <a:extLst>
                    <a:ext uri="{FF2B5EF4-FFF2-40B4-BE49-F238E27FC236}">
                      <a16:creationId xmlns:a16="http://schemas.microsoft.com/office/drawing/2014/main" id="{620D6BAB-B664-1FDE-1A80-00FDC9BAC11C}"/>
                    </a:ext>
                  </a:extLst>
                </p:cNvPr>
                <p:cNvSpPr txBox="1"/>
                <p:nvPr/>
              </p:nvSpPr>
              <p:spPr>
                <a:xfrm>
                  <a:off x="6668350" y="4712678"/>
                  <a:ext cx="303288" cy="253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fr-FR" sz="105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𝜸</m:t>
                        </m:r>
                      </m:oMath>
                    </m:oMathPara>
                  </a14:m>
                  <a:endParaRPr kumimoji="0" lang="fr-FR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</a:schemeClr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120" name="ZoneTexte 74">
                  <a:extLst>
                    <a:ext uri="{FF2B5EF4-FFF2-40B4-BE49-F238E27FC236}">
                      <a16:creationId xmlns:a16="http://schemas.microsoft.com/office/drawing/2014/main" id="{620D6BAB-B664-1FDE-1A80-00FDC9BAC1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68350" y="4712678"/>
                  <a:ext cx="303288" cy="25391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F93929AF-31C1-7773-93A4-354A00650FCC}"/>
                </a:ext>
              </a:extLst>
            </p:cNvPr>
            <p:cNvSpPr txBox="1"/>
            <p:nvPr/>
          </p:nvSpPr>
          <p:spPr>
            <a:xfrm>
              <a:off x="6508211" y="4452811"/>
              <a:ext cx="37332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accent3">
                      <a:lumMod val="75000"/>
                    </a:schemeClr>
                  </a:solidFill>
                </a:rPr>
                <a:t>EC</a:t>
              </a: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7ACEE831-6479-0E42-2F36-3792106BA67F}"/>
              </a:ext>
            </a:extLst>
          </p:cNvPr>
          <p:cNvGrpSpPr/>
          <p:nvPr/>
        </p:nvGrpSpPr>
        <p:grpSpPr>
          <a:xfrm>
            <a:off x="5238158" y="1993043"/>
            <a:ext cx="1074184" cy="657046"/>
            <a:chOff x="6082299" y="782332"/>
            <a:chExt cx="1074184" cy="657046"/>
          </a:xfrm>
        </p:grpSpPr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20C20530-3662-4694-9168-3A7618392C49}"/>
                </a:ext>
              </a:extLst>
            </p:cNvPr>
            <p:cNvCxnSpPr/>
            <p:nvPr/>
          </p:nvCxnSpPr>
          <p:spPr>
            <a:xfrm>
              <a:off x="6394495" y="1029890"/>
              <a:ext cx="270869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F935EEE6-CC03-4DB6-B1CB-957C5D4316DC}"/>
                </a:ext>
              </a:extLst>
            </p:cNvPr>
            <p:cNvCxnSpPr/>
            <p:nvPr/>
          </p:nvCxnSpPr>
          <p:spPr>
            <a:xfrm>
              <a:off x="6745335" y="1188206"/>
              <a:ext cx="270869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D23A2260-21AD-C4F3-4852-8D33735A97E0}"/>
                </a:ext>
              </a:extLst>
            </p:cNvPr>
            <p:cNvCxnSpPr>
              <a:cxnSpLocks/>
            </p:cNvCxnSpPr>
            <p:nvPr/>
          </p:nvCxnSpPr>
          <p:spPr>
            <a:xfrm>
              <a:off x="6651897" y="1029890"/>
              <a:ext cx="125053" cy="144737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8BF6CB0B-1D03-09F7-158D-6380737821F8}"/>
                </a:ext>
              </a:extLst>
            </p:cNvPr>
            <p:cNvCxnSpPr>
              <a:cxnSpLocks/>
            </p:cNvCxnSpPr>
            <p:nvPr/>
          </p:nvCxnSpPr>
          <p:spPr>
            <a:xfrm>
              <a:off x="6879716" y="1202059"/>
              <a:ext cx="1053" cy="237319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F5F7820C-F5E4-E0EE-4A65-298F218CDB5B}"/>
                </a:ext>
              </a:extLst>
            </p:cNvPr>
            <p:cNvCxnSpPr/>
            <p:nvPr/>
          </p:nvCxnSpPr>
          <p:spPr>
            <a:xfrm>
              <a:off x="6751299" y="1439378"/>
              <a:ext cx="270869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62BE0CED-CAF3-B23B-5A94-953513526AB5}"/>
                </a:ext>
              </a:extLst>
            </p:cNvPr>
            <p:cNvSpPr txBox="1"/>
            <p:nvPr/>
          </p:nvSpPr>
          <p:spPr>
            <a:xfrm>
              <a:off x="6082299" y="782332"/>
              <a:ext cx="669916" cy="343703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US" sz="1600" baseline="30000" dirty="0">
                  <a:solidFill>
                    <a:schemeClr val="bg2">
                      <a:lumMod val="50000"/>
                    </a:schemeClr>
                  </a:solidFill>
                  <a:latin typeface="Bradley Hand" pitchFamily="2" charset="77"/>
                </a:rPr>
                <a:t>42</a:t>
              </a:r>
              <a:r>
                <a:rPr lang="en-US" sz="1600" dirty="0">
                  <a:solidFill>
                    <a:schemeClr val="bg2">
                      <a:lumMod val="50000"/>
                    </a:schemeClr>
                  </a:solidFill>
                  <a:latin typeface="Bradley Hand" pitchFamily="2" charset="77"/>
                </a:rPr>
                <a:t>K</a:t>
              </a:r>
              <a:endParaRPr lang="en-US" sz="1600" baseline="30000" dirty="0">
                <a:solidFill>
                  <a:schemeClr val="bg2">
                    <a:lumMod val="50000"/>
                  </a:schemeClr>
                </a:solidFill>
                <a:latin typeface="Bradley Hand" pitchFamily="2" charset="77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0" name="ZoneTexte 74">
                  <a:extLst>
                    <a:ext uri="{FF2B5EF4-FFF2-40B4-BE49-F238E27FC236}">
                      <a16:creationId xmlns:a16="http://schemas.microsoft.com/office/drawing/2014/main" id="{8C0B0F0B-8330-F065-622A-CF8E427897BB}"/>
                    </a:ext>
                  </a:extLst>
                </p:cNvPr>
                <p:cNvSpPr txBox="1"/>
                <p:nvPr/>
              </p:nvSpPr>
              <p:spPr>
                <a:xfrm>
                  <a:off x="6853195" y="1170568"/>
                  <a:ext cx="303288" cy="253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fr-FR" sz="105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2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𝜸</m:t>
                        </m:r>
                      </m:oMath>
                    </m:oMathPara>
                  </a14:m>
                  <a:endParaRPr kumimoji="0" lang="fr-FR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50000"/>
                      </a:schemeClr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130" name="ZoneTexte 74">
                  <a:extLst>
                    <a:ext uri="{FF2B5EF4-FFF2-40B4-BE49-F238E27FC236}">
                      <a16:creationId xmlns:a16="http://schemas.microsoft.com/office/drawing/2014/main" id="{8C0B0F0B-8330-F065-622A-CF8E427897B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53195" y="1170568"/>
                  <a:ext cx="303288" cy="253916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27A84875-AFA3-676B-9F9A-1B8288D8AF3D}"/>
                    </a:ext>
                  </a:extLst>
                </p:cNvPr>
                <p:cNvSpPr txBox="1"/>
                <p:nvPr/>
              </p:nvSpPr>
              <p:spPr>
                <a:xfrm>
                  <a:off x="6693056" y="910701"/>
                  <a:ext cx="37332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000" b="1" i="1" dirty="0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000" b="1" i="1" dirty="0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𝜷</m:t>
                            </m:r>
                          </m:e>
                          <m:sup>
                            <m:r>
                              <a:rPr lang="en-US" sz="1000" b="1" i="1" dirty="0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sz="1000" b="1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27A84875-AFA3-676B-9F9A-1B8288D8AF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93056" y="910701"/>
                  <a:ext cx="373320" cy="246221"/>
                </a:xfrm>
                <a:prstGeom prst="rect">
                  <a:avLst/>
                </a:prstGeom>
                <a:blipFill>
                  <a:blip r:embed="rId9"/>
                  <a:stretch>
                    <a:fillRect b="-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3F7D8F70-8E47-07B7-9F8C-C0AE34E56BD7}"/>
              </a:ext>
            </a:extLst>
          </p:cNvPr>
          <p:cNvSpPr txBox="1"/>
          <p:nvPr/>
        </p:nvSpPr>
        <p:spPr>
          <a:xfrm>
            <a:off x="3363436" y="3260362"/>
            <a:ext cx="669916" cy="34370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aseline="30000" dirty="0">
                <a:solidFill>
                  <a:schemeClr val="tx2">
                    <a:lumMod val="75000"/>
                  </a:schemeClr>
                </a:solidFill>
                <a:latin typeface="Bradley Hand" pitchFamily="2" charset="77"/>
              </a:rPr>
              <a:t>40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radley Hand" pitchFamily="2" charset="77"/>
              </a:rPr>
              <a:t>K</a:t>
            </a:r>
            <a:endParaRPr lang="en-US" sz="1600" baseline="30000" dirty="0">
              <a:solidFill>
                <a:schemeClr val="tx2">
                  <a:lumMod val="75000"/>
                </a:schemeClr>
              </a:solidFill>
              <a:latin typeface="Bradley Han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94720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24B553-C6E0-9B09-A282-28B2556C70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6C404-6C58-67CD-18B6-096EEE187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Veto Analysis – DSP + Calibration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7763EA-05EC-BB70-7BD8-1582F714F9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808" y="1244337"/>
            <a:ext cx="4086071" cy="3418879"/>
          </a:xfrm>
        </p:spPr>
        <p:txBody>
          <a:bodyPr/>
          <a:lstStyle/>
          <a:p>
            <a:r>
              <a:rPr lang="en-US" dirty="0"/>
              <a:t>Custom DSP routines</a:t>
            </a:r>
          </a:p>
          <a:p>
            <a:r>
              <a:rPr lang="en-US" dirty="0"/>
              <a:t>Calibration based on 1 P.E. peak fit</a:t>
            </a:r>
          </a:p>
          <a:p>
            <a:pPr marL="114300" indent="0">
              <a:buNone/>
            </a:pPr>
            <a:endParaRPr lang="en-US" dirty="0"/>
          </a:p>
          <a:p>
            <a:pPr marL="114300" indent="0" algn="ctr">
              <a:buNone/>
            </a:pPr>
            <a:endParaRPr lang="en-US" b="1" dirty="0"/>
          </a:p>
          <a:p>
            <a:pPr marL="114300" indent="0" algn="ctr">
              <a:buNone/>
            </a:pPr>
            <a:r>
              <a:rPr lang="en-US" b="1" dirty="0"/>
              <a:t>Muon veto flag</a:t>
            </a:r>
          </a:p>
          <a:p>
            <a:pPr marL="114300" indent="0" algn="ctr">
              <a:buNone/>
            </a:pPr>
            <a:r>
              <a:rPr lang="en-US" dirty="0"/>
              <a:t>Multiplicity &gt; 12 || Sum(PE) &gt; 30 P.E*</a:t>
            </a:r>
          </a:p>
          <a:p>
            <a:pPr marL="114300" indent="0" algn="ctr">
              <a:buNone/>
            </a:pPr>
            <a:r>
              <a:rPr lang="en-US" sz="1400" dirty="0">
                <a:solidFill>
                  <a:schemeClr val="bg2">
                    <a:lumMod val="75000"/>
                  </a:schemeClr>
                </a:solidFill>
                <a:latin typeface="+mn-lt"/>
                <a:cs typeface="Calibri" panose="020F0502020204030204" pitchFamily="34" charset="0"/>
              </a:rPr>
              <a:t>*(in [-10µs, 10µs] around </a:t>
            </a:r>
            <a:r>
              <a:rPr lang="en-US" sz="1400" i="1" dirty="0">
                <a:solidFill>
                  <a:schemeClr val="bg2">
                    <a:lumMod val="75000"/>
                  </a:schemeClr>
                </a:solidFill>
                <a:latin typeface="+mn-lt"/>
                <a:cs typeface="Calibri" panose="020F0502020204030204" pitchFamily="34" charset="0"/>
              </a:rPr>
              <a:t>t0</a:t>
            </a:r>
            <a:r>
              <a:rPr lang="en-US" sz="1400" dirty="0">
                <a:solidFill>
                  <a:schemeClr val="bg2">
                    <a:lumMod val="75000"/>
                  </a:schemeClr>
                </a:solidFill>
                <a:latin typeface="+mn-lt"/>
                <a:cs typeface="Calibri" panose="020F0502020204030204" pitchFamily="34" charset="0"/>
              </a:rPr>
              <a:t>)</a:t>
            </a:r>
          </a:p>
          <a:p>
            <a:pPr marL="114300" indent="0" algn="ctr">
              <a:buNone/>
            </a:pPr>
            <a:endParaRPr lang="en-US" dirty="0"/>
          </a:p>
          <a:p>
            <a:pPr marL="114300" indent="0" algn="ctr">
              <a:buNone/>
            </a:pPr>
            <a:endParaRPr lang="en-US" dirty="0"/>
          </a:p>
          <a:p>
            <a:pPr marL="114300" indent="0" algn="ctr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56307F-99D7-F3A4-5E0F-175D0E42D0C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69</a:t>
            </a:fld>
            <a:endParaRPr lang="e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7FE1CF-370C-4ABD-AAE1-38424F8F35A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4850" b="70562"/>
          <a:stretch/>
        </p:blipFill>
        <p:spPr>
          <a:xfrm>
            <a:off x="4315721" y="895400"/>
            <a:ext cx="4828279" cy="3767816"/>
          </a:xfrm>
          <a:prstGeom prst="rect">
            <a:avLst/>
          </a:prstGeom>
        </p:spPr>
      </p:pic>
      <p:cxnSp>
        <p:nvCxnSpPr>
          <p:cNvPr id="8" name="Curved Connector 7">
            <a:extLst>
              <a:ext uri="{FF2B5EF4-FFF2-40B4-BE49-F238E27FC236}">
                <a16:creationId xmlns:a16="http://schemas.microsoft.com/office/drawing/2014/main" id="{A0B4699F-8933-C6A8-ECF8-76092633DA5F}"/>
              </a:ext>
            </a:extLst>
          </p:cNvPr>
          <p:cNvCxnSpPr>
            <a:cxnSpLocks/>
          </p:cNvCxnSpPr>
          <p:nvPr/>
        </p:nvCxnSpPr>
        <p:spPr>
          <a:xfrm flipV="1">
            <a:off x="4041058" y="1592826"/>
            <a:ext cx="1032387" cy="108155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396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EA1FF7E-4A27-BB59-EF31-A570E6A068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088" y="825005"/>
            <a:ext cx="7139823" cy="407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02F6E059-0BF9-3455-597D-7624B37B1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0νββ Decay Physics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832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845F8E-DF74-AE8B-516E-EE65C3FE0F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7C983-7085-5EEB-DD2C-6B277A6B9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Veto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554022-861F-D8CD-8B9F-CDF94537EA2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70</a:t>
            </a:fld>
            <a:endParaRPr lang="en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3A637F1-CF4A-138B-F3E5-9EF345A921E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4559" y="1179871"/>
            <a:ext cx="5520219" cy="36801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19AD997-BE0A-49F1-6F66-620C1D489B7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7459"/>
          <a:stretch/>
        </p:blipFill>
        <p:spPr>
          <a:xfrm>
            <a:off x="0" y="3593777"/>
            <a:ext cx="3714559" cy="146304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9A8661B-B12C-2700-D360-BC909E87E6F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27388"/>
          <a:stretch/>
        </p:blipFill>
        <p:spPr>
          <a:xfrm>
            <a:off x="0" y="1368935"/>
            <a:ext cx="3718216" cy="1463040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4F0E1A8-6114-E410-A6BF-6A8FA5DEB87C}"/>
              </a:ext>
            </a:extLst>
          </p:cNvPr>
          <p:cNvCxnSpPr>
            <a:cxnSpLocks/>
          </p:cNvCxnSpPr>
          <p:nvPr/>
        </p:nvCxnSpPr>
        <p:spPr>
          <a:xfrm flipV="1">
            <a:off x="3753888" y="4363131"/>
            <a:ext cx="1786716" cy="496886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E072440-287F-A502-C996-3CBEE8D8B91B}"/>
              </a:ext>
            </a:extLst>
          </p:cNvPr>
          <p:cNvCxnSpPr>
            <a:cxnSpLocks/>
          </p:cNvCxnSpPr>
          <p:nvPr/>
        </p:nvCxnSpPr>
        <p:spPr>
          <a:xfrm>
            <a:off x="3048000" y="2571750"/>
            <a:ext cx="825910" cy="70239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897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>
          <a:extLst>
            <a:ext uri="{FF2B5EF4-FFF2-40B4-BE49-F238E27FC236}">
              <a16:creationId xmlns:a16="http://schemas.microsoft.com/office/drawing/2014/main" id="{3BBB113A-1D62-1E33-8DB0-FB8E5C79DE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2">
            <a:extLst>
              <a:ext uri="{FF2B5EF4-FFF2-40B4-BE49-F238E27FC236}">
                <a16:creationId xmlns:a16="http://schemas.microsoft.com/office/drawing/2014/main" id="{6A090431-4211-9EFD-22F2-6C99A34EF1E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71</a:t>
            </a:fld>
            <a:endParaRPr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D51A68-0B0A-4D08-35A6-3071A4462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1" dirty="0"/>
              <a:t>LEGEND Experiment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7B967C8-6668-505F-1689-41DCAC3F90DE}"/>
              </a:ext>
            </a:extLst>
          </p:cNvPr>
          <p:cNvGrpSpPr/>
          <p:nvPr/>
        </p:nvGrpSpPr>
        <p:grpSpPr>
          <a:xfrm>
            <a:off x="664720" y="1005909"/>
            <a:ext cx="7814560" cy="7314616"/>
            <a:chOff x="1296793" y="995765"/>
            <a:chExt cx="3791350" cy="406105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CDA855A-9CE6-992A-7B86-0845402007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50005"/>
            <a:stretch/>
          </p:blipFill>
          <p:spPr>
            <a:xfrm>
              <a:off x="1368327" y="995765"/>
              <a:ext cx="3719816" cy="2089183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907FA62-7E3B-57AE-0672-002DD885D4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-1923" t="94970" r="1923" b="-44965"/>
            <a:stretch/>
          </p:blipFill>
          <p:spPr>
            <a:xfrm>
              <a:off x="1296793" y="2967634"/>
              <a:ext cx="3719816" cy="20891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3008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>
          <a:extLst>
            <a:ext uri="{FF2B5EF4-FFF2-40B4-BE49-F238E27FC236}">
              <a16:creationId xmlns:a16="http://schemas.microsoft.com/office/drawing/2014/main" id="{FCD47681-64B8-8A7F-1169-5FBC964A41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7" name="Google Shape;307;p41">
            <a:extLst>
              <a:ext uri="{FF2B5EF4-FFF2-40B4-BE49-F238E27FC236}">
                <a16:creationId xmlns:a16="http://schemas.microsoft.com/office/drawing/2014/main" id="{21466C0B-F910-33AA-7CF1-1FD41860C50B}"/>
              </a:ext>
            </a:extLst>
          </p:cNvPr>
          <p:cNvCxnSpPr/>
          <p:nvPr/>
        </p:nvCxnSpPr>
        <p:spPr>
          <a:xfrm>
            <a:off x="1143000" y="0"/>
            <a:ext cx="685800" cy="0"/>
          </a:xfrm>
          <a:prstGeom prst="straightConnector1">
            <a:avLst/>
          </a:prstGeom>
          <a:solidFill>
            <a:schemeClr val="accent1"/>
          </a:solidFill>
          <a:ln w="9525" cap="flat" cmpd="sng">
            <a:solidFill>
              <a:srgbClr val="FBFF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8" name="Google Shape;308;p41">
            <a:extLst>
              <a:ext uri="{FF2B5EF4-FFF2-40B4-BE49-F238E27FC236}">
                <a16:creationId xmlns:a16="http://schemas.microsoft.com/office/drawing/2014/main" id="{DEDAAB5D-666B-D832-36A2-4C3F270C470C}"/>
              </a:ext>
            </a:extLst>
          </p:cNvPr>
          <p:cNvCxnSpPr/>
          <p:nvPr/>
        </p:nvCxnSpPr>
        <p:spPr>
          <a:xfrm>
            <a:off x="1143000" y="0"/>
            <a:ext cx="685800" cy="0"/>
          </a:xfrm>
          <a:prstGeom prst="straightConnector1">
            <a:avLst/>
          </a:prstGeom>
          <a:solidFill>
            <a:schemeClr val="accent1"/>
          </a:solidFill>
          <a:ln w="9525" cap="flat" cmpd="sng">
            <a:solidFill>
              <a:srgbClr val="FB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11" name="Google Shape;311;p41">
            <a:extLst>
              <a:ext uri="{FF2B5EF4-FFF2-40B4-BE49-F238E27FC236}">
                <a16:creationId xmlns:a16="http://schemas.microsoft.com/office/drawing/2014/main" id="{4DA9F6C4-C265-3B75-AB02-0C86B40792D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264756" y="2598057"/>
            <a:ext cx="5117105" cy="2346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114300" indent="0">
              <a:buNone/>
            </a:pPr>
            <a:r>
              <a:rPr lang="en-US" sz="1300" b="1" noProof="0" dirty="0">
                <a:solidFill>
                  <a:srgbClr val="1596FF"/>
                </a:solidFill>
                <a:effectLst/>
              </a:rPr>
              <a:t>H</a:t>
            </a:r>
            <a:r>
              <a:rPr lang="en-US" sz="1300" b="1" noProof="0" dirty="0">
                <a:solidFill>
                  <a:srgbClr val="1B2A2D"/>
                </a:solidFill>
                <a:effectLst/>
              </a:rPr>
              <a:t>igh-</a:t>
            </a:r>
            <a:r>
              <a:rPr lang="en-US" sz="1300" b="1" noProof="0" dirty="0">
                <a:solidFill>
                  <a:srgbClr val="1596FF"/>
                </a:solidFill>
                <a:effectLst/>
              </a:rPr>
              <a:t>P</a:t>
            </a:r>
            <a:r>
              <a:rPr lang="en-US" sz="1300" b="1" noProof="0" dirty="0">
                <a:solidFill>
                  <a:srgbClr val="1B2A2D"/>
                </a:solidFill>
                <a:effectLst/>
              </a:rPr>
              <a:t>urity </a:t>
            </a:r>
            <a:r>
              <a:rPr lang="en-US" sz="1300" b="1" noProof="0" dirty="0">
                <a:solidFill>
                  <a:srgbClr val="1596FF"/>
                </a:solidFill>
                <a:effectLst/>
              </a:rPr>
              <a:t>Ge</a:t>
            </a:r>
            <a:r>
              <a:rPr lang="en-US" sz="1300" b="1" noProof="0" dirty="0">
                <a:solidFill>
                  <a:srgbClr val="1B2A2D"/>
                </a:solidFill>
                <a:effectLst/>
              </a:rPr>
              <a:t>rmanium detectors </a:t>
            </a:r>
            <a:r>
              <a:rPr lang="en-US" sz="1300" b="1" noProof="0" dirty="0">
                <a:solidFill>
                  <a:srgbClr val="1596FF"/>
                </a:solidFill>
                <a:effectLst/>
              </a:rPr>
              <a:t>enriched </a:t>
            </a:r>
            <a:r>
              <a:rPr lang="en-US" sz="1300" b="1" noProof="0" dirty="0">
                <a:solidFill>
                  <a:srgbClr val="1B2A2D"/>
                </a:solidFill>
                <a:effectLst/>
              </a:rPr>
              <a:t>in </a:t>
            </a:r>
            <a:r>
              <a:rPr lang="en-US" sz="1300" b="1" baseline="30000" noProof="0" dirty="0">
                <a:solidFill>
                  <a:srgbClr val="1B2A2D"/>
                </a:solidFill>
                <a:effectLst/>
              </a:rPr>
              <a:t>76</a:t>
            </a:r>
            <a:r>
              <a:rPr lang="en-US" sz="1300" b="1" noProof="0" dirty="0">
                <a:solidFill>
                  <a:srgbClr val="1B2A2D"/>
                </a:solidFill>
                <a:effectLst/>
              </a:rPr>
              <a:t>Ge</a:t>
            </a:r>
          </a:p>
          <a:p>
            <a:pPr marL="387350" lvl="1" indent="-28575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ts val="1500"/>
            </a:pPr>
            <a:r>
              <a:rPr lang="en-US" noProof="0" dirty="0">
                <a:latin typeface="+mn-lt"/>
              </a:rPr>
              <a:t>Source = detector 	                </a:t>
            </a:r>
            <a:r>
              <a:rPr lang="en-US" noProof="0" dirty="0">
                <a:latin typeface="+mn-lt"/>
                <a:sym typeface="Wingdings" pitchFamily="2" charset="2"/>
              </a:rPr>
              <a:t>⟼ </a:t>
            </a:r>
            <a:r>
              <a:rPr lang="en-US" i="1" noProof="0" dirty="0">
                <a:latin typeface="+mn-lt"/>
                <a:sym typeface="Wingdings" pitchFamily="2" charset="2"/>
              </a:rPr>
              <a:t>high efficiency</a:t>
            </a:r>
          </a:p>
          <a:p>
            <a:pPr marL="387350" lvl="1" indent="-28575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ts val="1500"/>
            </a:pPr>
            <a:r>
              <a:rPr lang="en-US" noProof="0" dirty="0">
                <a:latin typeface="+mn-lt"/>
              </a:rPr>
              <a:t>Intrinsically pure                    </a:t>
            </a:r>
            <a:r>
              <a:rPr lang="en-US" noProof="0" dirty="0">
                <a:latin typeface="+mn-lt"/>
                <a:sym typeface="Wingdings" pitchFamily="2" charset="2"/>
              </a:rPr>
              <a:t>⟼ </a:t>
            </a:r>
            <a:r>
              <a:rPr lang="en-US" i="1" noProof="0" dirty="0">
                <a:latin typeface="+mn-lt"/>
                <a:sym typeface="Wingdings" pitchFamily="2" charset="2"/>
              </a:rPr>
              <a:t>low background</a:t>
            </a:r>
          </a:p>
          <a:p>
            <a:pPr marL="387350" lvl="1" indent="-28575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ts val="1500"/>
            </a:pPr>
            <a:r>
              <a:rPr lang="en-US" noProof="0" dirty="0">
                <a:latin typeface="+mn-lt"/>
              </a:rPr>
              <a:t>High enrichment (~90%)     </a:t>
            </a:r>
            <a:r>
              <a:rPr lang="en-US" noProof="0" dirty="0">
                <a:latin typeface="+mn-lt"/>
                <a:sym typeface="Wingdings" pitchFamily="2" charset="2"/>
              </a:rPr>
              <a:t>⟼ </a:t>
            </a:r>
            <a:r>
              <a:rPr lang="en-US" i="1" noProof="0" dirty="0">
                <a:latin typeface="+mn-lt"/>
                <a:sym typeface="Wingdings" pitchFamily="2" charset="2"/>
              </a:rPr>
              <a:t>high active mass</a:t>
            </a:r>
          </a:p>
          <a:p>
            <a:pPr marL="387350" lvl="1" indent="-28575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ts val="1500"/>
            </a:pPr>
            <a:r>
              <a:rPr lang="en-US" noProof="0" dirty="0">
                <a:latin typeface="+mn-lt"/>
              </a:rPr>
              <a:t>Ge crystal	                </a:t>
            </a:r>
            <a:r>
              <a:rPr lang="en-US" noProof="0" dirty="0">
                <a:latin typeface="+mn-lt"/>
                <a:sym typeface="Wingdings" pitchFamily="2" charset="2"/>
              </a:rPr>
              <a:t>⟼ </a:t>
            </a:r>
            <a:r>
              <a:rPr lang="en-US" i="1" noProof="0" dirty="0">
                <a:latin typeface="+mn-lt"/>
                <a:sym typeface="Wingdings" pitchFamily="2" charset="2"/>
              </a:rPr>
              <a:t>excellent FWHM (~0.1%)</a:t>
            </a:r>
          </a:p>
          <a:p>
            <a:pPr marL="387350" lvl="1" indent="-285750">
              <a:lnSpc>
                <a:spcPct val="90000"/>
              </a:lnSpc>
              <a:spcBef>
                <a:spcPts val="800"/>
              </a:spcBef>
              <a:spcAft>
                <a:spcPts val="600"/>
              </a:spcAft>
              <a:buClr>
                <a:schemeClr val="dk1"/>
              </a:buClr>
              <a:buSzPts val="1500"/>
            </a:pPr>
            <a:r>
              <a:rPr lang="en-US" noProof="0" dirty="0">
                <a:latin typeface="+mn-lt"/>
                <a:sym typeface="Wingdings" pitchFamily="2" charset="2"/>
              </a:rPr>
              <a:t>“solid-state TPC” </a:t>
            </a:r>
            <a:r>
              <a:rPr lang="en-US" dirty="0">
                <a:latin typeface="+mn-lt"/>
                <a:sym typeface="Wingdings" pitchFamily="2" charset="2"/>
              </a:rPr>
              <a:t>                  </a:t>
            </a:r>
            <a:r>
              <a:rPr lang="en-US" noProof="0" dirty="0">
                <a:latin typeface="+mn-lt"/>
                <a:sym typeface="Wingdings" pitchFamily="2" charset="2"/>
              </a:rPr>
              <a:t>⟼ </a:t>
            </a:r>
            <a:r>
              <a:rPr lang="en-US" i="1" noProof="0" dirty="0">
                <a:latin typeface="+mn-lt"/>
                <a:sym typeface="Wingdings" pitchFamily="2" charset="2"/>
              </a:rPr>
              <a:t>topological discrimination</a:t>
            </a:r>
          </a:p>
          <a:p>
            <a:pPr marL="101600" lvl="1" indent="0">
              <a:lnSpc>
                <a:spcPct val="90000"/>
              </a:lnSpc>
              <a:spcBef>
                <a:spcPts val="800"/>
              </a:spcBef>
              <a:spcAft>
                <a:spcPts val="600"/>
              </a:spcAft>
              <a:buClr>
                <a:schemeClr val="dk1"/>
              </a:buClr>
              <a:buSzPts val="1500"/>
              <a:buNone/>
            </a:pPr>
            <a:r>
              <a:rPr lang="en-US" noProof="0" dirty="0">
                <a:latin typeface="+mn-lt"/>
              </a:rPr>
              <a:t>⇒ Technology proven by          GERDA and MAJORANA </a:t>
            </a:r>
          </a:p>
          <a:p>
            <a:pPr marL="177800" lvl="0" indent="-381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lang="en-US" noProof="0" dirty="0"/>
          </a:p>
          <a:p>
            <a:pPr marL="177800" lvl="0" indent="-381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lang="en-US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4D4370-1EAC-15F0-6702-191D27A4C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00" y="107524"/>
            <a:ext cx="7886700" cy="519310"/>
          </a:xfrm>
        </p:spPr>
        <p:txBody>
          <a:bodyPr/>
          <a:lstStyle/>
          <a:p>
            <a:r>
              <a:rPr lang="en-US" baseline="30000" noProof="0" dirty="0"/>
              <a:t>76</a:t>
            </a:r>
            <a:r>
              <a:rPr lang="en-US" noProof="0" dirty="0"/>
              <a:t>Ge: The ideal material?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66958A7B-5698-997A-80A8-31E85E06EF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005" y="4389856"/>
            <a:ext cx="331639" cy="354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F80A290D-8CA3-5644-D411-F02A9237D0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206" y="4400446"/>
            <a:ext cx="331124" cy="333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02075DF0-2025-DFD1-F487-C4E0F405BE6A}"/>
              </a:ext>
            </a:extLst>
          </p:cNvPr>
          <p:cNvGrpSpPr/>
          <p:nvPr/>
        </p:nvGrpSpPr>
        <p:grpSpPr>
          <a:xfrm>
            <a:off x="370880" y="5143500"/>
            <a:ext cx="4264756" cy="2446600"/>
            <a:chOff x="0" y="734357"/>
            <a:chExt cx="4264756" cy="2446600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87CAB262-4328-B1C5-501F-02E2F03C41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34357"/>
              <a:ext cx="4264756" cy="23989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2C43F5F-65F6-435C-F7F0-A35FC536AEA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8765" y="2521796"/>
              <a:ext cx="3865451" cy="659161"/>
            </a:xfrm>
            <a:prstGeom prst="rect">
              <a:avLst/>
            </a:prstGeom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95744065-4231-4323-FEBE-580DFB0801C8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8021" y="826125"/>
            <a:ext cx="3881570" cy="1865376"/>
          </a:xfrm>
          <a:prstGeom prst="rect">
            <a:avLst/>
          </a:prstGeom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id="{05438854-E013-EE22-7478-FC7ACFD59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575" y="1660153"/>
            <a:ext cx="2094163" cy="258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DED0E78-738B-51E6-629D-6D6D20157A54}"/>
              </a:ext>
            </a:extLst>
          </p:cNvPr>
          <p:cNvSpPr txBox="1"/>
          <p:nvPr/>
        </p:nvSpPr>
        <p:spPr>
          <a:xfrm>
            <a:off x="2653657" y="1014346"/>
            <a:ext cx="1754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Enriched </a:t>
            </a:r>
            <a:r>
              <a:rPr lang="en-US" baseline="30000" dirty="0">
                <a:solidFill>
                  <a:schemeClr val="bg2">
                    <a:lumMod val="50000"/>
                  </a:schemeClr>
                </a:solidFill>
              </a:rPr>
              <a:t>76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Ge bulk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47AB95-CBC7-BCA4-ECE0-611B9EF41186}"/>
              </a:ext>
            </a:extLst>
          </p:cNvPr>
          <p:cNvSpPr txBox="1"/>
          <p:nvPr/>
        </p:nvSpPr>
        <p:spPr>
          <a:xfrm>
            <a:off x="5899" y="1256980"/>
            <a:ext cx="2653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n</a:t>
            </a:r>
            <a:r>
              <a:rPr lang="en-US" baseline="30000" dirty="0">
                <a:solidFill>
                  <a:schemeClr val="bg2">
                    <a:lumMod val="50000"/>
                  </a:schemeClr>
                </a:solidFill>
              </a:rPr>
              <a:t>+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contact (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lithiated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) @ 3- 5 kV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9EE62D-9295-D542-C010-008B5AFEE952}"/>
              </a:ext>
            </a:extLst>
          </p:cNvPr>
          <p:cNvSpPr txBox="1"/>
          <p:nvPr/>
        </p:nvSpPr>
        <p:spPr>
          <a:xfrm>
            <a:off x="574379" y="4728199"/>
            <a:ext cx="3408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p</a:t>
            </a:r>
            <a:r>
              <a:rPr lang="en-US" baseline="30000" dirty="0">
                <a:solidFill>
                  <a:schemeClr val="bg2">
                    <a:lumMod val="50000"/>
                  </a:schemeClr>
                </a:solidFill>
              </a:rPr>
              <a:t>+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contact (boron implanted)</a:t>
            </a:r>
          </a:p>
        </p:txBody>
      </p:sp>
      <p:cxnSp>
        <p:nvCxnSpPr>
          <p:cNvPr id="15" name="Curved Connector 14">
            <a:extLst>
              <a:ext uri="{FF2B5EF4-FFF2-40B4-BE49-F238E27FC236}">
                <a16:creationId xmlns:a16="http://schemas.microsoft.com/office/drawing/2014/main" id="{9DA0C149-0D69-080F-557F-72920A41DDE7}"/>
              </a:ext>
            </a:extLst>
          </p:cNvPr>
          <p:cNvCxnSpPr>
            <a:cxnSpLocks/>
          </p:cNvCxnSpPr>
          <p:nvPr/>
        </p:nvCxnSpPr>
        <p:spPr>
          <a:xfrm rot="5400000">
            <a:off x="3203813" y="1379855"/>
            <a:ext cx="429453" cy="243399"/>
          </a:xfrm>
          <a:prstGeom prst="curvedConnector3">
            <a:avLst>
              <a:gd name="adj1" fmla="val 50000"/>
            </a:avLst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urved Connector 19">
            <a:extLst>
              <a:ext uri="{FF2B5EF4-FFF2-40B4-BE49-F238E27FC236}">
                <a16:creationId xmlns:a16="http://schemas.microsoft.com/office/drawing/2014/main" id="{0B2DA39B-8D9C-E1B9-8473-936AC698C375}"/>
              </a:ext>
            </a:extLst>
          </p:cNvPr>
          <p:cNvCxnSpPr>
            <a:cxnSpLocks/>
            <a:stCxn id="14" idx="0"/>
          </p:cNvCxnSpPr>
          <p:nvPr/>
        </p:nvCxnSpPr>
        <p:spPr>
          <a:xfrm rot="5400000" flipH="1" flipV="1">
            <a:off x="2146418" y="4220962"/>
            <a:ext cx="639382" cy="375092"/>
          </a:xfrm>
          <a:prstGeom prst="curvedConnector3">
            <a:avLst>
              <a:gd name="adj1" fmla="val 50000"/>
            </a:avLst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urved Connector 22">
            <a:extLst>
              <a:ext uri="{FF2B5EF4-FFF2-40B4-BE49-F238E27FC236}">
                <a16:creationId xmlns:a16="http://schemas.microsoft.com/office/drawing/2014/main" id="{EFA3979C-D50A-5747-8C43-1BB7A4A99AB8}"/>
              </a:ext>
            </a:extLst>
          </p:cNvPr>
          <p:cNvCxnSpPr>
            <a:cxnSpLocks/>
          </p:cNvCxnSpPr>
          <p:nvPr/>
        </p:nvCxnSpPr>
        <p:spPr>
          <a:xfrm>
            <a:off x="999459" y="1660152"/>
            <a:ext cx="607116" cy="383023"/>
          </a:xfrm>
          <a:prstGeom prst="curvedConnector3">
            <a:avLst>
              <a:gd name="adj1" fmla="val 50000"/>
            </a:avLst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6D900409-524F-1163-5CCF-24F3E87676D7}"/>
              </a:ext>
            </a:extLst>
          </p:cNvPr>
          <p:cNvSpPr txBox="1"/>
          <p:nvPr/>
        </p:nvSpPr>
        <p:spPr>
          <a:xfrm>
            <a:off x="0" y="2788638"/>
            <a:ext cx="1555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Point-like ββ interactions</a:t>
            </a:r>
          </a:p>
        </p:txBody>
      </p:sp>
      <p:cxnSp>
        <p:nvCxnSpPr>
          <p:cNvPr id="28" name="Curved Connector 27">
            <a:extLst>
              <a:ext uri="{FF2B5EF4-FFF2-40B4-BE49-F238E27FC236}">
                <a16:creationId xmlns:a16="http://schemas.microsoft.com/office/drawing/2014/main" id="{D9A34B58-1B67-226B-24B3-5BA07C59FBDE}"/>
              </a:ext>
            </a:extLst>
          </p:cNvPr>
          <p:cNvCxnSpPr>
            <a:cxnSpLocks/>
          </p:cNvCxnSpPr>
          <p:nvPr/>
        </p:nvCxnSpPr>
        <p:spPr>
          <a:xfrm>
            <a:off x="1044246" y="3244789"/>
            <a:ext cx="510930" cy="214727"/>
          </a:xfrm>
          <a:prstGeom prst="curvedConnector3">
            <a:avLst>
              <a:gd name="adj1" fmla="val 50000"/>
            </a:avLst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1086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2DF42E4-1120-3679-79C4-061796F00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735" y="1172462"/>
            <a:ext cx="4412265" cy="397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F786F0-DB25-809B-7FCE-29D8B8B1A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00" y="147668"/>
            <a:ext cx="7886700" cy="519310"/>
          </a:xfrm>
        </p:spPr>
        <p:txBody>
          <a:bodyPr/>
          <a:lstStyle/>
          <a:p>
            <a:r>
              <a:rPr lang="en-US" noProof="0" dirty="0"/>
              <a:t>The      	        - Experiment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DBAC3599-D873-B3B3-FD2E-54497A6175A2}"/>
                  </a:ext>
                </a:extLst>
              </p:cNvPr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252000" y="2776537"/>
                <a:ext cx="4997450" cy="2366963"/>
              </a:xfrm>
            </p:spPr>
            <p:txBody>
              <a:bodyPr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b="1" noProof="0" dirty="0"/>
                  <a:t>200kg </a:t>
                </a:r>
                <a:r>
                  <a:rPr lang="en-US" noProof="0" dirty="0"/>
                  <a:t>of </a:t>
                </a:r>
                <a:r>
                  <a:rPr lang="en-US" baseline="30000" noProof="0" dirty="0" err="1"/>
                  <a:t>enr</a:t>
                </a:r>
                <a:r>
                  <a:rPr lang="en-US" noProof="0" dirty="0" err="1"/>
                  <a:t>Ge</a:t>
                </a:r>
                <a:r>
                  <a:rPr lang="en-US" noProof="0" dirty="0"/>
                  <a:t> (x 5yr), in </a:t>
                </a:r>
                <a:r>
                  <a:rPr lang="en-US" i="1" noProof="0" dirty="0"/>
                  <a:t>GERDA cryostat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noProof="0" dirty="0"/>
                  <a:t>Physics data taking since March 2023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noProof="0" dirty="0"/>
                  <a:t>BI ~ </a:t>
                </a:r>
                <a:r>
                  <a:rPr lang="en-US" b="1" noProof="0" dirty="0"/>
                  <a:t>2 </a:t>
                </a:r>
                <a14:m>
                  <m:oMath xmlns:m="http://schemas.openxmlformats.org/officeDocument/2006/math">
                    <m:r>
                      <a:rPr lang="en-US" b="1" i="1" noProof="0" smtClean="0">
                        <a:latin typeface="Cambria Math" panose="02040503050406030204" pitchFamily="18" charset="0"/>
                      </a:rPr>
                      <m:t>⋅</m:t>
                    </m:r>
                  </m:oMath>
                </a14:m>
                <a:r>
                  <a:rPr lang="en-US" noProof="0" dirty="0"/>
                  <a:t> </a:t>
                </a:r>
                <a:r>
                  <a:rPr lang="en-US" b="1" noProof="0" dirty="0"/>
                  <a:t>10</a:t>
                </a:r>
                <a:r>
                  <a:rPr lang="en-US" b="1" baseline="30000" noProof="0" dirty="0"/>
                  <a:t>-4</a:t>
                </a:r>
                <a:r>
                  <a:rPr lang="en-US" baseline="30000" noProof="0" dirty="0"/>
                  <a:t> </a:t>
                </a:r>
                <a:r>
                  <a:rPr lang="en-US" noProof="0" dirty="0"/>
                  <a:t> </a:t>
                </a:r>
                <a:r>
                  <a:rPr lang="en-US" noProof="0" dirty="0" err="1"/>
                  <a:t>cts</a:t>
                </a:r>
                <a:r>
                  <a:rPr lang="en-US" noProof="0" dirty="0"/>
                  <a:t> / (keV </a:t>
                </a:r>
                <a14:m>
                  <m:oMath xmlns:m="http://schemas.openxmlformats.org/officeDocument/2006/math">
                    <m:r>
                      <a:rPr lang="en-US" b="1" i="1" noProof="0">
                        <a:latin typeface="Cambria Math" panose="02040503050406030204" pitchFamily="18" charset="0"/>
                      </a:rPr>
                      <m:t>⋅</m:t>
                    </m:r>
                  </m:oMath>
                </a14:m>
                <a:r>
                  <a:rPr lang="en-US" noProof="0" dirty="0"/>
                  <a:t> kg </a:t>
                </a:r>
                <a14:m>
                  <m:oMath xmlns:m="http://schemas.openxmlformats.org/officeDocument/2006/math">
                    <m:r>
                      <a:rPr lang="en-US" b="1" i="1" noProof="0">
                        <a:latin typeface="Cambria Math" panose="02040503050406030204" pitchFamily="18" charset="0"/>
                      </a:rPr>
                      <m:t>⋅</m:t>
                    </m:r>
                  </m:oMath>
                </a14:m>
                <a:r>
                  <a:rPr lang="en-US" noProof="0" dirty="0"/>
                  <a:t> </a:t>
                </a:r>
                <a:r>
                  <a:rPr lang="en-US" noProof="0" dirty="0" err="1"/>
                  <a:t>yr</a:t>
                </a:r>
                <a:r>
                  <a:rPr lang="en-US" noProof="0" dirty="0"/>
                  <a:t>) </a:t>
                </a:r>
                <a:r>
                  <a:rPr lang="en-US" noProof="0" dirty="0"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noProof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Sup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𝑇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1/2</m:t>
                        </m:r>
                      </m:sub>
                      <m:sup>
                        <m:r>
                          <a:rPr lang="en-US" b="0" i="1" noProof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0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𝜈</m:t>
                        </m:r>
                      </m:sup>
                    </m:sSubSup>
                    <m:r>
                      <a:rPr lang="en-US" b="0" i="1" noProof="0" smtClean="0">
                        <a:latin typeface="Cambria Math" panose="02040503050406030204" pitchFamily="18" charset="0"/>
                        <a:sym typeface="Wingdings" pitchFamily="2" charset="2"/>
                      </a:rPr>
                      <m:t>&gt;</m:t>
                    </m:r>
                  </m:oMath>
                </a14:m>
                <a:r>
                  <a:rPr lang="en-US" noProof="0" dirty="0"/>
                  <a:t> </a:t>
                </a:r>
                <a:r>
                  <a:rPr lang="en-US" b="1" noProof="0" dirty="0"/>
                  <a:t>10</a:t>
                </a:r>
                <a:r>
                  <a:rPr lang="en-US" b="1" baseline="30000" noProof="0" dirty="0"/>
                  <a:t>27</a:t>
                </a:r>
                <a:r>
                  <a:rPr lang="en-US" b="1" noProof="0" dirty="0"/>
                  <a:t> </a:t>
                </a:r>
                <a:r>
                  <a:rPr lang="en-US" b="1" noProof="0" dirty="0" err="1"/>
                  <a:t>yr</a:t>
                </a:r>
                <a:endParaRPr lang="en-US" b="1" noProof="0" dirty="0"/>
              </a:p>
              <a:p>
                <a:endParaRPr lang="en-US" b="1" noProof="0" dirty="0"/>
              </a:p>
              <a:p>
                <a:endParaRPr lang="en-US" b="1" noProof="0" dirty="0"/>
              </a:p>
              <a:p>
                <a:pPr>
                  <a:lnSpc>
                    <a:spcPct val="120000"/>
                  </a:lnSpc>
                </a:pPr>
                <a:r>
                  <a:rPr lang="en-US" b="1" noProof="0" dirty="0"/>
                  <a:t>1t </a:t>
                </a:r>
                <a:r>
                  <a:rPr lang="en-US" noProof="0" dirty="0"/>
                  <a:t>of </a:t>
                </a:r>
                <a:r>
                  <a:rPr lang="en-US" baseline="30000" noProof="0" dirty="0" err="1"/>
                  <a:t>enr</a:t>
                </a:r>
                <a:r>
                  <a:rPr lang="en-US" noProof="0" dirty="0" err="1"/>
                  <a:t>Ge</a:t>
                </a:r>
                <a:r>
                  <a:rPr lang="en-US" noProof="0" dirty="0"/>
                  <a:t> (x 10yr)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noProof="0" dirty="0"/>
                  <a:t>BI &lt; </a:t>
                </a:r>
                <a:r>
                  <a:rPr lang="en-US" b="1" noProof="0" dirty="0"/>
                  <a:t>10</a:t>
                </a:r>
                <a:r>
                  <a:rPr lang="en-US" b="1" baseline="30000" noProof="0" dirty="0"/>
                  <a:t>-5</a:t>
                </a:r>
                <a:r>
                  <a:rPr lang="en-US" noProof="0" dirty="0"/>
                  <a:t> </a:t>
                </a:r>
                <a:r>
                  <a:rPr lang="en-US" noProof="0" dirty="0" err="1"/>
                  <a:t>cts</a:t>
                </a:r>
                <a:r>
                  <a:rPr lang="en-US" noProof="0" dirty="0"/>
                  <a:t> / (keV </a:t>
                </a:r>
                <a14:m>
                  <m:oMath xmlns:m="http://schemas.openxmlformats.org/officeDocument/2006/math">
                    <m:r>
                      <a:rPr lang="en-US" b="1" i="1" noProof="0">
                        <a:latin typeface="Cambria Math" panose="02040503050406030204" pitchFamily="18" charset="0"/>
                      </a:rPr>
                      <m:t>⋅</m:t>
                    </m:r>
                  </m:oMath>
                </a14:m>
                <a:r>
                  <a:rPr lang="en-US" noProof="0" dirty="0"/>
                  <a:t> kg </a:t>
                </a:r>
                <a14:m>
                  <m:oMath xmlns:m="http://schemas.openxmlformats.org/officeDocument/2006/math">
                    <m:r>
                      <a:rPr lang="en-US" b="1" i="1" noProof="0">
                        <a:latin typeface="Cambria Math" panose="02040503050406030204" pitchFamily="18" charset="0"/>
                      </a:rPr>
                      <m:t>⋅</m:t>
                    </m:r>
                  </m:oMath>
                </a14:m>
                <a:r>
                  <a:rPr lang="en-US" noProof="0" dirty="0"/>
                  <a:t> </a:t>
                </a:r>
                <a:r>
                  <a:rPr lang="en-US" noProof="0" dirty="0" err="1"/>
                  <a:t>yr</a:t>
                </a:r>
                <a:r>
                  <a:rPr lang="en-US" noProof="0" dirty="0"/>
                  <a:t>) </a:t>
                </a:r>
                <a:r>
                  <a:rPr lang="en-US" noProof="0" dirty="0"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noProof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Sup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𝑇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1/2</m:t>
                        </m:r>
                      </m:sub>
                      <m:sup>
                        <m:r>
                          <a:rPr lang="en-US" b="0" i="1" noProof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0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𝜈</m:t>
                        </m:r>
                      </m:sup>
                    </m:sSubSup>
                    <m:r>
                      <a:rPr lang="en-US" b="0" i="1" noProof="0" smtClean="0">
                        <a:latin typeface="Cambria Math" panose="02040503050406030204" pitchFamily="18" charset="0"/>
                        <a:sym typeface="Wingdings" pitchFamily="2" charset="2"/>
                      </a:rPr>
                      <m:t>&gt;</m:t>
                    </m:r>
                  </m:oMath>
                </a14:m>
                <a:r>
                  <a:rPr lang="en-US" noProof="0" dirty="0"/>
                  <a:t> </a:t>
                </a:r>
                <a:r>
                  <a:rPr lang="en-US" b="1" noProof="0" dirty="0"/>
                  <a:t>10</a:t>
                </a:r>
                <a:r>
                  <a:rPr lang="en-US" b="1" baseline="30000" noProof="0" dirty="0"/>
                  <a:t>28</a:t>
                </a:r>
                <a:r>
                  <a:rPr lang="en-US" b="1" noProof="0" dirty="0"/>
                  <a:t> </a:t>
                </a:r>
                <a:r>
                  <a:rPr lang="en-US" b="1" noProof="0" dirty="0" err="1"/>
                  <a:t>yr</a:t>
                </a:r>
                <a:endParaRPr lang="en-US" b="1" noProof="0" dirty="0"/>
              </a:p>
              <a:p>
                <a:pPr>
                  <a:lnSpc>
                    <a:spcPct val="120000"/>
                  </a:lnSpc>
                </a:pPr>
                <a:r>
                  <a:rPr lang="en-US" noProof="0" dirty="0"/>
                  <a:t>Fully cover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𝛽𝛽</m:t>
                        </m:r>
                      </m:sub>
                    </m:sSub>
                  </m:oMath>
                </a14:m>
                <a:r>
                  <a:rPr lang="en-US" noProof="0" dirty="0"/>
                  <a:t> inverted ordering region</a:t>
                </a:r>
                <a:endParaRPr lang="en-US" i="1" noProof="0" dirty="0"/>
              </a:p>
              <a:p>
                <a:endParaRPr lang="en-US" b="1" noProof="0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DBAC3599-D873-B3B3-FD2E-54497A6175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252000" y="2776537"/>
                <a:ext cx="4997450" cy="2366963"/>
              </a:xfrm>
              <a:blipFill>
                <a:blip r:embed="rId4"/>
                <a:stretch>
                  <a:fillRect b="-5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D8308F-DE0F-08CE-5A5E-9965A072EAE1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4637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noProof="0" smtClean="0">
                <a:solidFill>
                  <a:schemeClr val="tx1"/>
                </a:solidFill>
              </a:rPr>
              <a:t>9</a:t>
            </a:fld>
            <a:endParaRPr lang="en-US" noProof="0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3BC707-0645-A15F-6E7F-5C732172E368}"/>
              </a:ext>
            </a:extLst>
          </p:cNvPr>
          <p:cNvSpPr txBox="1"/>
          <p:nvPr/>
        </p:nvSpPr>
        <p:spPr>
          <a:xfrm>
            <a:off x="300645" y="1009010"/>
            <a:ext cx="5151273" cy="1384995"/>
          </a:xfrm>
          <a:custGeom>
            <a:avLst/>
            <a:gdLst>
              <a:gd name="connsiteX0" fmla="*/ 0 w 5151273"/>
              <a:gd name="connsiteY0" fmla="*/ 0 h 1384995"/>
              <a:gd name="connsiteX1" fmla="*/ 520851 w 5151273"/>
              <a:gd name="connsiteY1" fmla="*/ 0 h 1384995"/>
              <a:gd name="connsiteX2" fmla="*/ 938676 w 5151273"/>
              <a:gd name="connsiteY2" fmla="*/ 0 h 1384995"/>
              <a:gd name="connsiteX3" fmla="*/ 1614066 w 5151273"/>
              <a:gd name="connsiteY3" fmla="*/ 0 h 1384995"/>
              <a:gd name="connsiteX4" fmla="*/ 2134916 w 5151273"/>
              <a:gd name="connsiteY4" fmla="*/ 0 h 1384995"/>
              <a:gd name="connsiteX5" fmla="*/ 2655767 w 5151273"/>
              <a:gd name="connsiteY5" fmla="*/ 0 h 1384995"/>
              <a:gd name="connsiteX6" fmla="*/ 3331157 w 5151273"/>
              <a:gd name="connsiteY6" fmla="*/ 0 h 1384995"/>
              <a:gd name="connsiteX7" fmla="*/ 3800495 w 5151273"/>
              <a:gd name="connsiteY7" fmla="*/ 0 h 1384995"/>
              <a:gd name="connsiteX8" fmla="*/ 4475884 w 5151273"/>
              <a:gd name="connsiteY8" fmla="*/ 0 h 1384995"/>
              <a:gd name="connsiteX9" fmla="*/ 5151273 w 5151273"/>
              <a:gd name="connsiteY9" fmla="*/ 0 h 1384995"/>
              <a:gd name="connsiteX10" fmla="*/ 5151273 w 5151273"/>
              <a:gd name="connsiteY10" fmla="*/ 461665 h 1384995"/>
              <a:gd name="connsiteX11" fmla="*/ 5151273 w 5151273"/>
              <a:gd name="connsiteY11" fmla="*/ 923330 h 1384995"/>
              <a:gd name="connsiteX12" fmla="*/ 5151273 w 5151273"/>
              <a:gd name="connsiteY12" fmla="*/ 1384995 h 1384995"/>
              <a:gd name="connsiteX13" fmla="*/ 4733448 w 5151273"/>
              <a:gd name="connsiteY13" fmla="*/ 1384995 h 1384995"/>
              <a:gd name="connsiteX14" fmla="*/ 4058058 w 5151273"/>
              <a:gd name="connsiteY14" fmla="*/ 1384995 h 1384995"/>
              <a:gd name="connsiteX15" fmla="*/ 3588720 w 5151273"/>
              <a:gd name="connsiteY15" fmla="*/ 1384995 h 1384995"/>
              <a:gd name="connsiteX16" fmla="*/ 3016357 w 5151273"/>
              <a:gd name="connsiteY16" fmla="*/ 1384995 h 1384995"/>
              <a:gd name="connsiteX17" fmla="*/ 2340967 w 5151273"/>
              <a:gd name="connsiteY17" fmla="*/ 1384995 h 1384995"/>
              <a:gd name="connsiteX18" fmla="*/ 1768604 w 5151273"/>
              <a:gd name="connsiteY18" fmla="*/ 1384995 h 1384995"/>
              <a:gd name="connsiteX19" fmla="*/ 1350778 w 5151273"/>
              <a:gd name="connsiteY19" fmla="*/ 1384995 h 1384995"/>
              <a:gd name="connsiteX20" fmla="*/ 881440 w 5151273"/>
              <a:gd name="connsiteY20" fmla="*/ 1384995 h 1384995"/>
              <a:gd name="connsiteX21" fmla="*/ 0 w 5151273"/>
              <a:gd name="connsiteY21" fmla="*/ 1384995 h 1384995"/>
              <a:gd name="connsiteX22" fmla="*/ 0 w 5151273"/>
              <a:gd name="connsiteY22" fmla="*/ 923330 h 1384995"/>
              <a:gd name="connsiteX23" fmla="*/ 0 w 5151273"/>
              <a:gd name="connsiteY23" fmla="*/ 461665 h 1384995"/>
              <a:gd name="connsiteX24" fmla="*/ 0 w 5151273"/>
              <a:gd name="connsiteY24" fmla="*/ 0 h 1384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151273" h="1384995" extrusionOk="0">
                <a:moveTo>
                  <a:pt x="0" y="0"/>
                </a:moveTo>
                <a:cubicBezTo>
                  <a:pt x="146260" y="-55976"/>
                  <a:pt x="416195" y="33051"/>
                  <a:pt x="520851" y="0"/>
                </a:cubicBezTo>
                <a:cubicBezTo>
                  <a:pt x="625507" y="-33051"/>
                  <a:pt x="819359" y="8609"/>
                  <a:pt x="938676" y="0"/>
                </a:cubicBezTo>
                <a:cubicBezTo>
                  <a:pt x="1057993" y="-8609"/>
                  <a:pt x="1415399" y="72063"/>
                  <a:pt x="1614066" y="0"/>
                </a:cubicBezTo>
                <a:cubicBezTo>
                  <a:pt x="1812733" y="-72063"/>
                  <a:pt x="1877364" y="1971"/>
                  <a:pt x="2134916" y="0"/>
                </a:cubicBezTo>
                <a:cubicBezTo>
                  <a:pt x="2392468" y="-1971"/>
                  <a:pt x="2481685" y="2101"/>
                  <a:pt x="2655767" y="0"/>
                </a:cubicBezTo>
                <a:cubicBezTo>
                  <a:pt x="2829849" y="-2101"/>
                  <a:pt x="3055430" y="63728"/>
                  <a:pt x="3331157" y="0"/>
                </a:cubicBezTo>
                <a:cubicBezTo>
                  <a:pt x="3606884" y="-63728"/>
                  <a:pt x="3571498" y="32600"/>
                  <a:pt x="3800495" y="0"/>
                </a:cubicBezTo>
                <a:cubicBezTo>
                  <a:pt x="4029492" y="-32600"/>
                  <a:pt x="4297371" y="77805"/>
                  <a:pt x="4475884" y="0"/>
                </a:cubicBezTo>
                <a:cubicBezTo>
                  <a:pt x="4654397" y="-77805"/>
                  <a:pt x="4965015" y="46038"/>
                  <a:pt x="5151273" y="0"/>
                </a:cubicBezTo>
                <a:cubicBezTo>
                  <a:pt x="5179473" y="178584"/>
                  <a:pt x="5118198" y="304996"/>
                  <a:pt x="5151273" y="461665"/>
                </a:cubicBezTo>
                <a:cubicBezTo>
                  <a:pt x="5184348" y="618335"/>
                  <a:pt x="5130643" y="747153"/>
                  <a:pt x="5151273" y="923330"/>
                </a:cubicBezTo>
                <a:cubicBezTo>
                  <a:pt x="5171903" y="1099507"/>
                  <a:pt x="5151094" y="1244958"/>
                  <a:pt x="5151273" y="1384995"/>
                </a:cubicBezTo>
                <a:cubicBezTo>
                  <a:pt x="5046005" y="1405996"/>
                  <a:pt x="4844791" y="1365070"/>
                  <a:pt x="4733448" y="1384995"/>
                </a:cubicBezTo>
                <a:cubicBezTo>
                  <a:pt x="4622105" y="1404920"/>
                  <a:pt x="4292670" y="1328634"/>
                  <a:pt x="4058058" y="1384995"/>
                </a:cubicBezTo>
                <a:cubicBezTo>
                  <a:pt x="3823446" y="1441356"/>
                  <a:pt x="3699818" y="1381079"/>
                  <a:pt x="3588720" y="1384995"/>
                </a:cubicBezTo>
                <a:cubicBezTo>
                  <a:pt x="3477622" y="1388911"/>
                  <a:pt x="3286891" y="1374880"/>
                  <a:pt x="3016357" y="1384995"/>
                </a:cubicBezTo>
                <a:cubicBezTo>
                  <a:pt x="2745823" y="1395110"/>
                  <a:pt x="2527498" y="1352625"/>
                  <a:pt x="2340967" y="1384995"/>
                </a:cubicBezTo>
                <a:cubicBezTo>
                  <a:pt x="2154436" y="1417365"/>
                  <a:pt x="1961030" y="1325928"/>
                  <a:pt x="1768604" y="1384995"/>
                </a:cubicBezTo>
                <a:cubicBezTo>
                  <a:pt x="1576178" y="1444062"/>
                  <a:pt x="1515393" y="1335307"/>
                  <a:pt x="1350778" y="1384995"/>
                </a:cubicBezTo>
                <a:cubicBezTo>
                  <a:pt x="1186163" y="1434683"/>
                  <a:pt x="1101557" y="1351148"/>
                  <a:pt x="881440" y="1384995"/>
                </a:cubicBezTo>
                <a:cubicBezTo>
                  <a:pt x="661323" y="1418842"/>
                  <a:pt x="237007" y="1313837"/>
                  <a:pt x="0" y="1384995"/>
                </a:cubicBezTo>
                <a:cubicBezTo>
                  <a:pt x="-33836" y="1164640"/>
                  <a:pt x="52169" y="1086878"/>
                  <a:pt x="0" y="923330"/>
                </a:cubicBezTo>
                <a:cubicBezTo>
                  <a:pt x="-52169" y="759783"/>
                  <a:pt x="49708" y="598135"/>
                  <a:pt x="0" y="461665"/>
                </a:cubicBezTo>
                <a:cubicBezTo>
                  <a:pt x="-49708" y="325196"/>
                  <a:pt x="13225" y="95047"/>
                  <a:pt x="0" y="0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 anchor="ctr">
            <a:spAutoFit/>
          </a:bodyPr>
          <a:lstStyle/>
          <a:p>
            <a:pPr algn="ctr"/>
            <a:endParaRPr lang="en-US" noProof="0" dirty="0">
              <a:solidFill>
                <a:srgbClr val="1B2A2D"/>
              </a:solidFill>
              <a:effectLst/>
              <a:latin typeface="+mn-lt"/>
            </a:endParaRPr>
          </a:p>
          <a:p>
            <a:pPr algn="ctr"/>
            <a:r>
              <a:rPr lang="en-US" noProof="0" dirty="0">
                <a:solidFill>
                  <a:srgbClr val="1B2A2D"/>
                </a:solidFill>
                <a:effectLst/>
                <a:latin typeface="+mn-lt"/>
              </a:rPr>
              <a:t>“The collaboration aims to develop a </a:t>
            </a:r>
            <a:r>
              <a:rPr lang="en-US" b="1" noProof="0" dirty="0">
                <a:solidFill>
                  <a:srgbClr val="1B2A2D"/>
                </a:solidFill>
                <a:effectLst/>
                <a:latin typeface="+mn-lt"/>
              </a:rPr>
              <a:t>phased,</a:t>
            </a:r>
            <a:r>
              <a:rPr lang="en-US" b="1" baseline="30000" noProof="0" dirty="0">
                <a:solidFill>
                  <a:srgbClr val="1B2A2D"/>
                </a:solidFill>
                <a:effectLst/>
                <a:latin typeface="+mn-lt"/>
              </a:rPr>
              <a:t>76</a:t>
            </a:r>
            <a:r>
              <a:rPr lang="en-US" b="1" noProof="0" dirty="0">
                <a:solidFill>
                  <a:srgbClr val="1B2A2D"/>
                </a:solidFill>
                <a:effectLst/>
                <a:latin typeface="+mn-lt"/>
              </a:rPr>
              <a:t>Ge-based</a:t>
            </a:r>
          </a:p>
          <a:p>
            <a:pPr algn="ctr"/>
            <a:r>
              <a:rPr lang="en-US" noProof="0" dirty="0">
                <a:solidFill>
                  <a:srgbClr val="1B2A2D"/>
                </a:solidFill>
                <a:effectLst/>
                <a:latin typeface="+mn-lt"/>
              </a:rPr>
              <a:t>double-beta decay experimental program with discovery potential at a </a:t>
            </a:r>
            <a:r>
              <a:rPr lang="en-US" b="1" noProof="0" dirty="0">
                <a:solidFill>
                  <a:srgbClr val="1B2A2D"/>
                </a:solidFill>
                <a:effectLst/>
                <a:latin typeface="+mn-lt"/>
              </a:rPr>
              <a:t>half-life beyond 10</a:t>
            </a:r>
            <a:r>
              <a:rPr lang="en-US" b="1" baseline="30000" noProof="0" dirty="0">
                <a:solidFill>
                  <a:srgbClr val="1B2A2D"/>
                </a:solidFill>
                <a:effectLst/>
                <a:latin typeface="+mn-lt"/>
              </a:rPr>
              <a:t>28</a:t>
            </a:r>
            <a:r>
              <a:rPr lang="en-US" b="1" noProof="0" dirty="0">
                <a:solidFill>
                  <a:srgbClr val="1B2A2D"/>
                </a:solidFill>
                <a:effectLst/>
                <a:latin typeface="+mn-lt"/>
              </a:rPr>
              <a:t>yr</a:t>
            </a:r>
            <a:r>
              <a:rPr lang="en-US" noProof="0" dirty="0">
                <a:solidFill>
                  <a:srgbClr val="1B2A2D"/>
                </a:solidFill>
                <a:effectLst/>
                <a:latin typeface="+mn-lt"/>
              </a:rPr>
              <a:t>, using existing resources as</a:t>
            </a:r>
          </a:p>
          <a:p>
            <a:pPr algn="ctr"/>
            <a:r>
              <a:rPr lang="en-US" noProof="0" dirty="0">
                <a:solidFill>
                  <a:srgbClr val="1B2A2D"/>
                </a:solidFill>
                <a:effectLst/>
                <a:latin typeface="+mn-lt"/>
              </a:rPr>
              <a:t>appropriate to expedite physics results.”</a:t>
            </a:r>
          </a:p>
          <a:p>
            <a:pPr algn="ctr"/>
            <a:endParaRPr lang="en-US" noProof="0" dirty="0">
              <a:latin typeface="+mn-lt"/>
            </a:endParaRPr>
          </a:p>
        </p:txBody>
      </p:sp>
      <p:sp>
        <p:nvSpPr>
          <p:cNvPr id="8" name="Pentagon 7">
            <a:extLst>
              <a:ext uri="{FF2B5EF4-FFF2-40B4-BE49-F238E27FC236}">
                <a16:creationId xmlns:a16="http://schemas.microsoft.com/office/drawing/2014/main" id="{FB876BF9-DD8B-A3D0-4036-23C8A1B0DCF9}"/>
              </a:ext>
            </a:extLst>
          </p:cNvPr>
          <p:cNvSpPr/>
          <p:nvPr/>
        </p:nvSpPr>
        <p:spPr>
          <a:xfrm>
            <a:off x="497656" y="2510962"/>
            <a:ext cx="1382479" cy="304880"/>
          </a:xfrm>
          <a:prstGeom prst="homePlat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noProof="0" dirty="0">
                <a:solidFill>
                  <a:schemeClr val="accent2">
                    <a:lumMod val="50000"/>
                  </a:schemeClr>
                </a:solidFill>
              </a:rPr>
              <a:t>LEGEND-200</a:t>
            </a:r>
          </a:p>
        </p:txBody>
      </p:sp>
      <p:sp>
        <p:nvSpPr>
          <p:cNvPr id="9" name="Pentagon 8">
            <a:extLst>
              <a:ext uri="{FF2B5EF4-FFF2-40B4-BE49-F238E27FC236}">
                <a16:creationId xmlns:a16="http://schemas.microsoft.com/office/drawing/2014/main" id="{8AE14024-AADD-6ADA-D4F8-39F82E37896D}"/>
              </a:ext>
            </a:extLst>
          </p:cNvPr>
          <p:cNvSpPr/>
          <p:nvPr/>
        </p:nvSpPr>
        <p:spPr>
          <a:xfrm>
            <a:off x="497657" y="3789266"/>
            <a:ext cx="1382479" cy="304880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noProof="0" dirty="0">
                <a:solidFill>
                  <a:schemeClr val="accent1">
                    <a:lumMod val="50000"/>
                  </a:schemeClr>
                </a:solidFill>
              </a:rPr>
              <a:t>LEGEND-1000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826445A-1DA2-2CA7-841E-00A8440659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13999" t="42289" r="42630" b="34593"/>
          <a:stretch/>
        </p:blipFill>
        <p:spPr>
          <a:xfrm>
            <a:off x="792552" y="56746"/>
            <a:ext cx="1992290" cy="664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66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theme/theme1.xml><?xml version="1.0" encoding="utf-8"?>
<a:theme xmlns:a="http://schemas.openxmlformats.org/drawingml/2006/main" name="Simple Light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05C20CE-749E-8849-8484-2D66FAE5C5FE}" vid="{D4BE9D1F-0A20-3546-BFB2-546891079352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Simple Light</Template>
  <TotalTime>1001</TotalTime>
  <Words>4572</Words>
  <Application>Microsoft Macintosh PowerPoint</Application>
  <PresentationFormat>On-screen Show (16:9)</PresentationFormat>
  <Paragraphs>853</Paragraphs>
  <Slides>71</Slides>
  <Notes>67</Notes>
  <HiddenSlides>0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90" baseType="lpstr">
      <vt:lpstr>HELVETICA OBLIQUE</vt:lpstr>
      <vt:lpstr>Symbol</vt:lpstr>
      <vt:lpstr>Calibri Light</vt:lpstr>
      <vt:lpstr>Aptos Display</vt:lpstr>
      <vt:lpstr>Nunito</vt:lpstr>
      <vt:lpstr>Cambria Math</vt:lpstr>
      <vt:lpstr>Consolas</vt:lpstr>
      <vt:lpstr>Calibri</vt:lpstr>
      <vt:lpstr>Wingdings</vt:lpstr>
      <vt:lpstr>Caveat SemiBold</vt:lpstr>
      <vt:lpstr>Aptos</vt:lpstr>
      <vt:lpstr>Roboto</vt:lpstr>
      <vt:lpstr>Chalkduster</vt:lpstr>
      <vt:lpstr>Courier New</vt:lpstr>
      <vt:lpstr>Arial</vt:lpstr>
      <vt:lpstr>Bradley Hand</vt:lpstr>
      <vt:lpstr>Palatino Linotype</vt:lpstr>
      <vt:lpstr>Helvetica</vt:lpstr>
      <vt:lpstr>Simple Light</vt:lpstr>
      <vt:lpstr>PowerPoint Presentation</vt:lpstr>
      <vt:lpstr>Outline</vt:lpstr>
      <vt:lpstr>Outline</vt:lpstr>
      <vt:lpstr>Matter Antimatter Asymmetry</vt:lpstr>
      <vt:lpstr>Neutrinoless Double Beta Decay</vt:lpstr>
      <vt:lpstr>The challenge: Low Statistics</vt:lpstr>
      <vt:lpstr>0νββ Decay Physics</vt:lpstr>
      <vt:lpstr>76Ge: The ideal material?</vt:lpstr>
      <vt:lpstr>The               - Experiment </vt:lpstr>
      <vt:lpstr>The               - 200 Experiment </vt:lpstr>
      <vt:lpstr>The               - 200 Experiment </vt:lpstr>
      <vt:lpstr>Outline</vt:lpstr>
      <vt:lpstr>The                Analysis Strategy </vt:lpstr>
      <vt:lpstr>The           - 200 Data Taking </vt:lpstr>
      <vt:lpstr>The       Software Stack</vt:lpstr>
      <vt:lpstr>HPC Computing</vt:lpstr>
      <vt:lpstr>Outline</vt:lpstr>
      <vt:lpstr>Analysis workflow overview</vt:lpstr>
      <vt:lpstr>LEGEND Data</vt:lpstr>
      <vt:lpstr>Detector Simulation</vt:lpstr>
      <vt:lpstr>SolidStateDetectors.jl on GitHub</vt:lpstr>
      <vt:lpstr>Simulating Group Effects</vt:lpstr>
      <vt:lpstr>Support for Geant4.jl</vt:lpstr>
      <vt:lpstr>Support for Geant4.jl</vt:lpstr>
      <vt:lpstr>Support for Geant4.jl</vt:lpstr>
      <vt:lpstr>Support for Geant4.jl</vt:lpstr>
      <vt:lpstr>Analysis workflow overview</vt:lpstr>
      <vt:lpstr>Quality Cuts: Identify non-physical Events</vt:lpstr>
      <vt:lpstr>Analysis workflow overview</vt:lpstr>
      <vt:lpstr>Digital Signal Processing</vt:lpstr>
      <vt:lpstr>Analysis workflow overview</vt:lpstr>
      <vt:lpstr>Th-228 Calibration Spectra</vt:lpstr>
      <vt:lpstr>Peak Fits</vt:lpstr>
      <vt:lpstr>Energy Calibration</vt:lpstr>
      <vt:lpstr>Energy Resolution</vt:lpstr>
      <vt:lpstr>Energy Resolution</vt:lpstr>
      <vt:lpstr>Analysis workflow overview</vt:lpstr>
      <vt:lpstr>The A/E Classifier to Discriminate SSEs and MSEs</vt:lpstr>
      <vt:lpstr>Pulse Shape Discrimination</vt:lpstr>
      <vt:lpstr>Pulse Shape Discrimination -  A/E</vt:lpstr>
      <vt:lpstr>Analysis workflow overview</vt:lpstr>
      <vt:lpstr>SiPM Calibration</vt:lpstr>
      <vt:lpstr>Event Building</vt:lpstr>
      <vt:lpstr>Analysis workflow overview</vt:lpstr>
      <vt:lpstr>Data in the Region of Interest</vt:lpstr>
      <vt:lpstr>Outline</vt:lpstr>
      <vt:lpstr>Summary &amp; Outlook</vt:lpstr>
      <vt:lpstr>0νββ Decay Physics with 76Ge</vt:lpstr>
      <vt:lpstr>PowerPoint Presentation</vt:lpstr>
      <vt:lpstr>Role of Julia Software Stack</vt:lpstr>
      <vt:lpstr>Background Reduction Strategy</vt:lpstr>
      <vt:lpstr>                            Sensitivity                             </vt:lpstr>
      <vt:lpstr>LEGEND Experiment</vt:lpstr>
      <vt:lpstr>PowerPoint Presentation</vt:lpstr>
      <vt:lpstr>Th-228 Calibration Spectra</vt:lpstr>
      <vt:lpstr>A/E Digital Signal Processing</vt:lpstr>
      <vt:lpstr>Energy Dependence of Raw A/E</vt:lpstr>
      <vt:lpstr>Definition of Compton Bands and Fit</vt:lpstr>
      <vt:lpstr>Combined Fit</vt:lpstr>
      <vt:lpstr>Energy Correction</vt:lpstr>
      <vt:lpstr>Charge Trapping Correction (CTC)</vt:lpstr>
      <vt:lpstr>Charge Trapping Correction (CTC)</vt:lpstr>
      <vt:lpstr>Tuning of Low A/E Cut and the High A/E Cut</vt:lpstr>
      <vt:lpstr>Survival Fractions after Low and DS A/E Cut</vt:lpstr>
      <vt:lpstr>Application of A/E Cut on Calibration Spectrum </vt:lpstr>
      <vt:lpstr>SiPM Analysis – LAr Cut</vt:lpstr>
      <vt:lpstr>SiPM Analysis – LAr Cut</vt:lpstr>
      <vt:lpstr>LAr anti-coincidence cut</vt:lpstr>
      <vt:lpstr>Muon Veto Analysis – DSP + Calibration</vt:lpstr>
      <vt:lpstr>Muon Veto Analysis</vt:lpstr>
      <vt:lpstr>LEGEND Experiment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Florian Henkes</dc:creator>
  <cp:lastModifiedBy>Florian Henkes</cp:lastModifiedBy>
  <cp:revision>3</cp:revision>
  <dcterms:created xsi:type="dcterms:W3CDTF">2025-07-25T12:49:06Z</dcterms:created>
  <dcterms:modified xsi:type="dcterms:W3CDTF">2025-07-28T15:01:54Z</dcterms:modified>
</cp:coreProperties>
</file>