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59" r:id="rId5"/>
  </p:sldMasterIdLst>
  <p:notesMasterIdLst>
    <p:notesMasterId r:id="rId19"/>
  </p:notesMasterIdLst>
  <p:handoutMasterIdLst>
    <p:handoutMasterId r:id="rId20"/>
  </p:handoutMasterIdLst>
  <p:sldIdLst>
    <p:sldId id="789" r:id="rId6"/>
    <p:sldId id="269" r:id="rId7"/>
    <p:sldId id="286" r:id="rId8"/>
    <p:sldId id="275" r:id="rId9"/>
    <p:sldId id="292" r:id="rId10"/>
    <p:sldId id="288" r:id="rId11"/>
    <p:sldId id="290" r:id="rId12"/>
    <p:sldId id="289" r:id="rId13"/>
    <p:sldId id="2609" r:id="rId14"/>
    <p:sldId id="2612" r:id="rId15"/>
    <p:sldId id="2613" r:id="rId16"/>
    <p:sldId id="2611" r:id="rId17"/>
    <p:sldId id="2614" r:id="rId18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FFFF66"/>
    <a:srgbClr val="0000FF"/>
    <a:srgbClr val="6600FF"/>
    <a:srgbClr val="FF0000"/>
    <a:srgbClr val="FF00FF"/>
    <a:srgbClr val="000099"/>
    <a:srgbClr val="CCFFCC"/>
    <a:srgbClr val="3366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53" autoAdjust="0"/>
    <p:restoredTop sz="94364" autoAdjust="0"/>
  </p:normalViewPr>
  <p:slideViewPr>
    <p:cSldViewPr snapToObjects="1" showGuides="1">
      <p:cViewPr varScale="1">
        <p:scale>
          <a:sx n="123" d="100"/>
          <a:sy n="123" d="100"/>
        </p:scale>
        <p:origin x="1134" y="102"/>
      </p:cViewPr>
      <p:guideLst>
        <p:guide orient="horz" pos="408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5" d="100"/>
        <a:sy n="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20/01/2025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20/01/2025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8"/>
            <a:ext cx="5438140" cy="44426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3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7" y="1215232"/>
            <a:ext cx="4041775" cy="639763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7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en-GB" noProof="0"/>
              <a:t>L. Fiscarelli - Magnetic measurements on the LMQXFA01 at 1.9 K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6106751"/>
            <a:ext cx="457200" cy="6096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6085252"/>
            <a:ext cx="486864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724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en-GB" noProof="0"/>
              <a:t>L. Fiscarelli - Magnetic measurements on the LMQXFA01 at 1.9 K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6106751"/>
            <a:ext cx="457200" cy="6096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6085252"/>
            <a:ext cx="486864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7454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1"/>
            <a:ext cx="6553200" cy="360000"/>
          </a:xfrm>
        </p:spPr>
        <p:txBody>
          <a:bodyPr/>
          <a:lstStyle/>
          <a:p>
            <a:r>
              <a:rPr lang="en-GB" noProof="0"/>
              <a:t>L. Fiscarelli - Magnetic measurements on the LMQXFA01 at 1.9 K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6106751"/>
            <a:ext cx="457200" cy="6096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6085252"/>
            <a:ext cx="486864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7720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1"/>
            <a:ext cx="6550800" cy="360000"/>
          </a:xfrm>
        </p:spPr>
        <p:txBody>
          <a:bodyPr/>
          <a:lstStyle/>
          <a:p>
            <a:r>
              <a:rPr lang="en-GB" noProof="0"/>
              <a:t>L. Fiscarelli - Magnetic measurements on the LMQXFA01 at 1.9 K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6106751"/>
            <a:ext cx="4572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6085252"/>
            <a:ext cx="486864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8978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1"/>
            <a:ext cx="6440400" cy="360000"/>
          </a:xfrm>
        </p:spPr>
        <p:txBody>
          <a:bodyPr/>
          <a:lstStyle/>
          <a:p>
            <a:r>
              <a:rPr lang="en-GB" noProof="0"/>
              <a:t>L. Fiscarelli - Magnetic measurements on the LMQXFA01 at 1.9 K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3" y="381001"/>
            <a:ext cx="3134659" cy="1694169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6070600"/>
            <a:ext cx="457200" cy="6096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875867"/>
            <a:ext cx="61341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107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 dirty="0"/>
              <a:t>Susana Izquierdo Bermudez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5868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35868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Espace réservé du contenu 3"/>
          <p:cNvSpPr>
            <a:spLocks noGrp="1"/>
          </p:cNvSpPr>
          <p:nvPr>
            <p:ph sz="half" idx="14" hasCustomPrompt="1"/>
          </p:nvPr>
        </p:nvSpPr>
        <p:spPr>
          <a:xfrm>
            <a:off x="4578162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4" name="Espace réservé du contenu 3"/>
          <p:cNvSpPr>
            <a:spLocks noGrp="1"/>
          </p:cNvSpPr>
          <p:nvPr>
            <p:ph sz="half" idx="15" hasCustomPrompt="1"/>
          </p:nvPr>
        </p:nvSpPr>
        <p:spPr>
          <a:xfrm>
            <a:off x="4578162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3402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1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L. Fiscarelli - Magnetic measurements on the LMQXFA01 at 1.9 K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1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3" y="381001"/>
            <a:ext cx="3134659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49"/>
            <a:ext cx="6480000" cy="349251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0600"/>
            <a:ext cx="4572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875867"/>
            <a:ext cx="61341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60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1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en-GB" noProof="0"/>
              <a:t>L. Fiscarelli - Magnetic measurements on the LMQXFA01 at 1.9 K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6106751"/>
            <a:ext cx="4572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6085252"/>
            <a:ext cx="486864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485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2"/>
            <a:ext cx="7920000" cy="47351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6356351"/>
            <a:ext cx="60936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L. Fiscarelli - Magnetic measurements on the LMQXFA01 at 1.9 K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1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53064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7" Type="http://schemas.openxmlformats.org/officeDocument/2006/relationships/image" Target="../media/image21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MAB meeting 20/01/2025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73256300-C836-4BE7-449C-F4CF0763B10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L. Fiscarelli</a:t>
            </a:r>
            <a:endParaRPr lang="en-GB" dirty="0"/>
          </a:p>
        </p:txBody>
      </p:sp>
      <p:sp>
        <p:nvSpPr>
          <p:cNvPr id="9" name="Titre 17">
            <a:extLst>
              <a:ext uri="{FF2B5EF4-FFF2-40B4-BE49-F238E27FC236}">
                <a16:creationId xmlns:a16="http://schemas.microsoft.com/office/drawing/2014/main" id="{B8BBC499-1A7C-A16A-FC5E-18B8806C9B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5398" y="2754000"/>
            <a:ext cx="7593204" cy="1350000"/>
          </a:xfrm>
        </p:spPr>
        <p:txBody>
          <a:bodyPr/>
          <a:lstStyle/>
          <a:p>
            <a:r>
              <a:rPr lang="en-GB" dirty="0"/>
              <a:t>Field quality of HCQQXF_SC002-FL000001</a:t>
            </a:r>
            <a:br>
              <a:rPr lang="en-GB" dirty="0"/>
            </a:br>
            <a:r>
              <a:rPr lang="en-GB" dirty="0"/>
              <a:t>(LMQXFA01 type Q3, with MQXFA03 and MQXFA04)</a:t>
            </a:r>
          </a:p>
        </p:txBody>
      </p:sp>
    </p:spTree>
    <p:extLst>
      <p:ext uri="{BB962C8B-B14F-4D97-AF65-F5344CB8AC3E}">
        <p14:creationId xmlns:p14="http://schemas.microsoft.com/office/powerpoint/2010/main" val="1855672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B0EE39-6DBF-E82E-9325-AD3C4DF5E5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0CFDA-7EEF-F8F8-8827-183A8E419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Relative magnetic axis</a:t>
            </a:r>
            <a:br>
              <a:rPr lang="en-US" dirty="0"/>
            </a:br>
            <a:r>
              <a:rPr lang="en-US" dirty="0"/>
              <a:t>(ambient temperature)</a:t>
            </a:r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31E1A99-8099-215C-08CC-55DA076F305B}"/>
              </a:ext>
            </a:extLst>
          </p:cNvPr>
          <p:cNvGrpSpPr/>
          <p:nvPr/>
        </p:nvGrpSpPr>
        <p:grpSpPr>
          <a:xfrm>
            <a:off x="1793680" y="1185888"/>
            <a:ext cx="5658640" cy="5411464"/>
            <a:chOff x="1648811" y="1009030"/>
            <a:chExt cx="5658640" cy="5411464"/>
          </a:xfrm>
        </p:grpSpPr>
        <p:pic>
          <p:nvPicPr>
            <p:cNvPr id="9" name="Picture 8" descr="A graph of a graph showing the vertical axis&#10;&#10;Description automatically generated">
              <a:extLst>
                <a:ext uri="{FF2B5EF4-FFF2-40B4-BE49-F238E27FC236}">
                  <a16:creationId xmlns:a16="http://schemas.microsoft.com/office/drawing/2014/main" id="{E6F98410-9DA7-F36B-CA2B-0793904626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91680" y="3784082"/>
              <a:ext cx="5572903" cy="2636412"/>
            </a:xfrm>
            <a:prstGeom prst="rect">
              <a:avLst/>
            </a:prstGeom>
          </p:spPr>
        </p:pic>
        <p:pic>
          <p:nvPicPr>
            <p:cNvPr id="11" name="Picture 10" descr="A graph with lines and numbers&#10;&#10;Description automatically generated">
              <a:extLst>
                <a:ext uri="{FF2B5EF4-FFF2-40B4-BE49-F238E27FC236}">
                  <a16:creationId xmlns:a16="http://schemas.microsoft.com/office/drawing/2014/main" id="{F212BCD6-9D1F-DFC2-4181-230F165491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48811" y="1009030"/>
              <a:ext cx="5658640" cy="26578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334529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2EE10-A00A-486B-FA5D-4D880079A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Relative alignment – data from AUP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20D891-E77D-AAE9-CA10-14DC434AE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0F09D3-DCD1-0BD3-5FF1-86E8FA1891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864096"/>
            <a:ext cx="4616040" cy="573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8851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88F74-5E8F-9AD5-094F-A62D7DA12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direction</a:t>
            </a:r>
            <a:endParaRPr lang="en-GB" dirty="0"/>
          </a:p>
        </p:txBody>
      </p:sp>
      <p:pic>
        <p:nvPicPr>
          <p:cNvPr id="4" name="Picture 3" descr="A diagram of a magnetic field&#10;&#10;Description automatically generated">
            <a:extLst>
              <a:ext uri="{FF2B5EF4-FFF2-40B4-BE49-F238E27FC236}">
                <a16:creationId xmlns:a16="http://schemas.microsoft.com/office/drawing/2014/main" id="{803564FD-3840-3269-0D05-240655D8A4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905418"/>
            <a:ext cx="3447578" cy="48346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BFE82F8-AC9F-91B5-1CCF-115542F21462}"/>
              </a:ext>
            </a:extLst>
          </p:cNvPr>
          <p:cNvSpPr txBox="1"/>
          <p:nvPr/>
        </p:nvSpPr>
        <p:spPr>
          <a:xfrm>
            <a:off x="5457110" y="2204864"/>
            <a:ext cx="3263476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chemeClr val="accent5"/>
                </a:solidFill>
              </a:rPr>
              <a:t>Relative angle measured at ambient temperature:</a:t>
            </a:r>
          </a:p>
          <a:p>
            <a:pPr algn="ctr"/>
            <a:r>
              <a:rPr lang="en-US" sz="2200" dirty="0">
                <a:solidFill>
                  <a:schemeClr val="tx2"/>
                </a:solidFill>
              </a:rPr>
              <a:t>1.99 </a:t>
            </a:r>
            <a:r>
              <a:rPr lang="en-US" sz="2200" dirty="0" err="1">
                <a:solidFill>
                  <a:schemeClr val="tx2"/>
                </a:solidFill>
              </a:rPr>
              <a:t>mrad</a:t>
            </a:r>
            <a:endParaRPr lang="en-US" sz="2200" dirty="0">
              <a:solidFill>
                <a:schemeClr val="tx2"/>
              </a:solidFill>
            </a:endParaRPr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65052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4E1698-E6C9-FA7B-E32E-F8A9D250D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25DE33-BD24-6E5B-CBDB-023DEF8CD2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>
                <a:solidFill>
                  <a:schemeClr val="accent5"/>
                </a:solidFill>
              </a:rPr>
              <a:t>Transfer function of the two magnet is within 5 units</a:t>
            </a:r>
          </a:p>
          <a:p>
            <a:r>
              <a:rPr lang="en-US" sz="2200" dirty="0">
                <a:solidFill>
                  <a:schemeClr val="accent5"/>
                </a:solidFill>
              </a:rPr>
              <a:t>In agreement with results from AUP (~5 units)</a:t>
            </a:r>
          </a:p>
          <a:p>
            <a:endParaRPr lang="en-US" sz="2200" dirty="0">
              <a:solidFill>
                <a:schemeClr val="accent5"/>
              </a:solidFill>
            </a:endParaRPr>
          </a:p>
          <a:p>
            <a:r>
              <a:rPr lang="en-US" sz="2200" dirty="0">
                <a:solidFill>
                  <a:schemeClr val="accent5"/>
                </a:solidFill>
              </a:rPr>
              <a:t>Results of field quality are confirmed as well:</a:t>
            </a:r>
          </a:p>
          <a:p>
            <a:pPr lvl="1"/>
            <a:r>
              <a:rPr lang="en-US" sz="1800" dirty="0">
                <a:solidFill>
                  <a:schemeClr val="accent5"/>
                </a:solidFill>
              </a:rPr>
              <a:t>Only a8 slightly out of expected range (-1 units for MQXFA04)</a:t>
            </a:r>
          </a:p>
          <a:p>
            <a:endParaRPr lang="en-US" sz="2200" dirty="0">
              <a:solidFill>
                <a:schemeClr val="accent5"/>
              </a:solidFill>
            </a:endParaRPr>
          </a:p>
          <a:p>
            <a:r>
              <a:rPr lang="en-US" sz="2200" dirty="0">
                <a:solidFill>
                  <a:schemeClr val="accent5"/>
                </a:solidFill>
              </a:rPr>
              <a:t>Magnetic axis</a:t>
            </a:r>
          </a:p>
          <a:p>
            <a:pPr lvl="1"/>
            <a:r>
              <a:rPr lang="en-US" sz="1800" dirty="0">
                <a:solidFill>
                  <a:schemeClr val="accent5"/>
                </a:solidFill>
              </a:rPr>
              <a:t>Common axis measured at 1.9 K</a:t>
            </a:r>
          </a:p>
          <a:p>
            <a:pPr lvl="1"/>
            <a:r>
              <a:rPr lang="en-US" sz="1800" dirty="0">
                <a:solidFill>
                  <a:schemeClr val="accent5"/>
                </a:solidFill>
              </a:rPr>
              <a:t>Relative axis measured only at ambient temperature</a:t>
            </a:r>
          </a:p>
          <a:p>
            <a:pPr lvl="1"/>
            <a:r>
              <a:rPr lang="en-US" sz="1800" dirty="0">
                <a:solidFill>
                  <a:schemeClr val="accent5"/>
                </a:solidFill>
              </a:rPr>
              <a:t>Relative angle at the limit (2.0 </a:t>
            </a:r>
            <a:r>
              <a:rPr lang="en-US" sz="1800" dirty="0" err="1">
                <a:solidFill>
                  <a:schemeClr val="accent5"/>
                </a:solidFill>
              </a:rPr>
              <a:t>mrad</a:t>
            </a:r>
            <a:r>
              <a:rPr lang="en-US" sz="1800" dirty="0">
                <a:solidFill>
                  <a:schemeClr val="accent5"/>
                </a:solidFill>
              </a:rPr>
              <a:t>)  </a:t>
            </a:r>
            <a:endParaRPr lang="en-GB" sz="1800" dirty="0">
              <a:solidFill>
                <a:schemeClr val="accent5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645B34-E06E-7D7D-FB4F-D4029AFD5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0867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Performed tests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795238" y="895799"/>
            <a:ext cx="7305154" cy="3680222"/>
          </a:xfrm>
        </p:spPr>
        <p:txBody>
          <a:bodyPr>
            <a:normAutofit/>
          </a:bodyPr>
          <a:lstStyle/>
          <a:p>
            <a:pPr algn="l"/>
            <a:r>
              <a:rPr lang="en-GB" sz="2000" dirty="0"/>
              <a:t>At 1.9 K</a:t>
            </a:r>
          </a:p>
          <a:p>
            <a:pPr lvl="1" algn="l"/>
            <a:r>
              <a:rPr lang="en-GB" sz="1800" dirty="0"/>
              <a:t>Field quality with Rotating Coils</a:t>
            </a:r>
          </a:p>
          <a:p>
            <a:pPr lvl="2" algn="l"/>
            <a:r>
              <a:rPr lang="en-GB" sz="1400" dirty="0"/>
              <a:t>Machine cycles and Stair-step cycles</a:t>
            </a:r>
          </a:p>
          <a:p>
            <a:pPr lvl="1" algn="l"/>
            <a:r>
              <a:rPr lang="en-GB" sz="1800" dirty="0"/>
              <a:t>Integrated gradient and alignment with Stretched wire</a:t>
            </a:r>
          </a:p>
          <a:p>
            <a:pPr lvl="2" algn="l"/>
            <a:r>
              <a:rPr lang="en-GB" sz="1400" dirty="0"/>
              <a:t>Nominal current with both in series, low current for individual powering</a:t>
            </a:r>
          </a:p>
          <a:p>
            <a:pPr marL="914400" lvl="2" indent="0" algn="l">
              <a:buNone/>
            </a:pPr>
            <a:endParaRPr lang="en-GB" sz="1400" dirty="0"/>
          </a:p>
          <a:p>
            <a:pPr algn="l"/>
            <a:r>
              <a:rPr lang="en-GB" sz="2200" dirty="0"/>
              <a:t>At ambient temperature</a:t>
            </a:r>
          </a:p>
          <a:p>
            <a:pPr lvl="1" algn="l"/>
            <a:r>
              <a:rPr lang="en-GB" sz="1800" dirty="0"/>
              <a:t>Longitudinal scan with Rotating Coil</a:t>
            </a:r>
          </a:p>
          <a:p>
            <a:pPr lvl="1" algn="l"/>
            <a:endParaRPr lang="en-GB" sz="18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/>
              <a:t>2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2AB1A10-DE93-8FB2-587E-796039EAB3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0805" y="3861048"/>
            <a:ext cx="3200400" cy="2400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682A98F-BDF1-8C23-31D2-604F7E2805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1205" y="3861048"/>
            <a:ext cx="3200400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302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Rotating coils at 1.9 K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/>
              <a:t>3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6A9E241-CE70-6DE5-A755-A0CFFDDDDD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288"/>
          <a:stretch/>
        </p:blipFill>
        <p:spPr>
          <a:xfrm>
            <a:off x="323528" y="1772817"/>
            <a:ext cx="8568952" cy="408827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D137D759-D86F-E2B2-54CD-06DC342A1975}"/>
              </a:ext>
            </a:extLst>
          </p:cNvPr>
          <p:cNvGrpSpPr/>
          <p:nvPr/>
        </p:nvGrpSpPr>
        <p:grpSpPr>
          <a:xfrm>
            <a:off x="-107504" y="2492896"/>
            <a:ext cx="9144000" cy="1711600"/>
            <a:chOff x="-216349" y="1869482"/>
            <a:chExt cx="9144000" cy="171160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1E801B0-E22D-41DB-A162-BA60711C12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216349" y="2005763"/>
              <a:ext cx="9144000" cy="1575319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9C31271-BF70-F439-4FB0-5D6E45431B23}"/>
                </a:ext>
              </a:extLst>
            </p:cNvPr>
            <p:cNvSpPr txBox="1"/>
            <p:nvPr/>
          </p:nvSpPr>
          <p:spPr>
            <a:xfrm>
              <a:off x="467544" y="1915153"/>
              <a:ext cx="1382750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100" dirty="0" err="1">
                  <a:solidFill>
                    <a:prstClr val="black"/>
                  </a:solidFill>
                  <a:latin typeface="Arial"/>
                </a:rPr>
                <a:t>Anticryostat</a:t>
              </a:r>
              <a:r>
                <a:rPr lang="en-GB" sz="1100" dirty="0">
                  <a:solidFill>
                    <a:prstClr val="black"/>
                  </a:solidFill>
                  <a:latin typeface="Arial"/>
                </a:rPr>
                <a:t> flange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28875FE-FCB4-3C83-ACE2-A0B5344E3014}"/>
                </a:ext>
              </a:extLst>
            </p:cNvPr>
            <p:cNvSpPr txBox="1"/>
            <p:nvPr/>
          </p:nvSpPr>
          <p:spPr>
            <a:xfrm>
              <a:off x="3301251" y="1869482"/>
              <a:ext cx="1382750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sz="1100" dirty="0">
                  <a:solidFill>
                    <a:prstClr val="black"/>
                  </a:solidFill>
                  <a:latin typeface="Arial"/>
                </a:rPr>
                <a:t>L</a:t>
              </a:r>
              <a:r>
                <a:rPr lang="en-GB" sz="1100" dirty="0" err="1">
                  <a:solidFill>
                    <a:prstClr val="black"/>
                  </a:solidFill>
                  <a:latin typeface="Arial"/>
                </a:rPr>
                <a:t>ongitudinal</a:t>
              </a:r>
              <a:r>
                <a:rPr lang="en-GB" sz="1100" dirty="0">
                  <a:solidFill>
                    <a:prstClr val="black"/>
                  </a:solidFill>
                  <a:latin typeface="Arial"/>
                </a:rPr>
                <a:t> </a:t>
              </a:r>
              <a:r>
                <a:rPr lang="en-GB" sz="1100" dirty="0" err="1">
                  <a:solidFill>
                    <a:prstClr val="black"/>
                  </a:solidFill>
                  <a:latin typeface="Arial"/>
                </a:rPr>
                <a:t>center</a:t>
              </a:r>
              <a:endParaRPr lang="en-GB" sz="1100" dirty="0">
                <a:solidFill>
                  <a:prstClr val="black"/>
                </a:solidFill>
                <a:latin typeface="Arial"/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4D9D282F-B563-D5E5-CE9A-E0733838D867}"/>
              </a:ext>
            </a:extLst>
          </p:cNvPr>
          <p:cNvSpPr txBox="1"/>
          <p:nvPr/>
        </p:nvSpPr>
        <p:spPr>
          <a:xfrm>
            <a:off x="1953294" y="4488723"/>
            <a:ext cx="6480720" cy="10341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dirty="0">
                <a:solidFill>
                  <a:srgbClr val="5A5A5A"/>
                </a:solidFill>
                <a:latin typeface="Arial"/>
              </a:rPr>
              <a:t>Shaft too short to cover at the same time both magnets</a:t>
            </a:r>
          </a:p>
          <a:p>
            <a:pPr marL="2857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GB" dirty="0">
                <a:solidFill>
                  <a:srgbClr val="5A5A5A"/>
                </a:solidFill>
                <a:latin typeface="Arial"/>
              </a:rPr>
              <a:t>Two measurement positions</a:t>
            </a:r>
          </a:p>
          <a:p>
            <a:pPr marL="2857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GB" dirty="0">
                <a:solidFill>
                  <a:srgbClr val="5A5A5A"/>
                </a:solidFill>
                <a:latin typeface="Arial"/>
              </a:rPr>
              <a:t>Cycles repeated twice</a:t>
            </a:r>
          </a:p>
        </p:txBody>
      </p:sp>
    </p:spTree>
    <p:extLst>
      <p:ext uri="{BB962C8B-B14F-4D97-AF65-F5344CB8AC3E}">
        <p14:creationId xmlns:p14="http://schemas.microsoft.com/office/powerpoint/2010/main" val="1832912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/>
              <a:t>4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18" name="Titre 7">
            <a:extLst>
              <a:ext uri="{FF2B5EF4-FFF2-40B4-BE49-F238E27FC236}">
                <a16:creationId xmlns:a16="http://schemas.microsoft.com/office/drawing/2014/main" id="{7288E00E-671D-C026-AD92-1CD1D687E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992250"/>
            <a:ext cx="7920000" cy="540000"/>
          </a:xfrm>
        </p:spPr>
        <p:txBody>
          <a:bodyPr/>
          <a:lstStyle/>
          <a:p>
            <a:pPr algn="l"/>
            <a:r>
              <a:rPr lang="en-GB" dirty="0"/>
              <a:t>Main field and magnetic length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F25D254-24A1-2C29-9FD3-DD8C5B2B2CAD}"/>
              </a:ext>
            </a:extLst>
          </p:cNvPr>
          <p:cNvGraphicFramePr>
            <a:graphicFrameLocks noGrp="1"/>
          </p:cNvGraphicFramePr>
          <p:nvPr/>
        </p:nvGraphicFramePr>
        <p:xfrm>
          <a:off x="1007603" y="1648000"/>
          <a:ext cx="7128795" cy="36556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96085">
                  <a:extLst>
                    <a:ext uri="{9D8B030D-6E8A-4147-A177-3AD203B41FA5}">
                      <a16:colId xmlns:a16="http://schemas.microsoft.com/office/drawing/2014/main" val="4008498759"/>
                    </a:ext>
                  </a:extLst>
                </a:gridCol>
                <a:gridCol w="888785">
                  <a:extLst>
                    <a:ext uri="{9D8B030D-6E8A-4147-A177-3AD203B41FA5}">
                      <a16:colId xmlns:a16="http://schemas.microsoft.com/office/drawing/2014/main" val="3742444957"/>
                    </a:ext>
                  </a:extLst>
                </a:gridCol>
                <a:gridCol w="888785">
                  <a:extLst>
                    <a:ext uri="{9D8B030D-6E8A-4147-A177-3AD203B41FA5}">
                      <a16:colId xmlns:a16="http://schemas.microsoft.com/office/drawing/2014/main" val="2145358558"/>
                    </a:ext>
                  </a:extLst>
                </a:gridCol>
                <a:gridCol w="888785">
                  <a:extLst>
                    <a:ext uri="{9D8B030D-6E8A-4147-A177-3AD203B41FA5}">
                      <a16:colId xmlns:a16="http://schemas.microsoft.com/office/drawing/2014/main" val="2869629643"/>
                    </a:ext>
                  </a:extLst>
                </a:gridCol>
                <a:gridCol w="888785">
                  <a:extLst>
                    <a:ext uri="{9D8B030D-6E8A-4147-A177-3AD203B41FA5}">
                      <a16:colId xmlns:a16="http://schemas.microsoft.com/office/drawing/2014/main" val="1081721212"/>
                    </a:ext>
                  </a:extLst>
                </a:gridCol>
                <a:gridCol w="888785">
                  <a:extLst>
                    <a:ext uri="{9D8B030D-6E8A-4147-A177-3AD203B41FA5}">
                      <a16:colId xmlns:a16="http://schemas.microsoft.com/office/drawing/2014/main" val="3556151418"/>
                    </a:ext>
                  </a:extLst>
                </a:gridCol>
                <a:gridCol w="888785">
                  <a:extLst>
                    <a:ext uri="{9D8B030D-6E8A-4147-A177-3AD203B41FA5}">
                      <a16:colId xmlns:a16="http://schemas.microsoft.com/office/drawing/2014/main" val="329686707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Current</a:t>
                      </a:r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solidFill>
                            <a:schemeClr val="accent5"/>
                          </a:solidFill>
                          <a:effectLst/>
                        </a:rPr>
                        <a:t>A</a:t>
                      </a:r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solidFill>
                            <a:schemeClr val="accent5"/>
                          </a:solidFill>
                          <a:effectLst/>
                        </a:rPr>
                        <a:t>16230</a:t>
                      </a:r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1390138"/>
                  </a:ext>
                </a:extLst>
              </a:tr>
              <a:tr h="190500">
                <a:tc gridSpan="7"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704836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A03</a:t>
                      </a:r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A04</a:t>
                      </a:r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Integral</a:t>
                      </a:r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370700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80092461"/>
                  </a:ext>
                </a:extLst>
              </a:tr>
              <a:tr h="190500">
                <a:tc gridSpan="7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CERN</a:t>
                      </a:r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045809"/>
                  </a:ext>
                </a:extLst>
              </a:tr>
              <a:tr h="190500">
                <a:tc gridSpan="7">
                  <a:txBody>
                    <a:bodyPr/>
                    <a:lstStyle/>
                    <a:p>
                      <a:pPr algn="ctr" fontAlgn="b"/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62969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Integrated gradient</a:t>
                      </a:r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solidFill>
                            <a:schemeClr val="accent5"/>
                          </a:solidFill>
                          <a:effectLst/>
                        </a:rPr>
                        <a:t>T</a:t>
                      </a:r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559.53</a:t>
                      </a:r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559.62</a:t>
                      </a:r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1119.15</a:t>
                      </a:r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SSW</a:t>
                      </a:r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1119.03</a:t>
                      </a:r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1793526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Central gradient TF</a:t>
                      </a:r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solidFill>
                            <a:schemeClr val="accent5"/>
                          </a:solidFill>
                          <a:effectLst/>
                        </a:rPr>
                        <a:t>T/m/kA</a:t>
                      </a:r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solidFill>
                            <a:schemeClr val="accent5"/>
                          </a:solidFill>
                          <a:effectLst/>
                        </a:rPr>
                        <a:t>8.1790</a:t>
                      </a:r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solidFill>
                            <a:schemeClr val="accent5"/>
                          </a:solidFill>
                          <a:effectLst/>
                        </a:rPr>
                        <a:t>8.1828</a:t>
                      </a:r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6745057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solidFill>
                            <a:schemeClr val="accent5"/>
                          </a:solidFill>
                          <a:effectLst/>
                        </a:rPr>
                        <a:t>Lm</a:t>
                      </a:r>
                      <a:endParaRPr lang="en-GB" sz="1200" b="1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solidFill>
                            <a:schemeClr val="accent5"/>
                          </a:solidFill>
                          <a:effectLst/>
                        </a:rPr>
                        <a:t>m</a:t>
                      </a:r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solidFill>
                            <a:schemeClr val="accent5"/>
                          </a:solidFill>
                          <a:effectLst/>
                        </a:rPr>
                        <a:t>4.215</a:t>
                      </a:r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4.214</a:t>
                      </a:r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206899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Nodal distance</a:t>
                      </a:r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solidFill>
                            <a:schemeClr val="accent5"/>
                          </a:solidFill>
                          <a:effectLst/>
                        </a:rPr>
                        <a:t>m</a:t>
                      </a:r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solidFill>
                            <a:schemeClr val="accent5"/>
                          </a:solidFill>
                          <a:effectLst/>
                        </a:rPr>
                        <a:t>4.770</a:t>
                      </a:r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236067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24337166"/>
                  </a:ext>
                </a:extLst>
              </a:tr>
              <a:tr h="190500">
                <a:tc gridSpan="7">
                  <a:txBody>
                    <a:bodyPr/>
                    <a:lstStyle/>
                    <a:p>
                      <a:pPr algn="ctr" fontAlgn="b"/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8695547"/>
                  </a:ext>
                </a:extLst>
              </a:tr>
              <a:tr h="190500">
                <a:tc gridSpan="7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FNAL</a:t>
                      </a:r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299552"/>
                  </a:ext>
                </a:extLst>
              </a:tr>
              <a:tr h="190500">
                <a:tc gridSpan="7">
                  <a:txBody>
                    <a:bodyPr/>
                    <a:lstStyle/>
                    <a:p>
                      <a:pPr algn="ctr" fontAlgn="b"/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456846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Integrated gradient</a:t>
                      </a:r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solidFill>
                            <a:schemeClr val="accent5"/>
                          </a:solidFill>
                          <a:effectLst/>
                        </a:rPr>
                        <a:t>T</a:t>
                      </a:r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559.70</a:t>
                      </a:r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559.95</a:t>
                      </a:r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solidFill>
                            <a:schemeClr val="accent5"/>
                          </a:solidFill>
                          <a:effectLst/>
                        </a:rPr>
                        <a:t>1119.60</a:t>
                      </a:r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1841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Difference</a:t>
                      </a:r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solidFill>
                            <a:schemeClr val="accent5"/>
                          </a:solidFill>
                          <a:effectLst/>
                        </a:rPr>
                        <a:t>units</a:t>
                      </a:r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solidFill>
                            <a:schemeClr val="accent5"/>
                          </a:solidFill>
                          <a:effectLst/>
                        </a:rPr>
                        <a:t>8</a:t>
                      </a:r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solidFill>
                            <a:schemeClr val="accent5"/>
                          </a:solidFill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4</a:t>
                      </a:r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0086599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4521325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Nodal distance</a:t>
                      </a:r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m</a:t>
                      </a:r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solidFill>
                            <a:schemeClr val="accent5"/>
                          </a:solidFill>
                          <a:effectLst/>
                        </a:rPr>
                        <a:t>4.772</a:t>
                      </a:r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388454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Difference</a:t>
                      </a:r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solidFill>
                            <a:schemeClr val="accent5"/>
                          </a:solidFill>
                          <a:effectLst/>
                        </a:rPr>
                        <a:t>mm</a:t>
                      </a:r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solidFill>
                            <a:schemeClr val="accent5"/>
                          </a:solidFill>
                          <a:effectLst/>
                        </a:rPr>
                        <a:t>-2</a:t>
                      </a:r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311388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5022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/>
              <a:t>5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0536303-5AD6-D1D4-70E4-83DBB6A0103E}"/>
              </a:ext>
            </a:extLst>
          </p:cNvPr>
          <p:cNvSpPr txBox="1"/>
          <p:nvPr/>
        </p:nvSpPr>
        <p:spPr>
          <a:xfrm>
            <a:off x="179512" y="5733256"/>
            <a:ext cx="707909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400" dirty="0">
                <a:solidFill>
                  <a:srgbClr val="5A5A5A"/>
                </a:solidFill>
                <a:latin typeface="Arial"/>
              </a:rPr>
              <a:t>Harmonics are given in units at the reference radius of 50 mm</a:t>
            </a:r>
            <a:endParaRPr lang="en-GB" sz="14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315D698-2240-83D4-06DC-81D60B92EA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quality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832D740-C169-70B6-5700-DF27330634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3873" y="1212736"/>
            <a:ext cx="3956253" cy="443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1015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/>
              <a:t>6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18" name="Titre 7">
            <a:extLst>
              <a:ext uri="{FF2B5EF4-FFF2-40B4-BE49-F238E27FC236}">
                <a16:creationId xmlns:a16="http://schemas.microsoft.com/office/drawing/2014/main" id="{7288E00E-671D-C026-AD92-1CD1D687E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992250"/>
            <a:ext cx="7920000" cy="540000"/>
          </a:xfrm>
        </p:spPr>
        <p:txBody>
          <a:bodyPr/>
          <a:lstStyle/>
          <a:p>
            <a:pPr algn="l"/>
            <a:r>
              <a:rPr lang="en-US" dirty="0"/>
              <a:t>TF vs current - ramp-up of machine cycle</a:t>
            </a:r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C400B63-47B1-667D-0274-27240288F0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1428750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102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2ECB0A-5E41-5FF1-7926-4B713450A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/>
              <a:t>7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A0427C9-97C8-F3A9-4704-A84DE2B659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464" y="2036812"/>
            <a:ext cx="3200400" cy="2400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B3F4519-7209-63DA-97CA-E7C3698A77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9793" y="2036812"/>
            <a:ext cx="3200400" cy="2400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FDD1811-2B02-7FAE-DEE1-BDEE930087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0112" y="2036812"/>
            <a:ext cx="3200400" cy="2400300"/>
          </a:xfrm>
          <a:prstGeom prst="rect">
            <a:avLst/>
          </a:prstGeom>
        </p:spPr>
      </p:pic>
      <p:sp>
        <p:nvSpPr>
          <p:cNvPr id="12" name="Titre 7">
            <a:extLst>
              <a:ext uri="{FF2B5EF4-FFF2-40B4-BE49-F238E27FC236}">
                <a16:creationId xmlns:a16="http://schemas.microsoft.com/office/drawing/2014/main" id="{E7A7D4FF-B8BD-52E3-9C23-91183DFAE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761390"/>
            <a:ext cx="7920000" cy="540000"/>
          </a:xfrm>
        </p:spPr>
        <p:txBody>
          <a:bodyPr/>
          <a:lstStyle/>
          <a:p>
            <a:pPr algn="l"/>
            <a:r>
              <a:rPr lang="en-US" sz="1800" dirty="0"/>
              <a:t>Harmonics vs current - ramp-up of machine cycle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0538715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/>
              <a:t>8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D0BA098E-1E27-8650-ECBF-B61CFBD2CA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036" y="1059879"/>
            <a:ext cx="3200400" cy="24003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5873BE25-4733-5A65-C4AE-C0809619D9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036" y="3167234"/>
            <a:ext cx="3200400" cy="24003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4135C18-7536-C38C-670F-3803E1AAFE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5070" y="1070732"/>
            <a:ext cx="3200400" cy="24003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3E2E29C9-2511-ED4B-21B2-4CB7277666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8104" y="1074168"/>
            <a:ext cx="3200400" cy="24003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35C88463-B8C1-4F2C-B3F8-FE6A146F2D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08104" y="3188940"/>
            <a:ext cx="3200400" cy="2400300"/>
          </a:xfrm>
          <a:prstGeom prst="rect">
            <a:avLst/>
          </a:prstGeom>
        </p:spPr>
      </p:pic>
      <p:sp>
        <p:nvSpPr>
          <p:cNvPr id="36" name="Titre 7">
            <a:extLst>
              <a:ext uri="{FF2B5EF4-FFF2-40B4-BE49-F238E27FC236}">
                <a16:creationId xmlns:a16="http://schemas.microsoft.com/office/drawing/2014/main" id="{31EE94D0-194E-5AC1-035C-CEC13DEB2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761390"/>
            <a:ext cx="7920000" cy="540000"/>
          </a:xfrm>
        </p:spPr>
        <p:txBody>
          <a:bodyPr/>
          <a:lstStyle/>
          <a:p>
            <a:pPr algn="l"/>
            <a:r>
              <a:rPr lang="en-US" sz="1800" dirty="0"/>
              <a:t>Harmonics vs current - ramp-up of machine cycle</a:t>
            </a:r>
            <a:endParaRPr lang="en-GB" sz="1800" dirty="0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B169B9FD-C16E-4D28-D4AC-C8DCD1EE2DA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17926" y="3173361"/>
            <a:ext cx="3200400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4974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88F74-5E8F-9AD5-094F-A62D7DA12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common axis (1.9 K)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CD9BC96-5CBB-B853-A522-BEDA06E4D845}"/>
              </a:ext>
            </a:extLst>
          </p:cNvPr>
          <p:cNvGrpSpPr>
            <a:grpSpLocks noChangeAspect="1"/>
          </p:cNvGrpSpPr>
          <p:nvPr/>
        </p:nvGrpSpPr>
        <p:grpSpPr>
          <a:xfrm>
            <a:off x="1331640" y="1065212"/>
            <a:ext cx="6653539" cy="4727575"/>
            <a:chOff x="1187624" y="1412776"/>
            <a:chExt cx="5544616" cy="3939646"/>
          </a:xfrm>
        </p:grpSpPr>
        <p:pic>
          <p:nvPicPr>
            <p:cNvPr id="4" name="Picture 3" descr="A graph with numbers and lines&#10;&#10;Description automatically generated">
              <a:extLst>
                <a:ext uri="{FF2B5EF4-FFF2-40B4-BE49-F238E27FC236}">
                  <a16:creationId xmlns:a16="http://schemas.microsoft.com/office/drawing/2014/main" id="{53B1B31A-AA15-6EDF-C912-A560D6DB03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87624" y="1512168"/>
              <a:ext cx="2469934" cy="3717032"/>
            </a:xfrm>
            <a:prstGeom prst="rect">
              <a:avLst/>
            </a:prstGeom>
          </p:spPr>
        </p:pic>
        <p:pic>
          <p:nvPicPr>
            <p:cNvPr id="7" name="Picture 6" descr="A graph of a graph&#10;&#10;Description automatically generated with medium confidence">
              <a:extLst>
                <a:ext uri="{FF2B5EF4-FFF2-40B4-BE49-F238E27FC236}">
                  <a16:creationId xmlns:a16="http://schemas.microsoft.com/office/drawing/2014/main" id="{43344998-4EE9-87A5-7F9B-AB62ED4A97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23928" y="1412776"/>
              <a:ext cx="2808312" cy="39396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9406818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 xsi:nil="true"/>
    <Note xmlns="8946e33d-fd2f-4ae4-8ee9-d90c129cdf9e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DA649C1-7B00-4ECC-98F2-E673362ECA3E}">
  <ds:schemaRefs>
    <ds:schemaRef ds:uri="http://schemas.microsoft.com/office/2006/metadata/properties"/>
    <ds:schemaRef ds:uri="http://purl.org/dc/elements/1.1/"/>
    <ds:schemaRef ds:uri="http://purl.org/dc/terms/"/>
    <ds:schemaRef ds:uri="http://www.w3.org/XML/1998/namespace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8946e33d-fd2f-4ae4-8ee9-d90c129cdf9e"/>
  </ds:schemaRefs>
</ds:datastoreItem>
</file>

<file path=customXml/itemProps3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13244</TotalTime>
  <Words>296</Words>
  <Application>Microsoft Office PowerPoint</Application>
  <PresentationFormat>On-screen Show (4:3)</PresentationFormat>
  <Paragraphs>92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Wingdings</vt:lpstr>
      <vt:lpstr>Thème Office</vt:lpstr>
      <vt:lpstr>1_Thème Office</vt:lpstr>
      <vt:lpstr>Field quality of HCQQXF_SC002-FL000001 (LMQXFA01 type Q3, with MQXFA03 and MQXFA04)</vt:lpstr>
      <vt:lpstr>Performed tests</vt:lpstr>
      <vt:lpstr>Rotating coils at 1.9 K</vt:lpstr>
      <vt:lpstr>Main field and magnetic length</vt:lpstr>
      <vt:lpstr>Field quality</vt:lpstr>
      <vt:lpstr>TF vs current - ramp-up of machine cycle</vt:lpstr>
      <vt:lpstr>Harmonics vs current - ramp-up of machine cycle</vt:lpstr>
      <vt:lpstr>Harmonics vs current - ramp-up of machine cycle</vt:lpstr>
      <vt:lpstr>Magnetic common axis (1.9 K)</vt:lpstr>
      <vt:lpstr>Relative magnetic axis (ambient temperature)</vt:lpstr>
      <vt:lpstr>Relative alignment – data from AUP</vt:lpstr>
      <vt:lpstr>Field direction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MQXFB01 Coils:  Coil fabrication, manufacturing data and NC</dc:title>
  <dc:creator>Susana Izquierdo Bermudez</dc:creator>
  <cp:lastModifiedBy>Lucio Fiscarelli</cp:lastModifiedBy>
  <cp:revision>261</cp:revision>
  <dcterms:created xsi:type="dcterms:W3CDTF">2020-10-16T13:36:16Z</dcterms:created>
  <dcterms:modified xsi:type="dcterms:W3CDTF">2025-01-20T09:20:10Z</dcterms:modified>
</cp:coreProperties>
</file>