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306" r:id="rId5"/>
    <p:sldId id="307" r:id="rId6"/>
    <p:sldId id="308" r:id="rId7"/>
    <p:sldId id="314" r:id="rId8"/>
    <p:sldId id="309" r:id="rId9"/>
    <p:sldId id="310" r:id="rId10"/>
    <p:sldId id="313" r:id="rId11"/>
    <p:sldId id="315" r:id="rId12"/>
    <p:sldId id="312" r:id="rId13"/>
  </p:sldIdLst>
  <p:sldSz cx="12192000" cy="6858000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BDD7EE"/>
    <a:srgbClr val="000000"/>
    <a:srgbClr val="DEEBF7"/>
    <a:srgbClr val="00B050"/>
    <a:srgbClr val="AEBD0D"/>
    <a:srgbClr val="F4FF06"/>
    <a:srgbClr val="2F0ED6"/>
    <a:srgbClr val="FFCC3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35" autoAdjust="0"/>
    <p:restoredTop sz="93488" autoAdjust="0"/>
  </p:normalViewPr>
  <p:slideViewPr>
    <p:cSldViewPr snapToObjects="1" showGuides="1">
      <p:cViewPr varScale="1">
        <p:scale>
          <a:sx n="116" d="100"/>
          <a:sy n="116" d="100"/>
        </p:scale>
        <p:origin x="46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1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6396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955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Patrick Bestmann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435" y="6453337"/>
            <a:ext cx="1828144" cy="26813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pPr algn="ctr"/>
            <a:r>
              <a:rPr lang="en-US" dirty="0"/>
              <a:t>02.02.2022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192078/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956878" y="3068960"/>
            <a:ext cx="10585176" cy="1080120"/>
          </a:xfrm>
        </p:spPr>
        <p:txBody>
          <a:bodyPr/>
          <a:lstStyle/>
          <a:p>
            <a:r>
              <a:rPr lang="en-GB" sz="3500" dirty="0">
                <a:latin typeface="Arial" panose="020B0604020202020204" pitchFamily="34" charset="0"/>
                <a:cs typeface="Arial" panose="020B0604020202020204" pitchFamily="34" charset="0"/>
              </a:rPr>
              <a:t>Geometrical Measurements</a:t>
            </a:r>
            <a:br>
              <a:rPr lang="en-GB" sz="35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HCQQXF_SC002-FL000001 / LMQXFA01</a:t>
            </a:r>
            <a:b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200" b="0" i="1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297722" y="5872626"/>
            <a:ext cx="2917957" cy="792088"/>
          </a:xfrm>
        </p:spPr>
        <p:txBody>
          <a:bodyPr>
            <a:normAutofit/>
          </a:bodyPr>
          <a:lstStyle/>
          <a:p>
            <a:pPr algn="ctr"/>
            <a:r>
              <a:rPr lang="en-GB" sz="1400" dirty="0"/>
              <a:t>Patrick Bestmann </a:t>
            </a:r>
          </a:p>
          <a:p>
            <a:pPr algn="ctr"/>
            <a:r>
              <a:rPr lang="en-GB" sz="1400" dirty="0"/>
              <a:t>MAB meeting 20/01/2025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63034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12F11-4141-E4CB-6BD5-108CB702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Q3 HCQQXF_SC002-FL000001 / LMQXFA01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7D867-DCAF-D21E-4C57-B121177D7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Measurements @ construction</a:t>
            </a:r>
          </a:p>
          <a:p>
            <a:pPr lvl="1"/>
            <a:r>
              <a:rPr lang="en-GB" dirty="0" err="1"/>
              <a:t>Coldmass</a:t>
            </a:r>
            <a:r>
              <a:rPr lang="en-GB" dirty="0"/>
              <a:t> form &amp; shape</a:t>
            </a:r>
          </a:p>
          <a:p>
            <a:pPr lvl="1"/>
            <a:r>
              <a:rPr lang="en-GB" dirty="0"/>
              <a:t>Available data from FNL</a:t>
            </a:r>
          </a:p>
          <a:p>
            <a:r>
              <a:rPr lang="en-GB" dirty="0" err="1"/>
              <a:t>Fiducialisation</a:t>
            </a:r>
            <a:endParaRPr lang="en-GB" dirty="0"/>
          </a:p>
          <a:p>
            <a:r>
              <a:rPr lang="en-GB" dirty="0"/>
              <a:t>Magnetic vs. mechanical axis</a:t>
            </a:r>
          </a:p>
          <a:p>
            <a:r>
              <a:rPr lang="en-GB" dirty="0"/>
              <a:t>Conclusion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6B1AC-D80C-E55D-FCC6-B3161649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9E593-B213-3683-22A7-99DAE7D5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E86D6D-8E84-626E-3A53-590D9561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20/01/2025</a:t>
            </a:r>
          </a:p>
        </p:txBody>
      </p:sp>
    </p:spTree>
    <p:extLst>
      <p:ext uri="{BB962C8B-B14F-4D97-AF65-F5344CB8AC3E}">
        <p14:creationId xmlns:p14="http://schemas.microsoft.com/office/powerpoint/2010/main" val="265213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12F11-4141-E4CB-6BD5-108CB702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Q3 HCQQXF_SC002-FL000001 / LMQXFA01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6B1AC-D80C-E55D-FCC6-B3161649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9E593-B213-3683-22A7-99DAE7D5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E86D6D-8E84-626E-3A53-590D9561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20/01/2025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A501689-510B-C14F-CE8B-9D3AFC393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/>
              <a:t>Measurements @ </a:t>
            </a:r>
            <a:r>
              <a:rPr lang="en-GB" sz="2000" dirty="0" err="1"/>
              <a:t>FermiLab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71BBF2-4D85-3F17-CC0C-20D3EE079CF9}"/>
              </a:ext>
            </a:extLst>
          </p:cNvPr>
          <p:cNvSpPr txBox="1"/>
          <p:nvPr/>
        </p:nvSpPr>
        <p:spPr>
          <a:xfrm>
            <a:off x="2279576" y="1780978"/>
            <a:ext cx="23762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1">
                <a:solidFill>
                  <a:schemeClr val="accent5"/>
                </a:solidFill>
              </a:rPr>
              <a:t>Horizontal Shape</a:t>
            </a:r>
            <a:endParaRPr lang="en-GB" sz="2000" dirty="0">
              <a:solidFill>
                <a:schemeClr val="accent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9E171-AD78-BDC7-8C8F-F89DD35E5102}"/>
              </a:ext>
            </a:extLst>
          </p:cNvPr>
          <p:cNvSpPr txBox="1"/>
          <p:nvPr/>
        </p:nvSpPr>
        <p:spPr>
          <a:xfrm>
            <a:off x="7752184" y="1780978"/>
            <a:ext cx="24719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1">
                <a:solidFill>
                  <a:schemeClr val="accent5"/>
                </a:solidFill>
              </a:rPr>
              <a:t>Vertical Shape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89A542-B82B-376D-F340-B79595ECD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9416" y="2325977"/>
            <a:ext cx="4726707" cy="30861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BA06D9-0F0A-53E9-A11D-DD698A1507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354" y="2316118"/>
            <a:ext cx="4726708" cy="30903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A996D17-A4E5-9DDE-8665-D64EE449982B}"/>
              </a:ext>
            </a:extLst>
          </p:cNvPr>
          <p:cNvSpPr txBox="1"/>
          <p:nvPr/>
        </p:nvSpPr>
        <p:spPr>
          <a:xfrm>
            <a:off x="2570160" y="5684847"/>
            <a:ext cx="6523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First geometry report from FNL with non coherent conventions</a:t>
            </a:r>
          </a:p>
        </p:txBody>
      </p:sp>
    </p:spTree>
    <p:extLst>
      <p:ext uri="{BB962C8B-B14F-4D97-AF65-F5344CB8AC3E}">
        <p14:creationId xmlns:p14="http://schemas.microsoft.com/office/powerpoint/2010/main" val="3225121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E34E54-539E-04B2-F55B-7BB118E589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BCD69-4E2D-B10F-EE28-E83EA83B1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Q3 HCQQXF_SC002-FL000001 / LMQXFA01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B1DEB7-2752-C043-2DA6-765F343FC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997C46-2B41-4291-1081-469D13C92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18F614B-EB28-C2C7-3602-77B213EA2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20/01/2025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9E943AB-73FE-8A1B-008A-E83E5DA8DE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/>
              <a:t>Measurements @ </a:t>
            </a:r>
            <a:r>
              <a:rPr lang="en-GB" sz="2000" dirty="0" err="1"/>
              <a:t>FermiLab</a:t>
            </a:r>
            <a:r>
              <a:rPr lang="en-GB" sz="2000" dirty="0"/>
              <a:t> and CERN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895B45-1F23-F0D9-1414-F1DCBAE06225}"/>
              </a:ext>
            </a:extLst>
          </p:cNvPr>
          <p:cNvSpPr txBox="1"/>
          <p:nvPr/>
        </p:nvSpPr>
        <p:spPr>
          <a:xfrm>
            <a:off x="2279576" y="1780978"/>
            <a:ext cx="23762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1">
                <a:solidFill>
                  <a:schemeClr val="accent5"/>
                </a:solidFill>
              </a:rPr>
              <a:t>Horizontal Shape</a:t>
            </a:r>
            <a:endParaRPr lang="en-GB" sz="2000" dirty="0">
              <a:solidFill>
                <a:schemeClr val="accent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8104D1-4D54-72D4-3A7A-3DCEF6ADFF3C}"/>
              </a:ext>
            </a:extLst>
          </p:cNvPr>
          <p:cNvSpPr txBox="1"/>
          <p:nvPr/>
        </p:nvSpPr>
        <p:spPr>
          <a:xfrm>
            <a:off x="7752184" y="1780978"/>
            <a:ext cx="24719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1">
                <a:solidFill>
                  <a:schemeClr val="accent5"/>
                </a:solidFill>
              </a:rPr>
              <a:t>Vertical Shape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1CE9F6-CF73-ABCE-BE49-0B4CF9DBE73D}"/>
              </a:ext>
            </a:extLst>
          </p:cNvPr>
          <p:cNvSpPr txBox="1"/>
          <p:nvPr/>
        </p:nvSpPr>
        <p:spPr>
          <a:xfrm>
            <a:off x="4486104" y="5706616"/>
            <a:ext cx="3219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Seen from NIP-side to IP-side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DB460F3-8ED3-3ABC-24D2-A48CF7409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2352284"/>
            <a:ext cx="4875273" cy="318313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5B4F777-1876-768E-5EBB-FA5423662E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023" y="2352284"/>
            <a:ext cx="4875273" cy="318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764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12F11-4141-E4CB-6BD5-108CB702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Q3 HCQQXF_SC002-FL000001 / LMQXFA01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6B1AC-D80C-E55D-FCC6-B3161649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9E593-B213-3683-22A7-99DAE7D5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E86D6D-8E84-626E-3A53-590D9561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20/01/2025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AC750417-5628-8FA9-C2FB-76B9F633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242" y="1205746"/>
            <a:ext cx="11376024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		Radial shape mechanical </a:t>
            </a:r>
            <a:r>
              <a:rPr lang="en-GB" sz="2000" dirty="0" err="1"/>
              <a:t>Fidu</a:t>
            </a:r>
            <a:r>
              <a:rPr lang="en-GB" sz="2000" dirty="0"/>
              <a:t> CERN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AC615F-C2DD-48CF-EA85-B9930173B63D}"/>
              </a:ext>
            </a:extLst>
          </p:cNvPr>
          <p:cNvSpPr txBox="1"/>
          <p:nvPr/>
        </p:nvSpPr>
        <p:spPr>
          <a:xfrm>
            <a:off x="845295" y="5486713"/>
            <a:ext cx="15213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NIP side / Conn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9C5625-E5CE-F452-E750-A111F073EC56}"/>
              </a:ext>
            </a:extLst>
          </p:cNvPr>
          <p:cNvSpPr txBox="1"/>
          <p:nvPr/>
        </p:nvSpPr>
        <p:spPr>
          <a:xfrm>
            <a:off x="6240016" y="5579046"/>
            <a:ext cx="1082476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accent5"/>
                </a:solidFill>
              </a:rPr>
              <a:t>IP side / </a:t>
            </a:r>
            <a:r>
              <a:rPr lang="en-GB" sz="1200" dirty="0" err="1">
                <a:solidFill>
                  <a:schemeClr val="accent5"/>
                </a:solidFill>
              </a:rPr>
              <a:t>Nconn</a:t>
            </a:r>
            <a:r>
              <a:rPr lang="en-GB" sz="1200" dirty="0">
                <a:solidFill>
                  <a:schemeClr val="accent5"/>
                </a:solidFill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AC33DC-B87B-F324-3410-E37EC731C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662" y="1538660"/>
            <a:ext cx="5832648" cy="380954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96CEE23-16E2-7939-7933-61B3CE5A2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4152" y="1538659"/>
            <a:ext cx="3426313" cy="380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157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12F11-4141-E4CB-6BD5-108CB702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Q3 HCQQXF_SC002-FL000001 / LMQXFA01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6B1AC-D80C-E55D-FCC6-B3161649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9E593-B213-3683-22A7-99DAE7D5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E86D6D-8E84-626E-3A53-590D9561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20/01/2025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6DE8E2D-1B76-AE1D-E6F8-CCE37F08F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6587" y="1212473"/>
            <a:ext cx="11376024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		Vertical shape mechanical </a:t>
            </a:r>
            <a:r>
              <a:rPr lang="en-GB" sz="2000" dirty="0" err="1"/>
              <a:t>Fidu</a:t>
            </a:r>
            <a:r>
              <a:rPr lang="en-GB" sz="2000" dirty="0"/>
              <a:t> CERN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0F1582-58EF-D1D7-0385-1342CC2A5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448" y="1602412"/>
            <a:ext cx="5727151" cy="37406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2C6299-938B-DECD-1760-302D91FA20F1}"/>
              </a:ext>
            </a:extLst>
          </p:cNvPr>
          <p:cNvSpPr txBox="1"/>
          <p:nvPr/>
        </p:nvSpPr>
        <p:spPr>
          <a:xfrm>
            <a:off x="845295" y="5486713"/>
            <a:ext cx="15213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NIP side / Conn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2803B1-7642-3DDD-7827-BF6703419695}"/>
              </a:ext>
            </a:extLst>
          </p:cNvPr>
          <p:cNvSpPr txBox="1"/>
          <p:nvPr/>
        </p:nvSpPr>
        <p:spPr>
          <a:xfrm>
            <a:off x="6240016" y="5579046"/>
            <a:ext cx="1082476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accent5"/>
                </a:solidFill>
              </a:rPr>
              <a:t>IP side / </a:t>
            </a:r>
            <a:r>
              <a:rPr lang="en-GB" sz="1200" dirty="0" err="1">
                <a:solidFill>
                  <a:schemeClr val="accent5"/>
                </a:solidFill>
              </a:rPr>
              <a:t>Nconn</a:t>
            </a:r>
            <a:r>
              <a:rPr lang="en-GB" sz="1200" dirty="0">
                <a:solidFill>
                  <a:schemeClr val="accent5"/>
                </a:solidFill>
              </a:rPr>
              <a:t>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F8CC840-BEDE-F3D3-E51D-EE3ED1C6F9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8208" y="1602412"/>
            <a:ext cx="3096344" cy="374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04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12F11-4141-E4CB-6BD5-108CB702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Q3 HCQQXF_SC002-FL000001 / LMQXFA01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6B1AC-D80C-E55D-FCC6-B3161649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9E593-B213-3683-22A7-99DAE7D5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E86D6D-8E84-626E-3A53-590D9561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20/01/2025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6DE8E2D-1B76-AE1D-E6F8-CCE37F08F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734" y="1212473"/>
            <a:ext cx="11376024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		Relation mechanical/magnetic axis only at cold</a:t>
            </a: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438016AE-855B-CCC6-E950-4BB26B986F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03" y="2276203"/>
            <a:ext cx="5459064" cy="2642056"/>
          </a:xfrm>
          <a:prstGeom prst="rect">
            <a:avLst/>
          </a:prstGeom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425BEC77-5A14-8765-F807-ABAE2909A0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5924" y="2276203"/>
            <a:ext cx="5527857" cy="264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06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ABA62C-E88B-ACCF-17F2-84543159F7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0237E-4968-F986-4B35-B1A7D1461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Q3 HCQQXF_SC002-FL000001 / LMQXFA01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F651B1-F96D-3FF5-D258-8BD3C68F6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AC440C-BD82-9075-6EE5-9333619DB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0E388B-BBAA-ADB8-3968-C5166EE4F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20/01/2025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32B32058-4611-7EDE-3FC2-91C6CE7724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734" y="1212473"/>
            <a:ext cx="11376024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		The Field direction is only available at cold</a:t>
            </a: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95937D98-70B4-0F4D-CDEE-592B8E4479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2060848"/>
            <a:ext cx="7752184" cy="3499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830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12F11-4141-E4CB-6BD5-108CB702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Feedback Q3 HCQQXF_SC002-FL000001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7D867-DCAF-D21E-4C57-B121177D7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b="1" dirty="0"/>
              <a:t>Data availability from FNL was an issue</a:t>
            </a:r>
          </a:p>
          <a:p>
            <a:r>
              <a:rPr lang="en-GB" sz="2400" b="1" dirty="0"/>
              <a:t>Some initial problems in the beginning, solved now</a:t>
            </a:r>
          </a:p>
          <a:p>
            <a:r>
              <a:rPr lang="en-GB" sz="2400" b="1" dirty="0"/>
              <a:t>Magnetic/mechanic offset only @ cold</a:t>
            </a:r>
          </a:p>
          <a:p>
            <a:r>
              <a:rPr lang="en-GB" sz="2400" dirty="0"/>
              <a:t>Full details are in the test </a:t>
            </a:r>
            <a:r>
              <a:rPr lang="en-GB" sz="2400" err="1"/>
              <a:t>report</a:t>
            </a:r>
            <a:r>
              <a:rPr lang="en-GB" sz="2400"/>
              <a:t>: </a:t>
            </a:r>
            <a:r>
              <a:rPr lang="en-GB" sz="2400">
                <a:hlinkClick r:id="rId2"/>
              </a:rPr>
              <a:t>https</a:t>
            </a:r>
            <a:r>
              <a:rPr lang="en-GB" sz="2400" dirty="0">
                <a:hlinkClick r:id="rId2"/>
              </a:rPr>
              <a:t>://edms.cern.ch/document</a:t>
            </a:r>
            <a:r>
              <a:rPr lang="en-GB" sz="2400">
                <a:hlinkClick r:id="rId2"/>
              </a:rPr>
              <a:t>/3192078/1</a:t>
            </a:r>
            <a:endParaRPr lang="en-GB" sz="2400"/>
          </a:p>
          <a:p>
            <a:r>
              <a:rPr lang="en-GB" sz="2400"/>
              <a:t>FSI </a:t>
            </a:r>
            <a:r>
              <a:rPr lang="en-GB" sz="2400" dirty="0"/>
              <a:t>showing coherent data</a:t>
            </a:r>
          </a:p>
          <a:p>
            <a:r>
              <a:rPr lang="en-GB" sz="2400" dirty="0"/>
              <a:t>Cartography of all extremities will be done end of Phase 2</a:t>
            </a:r>
          </a:p>
          <a:p>
            <a:r>
              <a:rPr lang="en-GB" sz="2400" dirty="0"/>
              <a:t>BPM-</a:t>
            </a:r>
            <a:r>
              <a:rPr lang="en-GB" sz="2400" dirty="0" err="1"/>
              <a:t>Beamscreen</a:t>
            </a:r>
            <a:r>
              <a:rPr lang="en-GB" sz="2400" dirty="0"/>
              <a:t> extremities only in Phase 3 (not for String)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6B1AC-D80C-E55D-FCC6-B3161649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9E593-B213-3683-22A7-99DAE7D5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E86D6D-8E84-626E-3A53-590D9561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02/01/2025</a:t>
            </a:r>
          </a:p>
        </p:txBody>
      </p:sp>
    </p:spTree>
    <p:extLst>
      <p:ext uri="{BB962C8B-B14F-4D97-AF65-F5344CB8AC3E}">
        <p14:creationId xmlns:p14="http://schemas.microsoft.com/office/powerpoint/2010/main" val="29359887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39674</TotalTime>
  <Words>261</Words>
  <Application>Microsoft Office PowerPoint</Application>
  <PresentationFormat>Widescreen</PresentationFormat>
  <Paragraphs>65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Thème Office</vt:lpstr>
      <vt:lpstr>Geometrical Measurements HCQQXF_SC002-FL000001 / LMQXFA01 </vt:lpstr>
      <vt:lpstr>Q3 HCQQXF_SC002-FL000001 / LMQXFA01</vt:lpstr>
      <vt:lpstr>Q3 HCQQXF_SC002-FL000001 / LMQXFA01</vt:lpstr>
      <vt:lpstr>Q3 HCQQXF_SC002-FL000001 / LMQXFA01</vt:lpstr>
      <vt:lpstr>Q3 HCQQXF_SC002-FL000001 / LMQXFA01</vt:lpstr>
      <vt:lpstr>Q3 HCQQXF_SC002-FL000001 / LMQXFA01</vt:lpstr>
      <vt:lpstr>Q3 HCQQXF_SC002-FL000001 / LMQXFA01</vt:lpstr>
      <vt:lpstr>Q3 HCQQXF_SC002-FL000001 / LMQXFA01</vt:lpstr>
      <vt:lpstr>General Feedback Q3 HCQQXF_SC002-FL000001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Survey Workflow</dc:title>
  <dc:creator>André-Pierre OLIVIER</dc:creator>
  <cp:lastModifiedBy>Patrick Bestmann</cp:lastModifiedBy>
  <cp:revision>834</cp:revision>
  <cp:lastPrinted>2021-09-28T15:58:42Z</cp:lastPrinted>
  <dcterms:created xsi:type="dcterms:W3CDTF">2016-01-11T14:38:10Z</dcterms:created>
  <dcterms:modified xsi:type="dcterms:W3CDTF">2025-01-20T12:46:02Z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