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06" r:id="rId5"/>
    <p:sldId id="307" r:id="rId6"/>
    <p:sldId id="308" r:id="rId7"/>
    <p:sldId id="314" r:id="rId8"/>
    <p:sldId id="309" r:id="rId9"/>
    <p:sldId id="310" r:id="rId10"/>
    <p:sldId id="315" r:id="rId11"/>
    <p:sldId id="316" r:id="rId12"/>
    <p:sldId id="313" r:id="rId13"/>
    <p:sldId id="312" r:id="rId14"/>
  </p:sldIdLst>
  <p:sldSz cx="12192000" cy="6858000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DD7EE"/>
    <a:srgbClr val="000000"/>
    <a:srgbClr val="DEEBF7"/>
    <a:srgbClr val="00B050"/>
    <a:srgbClr val="AEBD0D"/>
    <a:srgbClr val="F4FF06"/>
    <a:srgbClr val="2F0ED6"/>
    <a:srgbClr val="FFCC3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35" autoAdjust="0"/>
    <p:restoredTop sz="93488" autoAdjust="0"/>
  </p:normalViewPr>
  <p:slideViewPr>
    <p:cSldViewPr snapToObjects="1" showGuides="1">
      <p:cViewPr varScale="1">
        <p:scale>
          <a:sx n="116" d="100"/>
          <a:sy n="116" d="100"/>
        </p:scale>
        <p:origin x="46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39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955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 dirty="0"/>
              <a:t>02.02.2022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Vivien RUDE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230369/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CERN%20MAF%20TEST\HCLMCXF001-CR000001\Final%20Check\230331_114142_Analysis\X=f(y).pn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956878" y="3068960"/>
            <a:ext cx="10585176" cy="1080120"/>
          </a:xfrm>
        </p:spPr>
        <p:txBody>
          <a:bodyPr/>
          <a:lstStyle/>
          <a:p>
            <a: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  <a:t>Geometrical Measurements</a:t>
            </a:r>
            <a:br>
              <a:rPr lang="en-GB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HCQCXFC010-CR000001 / LMCXF01</a:t>
            </a:r>
            <a:b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 b="0" i="1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297722" y="5872626"/>
            <a:ext cx="2917957" cy="792088"/>
          </a:xfrm>
        </p:spPr>
        <p:txBody>
          <a:bodyPr>
            <a:normAutofit/>
          </a:bodyPr>
          <a:lstStyle/>
          <a:p>
            <a:pPr algn="ctr"/>
            <a:r>
              <a:rPr lang="en-GB" sz="1400" dirty="0"/>
              <a:t>Patrick Bestmann </a:t>
            </a:r>
          </a:p>
          <a:p>
            <a:pPr algn="ctr"/>
            <a:r>
              <a:rPr lang="en-GB" sz="1400" dirty="0"/>
              <a:t>MAB meeting 03/02/2025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3034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Feedback CP  HCQCXFC010-CR000001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Attention to traveller graphs from construction (conventions)</a:t>
            </a:r>
          </a:p>
          <a:p>
            <a:r>
              <a:rPr lang="en-GB" sz="2400" b="1" dirty="0"/>
              <a:t>No FSI, Cold warm correlation only from magnetic measurements</a:t>
            </a:r>
          </a:p>
          <a:p>
            <a:pPr lvl="1"/>
            <a:r>
              <a:rPr lang="en-GB" sz="2000" dirty="0"/>
              <a:t>Derived from magnetic axis 1.5 to 1.7mm</a:t>
            </a:r>
          </a:p>
          <a:p>
            <a:r>
              <a:rPr lang="en-GB" sz="2400" dirty="0"/>
              <a:t>Full details are in the report: </a:t>
            </a:r>
            <a:r>
              <a:rPr lang="en-GB" sz="2400" dirty="0">
                <a:hlinkClick r:id="rId2"/>
              </a:rPr>
              <a:t>https://edms.cern.ch/document/3230369/1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Cartography of all extremities done (some light NCs)</a:t>
            </a:r>
          </a:p>
          <a:p>
            <a:r>
              <a:rPr lang="en-GB" sz="2400" dirty="0"/>
              <a:t>BPM-</a:t>
            </a:r>
            <a:r>
              <a:rPr lang="en-GB" sz="2400" dirty="0" err="1"/>
              <a:t>Beamscreen</a:t>
            </a:r>
            <a:r>
              <a:rPr lang="en-GB" sz="2400" dirty="0"/>
              <a:t> extremities only in Phase 3 (not for String)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</p:spTree>
    <p:extLst>
      <p:ext uri="{BB962C8B-B14F-4D97-AF65-F5344CB8AC3E}">
        <p14:creationId xmlns:p14="http://schemas.microsoft.com/office/powerpoint/2010/main" val="2935988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7D867-DCAF-D21E-4C57-B121177D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Measurements @ construction</a:t>
            </a:r>
          </a:p>
          <a:p>
            <a:r>
              <a:rPr lang="en-GB" dirty="0" err="1"/>
              <a:t>Fiducialisation</a:t>
            </a:r>
            <a:endParaRPr lang="en-GB" dirty="0"/>
          </a:p>
          <a:p>
            <a:r>
              <a:rPr lang="en-GB" dirty="0"/>
              <a:t>Magnetic vs. mechanical axis</a:t>
            </a:r>
          </a:p>
          <a:p>
            <a:r>
              <a:rPr lang="en-GB" dirty="0"/>
              <a:t>Conclusion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</p:spTree>
    <p:extLst>
      <p:ext uri="{BB962C8B-B14F-4D97-AF65-F5344CB8AC3E}">
        <p14:creationId xmlns:p14="http://schemas.microsoft.com/office/powerpoint/2010/main" val="265213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A501689-510B-C14F-CE8B-9D3AFC393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Measurements @ 180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71BBF2-4D85-3F17-CC0C-20D3EE079CF9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89E171-AD78-BDC7-8C8F-F89DD35E5102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884F2A-59B4-C083-286D-89B70356C88C}"/>
              </a:ext>
            </a:extLst>
          </p:cNvPr>
          <p:cNvPicPr>
            <a:picLocks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" t="17366" r="25303" b="27874"/>
          <a:stretch>
            <a:fillRect/>
          </a:stretch>
        </p:blipFill>
        <p:spPr>
          <a:xfrm>
            <a:off x="263352" y="2189968"/>
            <a:ext cx="5443740" cy="33587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583C6B-85D2-E6A3-264A-EA5C2B033E2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30" t="17778" r="25279" b="26951"/>
          <a:stretch/>
        </p:blipFill>
        <p:spPr>
          <a:xfrm>
            <a:off x="5807968" y="2232756"/>
            <a:ext cx="6038611" cy="33460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56E59FE-3682-C81D-79DB-856532EA60DE}"/>
              </a:ext>
            </a:extLst>
          </p:cNvPr>
          <p:cNvSpPr txBox="1"/>
          <p:nvPr/>
        </p:nvSpPr>
        <p:spPr>
          <a:xfrm>
            <a:off x="4358950" y="568725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seen from CS to NCS side 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(IP-side to NIP-side)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97548D-9A0B-437F-F4C1-2699720CAB8D}"/>
              </a:ext>
            </a:extLst>
          </p:cNvPr>
          <p:cNvSpPr txBox="1"/>
          <p:nvPr/>
        </p:nvSpPr>
        <p:spPr>
          <a:xfrm>
            <a:off x="3552304" y="1557828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Attention to traveller graphs from construction (conventions)</a:t>
            </a:r>
          </a:p>
        </p:txBody>
      </p:sp>
    </p:spTree>
    <p:extLst>
      <p:ext uri="{BB962C8B-B14F-4D97-AF65-F5344CB8AC3E}">
        <p14:creationId xmlns:p14="http://schemas.microsoft.com/office/powerpoint/2010/main" val="3225121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34E54-539E-04B2-F55B-7BB118E58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BCD69-4E2D-B10F-EE28-E83EA83B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1DEB7-2752-C043-2DA6-765F343FC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40000" y="6318000"/>
            <a:ext cx="8836000" cy="360000"/>
          </a:xfrm>
        </p:spPr>
        <p:txBody>
          <a:bodyPr/>
          <a:lstStyle/>
          <a:p>
            <a:r>
              <a:rPr lang="fr-FR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997C46-2B41-4291-1081-469D13C92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8F614B-EB28-C2C7-3602-77B213EA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E943AB-73FE-8A1B-008A-E83E5DA8D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Measurements @ </a:t>
            </a:r>
            <a:r>
              <a:rPr lang="en-GB" sz="2000" dirty="0" err="1"/>
              <a:t>Fiducialisation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895B45-1F23-F0D9-1414-F1DCBAE06225}"/>
              </a:ext>
            </a:extLst>
          </p:cNvPr>
          <p:cNvSpPr txBox="1"/>
          <p:nvPr/>
        </p:nvSpPr>
        <p:spPr>
          <a:xfrm>
            <a:off x="2279576" y="1780978"/>
            <a:ext cx="23762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Horizontal Shape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8104D1-4D54-72D4-3A7A-3DCEF6ADFF3C}"/>
              </a:ext>
            </a:extLst>
          </p:cNvPr>
          <p:cNvSpPr txBox="1"/>
          <p:nvPr/>
        </p:nvSpPr>
        <p:spPr>
          <a:xfrm>
            <a:off x="7752184" y="1780978"/>
            <a:ext cx="24719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noProof="1">
                <a:solidFill>
                  <a:schemeClr val="accent5"/>
                </a:solidFill>
              </a:rPr>
              <a:t>Vertical Shape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1CE9F6-CF73-ABCE-BE49-0B4CF9DBE73D}"/>
              </a:ext>
            </a:extLst>
          </p:cNvPr>
          <p:cNvSpPr txBox="1"/>
          <p:nvPr/>
        </p:nvSpPr>
        <p:spPr>
          <a:xfrm>
            <a:off x="4394527" y="5909147"/>
            <a:ext cx="3219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Seen from NIP-side to IP-side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9E1711-1DE4-DE9B-30B8-003EA40C1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079" y="2500289"/>
            <a:ext cx="5178921" cy="33824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D6F9F7-908F-D4BE-BDC1-F2434D1237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078" y="2500289"/>
            <a:ext cx="5178921" cy="338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6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C750417-5628-8FA9-C2FB-76B9F633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073753"/>
            <a:ext cx="8784976" cy="2499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Magnetic measurements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AC615F-C2DD-48CF-EA85-B9930173B63D}"/>
              </a:ext>
            </a:extLst>
          </p:cNvPr>
          <p:cNvSpPr txBox="1"/>
          <p:nvPr/>
        </p:nvSpPr>
        <p:spPr>
          <a:xfrm>
            <a:off x="1950840" y="6054095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9C5625-E5CE-F452-E750-A111F073EC56}"/>
              </a:ext>
            </a:extLst>
          </p:cNvPr>
          <p:cNvSpPr txBox="1"/>
          <p:nvPr/>
        </p:nvSpPr>
        <p:spPr>
          <a:xfrm>
            <a:off x="9048328" y="6027671"/>
            <a:ext cx="100553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Conn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43E495-14FB-0A5A-DC8F-0FF66C6BA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442091"/>
            <a:ext cx="7848872" cy="4545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786564-7A3D-2DD8-3F60-FEC58DB48E1B}"/>
              </a:ext>
            </a:extLst>
          </p:cNvPr>
          <p:cNvSpPr txBox="1"/>
          <p:nvPr/>
        </p:nvSpPr>
        <p:spPr>
          <a:xfrm>
            <a:off x="8040216" y="5546176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Data provided </a:t>
            </a:r>
          </a:p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by Mariano Pentella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11F16C3-5BFD-3F2A-DE3A-BE3CA4CBEF78}"/>
              </a:ext>
            </a:extLst>
          </p:cNvPr>
          <p:cNvGrpSpPr/>
          <p:nvPr/>
        </p:nvGrpSpPr>
        <p:grpSpPr>
          <a:xfrm>
            <a:off x="2927648" y="2865434"/>
            <a:ext cx="6149745" cy="307777"/>
            <a:chOff x="2927648" y="2865434"/>
            <a:chExt cx="6149745" cy="30777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815CF07-A7E7-D54D-5966-55611780F33F}"/>
                </a:ext>
              </a:extLst>
            </p:cNvPr>
            <p:cNvCxnSpPr/>
            <p:nvPr/>
          </p:nvCxnSpPr>
          <p:spPr>
            <a:xfrm>
              <a:off x="2927648" y="3140968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006296-A727-4ECC-EA49-CEFDF6829784}"/>
                </a:ext>
              </a:extLst>
            </p:cNvPr>
            <p:cNvSpPr txBox="1"/>
            <p:nvPr/>
          </p:nvSpPr>
          <p:spPr>
            <a:xfrm>
              <a:off x="7618339" y="2865434"/>
              <a:ext cx="1459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Mechanical axis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415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6DE8E2D-1B76-AE1D-E6F8-CCE37F08F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96" y="1231297"/>
            <a:ext cx="7607488" cy="2467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Magnetic measurements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2C6299-938B-DECD-1760-302D91FA20F1}"/>
              </a:ext>
            </a:extLst>
          </p:cNvPr>
          <p:cNvSpPr txBox="1"/>
          <p:nvPr/>
        </p:nvSpPr>
        <p:spPr>
          <a:xfrm>
            <a:off x="1968212" y="5919725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2803B1-7642-3DDD-7827-BF6703419695}"/>
              </a:ext>
            </a:extLst>
          </p:cNvPr>
          <p:cNvSpPr txBox="1"/>
          <p:nvPr/>
        </p:nvSpPr>
        <p:spPr>
          <a:xfrm>
            <a:off x="8546852" y="5913318"/>
            <a:ext cx="100553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Conn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F19739-BAE1-8681-8BDB-552733A05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356" y="1656937"/>
            <a:ext cx="7584172" cy="42576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2F087D5-71B8-893C-CC98-43B427D7539D}"/>
              </a:ext>
            </a:extLst>
          </p:cNvPr>
          <p:cNvSpPr txBox="1"/>
          <p:nvPr/>
        </p:nvSpPr>
        <p:spPr>
          <a:xfrm>
            <a:off x="7942044" y="5395870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Data provided </a:t>
            </a:r>
          </a:p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by Mariano Pentella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42A8B3-A42F-043B-9975-19AF0A9BD9C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l="-1386" t="38082" r="237" b="10906"/>
          <a:stretch/>
        </p:blipFill>
        <p:spPr>
          <a:xfrm>
            <a:off x="3401347" y="2966044"/>
            <a:ext cx="5389305" cy="125504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9D3F623-8C56-83A2-9CF2-633CD57D857D}"/>
              </a:ext>
            </a:extLst>
          </p:cNvPr>
          <p:cNvGrpSpPr/>
          <p:nvPr/>
        </p:nvGrpSpPr>
        <p:grpSpPr>
          <a:xfrm>
            <a:off x="2898583" y="2972200"/>
            <a:ext cx="6149745" cy="307777"/>
            <a:chOff x="2927648" y="2865434"/>
            <a:chExt cx="6149745" cy="30777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903F0BF-09D1-7DDB-5AE2-CBD3EEB8279E}"/>
                </a:ext>
              </a:extLst>
            </p:cNvPr>
            <p:cNvCxnSpPr/>
            <p:nvPr/>
          </p:nvCxnSpPr>
          <p:spPr>
            <a:xfrm>
              <a:off x="2927648" y="3140968"/>
              <a:ext cx="612068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161CAF-C880-A4AD-A8A8-61965F1CCFDE}"/>
                </a:ext>
              </a:extLst>
            </p:cNvPr>
            <p:cNvSpPr txBox="1"/>
            <p:nvPr/>
          </p:nvSpPr>
          <p:spPr>
            <a:xfrm>
              <a:off x="7618339" y="2865434"/>
              <a:ext cx="14590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Mechanical axis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40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3C075E-5310-34A2-AF39-28A571380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DF7B7-1DA2-8672-31DE-F14CC016E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F4689-97C2-226B-2A61-DEF3C8DD2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F83B8C-47EC-BA4A-4A21-1D26C1A9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9D43B72-4BD9-F835-D7CF-C31EF8475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4B5FF1D-B25F-4C7D-B36D-40E23C38C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96" y="1231297"/>
            <a:ext cx="7607488" cy="2467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Combined Horizontal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63EDC5-877A-23B9-A31F-3AB3B8D0FA7E}"/>
              </a:ext>
            </a:extLst>
          </p:cNvPr>
          <p:cNvSpPr txBox="1"/>
          <p:nvPr/>
        </p:nvSpPr>
        <p:spPr>
          <a:xfrm>
            <a:off x="1968212" y="5919725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FA1243-9DB9-98F1-46E6-AA5C05BED17D}"/>
              </a:ext>
            </a:extLst>
          </p:cNvPr>
          <p:cNvSpPr txBox="1"/>
          <p:nvPr/>
        </p:nvSpPr>
        <p:spPr>
          <a:xfrm>
            <a:off x="8546852" y="5913318"/>
            <a:ext cx="100553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Conn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BA336-00B5-BD59-7948-6A6C5EC89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91" y="1840008"/>
            <a:ext cx="6852498" cy="39688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B91656-CC80-4EF0-D5AA-5B1144F7F240}"/>
              </a:ext>
            </a:extLst>
          </p:cNvPr>
          <p:cNvSpPr txBox="1"/>
          <p:nvPr/>
        </p:nvSpPr>
        <p:spPr>
          <a:xfrm>
            <a:off x="7637808" y="5390101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Data provided </a:t>
            </a:r>
          </a:p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by Mariano Pentella </a:t>
            </a:r>
          </a:p>
        </p:txBody>
      </p:sp>
    </p:spTree>
    <p:extLst>
      <p:ext uri="{BB962C8B-B14F-4D97-AF65-F5344CB8AC3E}">
        <p14:creationId xmlns:p14="http://schemas.microsoft.com/office/powerpoint/2010/main" val="2044349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2A9CE-CF2E-E464-A8CD-78BC87161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11C3213-C2EE-2E41-42A6-D8B7F4829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391" y="1983080"/>
            <a:ext cx="6852498" cy="3846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D7EE5B-DFF8-EC79-5B5F-DF8633979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CBE771-098F-B64F-315D-4291B5275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235142-7076-3012-57DD-E67D639C0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034FFC-4FB5-C57E-F30F-D2C71DDE9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A7FA3B5-D69E-43BC-7DA4-0EE0A64F9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4896" y="1231297"/>
            <a:ext cx="7607488" cy="24671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Combined Vertical Profile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4BB36E-E2BD-09DE-263E-084CD69C0FB1}"/>
              </a:ext>
            </a:extLst>
          </p:cNvPr>
          <p:cNvSpPr txBox="1"/>
          <p:nvPr/>
        </p:nvSpPr>
        <p:spPr>
          <a:xfrm>
            <a:off x="1968212" y="5919725"/>
            <a:ext cx="15213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NIP side / </a:t>
            </a:r>
            <a:r>
              <a:rPr lang="en-GB" sz="1200" dirty="0" err="1">
                <a:solidFill>
                  <a:schemeClr val="accent5"/>
                </a:solidFill>
              </a:rPr>
              <a:t>NConn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A66A55-EE33-320B-A524-3BF244913B3B}"/>
              </a:ext>
            </a:extLst>
          </p:cNvPr>
          <p:cNvSpPr txBox="1"/>
          <p:nvPr/>
        </p:nvSpPr>
        <p:spPr>
          <a:xfrm>
            <a:off x="8546852" y="5913318"/>
            <a:ext cx="100553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accent5"/>
                </a:solidFill>
              </a:rPr>
              <a:t>IP side / Conn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0EF0F3-91E7-0B7B-8488-95D11C8361B9}"/>
              </a:ext>
            </a:extLst>
          </p:cNvPr>
          <p:cNvSpPr txBox="1"/>
          <p:nvPr/>
        </p:nvSpPr>
        <p:spPr>
          <a:xfrm>
            <a:off x="7637808" y="5390101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Data provided </a:t>
            </a:r>
          </a:p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by Mariano Pentella </a:t>
            </a:r>
          </a:p>
        </p:txBody>
      </p:sp>
    </p:spTree>
    <p:extLst>
      <p:ext uri="{BB962C8B-B14F-4D97-AF65-F5344CB8AC3E}">
        <p14:creationId xmlns:p14="http://schemas.microsoft.com/office/powerpoint/2010/main" val="187371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12F11-4141-E4CB-6BD5-108CB702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CP  HCQCXFC010-CR000001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56B1AC-D80C-E55D-FCC6-B31616496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Patrick Bestmann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9E593-B213-3683-22A7-99DAE7D53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EE86D6D-8E84-626E-3A53-590D9561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 dirty="0"/>
              <a:t>03/02/2025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6DE8E2D-1B76-AE1D-E6F8-CCE37F08F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734" y="1212473"/>
            <a:ext cx="11376024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		Measured roll angles for all magnets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6665C8-10F3-EFD5-E37C-54DA82AFE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751" y="1945892"/>
            <a:ext cx="6852498" cy="38408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C6381E-5165-3042-C74A-685CD3CEB533}"/>
              </a:ext>
            </a:extLst>
          </p:cNvPr>
          <p:cNvSpPr txBox="1"/>
          <p:nvPr/>
        </p:nvSpPr>
        <p:spPr>
          <a:xfrm>
            <a:off x="7907593" y="5315343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Data provided </a:t>
            </a:r>
          </a:p>
          <a:p>
            <a:r>
              <a:rPr lang="en-GB" sz="1200" dirty="0">
                <a:solidFill>
                  <a:schemeClr val="bg2">
                    <a:lumMod val="75000"/>
                  </a:schemeClr>
                </a:solidFill>
              </a:rPr>
              <a:t>by Mariano Pentella </a:t>
            </a:r>
          </a:p>
        </p:txBody>
      </p:sp>
    </p:spTree>
    <p:extLst>
      <p:ext uri="{BB962C8B-B14F-4D97-AF65-F5344CB8AC3E}">
        <p14:creationId xmlns:p14="http://schemas.microsoft.com/office/powerpoint/2010/main" val="3458064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39778</TotalTime>
  <Words>264</Words>
  <Application>Microsoft Office PowerPoint</Application>
  <PresentationFormat>Widescreen</PresentationFormat>
  <Paragraphs>87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Geometrical Measurements HCQCXFC010-CR000001 / LMCXF01 </vt:lpstr>
      <vt:lpstr>CP  HCQCXFC010-CR000001</vt:lpstr>
      <vt:lpstr>CP  HCQCXFC010-CR000001</vt:lpstr>
      <vt:lpstr>CP  HCQCXFC010-CR000001</vt:lpstr>
      <vt:lpstr>CP  HCQCXFC010-CR000001</vt:lpstr>
      <vt:lpstr>CP  HCQCXFC010-CR000001</vt:lpstr>
      <vt:lpstr>CP  HCQCXFC010-CR000001</vt:lpstr>
      <vt:lpstr>CP  HCQCXFC010-CR000001</vt:lpstr>
      <vt:lpstr>CP  HCQCXFC010-CR000001</vt:lpstr>
      <vt:lpstr>General Feedback CP  HCQCXFC010-CR000001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Survey Workflow</dc:title>
  <dc:creator>André-Pierre OLIVIER</dc:creator>
  <cp:lastModifiedBy>Patrick Bestmann</cp:lastModifiedBy>
  <cp:revision>856</cp:revision>
  <cp:lastPrinted>2021-09-28T15:58:42Z</cp:lastPrinted>
  <dcterms:created xsi:type="dcterms:W3CDTF">2016-01-11T14:38:10Z</dcterms:created>
  <dcterms:modified xsi:type="dcterms:W3CDTF">2025-02-03T09:12:53Z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