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20"/>
  </p:notesMasterIdLst>
  <p:handoutMasterIdLst>
    <p:handoutMasterId r:id="rId21"/>
  </p:handoutMasterIdLst>
  <p:sldIdLst>
    <p:sldId id="789" r:id="rId6"/>
    <p:sldId id="269" r:id="rId7"/>
    <p:sldId id="275" r:id="rId8"/>
    <p:sldId id="2612" r:id="rId9"/>
    <p:sldId id="292" r:id="rId10"/>
    <p:sldId id="2623" r:id="rId11"/>
    <p:sldId id="2615" r:id="rId12"/>
    <p:sldId id="2616" r:id="rId13"/>
    <p:sldId id="2617" r:id="rId14"/>
    <p:sldId id="2618" r:id="rId15"/>
    <p:sldId id="2619" r:id="rId16"/>
    <p:sldId id="2620" r:id="rId17"/>
    <p:sldId id="2621" r:id="rId18"/>
    <p:sldId id="2622" r:id="rId1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FF66"/>
    <a:srgbClr val="0000FF"/>
    <a:srgbClr val="6600FF"/>
    <a:srgbClr val="FF0000"/>
    <a:srgbClr val="FF00FF"/>
    <a:srgbClr val="000099"/>
    <a:srgbClr val="CCFFCC"/>
    <a:srgbClr val="33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4364" autoAdjust="0"/>
  </p:normalViewPr>
  <p:slideViewPr>
    <p:cSldViewPr snapToObjects="1" showGuides="1">
      <p:cViewPr varScale="1">
        <p:scale>
          <a:sx n="123" d="100"/>
          <a:sy n="123" d="100"/>
        </p:scale>
        <p:origin x="1134" y="102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724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745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32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72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08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897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1"/>
            <a:ext cx="64404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3" y="381001"/>
            <a:ext cx="3134659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6070600"/>
            <a:ext cx="4572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875867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0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3402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1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3" y="381001"/>
            <a:ext cx="3134659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49"/>
            <a:ext cx="6480000" cy="349251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0600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875867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6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1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485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2"/>
            <a:ext cx="792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6356351"/>
            <a:ext cx="60936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L. Fiscarelli - Magnetic measurements on the LMQXFA01 at 1.9 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1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3064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MAB meeting 03/02/2025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3256300-C836-4BE7-449C-F4CF0763B1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L. Fiscarelli</a:t>
            </a:r>
            <a:endParaRPr lang="en-GB" dirty="0"/>
          </a:p>
        </p:txBody>
      </p:sp>
      <p:sp>
        <p:nvSpPr>
          <p:cNvPr id="9" name="Titre 17">
            <a:extLst>
              <a:ext uri="{FF2B5EF4-FFF2-40B4-BE49-F238E27FC236}">
                <a16:creationId xmlns:a16="http://schemas.microsoft.com/office/drawing/2014/main" id="{B8BBC499-1A7C-A16A-FC5E-18B8806C9B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5398" y="2754000"/>
            <a:ext cx="7593204" cy="1350000"/>
          </a:xfrm>
        </p:spPr>
        <p:txBody>
          <a:bodyPr/>
          <a:lstStyle/>
          <a:p>
            <a:r>
              <a:rPr lang="en-GB" dirty="0"/>
              <a:t>Field quality of HCQCXF_S006-CR000001 (Corrector package with LMCXF01) </a:t>
            </a: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0A17B-8B18-105F-AE75-D0DF45E7E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2B66CE9-1ECF-C9BB-CFEC-C9A2F9CCF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10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E22D28-F002-913C-4E74-7279C795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MCDXF02 (no measurement available)</a:t>
            </a:r>
            <a:endParaRPr lang="en-GB" dirty="0"/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B25F7E2F-4AF5-468F-DAF5-C2D736F55B01}"/>
              </a:ext>
            </a:extLst>
          </p:cNvPr>
          <p:cNvGraphicFramePr>
            <a:graphicFrameLocks noGrp="1"/>
          </p:cNvGraphicFramePr>
          <p:nvPr/>
        </p:nvGraphicFramePr>
        <p:xfrm>
          <a:off x="2788224" y="4954670"/>
          <a:ext cx="3558567" cy="1145812"/>
        </p:xfrm>
        <a:graphic>
          <a:graphicData uri="http://schemas.openxmlformats.org/drawingml/2006/table">
            <a:tbl>
              <a:tblPr/>
              <a:tblGrid>
                <a:gridCol w="584970">
                  <a:extLst>
                    <a:ext uri="{9D8B030D-6E8A-4147-A177-3AD203B41FA5}">
                      <a16:colId xmlns:a16="http://schemas.microsoft.com/office/drawing/2014/main" val="2661152186"/>
                    </a:ext>
                  </a:extLst>
                </a:gridCol>
                <a:gridCol w="584970">
                  <a:extLst>
                    <a:ext uri="{9D8B030D-6E8A-4147-A177-3AD203B41FA5}">
                      <a16:colId xmlns:a16="http://schemas.microsoft.com/office/drawing/2014/main" val="2947112322"/>
                    </a:ext>
                  </a:extLst>
                </a:gridCol>
                <a:gridCol w="584970">
                  <a:extLst>
                    <a:ext uri="{9D8B030D-6E8A-4147-A177-3AD203B41FA5}">
                      <a16:colId xmlns:a16="http://schemas.microsoft.com/office/drawing/2014/main" val="3346709451"/>
                    </a:ext>
                  </a:extLst>
                </a:gridCol>
                <a:gridCol w="633717">
                  <a:extLst>
                    <a:ext uri="{9D8B030D-6E8A-4147-A177-3AD203B41FA5}">
                      <a16:colId xmlns:a16="http://schemas.microsoft.com/office/drawing/2014/main" val="2084560104"/>
                    </a:ext>
                  </a:extLst>
                </a:gridCol>
                <a:gridCol w="584970">
                  <a:extLst>
                    <a:ext uri="{9D8B030D-6E8A-4147-A177-3AD203B41FA5}">
                      <a16:colId xmlns:a16="http://schemas.microsoft.com/office/drawing/2014/main" val="3667685543"/>
                    </a:ext>
                  </a:extLst>
                </a:gridCol>
                <a:gridCol w="584970">
                  <a:extLst>
                    <a:ext uri="{9D8B030D-6E8A-4147-A177-3AD203B41FA5}">
                      <a16:colId xmlns:a16="http://schemas.microsoft.com/office/drawing/2014/main" val="1277223452"/>
                    </a:ext>
                  </a:extLst>
                </a:gridCol>
              </a:tblGrid>
              <a:tr h="215371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Measured at LASA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279181"/>
                  </a:ext>
                </a:extLst>
              </a:tr>
              <a:tr h="284328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[A]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</a:t>
                      </a:r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[T mm]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</a:t>
                      </a:r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[T mm]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</a:t>
                      </a:r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[%]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606999"/>
                  </a:ext>
                </a:extLst>
              </a:tr>
              <a:tr h="215371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MCDXF03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745924"/>
                  </a:ext>
                </a:extLst>
              </a:tr>
              <a:tr h="2153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MCDXF07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994923"/>
                  </a:ext>
                </a:extLst>
              </a:tr>
              <a:tr h="2153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MCDXF08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5752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:a16="http://schemas.microsoft.com/office/drawing/2014/main" id="{7222BAEB-7B8F-F3CB-DC3A-A81F3CB0F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631" y="1484784"/>
            <a:ext cx="3519749" cy="2809506"/>
          </a:xfrm>
          <a:prstGeom prst="rect">
            <a:avLst/>
          </a:prstGeom>
        </p:spPr>
      </p:pic>
      <p:pic>
        <p:nvPicPr>
          <p:cNvPr id="8" name="Immagine 8">
            <a:extLst>
              <a:ext uri="{FF2B5EF4-FFF2-40B4-BE49-F238E27FC236}">
                <a16:creationId xmlns:a16="http://schemas.microsoft.com/office/drawing/2014/main" id="{93B9C081-1805-0052-6245-2189A65EF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314999"/>
            <a:ext cx="3176901" cy="1609484"/>
          </a:xfrm>
          <a:prstGeom prst="rect">
            <a:avLst/>
          </a:prstGeom>
        </p:spPr>
      </p:pic>
      <p:pic>
        <p:nvPicPr>
          <p:cNvPr id="9" name="Immagine 9">
            <a:extLst>
              <a:ext uri="{FF2B5EF4-FFF2-40B4-BE49-F238E27FC236}">
                <a16:creationId xmlns:a16="http://schemas.microsoft.com/office/drawing/2014/main" id="{40BACB01-89B4-0AFA-05F9-14EB7DC1C8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3018" y="3128776"/>
            <a:ext cx="3176901" cy="160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62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6347E1-7528-20E7-3211-E1EE967FB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B02BBFC-61CF-47CA-B0D0-D10F365CC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11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086347-AC5A-F6FB-B297-1A106B6DE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MCOXF03</a:t>
            </a:r>
            <a:endParaRPr lang="en-GB" dirty="0"/>
          </a:p>
        </p:txBody>
      </p:sp>
      <p:pic>
        <p:nvPicPr>
          <p:cNvPr id="2" name="Immagine 17">
            <a:extLst>
              <a:ext uri="{FF2B5EF4-FFF2-40B4-BE49-F238E27FC236}">
                <a16:creationId xmlns:a16="http://schemas.microsoft.com/office/drawing/2014/main" id="{8C99E0F2-84DF-D899-6981-C10E103279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743976" cy="2994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14">
            <a:extLst>
              <a:ext uri="{FF2B5EF4-FFF2-40B4-BE49-F238E27FC236}">
                <a16:creationId xmlns:a16="http://schemas.microsoft.com/office/drawing/2014/main" id="{B98432C9-6D64-BAB4-78D6-510749E0BD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26387"/>
            <a:ext cx="3960000" cy="2762169"/>
          </a:xfrm>
          <a:prstGeom prst="rect">
            <a:avLst/>
          </a:prstGeom>
          <a:noFill/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17CAB26-66E3-C0F4-467D-4D024CDA3C28}"/>
              </a:ext>
            </a:extLst>
          </p:cNvPr>
          <p:cNvGraphicFramePr>
            <a:graphicFrameLocks noGrp="1"/>
          </p:cNvGraphicFramePr>
          <p:nvPr/>
        </p:nvGraphicFramePr>
        <p:xfrm>
          <a:off x="1763688" y="4332988"/>
          <a:ext cx="5788273" cy="1400268"/>
        </p:xfrm>
        <a:graphic>
          <a:graphicData uri="http://schemas.openxmlformats.org/drawingml/2006/table">
            <a:tbl>
              <a:tblPr firstRow="1" bandRow="1" bandCol="1"/>
              <a:tblGrid>
                <a:gridCol w="1260349">
                  <a:extLst>
                    <a:ext uri="{9D8B030D-6E8A-4147-A177-3AD203B41FA5}">
                      <a16:colId xmlns:a16="http://schemas.microsoft.com/office/drawing/2014/main" val="3428372348"/>
                    </a:ext>
                  </a:extLst>
                </a:gridCol>
                <a:gridCol w="1741887">
                  <a:extLst>
                    <a:ext uri="{9D8B030D-6E8A-4147-A177-3AD203B41FA5}">
                      <a16:colId xmlns:a16="http://schemas.microsoft.com/office/drawing/2014/main" val="1308567245"/>
                    </a:ext>
                  </a:extLst>
                </a:gridCol>
                <a:gridCol w="1915093">
                  <a:extLst>
                    <a:ext uri="{9D8B030D-6E8A-4147-A177-3AD203B41FA5}">
                      <a16:colId xmlns:a16="http://schemas.microsoft.com/office/drawing/2014/main" val="4167412838"/>
                    </a:ext>
                  </a:extLst>
                </a:gridCol>
                <a:gridCol w="870944">
                  <a:extLst>
                    <a:ext uri="{9D8B030D-6E8A-4147-A177-3AD203B41FA5}">
                      <a16:colId xmlns:a16="http://schemas.microsoft.com/office/drawing/2014/main" val="4053285122"/>
                    </a:ext>
                  </a:extLst>
                </a:gridCol>
              </a:tblGrid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 cap="small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Current[A]</a:t>
                      </a:r>
                      <a:endParaRPr lang="en-GB" sz="1600" cap="small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Calc.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Meas.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Δ[%]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798533"/>
                  </a:ext>
                </a:extLst>
              </a:tr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102 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115 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70.7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75.7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71.6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77.2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1.9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26731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0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7FB598-3CA3-D8C9-358B-BAC9ED4CB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ED3A1DF-0C7E-B880-26E0-FD8A1646D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12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0A8320-C17D-0CB1-3284-B747E9FB0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MCOXF04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C297BF-C03A-B8B2-B6B6-B069459ECF3B}"/>
              </a:ext>
            </a:extLst>
          </p:cNvPr>
          <p:cNvGraphicFramePr>
            <a:graphicFrameLocks noGrp="1"/>
          </p:cNvGraphicFramePr>
          <p:nvPr/>
        </p:nvGraphicFramePr>
        <p:xfrm>
          <a:off x="1763688" y="4332988"/>
          <a:ext cx="5788273" cy="1400268"/>
        </p:xfrm>
        <a:graphic>
          <a:graphicData uri="http://schemas.openxmlformats.org/drawingml/2006/table">
            <a:tbl>
              <a:tblPr firstRow="1" bandRow="1" bandCol="1"/>
              <a:tblGrid>
                <a:gridCol w="1260349">
                  <a:extLst>
                    <a:ext uri="{9D8B030D-6E8A-4147-A177-3AD203B41FA5}">
                      <a16:colId xmlns:a16="http://schemas.microsoft.com/office/drawing/2014/main" val="3428372348"/>
                    </a:ext>
                  </a:extLst>
                </a:gridCol>
                <a:gridCol w="1741887">
                  <a:extLst>
                    <a:ext uri="{9D8B030D-6E8A-4147-A177-3AD203B41FA5}">
                      <a16:colId xmlns:a16="http://schemas.microsoft.com/office/drawing/2014/main" val="1308567245"/>
                    </a:ext>
                  </a:extLst>
                </a:gridCol>
                <a:gridCol w="1915093">
                  <a:extLst>
                    <a:ext uri="{9D8B030D-6E8A-4147-A177-3AD203B41FA5}">
                      <a16:colId xmlns:a16="http://schemas.microsoft.com/office/drawing/2014/main" val="4167412838"/>
                    </a:ext>
                  </a:extLst>
                </a:gridCol>
                <a:gridCol w="870944">
                  <a:extLst>
                    <a:ext uri="{9D8B030D-6E8A-4147-A177-3AD203B41FA5}">
                      <a16:colId xmlns:a16="http://schemas.microsoft.com/office/drawing/2014/main" val="4053285122"/>
                    </a:ext>
                  </a:extLst>
                </a:gridCol>
              </a:tblGrid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 cap="small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Current[A]</a:t>
                      </a:r>
                      <a:endParaRPr lang="en-GB" sz="1600" cap="small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Calc.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Meas.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Δ[%]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798533"/>
                  </a:ext>
                </a:extLst>
              </a:tr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102 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115 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70.7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75.7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71.5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76.4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2673191"/>
                  </a:ext>
                </a:extLst>
              </a:tr>
            </a:tbl>
          </a:graphicData>
        </a:graphic>
      </p:graphicFrame>
      <p:pic>
        <p:nvPicPr>
          <p:cNvPr id="7" name="Immagine 27">
            <a:extLst>
              <a:ext uri="{FF2B5EF4-FFF2-40B4-BE49-F238E27FC236}">
                <a16:creationId xmlns:a16="http://schemas.microsoft.com/office/drawing/2014/main" id="{6379A033-0820-808C-7137-C60066749B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0398"/>
            <a:ext cx="3790148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29">
            <a:extLst>
              <a:ext uri="{FF2B5EF4-FFF2-40B4-BE49-F238E27FC236}">
                <a16:creationId xmlns:a16="http://schemas.microsoft.com/office/drawing/2014/main" id="{57C54ABE-61DA-FBCF-D95F-82C58E1353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2235"/>
            <a:ext cx="3979558" cy="27064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4703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08DE28-3648-26E9-B473-A83E6722E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B26B878-C08B-FE6C-50DA-951DA251B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13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23CE5B-F0CE-0FEB-DD40-7601587BD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MCSXF01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436FFAB-94D8-C35D-255A-BFABD38D5655}"/>
              </a:ext>
            </a:extLst>
          </p:cNvPr>
          <p:cNvGraphicFramePr>
            <a:graphicFrameLocks noGrp="1"/>
          </p:cNvGraphicFramePr>
          <p:nvPr/>
        </p:nvGraphicFramePr>
        <p:xfrm>
          <a:off x="1763688" y="4332988"/>
          <a:ext cx="5788273" cy="1400268"/>
        </p:xfrm>
        <a:graphic>
          <a:graphicData uri="http://schemas.openxmlformats.org/drawingml/2006/table">
            <a:tbl>
              <a:tblPr firstRow="1" bandRow="1" bandCol="1"/>
              <a:tblGrid>
                <a:gridCol w="1260349">
                  <a:extLst>
                    <a:ext uri="{9D8B030D-6E8A-4147-A177-3AD203B41FA5}">
                      <a16:colId xmlns:a16="http://schemas.microsoft.com/office/drawing/2014/main" val="3428372348"/>
                    </a:ext>
                  </a:extLst>
                </a:gridCol>
                <a:gridCol w="1741887">
                  <a:extLst>
                    <a:ext uri="{9D8B030D-6E8A-4147-A177-3AD203B41FA5}">
                      <a16:colId xmlns:a16="http://schemas.microsoft.com/office/drawing/2014/main" val="1308567245"/>
                    </a:ext>
                  </a:extLst>
                </a:gridCol>
                <a:gridCol w="1915093">
                  <a:extLst>
                    <a:ext uri="{9D8B030D-6E8A-4147-A177-3AD203B41FA5}">
                      <a16:colId xmlns:a16="http://schemas.microsoft.com/office/drawing/2014/main" val="4167412838"/>
                    </a:ext>
                  </a:extLst>
                </a:gridCol>
                <a:gridCol w="870944">
                  <a:extLst>
                    <a:ext uri="{9D8B030D-6E8A-4147-A177-3AD203B41FA5}">
                      <a16:colId xmlns:a16="http://schemas.microsoft.com/office/drawing/2014/main" val="4053285122"/>
                    </a:ext>
                  </a:extLst>
                </a:gridCol>
              </a:tblGrid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 cap="sm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Current[A]</a:t>
                      </a:r>
                      <a:endParaRPr lang="en-GB" sz="1600" cap="small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Calc.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Meas.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Δ[%]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798533"/>
                  </a:ext>
                </a:extLst>
              </a:tr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 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112 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93.5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100.4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101.8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1.9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2673191"/>
                  </a:ext>
                </a:extLst>
              </a:tr>
            </a:tbl>
          </a:graphicData>
        </a:graphic>
      </p:graphicFrame>
      <p:pic>
        <p:nvPicPr>
          <p:cNvPr id="2" name="Immagine 7">
            <a:extLst>
              <a:ext uri="{FF2B5EF4-FFF2-40B4-BE49-F238E27FC236}">
                <a16:creationId xmlns:a16="http://schemas.microsoft.com/office/drawing/2014/main" id="{AE11D6D7-B93F-A344-1B11-3E62049F0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18039"/>
            <a:ext cx="3701812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15">
            <a:extLst>
              <a:ext uri="{FF2B5EF4-FFF2-40B4-BE49-F238E27FC236}">
                <a16:creationId xmlns:a16="http://schemas.microsoft.com/office/drawing/2014/main" id="{96B72B6A-378F-8676-0320-AF474E60C8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793" y="1311335"/>
            <a:ext cx="4175007" cy="27657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2118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C693B9-42E4-EF99-43B5-7544E69FF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BF063D-B7FB-7F64-3B51-F40469FA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14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77796B-9D1C-897C-2A0A-EC77136D3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MCSXF02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D3681E-615F-DB71-562C-5978DF87C955}"/>
              </a:ext>
            </a:extLst>
          </p:cNvPr>
          <p:cNvGraphicFramePr>
            <a:graphicFrameLocks noGrp="1"/>
          </p:cNvGraphicFramePr>
          <p:nvPr/>
        </p:nvGraphicFramePr>
        <p:xfrm>
          <a:off x="1763688" y="4332988"/>
          <a:ext cx="5788273" cy="1400268"/>
        </p:xfrm>
        <a:graphic>
          <a:graphicData uri="http://schemas.openxmlformats.org/drawingml/2006/table">
            <a:tbl>
              <a:tblPr firstRow="1" bandRow="1" bandCol="1"/>
              <a:tblGrid>
                <a:gridCol w="1260349">
                  <a:extLst>
                    <a:ext uri="{9D8B030D-6E8A-4147-A177-3AD203B41FA5}">
                      <a16:colId xmlns:a16="http://schemas.microsoft.com/office/drawing/2014/main" val="3428372348"/>
                    </a:ext>
                  </a:extLst>
                </a:gridCol>
                <a:gridCol w="1741887">
                  <a:extLst>
                    <a:ext uri="{9D8B030D-6E8A-4147-A177-3AD203B41FA5}">
                      <a16:colId xmlns:a16="http://schemas.microsoft.com/office/drawing/2014/main" val="1308567245"/>
                    </a:ext>
                  </a:extLst>
                </a:gridCol>
                <a:gridCol w="1915093">
                  <a:extLst>
                    <a:ext uri="{9D8B030D-6E8A-4147-A177-3AD203B41FA5}">
                      <a16:colId xmlns:a16="http://schemas.microsoft.com/office/drawing/2014/main" val="4167412838"/>
                    </a:ext>
                  </a:extLst>
                </a:gridCol>
                <a:gridCol w="870944">
                  <a:extLst>
                    <a:ext uri="{9D8B030D-6E8A-4147-A177-3AD203B41FA5}">
                      <a16:colId xmlns:a16="http://schemas.microsoft.com/office/drawing/2014/main" val="4053285122"/>
                    </a:ext>
                  </a:extLst>
                </a:gridCol>
              </a:tblGrid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 cap="small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Current[A]</a:t>
                      </a:r>
                      <a:endParaRPr lang="en-GB" sz="1600" cap="small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Calc.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Meas.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Δ[%]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798533"/>
                  </a:ext>
                </a:extLst>
              </a:tr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 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112 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93.5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100.5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95.2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101.8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1.8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2673191"/>
                  </a:ext>
                </a:extLst>
              </a:tr>
            </a:tbl>
          </a:graphicData>
        </a:graphic>
      </p:graphicFrame>
      <p:pic>
        <p:nvPicPr>
          <p:cNvPr id="7" name="Immagine 25">
            <a:extLst>
              <a:ext uri="{FF2B5EF4-FFF2-40B4-BE49-F238E27FC236}">
                <a16:creationId xmlns:a16="http://schemas.microsoft.com/office/drawing/2014/main" id="{3691ECFB-56C0-9F6E-2E39-272C135493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89" y="1268760"/>
            <a:ext cx="3609665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21">
            <a:extLst>
              <a:ext uri="{FF2B5EF4-FFF2-40B4-BE49-F238E27FC236}">
                <a16:creationId xmlns:a16="http://schemas.microsoft.com/office/drawing/2014/main" id="{473F3B25-AC7B-C92A-636D-4C963FB39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764" y="1363243"/>
            <a:ext cx="3981667" cy="25742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328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Performed tests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795238" y="895799"/>
            <a:ext cx="7305154" cy="3680222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GB" sz="2200" dirty="0"/>
              <a:t>Bare magnets</a:t>
            </a:r>
          </a:p>
          <a:p>
            <a:pPr algn="l"/>
            <a:r>
              <a:rPr lang="en-GB" sz="2000" dirty="0"/>
              <a:t>At 4.5 K vertical (LASA)</a:t>
            </a:r>
          </a:p>
          <a:p>
            <a:pPr lvl="1" algn="l"/>
            <a:r>
              <a:rPr lang="en-GB" sz="1800" dirty="0"/>
              <a:t>Field quality with Rotating Coils of HO Correctors</a:t>
            </a:r>
          </a:p>
          <a:p>
            <a:pPr algn="l"/>
            <a:r>
              <a:rPr lang="en-GB" sz="2200" dirty="0"/>
              <a:t>At 1.9 K vertical (SM18)</a:t>
            </a:r>
          </a:p>
          <a:p>
            <a:pPr lvl="1" algn="l"/>
            <a:r>
              <a:rPr lang="en-GB" sz="1800" dirty="0"/>
              <a:t>Field quality with Rotating Coils of MCBXFA</a:t>
            </a:r>
          </a:p>
          <a:p>
            <a:pPr marL="0" indent="0" algn="l">
              <a:buNone/>
            </a:pPr>
            <a:endParaRPr lang="en-GB" sz="1800" dirty="0"/>
          </a:p>
          <a:p>
            <a:pPr marL="0" indent="0" algn="l">
              <a:buNone/>
            </a:pPr>
            <a:r>
              <a:rPr lang="en-GB" sz="2200" dirty="0"/>
              <a:t>Cold mass</a:t>
            </a:r>
          </a:p>
          <a:p>
            <a:pPr algn="l"/>
            <a:r>
              <a:rPr lang="en-GB" sz="2200" dirty="0"/>
              <a:t>At ambient temperature in bld.180</a:t>
            </a:r>
          </a:p>
          <a:p>
            <a:pPr lvl="1" algn="l"/>
            <a:r>
              <a:rPr lang="en-GB" sz="1800" dirty="0"/>
              <a:t>Magnetic </a:t>
            </a:r>
            <a:r>
              <a:rPr lang="en-GB" sz="1800" dirty="0" err="1"/>
              <a:t>centers</a:t>
            </a:r>
            <a:r>
              <a:rPr lang="en-GB" sz="1800" dirty="0"/>
              <a:t> and angles with Stretched wire</a:t>
            </a:r>
          </a:p>
          <a:p>
            <a:pPr marL="0" indent="0" algn="l">
              <a:buNone/>
            </a:pPr>
            <a:endParaRPr lang="en-GB" sz="2200" dirty="0"/>
          </a:p>
          <a:p>
            <a:pPr marL="0" indent="0" algn="l">
              <a:buNone/>
            </a:pPr>
            <a:r>
              <a:rPr lang="en-GB" sz="2200" dirty="0"/>
              <a:t>Final assembly</a:t>
            </a:r>
          </a:p>
          <a:p>
            <a:pPr algn="l"/>
            <a:r>
              <a:rPr lang="en-GB" sz="2200" dirty="0"/>
              <a:t>At 1.9 K horizontal (SM18)</a:t>
            </a:r>
          </a:p>
          <a:p>
            <a:pPr lvl="1" algn="l"/>
            <a:r>
              <a:rPr lang="en-GB" sz="1800" dirty="0"/>
              <a:t>Main field, magnetic </a:t>
            </a:r>
            <a:r>
              <a:rPr lang="en-GB" sz="1800" dirty="0" err="1"/>
              <a:t>centers</a:t>
            </a:r>
            <a:r>
              <a:rPr lang="en-GB" sz="1800" dirty="0"/>
              <a:t> and angles with Stretched wire</a:t>
            </a:r>
          </a:p>
          <a:p>
            <a:pPr marL="0" indent="0" algn="l">
              <a:buNone/>
            </a:pPr>
            <a:endParaRPr lang="en-GB" sz="22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6302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BC77709-4835-3126-81E7-DB668C48F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field (stretched wire )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3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45B839C-2DF0-C0FF-A4E7-0ED91147C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933683"/>
              </p:ext>
            </p:extLst>
          </p:nvPr>
        </p:nvGraphicFramePr>
        <p:xfrm>
          <a:off x="632391" y="1484784"/>
          <a:ext cx="7704416" cy="3377173"/>
        </p:xfrm>
        <a:graphic>
          <a:graphicData uri="http://schemas.openxmlformats.org/drawingml/2006/table">
            <a:tbl>
              <a:tblPr/>
              <a:tblGrid>
                <a:gridCol w="1926104">
                  <a:extLst>
                    <a:ext uri="{9D8B030D-6E8A-4147-A177-3AD203B41FA5}">
                      <a16:colId xmlns:a16="http://schemas.microsoft.com/office/drawing/2014/main" val="4020045938"/>
                    </a:ext>
                  </a:extLst>
                </a:gridCol>
                <a:gridCol w="1926104">
                  <a:extLst>
                    <a:ext uri="{9D8B030D-6E8A-4147-A177-3AD203B41FA5}">
                      <a16:colId xmlns:a16="http://schemas.microsoft.com/office/drawing/2014/main" val="3247635586"/>
                    </a:ext>
                  </a:extLst>
                </a:gridCol>
                <a:gridCol w="1926104">
                  <a:extLst>
                    <a:ext uri="{9D8B030D-6E8A-4147-A177-3AD203B41FA5}">
                      <a16:colId xmlns:a16="http://schemas.microsoft.com/office/drawing/2014/main" val="1334430769"/>
                    </a:ext>
                  </a:extLst>
                </a:gridCol>
                <a:gridCol w="1926104">
                  <a:extLst>
                    <a:ext uri="{9D8B030D-6E8A-4147-A177-3AD203B41FA5}">
                      <a16:colId xmlns:a16="http://schemas.microsoft.com/office/drawing/2014/main" val="712684285"/>
                    </a:ext>
                  </a:extLst>
                </a:gridCol>
              </a:tblGrid>
              <a:tr h="423639"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Main Field (integral field at 50 mm)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5864938"/>
                  </a:ext>
                </a:extLst>
              </a:tr>
              <a:tr h="606574"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Current (A)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Main Field (Tm)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direction (mrad)</a:t>
                      </a:r>
                      <a:endParaRPr lang="en-GB" sz="1400" b="1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518886"/>
                  </a:ext>
                </a:extLst>
              </a:tr>
              <a:tr h="202191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MCBXFAV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1593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4.5130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-0.50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076911"/>
                  </a:ext>
                </a:extLst>
              </a:tr>
              <a:tr h="202191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MCBXFAH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1340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4.5297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0.18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319061"/>
                  </a:ext>
                </a:extLst>
              </a:tr>
              <a:tr h="202191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MQSXF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174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0.7210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-0.31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920202"/>
                  </a:ext>
                </a:extLst>
              </a:tr>
              <a:tr h="202191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MCTXF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0.0883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0.15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63388"/>
                  </a:ext>
                </a:extLst>
              </a:tr>
              <a:tr h="202191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MCTSXF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0.0173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-0.08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259601"/>
                  </a:ext>
                </a:extLst>
              </a:tr>
              <a:tr h="202191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MCDXF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0.0396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0.48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686172"/>
                  </a:ext>
                </a:extLst>
              </a:tr>
              <a:tr h="202191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MCDSXF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0.0396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0.51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740366"/>
                  </a:ext>
                </a:extLst>
              </a:tr>
              <a:tr h="202191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MCOXF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102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0.0715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0.70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28905"/>
                  </a:ext>
                </a:extLst>
              </a:tr>
              <a:tr h="202191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MCOSXF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102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0.0715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0.43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139895"/>
                  </a:ext>
                </a:extLst>
              </a:tr>
              <a:tr h="202191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MCSXF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0.0952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0.65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156810"/>
                  </a:ext>
                </a:extLst>
              </a:tr>
              <a:tr h="202191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MCSSXF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0.0953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-0.01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3767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5022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B0EE39-6DBF-E82E-9325-AD3C4DF5E5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0CFDA-7EEF-F8F8-8827-183A8E419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centers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29183B-3EA5-41DF-325C-BC78912C9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356" y="997607"/>
            <a:ext cx="4190668" cy="2427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0B3715-F3E7-35AF-FD3C-E37309A98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4509" y="3531139"/>
            <a:ext cx="4330363" cy="243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52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5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15D698-2240-83D4-06DC-81D60B92E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MCBXFAP1</a:t>
            </a:r>
          </a:p>
        </p:txBody>
      </p:sp>
      <p:graphicFrame>
        <p:nvGraphicFramePr>
          <p:cNvPr id="8" name="Table Placeholder 1">
            <a:extLst>
              <a:ext uri="{FF2B5EF4-FFF2-40B4-BE49-F238E27FC236}">
                <a16:creationId xmlns:a16="http://schemas.microsoft.com/office/drawing/2014/main" id="{6F197FD9-D253-D824-3FDF-6954BEAC3E0D}"/>
              </a:ext>
            </a:extLst>
          </p:cNvPr>
          <p:cNvGraphicFramePr>
            <a:graphicFrameLocks/>
          </p:cNvGraphicFramePr>
          <p:nvPr/>
        </p:nvGraphicFramePr>
        <p:xfrm>
          <a:off x="498378" y="918521"/>
          <a:ext cx="8147244" cy="4901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32903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INNER at 1593A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 OUTER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INNER at 0A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 OUTER at 1340A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INNER at 1593A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 OUTER at 740A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INNER at 895A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 OUTER at 1340A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dirty="0"/>
                        <a:t>B1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4.499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dirty="0"/>
                        <a:t>B1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0.002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dirty="0"/>
                        <a:t>B1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4.484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dirty="0"/>
                        <a:t>B1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2.490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dirty="0"/>
                        <a:t>A1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dirty="0"/>
                        <a:t>A1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4.514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dirty="0"/>
                        <a:t>A1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2.505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dirty="0"/>
                        <a:t>A1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4.498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endParaRPr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183046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 dirty="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 dirty="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 dirty="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1200" dirty="0"/>
                        <a:t>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2.02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-0.35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-0.86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-5.83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11.49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-2.01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6.60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5.30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-1.43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-4.96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-3.94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-1.88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-1.27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-2.95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-1.41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-1.37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-1.14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-2.58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2.27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2.06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-1.54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-1.31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608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-0.12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1200" dirty="0"/>
                        <a:t>-0.14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9445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CCF415-3E1A-846F-C1E2-71F29AC1A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766805C-7C1C-C283-58F2-310FCFA28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6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F679F4-571C-5DF7-2A16-B35670DF7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MQSXF2</a:t>
            </a:r>
            <a:endParaRPr lang="en-GB" dirty="0"/>
          </a:p>
        </p:txBody>
      </p:sp>
      <p:pic>
        <p:nvPicPr>
          <p:cNvPr id="2" name="Immagine 23">
            <a:extLst>
              <a:ext uri="{FF2B5EF4-FFF2-40B4-BE49-F238E27FC236}">
                <a16:creationId xmlns:a16="http://schemas.microsoft.com/office/drawing/2014/main" id="{49A3A330-1A75-6B69-645A-6E38126E2F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3816424" cy="3045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11">
            <a:extLst>
              <a:ext uri="{FF2B5EF4-FFF2-40B4-BE49-F238E27FC236}">
                <a16:creationId xmlns:a16="http://schemas.microsoft.com/office/drawing/2014/main" id="{E53FF53E-8535-1FF2-3F3D-C195D32844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491" y="1268761"/>
            <a:ext cx="3926878" cy="2736304"/>
          </a:xfrm>
          <a:prstGeom prst="rect">
            <a:avLst/>
          </a:prstGeom>
          <a:noFill/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4394E35-0432-3A98-7EF7-ADB3ED3EDC99}"/>
              </a:ext>
            </a:extLst>
          </p:cNvPr>
          <p:cNvGraphicFramePr>
            <a:graphicFrameLocks noGrp="1"/>
          </p:cNvGraphicFramePr>
          <p:nvPr/>
        </p:nvGraphicFramePr>
        <p:xfrm>
          <a:off x="1763688" y="4332988"/>
          <a:ext cx="5788273" cy="1400268"/>
        </p:xfrm>
        <a:graphic>
          <a:graphicData uri="http://schemas.openxmlformats.org/drawingml/2006/table">
            <a:tbl>
              <a:tblPr firstRow="1" bandRow="1" bandCol="1"/>
              <a:tblGrid>
                <a:gridCol w="1260349">
                  <a:extLst>
                    <a:ext uri="{9D8B030D-6E8A-4147-A177-3AD203B41FA5}">
                      <a16:colId xmlns:a16="http://schemas.microsoft.com/office/drawing/2014/main" val="3428372348"/>
                    </a:ext>
                  </a:extLst>
                </a:gridCol>
                <a:gridCol w="1741887">
                  <a:extLst>
                    <a:ext uri="{9D8B030D-6E8A-4147-A177-3AD203B41FA5}">
                      <a16:colId xmlns:a16="http://schemas.microsoft.com/office/drawing/2014/main" val="1308567245"/>
                    </a:ext>
                  </a:extLst>
                </a:gridCol>
                <a:gridCol w="1915093">
                  <a:extLst>
                    <a:ext uri="{9D8B030D-6E8A-4147-A177-3AD203B41FA5}">
                      <a16:colId xmlns:a16="http://schemas.microsoft.com/office/drawing/2014/main" val="4167412838"/>
                    </a:ext>
                  </a:extLst>
                </a:gridCol>
                <a:gridCol w="870944">
                  <a:extLst>
                    <a:ext uri="{9D8B030D-6E8A-4147-A177-3AD203B41FA5}">
                      <a16:colId xmlns:a16="http://schemas.microsoft.com/office/drawing/2014/main" val="4053285122"/>
                    </a:ext>
                  </a:extLst>
                </a:gridCol>
              </a:tblGrid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 cap="small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Current[A]</a:t>
                      </a:r>
                      <a:endParaRPr lang="en-GB" sz="1600" cap="small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Calc.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Meas.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Δ[%]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798533"/>
                  </a:ext>
                </a:extLst>
              </a:tr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174 A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197 A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700.0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753.2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720.0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772.4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2.9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2.6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26731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311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652DBE-5C1C-8B79-0A8D-BFC58CD8E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FE263B3-79B5-46FD-927B-8E98298BC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7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04F409-12C8-5DF6-180B-491EAE758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MCTXF2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E6BD4CF-60A1-CD45-EB3D-EA7B9D4EF1DA}"/>
              </a:ext>
            </a:extLst>
          </p:cNvPr>
          <p:cNvGraphicFramePr>
            <a:graphicFrameLocks noGrp="1"/>
          </p:cNvGraphicFramePr>
          <p:nvPr/>
        </p:nvGraphicFramePr>
        <p:xfrm>
          <a:off x="1763688" y="4332988"/>
          <a:ext cx="5788273" cy="1400268"/>
        </p:xfrm>
        <a:graphic>
          <a:graphicData uri="http://schemas.openxmlformats.org/drawingml/2006/table">
            <a:tbl>
              <a:tblPr firstRow="1" bandRow="1" bandCol="1"/>
              <a:tblGrid>
                <a:gridCol w="1260349">
                  <a:extLst>
                    <a:ext uri="{9D8B030D-6E8A-4147-A177-3AD203B41FA5}">
                      <a16:colId xmlns:a16="http://schemas.microsoft.com/office/drawing/2014/main" val="3428372348"/>
                    </a:ext>
                  </a:extLst>
                </a:gridCol>
                <a:gridCol w="1741887">
                  <a:extLst>
                    <a:ext uri="{9D8B030D-6E8A-4147-A177-3AD203B41FA5}">
                      <a16:colId xmlns:a16="http://schemas.microsoft.com/office/drawing/2014/main" val="1308567245"/>
                    </a:ext>
                  </a:extLst>
                </a:gridCol>
                <a:gridCol w="1915093">
                  <a:extLst>
                    <a:ext uri="{9D8B030D-6E8A-4147-A177-3AD203B41FA5}">
                      <a16:colId xmlns:a16="http://schemas.microsoft.com/office/drawing/2014/main" val="4167412838"/>
                    </a:ext>
                  </a:extLst>
                </a:gridCol>
                <a:gridCol w="870944">
                  <a:extLst>
                    <a:ext uri="{9D8B030D-6E8A-4147-A177-3AD203B41FA5}">
                      <a16:colId xmlns:a16="http://schemas.microsoft.com/office/drawing/2014/main" val="4053285122"/>
                    </a:ext>
                  </a:extLst>
                </a:gridCol>
              </a:tblGrid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 cap="small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Current[A]</a:t>
                      </a:r>
                      <a:endParaRPr lang="en-GB" sz="1600" cap="small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Calc.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BdL [Tmm] Meas.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Δ[%]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798533"/>
                  </a:ext>
                </a:extLst>
              </a:tr>
              <a:tr h="700134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 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 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86.1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92.9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2673191"/>
                  </a:ext>
                </a:extLst>
              </a:tr>
            </a:tbl>
          </a:graphicData>
        </a:graphic>
      </p:graphicFrame>
      <p:pic>
        <p:nvPicPr>
          <p:cNvPr id="6" name="Immagine 6">
            <a:extLst>
              <a:ext uri="{FF2B5EF4-FFF2-40B4-BE49-F238E27FC236}">
                <a16:creationId xmlns:a16="http://schemas.microsoft.com/office/drawing/2014/main" id="{D4777993-B658-74F2-7BAA-304D22B370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01753"/>
            <a:ext cx="3680942" cy="2937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8">
            <a:extLst>
              <a:ext uri="{FF2B5EF4-FFF2-40B4-BE49-F238E27FC236}">
                <a16:creationId xmlns:a16="http://schemas.microsoft.com/office/drawing/2014/main" id="{941E01CF-F1B4-9FCF-DEF4-3113D883A5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86" y="1395095"/>
            <a:ext cx="3735882" cy="26092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8371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36F6A5-9F4B-4918-3FB7-E16BF7A93A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7A9FBF4-B541-8EAD-ADAD-497707A1F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8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2927A3-62CB-EEE7-0F33-CD8B1EF00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MCTSXF1</a:t>
            </a:r>
            <a:endParaRPr lang="en-GB" dirty="0"/>
          </a:p>
        </p:txBody>
      </p:sp>
      <p:graphicFrame>
        <p:nvGraphicFramePr>
          <p:cNvPr id="2" name="Tabella 5">
            <a:extLst>
              <a:ext uri="{FF2B5EF4-FFF2-40B4-BE49-F238E27FC236}">
                <a16:creationId xmlns:a16="http://schemas.microsoft.com/office/drawing/2014/main" id="{13FFD949-1ECB-9B7F-B628-296DC72A73A8}"/>
              </a:ext>
            </a:extLst>
          </p:cNvPr>
          <p:cNvGraphicFramePr>
            <a:graphicFrameLocks noGrp="1"/>
          </p:cNvGraphicFramePr>
          <p:nvPr/>
        </p:nvGraphicFramePr>
        <p:xfrm>
          <a:off x="2627784" y="4797152"/>
          <a:ext cx="3450175" cy="973998"/>
        </p:xfrm>
        <a:graphic>
          <a:graphicData uri="http://schemas.openxmlformats.org/drawingml/2006/table">
            <a:tbl>
              <a:tblPr/>
              <a:tblGrid>
                <a:gridCol w="567152">
                  <a:extLst>
                    <a:ext uri="{9D8B030D-6E8A-4147-A177-3AD203B41FA5}">
                      <a16:colId xmlns:a16="http://schemas.microsoft.com/office/drawing/2014/main" val="1788463968"/>
                    </a:ext>
                  </a:extLst>
                </a:gridCol>
                <a:gridCol w="567152">
                  <a:extLst>
                    <a:ext uri="{9D8B030D-6E8A-4147-A177-3AD203B41FA5}">
                      <a16:colId xmlns:a16="http://schemas.microsoft.com/office/drawing/2014/main" val="2225494270"/>
                    </a:ext>
                  </a:extLst>
                </a:gridCol>
                <a:gridCol w="567152">
                  <a:extLst>
                    <a:ext uri="{9D8B030D-6E8A-4147-A177-3AD203B41FA5}">
                      <a16:colId xmlns:a16="http://schemas.microsoft.com/office/drawing/2014/main" val="353391696"/>
                    </a:ext>
                  </a:extLst>
                </a:gridCol>
                <a:gridCol w="614415">
                  <a:extLst>
                    <a:ext uri="{9D8B030D-6E8A-4147-A177-3AD203B41FA5}">
                      <a16:colId xmlns:a16="http://schemas.microsoft.com/office/drawing/2014/main" val="3210608225"/>
                    </a:ext>
                  </a:extLst>
                </a:gridCol>
                <a:gridCol w="567152">
                  <a:extLst>
                    <a:ext uri="{9D8B030D-6E8A-4147-A177-3AD203B41FA5}">
                      <a16:colId xmlns:a16="http://schemas.microsoft.com/office/drawing/2014/main" val="1873445687"/>
                    </a:ext>
                  </a:extLst>
                </a:gridCol>
                <a:gridCol w="567152">
                  <a:extLst>
                    <a:ext uri="{9D8B030D-6E8A-4147-A177-3AD203B41FA5}">
                      <a16:colId xmlns:a16="http://schemas.microsoft.com/office/drawing/2014/main" val="4219623324"/>
                    </a:ext>
                  </a:extLst>
                </a:gridCol>
              </a:tblGrid>
              <a:tr h="215305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Measured</a:t>
                      </a:r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</a:t>
                      </a:r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631390"/>
                  </a:ext>
                </a:extLst>
              </a:tr>
              <a:tr h="348589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[A]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</a:t>
                      </a:r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[T 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</a:t>
                      </a:r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[T 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</a:t>
                      </a:r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321207"/>
                  </a:ext>
                </a:extLst>
              </a:tr>
              <a:tr h="20505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MCTSXF01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87504"/>
                  </a:ext>
                </a:extLst>
              </a:tr>
              <a:tr h="20505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MCTSXF02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7703686"/>
                  </a:ext>
                </a:extLst>
              </a:tr>
            </a:tbl>
          </a:graphicData>
        </a:graphic>
      </p:graphicFrame>
      <p:pic>
        <p:nvPicPr>
          <p:cNvPr id="4" name="Immagine 6">
            <a:extLst>
              <a:ext uri="{FF2B5EF4-FFF2-40B4-BE49-F238E27FC236}">
                <a16:creationId xmlns:a16="http://schemas.microsoft.com/office/drawing/2014/main" id="{42B6EF10-909D-B5BA-79F0-01B05FBDC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973" y="1484784"/>
            <a:ext cx="3620027" cy="288954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1809055-19AC-3CA2-3295-C2A51C475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1" y="1241470"/>
            <a:ext cx="3176901" cy="161131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733F6D3-508C-D6BA-0BCD-174172D55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2996952"/>
            <a:ext cx="3176901" cy="160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37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649F6-622F-0452-91AE-4351034B5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F221688-B4BA-AC42-FEFE-ED47016A7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9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B486D2-AFFF-A212-F99F-7DC7BD2EC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MCDXF01b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4EDCDD-6221-89AF-F274-6A65113BB8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" t="9142" r="6578" b="1412"/>
          <a:stretch/>
        </p:blipFill>
        <p:spPr bwMode="auto">
          <a:xfrm>
            <a:off x="2699792" y="1121000"/>
            <a:ext cx="3744416" cy="230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  <p:pic>
        <p:nvPicPr>
          <p:cNvPr id="9" name="Picture 8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D2C2DED5-82CA-BF7B-5375-A8311F5F5C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3535594"/>
            <a:ext cx="5006650" cy="26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2386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13310</TotalTime>
  <Words>740</Words>
  <Application>Microsoft Office PowerPoint</Application>
  <PresentationFormat>On-screen Show (4:3)</PresentationFormat>
  <Paragraphs>429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Thème Office</vt:lpstr>
      <vt:lpstr>1_Thème Office</vt:lpstr>
      <vt:lpstr>Field quality of HCQCXF_S006-CR000001 (Corrector package with LMCXF01) </vt:lpstr>
      <vt:lpstr>Performed tests</vt:lpstr>
      <vt:lpstr>Main field (stretched wire )</vt:lpstr>
      <vt:lpstr>Magnetic centers</vt:lpstr>
      <vt:lpstr>MCBXFAP1</vt:lpstr>
      <vt:lpstr>MQSXF2</vt:lpstr>
      <vt:lpstr>MCTXF2</vt:lpstr>
      <vt:lpstr>MCTSXF1</vt:lpstr>
      <vt:lpstr>MCDXF01b</vt:lpstr>
      <vt:lpstr>MCDXF02 (no measurement available)</vt:lpstr>
      <vt:lpstr>MCOXF03</vt:lpstr>
      <vt:lpstr>MCOXF04</vt:lpstr>
      <vt:lpstr>MCSXF01</vt:lpstr>
      <vt:lpstr>MCSXF02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Lucio Fiscarelli</cp:lastModifiedBy>
  <cp:revision>278</cp:revision>
  <dcterms:created xsi:type="dcterms:W3CDTF">2020-10-16T13:36:16Z</dcterms:created>
  <dcterms:modified xsi:type="dcterms:W3CDTF">2025-02-03T09:20:12Z</dcterms:modified>
</cp:coreProperties>
</file>