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589" r:id="rId5"/>
    <p:sldId id="590" r:id="rId6"/>
    <p:sldId id="595" r:id="rId7"/>
    <p:sldId id="594" r:id="rId8"/>
    <p:sldId id="603" r:id="rId9"/>
    <p:sldId id="591" r:id="rId10"/>
    <p:sldId id="606" r:id="rId11"/>
    <p:sldId id="607" r:id="rId12"/>
    <p:sldId id="608" r:id="rId13"/>
    <p:sldId id="605" r:id="rId14"/>
    <p:sldId id="609" r:id="rId15"/>
    <p:sldId id="610" r:id="rId16"/>
    <p:sldId id="593" r:id="rId1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55" autoAdjust="0"/>
    <p:restoredTop sz="94660"/>
  </p:normalViewPr>
  <p:slideViewPr>
    <p:cSldViewPr snapToObjects="1" showGuides="1">
      <p:cViewPr varScale="1">
        <p:scale>
          <a:sx n="211" d="100"/>
          <a:sy n="211" d="100"/>
        </p:scale>
        <p:origin x="612" y="174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0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1600" y="1896750"/>
            <a:ext cx="7200000" cy="1350000"/>
          </a:xfrm>
        </p:spPr>
        <p:txBody>
          <a:bodyPr/>
          <a:lstStyle/>
          <a:p>
            <a:r>
              <a:rPr lang="en-GB" dirty="0"/>
              <a:t>SAT at CERN for collimator supports - 16/12/2024</a:t>
            </a:r>
            <a:br>
              <a:rPr lang="en-GB" dirty="0"/>
            </a:br>
            <a:br>
              <a:rPr lang="en-GB" dirty="0"/>
            </a:br>
            <a:r>
              <a:rPr lang="en-GB" sz="1400" dirty="0"/>
              <a:t>EDMS 3212394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Thibaut Parmentier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19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Next steps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Remarks for the series production</a:t>
            </a:r>
          </a:p>
          <a:p>
            <a:pPr algn="l"/>
            <a:r>
              <a:rPr lang="en-GB" dirty="0"/>
              <a:t>Acceptance of the pre-series and green light for the series production</a:t>
            </a:r>
          </a:p>
          <a:p>
            <a:pPr algn="l"/>
            <a:r>
              <a:rPr lang="en-GB" dirty="0"/>
              <a:t>Storage</a:t>
            </a:r>
          </a:p>
          <a:p>
            <a:pPr algn="l"/>
            <a:endParaRPr lang="en-GB" dirty="0"/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685730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0882D7-CD9A-633D-0D26-58AD32121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870477-B94C-C42C-1624-27FBB97C7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Next steps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0C47F01-E733-D962-20C9-B6059EFF6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Remarks for the series production</a:t>
            </a:r>
          </a:p>
          <a:p>
            <a:pPr lvl="1" algn="l"/>
            <a:r>
              <a:rPr lang="en-GB" dirty="0"/>
              <a:t>Partial delivery, order to be defined</a:t>
            </a:r>
          </a:p>
          <a:p>
            <a:pPr lvl="1" algn="l"/>
            <a:r>
              <a:rPr lang="en-GB" dirty="0"/>
              <a:t>Compression of assemblies for shipment</a:t>
            </a:r>
          </a:p>
          <a:p>
            <a:pPr lvl="1" algn="l"/>
            <a:r>
              <a:rPr lang="en-GB" dirty="0" err="1"/>
              <a:t>Hypertack</a:t>
            </a:r>
            <a:r>
              <a:rPr lang="en-GB" dirty="0"/>
              <a:t> patch panels to be sent separately</a:t>
            </a:r>
          </a:p>
          <a:p>
            <a:pPr lvl="1" algn="l"/>
            <a:r>
              <a:rPr lang="en-GB" dirty="0"/>
              <a:t>Modification for GM reflectors on TCTPXH supports</a:t>
            </a:r>
          </a:p>
          <a:p>
            <a:pPr algn="l"/>
            <a:endParaRPr lang="en-GB" dirty="0"/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926844-A3B1-D2DD-DAF8-381F489CA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F7131C3-818C-EA77-9EB5-CB020D511F41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7725D93-374F-D000-27BE-D23303C30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3187333"/>
            <a:ext cx="2228309" cy="132863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8416328-1D63-0EB2-91DD-CC8A5210FA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209187"/>
            <a:ext cx="2361153" cy="135384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60D1479-95F5-B3FE-8274-CC9B4EB73E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2889760"/>
            <a:ext cx="2592288" cy="203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477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C3DF0-7B0C-7186-145A-FF5995BFD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C5D219-0D76-93F5-DD51-5B065B714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Next steps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FF4B97-A37B-02EB-E0DD-6D2E6029E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Acceptance of the pre-series and green light for the series production</a:t>
            </a:r>
          </a:p>
          <a:p>
            <a:pPr lvl="1" algn="l"/>
            <a:r>
              <a:rPr lang="en-GB" dirty="0"/>
              <a:t>Pre-series acceptance: end of week 51</a:t>
            </a:r>
          </a:p>
          <a:p>
            <a:pPr lvl="1" algn="l"/>
            <a:r>
              <a:rPr lang="en-GB" dirty="0"/>
              <a:t>Green light series production: 04/12/2024</a:t>
            </a:r>
          </a:p>
          <a:p>
            <a:pPr algn="l"/>
            <a:r>
              <a:rPr lang="en-GB" dirty="0"/>
              <a:t>Storage</a:t>
            </a:r>
          </a:p>
          <a:p>
            <a:pPr marL="0" indent="0" algn="l">
              <a:buNone/>
            </a:pPr>
            <a:endParaRPr lang="en-GB" dirty="0"/>
          </a:p>
          <a:p>
            <a:pPr algn="l"/>
            <a:endParaRPr lang="en-GB" dirty="0"/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D92053A-7517-2B16-8263-C03F8E53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5CF6C90-6344-2750-96C8-11AA7C2231B5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6" name="Image 5" descr="Une image contenant machine, ingénierie, industrie, usine&#10;&#10;Description générée automatiquement">
            <a:extLst>
              <a:ext uri="{FF2B5EF4-FFF2-40B4-BE49-F238E27FC236}">
                <a16:creationId xmlns:a16="http://schemas.microsoft.com/office/drawing/2014/main" id="{122AAF86-381A-2E64-DC89-3B6D61591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933443"/>
            <a:ext cx="2855328" cy="2141496"/>
          </a:xfrm>
          <a:prstGeom prst="rect">
            <a:avLst/>
          </a:prstGeom>
        </p:spPr>
      </p:pic>
      <p:pic>
        <p:nvPicPr>
          <p:cNvPr id="8" name="Image 7" descr="Une image contenant Modèle réduit, ingénierie, machine, intérieur&#10;&#10;Description générée automatiquement">
            <a:extLst>
              <a:ext uri="{FF2B5EF4-FFF2-40B4-BE49-F238E27FC236}">
                <a16:creationId xmlns:a16="http://schemas.microsoft.com/office/drawing/2014/main" id="{2BC45067-31C7-4232-DC8E-51EFCCA5D6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158" t="19553" r="21959" b="8492"/>
          <a:stretch/>
        </p:blipFill>
        <p:spPr>
          <a:xfrm>
            <a:off x="4741010" y="2939621"/>
            <a:ext cx="2567294" cy="213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275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EF7B21C7-5D0F-F944-DB6E-51E1CFCCF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103758"/>
            <a:ext cx="7920000" cy="540000"/>
          </a:xfrm>
        </p:spPr>
        <p:txBody>
          <a:bodyPr/>
          <a:lstStyle/>
          <a:p>
            <a:r>
              <a:rPr lang="en-GB" sz="4000" dirty="0"/>
              <a:t>Questions</a:t>
            </a:r>
            <a:endParaRPr lang="LID4096" sz="400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5AA3FC3-150E-5B5F-E32B-CDC1478BF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720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E23514C-70EF-C875-0390-66C427ABB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Supports for X-series and masks</a:t>
            </a:r>
            <a:endParaRPr lang="LID4096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50C82F46-CAD7-6288-F409-F078395B5C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9832" y="771550"/>
            <a:ext cx="3148453" cy="3325366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CE85C5-FB94-6F81-489A-2C8437F4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727A64B-5EDA-178B-9BC5-5896DA85E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57" b="98450" l="1558" r="98345">
                        <a14:foregroundMark x1="24635" y1="17345" x2="49367" y2="30911"/>
                        <a14:foregroundMark x1="49367" y1="30911" x2="32327" y2="52616"/>
                        <a14:foregroundMark x1="32327" y1="52616" x2="62999" y2="69380"/>
                        <a14:foregroundMark x1="62999" y1="69380" x2="10224" y2="30039"/>
                        <a14:foregroundMark x1="10224" y1="30039" x2="2726" y2="48256"/>
                        <a14:foregroundMark x1="2726" y1="48256" x2="20058" y2="61725"/>
                        <a14:foregroundMark x1="20058" y1="61725" x2="10711" y2="26357"/>
                        <a14:foregroundMark x1="10711" y1="26357" x2="70594" y2="5717"/>
                        <a14:foregroundMark x1="70594" y1="5717" x2="83252" y2="63372"/>
                        <a14:foregroundMark x1="83252" y1="63372" x2="75560" y2="84012"/>
                        <a14:foregroundMark x1="75560" y1="84012" x2="55112" y2="91570"/>
                        <a14:foregroundMark x1="55112" y1="91570" x2="32327" y2="92539"/>
                        <a14:foregroundMark x1="32327" y1="92539" x2="12756" y2="74516"/>
                        <a14:foregroundMark x1="12756" y1="74516" x2="17624" y2="61628"/>
                        <a14:foregroundMark x1="15677" y1="5523" x2="34372" y2="7171"/>
                        <a14:foregroundMark x1="48978" y1="5329" x2="20156" y2="1357"/>
                        <a14:foregroundMark x1="8652" y1="10636" x2="1558" y2="22481"/>
                        <a14:foregroundMark x1="6719" y1="54942" x2="9153" y2="93605"/>
                        <a14:foregroundMark x1="32911" y1="69283" x2="22493" y2="73643"/>
                        <a14:foregroundMark x1="25998" y1="38857" x2="74878" y2="27519"/>
                        <a14:foregroundMark x1="42746" y1="38953" x2="21130" y2="23837"/>
                        <a14:foregroundMark x1="60175" y1="34496" x2="59981" y2="54167"/>
                        <a14:foregroundMark x1="77799" y1="26647" x2="55988" y2="47674"/>
                        <a14:foregroundMark x1="94766" y1="28275" x2="88023" y2="48159"/>
                        <a14:foregroundMark x1="95909" y1="24905" x2="94887" y2="27920"/>
                        <a14:foregroundMark x1="98539" y1="17151" x2="96750" y2="22426"/>
                        <a14:foregroundMark x1="88023" y1="48159" x2="88023" y2="48353"/>
                        <a14:foregroundMark x1="91821" y1="17636" x2="92989" y2="14438"/>
                        <a14:foregroundMark x1="32717" y1="43314" x2="23466" y2="52616"/>
                        <a14:foregroundMark x1="2921" y1="95155" x2="48491" y2="95930"/>
                        <a14:foregroundMark x1="9250" y1="97771" x2="26193" y2="98450"/>
                        <a14:foregroundMark x1="78968" y1="26260" x2="84518" y2="5039"/>
                        <a14:foregroundMark x1="93281" y1="23353" x2="97176" y2="16667"/>
                        <a14:foregroundMark x1="96981" y1="16860" x2="95229" y2="24322"/>
                        <a14:backgroundMark x1="98150" y1="62984" x2="82181" y2="88760"/>
                        <a14:backgroundMark x1="82181" y1="88760" x2="70399" y2="99516"/>
                        <a14:backgroundMark x1="94742" y1="62694" x2="99903" y2="42926"/>
                        <a14:backgroundMark x1="96105" y1="45058" x2="95229" y2="28973"/>
                        <a14:backgroundMark x1="96592" y1="32171" x2="96358" y2="24580"/>
                        <a14:backgroundMark x1="97908" y1="17072" x2="97858" y2="16376"/>
                        <a14:backgroundMark x1="98345" y1="23159" x2="98078" y2="19435"/>
                        <a14:backgroundMark x1="99221" y1="22287" x2="99124" y2="15019"/>
                        <a14:backgroundMark x1="19572" y1="3391" x2="487" y2="5039"/>
                        <a14:backgroundMark x1="487" y1="5039" x2="487" y2="5039"/>
                        <a14:backgroundMark x1="13535" y1="5039" x2="1655" y2="1376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12160" y="1059582"/>
            <a:ext cx="3006151" cy="30207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D0E7FC9-BC60-B6FC-DD46-BB897E3C72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239" b="98584" l="650" r="97122">
                        <a14:foregroundMark x1="85422" y1="72389" x2="58496" y2="87699"/>
                        <a14:foregroundMark x1="89972" y1="50088" x2="81894" y2="96106"/>
                        <a14:foregroundMark x1="86722" y1="50708" x2="47447" y2="73982"/>
                        <a14:foregroundMark x1="94522" y1="62212" x2="93779" y2="85487"/>
                        <a14:foregroundMark x1="80873" y1="97522" x2="32683" y2="90973"/>
                        <a14:foregroundMark x1="89694" y1="95929" x2="97214" y2="58938"/>
                        <a14:foregroundMark x1="96843" y1="51947" x2="96565" y2="71593"/>
                        <a14:foregroundMark x1="95822" y1="56991" x2="96286" y2="29115"/>
                        <a14:foregroundMark x1="93872" y1="48938" x2="94986" y2="6283"/>
                        <a14:foregroundMark x1="98329" y1="32212" x2="97307" y2="3186"/>
                        <a14:foregroundMark x1="97307" y1="3186" x2="97307" y2="3186"/>
                        <a14:foregroundMark x1="97772" y1="17345" x2="84494" y2="1327"/>
                        <a14:foregroundMark x1="84494" y1="1327" x2="34448" y2="4602"/>
                        <a14:foregroundMark x1="54039" y1="3894" x2="34726" y2="6814"/>
                        <a14:foregroundMark x1="34726" y1="6814" x2="34262" y2="7345"/>
                        <a14:foregroundMark x1="40204" y1="8496" x2="14763" y2="27345"/>
                        <a14:foregroundMark x1="36490" y1="10885" x2="12813" y2="23363"/>
                        <a14:foregroundMark x1="12813" y1="23363" x2="12721" y2="23717"/>
                        <a14:foregroundMark x1="38069" y1="10354" x2="23770" y2="12566"/>
                        <a14:foregroundMark x1="23677" y1="12655" x2="15970" y2="16018"/>
                        <a14:foregroundMark x1="29248" y1="10442" x2="17363" y2="11504"/>
                        <a14:foregroundMark x1="17827" y1="18053" x2="929" y2="33097"/>
                        <a14:foregroundMark x1="929" y1="33097" x2="650" y2="33982"/>
                        <a14:foregroundMark x1="7521" y1="31770" x2="1764" y2="48938"/>
                        <a14:foregroundMark x1="1764" y1="48938" x2="1764" y2="48938"/>
                        <a14:foregroundMark x1="7985" y1="57876" x2="4085" y2="81150"/>
                        <a14:foregroundMark x1="12813" y1="88584" x2="16156" y2="98584"/>
                        <a14:foregroundMark x1="18199" y1="96814" x2="30734" y2="98584"/>
                        <a14:foregroundMark x1="10306" y1="80265" x2="6407" y2="96991"/>
                        <a14:foregroundMark x1="21727" y1="79823" x2="32869" y2="68319"/>
                        <a14:foregroundMark x1="54782" y1="76991" x2="70474" y2="66726"/>
                        <a14:foregroundMark x1="13928" y1="17168" x2="6407" y2="26549"/>
                        <a14:foregroundMark x1="8449" y1="26460" x2="4085" y2="32124"/>
                        <a14:foregroundMark x1="7985" y1="26283" x2="2878" y2="30885"/>
                        <a14:foregroundMark x1="6128" y1="25929" x2="3807" y2="30177"/>
                        <a14:foregroundMark x1="3621" y1="26991" x2="3621" y2="31327"/>
                        <a14:backgroundMark x1="650" y1="27080" x2="186" y2="27522"/>
                        <a14:backgroundMark x1="929" y1="26814" x2="371" y2="300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6845" y="987574"/>
            <a:ext cx="2892987" cy="303535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9D6AC89-F4ED-D51F-6E74-596B80693FB7}"/>
              </a:ext>
            </a:extLst>
          </p:cNvPr>
          <p:cNvSpPr txBox="1"/>
          <p:nvPr/>
        </p:nvSpPr>
        <p:spPr>
          <a:xfrm>
            <a:off x="395536" y="401191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Installed collimator (TCLPX)</a:t>
            </a:r>
            <a:endParaRPr lang="LID4096" sz="16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FE60B-17CE-0E98-3509-35761648AFA4}"/>
              </a:ext>
            </a:extLst>
          </p:cNvPr>
          <p:cNvSpPr txBox="1"/>
          <p:nvPr/>
        </p:nvSpPr>
        <p:spPr>
          <a:xfrm>
            <a:off x="3275856" y="4011910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Collimator support</a:t>
            </a:r>
            <a:endParaRPr lang="LID4096" sz="16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4EE034B-5A37-132C-75BC-852831174FFF}"/>
              </a:ext>
            </a:extLst>
          </p:cNvPr>
          <p:cNvSpPr txBox="1"/>
          <p:nvPr/>
        </p:nvSpPr>
        <p:spPr>
          <a:xfrm>
            <a:off x="6300192" y="4011910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Produced by MC Uldall</a:t>
            </a: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2648098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4E23514C-70EF-C875-0390-66C427ABB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Supports for TCSPM and TCTPM</a:t>
            </a:r>
            <a:endParaRPr lang="LID4096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50C82F46-CAD7-6288-F409-F078395B5C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2987824" y="771550"/>
            <a:ext cx="3148453" cy="3325366"/>
          </a:xfrm>
        </p:spPr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CE85C5-FB94-6F81-489A-2C8437F4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727A64B-5EDA-178B-9BC5-5896DA85E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669" l="432" r="99741">
                        <a14:foregroundMark x1="69171" y1="17804" x2="20466" y2="4077"/>
                        <a14:foregroundMark x1="20466" y1="4077" x2="16580" y2="4659"/>
                        <a14:foregroundMark x1="74784" y1="4992" x2="40846" y2="6323"/>
                        <a14:foregroundMark x1="80052" y1="1082" x2="59845" y2="166"/>
                        <a14:foregroundMark x1="71762" y1="749" x2="76166" y2="49584"/>
                        <a14:foregroundMark x1="88601" y1="11398" x2="81606" y2="61564"/>
                        <a14:foregroundMark x1="94473" y1="19634" x2="94947" y2="66095"/>
                        <a14:foregroundMark x1="93264" y1="8403" x2="97496" y2="43927"/>
                        <a14:foregroundMark x1="97496" y1="43927" x2="97496" y2="43927"/>
                        <a14:foregroundMark x1="98273" y1="10067" x2="96200" y2="49168"/>
                        <a14:foregroundMark x1="97496" y1="51414" x2="99050" y2="13644"/>
                        <a14:foregroundMark x1="97755" y1="44676" x2="99827" y2="35358"/>
                        <a14:foregroundMark x1="94991" y1="52745" x2="70380" y2="84859"/>
                        <a14:foregroundMark x1="77116" y1="59318" x2="36183" y2="98918"/>
                        <a14:foregroundMark x1="36183" y1="98918" x2="36183" y2="98918"/>
                        <a14:foregroundMark x1="67271" y1="62978" x2="7427" y2="83028"/>
                        <a14:foregroundMark x1="84370" y1="56073" x2="81088" y2="15141"/>
                        <a14:foregroundMark x1="81606" y1="30449" x2="89551" y2="27288"/>
                        <a14:foregroundMark x1="60708" y1="16473" x2="20121" y2="25624"/>
                        <a14:foregroundMark x1="27807" y1="8735" x2="4318" y2="41348"/>
                        <a14:foregroundMark x1="17962" y1="43012" x2="7427" y2="87937"/>
                        <a14:foregroundMark x1="12349" y1="68802" x2="432" y2="87521"/>
                        <a14:foregroundMark x1="48446" y1="80449" x2="18480" y2="88686"/>
                        <a14:foregroundMark x1="82292" y1="92930" x2="33333" y2="69800"/>
                        <a14:foregroundMark x1="36788" y1="90349" x2="23748" y2="72047"/>
                        <a14:foregroundMark x1="24957" y1="87105" x2="17530" y2="68968"/>
                        <a14:foregroundMark x1="24525" y1="93511" x2="9240" y2="71631"/>
                        <a14:foregroundMark x1="37910" y1="86190" x2="7081" y2="94592"/>
                        <a14:foregroundMark x1="7081" y1="94592" x2="6908" y2="94592"/>
                        <a14:foregroundMark x1="25561" y1="85607" x2="3972" y2="89767"/>
                        <a14:foregroundMark x1="26684" y1="89018" x2="864" y2="92928"/>
                        <a14:foregroundMark x1="864" y1="92928" x2="864" y2="92928"/>
                        <a14:foregroundMark x1="38515" y1="91098" x2="6908" y2="95757"/>
                        <a14:foregroundMark x1="33247" y1="97255" x2="14076" y2="96922"/>
                        <a14:foregroundMark x1="19344" y1="98336" x2="1641" y2="98502"/>
                        <a14:foregroundMark x1="24525" y1="71298" x2="25130" y2="59817"/>
                        <a14:foregroundMark x1="53454" y1="74210" x2="54836" y2="57404"/>
                        <a14:foregroundMark x1="61485" y1="62230" x2="66839" y2="54742"/>
                        <a14:foregroundMark x1="53713" y1="65308" x2="39551" y2="65308"/>
                        <a14:foregroundMark x1="76166" y1="55907" x2="80656" y2="51414"/>
                        <a14:foregroundMark x1="71157" y1="73544" x2="73834" y2="68636"/>
                        <a14:foregroundMark x1="82211" y1="83444" x2="81779" y2="71298"/>
                        <a14:foregroundMark x1="61054" y1="63394" x2="87789" y2="81273"/>
                        <a14:foregroundMark x1="74611" y1="79451" x2="85793" y2="85506"/>
                        <a14:foregroundMark x1="84888" y1="83028" x2="86452" y2="84108"/>
                        <a14:foregroundMark x1="76166" y1="81364" x2="57599" y2="96922"/>
                        <a14:foregroundMark x1="55786" y1="89767" x2="82482" y2="92527"/>
                        <a14:foregroundMark x1="45078" y1="93927" x2="81508" y2="94592"/>
                        <a14:foregroundMark x1="48618" y1="96506" x2="81376" y2="94873"/>
                        <a14:foregroundMark x1="71934" y1="96173" x2="80710" y2="96284"/>
                        <a14:foregroundMark x1="99309" y1="37937" x2="98705" y2="14809"/>
                        <a14:foregroundMark x1="98877" y1="12146" x2="93264" y2="4493"/>
                        <a14:foregroundMark x1="88601" y1="14809" x2="85492" y2="4825"/>
                        <a14:foregroundMark x1="92314" y1="6156" x2="89206" y2="2080"/>
                        <a14:foregroundMark x1="92055" y1="8819" x2="98273" y2="3744"/>
                        <a14:foregroundMark x1="96200" y1="5574" x2="89551" y2="0"/>
                        <a14:foregroundMark x1="92832" y1="5408" x2="80311" y2="2829"/>
                        <a14:foregroundMark x1="83420" y1="31947" x2="75561" y2="29950"/>
                        <a14:foregroundMark x1="76943" y1="12146" x2="48187" y2="10649"/>
                        <a14:foregroundMark x1="64767" y1="1248" x2="33506" y2="2246"/>
                        <a14:foregroundMark x1="33506" y1="2246" x2="33506" y2="2246"/>
                        <a14:foregroundMark x1="39465" y1="4077" x2="18566" y2="3577"/>
                        <a14:foregroundMark x1="26684" y1="5574" x2="10622" y2="2080"/>
                        <a14:foregroundMark x1="33247" y1="7654" x2="8808" y2="13478"/>
                        <a14:foregroundMark x1="20294" y1="4825" x2="8808" y2="20216"/>
                        <a14:foregroundMark x1="9758" y1="3328" x2="4318" y2="27704"/>
                        <a14:foregroundMark x1="4404" y1="7072" x2="4404" y2="28037"/>
                        <a14:foregroundMark x1="9845" y1="1498" x2="8808" y2="8070"/>
                        <a14:foregroundMark x1="20466" y1="17055" x2="11917" y2="50250"/>
                        <a14:foregroundMark x1="34801" y1="24875" x2="20466" y2="42429"/>
                        <a14:foregroundMark x1="10967" y1="48419" x2="5872" y2="54243"/>
                        <a14:foregroundMark x1="9845" y1="68053" x2="3627" y2="70715"/>
                        <a14:foregroundMark x1="12953" y1="66057" x2="1295" y2="64892"/>
                        <a14:foregroundMark x1="4404" y1="74792" x2="2418" y2="55574"/>
                        <a14:foregroundMark x1="2073" y1="62812" x2="1813" y2="54992"/>
                        <a14:foregroundMark x1="2850" y1="56656" x2="3368" y2="52329"/>
                        <a14:foregroundMark x1="3800" y1="54243" x2="3972" y2="49002"/>
                        <a14:foregroundMark x1="2073" y1="55324" x2="2418" y2="50333"/>
                        <a14:foregroundMark x1="5354" y1="50083" x2="5959" y2="43344"/>
                        <a14:foregroundMark x1="44301" y1="31780" x2="49396" y2="20715"/>
                        <a14:backgroundMark x1="97755" y1="63561" x2="81002" y2="99085"/>
                        <a14:backgroundMark x1="81002" y1="99085" x2="81002" y2="99085"/>
                        <a14:backgroundMark x1="96028" y1="84692" x2="95596" y2="97587"/>
                        <a14:backgroundMark x1="96028" y1="78120" x2="90933" y2="95757"/>
                        <a14:backgroundMark x1="97755" y1="84526" x2="96373" y2="97255"/>
                        <a14:backgroundMark x1="95250" y1="76123" x2="84370" y2="99834"/>
                        <a14:backgroundMark x1="92832" y1="83777" x2="87997" y2="93927"/>
                        <a14:backgroundMark x1="94387" y1="87354" x2="89551" y2="97587"/>
                        <a14:backgroundMark x1="95423" y1="89767" x2="93264" y2="96839"/>
                        <a14:backgroundMark x1="93869" y1="91265" x2="92487" y2="99251"/>
                        <a14:backgroundMark x1="92832" y1="93095" x2="88256" y2="99834"/>
                        <a14:backgroundMark x1="88601" y1="94426" x2="85924" y2="99251"/>
                        <a14:backgroundMark x1="87997" y1="90849" x2="81865" y2="99085"/>
                        <a14:backgroundMark x1="87824" y1="86439" x2="84542" y2="97088"/>
                        <a14:backgroundMark x1="88428" y1="84110" x2="94646" y2="71631"/>
                        <a14:backgroundMark x1="89206" y1="89351" x2="90415" y2="79867"/>
                        <a14:backgroundMark x1="93610" y1="81115" x2="98532" y2="70133"/>
                        <a14:backgroundMark x1="97323" y1="72795" x2="97323" y2="65474"/>
                        <a14:backgroundMark x1="97150" y1="79118" x2="97755" y2="63228"/>
                        <a14:backgroundMark x1="98273" y1="76123" x2="98705" y2="63561"/>
                        <a14:backgroundMark x1="98877" y1="63062" x2="98877" y2="72047"/>
                        <a14:backgroundMark x1="98359" y1="65474" x2="95941" y2="80948"/>
                        <a14:backgroundMark x1="95769" y1="70300" x2="94646" y2="80200"/>
                        <a14:backgroundMark x1="92142" y1="80948" x2="87997" y2="86938"/>
                        <a14:backgroundMark x1="97755" y1="94260" x2="97496" y2="97255"/>
                      </a14:backgroundRemoval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6081462" y="991122"/>
            <a:ext cx="2910209" cy="30207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D0E7FC9-BC60-B6FC-DD46-BB897E3C72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737" b="98098" l="456" r="99818">
                        <a14:foregroundMark x1="90876" y1="7113" x2="97354" y2="71050"/>
                        <a14:foregroundMark x1="97354" y1="71050" x2="92701" y2="91563"/>
                        <a14:foregroundMark x1="68704" y1="5790" x2="71533" y2="94045"/>
                        <a14:foregroundMark x1="40693" y1="7279" x2="41241" y2="93631"/>
                        <a14:foregroundMark x1="85675" y1="45327" x2="86770" y2="76344"/>
                        <a14:foregroundMark x1="86770" y1="76344" x2="86770" y2="76344"/>
                        <a14:foregroundMark x1="96350" y1="4136" x2="99818" y2="42597"/>
                        <a14:foregroundMark x1="96533" y1="1737" x2="47354" y2="2481"/>
                        <a14:foregroundMark x1="78285" y1="51861" x2="77464" y2="83375"/>
                        <a14:foregroundMark x1="90420" y1="98263" x2="53102" y2="97684"/>
                        <a14:foregroundMark x1="33212" y1="98098" x2="7847" y2="94706"/>
                        <a14:foregroundMark x1="12591" y1="92887" x2="4197" y2="57568"/>
                        <a14:foregroundMark x1="5383" y1="59222" x2="2281" y2="61125"/>
                        <a14:foregroundMark x1="43704" y1="13813" x2="25778" y2="18087"/>
                        <a14:foregroundMark x1="17245" y1="30521" x2="6204" y2="32175"/>
                        <a14:foregroundMark x1="7299" y1="32672" x2="2555" y2="33251"/>
                        <a14:foregroundMark x1="40237" y1="21175" x2="456" y2="29942"/>
                        <a14:foregroundMark x1="17245" y1="26055" x2="11496" y2="25889"/>
                        <a14:foregroundMark x1="14051" y1="24897" x2="13595" y2="25062"/>
                        <a14:foregroundMark x1="14599" y1="25145" x2="12318" y2="25062"/>
                        <a14:foregroundMark x1="13412" y1="24566" x2="17701" y2="25889"/>
                        <a14:backgroundMark x1="12135" y1="910" x2="2920" y2="13069"/>
                        <a14:backgroundMark x1="22172" y1="744" x2="2099" y2="15054"/>
                        <a14:backgroundMark x1="2099" y1="15054" x2="2099" y2="15054"/>
                        <a14:backgroundMark x1="5657" y1="23656" x2="1916" y2="25145"/>
                        <a14:backgroundMark x1="1277" y1="27378" x2="1277" y2="27378"/>
                        <a14:backgroundMark x1="8120" y1="24731" x2="8120" y2="24731"/>
                        <a14:backgroundMark x1="8485" y1="22333" x2="8485" y2="22333"/>
                        <a14:backgroundMark x1="14051" y1="21754" x2="14051" y2="21754"/>
                        <a14:backgroundMark x1="24909" y1="17122" x2="274" y2="25145"/>
                      </a14:backgroundRemoval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179512" y="987574"/>
            <a:ext cx="2751651" cy="303535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9D6AC89-F4ED-D51F-6E74-596B80693FB7}"/>
              </a:ext>
            </a:extLst>
          </p:cNvPr>
          <p:cNvSpPr txBox="1"/>
          <p:nvPr/>
        </p:nvSpPr>
        <p:spPr>
          <a:xfrm>
            <a:off x="323528" y="401191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Installed collimator (TCSPM 45°)</a:t>
            </a:r>
            <a:endParaRPr lang="LID4096" sz="1600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FE60B-17CE-0E98-3509-35761648AFA4}"/>
              </a:ext>
            </a:extLst>
          </p:cNvPr>
          <p:cNvSpPr txBox="1"/>
          <p:nvPr/>
        </p:nvSpPr>
        <p:spPr>
          <a:xfrm>
            <a:off x="3203848" y="4011910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Collimator support</a:t>
            </a:r>
            <a:endParaRPr lang="LID4096" sz="16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4EE034B-5A37-132C-75BC-852831174FFF}"/>
              </a:ext>
            </a:extLst>
          </p:cNvPr>
          <p:cNvSpPr txBox="1"/>
          <p:nvPr/>
        </p:nvSpPr>
        <p:spPr>
          <a:xfrm>
            <a:off x="6300192" y="4011910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Produced by MC Uldall</a:t>
            </a: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3175085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414A9C-E28F-015D-8A5E-9144CA121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Schedule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4C1A9F3-41CE-4008-6461-54DC7EC20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960440"/>
          </a:xfrm>
        </p:spPr>
        <p:txBody>
          <a:bodyPr/>
          <a:lstStyle/>
          <a:p>
            <a:pPr algn="l"/>
            <a:r>
              <a:rPr lang="en-GB" dirty="0"/>
              <a:t>Week 47 2024: Delivery of the Pre-series units</a:t>
            </a:r>
          </a:p>
          <a:p>
            <a:pPr lvl="5"/>
            <a:r>
              <a:rPr lang="en-GB" dirty="0"/>
              <a:t>3 Supports for X-series and masks</a:t>
            </a:r>
          </a:p>
          <a:p>
            <a:pPr lvl="5"/>
            <a:r>
              <a:rPr lang="en-GB" dirty="0"/>
              <a:t>1 Support for TCSPM</a:t>
            </a:r>
          </a:p>
          <a:p>
            <a:pPr lvl="5"/>
            <a:r>
              <a:rPr lang="en-GB" dirty="0"/>
              <a:t>7 Supports for tests at CERN</a:t>
            </a:r>
          </a:p>
          <a:p>
            <a:pPr lvl="5"/>
            <a:r>
              <a:rPr lang="en-GB" dirty="0"/>
              <a:t>Loose parts for linear stage</a:t>
            </a:r>
          </a:p>
          <a:p>
            <a:pPr algn="l"/>
            <a:r>
              <a:rPr lang="en-GB" dirty="0"/>
              <a:t>Week 27 2025: Delivery of the Series units</a:t>
            </a:r>
          </a:p>
          <a:p>
            <a:pPr lvl="5"/>
            <a:r>
              <a:rPr lang="en-GB" dirty="0"/>
              <a:t>28 Supports for X-series and masks</a:t>
            </a:r>
          </a:p>
          <a:p>
            <a:pPr lvl="5"/>
            <a:r>
              <a:rPr lang="en-GB" dirty="0"/>
              <a:t>11 Supports for TCSPM</a:t>
            </a:r>
          </a:p>
          <a:p>
            <a:pPr lvl="5"/>
            <a:r>
              <a:rPr lang="en-GB" dirty="0"/>
              <a:t>10 Supports for TCTPM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32BF992-1304-07ED-D06E-02CEDC4C6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590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SAT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Reception and inventory</a:t>
            </a:r>
          </a:p>
          <a:p>
            <a:pPr algn="l"/>
            <a:r>
              <a:rPr lang="en-GB" dirty="0"/>
              <a:t>Assembly of a linear stage &amp; TCSPM support</a:t>
            </a:r>
          </a:p>
          <a:p>
            <a:pPr algn="l"/>
            <a:r>
              <a:rPr lang="en-GB" dirty="0"/>
              <a:t>Mounting of commercial components</a:t>
            </a:r>
          </a:p>
          <a:p>
            <a:pPr algn="l"/>
            <a:r>
              <a:rPr lang="en-GB" dirty="0"/>
              <a:t>Insertion tests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2229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3E1B78-CE1C-7CBD-8187-D5F0FB6B7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SAT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1A6501-E8C0-15F8-BF4B-9E73659D4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Reception and inventory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DE381E-48C3-57A1-84DF-5B7ED06BF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9568127-9265-C3D9-2AE4-B46D6738014A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9" name="Image 8" descr="Une image contenant machine, intérieur, ingénierie, industrie&#10;&#10;Description générée automatiquement">
            <a:extLst>
              <a:ext uri="{FF2B5EF4-FFF2-40B4-BE49-F238E27FC236}">
                <a16:creationId xmlns:a16="http://schemas.microsoft.com/office/drawing/2014/main" id="{A26DD371-C88E-F7C4-F89A-E81492B06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203598"/>
            <a:ext cx="489654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98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576A15-344C-32CD-89FB-3D4640188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FCF9CE-43DA-EC14-4613-CF775F9CF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SAT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E90E2D-26B9-4D6B-72DA-3476162B6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Assembly of a linear stage &amp; TCSPM support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3CB606-5EDB-B253-F5F6-F6BD37D4F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74BF9FA-3600-4169-4CF8-144CE86F1354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0E3C8B6-1ED4-4E29-449F-9DE2CA0ADC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2" t="23019" r="31249" b="3308"/>
          <a:stretch/>
        </p:blipFill>
        <p:spPr bwMode="auto">
          <a:xfrm>
            <a:off x="1115616" y="1225159"/>
            <a:ext cx="3295650" cy="34728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835B36E-6865-2D0A-C151-FDC3AB0204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5" t="4622" r="14923" b="2917"/>
          <a:stretch/>
        </p:blipFill>
        <p:spPr bwMode="auto">
          <a:xfrm>
            <a:off x="4764041" y="1217221"/>
            <a:ext cx="3019425" cy="34886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9529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BFC9DD-9FEF-5595-BD88-FDD2D8E519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4F8856-C1AC-402E-1767-E03465D3F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SAT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60DFCA-88A8-2A54-6695-D35DCC406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Mounting of commercial components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AE01C28-CB75-A917-F34B-EC4650079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8C2AE8E-23AF-8AD2-E337-7CB5C50C64AE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7750489-9607-E32E-B3D6-023F1567EB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9" t="10424" b="9903"/>
          <a:stretch/>
        </p:blipFill>
        <p:spPr bwMode="auto">
          <a:xfrm>
            <a:off x="382374" y="1337625"/>
            <a:ext cx="3839994" cy="29896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 6" descr="Une image contenant ingénierie, machine, intérieur, acier&#10;&#10;Description générée automatiquement">
            <a:extLst>
              <a:ext uri="{FF2B5EF4-FFF2-40B4-BE49-F238E27FC236}">
                <a16:creationId xmlns:a16="http://schemas.microsoft.com/office/drawing/2014/main" id="{3FA85E26-3799-8CB0-EDCD-8F6D4C3B50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102" t="29528" r="30278" b="13608"/>
          <a:stretch/>
        </p:blipFill>
        <p:spPr>
          <a:xfrm>
            <a:off x="6383621" y="1724214"/>
            <a:ext cx="2232248" cy="2233660"/>
          </a:xfrm>
          <a:prstGeom prst="rect">
            <a:avLst/>
          </a:prstGeom>
        </p:spPr>
      </p:pic>
      <p:pic>
        <p:nvPicPr>
          <p:cNvPr id="13" name="Image 12" descr="Une image contenant personne, machine, Technicien, intérieur&#10;&#10;Description générée automatiquement">
            <a:extLst>
              <a:ext uri="{FF2B5EF4-FFF2-40B4-BE49-F238E27FC236}">
                <a16:creationId xmlns:a16="http://schemas.microsoft.com/office/drawing/2014/main" id="{A5B49B02-05A8-8A46-D657-762CA0BB5DF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9354" t="14135" r="44643" b="71466"/>
          <a:stretch/>
        </p:blipFill>
        <p:spPr>
          <a:xfrm rot="5400000">
            <a:off x="3808152" y="1823706"/>
            <a:ext cx="2989685" cy="201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44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753AEC-F9C1-5A6C-D45A-132604C73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95E687-C508-F432-2CEB-577371260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478"/>
            <a:ext cx="7920000" cy="540000"/>
          </a:xfrm>
        </p:spPr>
        <p:txBody>
          <a:bodyPr/>
          <a:lstStyle/>
          <a:p>
            <a:r>
              <a:rPr lang="en-GB" dirty="0"/>
              <a:t>Description of the SAT</a:t>
            </a:r>
            <a:endParaRPr lang="LID4096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E7117E-F0C4-54AD-60DC-45736CAD6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3680222"/>
          </a:xfrm>
        </p:spPr>
        <p:txBody>
          <a:bodyPr/>
          <a:lstStyle/>
          <a:p>
            <a:pPr algn="l"/>
            <a:r>
              <a:rPr lang="en-GB" dirty="0"/>
              <a:t>Insertion tests</a:t>
            </a:r>
            <a:endParaRPr lang="LID4096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6F4A1B-490F-FCE4-0F67-7AF4A1184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254C64A-B706-9EA9-E9CB-4BC455B18579}"/>
              </a:ext>
            </a:extLst>
          </p:cNvPr>
          <p:cNvSpPr txBox="1"/>
          <p:nvPr/>
        </p:nvSpPr>
        <p:spPr>
          <a:xfrm>
            <a:off x="35496" y="4299942"/>
            <a:ext cx="2016224" cy="8435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LID4096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B5A1068-E8FC-6918-68AA-2D8D737BC37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2" t="21289" r="17930" b="16833"/>
          <a:stretch/>
        </p:blipFill>
        <p:spPr bwMode="auto">
          <a:xfrm rot="5400000">
            <a:off x="-199575" y="1791032"/>
            <a:ext cx="3110230" cy="2511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32B703C-D4BF-CD49-3FE1-365E2E186E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0" t="17317" r="24511" b="3006"/>
          <a:stretch/>
        </p:blipFill>
        <p:spPr bwMode="auto">
          <a:xfrm>
            <a:off x="2899505" y="1491630"/>
            <a:ext cx="3344990" cy="31436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E410F73-10F0-DB6D-7F6A-461142AB70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4" t="12572" r="20902" b="20842"/>
          <a:stretch/>
        </p:blipFill>
        <p:spPr bwMode="auto">
          <a:xfrm rot="5400000">
            <a:off x="6223417" y="1811900"/>
            <a:ext cx="3135340" cy="25114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357178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8946e33d-fd2f-4ae4-8ee9-d90c129cdf9e"/>
    <ds:schemaRef ds:uri="http://www.w3.org/XML/1998/namespace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9919</TotalTime>
  <Words>247</Words>
  <Application>Microsoft Office PowerPoint</Application>
  <PresentationFormat>Affichage à l'écran (16:9)</PresentationFormat>
  <Paragraphs>62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Thème Office</vt:lpstr>
      <vt:lpstr>SAT at CERN for collimator supports - 16/12/2024  EDMS 3212394</vt:lpstr>
      <vt:lpstr>Supports for X-series and masks</vt:lpstr>
      <vt:lpstr>Supports for TCSPM and TCTPM</vt:lpstr>
      <vt:lpstr>Schedule</vt:lpstr>
      <vt:lpstr>Description of the SAT</vt:lpstr>
      <vt:lpstr>Description of the SAT</vt:lpstr>
      <vt:lpstr>Description of the SAT</vt:lpstr>
      <vt:lpstr>Description of the SAT</vt:lpstr>
      <vt:lpstr>Description of the SAT</vt:lpstr>
      <vt:lpstr>Next steps</vt:lpstr>
      <vt:lpstr>Next steps</vt:lpstr>
      <vt:lpstr>Next steps</vt:lpstr>
      <vt:lpstr>Questions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Thibaut Parmentier</cp:lastModifiedBy>
  <cp:revision>259</cp:revision>
  <dcterms:created xsi:type="dcterms:W3CDTF">2020-02-06T17:34:13Z</dcterms:created>
  <dcterms:modified xsi:type="dcterms:W3CDTF">2024-12-16T15:28:51Z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