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63" r:id="rId5"/>
    <p:sldId id="397" r:id="rId6"/>
    <p:sldId id="387" r:id="rId7"/>
    <p:sldId id="407" r:id="rId8"/>
    <p:sldId id="405" r:id="rId9"/>
    <p:sldId id="383" r:id="rId10"/>
    <p:sldId id="382" r:id="rId11"/>
    <p:sldId id="406" r:id="rId12"/>
    <p:sldId id="375" r:id="rId13"/>
    <p:sldId id="381" r:id="rId14"/>
    <p:sldId id="367" r:id="rId15"/>
    <p:sldId id="376" r:id="rId16"/>
    <p:sldId id="385" r:id="rId17"/>
    <p:sldId id="369" r:id="rId18"/>
    <p:sldId id="370" r:id="rId19"/>
    <p:sldId id="391" r:id="rId20"/>
    <p:sldId id="390" r:id="rId21"/>
    <p:sldId id="395" r:id="rId22"/>
    <p:sldId id="394" r:id="rId23"/>
    <p:sldId id="372" r:id="rId24"/>
    <p:sldId id="389" r:id="rId25"/>
    <p:sldId id="388" r:id="rId26"/>
    <p:sldId id="373" r:id="rId27"/>
    <p:sldId id="396" r:id="rId28"/>
    <p:sldId id="392" r:id="rId29"/>
    <p:sldId id="393" r:id="rId30"/>
    <p:sldId id="400" r:id="rId31"/>
    <p:sldId id="266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FEA08F-76E7-4281-8854-543D80CBD984}">
          <p14:sldIdLst>
            <p14:sldId id="263"/>
            <p14:sldId id="397"/>
            <p14:sldId id="387"/>
            <p14:sldId id="407"/>
            <p14:sldId id="405"/>
            <p14:sldId id="383"/>
            <p14:sldId id="382"/>
            <p14:sldId id="406"/>
            <p14:sldId id="375"/>
            <p14:sldId id="381"/>
            <p14:sldId id="367"/>
            <p14:sldId id="376"/>
            <p14:sldId id="385"/>
            <p14:sldId id="369"/>
            <p14:sldId id="370"/>
            <p14:sldId id="391"/>
            <p14:sldId id="390"/>
            <p14:sldId id="395"/>
            <p14:sldId id="394"/>
            <p14:sldId id="372"/>
            <p14:sldId id="389"/>
            <p14:sldId id="388"/>
            <p14:sldId id="373"/>
            <p14:sldId id="396"/>
            <p14:sldId id="392"/>
            <p14:sldId id="393"/>
            <p14:sldId id="400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" userId="S::laura.helene.hannemann@cern.ch::dc4ddc29-4458-4d74-ab5d-32a6910f4225" providerId="AD"/>
  <p188:author id="{F1168770-5D67-5397-FDCA-8802DE6CDF8B}" name="Carla Piccinni" initials="CP" userId="S::carla.piccinni@cern.ch::97ea9e12-7973-4301-a055-edadc029c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5A5A5A"/>
    <a:srgbClr val="1601B3"/>
    <a:srgbClr val="CCFFCC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47" autoAdjust="0"/>
  </p:normalViewPr>
  <p:slideViewPr>
    <p:cSldViewPr snapToObjects="1" showGuides="1">
      <p:cViewPr varScale="1">
        <p:scale>
          <a:sx n="194" d="100"/>
          <a:sy n="194" d="100"/>
        </p:scale>
        <p:origin x="834" y="1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0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7" Type="http://schemas.openxmlformats.org/officeDocument/2006/relationships/image" Target="../media/image17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4.mp4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edms.cern.ch/document/2755675/2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47564" y="1896750"/>
            <a:ext cx="7848872" cy="1107048"/>
          </a:xfrm>
        </p:spPr>
        <p:txBody>
          <a:bodyPr/>
          <a:lstStyle/>
          <a:p>
            <a:pPr algn="ctr"/>
            <a:r>
              <a:rPr lang="en-GB" sz="4000" dirty="0">
                <a:effectLst/>
                <a:latin typeface="Segoe UI" panose="020B0502040204020203" pitchFamily="34" charset="0"/>
              </a:rPr>
              <a:t>WP5.2 – Transport  Analysis Collimator Jaws </a:t>
            </a:r>
            <a:br>
              <a:rPr lang="en-GB" sz="4000" dirty="0">
                <a:effectLst/>
                <a:latin typeface="Segoe UI" panose="020B0502040204020203" pitchFamily="34" charset="0"/>
              </a:rPr>
            </a:br>
            <a:endParaRPr lang="en-GB" sz="5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55832" y="3619128"/>
            <a:ext cx="3804200" cy="536798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L. Hannemann, F. Carra, </a:t>
            </a:r>
            <a:r>
              <a:rPr lang="en-US" dirty="0"/>
              <a:t>L. Puddu</a:t>
            </a:r>
          </a:p>
          <a:p>
            <a:endParaRPr lang="en-US" sz="20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ous-titre 18">
            <a:extLst>
              <a:ext uri="{FF2B5EF4-FFF2-40B4-BE49-F238E27FC236}">
                <a16:creationId xmlns:a16="http://schemas.microsoft.com/office/drawing/2014/main" id="{B0304E1A-1D7F-DFDA-783B-BC2B8F767CCF}"/>
              </a:ext>
            </a:extLst>
          </p:cNvPr>
          <p:cNvSpPr txBox="1">
            <a:spLocks/>
          </p:cNvSpPr>
          <p:nvPr/>
        </p:nvSpPr>
        <p:spPr>
          <a:xfrm>
            <a:off x="5580112" y="3619128"/>
            <a:ext cx="3024336" cy="5367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16/12/2024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352D0-75CF-8CF5-E0C3-54D593C19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 and Assumptions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CBC00C7-39A8-E002-8D37-AB4AED96E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green object with red lines&#10;&#10;Description automatically generated">
            <a:extLst>
              <a:ext uri="{FF2B5EF4-FFF2-40B4-BE49-F238E27FC236}">
                <a16:creationId xmlns:a16="http://schemas.microsoft.com/office/drawing/2014/main" id="{773CE880-5F5E-66FC-72A4-3A41EAD664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874006"/>
            <a:ext cx="3106688" cy="1498738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C777D3-1BE5-C000-9181-4C9F9B90A9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8A8C8FC-5245-850C-205E-FB3FD88D8D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54355" y="2415180"/>
            <a:ext cx="4041775" cy="2082409"/>
          </a:xfrm>
        </p:spPr>
        <p:txBody>
          <a:bodyPr/>
          <a:lstStyle/>
          <a:p>
            <a:pPr algn="l"/>
            <a:r>
              <a:rPr lang="en-US" dirty="0" err="1"/>
              <a:t>DoF</a:t>
            </a:r>
            <a:r>
              <a:rPr lang="en-US" dirty="0"/>
              <a:t>:</a:t>
            </a:r>
          </a:p>
          <a:p>
            <a:pPr algn="l"/>
            <a:endParaRPr lang="en-US" dirty="0"/>
          </a:p>
          <a:p>
            <a:pPr marL="0" indent="0" algn="l">
              <a:buNone/>
            </a:pPr>
            <a:r>
              <a:rPr lang="en-US" dirty="0"/>
              <a:t>		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1A504-0606-E360-A39D-C735639C4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B9AC78-523C-B49F-7897-B0595B4E5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31CE29-F4EA-96C6-3334-7316ADA60402}"/>
              </a:ext>
            </a:extLst>
          </p:cNvPr>
          <p:cNvSpPr txBox="1"/>
          <p:nvPr/>
        </p:nvSpPr>
        <p:spPr>
          <a:xfrm>
            <a:off x="425757" y="2372744"/>
            <a:ext cx="517140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2000" dirty="0">
                <a:solidFill>
                  <a:schemeClr val="accent5"/>
                </a:solidFill>
              </a:rPr>
              <a:t>1. Forces Applied:</a:t>
            </a:r>
          </a:p>
          <a:p>
            <a:pPr marL="3429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Two forces (64KN) are simulated to represent the clamping system on the blocks.</a:t>
            </a:r>
          </a:p>
          <a:p>
            <a:pPr marL="0" lvl="1">
              <a:spcBef>
                <a:spcPct val="20000"/>
              </a:spcBef>
              <a:buClr>
                <a:schemeClr val="accent6"/>
              </a:buClr>
            </a:pPr>
            <a:r>
              <a:rPr lang="en-GB" sz="2000" dirty="0">
                <a:solidFill>
                  <a:schemeClr val="accent5"/>
                </a:solidFill>
              </a:rPr>
              <a:t>2. Fixed Support:</a:t>
            </a:r>
          </a:p>
          <a:p>
            <a:pPr marL="3429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Fixed support is applied where the shafts are connected to the collimator setup.</a:t>
            </a:r>
          </a:p>
        </p:txBody>
      </p:sp>
      <p:pic>
        <p:nvPicPr>
          <p:cNvPr id="9" name="Content Placeholder 6" descr="A green rectangular object with a white background&#10;&#10;Description automatically generated">
            <a:extLst>
              <a:ext uri="{FF2B5EF4-FFF2-40B4-BE49-F238E27FC236}">
                <a16:creationId xmlns:a16="http://schemas.microsoft.com/office/drawing/2014/main" id="{3CADCF18-D5E5-412F-E04C-1EFC3763DF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813" r="82440" b="36619"/>
          <a:stretch/>
        </p:blipFill>
        <p:spPr>
          <a:xfrm>
            <a:off x="5895538" y="2957409"/>
            <a:ext cx="1008112" cy="720080"/>
          </a:xfrm>
          <a:prstGeom prst="rect">
            <a:avLst/>
          </a:prstGeom>
        </p:spPr>
      </p:pic>
      <p:pic>
        <p:nvPicPr>
          <p:cNvPr id="10" name="Picture 9" descr="A green rectangular object with a white background&#10;&#10;Description automatically generated">
            <a:extLst>
              <a:ext uri="{FF2B5EF4-FFF2-40B4-BE49-F238E27FC236}">
                <a16:creationId xmlns:a16="http://schemas.microsoft.com/office/drawing/2014/main" id="{8AC98E0A-4476-163E-4213-CBDDA0A589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6056" t="49706" b="28553"/>
          <a:stretch/>
        </p:blipFill>
        <p:spPr>
          <a:xfrm>
            <a:off x="6008612" y="3577833"/>
            <a:ext cx="864096" cy="8635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33F37AB-5217-76C7-C268-26B017DB5CB4}"/>
              </a:ext>
            </a:extLst>
          </p:cNvPr>
          <p:cNvSpPr txBox="1"/>
          <p:nvPr/>
        </p:nvSpPr>
        <p:spPr>
          <a:xfrm>
            <a:off x="7233766" y="313888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Rotational and translational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34EF4E-3D22-82D0-A7AD-4110E82B1FC4}"/>
              </a:ext>
            </a:extLst>
          </p:cNvPr>
          <p:cNvSpPr txBox="1"/>
          <p:nvPr/>
        </p:nvSpPr>
        <p:spPr>
          <a:xfrm>
            <a:off x="7265505" y="382494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Rotational</a:t>
            </a:r>
            <a:endParaRPr lang="en-GB" dirty="0"/>
          </a:p>
        </p:txBody>
      </p: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B5AA265F-C17D-568C-6C7E-A7F1CC862371}"/>
              </a:ext>
            </a:extLst>
          </p:cNvPr>
          <p:cNvSpPr/>
          <p:nvPr/>
        </p:nvSpPr>
        <p:spPr>
          <a:xfrm>
            <a:off x="6206775" y="3205602"/>
            <a:ext cx="464011" cy="56192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Curved Down 19">
            <a:extLst>
              <a:ext uri="{FF2B5EF4-FFF2-40B4-BE49-F238E27FC236}">
                <a16:creationId xmlns:a16="http://schemas.microsoft.com/office/drawing/2014/main" id="{1C1AB43C-5F16-CBB9-CA75-AE4EBDA0EAEC}"/>
              </a:ext>
            </a:extLst>
          </p:cNvPr>
          <p:cNvSpPr/>
          <p:nvPr/>
        </p:nvSpPr>
        <p:spPr>
          <a:xfrm>
            <a:off x="6258761" y="3308159"/>
            <a:ext cx="360040" cy="133473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Arrow: Curved Down 20">
            <a:extLst>
              <a:ext uri="{FF2B5EF4-FFF2-40B4-BE49-F238E27FC236}">
                <a16:creationId xmlns:a16="http://schemas.microsoft.com/office/drawing/2014/main" id="{E9725EB9-C647-EC33-59DA-5E7F8987F444}"/>
              </a:ext>
            </a:extLst>
          </p:cNvPr>
          <p:cNvSpPr/>
          <p:nvPr/>
        </p:nvSpPr>
        <p:spPr>
          <a:xfrm>
            <a:off x="6145930" y="3960959"/>
            <a:ext cx="360040" cy="133473"/>
          </a:xfrm>
          <a:prstGeom prst="curved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72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6C160-2CB8-2D6A-4D85-09A068B2D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Bending Modes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59A5483-5FFD-E760-24EB-D9C1CB093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Jaw without shaft</a:t>
            </a:r>
            <a:endParaRPr lang="en-GB" dirty="0"/>
          </a:p>
        </p:txBody>
      </p:sp>
      <p:pic>
        <p:nvPicPr>
          <p:cNvPr id="6" name="Mode1">
            <a:hlinkClick r:id="" action="ppaction://media"/>
            <a:extLst>
              <a:ext uri="{FF2B5EF4-FFF2-40B4-BE49-F238E27FC236}">
                <a16:creationId xmlns:a16="http://schemas.microsoft.com/office/drawing/2014/main" id="{F485ADB8-9FA4-9B72-2855-BD36F495BB33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/>
        </p:blipFill>
        <p:spPr>
          <a:xfrm>
            <a:off x="457200" y="1420322"/>
            <a:ext cx="3800475" cy="2162175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889C2D-F4DD-0975-079F-4AAD9BA17D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Jaw with shaft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EC94E2-53E0-FD13-76A5-593150FF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90CD5-0283-83AF-C062-E8B9BA2F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7D746-0884-3855-7774-D68725C75A2A}"/>
              </a:ext>
            </a:extLst>
          </p:cNvPr>
          <p:cNvSpPr txBox="1"/>
          <p:nvPr/>
        </p:nvSpPr>
        <p:spPr>
          <a:xfrm>
            <a:off x="625620" y="392271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moment: 132Hz </a:t>
            </a:r>
            <a:endParaRPr lang="en-GB" dirty="0"/>
          </a:p>
        </p:txBody>
      </p:sp>
      <p:pic>
        <p:nvPicPr>
          <p:cNvPr id="12" name="Mode1">
            <a:hlinkClick r:id="" action="ppaction://media"/>
            <a:extLst>
              <a:ext uri="{FF2B5EF4-FFF2-40B4-BE49-F238E27FC236}">
                <a16:creationId xmlns:a16="http://schemas.microsoft.com/office/drawing/2014/main" id="{015DBA14-341B-5186-B57B-E130341BF50B}"/>
              </a:ext>
            </a:extLst>
          </p:cNvPr>
          <p:cNvPicPr>
            <a:picLocks noGrp="1" noChangeAspect="1"/>
          </p:cNvPicPr>
          <p:nvPr>
            <p:ph sz="quarter" idx="4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5025" y="1578666"/>
            <a:ext cx="4041775" cy="194828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C81748-5208-23CE-1B7C-E5C53B6CF0F5}"/>
              </a:ext>
            </a:extLst>
          </p:cNvPr>
          <p:cNvSpPr txBox="1"/>
          <p:nvPr/>
        </p:nvSpPr>
        <p:spPr>
          <a:xfrm>
            <a:off x="4427984" y="386635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moment: 77Hz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78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06136-5FF1-ED15-223D-98398A0C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Bending Modes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4DCC29-BE1D-2168-C80D-6920F1B55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Jaw without shaft</a:t>
            </a:r>
            <a:endParaRPr lang="en-GB" dirty="0"/>
          </a:p>
        </p:txBody>
      </p:sp>
      <p:pic>
        <p:nvPicPr>
          <p:cNvPr id="6" name="Mode2">
            <a:hlinkClick r:id="" action="ppaction://media"/>
            <a:extLst>
              <a:ext uri="{FF2B5EF4-FFF2-40B4-BE49-F238E27FC236}">
                <a16:creationId xmlns:a16="http://schemas.microsoft.com/office/drawing/2014/main" id="{C319FD4D-4666-6B07-1A8A-6DA2DE7799D6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1938" y="1595490"/>
            <a:ext cx="4040189" cy="2298318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006350-09B1-2ADF-C117-C4A2BBCDC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Jaw with shaft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C9B4F4-B4A7-1FCD-3253-65B70F290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D3060-9D2A-79AD-8744-BFC40E98E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D10FF0-FDD2-EBB3-B5F5-AEF7C18896C0}"/>
              </a:ext>
            </a:extLst>
          </p:cNvPr>
          <p:cNvSpPr txBox="1"/>
          <p:nvPr/>
        </p:nvSpPr>
        <p:spPr>
          <a:xfrm>
            <a:off x="631852" y="4229606"/>
            <a:ext cx="394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bending moment: 228 Hz </a:t>
            </a:r>
            <a:endParaRPr lang="en-GB" dirty="0"/>
          </a:p>
        </p:txBody>
      </p:sp>
      <p:pic>
        <p:nvPicPr>
          <p:cNvPr id="11" name="Mode2">
            <a:hlinkClick r:id="" action="ppaction://media"/>
            <a:extLst>
              <a:ext uri="{FF2B5EF4-FFF2-40B4-BE49-F238E27FC236}">
                <a16:creationId xmlns:a16="http://schemas.microsoft.com/office/drawing/2014/main" id="{FFA788D4-04C4-569E-B5AB-4586A09D6894}"/>
              </a:ext>
            </a:extLst>
          </p:cNvPr>
          <p:cNvPicPr>
            <a:picLocks noGrp="1" noChangeAspect="1"/>
          </p:cNvPicPr>
          <p:nvPr>
            <p:ph sz="quarter" idx="4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58592" y="1501052"/>
            <a:ext cx="4487622" cy="216319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F7A08B-5CC0-E437-CA5A-5D8CEE14BF60}"/>
              </a:ext>
            </a:extLst>
          </p:cNvPr>
          <p:cNvSpPr txBox="1"/>
          <p:nvPr/>
        </p:nvSpPr>
        <p:spPr>
          <a:xfrm>
            <a:off x="4524930" y="4197340"/>
            <a:ext cx="394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bending moment: 114 Hz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1F9A6-276A-F8BC-1BE1-9D317CB9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Modal Analysis</a:t>
            </a:r>
            <a:br>
              <a:rPr lang="en-US" dirty="0"/>
            </a:br>
            <a:r>
              <a:rPr lang="en-US" dirty="0"/>
              <a:t>Natural Frequencies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457C82-7031-9931-E988-3971D24291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565" y="914401"/>
            <a:ext cx="4947265" cy="259345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4F049-1E8A-E8B2-EF4D-92C4F696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6761C-A01A-8F06-ECF4-5F2CDBD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B9903E-9264-2774-ED4C-EBE9FB235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1422" y="1138533"/>
            <a:ext cx="3801023" cy="19824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909A04-2251-65F0-03D8-2F0D4429F550}"/>
              </a:ext>
            </a:extLst>
          </p:cNvPr>
          <p:cNvSpPr txBox="1"/>
          <p:nvPr/>
        </p:nvSpPr>
        <p:spPr>
          <a:xfrm>
            <a:off x="1009926" y="3389174"/>
            <a:ext cx="73421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Observation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Modes with the shaft are approximately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50% smaller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compared to the modes without the shaft.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Next Steps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We will continue the analysis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focusing on the jaws with the shaft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74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7583-D9C1-4067-402C-EB78534D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Vibrations – PSD Norm Input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A9234E-A7C1-C843-581D-0D40E9378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ASTMD4169 Norm</a:t>
            </a:r>
            <a:endParaRPr lang="en-GB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0DF1F593-B280-D2AA-BECE-848969CBBCB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/>
              <a:t>Evaluate the durability of packaging for products transported by road (trucks, vans, etc.)</a:t>
            </a:r>
          </a:p>
          <a:p>
            <a:pPr algn="just"/>
            <a:r>
              <a:rPr lang="en-GB" dirty="0"/>
              <a:t>3 PSD levels provided by standard</a:t>
            </a:r>
          </a:p>
          <a:p>
            <a:pPr algn="just"/>
            <a:r>
              <a:rPr lang="en-GB" dirty="0"/>
              <a:t>High level PSD applied in </a:t>
            </a:r>
            <a:r>
              <a:rPr lang="en-GB" b="1" dirty="0"/>
              <a:t>z-direction </a:t>
            </a:r>
            <a:r>
              <a:rPr lang="en-GB" dirty="0"/>
              <a:t>on the shafts.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05EFF-08A4-FA6D-3E89-FAA2A402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877DF-2251-DB87-8079-91B981E3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C4ECB718-2519-CE49-77CC-036672CDDB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9734" y="1871493"/>
            <a:ext cx="4040188" cy="2495938"/>
          </a:xfrm>
          <a:prstGeom prst="rect">
            <a:avLst/>
          </a:prstGeom>
        </p:spPr>
      </p:pic>
      <p:pic>
        <p:nvPicPr>
          <p:cNvPr id="3" name="Content Placeholder 6" descr="A green metal bar with black wheels&#10;&#10;Description automatically generated">
            <a:extLst>
              <a:ext uri="{FF2B5EF4-FFF2-40B4-BE49-F238E27FC236}">
                <a16:creationId xmlns:a16="http://schemas.microsoft.com/office/drawing/2014/main" id="{592B858F-206C-1C8E-4419-B20B7CC706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222" r="2273" b="19444"/>
          <a:stretch/>
        </p:blipFill>
        <p:spPr>
          <a:xfrm>
            <a:off x="3462683" y="4272950"/>
            <a:ext cx="1901405" cy="727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D93799-BDAA-27A4-6D48-02221A6D7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500" y="4367431"/>
            <a:ext cx="918536" cy="7760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A2672CC-7B1B-46E5-AC1F-F19247208BB9}"/>
              </a:ext>
            </a:extLst>
          </p:cNvPr>
          <p:cNvSpPr/>
          <p:nvPr/>
        </p:nvSpPr>
        <p:spPr>
          <a:xfrm>
            <a:off x="2915816" y="805187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306BC3-2D36-965F-2089-9C277B5BA5B3}"/>
              </a:ext>
            </a:extLst>
          </p:cNvPr>
          <p:cNvSpPr/>
          <p:nvPr/>
        </p:nvSpPr>
        <p:spPr>
          <a:xfrm>
            <a:off x="97408" y="805187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Acceleration PSD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F407CF-4C64-386F-E198-FF93D5626E4C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2329656" y="1121000"/>
            <a:ext cx="586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600A38D-C7E2-5F57-5879-C9746153A3E0}"/>
              </a:ext>
            </a:extLst>
          </p:cNvPr>
          <p:cNvSpPr txBox="1"/>
          <p:nvPr/>
        </p:nvSpPr>
        <p:spPr>
          <a:xfrm>
            <a:off x="2291893" y="8020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627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B3C2B-F485-4FD3-AF94-A698A14C8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Blocks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EC735-A813-8568-3DCA-503C864CF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E502-546B-4592-4BCB-9E8F59E6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Picture 9" descr="A blue and green striped object&#10;&#10;Description automatically generated">
            <a:extLst>
              <a:ext uri="{FF2B5EF4-FFF2-40B4-BE49-F238E27FC236}">
                <a16:creationId xmlns:a16="http://schemas.microsoft.com/office/drawing/2014/main" id="{5D9BC143-A080-69A6-9A2E-D2B0515BA6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7566" b="28494"/>
          <a:stretch/>
        </p:blipFill>
        <p:spPr>
          <a:xfrm>
            <a:off x="5200861" y="1454958"/>
            <a:ext cx="4268452" cy="27009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743B1B-6374-9F45-B506-0175CBB5D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77862"/>
            <a:ext cx="4277311" cy="28340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7C4C08-15C1-798F-A289-8DC883B62C8D}"/>
              </a:ext>
            </a:extLst>
          </p:cNvPr>
          <p:cNvSpPr txBox="1"/>
          <p:nvPr/>
        </p:nvSpPr>
        <p:spPr>
          <a:xfrm>
            <a:off x="6228184" y="1707654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1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21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B269-B028-0262-2A4E-4392562C3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Blocks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7CDCE-6C16-7DBF-6AA3-541C1A1A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EA2A0-AEF4-8C02-3F44-8FE6035DA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2" name="Picture 11" descr="A long blue and yellow object&#10;&#10;Description automatically generated with medium confidence">
            <a:extLst>
              <a:ext uri="{FF2B5EF4-FFF2-40B4-BE49-F238E27FC236}">
                <a16:creationId xmlns:a16="http://schemas.microsoft.com/office/drawing/2014/main" id="{5FC21DBA-4E00-8C28-329F-B12FFE3382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266" b="22001"/>
          <a:stretch/>
        </p:blipFill>
        <p:spPr>
          <a:xfrm>
            <a:off x="5004048" y="1059582"/>
            <a:ext cx="4248982" cy="266429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2FEA31-5247-182B-4956-A3B0168C7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88148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1274BC-102C-2C14-322F-C2F9CC2BC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1131590"/>
            <a:ext cx="4369621" cy="26642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019E23-4688-19FF-7EFD-A39F2F718C51}"/>
              </a:ext>
            </a:extLst>
          </p:cNvPr>
          <p:cNvSpPr txBox="1"/>
          <p:nvPr/>
        </p:nvSpPr>
        <p:spPr>
          <a:xfrm>
            <a:off x="6150784" y="1281993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0.5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480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EF444-4E92-129B-2BD0-D9576DBD5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Shafts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882493-71D3-616B-66BD-67D7F6DD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9C57F4-CFB4-85FC-DB3A-947398D29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1BAD09-ED60-C703-0E80-EEE4B8A3A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203598"/>
            <a:ext cx="1545278" cy="245724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C53A16E-9A51-A25C-A61D-A390FC482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EA18A3-B215-14B9-CB0C-114F39C0E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48" y="987574"/>
            <a:ext cx="5191895" cy="3363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91A021-8FC9-0B5C-A73A-FE68EAC3C77D}"/>
              </a:ext>
            </a:extLst>
          </p:cNvPr>
          <p:cNvSpPr txBox="1"/>
          <p:nvPr/>
        </p:nvSpPr>
        <p:spPr>
          <a:xfrm>
            <a:off x="6685611" y="1347614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5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680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7C8D9-C556-15FD-00D8-51C0F8F6B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Stress for ASTMD4169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345FE-0185-826D-5998-10A7E9F1A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8D8B2-1508-7B1D-3A73-6046B4D1C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30371-2E4A-47CE-CFD7-F59E71F3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DB4D0-09BD-DCE8-AC61-27B7FD984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68751"/>
            <a:ext cx="4239292" cy="40414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713FB-CD85-C017-A603-26FEE95C083A}"/>
              </a:ext>
            </a:extLst>
          </p:cNvPr>
          <p:cNvSpPr txBox="1"/>
          <p:nvPr/>
        </p:nvSpPr>
        <p:spPr>
          <a:xfrm>
            <a:off x="5880003" y="1426009"/>
            <a:ext cx="2458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stress:</a:t>
            </a:r>
            <a:br>
              <a:rPr lang="en-US" dirty="0"/>
            </a:br>
            <a:r>
              <a:rPr lang="en-US" dirty="0"/>
              <a:t>6.7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654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FFD0A-6A0C-7301-CFC8-77B897E55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ASTMD4169 Input </a:t>
            </a:r>
            <a:br>
              <a:rPr lang="en-US" dirty="0"/>
            </a:br>
            <a:r>
              <a:rPr lang="en-US" dirty="0"/>
              <a:t>Z- and X- direction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27DE5C2-DE88-94FC-E5A4-B5518DC2D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45603"/>
              </p:ext>
            </p:extLst>
          </p:nvPr>
        </p:nvGraphicFramePr>
        <p:xfrm>
          <a:off x="612000" y="1347614"/>
          <a:ext cx="7918449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483">
                  <a:extLst>
                    <a:ext uri="{9D8B030D-6E8A-4147-A177-3AD203B41FA5}">
                      <a16:colId xmlns:a16="http://schemas.microsoft.com/office/drawing/2014/main" val="3015122530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782585041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3076415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Directional Deformation in x-direction [mm]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Directional deformation in z- direction 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868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0.026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010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Shaft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38254"/>
                  </a:ext>
                </a:extLst>
              </a:tr>
              <a:tr h="301848">
                <a:tc>
                  <a:txBody>
                    <a:bodyPr/>
                    <a:lstStyle/>
                    <a:p>
                      <a:r>
                        <a:rPr lang="en-US" dirty="0"/>
                        <a:t>Cooling pipes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6852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8B8AF-C96C-DED8-D08C-88F41F46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D6DCF-4022-9CC3-544C-DE89B4CC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DD04CB-32D5-B07F-544E-CF1CCD50AA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75" t="57000"/>
          <a:stretch/>
        </p:blipFill>
        <p:spPr>
          <a:xfrm>
            <a:off x="3275856" y="3700155"/>
            <a:ext cx="364838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16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585CD-5832-8238-B7B1-4485DB86E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Need for Simulation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9181D-BC22-4FA0-E07A-A8C992BBE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Collimator production at CINEL, Italy</a:t>
            </a:r>
          </a:p>
          <a:p>
            <a:pPr algn="l"/>
            <a:r>
              <a:rPr lang="en-US" dirty="0"/>
              <a:t>Street transport of produced collimators to CERN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ABFA8-FD3A-0BF4-6A4C-8F06E7FD6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8F721-05C1-B3F3-4B75-F8AC33D4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24F069-533E-F274-28C4-0AFC054C8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483" y="2026942"/>
            <a:ext cx="6156176" cy="261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53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3747-6553-355D-5F71-273383AEB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Vibrations – Experimental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9FD4C-DCC6-DA5E-04C7-DD429BA73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DA9FF-14C8-4340-C65A-8E9FD0B9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95739C-E44F-AB40-9E37-6C16EF3EC1DD}"/>
              </a:ext>
            </a:extLst>
          </p:cNvPr>
          <p:cNvSpPr txBox="1"/>
          <p:nvPr/>
        </p:nvSpPr>
        <p:spPr>
          <a:xfrm>
            <a:off x="4816684" y="1204765"/>
            <a:ext cx="46805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EDMS reference: </a:t>
            </a: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https://edms.cern.ch/document/2755675/2</a:t>
            </a:r>
            <a:endParaRPr lang="en-GB" sz="14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Maximum PSD acceleration on the frame of the cryomodule in z-direction</a:t>
            </a:r>
            <a:b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</a:rPr>
            </a:br>
            <a:endParaRPr lang="en-GB" sz="1600" b="0" dirty="0">
              <a:effectLst/>
              <a:latin typeface="Helvetica Neue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D8FFCD-4D72-1AF8-6931-FA6C5F44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39" y="907919"/>
            <a:ext cx="4600201" cy="33019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6390FB-30DC-CA40-79A7-EF3DC38841B0}"/>
              </a:ext>
            </a:extLst>
          </p:cNvPr>
          <p:cNvSpPr/>
          <p:nvPr/>
        </p:nvSpPr>
        <p:spPr>
          <a:xfrm>
            <a:off x="6372200" y="4126973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675E62-95D4-CA89-4DBD-592E46286B0B}"/>
              </a:ext>
            </a:extLst>
          </p:cNvPr>
          <p:cNvSpPr/>
          <p:nvPr/>
        </p:nvSpPr>
        <p:spPr>
          <a:xfrm>
            <a:off x="3553792" y="4126973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Acceleration PSD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C7FD0-6EB0-0346-D042-F9B253F0E3F9}"/>
              </a:ext>
            </a:extLst>
          </p:cNvPr>
          <p:cNvSpPr txBox="1"/>
          <p:nvPr/>
        </p:nvSpPr>
        <p:spPr>
          <a:xfrm>
            <a:off x="5748277" y="41238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6778E8-3B59-5CFF-B384-526E9EA4E8CD}"/>
              </a:ext>
            </a:extLst>
          </p:cNvPr>
          <p:cNvCxnSpPr/>
          <p:nvPr/>
        </p:nvCxnSpPr>
        <p:spPr>
          <a:xfrm>
            <a:off x="5786040" y="4607251"/>
            <a:ext cx="586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425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5E4B9-C640-F476-0748-2DC5DE7C7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Blocks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DB0868-C20F-8B9B-0D2D-B849AC76D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E3D4E-A43B-FA42-5653-4C667AF6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208020-B8A2-EECE-AEC4-C768249F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8076" b="45800"/>
          <a:stretch/>
        </p:blipFill>
        <p:spPr>
          <a:xfrm>
            <a:off x="6003040" y="1445318"/>
            <a:ext cx="2718603" cy="22528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35D546-71FC-694D-69D4-6969057ECE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335"/>
          <a:stretch/>
        </p:blipFill>
        <p:spPr>
          <a:xfrm>
            <a:off x="116109" y="848373"/>
            <a:ext cx="5886931" cy="36981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61F289-6109-A0A9-9852-83DADA61CE86}"/>
              </a:ext>
            </a:extLst>
          </p:cNvPr>
          <p:cNvSpPr txBox="1"/>
          <p:nvPr/>
        </p:nvSpPr>
        <p:spPr>
          <a:xfrm>
            <a:off x="6084168" y="3765871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Max. equivalent stress: 1MPa for 3 sigma scaling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54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2D3DC-2DDF-2066-AC14-A22964B0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Shafts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E8303-1AAA-AF0E-4845-C1936120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9C1B4-A104-54A2-97E7-6720B4FF6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8B840501-1AB4-0F6D-3C5E-58E9DD343F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80058" b="45177"/>
          <a:stretch/>
        </p:blipFill>
        <p:spPr>
          <a:xfrm>
            <a:off x="6592579" y="801304"/>
            <a:ext cx="2088232" cy="3679825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5487FE-7A0C-F7E1-0223-27D98B71D2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975"/>
          <a:stretch/>
        </p:blipFill>
        <p:spPr>
          <a:xfrm>
            <a:off x="335717" y="675000"/>
            <a:ext cx="6303134" cy="39849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568F9E-4AF0-91B6-36A6-15163420EBB7}"/>
              </a:ext>
            </a:extLst>
          </p:cNvPr>
          <p:cNvSpPr txBox="1"/>
          <p:nvPr/>
        </p:nvSpPr>
        <p:spPr>
          <a:xfrm>
            <a:off x="6084168" y="3862956"/>
            <a:ext cx="22322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Max. equivalent stress: 8MPa for 3 sigma scaling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706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F2E21-82A3-5F6F-DD43-4A96EB43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Cooling pipes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87F16-79AA-E0A7-3B84-E91737647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C96FF4-EDD1-7D43-869F-6C329CA24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7D2E763-36EB-0560-1FAB-B7572CF45F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51795" b="50000"/>
          <a:stretch/>
        </p:blipFill>
        <p:spPr>
          <a:xfrm>
            <a:off x="5796136" y="1635646"/>
            <a:ext cx="3175989" cy="2111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857025-B671-43A3-2CAD-35E76F8BE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771550"/>
            <a:ext cx="5590605" cy="3312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F33C3D-6592-9619-B3EF-8AAD775F6339}"/>
              </a:ext>
            </a:extLst>
          </p:cNvPr>
          <p:cNvSpPr txBox="1"/>
          <p:nvPr/>
        </p:nvSpPr>
        <p:spPr>
          <a:xfrm>
            <a:off x="4308120" y="3934076"/>
            <a:ext cx="26401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Max. equivalent stress: 0.7 MPa for 3 sigma scaling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231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BD44C-35C5-1CD3-5E46-D0C479047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Stress for Z-Frame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A94F77-7D11-DFCB-1BED-4A39789963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4593"/>
          <a:stretch/>
        </p:blipFill>
        <p:spPr>
          <a:xfrm>
            <a:off x="1115616" y="716272"/>
            <a:ext cx="5616145" cy="42206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74312-5470-4F65-DD59-EB0C2B04A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383D9-784A-23A2-E26A-8AD5D426E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104144-E926-51BC-DE76-29DC671AB01B}"/>
              </a:ext>
            </a:extLst>
          </p:cNvPr>
          <p:cNvSpPr txBox="1"/>
          <p:nvPr/>
        </p:nvSpPr>
        <p:spPr>
          <a:xfrm>
            <a:off x="5004048" y="825844"/>
            <a:ext cx="2458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stress:</a:t>
            </a:r>
            <a:br>
              <a:rPr lang="en-US" dirty="0"/>
            </a:br>
            <a:r>
              <a:rPr lang="en-US" dirty="0"/>
              <a:t>9.3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231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460FD-7B53-475E-B994-B3309B9AA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TCLP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B6D566-F7DF-6C1B-2132-39A1B36BDF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486147"/>
              </p:ext>
            </p:extLst>
          </p:nvPr>
        </p:nvGraphicFramePr>
        <p:xfrm>
          <a:off x="827584" y="713765"/>
          <a:ext cx="7416823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532">
                  <a:extLst>
                    <a:ext uri="{9D8B030D-6E8A-4147-A177-3AD203B41FA5}">
                      <a16:colId xmlns:a16="http://schemas.microsoft.com/office/drawing/2014/main" val="103917442"/>
                    </a:ext>
                  </a:extLst>
                </a:gridCol>
                <a:gridCol w="1591669">
                  <a:extLst>
                    <a:ext uri="{9D8B030D-6E8A-4147-A177-3AD203B41FA5}">
                      <a16:colId xmlns:a16="http://schemas.microsoft.com/office/drawing/2014/main" val="1971052876"/>
                    </a:ext>
                  </a:extLst>
                </a:gridCol>
                <a:gridCol w="1498348">
                  <a:extLst>
                    <a:ext uri="{9D8B030D-6E8A-4147-A177-3AD203B41FA5}">
                      <a16:colId xmlns:a16="http://schemas.microsoft.com/office/drawing/2014/main" val="2176975407"/>
                    </a:ext>
                  </a:extLst>
                </a:gridCol>
                <a:gridCol w="1236137">
                  <a:extLst>
                    <a:ext uri="{9D8B030D-6E8A-4147-A177-3AD203B41FA5}">
                      <a16:colId xmlns:a16="http://schemas.microsoft.com/office/drawing/2014/main" val="323622393"/>
                    </a:ext>
                  </a:extLst>
                </a:gridCol>
                <a:gridCol w="1236137">
                  <a:extLst>
                    <a:ext uri="{9D8B030D-6E8A-4147-A177-3AD203B41FA5}">
                      <a16:colId xmlns:a16="http://schemas.microsoft.com/office/drawing/2014/main" val="1132682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Max Equivalent Stress [MPa]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Max Directional  Deformation [mm]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4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ASTMD4169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Cryomodule z-frame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ASTMD4169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Cryomodule z-frame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265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 (x-direction)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 (z-direction)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73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Shaft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0.0014 (x- 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0.013 (x-direction)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517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 pipes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0.027 (x-direction)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0.017 (z-direction)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29790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98716-9EC9-A3DD-921D-F74B847B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CB692-F5DA-B833-489C-8CCD19B10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900AC6-ECBB-6FCE-0030-B0C0A039C57D}"/>
              </a:ext>
            </a:extLst>
          </p:cNvPr>
          <p:cNvSpPr txBox="1"/>
          <p:nvPr/>
        </p:nvSpPr>
        <p:spPr>
          <a:xfrm>
            <a:off x="2195736" y="438954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Z-direction input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ACE921-4B9A-9CAA-07ED-537108C0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75" t="57000"/>
          <a:stretch/>
        </p:blipFill>
        <p:spPr>
          <a:xfrm>
            <a:off x="4183679" y="4056519"/>
            <a:ext cx="2764586" cy="92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06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4CDC9-46DC-406F-17B8-57E6993A8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Conclusion: Current Progress and Key Observations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60301-0D4F-8E3E-1CC4-16805F4C4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b="1" dirty="0"/>
              <a:t>Methodology Applied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New Analysis Approach</a:t>
            </a:r>
            <a:r>
              <a:rPr lang="en-GB" dirty="0"/>
              <a:t>: Method applied to collimator equipment for the first time.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Starting Focus</a:t>
            </a:r>
            <a:r>
              <a:rPr lang="en-GB" dirty="0"/>
              <a:t>: Began with TCLP and jaws as the initial subjects of analysis.</a:t>
            </a:r>
          </a:p>
          <a:p>
            <a:pPr algn="l"/>
            <a:r>
              <a:rPr lang="en-GB" b="1" dirty="0"/>
              <a:t>Preliminary Observations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No Major Issues</a:t>
            </a:r>
            <a:r>
              <a:rPr lang="en-GB" dirty="0"/>
              <a:t>: Early review indicates no significant concerns.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Additional Focus</a:t>
            </a:r>
            <a:r>
              <a:rPr lang="en-GB" dirty="0"/>
              <a:t>: Potential optimization of the transport frame could be beneficial.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5FAA22-0F22-4B82-4168-FCA8FEDA9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9FEA5-6C2C-C529-E49E-D8B5511D4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4636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F5824-C48F-0D07-E197-477DCD450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and Future Analysis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4566-4D51-BA88-C377-2481DA322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b="1" dirty="0"/>
              <a:t>Future Analysis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Broader Analysis for LS3 Collimators</a:t>
            </a:r>
            <a:r>
              <a:rPr lang="en-GB" dirty="0"/>
              <a:t>:</a:t>
            </a:r>
          </a:p>
          <a:p>
            <a:pPr lvl="2" indent="-285750" algn="l">
              <a:buFont typeface="Arial" panose="020B0604020202020204" pitchFamily="34" charset="0"/>
              <a:buChar char="•"/>
            </a:pPr>
            <a:r>
              <a:rPr lang="en-GB" b="1" dirty="0"/>
              <a:t>TCSPM</a:t>
            </a:r>
            <a:r>
              <a:rPr lang="en-GB" dirty="0"/>
              <a:t>: Pay close attention to graphite blocks due to their fragility.</a:t>
            </a:r>
          </a:p>
          <a:p>
            <a:pPr lvl="2" indent="-285750" algn="l">
              <a:buFont typeface="Arial" panose="020B0604020202020204" pitchFamily="34" charset="0"/>
              <a:buChar char="•"/>
            </a:pPr>
            <a:r>
              <a:rPr lang="en-GB" b="1" dirty="0"/>
              <a:t>2-in-1 Drift Tube</a:t>
            </a:r>
            <a:r>
              <a:rPr lang="en-GB" dirty="0"/>
              <a:t>: Potentially analyse further.</a:t>
            </a:r>
          </a:p>
          <a:p>
            <a:pPr algn="l"/>
            <a:r>
              <a:rPr lang="en-GB" b="1" dirty="0"/>
              <a:t>Upcoming WP5.2 Meeting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Discussions with M. Guinchard</a:t>
            </a:r>
            <a:r>
              <a:rPr lang="en-GB" dirty="0"/>
              <a:t>: Review results and assess any experimental needs.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1" dirty="0"/>
              <a:t>Strategy Presentation</a:t>
            </a:r>
            <a:r>
              <a:rPr lang="en-GB" dirty="0"/>
              <a:t>: Share proposed approach and findings at the next WP5.2 meeting.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83B66-BAF6-2366-8A2F-673106C42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8550B-61E4-F39A-241A-33AB12542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482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7713" y="2355726"/>
            <a:ext cx="6440400" cy="1225800"/>
          </a:xfrm>
        </p:spPr>
        <p:txBody>
          <a:bodyPr/>
          <a:lstStyle/>
          <a:p>
            <a:r>
              <a:rPr lang="en-US" sz="3600" dirty="0"/>
              <a:t>Thank you for your attention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38A99E-3919-8BF9-6084-3B9A8437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7246-4AB9-BFAC-B665-C307FC5B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Purpose of the Simulation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D40062-A1ED-81D6-B8EA-AE35B1EB8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GB" dirty="0"/>
              <a:t>1. Identify Imposed Loads:</a:t>
            </a:r>
          </a:p>
          <a:p>
            <a:pPr lvl="1" algn="l"/>
            <a:r>
              <a:rPr lang="en-GB" b="1" dirty="0"/>
              <a:t>Goal:</a:t>
            </a:r>
            <a:r>
              <a:rPr lang="en-GB" dirty="0"/>
              <a:t> Understand the mechanical loads and stresses applied to the collimators during street transport.</a:t>
            </a:r>
          </a:p>
          <a:p>
            <a:pPr marL="0" indent="0" algn="l">
              <a:buNone/>
            </a:pPr>
            <a:r>
              <a:rPr lang="en-GB" dirty="0"/>
              <a:t>2. Assess Structural Integrity:</a:t>
            </a:r>
          </a:p>
          <a:p>
            <a:pPr lvl="1" algn="l"/>
            <a:r>
              <a:rPr lang="en-GB" b="1" dirty="0"/>
              <a:t>Critical Element Identification</a:t>
            </a:r>
            <a:r>
              <a:rPr lang="en-GB" dirty="0"/>
              <a:t>: Pinpoint the most vulnerable parts of the collimator system.</a:t>
            </a:r>
          </a:p>
          <a:p>
            <a:pPr lvl="1" algn="l"/>
            <a:r>
              <a:rPr lang="en-GB" b="1" dirty="0"/>
              <a:t>Damage Assessment</a:t>
            </a:r>
            <a:r>
              <a:rPr lang="en-GB" dirty="0"/>
              <a:t>: Ensure the collimators can withstand transportation without suffering damage or deformation.</a:t>
            </a:r>
          </a:p>
          <a:p>
            <a:pPr marL="0" indent="0" algn="l">
              <a:buNone/>
            </a:pPr>
            <a:r>
              <a:rPr lang="en-GB" dirty="0"/>
              <a:t>3. Find suitable transportation frame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2CC4A7-68BD-33BF-43D9-E4058560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B75DDE-11FC-B88F-2694-8A6CFCDF8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47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69666-7917-2D56-44E0-3C26FD1D7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Element 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2B-0C84-6847-9E75-5B63C6D40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1" dirty="0"/>
              <a:t>Initial Focus:</a:t>
            </a:r>
            <a:endParaRPr lang="en-GB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/>
              <a:t>Jaw selected as primary component for assessment (importance and vulnerability).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en-GB" b="1" dirty="0"/>
              <a:t>Broader Considerations:</a:t>
            </a:r>
            <a:endParaRPr lang="en-GB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/>
              <a:t>Other critical components: e.g., parallel “drift tube” in 2-in-1 collimators or RF fingers.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en-GB" b="1" dirty="0"/>
              <a:t>Flexible Approach:</a:t>
            </a:r>
            <a:endParaRPr lang="en-GB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/>
              <a:t>Open to expanding analysis for comprehensive transport readiness.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6FC15-C825-D758-AA5D-4ECDDB0D3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B5631-6722-E418-BA0A-701E5D40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41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C3F67-D35D-FA18-91D9-36AC0C639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TCLP Analysis and Future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90631-7179-CA1F-FA16-418334BE8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2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TCLP as First Analysis</a:t>
            </a:r>
            <a:r>
              <a:rPr lang="en-GB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benchmarking the analysis procedure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Further Considerations</a:t>
            </a:r>
          </a:p>
          <a:p>
            <a:pPr lvl="1" algn="l"/>
            <a:r>
              <a:rPr lang="en-GB" sz="2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TCSPM Jaws: To be analysed later due to the delicate nature of the graphite jaw material.</a:t>
            </a:r>
          </a:p>
          <a:p>
            <a:pPr lvl="1" algn="l"/>
            <a:r>
              <a:rPr lang="en-GB" sz="20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TCSP Jaws</a:t>
            </a:r>
            <a:endParaRPr lang="en-GB" sz="20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algn="l"/>
            <a:r>
              <a:rPr lang="en-GB" sz="2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TCLPX Jaws: Less critical due to the bulkiness of the design, though will be reviewed for completeness.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14A3C-2D55-3C51-680C-FAEF25C3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5F9FE0-CAC4-6970-A39E-1C102F02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55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7624-358F-89A4-2A24-8C9F6FA1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Collimator Setup TCLP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466696B-8392-54FD-A89D-B8A786C17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TCLP Collimator cross Section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FAD1D02-9B55-5EA4-7850-BC46491E7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Jaw with shafts in vertical orientation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E046B1-AA77-4B1D-FA99-E9502F81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E56B88-93AE-3A54-91CF-20B3A5115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AFF4B2-8B5D-8CC5-37DF-292493AA0658}"/>
              </a:ext>
            </a:extLst>
          </p:cNvPr>
          <p:cNvSpPr txBox="1"/>
          <p:nvPr/>
        </p:nvSpPr>
        <p:spPr>
          <a:xfrm>
            <a:off x="2135415" y="3878109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Assembly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jaws are fixed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two shafts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are positioned within a housing.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Orientation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Vertical orientation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during transport.</a:t>
            </a:r>
          </a:p>
        </p:txBody>
      </p:sp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043256FB-DB3E-7E48-90FC-A727C56D60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8668" r="21323"/>
          <a:stretch/>
        </p:blipFill>
        <p:spPr>
          <a:xfrm>
            <a:off x="692770" y="1257714"/>
            <a:ext cx="3231157" cy="2682188"/>
          </a:xfrm>
        </p:spPr>
      </p:pic>
      <p:pic>
        <p:nvPicPr>
          <p:cNvPr id="18" name="Content Placeholder 17" descr="A blue and green drawing of a road&#10;&#10;Description automatically generated with medium confidence">
            <a:extLst>
              <a:ext uri="{FF2B5EF4-FFF2-40B4-BE49-F238E27FC236}">
                <a16:creationId xmlns:a16="http://schemas.microsoft.com/office/drawing/2014/main" id="{ACDC5623-69E3-A9A1-5D7B-9B0728E73F7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21611"/>
          <a:stretch/>
        </p:blipFill>
        <p:spPr>
          <a:xfrm>
            <a:off x="4409455" y="1513762"/>
            <a:ext cx="4041775" cy="203084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A15483A-D860-3F42-34DF-A81D6759B16B}"/>
              </a:ext>
            </a:extLst>
          </p:cNvPr>
          <p:cNvCxnSpPr>
            <a:cxnSpLocks/>
          </p:cNvCxnSpPr>
          <p:nvPr/>
        </p:nvCxnSpPr>
        <p:spPr>
          <a:xfrm flipH="1">
            <a:off x="5148064" y="1864444"/>
            <a:ext cx="1080120" cy="191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783CF0-D844-5E43-3783-64F654A2B0A6}"/>
              </a:ext>
            </a:extLst>
          </p:cNvPr>
          <p:cNvCxnSpPr>
            <a:cxnSpLocks/>
          </p:cNvCxnSpPr>
          <p:nvPr/>
        </p:nvCxnSpPr>
        <p:spPr>
          <a:xfrm>
            <a:off x="6516216" y="1831729"/>
            <a:ext cx="1440160" cy="316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70114EB-E64A-8C5F-0A9F-31B929878B72}"/>
              </a:ext>
            </a:extLst>
          </p:cNvPr>
          <p:cNvSpPr txBox="1"/>
          <p:nvPr/>
        </p:nvSpPr>
        <p:spPr>
          <a:xfrm>
            <a:off x="6038899" y="1430880"/>
            <a:ext cx="95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shafts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215A138-1D87-57AE-1639-A35C5D9F2195}"/>
              </a:ext>
            </a:extLst>
          </p:cNvPr>
          <p:cNvCxnSpPr>
            <a:cxnSpLocks/>
          </p:cNvCxnSpPr>
          <p:nvPr/>
        </p:nvCxnSpPr>
        <p:spPr>
          <a:xfrm flipV="1">
            <a:off x="5148064" y="2418169"/>
            <a:ext cx="288032" cy="568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186BF1A-3D91-6583-CBAC-B31181020177}"/>
              </a:ext>
            </a:extLst>
          </p:cNvPr>
          <p:cNvSpPr txBox="1"/>
          <p:nvPr/>
        </p:nvSpPr>
        <p:spPr>
          <a:xfrm>
            <a:off x="4794459" y="3087101"/>
            <a:ext cx="1721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Absorber blocks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325F8FF-758A-7BC8-F00D-B3F1BEF41DE8}"/>
              </a:ext>
            </a:extLst>
          </p:cNvPr>
          <p:cNvCxnSpPr>
            <a:cxnSpLocks/>
          </p:cNvCxnSpPr>
          <p:nvPr/>
        </p:nvCxnSpPr>
        <p:spPr>
          <a:xfrm flipH="1" flipV="1">
            <a:off x="7380312" y="2571750"/>
            <a:ext cx="144016" cy="515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FE0A013-60F0-764A-26DD-07248DAF83CA}"/>
              </a:ext>
            </a:extLst>
          </p:cNvPr>
          <p:cNvSpPr txBox="1"/>
          <p:nvPr/>
        </p:nvSpPr>
        <p:spPr>
          <a:xfrm>
            <a:off x="7020272" y="3161863"/>
            <a:ext cx="1306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Clamping system</a:t>
            </a:r>
            <a:endParaRPr lang="en-GB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256EA57-A4C2-7886-7DA8-BB16E7088B16}"/>
              </a:ext>
            </a:extLst>
          </p:cNvPr>
          <p:cNvCxnSpPr>
            <a:cxnSpLocks/>
          </p:cNvCxnSpPr>
          <p:nvPr/>
        </p:nvCxnSpPr>
        <p:spPr>
          <a:xfrm>
            <a:off x="4067944" y="2037031"/>
            <a:ext cx="803775" cy="3811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348FD01-D25B-5E57-B6B9-FB6F00924F69}"/>
              </a:ext>
            </a:extLst>
          </p:cNvPr>
          <p:cNvSpPr txBox="1"/>
          <p:nvPr/>
        </p:nvSpPr>
        <p:spPr>
          <a:xfrm>
            <a:off x="3635895" y="1724749"/>
            <a:ext cx="115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tapering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04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03DAF-D866-25FF-BB61-183817656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Properties TCLP and Collimator Setup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63A7B8-A94A-FAB7-C226-3ACECDA5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88FDA9-4863-69E5-8238-592AC2EA2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D5FBC0-89BF-722F-0A78-9ACCA0596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480656" cy="36802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81C3E6-72FE-14DF-101F-82FDFD83B4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403" b="71000"/>
          <a:stretch/>
        </p:blipFill>
        <p:spPr>
          <a:xfrm>
            <a:off x="732965" y="895351"/>
            <a:ext cx="4480656" cy="2051626"/>
          </a:xfrm>
          <a:prstGeom prst="rect">
            <a:avLst/>
          </a:prstGeom>
        </p:spPr>
      </p:pic>
      <p:graphicFrame>
        <p:nvGraphicFramePr>
          <p:cNvPr id="15" name="Content Placeholder 5">
            <a:extLst>
              <a:ext uri="{FF2B5EF4-FFF2-40B4-BE49-F238E27FC236}">
                <a16:creationId xmlns:a16="http://schemas.microsoft.com/office/drawing/2014/main" id="{793499F7-D423-B2BE-1843-B13734491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424688"/>
              </p:ext>
            </p:extLst>
          </p:nvPr>
        </p:nvGraphicFramePr>
        <p:xfrm>
          <a:off x="4355976" y="741761"/>
          <a:ext cx="3527277" cy="303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809">
                  <a:extLst>
                    <a:ext uri="{9D8B030D-6E8A-4147-A177-3AD203B41FA5}">
                      <a16:colId xmlns:a16="http://schemas.microsoft.com/office/drawing/2014/main" val="4045090504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2369521961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316838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 Strength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Ultimate Strength</a:t>
                      </a:r>
                    </a:p>
                    <a:p>
                      <a:r>
                        <a:rPr lang="en-US" dirty="0"/>
                        <a:t>[MPa]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784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304 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81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316L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57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CuCr1Zr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852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CuNi90/10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109.2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319.5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8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0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817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9A7-C7BD-19AE-7EDD-D7EA00BE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Step: Modal Analysis </a:t>
            </a:r>
            <a:endParaRPr lang="en-GB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887FCDA-B570-AA1D-C5A8-61395574D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50233" y="1082392"/>
            <a:ext cx="5410945" cy="2963466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Objective of Simulation: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Conduct a modal analysis on the jaw without the shaft to evaluate its vibrational characteristics.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Reasoning: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Benchmark simulation results against real measurements on a jaw in the same condition.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Validate the accuracy of the simulation through comparison with actual data.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Expected Outcome: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If the simulation accurately reflects real measurements, it confirms the reliability of further vibrational analysis.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A successful modal benchmarking provides confidence that subsequent simulations will accurately predict vibrational </a:t>
            </a:r>
            <a:r>
              <a:rPr lang="en-GB" sz="5600" dirty="0" err="1"/>
              <a:t>behavior</a:t>
            </a:r>
            <a:r>
              <a:rPr lang="en-GB" sz="5600" dirty="0"/>
              <a:t>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DB021-ECE4-2D9A-0EDD-04466BB0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16/12/2024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C1CA5-00C9-A207-8295-E2EA294A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A green metal bar with holes&#10;&#10;Description automatically generated">
            <a:extLst>
              <a:ext uri="{FF2B5EF4-FFF2-40B4-BE49-F238E27FC236}">
                <a16:creationId xmlns:a16="http://schemas.microsoft.com/office/drawing/2014/main" id="{D3540A6F-6279-5BEE-24D8-07B985333D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35" b="27447"/>
          <a:stretch/>
        </p:blipFill>
        <p:spPr>
          <a:xfrm>
            <a:off x="525839" y="1282814"/>
            <a:ext cx="3024394" cy="1152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61042D-E758-7BAD-05C7-2FB28D1C0748}"/>
              </a:ext>
            </a:extLst>
          </p:cNvPr>
          <p:cNvSpPr txBox="1"/>
          <p:nvPr/>
        </p:nvSpPr>
        <p:spPr>
          <a:xfrm>
            <a:off x="1043608" y="942877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</a:rPr>
              <a:t>Jaw without shafts</a:t>
            </a:r>
            <a:endParaRPr lang="en-GB" sz="2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3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DEB22-E2E5-CBCE-E983-9B16CB370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7201"/>
            <a:ext cx="7920000" cy="540000"/>
          </a:xfrm>
        </p:spPr>
        <p:txBody>
          <a:bodyPr/>
          <a:lstStyle/>
          <a:p>
            <a:r>
              <a:rPr lang="en-US" dirty="0"/>
              <a:t>TCLP Jaw with shaft: Simulation Setup</a:t>
            </a:r>
            <a:endParaRPr lang="en-GB" dirty="0"/>
          </a:p>
        </p:txBody>
      </p:sp>
      <p:pic>
        <p:nvPicPr>
          <p:cNvPr id="7" name="Content Placeholder 6" descr="A green metal bar with black wheels&#10;&#10;Description automatically generated">
            <a:extLst>
              <a:ext uri="{FF2B5EF4-FFF2-40B4-BE49-F238E27FC236}">
                <a16:creationId xmlns:a16="http://schemas.microsoft.com/office/drawing/2014/main" id="{B56003F9-878E-D583-DED7-6295FA007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2222" r="2273" b="19444"/>
          <a:stretch/>
        </p:blipFill>
        <p:spPr>
          <a:xfrm>
            <a:off x="1186081" y="1275606"/>
            <a:ext cx="3168352" cy="121223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98ABED-AD6A-FBED-E5CE-3A1584A0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16/12/2024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2BEB1-9FB6-D204-3335-3FAD8856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F7AB23-A166-3A4A-B0B4-57CEF0E34E60}"/>
              </a:ext>
            </a:extLst>
          </p:cNvPr>
          <p:cNvGrpSpPr/>
          <p:nvPr/>
        </p:nvGrpSpPr>
        <p:grpSpPr>
          <a:xfrm>
            <a:off x="656291" y="3005307"/>
            <a:ext cx="1755470" cy="862587"/>
            <a:chOff x="6959" y="1215870"/>
            <a:chExt cx="2080139" cy="124808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B8DD2A9-E5F0-D5EA-88FE-08F1EC2D490E}"/>
                </a:ext>
              </a:extLst>
            </p:cNvPr>
            <p:cNvSpPr/>
            <p:nvPr/>
          </p:nvSpPr>
          <p:spPr>
            <a:xfrm>
              <a:off x="6959" y="1215870"/>
              <a:ext cx="2080139" cy="12480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: Rounded Corners 4">
              <a:extLst>
                <a:ext uri="{FF2B5EF4-FFF2-40B4-BE49-F238E27FC236}">
                  <a16:creationId xmlns:a16="http://schemas.microsoft.com/office/drawing/2014/main" id="{796B2BA0-99A2-A7D4-934C-EBAC3F9B6B05}"/>
                </a:ext>
              </a:extLst>
            </p:cNvPr>
            <p:cNvSpPr txBox="1"/>
            <p:nvPr/>
          </p:nvSpPr>
          <p:spPr>
            <a:xfrm>
              <a:off x="43514" y="1252425"/>
              <a:ext cx="2007029" cy="11749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/>
                <a:t>Static Structural</a:t>
              </a:r>
              <a:endParaRPr lang="en-GB" sz="2400" kern="12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F4271B-1112-2907-91E0-EF85E09606CC}"/>
              </a:ext>
            </a:extLst>
          </p:cNvPr>
          <p:cNvGrpSpPr/>
          <p:nvPr/>
        </p:nvGrpSpPr>
        <p:grpSpPr>
          <a:xfrm>
            <a:off x="2868839" y="2990260"/>
            <a:ext cx="1485594" cy="954327"/>
            <a:chOff x="2919155" y="1215870"/>
            <a:chExt cx="2080139" cy="124808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2583CF0-0386-2A7B-07C4-EA5F685D9F3D}"/>
                </a:ext>
              </a:extLst>
            </p:cNvPr>
            <p:cNvSpPr/>
            <p:nvPr/>
          </p:nvSpPr>
          <p:spPr>
            <a:xfrm>
              <a:off x="2919155" y="1215870"/>
              <a:ext cx="2080139" cy="12480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AF75302E-157B-B948-A182-8F93A32E75AE}"/>
                </a:ext>
              </a:extLst>
            </p:cNvPr>
            <p:cNvSpPr txBox="1"/>
            <p:nvPr/>
          </p:nvSpPr>
          <p:spPr>
            <a:xfrm>
              <a:off x="2955710" y="1252425"/>
              <a:ext cx="2007029" cy="11749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Modal Analysis </a:t>
              </a:r>
              <a:endParaRPr lang="en-GB" sz="2000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68026C-C16B-42C3-58C7-4E9938788D5E}"/>
              </a:ext>
            </a:extLst>
          </p:cNvPr>
          <p:cNvGrpSpPr/>
          <p:nvPr/>
        </p:nvGrpSpPr>
        <p:grpSpPr>
          <a:xfrm>
            <a:off x="4811511" y="2994395"/>
            <a:ext cx="2035743" cy="922240"/>
            <a:chOff x="5406600" y="1194103"/>
            <a:chExt cx="2081134" cy="124808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9EFB2C2-2451-432E-3E53-4949F5D5B059}"/>
                </a:ext>
              </a:extLst>
            </p:cNvPr>
            <p:cNvSpPr/>
            <p:nvPr/>
          </p:nvSpPr>
          <p:spPr>
            <a:xfrm>
              <a:off x="5406600" y="1194103"/>
              <a:ext cx="2080139" cy="12480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Rectangle: Rounded Corners 8">
              <a:extLst>
                <a:ext uri="{FF2B5EF4-FFF2-40B4-BE49-F238E27FC236}">
                  <a16:creationId xmlns:a16="http://schemas.microsoft.com/office/drawing/2014/main" id="{85837DD7-C5CC-E880-DD3A-DC83E88B6353}"/>
                </a:ext>
              </a:extLst>
            </p:cNvPr>
            <p:cNvSpPr txBox="1"/>
            <p:nvPr/>
          </p:nvSpPr>
          <p:spPr>
            <a:xfrm>
              <a:off x="5480705" y="1194103"/>
              <a:ext cx="2007029" cy="11749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Random </a:t>
              </a:r>
              <a:r>
                <a:rPr lang="en-US" sz="2000" dirty="0"/>
                <a:t>V</a:t>
              </a:r>
              <a:r>
                <a:rPr lang="en-US" sz="2000" kern="1200" dirty="0"/>
                <a:t>ibrations</a:t>
              </a:r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BF9954D-B21D-B666-7E19-29F073FA9DD8}"/>
              </a:ext>
            </a:extLst>
          </p:cNvPr>
          <p:cNvCxnSpPr/>
          <p:nvPr/>
        </p:nvCxnSpPr>
        <p:spPr>
          <a:xfrm>
            <a:off x="2411761" y="3432646"/>
            <a:ext cx="4570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A44BE71-432B-7D05-E33E-DBA69CCAFEC8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 flipV="1">
            <a:off x="4354433" y="3455515"/>
            <a:ext cx="457078" cy="11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96465A69-8B34-39F0-C2AD-EDF918056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234" y="1507649"/>
            <a:ext cx="1406316" cy="118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348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946e33d-fd2f-4ae4-8ee9-d90c129cdf9e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53074</TotalTime>
  <Words>1125</Words>
  <Application>Microsoft Office PowerPoint</Application>
  <PresentationFormat>On-screen Show (16:9)</PresentationFormat>
  <Paragraphs>228</Paragraphs>
  <Slides>28</Slides>
  <Notes>1</Notes>
  <HiddenSlides>1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Aptos</vt:lpstr>
      <vt:lpstr>Arial</vt:lpstr>
      <vt:lpstr>Calibri</vt:lpstr>
      <vt:lpstr>Helvetica Neue</vt:lpstr>
      <vt:lpstr>Segoe UI</vt:lpstr>
      <vt:lpstr>Wingdings</vt:lpstr>
      <vt:lpstr>Thème Office</vt:lpstr>
      <vt:lpstr>WP5.2 – Transport  Analysis Collimator Jaws  </vt:lpstr>
      <vt:lpstr>Background – Need for Simulation</vt:lpstr>
      <vt:lpstr>Purpose of the Simulation</vt:lpstr>
      <vt:lpstr>Critical Element Identification</vt:lpstr>
      <vt:lpstr>TCLP Analysis and Future Considerations</vt:lpstr>
      <vt:lpstr>Background – Collimator Setup TCLP</vt:lpstr>
      <vt:lpstr>Material Properties TCLP and Collimator Setup</vt:lpstr>
      <vt:lpstr>First Step: Modal Analysis </vt:lpstr>
      <vt:lpstr>TCLP Jaw with shaft: Simulation Setup</vt:lpstr>
      <vt:lpstr>Boundary Conditions and Assumptions</vt:lpstr>
      <vt:lpstr>First Bending Modes</vt:lpstr>
      <vt:lpstr>Second Bending Modes</vt:lpstr>
      <vt:lpstr>Results Modal Analysis Natural Frequencies</vt:lpstr>
      <vt:lpstr>Random Vibrations – PSD Norm Input</vt:lpstr>
      <vt:lpstr>Stress on Blocks for ASTMD4169 Input Z-Direction</vt:lpstr>
      <vt:lpstr>Stress on Blocks for ASTMD4169 Input Z-Direction</vt:lpstr>
      <vt:lpstr>Stress on Shafts for ASTMD4169 Input Z-Direction</vt:lpstr>
      <vt:lpstr>Max Stress for ASTMD4169 Input</vt:lpstr>
      <vt:lpstr>Comparison ASTMD4169 Input  Z- and X- direction</vt:lpstr>
      <vt:lpstr>Random Vibrations – Experimental Input</vt:lpstr>
      <vt:lpstr>Stress on Blocks for Z-Frame Input</vt:lpstr>
      <vt:lpstr>Stress on Shafts for Z-Frame Input</vt:lpstr>
      <vt:lpstr>Stress on Cooling pipes for Z-Frame Input</vt:lpstr>
      <vt:lpstr>Maximum Stress for Z-Frame Input</vt:lpstr>
      <vt:lpstr>Summary TCLP</vt:lpstr>
      <vt:lpstr>Conclusion: Current Progress and Key Observations</vt:lpstr>
      <vt:lpstr>Next Steps and Future Analysis Plans</vt:lpstr>
      <vt:lpstr>Thank you for your attention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Laura Helene Hannemann</cp:lastModifiedBy>
  <cp:revision>375</cp:revision>
  <dcterms:created xsi:type="dcterms:W3CDTF">2016-02-12T09:02:01Z</dcterms:created>
  <dcterms:modified xsi:type="dcterms:W3CDTF">2024-12-16T15:24:21Z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