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315" r:id="rId6"/>
    <p:sldId id="316" r:id="rId7"/>
    <p:sldId id="317" r:id="rId8"/>
    <p:sldId id="318" r:id="rId9"/>
    <p:sldId id="314" r:id="rId1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15"/>
            <p14:sldId id="316"/>
            <p14:sldId id="317"/>
            <p14:sldId id="318"/>
            <p14:sldId id="314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H" userId="S::laura.helene.hannemann@cern.ch::dc4ddc29-4458-4d74-ab5d-32a6910f4225" providerId="AD"/>
  <p188:author id="{069F58C6-BAE9-F369-0B64-CF5EA5112081}" name="Francois-Xavier Nuiry" initials="FN" userId="S::francois-xavier.nuiry@cern.ch::ac2c6c0a-52b9-4cce-8ccc-9014d89086a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A2"/>
    <a:srgbClr val="1F85B2"/>
    <a:srgbClr val="FFC7CE"/>
    <a:srgbClr val="03E30E"/>
    <a:srgbClr val="FFEB9C"/>
    <a:srgbClr val="16D050"/>
    <a:srgbClr val="4DAACC"/>
    <a:srgbClr val="0081AF"/>
    <a:srgbClr val="03EB0E"/>
    <a:srgbClr val="3E9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56" autoAdjust="0"/>
    <p:restoredTop sz="93051" autoAdjust="0"/>
  </p:normalViewPr>
  <p:slideViewPr>
    <p:cSldViewPr snapToObjects="1" showGuides="1">
      <p:cViewPr varScale="1">
        <p:scale>
          <a:sx n="160" d="100"/>
          <a:sy n="160" d="100"/>
        </p:scale>
        <p:origin x="172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project/CERN-000024979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dms.cern.ch/project/CERN-000024842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document/3062715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project/CERN-0000248425" TargetMode="Externa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2600867"/>
            <a:ext cx="8280920" cy="1224218"/>
          </a:xfrm>
        </p:spPr>
        <p:txBody>
          <a:bodyPr/>
          <a:lstStyle/>
          <a:p>
            <a:pPr algn="ctr"/>
            <a:r>
              <a:rPr lang="en-GB" sz="2800" dirty="0"/>
              <a:t>Graphite and </a:t>
            </a:r>
            <a:r>
              <a:rPr lang="en-GB" sz="2800" dirty="0" err="1"/>
              <a:t>Inermet</a:t>
            </a:r>
            <a:r>
              <a:rPr lang="en-GB" sz="2800" dirty="0"/>
              <a:t> Assets on EDMS</a:t>
            </a:r>
            <a:endParaRPr lang="en-GB" sz="3200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72517" y="5034126"/>
            <a:ext cx="7128792" cy="1347202"/>
          </a:xfrm>
        </p:spPr>
        <p:txBody>
          <a:bodyPr>
            <a:normAutofit/>
          </a:bodyPr>
          <a:lstStyle/>
          <a:p>
            <a:r>
              <a:rPr lang="en-GB" sz="1400" b="0" i="0" dirty="0">
                <a:solidFill>
                  <a:schemeClr val="bg2"/>
                </a:solidFill>
              </a:rPr>
              <a:t>WP5.2 Meeting</a:t>
            </a:r>
          </a:p>
          <a:p>
            <a:r>
              <a:rPr lang="en-GB" sz="1400" b="0" i="0" dirty="0">
                <a:solidFill>
                  <a:schemeClr val="bg2"/>
                </a:solidFill>
              </a:rPr>
              <a:t>December 16</a:t>
            </a:r>
            <a:r>
              <a:rPr lang="en-GB" sz="1400" b="0" i="0" baseline="30000" dirty="0">
                <a:solidFill>
                  <a:schemeClr val="bg2"/>
                </a:solidFill>
              </a:rPr>
              <a:t>th</a:t>
            </a:r>
            <a:r>
              <a:rPr lang="en-GB" sz="1400" b="0" i="0" dirty="0">
                <a:solidFill>
                  <a:schemeClr val="bg2"/>
                </a:solidFill>
              </a:rPr>
              <a:t> , 2024</a:t>
            </a:r>
          </a:p>
          <a:p>
            <a:endParaRPr lang="en-GB" sz="1400" b="0" i="0" dirty="0">
              <a:solidFill>
                <a:schemeClr val="bg2"/>
              </a:solidFill>
            </a:endParaRPr>
          </a:p>
          <a:p>
            <a:r>
              <a:rPr lang="en-GB" sz="1400" baseline="30000" dirty="0"/>
              <a:t>L. Hannemann, C. Accettura, F. Carra, L. Puddu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ABFC4-F45C-D214-3A73-4E2C3356D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Graphite EDMS Structure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59C935F-A409-D9E2-A63A-301902F14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2321578"/>
            <a:ext cx="2808443" cy="335652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FF7E15-5910-E804-E048-03130794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42F3BA-2DF0-B556-0828-B513656E8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095" y="2204864"/>
            <a:ext cx="4601197" cy="24482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B5CC9D-E400-B2C8-868B-30B390EFC26F}"/>
              </a:ext>
            </a:extLst>
          </p:cNvPr>
          <p:cNvSpPr txBox="1"/>
          <p:nvPr/>
        </p:nvSpPr>
        <p:spPr>
          <a:xfrm>
            <a:off x="951564" y="1410898"/>
            <a:ext cx="6120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EDMS folder for each o the 60 blocks and </a:t>
            </a:r>
            <a:r>
              <a:rPr lang="en-US" dirty="0" err="1"/>
              <a:t>taperings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4"/>
              </a:rPr>
              <a:t>https://edms.cern.ch/project/CERN-0000249793</a:t>
            </a:r>
            <a:endParaRPr lang="en-GB" b="0" dirty="0"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974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9505E-983B-9544-9197-6AA73D690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Graphite Assets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0915B-401E-6B8A-BB6A-BED02B51A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Manufacturing records: 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https://edms.cern.ch/project/CERN-0000248426</a:t>
            </a:r>
            <a:endParaRPr lang="en-GB" b="0" dirty="0">
              <a:effectLst/>
              <a:latin typeface="Helvetica Neue"/>
            </a:endParaRPr>
          </a:p>
          <a:p>
            <a:r>
              <a:rPr lang="en-US" dirty="0"/>
              <a:t> EDMS folders of each block and tapering attached to the Asset under “Final Acceptance”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E0EA9E-4A7F-5FB6-2FFC-7B361423E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096785-175D-5CE7-2044-89ECB22B8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158" y="3124610"/>
            <a:ext cx="7106642" cy="25244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61B38AA-8090-C20E-2B03-38E5D09A377C}"/>
              </a:ext>
            </a:extLst>
          </p:cNvPr>
          <p:cNvSpPr/>
          <p:nvPr/>
        </p:nvSpPr>
        <p:spPr>
          <a:xfrm>
            <a:off x="2555776" y="4158165"/>
            <a:ext cx="3456384" cy="13246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C775F5-B34D-571D-5369-477B1A8AC731}"/>
              </a:ext>
            </a:extLst>
          </p:cNvPr>
          <p:cNvSpPr/>
          <p:nvPr/>
        </p:nvSpPr>
        <p:spPr>
          <a:xfrm>
            <a:off x="2555776" y="4268731"/>
            <a:ext cx="3456384" cy="18250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B26B6D-4301-2ECE-D436-B8218BB00DCA}"/>
              </a:ext>
            </a:extLst>
          </p:cNvPr>
          <p:cNvSpPr/>
          <p:nvPr/>
        </p:nvSpPr>
        <p:spPr>
          <a:xfrm>
            <a:off x="2555776" y="4484686"/>
            <a:ext cx="3456384" cy="9627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3228A2-4CDE-DD4E-6A4F-91BE8505C683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2339752" y="3511562"/>
            <a:ext cx="216024" cy="7128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05D5D81-9589-D5C2-3769-BE6A08BB3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896994"/>
            <a:ext cx="2269711" cy="6145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C77C8A4-E1CD-CC76-62B4-8A6E9C9CC0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499" y="3830764"/>
            <a:ext cx="2229161" cy="37152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379E259-DF36-1130-FC73-A9CE10682B19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2283036" y="4202291"/>
            <a:ext cx="272740" cy="157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8D25D1C4-57CC-17EE-0D30-A22931D7CA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13" y="4560879"/>
            <a:ext cx="2286319" cy="381053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1F730F-6ED7-55C8-B4F9-3BECEFB3B2A9}"/>
              </a:ext>
            </a:extLst>
          </p:cNvPr>
          <p:cNvCxnSpPr>
            <a:endCxn id="27" idx="3"/>
          </p:cNvCxnSpPr>
          <p:nvPr/>
        </p:nvCxnSpPr>
        <p:spPr>
          <a:xfrm flipH="1" flipV="1">
            <a:off x="2339532" y="4751406"/>
            <a:ext cx="216244" cy="3337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5FC3532-17E8-ACF5-FD8A-118A0F6185AF}"/>
              </a:ext>
            </a:extLst>
          </p:cNvPr>
          <p:cNvSpPr/>
          <p:nvPr/>
        </p:nvSpPr>
        <p:spPr>
          <a:xfrm>
            <a:off x="161499" y="2852936"/>
            <a:ext cx="2287724" cy="65862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A91BA4-5734-0AD6-0743-BD7FF93E31A4}"/>
              </a:ext>
            </a:extLst>
          </p:cNvPr>
          <p:cNvSpPr/>
          <p:nvPr/>
        </p:nvSpPr>
        <p:spPr>
          <a:xfrm>
            <a:off x="23670" y="3653851"/>
            <a:ext cx="2287724" cy="65862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771987-9E84-FD36-FA74-49086C145CA0}"/>
              </a:ext>
            </a:extLst>
          </p:cNvPr>
          <p:cNvSpPr/>
          <p:nvPr/>
        </p:nvSpPr>
        <p:spPr>
          <a:xfrm>
            <a:off x="339" y="4447487"/>
            <a:ext cx="2287724" cy="65862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10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59D0A-B9A9-A958-9C50-57E027FD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Inermet</a:t>
            </a:r>
            <a:r>
              <a:rPr lang="en-US" dirty="0"/>
              <a:t> EDMS 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4662D-60F4-456A-C35E-AD5EC7806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approach than Graphite due to big amount of </a:t>
            </a:r>
            <a:r>
              <a:rPr lang="en-US" dirty="0" err="1"/>
              <a:t>Inermet</a:t>
            </a:r>
            <a:r>
              <a:rPr lang="en-US" dirty="0"/>
              <a:t> blocks</a:t>
            </a:r>
          </a:p>
          <a:p>
            <a:r>
              <a:rPr lang="en-US" dirty="0"/>
              <a:t>All validation documentation (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https://edms.cern.ch/document/3062715/1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</a:rPr>
              <a:t>)</a:t>
            </a:r>
            <a:r>
              <a:rPr lang="en-US" dirty="0"/>
              <a:t> attached to assets</a:t>
            </a:r>
            <a:endParaRPr lang="en-GB" b="0" dirty="0">
              <a:effectLst/>
              <a:latin typeface="Helvetica Neue"/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5003A-38B9-6B9B-D549-09C5BC6D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72B7E8-3116-DD4E-5D46-1CD9C2934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81793"/>
            <a:ext cx="7735380" cy="2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6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A85A-0616-6B58-C04D-649184EB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Inermet</a:t>
            </a:r>
            <a:r>
              <a:rPr lang="en-US" dirty="0"/>
              <a:t> Assets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0BF11-B71C-2DFD-B151-2511C0C14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1035BBA-FA4A-5B97-B614-2483FEA1BD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970" y="2004813"/>
            <a:ext cx="7373379" cy="2848373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7035104-F0B1-45F5-8CA6-C6D80ECD5365}"/>
              </a:ext>
            </a:extLst>
          </p:cNvPr>
          <p:cNvSpPr/>
          <p:nvPr/>
        </p:nvSpPr>
        <p:spPr>
          <a:xfrm>
            <a:off x="2267744" y="3356991"/>
            <a:ext cx="3384376" cy="28803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24B741-82F8-5A43-9150-B3048D47CC3E}"/>
              </a:ext>
            </a:extLst>
          </p:cNvPr>
          <p:cNvSpPr/>
          <p:nvPr/>
        </p:nvSpPr>
        <p:spPr>
          <a:xfrm>
            <a:off x="2267744" y="4437112"/>
            <a:ext cx="3384376" cy="1440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25990F-CBAA-DE4D-8998-39C42656D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91" y="1722091"/>
            <a:ext cx="4324954" cy="409632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B331AE1-4F7C-5C9E-E41E-6B150B90840D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1403648" y="2131723"/>
            <a:ext cx="864096" cy="1369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C5443C4-B9D3-DCD0-6BB4-F25B1AD1E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00" y="5027654"/>
            <a:ext cx="4791744" cy="514422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B64131-56F1-D2EE-7A42-1D43E18538D9}"/>
              </a:ext>
            </a:extLst>
          </p:cNvPr>
          <p:cNvCxnSpPr/>
          <p:nvPr/>
        </p:nvCxnSpPr>
        <p:spPr>
          <a:xfrm flipH="1">
            <a:off x="1547664" y="4581128"/>
            <a:ext cx="936104" cy="398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A813115-ECA8-37BA-50AF-0A2AA9579F6E}"/>
              </a:ext>
            </a:extLst>
          </p:cNvPr>
          <p:cNvSpPr txBox="1"/>
          <p:nvPr/>
        </p:nvSpPr>
        <p:spPr>
          <a:xfrm>
            <a:off x="522090" y="1023220"/>
            <a:ext cx="870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5"/>
                </a:solidFill>
              </a:rPr>
              <a:t>Manufacturing Records: TCLPX &amp; TCTPXV/TCTPXH/TCLP/TCTPM</a:t>
            </a:r>
            <a:br>
              <a:rPr lang="en-US" sz="2100" dirty="0">
                <a:solidFill>
                  <a:schemeClr val="accent5"/>
                </a:solidFill>
              </a:rPr>
            </a:br>
            <a:r>
              <a:rPr lang="en-GB" sz="18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https://edms.cern.ch/project/CERN-0000248425</a:t>
            </a:r>
            <a:endParaRPr lang="en-GB" sz="1800" b="0" dirty="0">
              <a:effectLst/>
              <a:latin typeface="Helvetica Neue"/>
            </a:endParaRPr>
          </a:p>
          <a:p>
            <a:endParaRPr lang="en-GB" sz="2100" dirty="0">
              <a:solidFill>
                <a:schemeClr val="accent5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C58CC0-CBA7-AC8B-0C0B-40997A7DD32B}"/>
              </a:ext>
            </a:extLst>
          </p:cNvPr>
          <p:cNvSpPr/>
          <p:nvPr/>
        </p:nvSpPr>
        <p:spPr>
          <a:xfrm>
            <a:off x="89651" y="1722092"/>
            <a:ext cx="4469694" cy="4096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05811A3-BD2F-50FD-0C68-A309AF53F3E7}"/>
              </a:ext>
            </a:extLst>
          </p:cNvPr>
          <p:cNvSpPr/>
          <p:nvPr/>
        </p:nvSpPr>
        <p:spPr>
          <a:xfrm>
            <a:off x="606072" y="4980096"/>
            <a:ext cx="4758016" cy="56198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4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B23776-D3BF-294C-AD88-FF98D20C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2F276-D34A-81F4-6DF5-36C89E0A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C256F9-532E-A9C8-0D97-2F1CAFED68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1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97955</TotalTime>
  <Words>152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 Neue</vt:lpstr>
      <vt:lpstr>Wingdings</vt:lpstr>
      <vt:lpstr>Thème Office</vt:lpstr>
      <vt:lpstr>Graphite and Inermet Assets on EDMS</vt:lpstr>
      <vt:lpstr>Graphite EDMS Structure</vt:lpstr>
      <vt:lpstr>Graphite Assets</vt:lpstr>
      <vt:lpstr>Inermet EDMS Structure</vt:lpstr>
      <vt:lpstr>Inermet Assets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Laura Helene Hannemann</cp:lastModifiedBy>
  <cp:revision>758</cp:revision>
  <cp:lastPrinted>2020-02-24T18:04:23Z</cp:lastPrinted>
  <dcterms:created xsi:type="dcterms:W3CDTF">2016-01-11T14:38:10Z</dcterms:created>
  <dcterms:modified xsi:type="dcterms:W3CDTF">2024-12-16T15:07:44Z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