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2" r:id="rId13"/>
    <p:sldId id="269" r:id="rId14"/>
    <p:sldId id="274" r:id="rId15"/>
    <p:sldId id="270" r:id="rId16"/>
    <p:sldId id="271" r:id="rId17"/>
    <p:sldId id="273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320757-E1E2-4FC4-859A-E11F04E376D9}" v="1425" dt="2025-05-07T09:33:51.978"/>
    <p1510:client id="{41E70557-717F-43E1-B2B7-EA974BAA1368}" v="298" dt="2025-05-08T06:15:57.376"/>
    <p1510:client id="{4E6B86A6-2794-4AB3-9DE1-FFC884C5CF6F}" v="95" dt="2025-05-07T06:20:48.516"/>
    <p1510:client id="{778A46DC-B12B-4B1B-BE39-BC2C5C2E5BB0}" v="2863" dt="2025-05-06T17:50:21.511"/>
    <p1510:client id="{B1C1BB1C-91AE-44D7-80AC-D982C7D52F8F}" v="12" dt="2025-05-07T14:45:57.914"/>
    <p1510:client id="{FE9AF397-1AFD-4081-861A-4F55C7C815A1}" v="65" dt="2025-05-08T07:23:18.04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4660"/>
  </p:normalViewPr>
  <p:slideViewPr>
    <p:cSldViewPr snapToGrid="0">
      <p:cViewPr varScale="1">
        <p:scale>
          <a:sx n="93" d="100"/>
          <a:sy n="93" d="100"/>
        </p:scale>
        <p:origin x="102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6T10:53:45.67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3953 24575,'14'0'0,"1"-2"0,0 0 0,-1-1 0,1 0 0,-1-2 0,0 1 0,0-2 0,-1 1 0,20-13 0,-8 3 0,-1-1 0,-1 0 0,41-40 0,-44 39 0,41-29 0,16-13 0,-68 52 0,1 0 0,0 1 0,0 1 0,0-1 0,1 2 0,0-1 0,0 1 0,0 1 0,0 0 0,0 1 0,23-2 0,30-9 0,-44 8 0,61-16 0,78-32 0,-153 50 0,1 0 0,-1 0 0,0-1 0,-1 0 0,1 0 0,-1-1 0,1 1 0,-1-1 0,-1 0 0,1-1 0,-1 1 0,0-1 0,4-7 0,4-9 0,-2-1 0,11-34 0,14-28 0,13-26 0,-34 76 0,27-52 0,-28 68 0,1 1 0,1 0 0,1 0 0,28-23 0,5-6 0,63-64 0,-70 73 0,-1-1 0,-3-3 0,-1-1 0,62-94 0,-58 53 0,36-100 0,-48 109 0,3 1 0,51-87 0,-76 149 0,23-36 0,56-71 0,-55 84 0,0 2 0,2 1 0,2 2 0,0 1 0,68-40 0,-80 56 0,0 2 0,1 1 0,0 1 0,1 1 0,0 1 0,0 1 0,0 2 0,27-2 0,33 1 0,93 8 0,-55 0 0,122-1 0,380-5 0,-545-2 0,0-5 0,0-2 0,153-46 0,102-56 0,-87 28 0,-195 72 0,-1 3 0,2 2 0,-1 2 0,60 0 0,10-1 0,743-14 0,-660 23 0,-173-1 0,-1-2 0,1-1 0,-1-1 0,0-2 0,58-19 0,-46 13 0,1 1 0,0 3 0,72-6 0,-49 4 0,0-3 0,91-30 0,-3 1 0,-106 26 0,0-2 0,-2-1 0,0-3 0,76-49 0,-97 56 0,261-132 0,-213 110 0,-2-3 0,-2-4 0,80-63 0,-132 93 0,0-2 0,-2-1 0,1-1 0,-2 0 0,0-2 0,-2 0 0,0 0 0,13-27 0,3-1 0,-2-8-1365,-19 30-5461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6T11:00:15.01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6617 3596 24575,'1'0'0,"0"-1"0,-1 1 0,1-1 0,0 0 0,0 1 0,0-1 0,0 0 0,0 1 0,-1-1 0,1 0 0,0 0 0,-1 0 0,1 0 0,-1 1 0,1-1 0,-1 0 0,1 0 0,-1 0 0,1 0 0,-1 0 0,0 0 0,0-1 0,1 1 0,-1 0 0,0 0 0,0 0 0,0-1 0,2-39 0,-2 34 0,0-15 0,-1-1 0,0 0 0,-2 1 0,-1 0 0,-11-36 0,-46-100 0,23 68 0,-20-91 0,0 0 0,39 140 0,-2 2 0,-48-68 0,33 54 0,-139-202 0,135 203 0,-3 1 0,-80-73 0,91 99 0,-2 1 0,0 2 0,-2 1 0,-68-28 0,71 31 0,0-1 0,-40-31 0,39 25 0,-57-30 0,20 23 0,-90-27 0,77 30 0,30 12 0,-67-11 0,41 11 0,-249-38 0,143 29 0,-228-13 0,110 15 0,25 2 0,91 9 0,134 6 0,0-2 0,1-2 0,-54-19 0,-152-65 0,30 10 0,-396-161 0,-124-45 0,631 250 0,3-5 0,-215-121 0,292 140 0,2-1 0,-62-62 0,66 57 0,-1 2 0,-71-49 0,58 51-1365,33 23-5461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6T11:00:17.93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6923 3712 24575,'-6'-1'0,"0"1"0,1-1 0,-1-1 0,1 1 0,-1-1 0,1 0 0,0 0 0,0-1 0,0 0 0,0 0 0,0 0 0,0 0 0,1-1 0,-8-7 0,-7-8 0,-29-40 0,35 42 0,-425-553 0,393 507 0,-73-134 0,91 144 0,-2 2 0,-2 1 0,-3 1 0,-72-80 0,87 112 0,-1 1 0,0 0 0,-1 2 0,-1 0 0,-31-13 0,-123-45 0,155 64 0,-239-68 0,60 21 0,156 38 0,0-2 0,-69-42 0,62 33 0,-64-28 0,-18 10 0,-162-33 0,74 22 0,202 50 0,1 0 0,1-2 0,-1 0 0,1-1 0,1 0 0,-24-21 0,15 13 0,-43-26 0,-289-108 0,300 131 0,-523-146 0,217 72 0,-154-98 0,409 148 0,67 30 0,-53-11 0,62 19 0,1-2 0,0-1 0,-49-24 0,-37-16 0,90 40 0,0 0 0,1-2 0,1-1 0,-46-31 0,-121-97 0,150 115 0,0 1 0,-84-35 0,-52-20 0,129 56 0,3 4 0,-62-17 0,64 23 0,-80-36 0,68 22 0,1-2 0,-99-74 0,101 72-1365,43 25-5461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5-08T05:43:44.289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16006 12330 16383 0 0,'-8'0'0'0'0,"-10"0"0"0"0,-11 0 0 0 0,-7 0 0 0 0,-6 0 0 0 0,-3 0 0 0 0,-2 0 0 0 0,-1 0 0 0 0,0 0 0 0 0,0 0 0 0 0,1 0 0 0 0,0 0 0 0 0,1 0 0 0 0,-1 0 0 0 0,1 0 0 0 0,0 0 0 0 0,0 0 0 0 0,1 0 0 0 0,-1 0 0 0 0,0 7 0 0 0,0 12 0 0 0,0 9 0 0 0,0 8 0 0 0,0 6 0 0 0,0 3 0 0 0,0 2 0 0 0,7 1 0 0 0,4 0 0 0 0,7 0 0 0 0,0-1 0 0 0,5 0 0 0 0,7 0 0 0 0,-2-1 0 0 0,2 0 0 0 0,-4 8 0 0 0,1 2 0 0 0,5 0 0 0 0,3-2 0 0 0,5-3 0 0 0,-5-1 0 0 0,-1-2 0 0 0,2-1 0 0 0,3-1 0 0 0,2-1 0 0 0,2 1 0 0 0,2-1 0 0 0,1 1 0 0 0,0 0 0 0 0,1 0 0 0 0,-1 0 0 0 0,1 0 0 0 0,-1 0 0 0 0,0 0 0 0 0,8-8 0 0 0,49 5 0 0 0,24-4 0 0 0,4-9 0 0 0,-3-10 0 0 0,-8 0 0 0 0,-9-4 0 0 0,-8-4 0 0 0,-5-5 0 0 0,-12 5 0 0 0,-5 0 0 0 0,0-2 0 0 0,1-2 0 0 0,3-4 0 0 0,2-1 0 0 0,2 6 0 0 0,2 2 0 0 0,1-2 0 0 0,0-1 0 0 0,1-3 0 0 0,-1-2 0 0 0,1-1 0 0 0,-9-2 0 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5-08T05:43:44.290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15339 13454 16383 0 0,'8'0'0'0'0,"10"0"0"0"0,10 0 0 0 0,1 8 0 0 0,2 2 0 0 0,5 8 0 0 0,-5 8 0 0 0,-7 8 0 0 0,-8 6 0 0 0,-6 4 0 0 0,-5 2 0 0 0,-4 1 0 0 0,-9-7 0 0 0,-4-3 0 0 0,-7-8 0 0 0,-9 0 0 0 0,-7-6 0 0 0,-5-6 0 0 0,-4-7 0 0 0,5-4 0 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5-07T05:55:02.029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21590 15575 16383 0 0,'7'0'0'0'0,"10"0"0"0"0,16 0 0 0 0,10 0 0 0 0,12 0 0 0 0,11 0 0 0 0,8-7 0 0 0,7-3 0 0 0,3-6 0 0 0,-5-1 0 0 0,-8 3 0 0 0,-10 3 0 0 0,-8 4 0 0 0,-6-4 0 0 0,-3 0 0 0 0,-2-6 0 0 0,6-7 0 0 0,2-6 0 0 0,7 1 0 0 0,1-8 0 0 0,5-5 0 0 0,-1-3 0 0 0,3-1 0 0 0,-2 0 0 0 0,-4 1 0 0 0,-13 1 0 0 0,-7 1 0 0 0,-9 0 0 0 0,-4 7 0 0 0,-5 3 0 0 0,0 0 0 0 0,-3-1 0 0 0,3-11 0 0 0,4-3 0 0 0,-1-9 0 0 0,2-2 0 0 0,-4 3 0 0 0,-4 3 0 0 0,0 10 0 0 0,-2 6 0 0 0,-3 2 0 0 0,-5-1 0 0 0,-3 6 0 0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5-07T05:55:02.030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22681 14490 16383 0 0,'8'0'0'0'0,"8"0"0"0"0,10-7 0 0 0,8-10 0 0 0,4-2 0 0 0,-3-5 0 0 0,-2 2 0 0 0,2-2 0 0 0,2 2 0 0 0,-5-2 0 0 0,-2 3 0 0 0,3 5 0 0 0,-6 13 0 0 0,-6 13 0 0 0,-8 13 0 0 0,-5 10 0 0 0,-5 5 0 0 0,-2 5 0 0 0,-2 2 0 0 0,0 0 0 0 0,0 0 0 0 0,0-1 0 0 0,0 0 0 0 0,0-1 0 0 0,1 0 0 0 0,0-8 0 0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5-07T05:55:02.031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24500 12263 16383 0 0,'0'0'0'0'0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6T10:53:52.24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4917 1 24575,'0'6'0,"0"0"0,0 0 0,0 0 0,-1 1 0,1-1 0,-2 0 0,1 0 0,-1 0 0,0 0 0,0-1 0,0 1 0,-1 0 0,0-1 0,0 0 0,0 1 0,-1-1 0,0 0 0,0-1 0,0 1 0,0-1 0,-1 0 0,1 0 0,-8 5 0,-48 27 0,-1-2 0,-102 39 0,80-37 0,-39 16 0,-2-5 0,-224 53 0,287-88 0,32-8 0,-1 2 0,1 2 0,-52 20 0,73-24 0,0 1 0,1 1 0,0-1 0,0 1 0,0 1 0,1-1 0,0 1 0,0 0 0,1 0 0,-1 1 0,2 0 0,-1-1 0,1 2 0,-4 10 0,2-5 0,-1-1 0,0-1 0,-1 1 0,-11 13 0,14-21 0,1-1 0,-1 0 0,0 0 0,0-1 0,0 1 0,0-1 0,-1 0 0,1 0 0,-1-1 0,0 0 0,0 0 0,-10 2 0,-6 0 0,1-1 0,-30-1 0,33-2 0,0 1 0,0 1 0,-20 4 0,36-6 0,0 1 0,0-1 0,0 0 0,1 1 0,-1-1 0,0 1 0,1 0 0,-1 0 0,0-1 0,1 1 0,-1 0 0,1 1 0,-1-1 0,1 0 0,0 0 0,-1 0 0,1 1 0,0-1 0,0 1 0,0-1 0,0 1 0,0-1 0,0 1 0,-1 3 0,2-3 0,0 0 0,1 1 0,-1-1 0,0 0 0,1 1 0,-1-1 0,1 0 0,0 0 0,-1 1 0,1-1 0,0 0 0,1 0 0,-1 0 0,0 0 0,0 0 0,3 2 0,3 4 0,0-1 0,0 0 0,1 0 0,0 0 0,0-1 0,1-1 0,16 10 0,-12-11 0,0 0 0,0-1 0,0 0 0,15 0 0,34 9 0,-61-12 0,0 0 0,-1 0 0,1 0 0,0 0 0,0 0 0,-1 1 0,1-1 0,0 0 0,-1 1 0,1-1 0,0 0 0,-1 1 0,1-1 0,0 1 0,-1-1 0,1 1 0,-1-1 0,1 1 0,-1-1 0,1 1 0,-1-1 0,1 1 0,-1 1 0,-11 7 0,-41 3 0,44-10 0,-104 15 0,0-4 0,-190-5 0,287-8 0,0 0 0,0-1 0,0-1 0,0 0 0,-25-8 0,33 7 0,-1 0 0,1-1 0,0 1 0,0-2 0,0 1 0,0-1 0,0 0 0,1 0 0,0-1 0,0 1 0,-9-14 0,-31-44 0,-53-65 0,90 116 0,0 0 0,1-1 0,0 0 0,-10-22 0,11 21 0,0 0 0,0 1 0,-14-17 0,21 29 0,0 0 0,-1 1 0,1-1 0,-1 1 0,1-1 0,-1 1 0,0-1 0,1 1 0,-1-1 0,0 1 0,1-1 0,-1 1 0,0 0 0,1-1 0,-1 1 0,0 0 0,1 0 0,-1 0 0,0 0 0,0-1 0,1 1 0,-1 0 0,0 0 0,0 0 0,1 0 0,-1 1 0,0-1 0,0 0 0,1 0 0,-1 0 0,0 0 0,0 1 0,1-1 0,-1 0 0,0 1 0,1-1 0,-1 1 0,1-1 0,-1 1 0,0-1 0,1 1 0,-1-1 0,1 1 0,-1-1 0,1 1 0,0 0 0,-1-1 0,1 1 0,-1 0 0,1-1 0,0 1 0,0 0 0,-1 0 0,1-1 0,0 2 0,-14 44 0,11-33 0,2 1 0,-1-1 0,2 0 0,1 24 0,-1-33 0,0-1 0,1 1 0,0 0 0,0 0 0,0-1 0,0 1 0,1-1 0,0 1 0,-1-1 0,1 1 0,0-1 0,1 0 0,-1 0 0,0 0 0,1 0 0,0-1 0,-1 1 0,1-1 0,0 1 0,0-1 0,5 2 0,18 8 0,-20-10 0,0 0 0,0 0 0,-1 1 0,1 0 0,-1 0 0,0 1 0,8 6 0,-12-9 0,0 1 0,0-1 0,0 1 0,0-1 0,-1 1 0,1-1 0,-1 1 0,1 0 0,-1-1 0,1 1 0,-1 0 0,0 0 0,0-1 0,0 1 0,0 0 0,0 0 0,0-1 0,0 1 0,0 0 0,-1-1 0,1 1 0,-1 0 0,1-1 0,-1 1 0,0-1 0,0 1 0,0 0 0,0-1 0,0 0 0,0 1 0,0-1 0,-2 3 0,-5 6 0,0-1 0,-1 1 0,0-2 0,-1 1 0,1-1 0,-2 0 0,1-1 0,-15 7 0,-9 3 0,-51 17 0,48-20 0,28-11 0,1 1 0,0 1 0,0-1 0,0 1 0,1 1 0,-1-1 0,1 1 0,1 1 0,-10 10 0,-2 5 0,-25 44 0,31-45 0,-2 0 0,-24 29 0,35-46 0,-1-1 0,1 1 0,-1-1 0,0 0 0,1 0 0,-1 0 0,0 0 0,-1-1 0,1 0 0,0 0 0,-1 0 0,1 0 0,-1-1 0,0 0 0,1 0 0,-1 0 0,0 0 0,0-1 0,0 0 0,0 0 0,1 0 0,-1 0 0,0-1 0,0 0 0,0 0 0,-4-2 0,-2-1 0,1-1 0,0 0 0,0-1 0,0 0 0,1-1 0,0 0 0,0 0 0,1-1 0,0 0 0,-7-9 0,11 12 0,1 1 0,-1 0 0,-1 0 0,1 0 0,0 1 0,-1-1 0,0 1 0,0 0 0,0 0 0,0 1 0,0-1 0,0 1 0,-7-1 0,8 2 0,0 1 0,0 0 0,0 0 0,0 0 0,0 0 0,0 0 0,0 1 0,0 0 0,1 0 0,-1 0 0,0 0 0,0 1 0,0-1 0,1 1 0,-1 0 0,1 0 0,0 0 0,-7 6 0,-2 1 0,-2 0 0,1-1 0,-1-1 0,0 0 0,0-1 0,-1 0 0,0-1 0,0-1 0,0-1 0,0 0 0,-1 0 0,1-2 0,-1 0 0,0-1 0,1 0 0,-1-1 0,-22-5 0,-7-3 0,1-2 0,0-2 0,0-2 0,-70-35 0,85 34 0,1-1 0,-31-25 0,35 24 0,-1 1 0,-49-26 0,68 41 0,1 0 0,-1 0 0,0 0 0,0 1 0,0 0 0,0 0 0,0 1 0,0-1 0,0 1 0,0 1 0,0-1 0,0 1 0,0 0 0,0 0 0,0 1 0,0 0 0,1 0 0,-11 5 0,-5 5 0,1 0 0,1 2 0,-30 26 0,29-23 0,-40 27 0,38-33 0,-1-1 0,1-1 0,-1-1 0,-25 5 0,26-8 0,-1 2 0,1 0 0,1 2 0,-29 15 0,-6 8 0,27-16 0,0 1 0,2 1 0,-35 29 0,58-44 0,0 1 0,1 0 0,-1 0 0,1 0 0,0 0 0,0 1 0,1-1 0,-1 1 0,1 0 0,0 0 0,0 0 0,0 0 0,1 0 0,0 0 0,0 0 0,0 0 0,0 0 0,1 1 0,1 10 0,0-12 0,0 0 0,0 0 0,0 1 0,1-1 0,-1 0 0,1 0 0,1 0 0,-1-1 0,0 1 0,1 0 0,0-1 0,-1 0 0,1 1 0,1-1 0,-1 0 0,0-1 0,1 1 0,0-1 0,-1 1 0,1-1 0,0 0 0,0 0 0,0-1 0,5 2 0,39 10 0,1-3 0,1-1 0,55 1 0,-39-3 0,138 9-1365,-158-14-5461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6T10:53:56.78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676 1 24575,'1'44'0,"11"57"0,-7-78 0,-2 1 0,0 0 0,-1-1 0,-2 1 0,0 0 0,-2 0 0,0-1 0,-11 43 0,2-34 0,4-16 0,1 1 0,1 0 0,1 0 0,-3 23 0,7-37 0,-1 1 0,1-1 0,0 1 0,0-1 0,1 1 0,-1-1 0,1 1 0,0-1 0,-1 1 0,1-1 0,1 1 0,-1-1 0,1 0 0,-1 0 0,1 0 0,0 0 0,0 0 0,0 0 0,0 0 0,1-1 0,-1 1 0,1-1 0,-1 0 0,1 1 0,0-1 0,0 0 0,3 1 0,27 10 0,0-2 0,0-1 0,1-1 0,0-2 0,62 5 0,-41-5 0,56 13 0,-108-19 0,0-1 0,-1 1 0,1 0 0,0-1 0,-1 1 0,1 0 0,0 1 0,-1-1 0,0 0 0,1 1 0,-1-1 0,0 1 0,0 0 0,1 0 0,-1 0 0,-1 0 0,1 0 0,0 0 0,0 0 0,-1 1 0,2 3 0,-2-2 0,0 0 0,-1 0 0,0 0 0,0 0 0,0 0 0,-1 0 0,1 0 0,-1 0 0,0 0 0,0 0 0,0-1 0,-1 1 0,1 0 0,-4 5 0,-54 142 0,33-77 0,24-68 0,0-1 0,-1 1 0,1-1 0,-1 1 0,0-1 0,-1 0 0,1 0 0,-1-1 0,0 1 0,0-1 0,0 1 0,-1-1 0,1-1 0,-7 5 0,3-4 0,0-1 0,-1 0 0,1 0 0,0-1 0,-1 0 0,1 0 0,-1-1 0,0 0 0,-14-1 0,-325-4 0,-88 2 0,426 1 0,-1 2 0,0-1 0,1 1 0,-1 1 0,1 0 0,-1 0 0,1 1 0,0 0 0,-13 6 0,22-8 0,0 0 0,0-1 0,0 1 0,0-1 0,0 1 0,1 0 0,-1 0 0,0-1 0,0 1 0,0 0 0,1 0 0,-1 0 0,1 0 0,-1 0 0,1 0 0,-1 0 0,1 0 0,-1 0 0,1 0 0,0 0 0,-1 0 0,1 0 0,0 1 0,0-1 0,0 0 0,0 0 0,0 0 0,0 0 0,0 0 0,1 0 0,-1 0 0,0 1 0,1-1 0,-1 0 0,0 0 0,1 0 0,0 0 0,-1 0 0,1 0 0,-1 0 0,1-1 0,1 3 0,3 2 0,0 0 0,0 0 0,1-1 0,-1 1 0,11 4 0,156 81 0,5 2 0,-127-61 0,-1 2 0,66 59 0,-107-86 0,0 0 0,0 0 0,1-1 0,0 0 0,0-1 0,0 0 0,1 0 0,-1-1 0,1 0 0,0-1 0,0 0 0,0 0 0,15 0 0,14-1 0,0-2 0,43-6 0,-53 2 0,0-2 0,0 0 0,35-15 0,3-1 0,-7 6 0,-12 4 0,-2-1 0,0-2 0,-1-2 0,47-27 0,-82 38 0,-19 19 0,8-10 0,0 0 0,0 0 0,0 1 0,0-1 0,0 0 0,0 0 0,1 0 0,-1 1 0,1-1 0,-1 0 0,1 1 0,0-1 0,0 0 0,0 1 0,0-1 0,0 0 0,1 1 0,-1-1 0,1 0 0,-1 0 0,1 1 0,0-1 0,0 0 0,0 0 0,0 0 0,2 2 0,0-1 0,1 0 0,-1 0 0,1 0 0,0-1 0,0 1 0,0-1 0,0 0 0,0 0 0,0-1 0,0 1 0,1-1 0,7 1 0,11 2 0,1-2 0,1 0 0,-1-2 0,25-2 0,55-12 0,-1-5 0,188-60 0,-200 43 0,-66 25 0,0 0 0,0 2 0,38-8 0,-56 15 0,1 1 0,-1 0 0,1 1 0,-1 0 0,1 0 0,-1 1 0,1-1 0,-1 2 0,1-1 0,-1 1 0,0 0 0,0 0 0,0 1 0,0 0 0,0 1 0,11 6 0,-11-4 0,1-1 0,0-1 0,1 1 0,-1-2 0,1 1 0,0-1 0,0 0 0,0-1 0,0 0 0,0 0 0,0-1 0,1 0 0,-1-1 0,0 0 0,1-1 0,-1 0 0,0 0 0,0-1 0,0 0 0,0 0 0,0-1 0,0 0 0,10-6 0,1 0 0,-1 2 0,2 0 0,28-6 0,-41 11 0,0 1 0,1 1 0,-1 0 0,0 0 0,1 0 0,-1 1 0,0 0 0,1 1 0,-1 0 0,0 0 0,13 6 0,76 39 0,-66-30 0,0-1 0,1-2 0,0-1 0,60 14 0,-11-9-7,-44-9-446,1-1 1,47 3-1,-53-10-6373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6T10:53:26.30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6993 3554 24575,'-1'-2'0,"1"0"0,-1 0 0,1 1 0,-1-1 0,0 0 0,0 0 0,0 0 0,0 0 0,0 1 0,0-1 0,0 0 0,-1 1 0,1-1 0,-1 1 0,1 0 0,-3-2 0,-33-24 0,21 17 0,-31-28 0,2-3 0,-60-67 0,-68-104 0,108 129 0,-61-106 0,87 124 0,-59-71 0,-21-2 0,-43-50 0,132 148 0,2-1 0,-45-86 0,37 52 0,-73-112 0,89 158 0,-1 1 0,-2 2 0,0 0 0,-2 1 0,0 1 0,-44-30 0,10 4 0,46 38 0,0 0 0,-1 1 0,-20-13 0,-186-81 0,180 87 0,18 10 0,-1 0 0,1 1 0,-1 1 0,-1 2 0,-43-4 0,-122 7 0,111 4 0,-189 18 0,22 0 0,-199-21 0,359-10 0,1-3 0,-134-39 0,86 18 0,118 31 0,-485-127 0,387 89 0,1-5 0,-124-71 0,99 47 0,-44-27 0,96 49 0,-174-71 0,71 55 0,-262-102 0,168 16 0,93 44 0,131 75 0,39 20 0,0 0 0,0 2 0,-1 0 0,0 1 0,0 1 0,-1 0 0,0 2 0,-1 0 0,-26-2 0,33 6-227,0 1-1,0 0 1,0 1-1,0 1 1,-24 5-1,13 2-6598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6T10:53:28.31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7136 3645 24575,'-54'-720'0,"28"487"0,24 216 0,0 1 0,-1 0 0,-1 0 0,0 0 0,-2 0 0,0 1 0,0 0 0,-15-25 0,9 23 0,-1 0 0,-1 0 0,0 1 0,-1 1 0,0 0 0,-22-14 0,-28-17 0,-78-41 0,95 61 0,1-2 0,2-2 0,0-2 0,-57-55 0,41 20 0,39 40 0,-1 2 0,-1 0 0,-51-38 0,-12 10 0,-187-83 0,63 59 0,149 57 0,1-2 0,-113-59 0,123 53 0,-2 3 0,0 2 0,-92-27 0,-173-26 0,303 73 0,-171-30 0,-221-13 0,29 11 0,-252-11 0,551 48 0,43 0 0,-1-1 0,1-2 0,-1-1 0,1-2 0,0-2 0,-53-14 0,-6-9 0,-151-25 0,1 1 0,201 41 0,0-3 0,1-1 0,-58-30 0,13-3 0,-242-123 0,53 19 0,265 146 0,-92-62 0,63 40 0,-2 2 0,-49-24 0,-175-45 0,85 36 0,-190-57-1365,307 99-5461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6T10:53:30.55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6551 3878 24575,'-42'8'0,"27"-11"0,-1-1 0,1 0 0,0-1 0,0-1 0,0 0 0,1-1 0,0-1 0,-14-9 0,1 1 0,-390-247 0,22-26 0,349 255 0,-23-16 0,2-3 0,-70-72 0,87 67 0,30 33 0,-2 1 0,-29-26 0,43 44 0,-11-9 0,0-1 0,1 0 0,1-2 0,1 0 0,-22-31 0,23 27 0,-1 1 0,-1 1 0,0 0 0,-2 1 0,0 1 0,-1 1 0,-30-20 0,-163-86 0,140 85 0,61 31 0,0 0 0,0-1 0,1 0 0,0-1 0,1 0 0,0-1 0,0 0 0,1 0 0,-9-13 0,2-4 0,0-1 0,-21-54 0,26 57 0,-2-1 0,0 2 0,-2 0 0,0 1 0,-1 0 0,-2 1 0,0 1 0,-2 1 0,0 0 0,-1 2 0,0 0 0,-2 2 0,0 0 0,-1 1 0,0 2 0,-28-11 0,-12-4 0,-2 4 0,-102-24 0,-143-11 0,116 30 0,-149-27 0,107 18 0,-35-7 0,243 36 0,0-1 0,1-1 0,0-1 0,-42-26 0,31 16 0,24 13 0,1-2 0,0 0 0,1-1 0,0 0 0,-18-23 0,-7-7 0,-126-131 0,98 99 0,-3 3 0,-3 3 0,-96-70 0,-158-64 0,-55-39 0,306 187 0,-3 2 0,-103-51 0,161 95-105,-1 0 0,1 2 0,-1 0 0,-1 1 0,1 1 0,0 1 0,-1 1 0,0 1 0,1 1 0,-1 1 0,0 1 0,-31 6 0,23 2-6721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6T10:53:32.63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7211 3912 24575,'-10'0'0,"1"-1"0,-1-1 0,0 0 0,0 0 0,1-1 0,0 0 0,-14-7 0,-64-37 0,51 26 0,19 13 0,1-2 0,1 0 0,-1-1 0,-20-19 0,30 24 0,1 0 0,0 0 0,0-1 0,1 0 0,0 0 0,0 0 0,0 0 0,1-1 0,0 1 0,1-1 0,-1 0 0,2 0 0,-2-8 0,-3-50 0,2-1 0,9-97 0,-3 112 0,61-537 0,-33 377 0,6-315 0,-37 502 0,0 0 0,-2-1 0,0 1 0,-2 0 0,-1 0 0,-9-24 0,9 32 0,-2 2 0,0-1 0,0 1 0,-1 0 0,-1 1 0,-1 0 0,0 0 0,-1 2 0,-22-21 0,4 9 0,-2 2 0,-1 0 0,-1 3 0,0 0 0,-2 2 0,-52-17 0,-234-51 0,251 72 0,-1 3 0,-76 0 0,-149 12 0,153 0 0,-80 1 0,-555-6 0,293-40 0,3-33 0,332 46 0,-127-16 0,74 28 0,-279-63 0,99 13 0,309 54 0,-80-24 0,81 18 0,24 4 0,1-2 0,1-2 0,-88-52 0,34 17 0,48 27 0,0-2 0,3-3 0,-83-66 0,101 73 0,0 1 0,-2 2 0,-68-34 0,-118-38 0,168 77 0,-64-13 0,84 24 0,0 0 0,0-3 0,1-1 0,1-1 0,0-1 0,-44-27 0,69 35 0,0 0 0,0-1 0,1 0 0,-1 0 0,1-1 0,1 1 0,-8-15 0,8 15 0,0-1 0,0 0 0,-1 1 0,0 0 0,0 0 0,0 0 0,0 1 0,-11-9 0,-14-1-1365,1 5-5461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6T10:53:35.04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7543 4148 24575,'-30'-1'0,"1"-2"0,-1-1 0,1-1 0,0-2 0,1-1 0,-49-20 0,-157-88 0,167 76 0,2-3 0,2-3 0,2-2 0,2-3 0,2-3 0,-86-105 0,25 27 0,70 82 0,2-3 0,-76-112 0,82 99 0,-63-80 0,79 117 0,-1 1 0,-2 1 0,0 1 0,-56-40 0,-37-25 0,-25-16 0,-43 8 0,124 69 0,-67-43 0,2-26 0,1 1 0,78 68 0,-67-28 0,-22-12 0,-155-89 0,20 13 0,145 80 0,-8 0 0,-156-53 0,-154-27 0,204 78 0,-286-42 0,-389-81 0,701 130 0,-284-41 0,479 98 0,0-1 0,0-1 0,1 0 0,0-2 0,0-1 0,-32-18 0,-110-84 0,58 37 0,94 65 0,-1 0 0,1-1 0,-11-13 0,-18-15 0,31 29 0,-1-1 0,1 0 0,1 0 0,0-1 0,0-1 0,1 1 0,0-1 0,-8-23 0,2 1 0,1-1 0,-6-37 0,12 42-682,-3-62-1,8 56-6143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6T10:54:08.25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6951 3495 24575,'-6'-7'0,"1"1"0,-1-1 0,1-1 0,1 1 0,-7-14 0,-7-12 0,-29-41 0,-71-100 0,97 147 0,-2 1 0,0 1 0,-2 0 0,-30-22 0,23 22 0,-417-308 0,201 145 0,195 147 0,-77-46 0,71 49 0,-122-61 0,126 73 0,2-3 0,-86-62 0,117 75 0,1-1 0,1-1 0,1 0 0,0-2 0,2 0 0,0-2 0,1 0 0,1 0 0,2-1 0,-15-32 0,25 46 0,-1 1 0,1 0 0,-2 0 0,1 0 0,-1 0 0,0 1 0,-1 0 0,0 0 0,0 0 0,0 1 0,-1-1 0,0 2 0,0-1 0,0 1 0,-1 0 0,0 1 0,0-1 0,0 2 0,-1-1 0,1 1 0,-1 0 0,-9-1 0,-16-5 0,0 2 0,-43-3 0,-28-5 0,-73-30 0,-11-3 0,-68 0 0,-127-27 0,342 63 0,1-2 0,0-2 0,-60-33 0,-38-15 0,109 50 0,2 0 0,0-2 0,-37-28 0,14 9 0,-448-265 0,403 244 0,-98-51 0,-481-156 0,170 106 0,260 85 0,131 43 0,-128-16 0,-3 0 0,212 38-106,0 0-524,-58-20 1,66 16-6197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C7C642-A5DD-E3D9-8E93-AFF302155E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B54AD4-17C1-007E-CB51-312211AC7D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FE087D-DA73-0EFC-CB7B-891AEEFB5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8106-2F26-4BF6-BD50-66F9B7375BF7}" type="datetimeFigureOut">
              <a:rPr lang="en-GB" smtClean="0"/>
              <a:t>08/05/2025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C127F0-F3B6-357D-437A-B52FA3F1B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6th Allpix² User Workshop - corentin.lemoine@cern.ch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9E9D65-E3C2-7BD5-8765-F92ACE91D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75BBE-BBA0-4C30-9AFE-5D6F87DC8F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043097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751F5E-81A8-33CC-34C2-95FAF4E0B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B8909B-95EC-BA65-7B55-96869BD55E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D7F686-1741-1047-35AB-371697107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8106-2F26-4BF6-BD50-66F9B7375BF7}" type="datetimeFigureOut">
              <a:rPr lang="en-GB" smtClean="0"/>
              <a:t>08/05/2025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8A0AE2-53FC-9514-7862-7AB547C7B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6th Allpix² User Workshop - corentin.lemoine@cern.ch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827EA-2900-B45B-850E-25D07C6FE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75BBE-BBA0-4C30-9AFE-5D6F87DC8F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43105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7B3E14-EE17-7CBD-081B-03F15EB3E2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0FADDD-14D4-9BC2-B41E-0201ECC87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98D5B9-91E9-7F97-78BA-AACCD6D39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8106-2F26-4BF6-BD50-66F9B7375BF7}" type="datetimeFigureOut">
              <a:rPr lang="en-GB" smtClean="0"/>
              <a:t>08/05/2025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1558D2-5BDF-4C7B-AA93-C7E5C3CBB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6th Allpix² User Workshop - corentin.lemoine@cern.ch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A73E0-E0A6-18EB-9C6A-DC44DF5ED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75BBE-BBA0-4C30-9AFE-5D6F87DC8F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6027655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DDDA0-89A5-2635-4F7A-C222FD996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34B441-AAAB-C0BD-DF9A-D07864CD39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B6BACA-A627-C0B9-5017-9240A9D2A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8106-2F26-4BF6-BD50-66F9B7375BF7}" type="datetimeFigureOut">
              <a:rPr lang="en-GB" smtClean="0"/>
              <a:t>08/05/2025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E189DA-F1B7-6B19-BADF-BB90900DB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6th Allpix² User Workshop - corentin.lemoine@cern.ch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658CFF-F302-7B6F-47D7-0C7364DA6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75BBE-BBA0-4C30-9AFE-5D6F87DC8F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7295454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A5839-5894-99AC-6AB9-543D018C9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894B0B-0BCF-FA69-2513-7EF4147B89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143E09-4D93-8E81-44E0-FB1008FF3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8106-2F26-4BF6-BD50-66F9B7375BF7}" type="datetimeFigureOut">
              <a:rPr lang="en-GB" smtClean="0"/>
              <a:t>08/05/2025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03D82D-D512-F639-B98D-7BB2D3C58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6th Allpix² User Workshop - corentin.lemoine@cern.ch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9C6D62-6423-5729-02FF-4305882DB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75BBE-BBA0-4C30-9AFE-5D6F87DC8F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770822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7E9A2-6A3B-9E3A-6700-AADECFD5B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625770-BF7A-7591-4A25-57BDFBA5F2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4388A2-9018-1CD3-A705-AF61BC6E99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65B296-1876-CE5B-3E46-FF92047E7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8106-2F26-4BF6-BD50-66F9B7375BF7}" type="datetimeFigureOut">
              <a:rPr lang="en-GB" smtClean="0"/>
              <a:t>08/05/2025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59F7A3-59F3-4D6D-D23F-B34FAA4EC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6th Allpix² User Workshop - corentin.lemoine@cern.ch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93D481-2E2A-6EBB-E032-BFB86DAD1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75BBE-BBA0-4C30-9AFE-5D6F87DC8F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1168480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CF63B-FAEF-F925-82C0-C82987098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E0FBDC-2F6C-301B-60D1-761B069433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982DAB-3BD2-B9CB-3919-DF8D8B3AB1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B067CA-0342-AE74-FBB0-D1AE7B8CAC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042FA3-AB08-77AB-84CD-3709D77FD7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FEA79E9-F9A9-CC68-2975-CDE0BB273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8106-2F26-4BF6-BD50-66F9B7375BF7}" type="datetimeFigureOut">
              <a:rPr lang="en-GB" smtClean="0"/>
              <a:t>08/05/2025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3940E8-5DDB-F584-0E3B-E47295756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6th Allpix² User Workshop - corentin.lemoine@cern.ch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F3C934-3C53-B77C-6051-81A61D37E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75BBE-BBA0-4C30-9AFE-5D6F87DC8F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588191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24CF9B-C82B-9925-AA69-33B945FB8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AF1385-4769-3542-ABDB-1EB8D3C3E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8106-2F26-4BF6-BD50-66F9B7375BF7}" type="datetimeFigureOut">
              <a:rPr lang="en-GB" smtClean="0"/>
              <a:t>08/05/2025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1DEE78-BB9C-3989-FA96-DC9EA885E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6th Allpix² User Workshop - corentin.lemoine@cern.ch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ED5AA1-940B-D1D8-1AE5-DF4C55AB9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75BBE-BBA0-4C30-9AFE-5D6F87DC8F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6128831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D77DC55-53EC-991A-7ADD-3AB5402EB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8106-2F26-4BF6-BD50-66F9B7375BF7}" type="datetimeFigureOut">
              <a:rPr lang="en-GB" smtClean="0"/>
              <a:t>08/05/2025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19F827-D070-5A85-1374-C762B5D5B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6th Allpix² User Workshop - corentin.lemoine@cern.ch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2BD141-FB62-C772-D5DA-24D0E6984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75BBE-BBA0-4C30-9AFE-5D6F87DC8F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1613917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61DB0-37F3-C629-38A5-40F0B76771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3D58F9-3145-023C-7140-6EABC6F155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9AF998-D8A8-E0F3-3D45-F8E1928079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8A2B8C-85EE-C701-339C-F4FF209B6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8106-2F26-4BF6-BD50-66F9B7375BF7}" type="datetimeFigureOut">
              <a:rPr lang="en-GB" smtClean="0"/>
              <a:t>08/05/2025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DFAA24-ED38-1FF3-0B8E-7AAF94F97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6th Allpix² User Workshop - corentin.lemoine@cern.ch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F5D8A4-2A27-1BDA-6E2E-815D2B96A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75BBE-BBA0-4C30-9AFE-5D6F87DC8F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0147834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1263BD-867B-763D-6408-A84024C2E0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114116-AE86-791A-5AB0-2EEC6AA405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5DFCE2-DD47-7C0C-E553-B55642C828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1004EB-F3C5-7DA1-E9AB-EDE07AE31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8106-2F26-4BF6-BD50-66F9B7375BF7}" type="datetimeFigureOut">
              <a:rPr lang="en-GB" smtClean="0"/>
              <a:t>08/05/2025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83045F-9EB4-C43D-DC0E-923C69C0B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6th Allpix² User Workshop - corentin.lemoine@cern.ch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67C647-EF6E-4176-54E2-AF72F51E9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75BBE-BBA0-4C30-9AFE-5D6F87DC8F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1370160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5F6A86-4B2C-4CD6-0FAD-F342877BD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E8E193-EA7B-4643-4C32-8FF5AF9ABA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6DC807-8F4E-F37C-F30D-6433A1C9CA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43A8106-2F26-4BF6-BD50-66F9B7375BF7}" type="datetimeFigureOut">
              <a:rPr lang="en-GB" smtClean="0"/>
              <a:t>08/05/2025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9770D5-8BB8-760D-9268-A21922115B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6th Allpix² User Workshop - corentin.lemoine@cern.ch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F42C35-30EF-6A8B-E598-5F9FF7E5E2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75BBE-BBA0-4C30-9AFE-5D6F87DC8F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921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7" Type="http://schemas.openxmlformats.org/officeDocument/2006/relationships/image" Target="../media/image190.png"/><Relationship Id="rId2" Type="http://schemas.openxmlformats.org/officeDocument/2006/relationships/customXml" Target="../ink/ink14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6.xml"/><Relationship Id="rId5" Type="http://schemas.openxmlformats.org/officeDocument/2006/relationships/image" Target="../media/image180.png"/><Relationship Id="rId4" Type="http://schemas.openxmlformats.org/officeDocument/2006/relationships/customXml" Target="../ink/ink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gitlab.cern.ch/allpix-squared/allpix-squared/-/merge_requests/1175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3" Type="http://schemas.openxmlformats.org/officeDocument/2006/relationships/image" Target="../media/image6.png"/><Relationship Id="rId18" Type="http://schemas.openxmlformats.org/officeDocument/2006/relationships/customXml" Target="../ink/ink9.xml"/><Relationship Id="rId3" Type="http://schemas.openxmlformats.org/officeDocument/2006/relationships/image" Target="../media/image1.png"/><Relationship Id="rId21" Type="http://schemas.openxmlformats.org/officeDocument/2006/relationships/image" Target="../media/image10.png"/><Relationship Id="rId7" Type="http://schemas.openxmlformats.org/officeDocument/2006/relationships/image" Target="../media/image3.png"/><Relationship Id="rId12" Type="http://schemas.openxmlformats.org/officeDocument/2006/relationships/customXml" Target="../ink/ink6.xml"/><Relationship Id="rId17" Type="http://schemas.openxmlformats.org/officeDocument/2006/relationships/image" Target="../media/image8.png"/><Relationship Id="rId2" Type="http://schemas.openxmlformats.org/officeDocument/2006/relationships/customXml" Target="../ink/ink1.xml"/><Relationship Id="rId16" Type="http://schemas.openxmlformats.org/officeDocument/2006/relationships/customXml" Target="../ink/ink8.xml"/><Relationship Id="rId20" Type="http://schemas.openxmlformats.org/officeDocument/2006/relationships/customXml" Target="../ink/ink10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.xml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5" Type="http://schemas.openxmlformats.org/officeDocument/2006/relationships/image" Target="../media/image7.png"/><Relationship Id="rId23" Type="http://schemas.openxmlformats.org/officeDocument/2006/relationships/image" Target="../media/image11.png"/><Relationship Id="rId10" Type="http://schemas.openxmlformats.org/officeDocument/2006/relationships/customXml" Target="../ink/ink5.xml"/><Relationship Id="rId19" Type="http://schemas.openxmlformats.org/officeDocument/2006/relationships/image" Target="../media/image9.png"/><Relationship Id="rId4" Type="http://schemas.openxmlformats.org/officeDocument/2006/relationships/customXml" Target="../ink/ink2.xml"/><Relationship Id="rId9" Type="http://schemas.openxmlformats.org/officeDocument/2006/relationships/image" Target="../media/image4.png"/><Relationship Id="rId14" Type="http://schemas.openxmlformats.org/officeDocument/2006/relationships/customXml" Target="../ink/ink7.xml"/><Relationship Id="rId22" Type="http://schemas.openxmlformats.org/officeDocument/2006/relationships/customXml" Target="../ink/ink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5.png"/><Relationship Id="rId7" Type="http://schemas.openxmlformats.org/officeDocument/2006/relationships/customXml" Target="../ink/ink12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11" Type="http://schemas.openxmlformats.org/officeDocument/2006/relationships/image" Target="../media/image19.png"/><Relationship Id="rId5" Type="http://schemas.openxmlformats.org/officeDocument/2006/relationships/image" Target="../media/image1.jpeg"/><Relationship Id="rId10" Type="http://schemas.openxmlformats.org/officeDocument/2006/relationships/image" Target="../media/image18.png"/><Relationship Id="rId4" Type="http://schemas.openxmlformats.org/officeDocument/2006/relationships/image" Target="../media/image16.png"/><Relationship Id="rId9" Type="http://schemas.openxmlformats.org/officeDocument/2006/relationships/customXml" Target="../ink/ink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allpix-squared/allpix-squared/-/merge_requests/1173" TargetMode="External"/><Relationship Id="rId2" Type="http://schemas.openxmlformats.org/officeDocument/2006/relationships/hyperlink" Target="https://gitlab.cern.ch/allpix-squared/allpix-squared/-/merge_requests/1190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EB1BDE-49EA-27C0-641C-131910880B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400" b="1" dirty="0">
                <a:latin typeface="Aptos"/>
              </a:rPr>
              <a:t>Charge Carrier Propagation based on pre-calculated Lookup-Tables</a:t>
            </a:r>
            <a:endParaRPr lang="en-GB" sz="4400">
              <a:latin typeface="Aptos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3C9FFC-FB4F-E3AF-99F4-82ED5719B2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79875"/>
            <a:ext cx="9144000" cy="1655762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GB" dirty="0"/>
              <a:t> Corentin Lemoine (CERN / IPHC-Strasbourg) </a:t>
            </a:r>
          </a:p>
          <a:p>
            <a:r>
              <a:rPr lang="en-GB" dirty="0"/>
              <a:t>Simon Spannagel (DESY) </a:t>
            </a:r>
          </a:p>
          <a:p>
            <a:r>
              <a:rPr lang="en-GB" dirty="0"/>
              <a:t>Isabella Sanna (CERN)</a:t>
            </a:r>
          </a:p>
          <a:p>
            <a:r>
              <a:rPr lang="en-GB" dirty="0"/>
              <a:t>Walter </a:t>
            </a:r>
            <a:r>
              <a:rPr lang="en-GB" dirty="0" err="1"/>
              <a:t>Snoeys</a:t>
            </a:r>
            <a:r>
              <a:rPr lang="en-GB" dirty="0"/>
              <a:t> (CERN)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A3BBE5-C709-E608-C961-292B23D2B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75BBE-BBA0-4C30-9AFE-5D6F87DC8FFF}" type="slidenum">
              <a:rPr lang="en-GB" smtClean="0"/>
              <a:t>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0DB77E-985F-81AC-56E2-A85F02069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6th Allpix² User Workshop - corentin.lemoine@cern.ch</a:t>
            </a:r>
          </a:p>
        </p:txBody>
      </p:sp>
    </p:spTree>
    <p:extLst>
      <p:ext uri="{BB962C8B-B14F-4D97-AF65-F5344CB8AC3E}">
        <p14:creationId xmlns:p14="http://schemas.microsoft.com/office/powerpoint/2010/main" val="22242619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D386F-8E71-6AD6-BB06-18BCA28E4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INIT file format for charge propagation map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DC7550-FC15-CEAB-6C9E-67E73A9893BF}"/>
              </a:ext>
            </a:extLst>
          </p:cNvPr>
          <p:cNvSpPr txBox="1"/>
          <p:nvPr/>
        </p:nvSpPr>
        <p:spPr>
          <a:xfrm>
            <a:off x="1001649" y="1469898"/>
            <a:ext cx="9921816" cy="270843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ea typeface="+mn-lt"/>
                <a:cs typeface="+mn-lt"/>
              </a:rPr>
              <a:t>Header: (X = unused value)</a:t>
            </a:r>
            <a:endParaRPr lang="en-US" dirty="0"/>
          </a:p>
          <a:p>
            <a:r>
              <a:rPr lang="en-GB" dirty="0">
                <a:latin typeface="Consolas"/>
                <a:ea typeface="+mn-lt"/>
                <a:cs typeface="+mn-lt"/>
              </a:rPr>
              <a:t>X </a:t>
            </a:r>
            <a:r>
              <a:rPr lang="en-GB" err="1">
                <a:latin typeface="Consolas"/>
                <a:ea typeface="+mn-lt"/>
                <a:cs typeface="+mn-lt"/>
              </a:rPr>
              <a:t>X</a:t>
            </a:r>
            <a:endParaRPr lang="en-GB">
              <a:latin typeface="Consolas"/>
              <a:cs typeface="Courier New"/>
            </a:endParaRPr>
          </a:p>
          <a:p>
            <a:r>
              <a:rPr lang="en-GB" dirty="0">
                <a:latin typeface="Consolas"/>
                <a:ea typeface="+mn-lt"/>
                <a:cs typeface="+mn-lt"/>
              </a:rPr>
              <a:t>X </a:t>
            </a:r>
            <a:r>
              <a:rPr lang="en-GB" err="1">
                <a:latin typeface="Consolas"/>
                <a:ea typeface="+mn-lt"/>
                <a:cs typeface="+mn-lt"/>
              </a:rPr>
              <a:t>X</a:t>
            </a:r>
            <a:r>
              <a:rPr lang="en-GB" dirty="0">
                <a:latin typeface="Consolas"/>
                <a:ea typeface="+mn-lt"/>
                <a:cs typeface="+mn-lt"/>
              </a:rPr>
              <a:t> </a:t>
            </a:r>
            <a:r>
              <a:rPr lang="en-GB" err="1">
                <a:latin typeface="Consolas"/>
                <a:ea typeface="+mn-lt"/>
                <a:cs typeface="+mn-lt"/>
              </a:rPr>
              <a:t>X</a:t>
            </a:r>
            <a:endParaRPr lang="en-GB">
              <a:latin typeface="Consolas"/>
              <a:cs typeface="Courier New"/>
            </a:endParaRPr>
          </a:p>
          <a:p>
            <a:r>
              <a:rPr lang="en-GB" dirty="0">
                <a:latin typeface="Consolas"/>
                <a:ea typeface="+mn-lt"/>
                <a:cs typeface="+mn-lt"/>
              </a:rPr>
              <a:t>X </a:t>
            </a:r>
            <a:r>
              <a:rPr lang="en-GB" err="1">
                <a:latin typeface="Consolas"/>
                <a:ea typeface="+mn-lt"/>
                <a:cs typeface="+mn-lt"/>
              </a:rPr>
              <a:t>X</a:t>
            </a:r>
            <a:r>
              <a:rPr lang="en-GB" dirty="0">
                <a:latin typeface="Consolas"/>
                <a:ea typeface="+mn-lt"/>
                <a:cs typeface="+mn-lt"/>
              </a:rPr>
              <a:t> </a:t>
            </a:r>
            <a:r>
              <a:rPr lang="en-GB" err="1">
                <a:latin typeface="Consolas"/>
                <a:ea typeface="+mn-lt"/>
                <a:cs typeface="+mn-lt"/>
              </a:rPr>
              <a:t>X</a:t>
            </a:r>
            <a:endParaRPr lang="en-GB">
              <a:latin typeface="Consolas"/>
              <a:cs typeface="Courier New"/>
            </a:endParaRPr>
          </a:p>
          <a:p>
            <a:r>
              <a:rPr lang="en-GB" err="1">
                <a:latin typeface="Consolas"/>
                <a:ea typeface="+mn-lt"/>
                <a:cs typeface="+mn-lt"/>
              </a:rPr>
              <a:t>Size_z_um</a:t>
            </a:r>
            <a:r>
              <a:rPr lang="en-GB" dirty="0">
                <a:latin typeface="Consolas"/>
                <a:ea typeface="+mn-lt"/>
                <a:cs typeface="+mn-lt"/>
              </a:rPr>
              <a:t> </a:t>
            </a:r>
            <a:r>
              <a:rPr lang="en-GB" err="1">
                <a:latin typeface="Consolas"/>
                <a:ea typeface="+mn-lt"/>
                <a:cs typeface="+mn-lt"/>
              </a:rPr>
              <a:t>Size_x_um</a:t>
            </a:r>
            <a:r>
              <a:rPr lang="en-GB" dirty="0">
                <a:latin typeface="Consolas"/>
                <a:ea typeface="+mn-lt"/>
                <a:cs typeface="+mn-lt"/>
              </a:rPr>
              <a:t> </a:t>
            </a:r>
            <a:r>
              <a:rPr lang="en-GB" err="1">
                <a:latin typeface="Consolas"/>
                <a:ea typeface="+mn-lt"/>
                <a:cs typeface="+mn-lt"/>
              </a:rPr>
              <a:t>Size_y_um</a:t>
            </a:r>
            <a:r>
              <a:rPr lang="en-GB" dirty="0">
                <a:latin typeface="Consolas"/>
                <a:ea typeface="+mn-lt"/>
                <a:cs typeface="+mn-lt"/>
              </a:rPr>
              <a:t> X </a:t>
            </a:r>
            <a:r>
              <a:rPr lang="en-GB" err="1">
                <a:latin typeface="Consolas"/>
                <a:ea typeface="+mn-lt"/>
                <a:cs typeface="+mn-lt"/>
              </a:rPr>
              <a:t>X</a:t>
            </a:r>
            <a:r>
              <a:rPr lang="en-GB" dirty="0">
                <a:latin typeface="Consolas"/>
                <a:ea typeface="+mn-lt"/>
                <a:cs typeface="+mn-lt"/>
              </a:rPr>
              <a:t> </a:t>
            </a:r>
            <a:r>
              <a:rPr lang="en-GB" err="1">
                <a:latin typeface="Consolas"/>
                <a:ea typeface="+mn-lt"/>
                <a:cs typeface="+mn-lt"/>
              </a:rPr>
              <a:t>X</a:t>
            </a:r>
            <a:r>
              <a:rPr lang="en-GB" dirty="0">
                <a:latin typeface="Consolas"/>
                <a:ea typeface="+mn-lt"/>
                <a:cs typeface="+mn-lt"/>
              </a:rPr>
              <a:t> </a:t>
            </a:r>
            <a:r>
              <a:rPr lang="en-GB" err="1">
                <a:latin typeface="Consolas"/>
                <a:ea typeface="+mn-lt"/>
                <a:cs typeface="+mn-lt"/>
              </a:rPr>
              <a:t>X</a:t>
            </a:r>
            <a:r>
              <a:rPr lang="en-GB" dirty="0">
                <a:latin typeface="Consolas"/>
                <a:ea typeface="+mn-lt"/>
                <a:cs typeface="+mn-lt"/>
              </a:rPr>
              <a:t> </a:t>
            </a:r>
            <a:r>
              <a:rPr lang="en-GB" err="1">
                <a:latin typeface="Consolas"/>
                <a:ea typeface="+mn-lt"/>
                <a:cs typeface="+mn-lt"/>
              </a:rPr>
              <a:t>nb_bins_x</a:t>
            </a:r>
            <a:r>
              <a:rPr lang="en-GB" dirty="0">
                <a:latin typeface="Consolas"/>
                <a:ea typeface="+mn-lt"/>
                <a:cs typeface="+mn-lt"/>
              </a:rPr>
              <a:t> </a:t>
            </a:r>
            <a:r>
              <a:rPr lang="en-GB" err="1">
                <a:latin typeface="Consolas"/>
                <a:ea typeface="+mn-lt"/>
                <a:cs typeface="+mn-lt"/>
              </a:rPr>
              <a:t>nb_bins_y</a:t>
            </a:r>
            <a:r>
              <a:rPr lang="en-GB" dirty="0">
                <a:latin typeface="Consolas"/>
                <a:ea typeface="+mn-lt"/>
                <a:cs typeface="+mn-lt"/>
              </a:rPr>
              <a:t> </a:t>
            </a:r>
            <a:r>
              <a:rPr lang="en-GB" err="1">
                <a:latin typeface="Consolas"/>
                <a:ea typeface="+mn-lt"/>
                <a:cs typeface="+mn-lt"/>
              </a:rPr>
              <a:t>nb_bins_z</a:t>
            </a:r>
            <a:r>
              <a:rPr lang="en-GB" dirty="0">
                <a:latin typeface="Consolas"/>
                <a:ea typeface="+mn-lt"/>
                <a:cs typeface="+mn-lt"/>
              </a:rPr>
              <a:t> X</a:t>
            </a:r>
            <a:endParaRPr lang="en-GB">
              <a:latin typeface="Consolas"/>
            </a:endParaRPr>
          </a:p>
          <a:p>
            <a:r>
              <a:rPr lang="en-GB" sz="800" dirty="0">
                <a:latin typeface="Consolas"/>
                <a:ea typeface="+mn-lt"/>
                <a:cs typeface="+mn-lt"/>
              </a:rPr>
              <a:t> </a:t>
            </a:r>
            <a:endParaRPr lang="en-GB" dirty="0">
              <a:latin typeface="Consolas"/>
              <a:ea typeface="+mn-lt"/>
              <a:cs typeface="+mn-lt"/>
            </a:endParaRPr>
          </a:p>
          <a:p>
            <a:r>
              <a:rPr lang="en-GB" dirty="0">
                <a:latin typeface="Aptos"/>
                <a:ea typeface="+mn-lt"/>
                <a:cs typeface="+mn-lt"/>
              </a:rPr>
              <a:t>Data:</a:t>
            </a:r>
            <a:endParaRPr lang="en-GB">
              <a:latin typeface="Aptos"/>
            </a:endParaRPr>
          </a:p>
          <a:p>
            <a:r>
              <a:rPr lang="en-GB" dirty="0" err="1">
                <a:latin typeface="Consolas"/>
                <a:ea typeface="+mn-lt"/>
                <a:cs typeface="+mn-lt"/>
              </a:rPr>
              <a:t>index_x</a:t>
            </a:r>
            <a:r>
              <a:rPr lang="en-GB" dirty="0">
                <a:latin typeface="Consolas"/>
                <a:ea typeface="+mn-lt"/>
                <a:cs typeface="+mn-lt"/>
              </a:rPr>
              <a:t> </a:t>
            </a:r>
            <a:r>
              <a:rPr lang="en-GB" dirty="0" err="1">
                <a:latin typeface="Consolas"/>
                <a:ea typeface="+mn-lt"/>
                <a:cs typeface="+mn-lt"/>
              </a:rPr>
              <a:t>index_y</a:t>
            </a:r>
            <a:r>
              <a:rPr lang="en-GB" dirty="0">
                <a:latin typeface="Consolas"/>
                <a:ea typeface="+mn-lt"/>
                <a:cs typeface="+mn-lt"/>
              </a:rPr>
              <a:t> </a:t>
            </a:r>
            <a:r>
              <a:rPr lang="en-GB" dirty="0" err="1">
                <a:latin typeface="Consolas"/>
                <a:ea typeface="+mn-lt"/>
                <a:cs typeface="+mn-lt"/>
              </a:rPr>
              <a:t>index_z</a:t>
            </a:r>
            <a:r>
              <a:rPr lang="en-GB" dirty="0">
                <a:latin typeface="Consolas"/>
                <a:ea typeface="+mn-lt"/>
                <a:cs typeface="+mn-lt"/>
              </a:rPr>
              <a:t>  followed by 25 numbers describing the number of</a:t>
            </a:r>
          </a:p>
          <a:p>
            <a:r>
              <a:rPr lang="en-GB" dirty="0">
                <a:latin typeface="Consolas"/>
                <a:ea typeface="+mn-lt"/>
                <a:cs typeface="+mn-lt"/>
              </a:rPr>
              <a:t>                         charge collected in each pixel of the 5x5 matrix</a:t>
            </a:r>
            <a:endParaRPr lang="en-GB" dirty="0">
              <a:latin typeface="Consolas"/>
            </a:endParaRPr>
          </a:p>
          <a:p>
            <a:pPr algn="l"/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A0EF84-0FD8-55BB-7A4F-39FF288359A8}"/>
              </a:ext>
            </a:extLst>
          </p:cNvPr>
          <p:cNvSpPr txBox="1"/>
          <p:nvPr/>
        </p:nvSpPr>
        <p:spPr>
          <a:xfrm>
            <a:off x="998055" y="4185961"/>
            <a:ext cx="8632166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latin typeface="Consolas"/>
                <a:ea typeface="+mn-lt"/>
                <a:cs typeface="+mn-lt"/>
              </a:rPr>
              <a:t>X </a:t>
            </a:r>
            <a:r>
              <a:rPr lang="en-GB" dirty="0" err="1">
                <a:latin typeface="Consolas"/>
                <a:ea typeface="+mn-lt"/>
                <a:cs typeface="+mn-lt"/>
              </a:rPr>
              <a:t>X</a:t>
            </a:r>
          </a:p>
          <a:p>
            <a:r>
              <a:rPr lang="en-GB" dirty="0">
                <a:latin typeface="Consolas"/>
                <a:ea typeface="+mn-lt"/>
                <a:cs typeface="+mn-lt"/>
              </a:rPr>
              <a:t>X </a:t>
            </a:r>
            <a:r>
              <a:rPr lang="en-GB" dirty="0" err="1">
                <a:latin typeface="Consolas"/>
                <a:ea typeface="+mn-lt"/>
                <a:cs typeface="+mn-lt"/>
              </a:rPr>
              <a:t>X</a:t>
            </a:r>
            <a:r>
              <a:rPr lang="en-GB" dirty="0">
                <a:latin typeface="Consolas"/>
                <a:ea typeface="+mn-lt"/>
                <a:cs typeface="+mn-lt"/>
              </a:rPr>
              <a:t> </a:t>
            </a:r>
            <a:r>
              <a:rPr lang="en-GB" dirty="0" err="1">
                <a:latin typeface="Consolas"/>
                <a:ea typeface="+mn-lt"/>
                <a:cs typeface="+mn-lt"/>
              </a:rPr>
              <a:t>X</a:t>
            </a:r>
          </a:p>
          <a:p>
            <a:r>
              <a:rPr lang="en-GB" dirty="0">
                <a:latin typeface="Consolas"/>
                <a:ea typeface="+mn-lt"/>
                <a:cs typeface="+mn-lt"/>
              </a:rPr>
              <a:t>X </a:t>
            </a:r>
            <a:r>
              <a:rPr lang="en-GB" dirty="0" err="1">
                <a:latin typeface="Consolas"/>
                <a:ea typeface="+mn-lt"/>
                <a:cs typeface="+mn-lt"/>
              </a:rPr>
              <a:t>X</a:t>
            </a:r>
            <a:r>
              <a:rPr lang="en-GB" dirty="0">
                <a:latin typeface="Consolas"/>
                <a:ea typeface="+mn-lt"/>
                <a:cs typeface="+mn-lt"/>
              </a:rPr>
              <a:t> </a:t>
            </a:r>
            <a:r>
              <a:rPr lang="en-GB" dirty="0" err="1">
                <a:latin typeface="Consolas"/>
                <a:ea typeface="+mn-lt"/>
                <a:cs typeface="+mn-lt"/>
              </a:rPr>
              <a:t>X</a:t>
            </a:r>
            <a:endParaRPr lang="en-GB" dirty="0" err="1"/>
          </a:p>
          <a:p>
            <a:r>
              <a:rPr lang="en-GB" dirty="0">
                <a:latin typeface="Consolas"/>
                <a:ea typeface="+mn-lt"/>
                <a:cs typeface="+mn-lt"/>
              </a:rPr>
              <a:t>24 7.5 7.5 X </a:t>
            </a:r>
            <a:r>
              <a:rPr lang="en-GB" dirty="0" err="1">
                <a:latin typeface="Consolas"/>
                <a:ea typeface="+mn-lt"/>
                <a:cs typeface="+mn-lt"/>
              </a:rPr>
              <a:t>X</a:t>
            </a:r>
            <a:r>
              <a:rPr lang="en-GB" dirty="0">
                <a:latin typeface="Consolas"/>
                <a:ea typeface="+mn-lt"/>
                <a:cs typeface="+mn-lt"/>
              </a:rPr>
              <a:t> </a:t>
            </a:r>
            <a:r>
              <a:rPr lang="en-GB" dirty="0" err="1">
                <a:latin typeface="Consolas"/>
                <a:ea typeface="+mn-lt"/>
                <a:cs typeface="+mn-lt"/>
              </a:rPr>
              <a:t>X</a:t>
            </a:r>
            <a:r>
              <a:rPr lang="en-GB" dirty="0">
                <a:latin typeface="Consolas"/>
                <a:ea typeface="+mn-lt"/>
                <a:cs typeface="+mn-lt"/>
              </a:rPr>
              <a:t> </a:t>
            </a:r>
            <a:r>
              <a:rPr lang="en-GB" dirty="0" err="1">
                <a:latin typeface="Consolas"/>
                <a:ea typeface="+mn-lt"/>
                <a:cs typeface="+mn-lt"/>
              </a:rPr>
              <a:t>X</a:t>
            </a:r>
            <a:r>
              <a:rPr lang="en-GB" dirty="0">
                <a:latin typeface="Consolas"/>
                <a:ea typeface="+mn-lt"/>
                <a:cs typeface="+mn-lt"/>
              </a:rPr>
              <a:t> 26 26 81 X</a:t>
            </a:r>
          </a:p>
          <a:p>
            <a:r>
              <a:rPr lang="en-GB" dirty="0">
                <a:latin typeface="Consolas"/>
                <a:ea typeface="+mn-lt"/>
                <a:cs typeface="+mn-lt"/>
              </a:rPr>
              <a:t>1 1 65 0 0 0 0 0 0 0 0 0 0 0 0 996 0 0 0 0 0 0 0 0 0 0 0 0</a:t>
            </a:r>
            <a:endParaRPr lang="en-GB" dirty="0">
              <a:latin typeface="Consolas"/>
            </a:endParaRPr>
          </a:p>
          <a:p>
            <a:r>
              <a:rPr lang="en-GB" dirty="0">
                <a:latin typeface="Consolas"/>
                <a:ea typeface="+mn-lt"/>
                <a:cs typeface="+mn-lt"/>
              </a:rPr>
              <a:t>1 1 40 0 0 0 0 0 0 2 3 2 0 0 7 314 8 0 0 0 6 0 0 0 0 0 0 0</a:t>
            </a:r>
            <a:endParaRPr lang="en-GB" dirty="0">
              <a:latin typeface="Consolas"/>
            </a:endParaRPr>
          </a:p>
          <a:p>
            <a:r>
              <a:rPr lang="en-GB" dirty="0">
                <a:latin typeface="Consolas"/>
                <a:ea typeface="+mn-lt"/>
                <a:cs typeface="+mn-lt"/>
              </a:rPr>
              <a:t>26 1 65 0 0 0 0 0 0 0 0 3 0 0 0 492 498 0 0 0 0 2 0 0 0 0 0 0</a:t>
            </a:r>
            <a:endParaRPr lang="en-GB" dirty="0">
              <a:latin typeface="Consolas"/>
            </a:endParaRPr>
          </a:p>
          <a:p>
            <a:r>
              <a:rPr lang="en-GB" dirty="0">
                <a:latin typeface="Consolas"/>
                <a:ea typeface="+mn-lt"/>
                <a:cs typeface="+mn-lt"/>
              </a:rPr>
              <a:t>26 26 65 0 0 0 0 0 0 0 0 0 0 0 0 248 265 0 0 0 238 245 0 0 0 0 0 0</a:t>
            </a:r>
            <a:endParaRPr lang="en-GB" dirty="0">
              <a:latin typeface="Consola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E8A81C-3F02-35A5-BD1E-CBCD5F7394FE}"/>
              </a:ext>
            </a:extLst>
          </p:cNvPr>
          <p:cNvSpPr txBox="1"/>
          <p:nvPr/>
        </p:nvSpPr>
        <p:spPr>
          <a:xfrm>
            <a:off x="9555480" y="4080509"/>
            <a:ext cx="2668524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latin typeface="Aptos"/>
                <a:ea typeface="+mn-lt"/>
                <a:cs typeface="+mn-lt"/>
              </a:rPr>
              <a:t>5x5 matrix example:</a:t>
            </a:r>
          </a:p>
          <a:p>
            <a:r>
              <a:rPr lang="en-GB" dirty="0">
                <a:latin typeface="Consolas"/>
                <a:ea typeface="+mn-lt"/>
                <a:cs typeface="+mn-lt"/>
              </a:rPr>
              <a:t>0  0  0   0   0</a:t>
            </a:r>
            <a:endParaRPr lang="en-US" dirty="0">
              <a:latin typeface="Consolas"/>
            </a:endParaRPr>
          </a:p>
          <a:p>
            <a:r>
              <a:rPr lang="en-GB" dirty="0">
                <a:latin typeface="Consolas"/>
                <a:ea typeface="+mn-lt"/>
                <a:cs typeface="+mn-lt"/>
              </a:rPr>
              <a:t>0  0  238 245 0</a:t>
            </a:r>
            <a:endParaRPr lang="en-GB" dirty="0">
              <a:latin typeface="Consolas"/>
            </a:endParaRPr>
          </a:p>
          <a:p>
            <a:r>
              <a:rPr lang="en-GB" dirty="0">
                <a:latin typeface="Consolas"/>
                <a:ea typeface="+mn-lt"/>
                <a:cs typeface="+mn-lt"/>
              </a:rPr>
              <a:t>0  0  248 265 0</a:t>
            </a:r>
            <a:endParaRPr lang="en-GB" dirty="0">
              <a:latin typeface="Consolas"/>
            </a:endParaRPr>
          </a:p>
          <a:p>
            <a:r>
              <a:rPr lang="en-GB" dirty="0">
                <a:latin typeface="Consolas"/>
                <a:ea typeface="+mn-lt"/>
                <a:cs typeface="+mn-lt"/>
              </a:rPr>
              <a:t>0  0  0   0   0</a:t>
            </a:r>
            <a:endParaRPr lang="en-GB" dirty="0">
              <a:latin typeface="Consolas"/>
            </a:endParaRPr>
          </a:p>
          <a:p>
            <a:r>
              <a:rPr lang="en-GB" dirty="0">
                <a:latin typeface="Consolas"/>
                <a:ea typeface="+mn-lt"/>
                <a:cs typeface="+mn-lt"/>
              </a:rPr>
              <a:t>0  0  0   0   0  </a:t>
            </a:r>
            <a:endParaRPr lang="en-GB" dirty="0">
              <a:latin typeface="Consolas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EA18F474-AC52-9468-65A1-B8B720BFF1B6}"/>
                  </a:ext>
                </a:extLst>
              </p14:cNvPr>
              <p14:cNvContentPartPr/>
              <p14:nvPr/>
            </p14:nvContentPartPr>
            <p14:xfrm>
              <a:off x="9509760" y="5878842"/>
              <a:ext cx="640370" cy="442709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EA18F474-AC52-9468-65A1-B8B720BFF1B6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491772" y="5860860"/>
                <a:ext cx="675986" cy="47831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8686A3C3-5382-3CF8-2EE1-3B020878BC68}"/>
                  </a:ext>
                </a:extLst>
              </p14:cNvPr>
              <p14:cNvContentPartPr/>
              <p14:nvPr/>
            </p14:nvContentPartPr>
            <p14:xfrm>
              <a:off x="10012680" y="5853562"/>
              <a:ext cx="154696" cy="176924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8686A3C3-5382-3CF8-2EE1-3B020878BC68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994734" y="5835942"/>
                <a:ext cx="190229" cy="212525"/>
              </a:xfrm>
              <a:prstGeom prst="rect">
                <a:avLst/>
              </a:prstGeom>
            </p:spPr>
          </p:pic>
        </mc:Fallback>
      </mc:AlternateContent>
      <p:sp>
        <p:nvSpPr>
          <p:cNvPr id="16" name="Star: 5 Points 15">
            <a:extLst>
              <a:ext uri="{FF2B5EF4-FFF2-40B4-BE49-F238E27FC236}">
                <a16:creationId xmlns:a16="http://schemas.microsoft.com/office/drawing/2014/main" id="{B678013F-B390-AF1E-E381-AD5C6BDB6EBC}"/>
              </a:ext>
            </a:extLst>
          </p:cNvPr>
          <p:cNvSpPr/>
          <p:nvPr/>
        </p:nvSpPr>
        <p:spPr>
          <a:xfrm>
            <a:off x="10751819" y="4845557"/>
            <a:ext cx="182880" cy="18288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0DE8D708-A2D9-F86B-59F0-7ABBBA8FA049}"/>
                  </a:ext>
                </a:extLst>
              </p14:cNvPr>
              <p14:cNvContentPartPr/>
              <p14:nvPr/>
            </p14:nvContentPartPr>
            <p14:xfrm>
              <a:off x="10850879" y="4919472"/>
              <a:ext cx="12192" cy="12192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0DE8D708-A2D9-F86B-59F0-7ABBBA8FA049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241279" y="4309872"/>
                <a:ext cx="1219200" cy="1219200"/>
              </a:xfrm>
              <a:prstGeom prst="rect">
                <a:avLst/>
              </a:prstGeom>
            </p:spPr>
          </p:pic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DC035E6A-D6F9-1820-ECDD-99814ACF7C62}"/>
              </a:ext>
            </a:extLst>
          </p:cNvPr>
          <p:cNvSpPr txBox="1"/>
          <p:nvPr/>
        </p:nvSpPr>
        <p:spPr>
          <a:xfrm>
            <a:off x="2162555" y="4085082"/>
            <a:ext cx="664845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ea typeface="+mn-lt"/>
                <a:cs typeface="+mn-lt"/>
              </a:rPr>
              <a:t>Example INIT file, to be used with </a:t>
            </a:r>
            <a:endParaRPr lang="en-US" dirty="0">
              <a:ea typeface="+mn-lt"/>
              <a:cs typeface="+mn-lt"/>
            </a:endParaRPr>
          </a:p>
          <a:p>
            <a:r>
              <a:rPr lang="en-GB" dirty="0" err="1">
                <a:ea typeface="+mn-lt"/>
                <a:cs typeface="+mn-lt"/>
              </a:rPr>
              <a:t>field_mapping</a:t>
            </a:r>
            <a:r>
              <a:rPr lang="en-GB" dirty="0">
                <a:ea typeface="+mn-lt"/>
                <a:cs typeface="+mn-lt"/>
              </a:rPr>
              <a:t>=PIXEL_QUADRANT_I and </a:t>
            </a:r>
            <a:r>
              <a:rPr lang="en-GB" dirty="0" err="1">
                <a:ea typeface="+mn-lt"/>
                <a:cs typeface="+mn-lt"/>
              </a:rPr>
              <a:t>mapping_depth</a:t>
            </a:r>
            <a:r>
              <a:rPr lang="en-GB" dirty="0">
                <a:ea typeface="+mn-lt"/>
                <a:cs typeface="+mn-lt"/>
              </a:rPr>
              <a:t>=24um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1AB3FE-23D6-C005-822E-FB10CB4F9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75BBE-BBA0-4C30-9AFE-5D6F87DC8FFF}" type="slidenum">
              <a:rPr lang="en-GB" smtClean="0"/>
              <a:t>10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EB99C4-7617-44E1-FBFF-A80418F12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6th Allpix² User Workshop - corentin.lemoine@cern.ch</a:t>
            </a:r>
          </a:p>
        </p:txBody>
      </p:sp>
    </p:spTree>
    <p:extLst>
      <p:ext uri="{BB962C8B-B14F-4D97-AF65-F5344CB8AC3E}">
        <p14:creationId xmlns:p14="http://schemas.microsoft.com/office/powerpoint/2010/main" val="9674163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0F6ED-0BF1-D11B-10DE-1907C8B2F4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fast ?</a:t>
            </a:r>
          </a:p>
        </p:txBody>
      </p:sp>
      <p:pic>
        <p:nvPicPr>
          <p:cNvPr id="4" name="Content Placeholder 3" descr="A graph of a signal&#10;&#10;AI-generated content may be incorrect.">
            <a:extLst>
              <a:ext uri="{FF2B5EF4-FFF2-40B4-BE49-F238E27FC236}">
                <a16:creationId xmlns:a16="http://schemas.microsoft.com/office/drawing/2014/main" id="{4C3EDFFD-BBF5-ED44-A2AE-F2545904D9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29437" y="524669"/>
            <a:ext cx="5267325" cy="3905250"/>
          </a:xfrm>
        </p:spPr>
      </p:pic>
      <p:pic>
        <p:nvPicPr>
          <p:cNvPr id="5" name="Picture 4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0C0B7275-F7BC-0906-3C0B-BA8E3869CF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7550" y="5610225"/>
            <a:ext cx="8686800" cy="8858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3793FEE-70DF-8A19-FC79-8C385253866F}"/>
              </a:ext>
            </a:extLst>
          </p:cNvPr>
          <p:cNvSpPr txBox="1"/>
          <p:nvPr/>
        </p:nvSpPr>
        <p:spPr>
          <a:xfrm>
            <a:off x="532986" y="1174474"/>
            <a:ext cx="5943185" cy="575542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>
                <a:latin typeface="Consolas"/>
                <a:ea typeface="+mn-lt"/>
                <a:cs typeface="+mn-lt"/>
              </a:rPr>
              <a:t>multithreading =false</a:t>
            </a:r>
            <a:endParaRPr lang="en-GB" sz="1600">
              <a:latin typeface="Consolas"/>
            </a:endParaRPr>
          </a:p>
          <a:p>
            <a:r>
              <a:rPr lang="en-GB" sz="1600" err="1">
                <a:latin typeface="Consolas"/>
                <a:ea typeface="+mn-lt"/>
                <a:cs typeface="+mn-lt"/>
              </a:rPr>
              <a:t>number_of_events</a:t>
            </a:r>
            <a:r>
              <a:rPr lang="en-GB" sz="1600" dirty="0">
                <a:latin typeface="Consolas"/>
                <a:ea typeface="+mn-lt"/>
                <a:cs typeface="+mn-lt"/>
              </a:rPr>
              <a:t> = 100000</a:t>
            </a:r>
            <a:endParaRPr lang="en-GB" sz="1600" dirty="0">
              <a:latin typeface="Consolas"/>
            </a:endParaRPr>
          </a:p>
          <a:p>
            <a:endParaRPr lang="en-GB" sz="1600" dirty="0">
              <a:latin typeface="Consolas"/>
              <a:ea typeface="+mn-lt"/>
              <a:cs typeface="+mn-lt"/>
            </a:endParaRPr>
          </a:p>
          <a:p>
            <a:r>
              <a:rPr lang="en-GB" sz="1600" dirty="0">
                <a:latin typeface="Consolas"/>
                <a:ea typeface="+mn-lt"/>
                <a:cs typeface="+mn-lt"/>
              </a:rPr>
              <a:t>[</a:t>
            </a:r>
            <a:r>
              <a:rPr lang="en-GB" sz="1600" dirty="0" err="1">
                <a:latin typeface="Consolas"/>
                <a:ea typeface="+mn-lt"/>
                <a:cs typeface="+mn-lt"/>
              </a:rPr>
              <a:t>DepositionReader</a:t>
            </a:r>
            <a:r>
              <a:rPr lang="en-GB" sz="1600" dirty="0">
                <a:latin typeface="Consolas"/>
                <a:ea typeface="+mn-lt"/>
                <a:cs typeface="+mn-lt"/>
              </a:rPr>
              <a:t>]</a:t>
            </a:r>
            <a:endParaRPr lang="en-GB" sz="1600" dirty="0">
              <a:latin typeface="Consolas"/>
            </a:endParaRPr>
          </a:p>
          <a:p>
            <a:r>
              <a:rPr lang="en-GB" sz="1600" dirty="0">
                <a:latin typeface="Consolas"/>
                <a:ea typeface="+mn-lt"/>
                <a:cs typeface="+mn-lt"/>
              </a:rPr>
              <a:t>model = "root"</a:t>
            </a:r>
            <a:endParaRPr lang="en-GB" sz="1600" dirty="0">
              <a:latin typeface="Consolas"/>
            </a:endParaRPr>
          </a:p>
          <a:p>
            <a:r>
              <a:rPr lang="en-GB" sz="1600" err="1">
                <a:latin typeface="Consolas"/>
                <a:ea typeface="+mn-lt"/>
                <a:cs typeface="+mn-lt"/>
              </a:rPr>
              <a:t>file_name</a:t>
            </a:r>
            <a:r>
              <a:rPr lang="en-GB" sz="1600" dirty="0">
                <a:latin typeface="Consolas"/>
                <a:ea typeface="+mn-lt"/>
                <a:cs typeface="+mn-lt"/>
              </a:rPr>
              <a:t> = "</a:t>
            </a:r>
            <a:r>
              <a:rPr lang="en-GB" sz="1600" err="1">
                <a:latin typeface="Consolas"/>
                <a:ea typeface="+mn-lt"/>
                <a:cs typeface="+mn-lt"/>
              </a:rPr>
              <a:t>deposition.root</a:t>
            </a:r>
            <a:r>
              <a:rPr lang="en-GB" sz="1600" dirty="0">
                <a:latin typeface="Consolas"/>
                <a:ea typeface="+mn-lt"/>
                <a:cs typeface="+mn-lt"/>
              </a:rPr>
              <a:t>"</a:t>
            </a:r>
            <a:endParaRPr lang="en-GB" sz="1600" dirty="0">
              <a:latin typeface="Consolas"/>
            </a:endParaRPr>
          </a:p>
          <a:p>
            <a:r>
              <a:rPr lang="en-GB" sz="1600" dirty="0">
                <a:latin typeface="Consolas"/>
                <a:ea typeface="+mn-lt"/>
                <a:cs typeface="+mn-lt"/>
              </a:rPr>
              <a:t>...</a:t>
            </a:r>
            <a:endParaRPr lang="en-GB" dirty="0"/>
          </a:p>
          <a:p>
            <a:endParaRPr lang="en-GB" sz="1600" dirty="0">
              <a:latin typeface="Consolas"/>
            </a:endParaRPr>
          </a:p>
          <a:p>
            <a:r>
              <a:rPr lang="en-GB" sz="1600" dirty="0">
                <a:latin typeface="Consolas"/>
                <a:ea typeface="+mn-lt"/>
                <a:cs typeface="+mn-lt"/>
              </a:rPr>
              <a:t>[</a:t>
            </a:r>
            <a:r>
              <a:rPr lang="en-GB" sz="1600" err="1">
                <a:latin typeface="Consolas"/>
                <a:ea typeface="+mn-lt"/>
                <a:cs typeface="+mn-lt"/>
              </a:rPr>
              <a:t>MappedPropagation</a:t>
            </a:r>
            <a:r>
              <a:rPr lang="en-GB" sz="1600" dirty="0">
                <a:latin typeface="Consolas"/>
                <a:ea typeface="+mn-lt"/>
                <a:cs typeface="+mn-lt"/>
              </a:rPr>
              <a:t>]</a:t>
            </a:r>
            <a:endParaRPr lang="en-GB" sz="1600" dirty="0">
              <a:latin typeface="Consolas"/>
            </a:endParaRPr>
          </a:p>
          <a:p>
            <a:r>
              <a:rPr lang="en-GB" sz="1600" err="1">
                <a:latin typeface="Consolas"/>
                <a:ea typeface="+mn-lt"/>
                <a:cs typeface="+mn-lt"/>
              </a:rPr>
              <a:t>file_name</a:t>
            </a:r>
            <a:r>
              <a:rPr lang="en-GB" sz="1600" dirty="0">
                <a:latin typeface="Consolas"/>
                <a:ea typeface="+mn-lt"/>
                <a:cs typeface="+mn-lt"/>
              </a:rPr>
              <a:t> = "maps_15um_1p2V_prerad_flip.init"</a:t>
            </a:r>
            <a:endParaRPr lang="en-GB" sz="1600" dirty="0">
              <a:latin typeface="Consolas"/>
            </a:endParaRPr>
          </a:p>
          <a:p>
            <a:r>
              <a:rPr lang="en-GB" sz="1600" err="1">
                <a:latin typeface="Consolas"/>
                <a:ea typeface="+mn-lt"/>
                <a:cs typeface="+mn-lt"/>
              </a:rPr>
              <a:t>field_offset</a:t>
            </a:r>
            <a:r>
              <a:rPr lang="en-GB" sz="1600" dirty="0">
                <a:latin typeface="Consolas"/>
                <a:ea typeface="+mn-lt"/>
                <a:cs typeface="+mn-lt"/>
              </a:rPr>
              <a:t> = 0, 0</a:t>
            </a:r>
            <a:endParaRPr lang="en-GB" sz="1600" dirty="0">
              <a:latin typeface="Consolas"/>
            </a:endParaRPr>
          </a:p>
          <a:p>
            <a:r>
              <a:rPr lang="en-GB" sz="1600" err="1">
                <a:latin typeface="Consolas"/>
                <a:ea typeface="+mn-lt"/>
                <a:cs typeface="+mn-lt"/>
              </a:rPr>
              <a:t>field_mapping</a:t>
            </a:r>
            <a:r>
              <a:rPr lang="en-GB" sz="1600" dirty="0">
                <a:latin typeface="Consolas"/>
                <a:ea typeface="+mn-lt"/>
                <a:cs typeface="+mn-lt"/>
              </a:rPr>
              <a:t> = PIXEL_QUADRANT_I</a:t>
            </a:r>
            <a:endParaRPr lang="en-GB" sz="1600" dirty="0">
              <a:latin typeface="Consolas"/>
            </a:endParaRPr>
          </a:p>
          <a:p>
            <a:r>
              <a:rPr lang="en-GB" sz="1600" err="1">
                <a:latin typeface="Consolas"/>
                <a:ea typeface="+mn-lt"/>
                <a:cs typeface="+mn-lt"/>
              </a:rPr>
              <a:t>mapping_depth</a:t>
            </a:r>
            <a:r>
              <a:rPr lang="en-GB" sz="1600" dirty="0">
                <a:latin typeface="Consolas"/>
                <a:ea typeface="+mn-lt"/>
                <a:cs typeface="+mn-lt"/>
              </a:rPr>
              <a:t> = 24um</a:t>
            </a:r>
            <a:endParaRPr lang="en-GB" sz="1600" dirty="0">
              <a:latin typeface="Consolas"/>
            </a:endParaRPr>
          </a:p>
          <a:p>
            <a:r>
              <a:rPr lang="en-GB" sz="1600" err="1">
                <a:latin typeface="Consolas"/>
                <a:ea typeface="+mn-lt"/>
                <a:cs typeface="+mn-lt"/>
              </a:rPr>
              <a:t>charge_per_step</a:t>
            </a:r>
            <a:r>
              <a:rPr lang="en-GB" sz="1600" dirty="0">
                <a:latin typeface="Consolas"/>
                <a:ea typeface="+mn-lt"/>
                <a:cs typeface="+mn-lt"/>
              </a:rPr>
              <a:t>=1</a:t>
            </a:r>
            <a:endParaRPr lang="en-GB" sz="1600" dirty="0">
              <a:latin typeface="Consolas"/>
            </a:endParaRPr>
          </a:p>
          <a:p>
            <a:r>
              <a:rPr lang="en-GB" sz="1600" err="1">
                <a:latin typeface="Consolas"/>
                <a:ea typeface="+mn-lt"/>
                <a:cs typeface="+mn-lt"/>
              </a:rPr>
              <a:t>max_charge_groups</a:t>
            </a:r>
            <a:r>
              <a:rPr lang="en-GB" sz="1600" dirty="0">
                <a:latin typeface="Consolas"/>
                <a:ea typeface="+mn-lt"/>
                <a:cs typeface="+mn-lt"/>
              </a:rPr>
              <a:t>=10000</a:t>
            </a:r>
            <a:endParaRPr lang="en-GB" sz="1600" dirty="0">
              <a:latin typeface="Consolas"/>
            </a:endParaRPr>
          </a:p>
          <a:p>
            <a:endParaRPr lang="en-GB" sz="1600" dirty="0">
              <a:latin typeface="Consolas"/>
              <a:ea typeface="+mn-lt"/>
              <a:cs typeface="+mn-lt"/>
            </a:endParaRPr>
          </a:p>
          <a:p>
            <a:r>
              <a:rPr lang="en-GB" sz="1600">
                <a:latin typeface="Consolas"/>
                <a:ea typeface="+mn-lt"/>
                <a:cs typeface="+mn-lt"/>
              </a:rPr>
              <a:t>[SimpleTransfer]</a:t>
            </a:r>
            <a:endParaRPr lang="en-GB" sz="1600">
              <a:latin typeface="Consolas"/>
            </a:endParaRPr>
          </a:p>
          <a:p>
            <a:endParaRPr lang="en-GB" sz="1600" dirty="0">
              <a:latin typeface="Consolas"/>
            </a:endParaRPr>
          </a:p>
          <a:p>
            <a:r>
              <a:rPr lang="en-GB" sz="1600" dirty="0">
                <a:latin typeface="Consolas"/>
                <a:ea typeface="+mn-lt"/>
                <a:cs typeface="+mn-lt"/>
              </a:rPr>
              <a:t>[</a:t>
            </a:r>
            <a:r>
              <a:rPr lang="en-GB" sz="1600" err="1">
                <a:latin typeface="Consolas"/>
                <a:ea typeface="+mn-lt"/>
                <a:cs typeface="+mn-lt"/>
              </a:rPr>
              <a:t>DefaultDigitizer</a:t>
            </a:r>
            <a:r>
              <a:rPr lang="en-GB" sz="1600" dirty="0">
                <a:latin typeface="Consolas"/>
                <a:ea typeface="+mn-lt"/>
                <a:cs typeface="+mn-lt"/>
              </a:rPr>
              <a:t>]</a:t>
            </a:r>
            <a:endParaRPr lang="en-GB" sz="1600" dirty="0">
              <a:latin typeface="Consolas"/>
            </a:endParaRPr>
          </a:p>
          <a:p>
            <a:r>
              <a:rPr lang="en-GB" sz="1600" dirty="0">
                <a:latin typeface="Consolas"/>
                <a:ea typeface="+mn-lt"/>
                <a:cs typeface="+mn-lt"/>
              </a:rPr>
              <a:t>threshold = 300e</a:t>
            </a:r>
            <a:endParaRPr lang="en-GB" sz="1600" dirty="0">
              <a:latin typeface="Consolas"/>
            </a:endParaRPr>
          </a:p>
          <a:p>
            <a:r>
              <a:rPr lang="en-GB" sz="1600" err="1">
                <a:latin typeface="Consolas"/>
                <a:ea typeface="+mn-lt"/>
                <a:cs typeface="+mn-lt"/>
              </a:rPr>
              <a:t>threshold_smearing</a:t>
            </a:r>
            <a:r>
              <a:rPr lang="en-GB" sz="1600" dirty="0">
                <a:latin typeface="Consolas"/>
                <a:ea typeface="+mn-lt"/>
                <a:cs typeface="+mn-lt"/>
              </a:rPr>
              <a:t>=0e</a:t>
            </a:r>
            <a:endParaRPr lang="en-GB" sz="1600" dirty="0">
              <a:latin typeface="Consolas"/>
            </a:endParaRPr>
          </a:p>
          <a:p>
            <a:r>
              <a:rPr lang="en-GB" sz="1600" err="1">
                <a:latin typeface="Consolas"/>
                <a:ea typeface="+mn-lt"/>
                <a:cs typeface="+mn-lt"/>
              </a:rPr>
              <a:t>electronics_noise</a:t>
            </a:r>
            <a:r>
              <a:rPr lang="en-GB" sz="1600" dirty="0">
                <a:latin typeface="Consolas"/>
                <a:ea typeface="+mn-lt"/>
                <a:cs typeface="+mn-lt"/>
              </a:rPr>
              <a:t>=27e</a:t>
            </a:r>
            <a:endParaRPr lang="en-GB" sz="1600" dirty="0">
              <a:latin typeface="Consolas"/>
            </a:endParaRPr>
          </a:p>
          <a:p>
            <a:endParaRPr lang="en-GB" sz="1600" dirty="0">
              <a:latin typeface="Consola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FFE7B7-4F96-9555-E6C2-3B23494EE8C4}"/>
              </a:ext>
            </a:extLst>
          </p:cNvPr>
          <p:cNvSpPr txBox="1"/>
          <p:nvPr/>
        </p:nvSpPr>
        <p:spPr>
          <a:xfrm>
            <a:off x="5181741" y="4832487"/>
            <a:ext cx="6458636" cy="6771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000" b="1" dirty="0"/>
              <a:t>&gt;6 M charges propagated per second, on a single core</a:t>
            </a:r>
          </a:p>
          <a:p>
            <a:r>
              <a:rPr lang="en-GB" dirty="0">
                <a:solidFill>
                  <a:schemeClr val="tx1">
                    <a:lumMod val="49000"/>
                    <a:lumOff val="51000"/>
                  </a:schemeClr>
                </a:solidFill>
              </a:rPr>
              <a:t>(&gt;1500e-/event*100000events) / (0.36*66)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ADF518F-05FA-3329-C308-C4474AFC2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75BBE-BBA0-4C30-9AFE-5D6F87DC8FFF}" type="slidenum">
              <a:rPr lang="en-GB" smtClean="0"/>
              <a:t>11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FD83756-C9DC-AEE7-618F-F216E6925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6th Allpix² User Workshop - corentin.lemoine@cern.ch</a:t>
            </a:r>
          </a:p>
        </p:txBody>
      </p:sp>
    </p:spTree>
    <p:extLst>
      <p:ext uri="{BB962C8B-B14F-4D97-AF65-F5344CB8AC3E}">
        <p14:creationId xmlns:p14="http://schemas.microsoft.com/office/powerpoint/2010/main" val="6947457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24465-B49E-44D6-8586-3BC1BD62E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fast?</a:t>
            </a:r>
          </a:p>
        </p:txBody>
      </p:sp>
      <p:pic>
        <p:nvPicPr>
          <p:cNvPr id="4" name="Content Placeholder 3" descr="A graph of seed charge&#10;&#10;AI-generated content may be incorrect.">
            <a:extLst>
              <a:ext uri="{FF2B5EF4-FFF2-40B4-BE49-F238E27FC236}">
                <a16:creationId xmlns:a16="http://schemas.microsoft.com/office/drawing/2014/main" id="{8CCDA66C-AA1E-15F3-31A7-D26C3695DD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34175" y="367507"/>
            <a:ext cx="4991100" cy="4257675"/>
          </a:xfrm>
        </p:spPr>
      </p:pic>
      <p:pic>
        <p:nvPicPr>
          <p:cNvPr id="5" name="Picture 4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68CA4EB8-F7CE-AF8E-8455-4B5E20EC62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1913" y="5543550"/>
            <a:ext cx="8067675" cy="8477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19A555A-F267-2346-813E-EEA3F63D9658}"/>
              </a:ext>
            </a:extLst>
          </p:cNvPr>
          <p:cNvSpPr txBox="1"/>
          <p:nvPr/>
        </p:nvSpPr>
        <p:spPr>
          <a:xfrm>
            <a:off x="438564" y="1508262"/>
            <a:ext cx="5221356" cy="427809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 dirty="0">
                <a:latin typeface="Consolas"/>
                <a:ea typeface="+mn-lt"/>
                <a:cs typeface="+mn-lt"/>
              </a:rPr>
              <a:t>multithreading =false</a:t>
            </a:r>
          </a:p>
          <a:p>
            <a:r>
              <a:rPr lang="en-GB" sz="1600" dirty="0" err="1">
                <a:latin typeface="Consolas"/>
                <a:ea typeface="+mn-lt"/>
                <a:cs typeface="+mn-lt"/>
              </a:rPr>
              <a:t>number_of_events</a:t>
            </a:r>
            <a:r>
              <a:rPr lang="en-GB" sz="1600" dirty="0">
                <a:latin typeface="Consolas"/>
                <a:ea typeface="+mn-lt"/>
                <a:cs typeface="+mn-lt"/>
              </a:rPr>
              <a:t> = 100000</a:t>
            </a:r>
            <a:endParaRPr lang="en-US" sz="1600" dirty="0">
              <a:latin typeface="Consolas"/>
              <a:ea typeface="+mn-lt"/>
              <a:cs typeface="+mn-lt"/>
            </a:endParaRPr>
          </a:p>
          <a:p>
            <a:endParaRPr lang="en-GB" sz="1600" dirty="0">
              <a:latin typeface="Consolas"/>
              <a:ea typeface="+mn-lt"/>
              <a:cs typeface="+mn-lt"/>
            </a:endParaRPr>
          </a:p>
          <a:p>
            <a:r>
              <a:rPr lang="en-GB" sz="1600" dirty="0">
                <a:latin typeface="Consolas"/>
                <a:ea typeface="+mn-lt"/>
                <a:cs typeface="+mn-lt"/>
              </a:rPr>
              <a:t>[GeometryBuilderGeant4]</a:t>
            </a:r>
            <a:endParaRPr lang="en-US" sz="1600" dirty="0">
              <a:latin typeface="Consolas"/>
            </a:endParaRPr>
          </a:p>
          <a:p>
            <a:endParaRPr lang="en-GB" sz="1600" dirty="0">
              <a:latin typeface="Consolas"/>
            </a:endParaRPr>
          </a:p>
          <a:p>
            <a:r>
              <a:rPr lang="en-GB" sz="1600" dirty="0">
                <a:latin typeface="Consolas"/>
                <a:ea typeface="+mn-lt"/>
                <a:cs typeface="+mn-lt"/>
              </a:rPr>
              <a:t>[DepositionGeant4]</a:t>
            </a:r>
            <a:endParaRPr lang="en-GB" sz="1600" dirty="0">
              <a:latin typeface="Consolas"/>
            </a:endParaRPr>
          </a:p>
          <a:p>
            <a:r>
              <a:rPr lang="en-GB" sz="1600" err="1">
                <a:latin typeface="Consolas"/>
                <a:ea typeface="+mn-lt"/>
                <a:cs typeface="+mn-lt"/>
              </a:rPr>
              <a:t>physics_list</a:t>
            </a:r>
            <a:r>
              <a:rPr lang="en-GB" sz="1600" dirty="0">
                <a:latin typeface="Consolas"/>
                <a:ea typeface="+mn-lt"/>
                <a:cs typeface="+mn-lt"/>
              </a:rPr>
              <a:t> = QGSP_BERT_EMZ</a:t>
            </a:r>
            <a:endParaRPr lang="en-GB" sz="1600" dirty="0">
              <a:latin typeface="Consolas"/>
            </a:endParaRPr>
          </a:p>
          <a:p>
            <a:r>
              <a:rPr lang="en-GB" sz="1600" err="1">
                <a:latin typeface="Consolas"/>
                <a:ea typeface="+mn-lt"/>
                <a:cs typeface="+mn-lt"/>
              </a:rPr>
              <a:t>enable_pai</a:t>
            </a:r>
            <a:r>
              <a:rPr lang="en-GB" sz="1600" dirty="0">
                <a:latin typeface="Consolas"/>
                <a:ea typeface="+mn-lt"/>
                <a:cs typeface="+mn-lt"/>
              </a:rPr>
              <a:t> = 1</a:t>
            </a:r>
            <a:endParaRPr lang="en-GB" sz="1600" dirty="0">
              <a:latin typeface="Consolas"/>
            </a:endParaRPr>
          </a:p>
          <a:p>
            <a:r>
              <a:rPr lang="en-GB" sz="1600" err="1">
                <a:latin typeface="Consolas"/>
                <a:ea typeface="+mn-lt"/>
                <a:cs typeface="+mn-lt"/>
              </a:rPr>
              <a:t>number_of_particles</a:t>
            </a:r>
            <a:r>
              <a:rPr lang="en-GB" sz="1600" dirty="0">
                <a:latin typeface="Consolas"/>
                <a:ea typeface="+mn-lt"/>
                <a:cs typeface="+mn-lt"/>
              </a:rPr>
              <a:t> = 1</a:t>
            </a:r>
            <a:endParaRPr lang="en-GB" sz="1600" dirty="0">
              <a:latin typeface="Consolas"/>
            </a:endParaRPr>
          </a:p>
          <a:p>
            <a:r>
              <a:rPr lang="en-GB" sz="1600" err="1">
                <a:latin typeface="Consolas"/>
                <a:ea typeface="+mn-lt"/>
                <a:cs typeface="+mn-lt"/>
              </a:rPr>
              <a:t>particle_type</a:t>
            </a:r>
            <a:r>
              <a:rPr lang="en-GB" sz="1600" dirty="0">
                <a:latin typeface="Consolas"/>
                <a:ea typeface="+mn-lt"/>
                <a:cs typeface="+mn-lt"/>
              </a:rPr>
              <a:t> = "pi+"</a:t>
            </a:r>
            <a:endParaRPr lang="en-GB" sz="1600" dirty="0">
              <a:latin typeface="Consolas"/>
            </a:endParaRPr>
          </a:p>
          <a:p>
            <a:r>
              <a:rPr lang="en-GB" sz="1600" err="1">
                <a:latin typeface="Consolas"/>
                <a:ea typeface="+mn-lt"/>
                <a:cs typeface="+mn-lt"/>
              </a:rPr>
              <a:t>source_energy</a:t>
            </a:r>
            <a:r>
              <a:rPr lang="en-GB" sz="1600" dirty="0">
                <a:latin typeface="Consolas"/>
                <a:ea typeface="+mn-lt"/>
                <a:cs typeface="+mn-lt"/>
              </a:rPr>
              <a:t> = 120GeV</a:t>
            </a:r>
            <a:endParaRPr lang="en-GB" sz="1600" dirty="0">
              <a:latin typeface="Consolas"/>
            </a:endParaRPr>
          </a:p>
          <a:p>
            <a:r>
              <a:rPr lang="en-GB" sz="1600" err="1">
                <a:latin typeface="Consolas"/>
                <a:ea typeface="+mn-lt"/>
                <a:cs typeface="+mn-lt"/>
              </a:rPr>
              <a:t>source_type</a:t>
            </a:r>
            <a:r>
              <a:rPr lang="en-GB" sz="1600" dirty="0">
                <a:latin typeface="Consolas"/>
                <a:ea typeface="+mn-lt"/>
                <a:cs typeface="+mn-lt"/>
              </a:rPr>
              <a:t> = "beam"</a:t>
            </a:r>
            <a:endParaRPr lang="en-GB" sz="1600" dirty="0">
              <a:latin typeface="Consolas"/>
            </a:endParaRPr>
          </a:p>
          <a:p>
            <a:r>
              <a:rPr lang="en-GB" sz="1600" dirty="0" err="1">
                <a:latin typeface="Consolas"/>
                <a:ea typeface="+mn-lt"/>
                <a:cs typeface="+mn-lt"/>
              </a:rPr>
              <a:t>source_position</a:t>
            </a:r>
            <a:r>
              <a:rPr lang="en-GB" sz="1600" dirty="0">
                <a:latin typeface="Consolas"/>
                <a:ea typeface="+mn-lt"/>
                <a:cs typeface="+mn-lt"/>
              </a:rPr>
              <a:t> = 0 0 -10mm</a:t>
            </a:r>
            <a:endParaRPr lang="en-GB" sz="1600" dirty="0">
              <a:latin typeface="Consolas"/>
            </a:endParaRPr>
          </a:p>
          <a:p>
            <a:r>
              <a:rPr lang="en-GB" sz="1600" err="1">
                <a:latin typeface="Consolas"/>
                <a:ea typeface="+mn-lt"/>
                <a:cs typeface="+mn-lt"/>
              </a:rPr>
              <a:t>beam_size</a:t>
            </a:r>
            <a:r>
              <a:rPr lang="en-GB" sz="1600" dirty="0">
                <a:latin typeface="Consolas"/>
                <a:ea typeface="+mn-lt"/>
                <a:cs typeface="+mn-lt"/>
              </a:rPr>
              <a:t> = 100um</a:t>
            </a:r>
            <a:endParaRPr lang="en-GB" sz="1600" dirty="0">
              <a:latin typeface="Consolas"/>
            </a:endParaRPr>
          </a:p>
          <a:p>
            <a:r>
              <a:rPr lang="en-GB" sz="1600" dirty="0" err="1">
                <a:latin typeface="Consolas"/>
                <a:ea typeface="+mn-lt"/>
                <a:cs typeface="+mn-lt"/>
              </a:rPr>
              <a:t>beam_divergence</a:t>
            </a:r>
            <a:r>
              <a:rPr lang="en-GB" sz="1600" dirty="0">
                <a:latin typeface="Consolas"/>
                <a:ea typeface="+mn-lt"/>
                <a:cs typeface="+mn-lt"/>
              </a:rPr>
              <a:t> = 0mrad </a:t>
            </a:r>
            <a:r>
              <a:rPr lang="en-GB" sz="1600" dirty="0" err="1">
                <a:latin typeface="Consolas"/>
                <a:ea typeface="+mn-lt"/>
                <a:cs typeface="+mn-lt"/>
              </a:rPr>
              <a:t>0mrad</a:t>
            </a:r>
            <a:endParaRPr lang="en-GB" sz="1600" dirty="0" err="1">
              <a:latin typeface="Consolas"/>
            </a:endParaRPr>
          </a:p>
          <a:p>
            <a:r>
              <a:rPr lang="en-GB" sz="1600" dirty="0" err="1">
                <a:latin typeface="Consolas"/>
                <a:ea typeface="+mn-lt"/>
                <a:cs typeface="+mn-lt"/>
              </a:rPr>
              <a:t>beam_direction</a:t>
            </a:r>
            <a:r>
              <a:rPr lang="en-GB" sz="1600" dirty="0">
                <a:latin typeface="Consolas"/>
                <a:ea typeface="+mn-lt"/>
                <a:cs typeface="+mn-lt"/>
              </a:rPr>
              <a:t> = 0 0 1</a:t>
            </a:r>
            <a:endParaRPr lang="en-GB" sz="1600" dirty="0">
              <a:latin typeface="Consolas"/>
            </a:endParaRPr>
          </a:p>
          <a:p>
            <a:r>
              <a:rPr lang="en-GB" sz="1600" dirty="0" err="1">
                <a:latin typeface="Consolas"/>
                <a:ea typeface="+mn-lt"/>
                <a:cs typeface="+mn-lt"/>
              </a:rPr>
              <a:t>max_step_length</a:t>
            </a:r>
            <a:r>
              <a:rPr lang="en-GB" sz="1600" dirty="0">
                <a:latin typeface="Consolas"/>
                <a:ea typeface="+mn-lt"/>
                <a:cs typeface="+mn-lt"/>
              </a:rPr>
              <a:t> = 0.5um</a:t>
            </a:r>
            <a:endParaRPr lang="en-GB" sz="1600" dirty="0">
              <a:latin typeface="Consola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54022F-F9DB-EAFF-681C-1E942964BB80}"/>
              </a:ext>
            </a:extLst>
          </p:cNvPr>
          <p:cNvSpPr txBox="1"/>
          <p:nvPr/>
        </p:nvSpPr>
        <p:spPr>
          <a:xfrm>
            <a:off x="4800741" y="4746762"/>
            <a:ext cx="6458636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000" b="1" dirty="0"/>
              <a:t>With a more realistic deposition, charge propagation is not the slowest module.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094699-7794-97E5-5C03-0AF97EEDA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75BBE-BBA0-4C30-9AFE-5D6F87DC8FFF}" type="slidenum">
              <a:rPr lang="en-GB" smtClean="0"/>
              <a:t>12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85C606-3CBB-ADB6-9DE9-FBA90C28E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6th Allpix² User Workshop - corentin.lemoine@cern.ch</a:t>
            </a:r>
          </a:p>
        </p:txBody>
      </p:sp>
    </p:spTree>
    <p:extLst>
      <p:ext uri="{BB962C8B-B14F-4D97-AF65-F5344CB8AC3E}">
        <p14:creationId xmlns:p14="http://schemas.microsoft.com/office/powerpoint/2010/main" val="10227386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FFAC4711-EB48-07BC-D269-00E203859C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1336" y="3354638"/>
            <a:ext cx="4533900" cy="3019164"/>
          </a:xfrm>
          <a:prstGeom prst="rect">
            <a:avLst/>
          </a:prstGeom>
        </p:spPr>
      </p:pic>
      <p:pic>
        <p:nvPicPr>
          <p:cNvPr id="5" name="Picture 4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EE741991-DA71-80E5-A7F8-FD885751BD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3261" y="3354638"/>
            <a:ext cx="4533900" cy="301916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07BE5A3-282C-2A0A-AB71-089BCCD7D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Should we use interpolation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0F443F-FF71-AD8C-6777-13FB79F582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54175"/>
            <a:ext cx="10515600" cy="425608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So far the closest propagation map is used without interpolation</a:t>
            </a:r>
          </a:p>
          <a:p>
            <a:r>
              <a:rPr lang="en-GB" dirty="0"/>
              <a:t>For performance reasons interpolating fields is not usually done (finer mesh usually not costly but interpolation is)</a:t>
            </a:r>
          </a:p>
          <a:p>
            <a:r>
              <a:rPr lang="en-GB" dirty="0"/>
              <a:t>For propagation maps, building the map is long, using it is very fast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B6244C-AE4F-D7EC-84B3-188583F9FADC}"/>
              </a:ext>
            </a:extLst>
          </p:cNvPr>
          <p:cNvSpPr txBox="1"/>
          <p:nvPr/>
        </p:nvSpPr>
        <p:spPr>
          <a:xfrm>
            <a:off x="291899" y="4007032"/>
            <a:ext cx="3010392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/>
              <a:t>Scan of a 15um pitch sensor with  ~1616e- (sigma of 14e-) point like deposition for different map mesh sizes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664C3C-209E-8197-7C85-85A95D1C575F}"/>
              </a:ext>
            </a:extLst>
          </p:cNvPr>
          <p:cNvSpPr txBox="1"/>
          <p:nvPr/>
        </p:nvSpPr>
        <p:spPr>
          <a:xfrm>
            <a:off x="7462157" y="6126130"/>
            <a:ext cx="997986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000" dirty="0"/>
              <a:t>Charge (e-)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18A1DB-EDCD-CEE6-F89C-064454878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75BBE-BBA0-4C30-9AFE-5D6F87DC8FFF}" type="slidenum">
              <a:rPr lang="en-GB" smtClean="0"/>
              <a:t>13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EC61771-B8A9-C9D4-8CAC-EF03C7DA2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6th Allpix² User Workshop - corentin.lemoine@cern.ch</a:t>
            </a:r>
          </a:p>
        </p:txBody>
      </p:sp>
    </p:spTree>
    <p:extLst>
      <p:ext uri="{BB962C8B-B14F-4D97-AF65-F5344CB8AC3E}">
        <p14:creationId xmlns:p14="http://schemas.microsoft.com/office/powerpoint/2010/main" val="10498892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7D3DA9-D451-9BB8-44A2-5DD5C80CE5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DD8402-37ED-DBD2-9683-E9C146615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Should we use interpolation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600CD1-81D0-E32E-B7B4-1791D60676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54175"/>
            <a:ext cx="10515600" cy="425608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So far the closest propagation map is used without interpolation</a:t>
            </a:r>
            <a:endParaRPr lang="en-GB"/>
          </a:p>
          <a:p>
            <a:r>
              <a:rPr lang="en-GB" dirty="0"/>
              <a:t>For performance reasons interpolating fields is not usually done (finer mesh usually not costly but interpolation is)</a:t>
            </a:r>
            <a:endParaRPr lang="en-GB"/>
          </a:p>
          <a:p>
            <a:r>
              <a:rPr lang="en-GB" dirty="0"/>
              <a:t>For propagation maps building the map is long, using it is very fast</a:t>
            </a:r>
            <a:endParaRPr lang="en-GB"/>
          </a:p>
          <a:p>
            <a:endParaRPr lang="en-GB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b="1"/>
              <a:t>Fine mesh is needed</a:t>
            </a:r>
            <a:r>
              <a:rPr lang="en-GB"/>
              <a:t> for the map </a:t>
            </a:r>
            <a:endParaRPr lang="en-US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dirty="0"/>
              <a:t>But generating a fine meshed map is long</a:t>
            </a:r>
            <a:endParaRPr lang="en-US" dirty="0"/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dirty="0"/>
              <a:t>Generate reasonably fine mesh map and preprocess it to a finer mesh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dirty="0"/>
              <a:t>Or consider implementing interpolation for this field only</a:t>
            </a:r>
          </a:p>
          <a:p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2C4B04-AFB9-18F6-04C7-299BB1841E99}"/>
              </a:ext>
            </a:extLst>
          </p:cNvPr>
          <p:cNvSpPr txBox="1"/>
          <p:nvPr/>
        </p:nvSpPr>
        <p:spPr>
          <a:xfrm>
            <a:off x="7528832" y="6526180"/>
            <a:ext cx="997986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000" dirty="0"/>
              <a:t>Charge (e-)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FBF15B-09FC-6912-54EF-988DD3E5C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75BBE-BBA0-4C30-9AFE-5D6F87DC8FFF}" type="slidenum">
              <a:rPr lang="en-GB" smtClean="0"/>
              <a:t>14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E8C428-BEAE-494E-6D5C-CBC58634E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6th Allpix² User Workshop - corentin.lemoine@cern.ch</a:t>
            </a:r>
          </a:p>
        </p:txBody>
      </p:sp>
    </p:spTree>
    <p:extLst>
      <p:ext uri="{BB962C8B-B14F-4D97-AF65-F5344CB8AC3E}">
        <p14:creationId xmlns:p14="http://schemas.microsoft.com/office/powerpoint/2010/main" val="27824478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285819-1DD0-7477-6751-933F44EDE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Importing mobility + lifetime from TCAD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FC20AA-4618-25CB-CAA3-B3736CD380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GB" dirty="0"/>
              <a:t>Garfield++ allows this possibility, Allpix² imports 'only' doping concentration and electric field + uses models within Allpix²</a:t>
            </a:r>
          </a:p>
          <a:p>
            <a:r>
              <a:rPr lang="en-GB" dirty="0"/>
              <a:t>Interesting possibility </a:t>
            </a:r>
            <a:r>
              <a:rPr lang="en-GB" b="1" dirty="0"/>
              <a:t>in some circumstances</a:t>
            </a:r>
            <a:r>
              <a:rPr lang="en-GB" dirty="0"/>
              <a:t> in my opinion </a:t>
            </a:r>
          </a:p>
          <a:p>
            <a:endParaRPr lang="en-GB" dirty="0"/>
          </a:p>
          <a:p>
            <a:r>
              <a:rPr lang="en-GB" dirty="0"/>
              <a:t>Might be a slightly faster (simple look up for e.g. mobility instead of computing from a formula)</a:t>
            </a:r>
          </a:p>
          <a:p>
            <a:r>
              <a:rPr lang="en-GB" dirty="0"/>
              <a:t>Allows to exploit models available in e.g. TCAD before implementing it in Allpix²</a:t>
            </a:r>
          </a:p>
          <a:p>
            <a:r>
              <a:rPr lang="en-GB" dirty="0"/>
              <a:t>But only suitable if importing fields...</a:t>
            </a:r>
          </a:p>
          <a:p>
            <a:pPr marL="0" indent="0">
              <a:buNone/>
            </a:pPr>
            <a:r>
              <a:rPr lang="en-GB" dirty="0"/>
              <a:t>Also in development in Allpix² (</a:t>
            </a:r>
            <a:r>
              <a:rPr lang="en-GB" dirty="0">
                <a:hlinkClick r:id="rId2"/>
              </a:rPr>
              <a:t>!1175</a:t>
            </a:r>
            <a:r>
              <a:rPr lang="en-GB" dirty="0"/>
              <a:t>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C5AAE2-660B-09D1-FFA8-D23E90984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75BBE-BBA0-4C30-9AFE-5D6F87DC8FFF}" type="slidenum">
              <a:rPr lang="en-GB" smtClean="0"/>
              <a:t>15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B89B81-A8DF-20AE-0ACD-E342E198C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6th Allpix² User Workshop - corentin.lemoine@cern.ch</a:t>
            </a:r>
          </a:p>
        </p:txBody>
      </p:sp>
    </p:spTree>
    <p:extLst>
      <p:ext uri="{BB962C8B-B14F-4D97-AF65-F5344CB8AC3E}">
        <p14:creationId xmlns:p14="http://schemas.microsoft.com/office/powerpoint/2010/main" val="883237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9493B-5FBD-9FAB-6BA8-034127768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Importing lifetime: effective lifetime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7AB893-492C-76D1-B051-C8550E0284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Imported lifetime can embed e.g. </a:t>
            </a:r>
            <a:r>
              <a:rPr lang="en-GB"/>
              <a:t>recombination+trapping</a:t>
            </a:r>
            <a:r>
              <a:rPr lang="en-GB" dirty="0"/>
              <a:t> lifetime</a:t>
            </a:r>
          </a:p>
          <a:p>
            <a:endParaRPr lang="en-GB" dirty="0"/>
          </a:p>
        </p:txBody>
      </p:sp>
      <p:pic>
        <p:nvPicPr>
          <p:cNvPr id="4" name="Picture 3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8F755634-DDE9-8DFB-7334-B71A85361B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486" y="2279650"/>
            <a:ext cx="6305878" cy="469845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0150108-5850-B0E0-C45D-DFB8F91EF6C2}"/>
              </a:ext>
            </a:extLst>
          </p:cNvPr>
          <p:cNvSpPr txBox="1"/>
          <p:nvPr/>
        </p:nvSpPr>
        <p:spPr>
          <a:xfrm>
            <a:off x="571602" y="2703103"/>
            <a:ext cx="5813134" cy="20485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Include the effect of irradiation (in the form of trapping) directly in the lifetime read by Garfield++ from TCAD.</a:t>
            </a:r>
          </a:p>
          <a:p>
            <a:r>
              <a:rPr lang="en-GB" sz="2000" dirty="0"/>
              <a:t>The irradiated sensor simulation in Garfield++ is </a:t>
            </a:r>
            <a:r>
              <a:rPr lang="en-GB" sz="2000" b="1" dirty="0"/>
              <a:t>exactly</a:t>
            </a:r>
            <a:r>
              <a:rPr lang="en-GB" sz="2000" dirty="0"/>
              <a:t> the same (not even a parameter to change)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Not perfect but quite good trend.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932832-01AD-5FE0-4214-B4E35C6B4BFA}"/>
              </a:ext>
            </a:extLst>
          </p:cNvPr>
          <p:cNvSpPr txBox="1"/>
          <p:nvPr/>
        </p:nvSpPr>
        <p:spPr>
          <a:xfrm>
            <a:off x="219075" y="4935192"/>
            <a:ext cx="6318802" cy="141577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 err="1"/>
              <a:t>Effective_lifetime</a:t>
            </a:r>
            <a:r>
              <a:rPr lang="en-GB" dirty="0"/>
              <a:t> = </a:t>
            </a:r>
            <a:endParaRPr lang="en-US" dirty="0"/>
          </a:p>
          <a:p>
            <a:r>
              <a:rPr lang="en-GB" dirty="0"/>
              <a:t>                1/(1/</a:t>
            </a:r>
            <a:r>
              <a:rPr lang="en-GB" dirty="0" err="1"/>
              <a:t>lifetime_recomb</a:t>
            </a:r>
            <a:r>
              <a:rPr lang="en-GB" dirty="0"/>
              <a:t> + </a:t>
            </a:r>
            <a:r>
              <a:rPr lang="en-GB" dirty="0" err="1"/>
              <a:t>trapping_rate</a:t>
            </a:r>
            <a:r>
              <a:rPr lang="en-GB" dirty="0"/>
              <a:t>)</a:t>
            </a:r>
          </a:p>
          <a:p>
            <a:r>
              <a:rPr lang="en-GB" err="1"/>
              <a:t>trapping_rate</a:t>
            </a:r>
            <a:r>
              <a:rPr lang="en-GB" dirty="0"/>
              <a:t> = </a:t>
            </a:r>
          </a:p>
          <a:p>
            <a:r>
              <a:rPr lang="en-GB" dirty="0"/>
              <a:t>              </a:t>
            </a:r>
            <a:r>
              <a:rPr lang="en-GB" err="1"/>
              <a:t>Σv</a:t>
            </a:r>
            <a:r>
              <a:rPr lang="en-GB" baseline="-25000" err="1"/>
              <a:t>th</a:t>
            </a:r>
            <a:r>
              <a:rPr lang="en-GB" dirty="0"/>
              <a:t>*</a:t>
            </a:r>
            <a:r>
              <a:rPr lang="en-GB" err="1"/>
              <a:t>available_trap_concentration</a:t>
            </a:r>
            <a:r>
              <a:rPr lang="en-GB" dirty="0"/>
              <a:t>*</a:t>
            </a:r>
            <a:r>
              <a:rPr lang="en-GB" err="1"/>
              <a:t>trap_cross_section</a:t>
            </a:r>
            <a:endParaRPr lang="en-GB" dirty="0"/>
          </a:p>
          <a:p>
            <a:r>
              <a:rPr lang="en-GB" sz="1400" dirty="0"/>
              <a:t>"Available" trap is either full or empty trap depending on carrier and trap type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D48480-DB13-E24B-8E93-96450111C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75BBE-BBA0-4C30-9AFE-5D6F87DC8FFF}" type="slidenum">
              <a:rPr lang="en-GB" smtClean="0"/>
              <a:t>16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79E47B1-034E-786A-C54C-E26C3DA33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6th Allpix² User Workshop - corentin.lemoine@cern.ch</a:t>
            </a:r>
          </a:p>
        </p:txBody>
      </p:sp>
    </p:spTree>
    <p:extLst>
      <p:ext uri="{BB962C8B-B14F-4D97-AF65-F5344CB8AC3E}">
        <p14:creationId xmlns:p14="http://schemas.microsoft.com/office/powerpoint/2010/main" val="14771587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5B6B3-1C35-40D1-B34A-985BF92CF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1D13AB-C18E-49E2-D29A-0F2B50C310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Inspired by previous developments (from Garfield++, ALICE, CERN EP-R&amp;D WP1.2, …)</a:t>
            </a:r>
          </a:p>
          <a:p>
            <a:r>
              <a:rPr lang="en-GB" dirty="0"/>
              <a:t>Development ongoing in Allpix² of a (super) fast look-up based charge propagation module and surrounding utilities (map generation). </a:t>
            </a:r>
          </a:p>
          <a:p>
            <a:r>
              <a:rPr lang="en-GB" dirty="0"/>
              <a:t>Importing mobility or lifetime as external field is also under </a:t>
            </a:r>
            <a:r>
              <a:rPr lang="en-GB"/>
              <a:t>development.</a:t>
            </a:r>
          </a:p>
          <a:p>
            <a:r>
              <a:rPr lang="en-GB" b="1" dirty="0"/>
              <a:t>Big thanks to Simon</a:t>
            </a:r>
            <a:r>
              <a:rPr lang="en-GB" dirty="0"/>
              <a:t> for </a:t>
            </a:r>
            <a:r>
              <a:rPr lang="en-GB"/>
              <a:t>volunteering</a:t>
            </a:r>
            <a:r>
              <a:rPr lang="en-GB" dirty="0"/>
              <a:t> to develop all this in Allpix²</a:t>
            </a:r>
          </a:p>
          <a:p>
            <a:r>
              <a:rPr lang="en-GB" dirty="0"/>
              <a:t>Status: most development</a:t>
            </a:r>
            <a:r>
              <a:rPr lang="en-GB"/>
              <a:t> done fast, validation needed (I am late)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52BE28-8DC5-F860-FE99-37708C8FC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75BBE-BBA0-4C30-9AFE-5D6F87DC8FFF}" type="slidenum">
              <a:rPr lang="en-GB" smtClean="0"/>
              <a:t>17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AEAC2A-F863-0BDB-A38A-3C0A3E743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6th Allpix² User Workshop - corentin.lemoine@cern.ch</a:t>
            </a:r>
          </a:p>
        </p:txBody>
      </p:sp>
    </p:spTree>
    <p:extLst>
      <p:ext uri="{BB962C8B-B14F-4D97-AF65-F5344CB8AC3E}">
        <p14:creationId xmlns:p14="http://schemas.microsoft.com/office/powerpoint/2010/main" val="3296601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59A8F-E07C-3DD0-4730-7619A6EBF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7CD65B-1CFF-517D-4681-241CA75A5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Mix between "application" done at CERN and Allpix² development done by Simon Spannagel (DESY)</a:t>
            </a:r>
          </a:p>
          <a:p>
            <a:r>
              <a:rPr lang="en-GB" dirty="0"/>
              <a:t>Look-up method already used in the past (at least in ALICE ITS2)</a:t>
            </a:r>
          </a:p>
          <a:p>
            <a:r>
              <a:rPr lang="en-GB" dirty="0"/>
              <a:t>Initially developed with Garfield++, being ported to Allpix²</a:t>
            </a:r>
          </a:p>
          <a:p>
            <a:endParaRPr lang="en-GB" dirty="0"/>
          </a:p>
          <a:p>
            <a:r>
              <a:rPr lang="en-GB" dirty="0"/>
              <a:t>I will talk about Garfield++ and Allpix² -&gt; the goal is not to compare but to improve (both ideally)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936A39-ABED-B89F-EA83-AE3C14FA6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75BBE-BBA0-4C30-9AFE-5D6F87DC8FFF}" type="slidenum">
              <a:rPr lang="en-GB" smtClean="0"/>
              <a:t>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D0E91E-813C-2826-3E1A-F4F14FD1D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6th Allpix² User Workshop - corentin.lemoine@cern.ch</a:t>
            </a:r>
          </a:p>
        </p:txBody>
      </p:sp>
    </p:spTree>
    <p:extLst>
      <p:ext uri="{BB962C8B-B14F-4D97-AF65-F5344CB8AC3E}">
        <p14:creationId xmlns:p14="http://schemas.microsoft.com/office/powerpoint/2010/main" val="1291618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3BD649-840C-BF77-F9A0-1C465F5E17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82C776-5D2C-E46B-C4C1-D2E8C7B83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Look-up propagation concept</a:t>
            </a:r>
            <a:endParaRPr lang="en-GB" dirty="0"/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DAB86D5D-7AB8-C67B-ABAA-23342E6EF13C}"/>
              </a:ext>
            </a:extLst>
          </p:cNvPr>
          <p:cNvGrpSpPr/>
          <p:nvPr/>
        </p:nvGrpSpPr>
        <p:grpSpPr>
          <a:xfrm>
            <a:off x="2388933" y="1632156"/>
            <a:ext cx="11428667" cy="3523631"/>
            <a:chOff x="1082647" y="1693639"/>
            <a:chExt cx="12919500" cy="4413535"/>
          </a:xfrm>
        </p:grpSpPr>
        <p:sp>
          <p:nvSpPr>
            <p:cNvPr id="6" name="Rectangle 8">
              <a:extLst>
                <a:ext uri="{FF2B5EF4-FFF2-40B4-BE49-F238E27FC236}">
                  <a16:creationId xmlns:a16="http://schemas.microsoft.com/office/drawing/2014/main" id="{014AD335-79C4-12EE-81D1-6A72280B89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307" y="2529124"/>
              <a:ext cx="12897963" cy="3472590"/>
            </a:xfrm>
            <a:prstGeom prst="rect">
              <a:avLst/>
            </a:prstGeom>
            <a:solidFill>
              <a:srgbClr val="3366FF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FBE72D7-6044-1DCF-832A-6B86A6E0C2BB}"/>
                </a:ext>
              </a:extLst>
            </p:cNvPr>
            <p:cNvSpPr/>
            <p:nvPr/>
          </p:nvSpPr>
          <p:spPr bwMode="auto">
            <a:xfrm>
              <a:off x="1101696" y="2527017"/>
              <a:ext cx="12900451" cy="29259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9" name="Rectangle 23">
              <a:extLst>
                <a:ext uri="{FF2B5EF4-FFF2-40B4-BE49-F238E27FC236}">
                  <a16:creationId xmlns:a16="http://schemas.microsoft.com/office/drawing/2014/main" id="{D814C0A4-C421-C97B-7835-478AEC1B5A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4514" y="5154943"/>
              <a:ext cx="2412062" cy="392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</a:pPr>
              <a:r>
                <a:rPr lang="fr-FR" sz="1400" dirty="0">
                  <a:solidFill>
                    <a:srgbClr val="000000"/>
                  </a:solidFill>
                </a:rPr>
                <a:t>P</a:t>
              </a:r>
              <a:r>
                <a:rPr lang="fr-FR" sz="1400" baseline="30000" dirty="0">
                  <a:solidFill>
                    <a:srgbClr val="000000"/>
                  </a:solidFill>
                </a:rPr>
                <a:t>-</a:t>
              </a:r>
              <a:r>
                <a:rPr lang="fr-FR" sz="1400" dirty="0">
                  <a:solidFill>
                    <a:srgbClr val="000000"/>
                  </a:solidFill>
                </a:rPr>
                <a:t> EPITAXIAL LAYER</a:t>
              </a:r>
            </a:p>
          </p:txBody>
        </p:sp>
        <p:sp>
          <p:nvSpPr>
            <p:cNvPr id="10" name="Rectangle 23">
              <a:extLst>
                <a:ext uri="{FF2B5EF4-FFF2-40B4-BE49-F238E27FC236}">
                  <a16:creationId xmlns:a16="http://schemas.microsoft.com/office/drawing/2014/main" id="{F049DAC8-C8DB-CC45-0732-D00EC7CD1F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7962" y="5715020"/>
              <a:ext cx="1707093" cy="392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</a:pPr>
              <a:r>
                <a:rPr lang="fr-FR" sz="1400" dirty="0">
                  <a:solidFill>
                    <a:srgbClr val="000000"/>
                  </a:solidFill>
                </a:rPr>
                <a:t>P</a:t>
              </a:r>
              <a:r>
                <a:rPr lang="fr-FR" sz="1400" baseline="30000" dirty="0">
                  <a:solidFill>
                    <a:srgbClr val="000000"/>
                  </a:solidFill>
                </a:rPr>
                <a:t>+</a:t>
              </a:r>
              <a:r>
                <a:rPr lang="fr-FR" sz="1400" dirty="0">
                  <a:solidFill>
                    <a:srgbClr val="000000"/>
                  </a:solidFill>
                </a:rPr>
                <a:t> SUBSTRATE</a:t>
              </a:r>
            </a:p>
          </p:txBody>
        </p:sp>
        <p:sp>
          <p:nvSpPr>
            <p:cNvPr id="11" name="Rectangle 8">
              <a:extLst>
                <a:ext uri="{FF2B5EF4-FFF2-40B4-BE49-F238E27FC236}">
                  <a16:creationId xmlns:a16="http://schemas.microsoft.com/office/drawing/2014/main" id="{8A7340ED-6C73-02B2-65CE-9C6CA442B3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2647" y="2532565"/>
              <a:ext cx="12897962" cy="3472590"/>
            </a:xfrm>
            <a:prstGeom prst="rect">
              <a:avLst/>
            </a:prstGeom>
            <a:noFill/>
            <a:ln w="12700">
              <a:solidFill>
                <a:schemeClr val="accent6">
                  <a:lumMod val="50000"/>
                </a:schemeClr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2" name="Round Same Side Corner Rectangle 48">
              <a:extLst>
                <a:ext uri="{FF2B5EF4-FFF2-40B4-BE49-F238E27FC236}">
                  <a16:creationId xmlns:a16="http://schemas.microsoft.com/office/drawing/2014/main" id="{68B78C6E-AA50-1CD9-1838-6189B7E9DF31}"/>
                </a:ext>
              </a:extLst>
            </p:cNvPr>
            <p:cNvSpPr/>
            <p:nvPr/>
          </p:nvSpPr>
          <p:spPr bwMode="auto">
            <a:xfrm flipV="1">
              <a:off x="1642704" y="2530248"/>
              <a:ext cx="5411344" cy="1088125"/>
            </a:xfrm>
            <a:prstGeom prst="round2SameRect">
              <a:avLst/>
            </a:prstGeom>
            <a:solidFill>
              <a:srgbClr val="FEC9F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1400" dirty="0"/>
            </a:p>
          </p:txBody>
        </p:sp>
        <p:sp>
          <p:nvSpPr>
            <p:cNvPr id="13" name="Round Same Side Corner Rectangle 55">
              <a:extLst>
                <a:ext uri="{FF2B5EF4-FFF2-40B4-BE49-F238E27FC236}">
                  <a16:creationId xmlns:a16="http://schemas.microsoft.com/office/drawing/2014/main" id="{AA0AAC7B-44E4-18DD-586D-8672AFC73BD4}"/>
                </a:ext>
              </a:extLst>
            </p:cNvPr>
            <p:cNvSpPr/>
            <p:nvPr/>
          </p:nvSpPr>
          <p:spPr bwMode="auto">
            <a:xfrm flipV="1">
              <a:off x="1096306" y="2522299"/>
              <a:ext cx="2268421" cy="570792"/>
            </a:xfrm>
            <a:prstGeom prst="round2SameRect">
              <a:avLst/>
            </a:prstGeom>
            <a:solidFill>
              <a:srgbClr val="9EFF9E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20" name="Rectangle 23">
              <a:extLst>
                <a:ext uri="{FF2B5EF4-FFF2-40B4-BE49-F238E27FC236}">
                  <a16:creationId xmlns:a16="http://schemas.microsoft.com/office/drawing/2014/main" id="{BE169F05-1288-99CD-83A4-7FF8CA7CF2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9909" y="2638704"/>
              <a:ext cx="1397777" cy="392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</a:pPr>
              <a:r>
                <a:rPr lang="fr-FR" sz="1400" dirty="0">
                  <a:solidFill>
                    <a:srgbClr val="000000"/>
                  </a:solidFill>
                </a:rPr>
                <a:t>P-WELL</a:t>
              </a:r>
            </a:p>
          </p:txBody>
        </p:sp>
        <p:sp>
          <p:nvSpPr>
            <p:cNvPr id="30" name="Rectangle 23">
              <a:extLst>
                <a:ext uri="{FF2B5EF4-FFF2-40B4-BE49-F238E27FC236}">
                  <a16:creationId xmlns:a16="http://schemas.microsoft.com/office/drawing/2014/main" id="{41D5264C-107A-42E8-A70D-B325911EAF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4674" y="1693639"/>
              <a:ext cx="2019905" cy="5424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>
                <a:lnSpc>
                  <a:spcPct val="90000"/>
                </a:lnSpc>
              </a:pPr>
              <a:r>
                <a:rPr lang="fr-FR" sz="1400" dirty="0">
                  <a:solidFill>
                    <a:srgbClr val="000000"/>
                  </a:solidFill>
                </a:rPr>
                <a:t>PIXEL A</a:t>
              </a:r>
            </a:p>
            <a:p>
              <a:pPr algn="ctr">
                <a:lnSpc>
                  <a:spcPct val="90000"/>
                </a:lnSpc>
              </a:pPr>
              <a:r>
                <a:rPr lang="fr-FR" sz="1400" dirty="0">
                  <a:solidFill>
                    <a:srgbClr val="000000"/>
                  </a:solidFill>
                </a:rPr>
                <a:t>COLLECTION ELECTRODE</a:t>
              </a:r>
            </a:p>
          </p:txBody>
        </p:sp>
        <p:sp>
          <p:nvSpPr>
            <p:cNvPr id="38" name="Round Same Side Corner Rectangle 1">
              <a:extLst>
                <a:ext uri="{FF2B5EF4-FFF2-40B4-BE49-F238E27FC236}">
                  <a16:creationId xmlns:a16="http://schemas.microsoft.com/office/drawing/2014/main" id="{D0678C2B-433F-59B1-76C8-082EF7E4E233}"/>
                </a:ext>
              </a:extLst>
            </p:cNvPr>
            <p:cNvSpPr/>
            <p:nvPr/>
          </p:nvSpPr>
          <p:spPr bwMode="auto">
            <a:xfrm flipV="1">
              <a:off x="4172213" y="2528614"/>
              <a:ext cx="274389" cy="344958"/>
            </a:xfrm>
            <a:prstGeom prst="round2SameRect">
              <a:avLst/>
            </a:prstGeom>
            <a:solidFill>
              <a:srgbClr val="EA9EE1"/>
            </a:solidFill>
            <a:ln w="9525" cap="flat" cmpd="sng" algn="ctr">
              <a:solidFill>
                <a:srgbClr val="8D717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42" name="Round Same Side Corner Rectangle 68">
              <a:extLst>
                <a:ext uri="{FF2B5EF4-FFF2-40B4-BE49-F238E27FC236}">
                  <a16:creationId xmlns:a16="http://schemas.microsoft.com/office/drawing/2014/main" id="{2B6A6237-5C44-807F-5251-5123040C4C83}"/>
                </a:ext>
              </a:extLst>
            </p:cNvPr>
            <p:cNvSpPr/>
            <p:nvPr/>
          </p:nvSpPr>
          <p:spPr bwMode="auto">
            <a:xfrm flipV="1">
              <a:off x="4199177" y="2532055"/>
              <a:ext cx="216064" cy="263118"/>
            </a:xfrm>
            <a:prstGeom prst="round2SameRect">
              <a:avLst/>
            </a:prstGeom>
            <a:solidFill>
              <a:srgbClr val="EA9EE1"/>
            </a:solidFill>
            <a:ln w="9525" cap="flat" cmpd="sng" algn="ctr">
              <a:solidFill>
                <a:schemeClr val="accent6">
                  <a:lumMod val="50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43" name="Round Same Side Corner Rectangle 70">
              <a:extLst>
                <a:ext uri="{FF2B5EF4-FFF2-40B4-BE49-F238E27FC236}">
                  <a16:creationId xmlns:a16="http://schemas.microsoft.com/office/drawing/2014/main" id="{D1CD72B0-3734-7751-5AC4-B3D3C155D097}"/>
                </a:ext>
              </a:extLst>
            </p:cNvPr>
            <p:cNvSpPr/>
            <p:nvPr/>
          </p:nvSpPr>
          <p:spPr bwMode="auto">
            <a:xfrm flipV="1">
              <a:off x="4221748" y="2532055"/>
              <a:ext cx="175919" cy="104925"/>
            </a:xfrm>
            <a:prstGeom prst="round2SameRect">
              <a:avLst/>
            </a:prstGeom>
            <a:solidFill>
              <a:srgbClr val="FF6600"/>
            </a:solidFill>
            <a:ln w="9525" cap="flat" cmpd="sng" algn="ctr">
              <a:solidFill>
                <a:schemeClr val="accent6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45" name="Rectangle 8">
              <a:extLst>
                <a:ext uri="{FF2B5EF4-FFF2-40B4-BE49-F238E27FC236}">
                  <a16:creationId xmlns:a16="http://schemas.microsoft.com/office/drawing/2014/main" id="{AD319665-9784-E5FA-FF1B-02C5166913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4514" y="2523441"/>
              <a:ext cx="12897962" cy="3472590"/>
            </a:xfrm>
            <a:prstGeom prst="rect">
              <a:avLst/>
            </a:prstGeom>
            <a:noFill/>
            <a:ln w="12700">
              <a:solidFill>
                <a:schemeClr val="accent6">
                  <a:lumMod val="50000"/>
                </a:schemeClr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46" name="Rectangle 23">
              <a:extLst>
                <a:ext uri="{FF2B5EF4-FFF2-40B4-BE49-F238E27FC236}">
                  <a16:creationId xmlns:a16="http://schemas.microsoft.com/office/drawing/2014/main" id="{13772417-C836-6DBD-DAFD-DE84D6FE0A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4136" y="3277842"/>
              <a:ext cx="2720709" cy="392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</a:pPr>
              <a:r>
                <a:rPr lang="fr-FR" sz="1400" dirty="0">
                  <a:solidFill>
                    <a:srgbClr val="000000"/>
                  </a:solidFill>
                </a:rPr>
                <a:t>LOW DOSE N-TYPE IMPLANT</a:t>
              </a:r>
            </a:p>
          </p:txBody>
        </p:sp>
        <p:sp>
          <p:nvSpPr>
            <p:cNvPr id="56" name="Round Same Side Corner Rectangle 48">
              <a:extLst>
                <a:ext uri="{FF2B5EF4-FFF2-40B4-BE49-F238E27FC236}">
                  <a16:creationId xmlns:a16="http://schemas.microsoft.com/office/drawing/2014/main" id="{6CF5C867-DEB7-8209-C887-F07E45EE1B0C}"/>
                </a:ext>
              </a:extLst>
            </p:cNvPr>
            <p:cNvSpPr/>
            <p:nvPr/>
          </p:nvSpPr>
          <p:spPr bwMode="auto">
            <a:xfrm flipV="1">
              <a:off x="8096829" y="2549086"/>
              <a:ext cx="5411344" cy="1088125"/>
            </a:xfrm>
            <a:prstGeom prst="round2SameRect">
              <a:avLst/>
            </a:prstGeom>
            <a:solidFill>
              <a:srgbClr val="FEC9F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1400" dirty="0"/>
            </a:p>
          </p:txBody>
        </p:sp>
        <p:sp>
          <p:nvSpPr>
            <p:cNvPr id="73" name="Round Same Side Corner Rectangle 56">
              <a:extLst>
                <a:ext uri="{FF2B5EF4-FFF2-40B4-BE49-F238E27FC236}">
                  <a16:creationId xmlns:a16="http://schemas.microsoft.com/office/drawing/2014/main" id="{82105F3C-F859-93E0-E334-A096D07807D2}"/>
                </a:ext>
              </a:extLst>
            </p:cNvPr>
            <p:cNvSpPr/>
            <p:nvPr/>
          </p:nvSpPr>
          <p:spPr bwMode="auto">
            <a:xfrm flipV="1">
              <a:off x="11691249" y="2541055"/>
              <a:ext cx="2295473" cy="570792"/>
            </a:xfrm>
            <a:prstGeom prst="round2SameRect">
              <a:avLst/>
            </a:prstGeom>
            <a:solidFill>
              <a:srgbClr val="9EFF9E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82" name="Round Same Side Corner Rectangle 1">
              <a:extLst>
                <a:ext uri="{FF2B5EF4-FFF2-40B4-BE49-F238E27FC236}">
                  <a16:creationId xmlns:a16="http://schemas.microsoft.com/office/drawing/2014/main" id="{42AD566A-0DCE-37B7-D5BC-31153243E640}"/>
                </a:ext>
              </a:extLst>
            </p:cNvPr>
            <p:cNvSpPr/>
            <p:nvPr/>
          </p:nvSpPr>
          <p:spPr bwMode="auto">
            <a:xfrm flipV="1">
              <a:off x="10626338" y="2547452"/>
              <a:ext cx="274389" cy="344958"/>
            </a:xfrm>
            <a:prstGeom prst="round2SameRect">
              <a:avLst/>
            </a:prstGeom>
            <a:solidFill>
              <a:srgbClr val="EA9EE1"/>
            </a:solidFill>
            <a:ln w="9525" cap="flat" cmpd="sng" algn="ctr">
              <a:solidFill>
                <a:srgbClr val="8D717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87" name="Round Same Side Corner Rectangle 70">
              <a:extLst>
                <a:ext uri="{FF2B5EF4-FFF2-40B4-BE49-F238E27FC236}">
                  <a16:creationId xmlns:a16="http://schemas.microsoft.com/office/drawing/2014/main" id="{A76DE0E9-C4E5-6C24-BB4D-13ECC31B486A}"/>
                </a:ext>
              </a:extLst>
            </p:cNvPr>
            <p:cNvSpPr/>
            <p:nvPr/>
          </p:nvSpPr>
          <p:spPr bwMode="auto">
            <a:xfrm flipV="1">
              <a:off x="10675873" y="2550893"/>
              <a:ext cx="175919" cy="104925"/>
            </a:xfrm>
            <a:prstGeom prst="round2SameRect">
              <a:avLst/>
            </a:prstGeom>
            <a:solidFill>
              <a:srgbClr val="FF6600"/>
            </a:solidFill>
            <a:ln w="9525" cap="flat" cmpd="sng" algn="ctr">
              <a:solidFill>
                <a:schemeClr val="accent6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29" name="Round Same Side Corner Rectangle 56">
              <a:extLst>
                <a:ext uri="{FF2B5EF4-FFF2-40B4-BE49-F238E27FC236}">
                  <a16:creationId xmlns:a16="http://schemas.microsoft.com/office/drawing/2014/main" id="{2E72B120-7661-984A-C556-B9AC902D774F}"/>
                </a:ext>
              </a:extLst>
            </p:cNvPr>
            <p:cNvSpPr/>
            <p:nvPr/>
          </p:nvSpPr>
          <p:spPr bwMode="auto">
            <a:xfrm flipV="1">
              <a:off x="5251638" y="2522217"/>
              <a:ext cx="4584178" cy="570792"/>
            </a:xfrm>
            <a:prstGeom prst="round2SameRect">
              <a:avLst/>
            </a:prstGeom>
            <a:solidFill>
              <a:srgbClr val="9EFF9E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90" name="Rectangle 23">
              <a:extLst>
                <a:ext uri="{FF2B5EF4-FFF2-40B4-BE49-F238E27FC236}">
                  <a16:creationId xmlns:a16="http://schemas.microsoft.com/office/drawing/2014/main" id="{1B95EEED-D28D-375A-511B-42BCF9CC5C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48261" y="3296680"/>
              <a:ext cx="2720709" cy="392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</a:pPr>
              <a:r>
                <a:rPr lang="fr-FR" sz="1400" dirty="0">
                  <a:solidFill>
                    <a:srgbClr val="000000"/>
                  </a:solidFill>
                </a:rPr>
                <a:t>LOW DOSE N-TYPE IMPLANT</a:t>
              </a:r>
            </a:p>
          </p:txBody>
        </p:sp>
        <p:sp>
          <p:nvSpPr>
            <p:cNvPr id="94" name="Rectangle 23">
              <a:extLst>
                <a:ext uri="{FF2B5EF4-FFF2-40B4-BE49-F238E27FC236}">
                  <a16:creationId xmlns:a16="http://schemas.microsoft.com/office/drawing/2014/main" id="{0F15A162-8F11-78F1-F271-CFA23A8479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5921" y="2710963"/>
              <a:ext cx="1397777" cy="392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</a:pPr>
              <a:r>
                <a:rPr lang="fr-FR" sz="1400" dirty="0">
                  <a:solidFill>
                    <a:srgbClr val="000000"/>
                  </a:solidFill>
                </a:rPr>
                <a:t>P-WELL</a:t>
              </a:r>
            </a:p>
          </p:txBody>
        </p:sp>
        <p:sp>
          <p:nvSpPr>
            <p:cNvPr id="47" name="Rectangle 8">
              <a:extLst>
                <a:ext uri="{FF2B5EF4-FFF2-40B4-BE49-F238E27FC236}">
                  <a16:creationId xmlns:a16="http://schemas.microsoft.com/office/drawing/2014/main" id="{3DBA2B58-E614-BFB5-BA79-FFD71C39F8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3820" y="2532565"/>
              <a:ext cx="12900451" cy="347259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31186873-CA74-8D62-2CA1-F974E54E50CE}"/>
                </a:ext>
              </a:extLst>
            </p:cNvPr>
            <p:cNvCxnSpPr>
              <a:stCxn id="47" idx="0"/>
              <a:endCxn id="47" idx="2"/>
            </p:cNvCxnSpPr>
            <p:nvPr/>
          </p:nvCxnSpPr>
          <p:spPr>
            <a:xfrm>
              <a:off x="7544046" y="2532565"/>
              <a:ext cx="0" cy="347259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Rectangle 23">
              <a:extLst>
                <a:ext uri="{FF2B5EF4-FFF2-40B4-BE49-F238E27FC236}">
                  <a16:creationId xmlns:a16="http://schemas.microsoft.com/office/drawing/2014/main" id="{CA4AE94F-0DCC-56DF-848D-F7044230DF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53579" y="1693645"/>
              <a:ext cx="2019905" cy="5424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>
                <a:lnSpc>
                  <a:spcPct val="90000"/>
                </a:lnSpc>
              </a:pPr>
              <a:r>
                <a:rPr lang="fr-FR" sz="1400" dirty="0">
                  <a:solidFill>
                    <a:srgbClr val="000000"/>
                  </a:solidFill>
                </a:rPr>
                <a:t>PIXEL B</a:t>
              </a:r>
            </a:p>
            <a:p>
              <a:pPr algn="ctr">
                <a:lnSpc>
                  <a:spcPct val="90000"/>
                </a:lnSpc>
              </a:pPr>
              <a:r>
                <a:rPr lang="fr-FR" sz="1400" dirty="0">
                  <a:solidFill>
                    <a:srgbClr val="000000"/>
                  </a:solidFill>
                </a:rPr>
                <a:t>COLLECTION ELECTRODE</a:t>
              </a:r>
            </a:p>
          </p:txBody>
        </p:sp>
      </p:grpSp>
      <p:sp>
        <p:nvSpPr>
          <p:cNvPr id="3" name="Star: 5 Points 2">
            <a:extLst>
              <a:ext uri="{FF2B5EF4-FFF2-40B4-BE49-F238E27FC236}">
                <a16:creationId xmlns:a16="http://schemas.microsoft.com/office/drawing/2014/main" id="{AEA35C4C-FBEC-6E3D-DA1F-143B876375A4}"/>
              </a:ext>
            </a:extLst>
          </p:cNvPr>
          <p:cNvSpPr/>
          <p:nvPr/>
        </p:nvSpPr>
        <p:spPr>
          <a:xfrm>
            <a:off x="7671270" y="3722217"/>
            <a:ext cx="239014" cy="247184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C67CF419-4729-DCB2-23F6-CB2EE11A70E9}"/>
                  </a:ext>
                </a:extLst>
              </p14:cNvPr>
              <p14:cNvContentPartPr/>
              <p14:nvPr/>
            </p14:nvContentPartPr>
            <p14:xfrm>
              <a:off x="7866343" y="2473171"/>
              <a:ext cx="3104640" cy="142308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C67CF419-4729-DCB2-23F6-CB2EE11A70E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857703" y="2464531"/>
                <a:ext cx="3122280" cy="1440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C965B14F-58FD-1D45-4EBB-60DC0FF5A67E}"/>
                  </a:ext>
                </a:extLst>
              </p14:cNvPr>
              <p14:cNvContentPartPr/>
              <p14:nvPr/>
            </p14:nvContentPartPr>
            <p14:xfrm>
              <a:off x="5995063" y="3983371"/>
              <a:ext cx="1770480" cy="61056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C965B14F-58FD-1D45-4EBB-60DC0FF5A67E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986063" y="3974731"/>
                <a:ext cx="1788120" cy="628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27DF1DDB-0089-BB9F-6B7C-1EBBAE1CE9BA}"/>
                  </a:ext>
                </a:extLst>
              </p14:cNvPr>
              <p14:cNvContentPartPr/>
              <p14:nvPr/>
            </p14:nvContentPartPr>
            <p14:xfrm>
              <a:off x="7565743" y="3983371"/>
              <a:ext cx="1286280" cy="58392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27DF1DDB-0089-BB9F-6B7C-1EBBAE1CE9B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556743" y="3974731"/>
                <a:ext cx="1303920" cy="601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43D5BFF1-3E21-7DA3-5BE1-DA4CD8CEF4B1}"/>
                  </a:ext>
                </a:extLst>
              </p14:cNvPr>
              <p14:cNvContentPartPr/>
              <p14:nvPr/>
            </p14:nvContentPartPr>
            <p14:xfrm>
              <a:off x="5218543" y="2500531"/>
              <a:ext cx="2517840" cy="127944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43D5BFF1-3E21-7DA3-5BE1-DA4CD8CEF4B1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209543" y="2491891"/>
                <a:ext cx="2535480" cy="129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471BAC38-D5C2-799A-8BB5-5748D847F41C}"/>
                  </a:ext>
                </a:extLst>
              </p14:cNvPr>
              <p14:cNvContentPartPr/>
              <p14:nvPr/>
            </p14:nvContentPartPr>
            <p14:xfrm>
              <a:off x="5210983" y="2496931"/>
              <a:ext cx="2568960" cy="131220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471BAC38-D5C2-799A-8BB5-5748D847F41C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201983" y="2488291"/>
                <a:ext cx="2586600" cy="1329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CF7BBA71-A471-AA6A-92AD-350250EAFAB2}"/>
                  </a:ext>
                </a:extLst>
              </p14:cNvPr>
              <p14:cNvContentPartPr/>
              <p14:nvPr/>
            </p14:nvContentPartPr>
            <p14:xfrm>
              <a:off x="5290903" y="2543731"/>
              <a:ext cx="2358720" cy="139896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CF7BBA71-A471-AA6A-92AD-350250EAFAB2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281903" y="2534731"/>
                <a:ext cx="2376360" cy="1416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1EBD355B-CCDB-5159-FE86-0BE7A448F00F}"/>
                  </a:ext>
                </a:extLst>
              </p14:cNvPr>
              <p14:cNvContentPartPr/>
              <p14:nvPr/>
            </p14:nvContentPartPr>
            <p14:xfrm>
              <a:off x="5343463" y="2517091"/>
              <a:ext cx="2595960" cy="140832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1EBD355B-CCDB-5159-FE86-0BE7A448F00F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334823" y="2508451"/>
                <a:ext cx="2613600" cy="1425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0B7FD8CE-AD49-ADB1-376B-908BE5A5F4F7}"/>
                  </a:ext>
                </a:extLst>
              </p14:cNvPr>
              <p14:cNvContentPartPr/>
              <p14:nvPr/>
            </p14:nvContentPartPr>
            <p14:xfrm>
              <a:off x="5064463" y="2402971"/>
              <a:ext cx="2715840" cy="149364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0B7FD8CE-AD49-ADB1-376B-908BE5A5F4F7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5055463" y="2393971"/>
                <a:ext cx="2733480" cy="1511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E4C24D31-1789-A8E6-8FD0-2A4B3490564A}"/>
                  </a:ext>
                </a:extLst>
              </p14:cNvPr>
              <p14:cNvContentPartPr/>
              <p14:nvPr/>
            </p14:nvContentPartPr>
            <p14:xfrm>
              <a:off x="5277583" y="2609251"/>
              <a:ext cx="2502720" cy="1258200"/>
            </p14:xfrm>
          </p:contentPart>
        </mc:Choice>
        <mc:Fallback xmlns=""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E4C24D31-1789-A8E6-8FD0-2A4B3490564A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5268583" y="2600251"/>
                <a:ext cx="2520360" cy="1275840"/>
              </a:xfrm>
              <a:prstGeom prst="rect">
                <a:avLst/>
              </a:prstGeom>
            </p:spPr>
          </p:pic>
        </mc:Fallback>
      </mc:AlternateContent>
      <p:sp>
        <p:nvSpPr>
          <p:cNvPr id="31" name="TextBox 30">
            <a:extLst>
              <a:ext uri="{FF2B5EF4-FFF2-40B4-BE49-F238E27FC236}">
                <a16:creationId xmlns:a16="http://schemas.microsoft.com/office/drawing/2014/main" id="{18215F22-27C3-16B2-BA38-AD11721D69CB}"/>
              </a:ext>
            </a:extLst>
          </p:cNvPr>
          <p:cNvSpPr txBox="1"/>
          <p:nvPr/>
        </p:nvSpPr>
        <p:spPr>
          <a:xfrm>
            <a:off x="2365034" y="1629936"/>
            <a:ext cx="2083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70% of the charges collected by pixel A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CB6FEA6-B172-6D79-C044-888C38293136}"/>
              </a:ext>
            </a:extLst>
          </p:cNvPr>
          <p:cNvSpPr txBox="1"/>
          <p:nvPr/>
        </p:nvSpPr>
        <p:spPr>
          <a:xfrm>
            <a:off x="8376725" y="1609954"/>
            <a:ext cx="2083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10% of the charges collected by pixel B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CA64A90-BDC6-8FA4-1548-44B7C913DEC4}"/>
              </a:ext>
            </a:extLst>
          </p:cNvPr>
          <p:cNvSpPr txBox="1"/>
          <p:nvPr/>
        </p:nvSpPr>
        <p:spPr>
          <a:xfrm>
            <a:off x="6641443" y="5275059"/>
            <a:ext cx="25307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20% of the charges ‘lost’ (e.g. recombined)</a:t>
            </a:r>
            <a:endParaRPr lang="en-GB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34" name="Ink 33">
                <a:extLst>
                  <a:ext uri="{FF2B5EF4-FFF2-40B4-BE49-F238E27FC236}">
                    <a16:creationId xmlns:a16="http://schemas.microsoft.com/office/drawing/2014/main" id="{8958A63F-EF69-B23A-50D1-285A7B27A204}"/>
                  </a:ext>
                </a:extLst>
              </p14:cNvPr>
              <p14:cNvContentPartPr/>
              <p14:nvPr/>
            </p14:nvContentPartPr>
            <p14:xfrm>
              <a:off x="5383980" y="2547460"/>
              <a:ext cx="2388240" cy="1294920"/>
            </p14:xfrm>
          </p:contentPart>
        </mc:Choice>
        <mc:Fallback xmlns="">
          <p:pic>
            <p:nvPicPr>
              <p:cNvPr id="34" name="Ink 33">
                <a:extLst>
                  <a:ext uri="{FF2B5EF4-FFF2-40B4-BE49-F238E27FC236}">
                    <a16:creationId xmlns:a16="http://schemas.microsoft.com/office/drawing/2014/main" id="{8958A63F-EF69-B23A-50D1-285A7B27A204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5375340" y="2538460"/>
                <a:ext cx="2405880" cy="131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35" name="Ink 34">
                <a:extLst>
                  <a:ext uri="{FF2B5EF4-FFF2-40B4-BE49-F238E27FC236}">
                    <a16:creationId xmlns:a16="http://schemas.microsoft.com/office/drawing/2014/main" id="{2092E67A-2E38-4071-9D4F-CFB9F6718063}"/>
                  </a:ext>
                </a:extLst>
              </p14:cNvPr>
              <p14:cNvContentPartPr/>
              <p14:nvPr/>
            </p14:nvContentPartPr>
            <p14:xfrm>
              <a:off x="5311980" y="2537380"/>
              <a:ext cx="2492280" cy="1336680"/>
            </p14:xfrm>
          </p:contentPart>
        </mc:Choice>
        <mc:Fallback xmlns="">
          <p:pic>
            <p:nvPicPr>
              <p:cNvPr id="35" name="Ink 34">
                <a:extLst>
                  <a:ext uri="{FF2B5EF4-FFF2-40B4-BE49-F238E27FC236}">
                    <a16:creationId xmlns:a16="http://schemas.microsoft.com/office/drawing/2014/main" id="{2092E67A-2E38-4071-9D4F-CFB9F6718063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5303340" y="2528380"/>
                <a:ext cx="2509920" cy="1354320"/>
              </a:xfrm>
              <a:prstGeom prst="rect">
                <a:avLst/>
              </a:prstGeom>
            </p:spPr>
          </p:pic>
        </mc:Fallback>
      </mc:AlternateContent>
      <p:sp>
        <p:nvSpPr>
          <p:cNvPr id="40" name="TextBox 39">
            <a:extLst>
              <a:ext uri="{FF2B5EF4-FFF2-40B4-BE49-F238E27FC236}">
                <a16:creationId xmlns:a16="http://schemas.microsoft.com/office/drawing/2014/main" id="{CE2369B0-43E3-0829-E6B9-2D8B7B1D3B20}"/>
              </a:ext>
            </a:extLst>
          </p:cNvPr>
          <p:cNvSpPr txBox="1"/>
          <p:nvPr/>
        </p:nvSpPr>
        <p:spPr>
          <a:xfrm>
            <a:off x="838200" y="5375485"/>
            <a:ext cx="541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Propagate large number of charges from a fixed position e.g. with </a:t>
            </a:r>
            <a:r>
              <a:rPr lang="en-US" dirty="0" err="1"/>
              <a:t>GenericPropagation</a:t>
            </a:r>
            <a:endParaRPr lang="en-GB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AC03374D-3B4D-7733-148B-B83CD3261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75BBE-BBA0-4C30-9AFE-5D6F87DC8FFF}" type="slidenum">
              <a:rPr lang="en-GB" smtClean="0"/>
              <a:t>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D9C7D2-3ED7-ED7E-3EB7-611E0CD1F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6th Allpix² User Workshop - corentin.lemoine@cern.ch</a:t>
            </a:r>
          </a:p>
        </p:txBody>
      </p:sp>
    </p:spTree>
    <p:extLst>
      <p:ext uri="{BB962C8B-B14F-4D97-AF65-F5344CB8AC3E}">
        <p14:creationId xmlns:p14="http://schemas.microsoft.com/office/powerpoint/2010/main" val="2317981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157175-43E5-553B-F392-8EE73043CD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7AC876-0654-4AD7-69CC-97B1C0E0A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Look-up propagation concept</a:t>
            </a:r>
            <a:endParaRPr lang="en-GB" dirty="0"/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62E4246F-36A4-863E-ED9E-90B794CAEE05}"/>
              </a:ext>
            </a:extLst>
          </p:cNvPr>
          <p:cNvGrpSpPr/>
          <p:nvPr/>
        </p:nvGrpSpPr>
        <p:grpSpPr>
          <a:xfrm>
            <a:off x="2388933" y="1632156"/>
            <a:ext cx="11428667" cy="3523631"/>
            <a:chOff x="1082647" y="1693639"/>
            <a:chExt cx="12919500" cy="4413535"/>
          </a:xfrm>
        </p:grpSpPr>
        <p:sp>
          <p:nvSpPr>
            <p:cNvPr id="6" name="Rectangle 8">
              <a:extLst>
                <a:ext uri="{FF2B5EF4-FFF2-40B4-BE49-F238E27FC236}">
                  <a16:creationId xmlns:a16="http://schemas.microsoft.com/office/drawing/2014/main" id="{F9989A83-4322-E807-C94A-14C55BD730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307" y="2529124"/>
              <a:ext cx="12897963" cy="3472590"/>
            </a:xfrm>
            <a:prstGeom prst="rect">
              <a:avLst/>
            </a:prstGeom>
            <a:solidFill>
              <a:srgbClr val="3366FF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31657DA-F6FF-09B9-CF82-3A50BE4A31EC}"/>
                </a:ext>
              </a:extLst>
            </p:cNvPr>
            <p:cNvSpPr/>
            <p:nvPr/>
          </p:nvSpPr>
          <p:spPr bwMode="auto">
            <a:xfrm>
              <a:off x="1101696" y="2527017"/>
              <a:ext cx="12900451" cy="29259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9" name="Rectangle 23">
              <a:extLst>
                <a:ext uri="{FF2B5EF4-FFF2-40B4-BE49-F238E27FC236}">
                  <a16:creationId xmlns:a16="http://schemas.microsoft.com/office/drawing/2014/main" id="{DCB18A3A-4886-AEE2-51A3-9D04537C95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4514" y="5154943"/>
              <a:ext cx="2412062" cy="392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</a:pPr>
              <a:r>
                <a:rPr lang="fr-FR" sz="1400" dirty="0">
                  <a:solidFill>
                    <a:srgbClr val="000000"/>
                  </a:solidFill>
                </a:rPr>
                <a:t>P</a:t>
              </a:r>
              <a:r>
                <a:rPr lang="fr-FR" sz="1400" baseline="30000" dirty="0">
                  <a:solidFill>
                    <a:srgbClr val="000000"/>
                  </a:solidFill>
                </a:rPr>
                <a:t>-</a:t>
              </a:r>
              <a:r>
                <a:rPr lang="fr-FR" sz="1400" dirty="0">
                  <a:solidFill>
                    <a:srgbClr val="000000"/>
                  </a:solidFill>
                </a:rPr>
                <a:t> EPITAXIAL LAYER</a:t>
              </a:r>
            </a:p>
          </p:txBody>
        </p:sp>
        <p:sp>
          <p:nvSpPr>
            <p:cNvPr id="10" name="Rectangle 23">
              <a:extLst>
                <a:ext uri="{FF2B5EF4-FFF2-40B4-BE49-F238E27FC236}">
                  <a16:creationId xmlns:a16="http://schemas.microsoft.com/office/drawing/2014/main" id="{CC082283-9CFA-1688-FACC-3F06004F05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7962" y="5715020"/>
              <a:ext cx="1707093" cy="392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</a:pPr>
              <a:r>
                <a:rPr lang="fr-FR" sz="1400" dirty="0">
                  <a:solidFill>
                    <a:srgbClr val="000000"/>
                  </a:solidFill>
                </a:rPr>
                <a:t>P</a:t>
              </a:r>
              <a:r>
                <a:rPr lang="fr-FR" sz="1400" baseline="30000" dirty="0">
                  <a:solidFill>
                    <a:srgbClr val="000000"/>
                  </a:solidFill>
                </a:rPr>
                <a:t>+</a:t>
              </a:r>
              <a:r>
                <a:rPr lang="fr-FR" sz="1400" dirty="0">
                  <a:solidFill>
                    <a:srgbClr val="000000"/>
                  </a:solidFill>
                </a:rPr>
                <a:t> SUBSTRATE</a:t>
              </a:r>
            </a:p>
          </p:txBody>
        </p:sp>
        <p:sp>
          <p:nvSpPr>
            <p:cNvPr id="11" name="Rectangle 8">
              <a:extLst>
                <a:ext uri="{FF2B5EF4-FFF2-40B4-BE49-F238E27FC236}">
                  <a16:creationId xmlns:a16="http://schemas.microsoft.com/office/drawing/2014/main" id="{BBB990DC-634D-88AD-48AE-B75350FC87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2647" y="2532565"/>
              <a:ext cx="12897962" cy="3472590"/>
            </a:xfrm>
            <a:prstGeom prst="rect">
              <a:avLst/>
            </a:prstGeom>
            <a:noFill/>
            <a:ln w="12700">
              <a:solidFill>
                <a:schemeClr val="accent6">
                  <a:lumMod val="50000"/>
                </a:schemeClr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2" name="Round Same Side Corner Rectangle 48">
              <a:extLst>
                <a:ext uri="{FF2B5EF4-FFF2-40B4-BE49-F238E27FC236}">
                  <a16:creationId xmlns:a16="http://schemas.microsoft.com/office/drawing/2014/main" id="{5059B947-846E-44CC-82DE-D7AB401F63C9}"/>
                </a:ext>
              </a:extLst>
            </p:cNvPr>
            <p:cNvSpPr/>
            <p:nvPr/>
          </p:nvSpPr>
          <p:spPr bwMode="auto">
            <a:xfrm flipV="1">
              <a:off x="1642704" y="2530248"/>
              <a:ext cx="5411344" cy="1088125"/>
            </a:xfrm>
            <a:prstGeom prst="round2SameRect">
              <a:avLst/>
            </a:prstGeom>
            <a:solidFill>
              <a:srgbClr val="FEC9F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1400" dirty="0"/>
            </a:p>
          </p:txBody>
        </p:sp>
        <p:sp>
          <p:nvSpPr>
            <p:cNvPr id="13" name="Round Same Side Corner Rectangle 55">
              <a:extLst>
                <a:ext uri="{FF2B5EF4-FFF2-40B4-BE49-F238E27FC236}">
                  <a16:creationId xmlns:a16="http://schemas.microsoft.com/office/drawing/2014/main" id="{4199B492-37A2-F039-5EF4-4CE608DA05AE}"/>
                </a:ext>
              </a:extLst>
            </p:cNvPr>
            <p:cNvSpPr/>
            <p:nvPr/>
          </p:nvSpPr>
          <p:spPr bwMode="auto">
            <a:xfrm flipV="1">
              <a:off x="1096306" y="2522299"/>
              <a:ext cx="2268421" cy="570792"/>
            </a:xfrm>
            <a:prstGeom prst="round2SameRect">
              <a:avLst/>
            </a:prstGeom>
            <a:solidFill>
              <a:srgbClr val="9EFF9E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20" name="Rectangle 23">
              <a:extLst>
                <a:ext uri="{FF2B5EF4-FFF2-40B4-BE49-F238E27FC236}">
                  <a16:creationId xmlns:a16="http://schemas.microsoft.com/office/drawing/2014/main" id="{23C05916-C7FE-7696-5948-CF7A6D07F6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9909" y="2638704"/>
              <a:ext cx="1397777" cy="392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</a:pPr>
              <a:r>
                <a:rPr lang="fr-FR" sz="1400" dirty="0">
                  <a:solidFill>
                    <a:srgbClr val="000000"/>
                  </a:solidFill>
                </a:rPr>
                <a:t>P-WELL</a:t>
              </a:r>
            </a:p>
          </p:txBody>
        </p:sp>
        <p:sp>
          <p:nvSpPr>
            <p:cNvPr id="30" name="Rectangle 23">
              <a:extLst>
                <a:ext uri="{FF2B5EF4-FFF2-40B4-BE49-F238E27FC236}">
                  <a16:creationId xmlns:a16="http://schemas.microsoft.com/office/drawing/2014/main" id="{F864A2F4-3C1B-9B3E-6033-34845ED73F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4674" y="1693639"/>
              <a:ext cx="2019905" cy="5424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>
                <a:lnSpc>
                  <a:spcPct val="90000"/>
                </a:lnSpc>
              </a:pPr>
              <a:r>
                <a:rPr lang="fr-FR" sz="1400" dirty="0">
                  <a:solidFill>
                    <a:srgbClr val="000000"/>
                  </a:solidFill>
                </a:rPr>
                <a:t>PIXEL A</a:t>
              </a:r>
            </a:p>
            <a:p>
              <a:pPr algn="ctr">
                <a:lnSpc>
                  <a:spcPct val="90000"/>
                </a:lnSpc>
              </a:pPr>
              <a:r>
                <a:rPr lang="fr-FR" sz="1400" dirty="0">
                  <a:solidFill>
                    <a:srgbClr val="000000"/>
                  </a:solidFill>
                </a:rPr>
                <a:t>COLLECTION ELECTRODE</a:t>
              </a:r>
            </a:p>
          </p:txBody>
        </p:sp>
        <p:sp>
          <p:nvSpPr>
            <p:cNvPr id="38" name="Round Same Side Corner Rectangle 1">
              <a:extLst>
                <a:ext uri="{FF2B5EF4-FFF2-40B4-BE49-F238E27FC236}">
                  <a16:creationId xmlns:a16="http://schemas.microsoft.com/office/drawing/2014/main" id="{9F07B1F4-DDFB-F346-41C3-8D7BFC408E80}"/>
                </a:ext>
              </a:extLst>
            </p:cNvPr>
            <p:cNvSpPr/>
            <p:nvPr/>
          </p:nvSpPr>
          <p:spPr bwMode="auto">
            <a:xfrm flipV="1">
              <a:off x="4172213" y="2528614"/>
              <a:ext cx="274389" cy="344958"/>
            </a:xfrm>
            <a:prstGeom prst="round2SameRect">
              <a:avLst/>
            </a:prstGeom>
            <a:solidFill>
              <a:srgbClr val="EA9EE1"/>
            </a:solidFill>
            <a:ln w="9525" cap="flat" cmpd="sng" algn="ctr">
              <a:solidFill>
                <a:srgbClr val="8D717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42" name="Round Same Side Corner Rectangle 68">
              <a:extLst>
                <a:ext uri="{FF2B5EF4-FFF2-40B4-BE49-F238E27FC236}">
                  <a16:creationId xmlns:a16="http://schemas.microsoft.com/office/drawing/2014/main" id="{39573209-AEFC-7261-2A8A-DD1B7F583AD0}"/>
                </a:ext>
              </a:extLst>
            </p:cNvPr>
            <p:cNvSpPr/>
            <p:nvPr/>
          </p:nvSpPr>
          <p:spPr bwMode="auto">
            <a:xfrm flipV="1">
              <a:off x="4199177" y="2532055"/>
              <a:ext cx="216064" cy="263118"/>
            </a:xfrm>
            <a:prstGeom prst="round2SameRect">
              <a:avLst/>
            </a:prstGeom>
            <a:solidFill>
              <a:srgbClr val="EA9EE1"/>
            </a:solidFill>
            <a:ln w="9525" cap="flat" cmpd="sng" algn="ctr">
              <a:solidFill>
                <a:schemeClr val="accent6">
                  <a:lumMod val="50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43" name="Round Same Side Corner Rectangle 70">
              <a:extLst>
                <a:ext uri="{FF2B5EF4-FFF2-40B4-BE49-F238E27FC236}">
                  <a16:creationId xmlns:a16="http://schemas.microsoft.com/office/drawing/2014/main" id="{1EF0D005-F296-A2D3-5377-829543A9AC3D}"/>
                </a:ext>
              </a:extLst>
            </p:cNvPr>
            <p:cNvSpPr/>
            <p:nvPr/>
          </p:nvSpPr>
          <p:spPr bwMode="auto">
            <a:xfrm flipV="1">
              <a:off x="4221748" y="2532055"/>
              <a:ext cx="175919" cy="104925"/>
            </a:xfrm>
            <a:prstGeom prst="round2SameRect">
              <a:avLst/>
            </a:prstGeom>
            <a:solidFill>
              <a:srgbClr val="FF6600"/>
            </a:solidFill>
            <a:ln w="9525" cap="flat" cmpd="sng" algn="ctr">
              <a:solidFill>
                <a:schemeClr val="accent6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45" name="Rectangle 8">
              <a:extLst>
                <a:ext uri="{FF2B5EF4-FFF2-40B4-BE49-F238E27FC236}">
                  <a16:creationId xmlns:a16="http://schemas.microsoft.com/office/drawing/2014/main" id="{CE0D7F19-7C18-488B-9B7C-A5B80A62BF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4514" y="2523441"/>
              <a:ext cx="12897962" cy="3472590"/>
            </a:xfrm>
            <a:prstGeom prst="rect">
              <a:avLst/>
            </a:prstGeom>
            <a:noFill/>
            <a:ln w="12700">
              <a:solidFill>
                <a:schemeClr val="accent6">
                  <a:lumMod val="50000"/>
                </a:schemeClr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46" name="Rectangle 23">
              <a:extLst>
                <a:ext uri="{FF2B5EF4-FFF2-40B4-BE49-F238E27FC236}">
                  <a16:creationId xmlns:a16="http://schemas.microsoft.com/office/drawing/2014/main" id="{FCE9F69C-3374-D9C9-8960-544D518E6C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4136" y="3277842"/>
              <a:ext cx="2720709" cy="392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</a:pPr>
              <a:r>
                <a:rPr lang="fr-FR" sz="1400" dirty="0">
                  <a:solidFill>
                    <a:srgbClr val="000000"/>
                  </a:solidFill>
                </a:rPr>
                <a:t>LOW DOSE N-TYPE IMPLANT</a:t>
              </a:r>
            </a:p>
          </p:txBody>
        </p:sp>
        <p:sp>
          <p:nvSpPr>
            <p:cNvPr id="56" name="Round Same Side Corner Rectangle 48">
              <a:extLst>
                <a:ext uri="{FF2B5EF4-FFF2-40B4-BE49-F238E27FC236}">
                  <a16:creationId xmlns:a16="http://schemas.microsoft.com/office/drawing/2014/main" id="{1011C318-7F79-9548-D49D-09C2200A466D}"/>
                </a:ext>
              </a:extLst>
            </p:cNvPr>
            <p:cNvSpPr/>
            <p:nvPr/>
          </p:nvSpPr>
          <p:spPr bwMode="auto">
            <a:xfrm flipV="1">
              <a:off x="8096829" y="2549086"/>
              <a:ext cx="5411344" cy="1088125"/>
            </a:xfrm>
            <a:prstGeom prst="round2SameRect">
              <a:avLst/>
            </a:prstGeom>
            <a:solidFill>
              <a:srgbClr val="FEC9F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1400" dirty="0"/>
            </a:p>
          </p:txBody>
        </p:sp>
        <p:sp>
          <p:nvSpPr>
            <p:cNvPr id="73" name="Round Same Side Corner Rectangle 56">
              <a:extLst>
                <a:ext uri="{FF2B5EF4-FFF2-40B4-BE49-F238E27FC236}">
                  <a16:creationId xmlns:a16="http://schemas.microsoft.com/office/drawing/2014/main" id="{485A62CD-E0F8-2010-8F7D-CA0158F1023C}"/>
                </a:ext>
              </a:extLst>
            </p:cNvPr>
            <p:cNvSpPr/>
            <p:nvPr/>
          </p:nvSpPr>
          <p:spPr bwMode="auto">
            <a:xfrm flipV="1">
              <a:off x="11691249" y="2541055"/>
              <a:ext cx="2295473" cy="570792"/>
            </a:xfrm>
            <a:prstGeom prst="round2SameRect">
              <a:avLst/>
            </a:prstGeom>
            <a:solidFill>
              <a:srgbClr val="9EFF9E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82" name="Round Same Side Corner Rectangle 1">
              <a:extLst>
                <a:ext uri="{FF2B5EF4-FFF2-40B4-BE49-F238E27FC236}">
                  <a16:creationId xmlns:a16="http://schemas.microsoft.com/office/drawing/2014/main" id="{C361D276-5F10-D244-A89D-3ACA832EB8D3}"/>
                </a:ext>
              </a:extLst>
            </p:cNvPr>
            <p:cNvSpPr/>
            <p:nvPr/>
          </p:nvSpPr>
          <p:spPr bwMode="auto">
            <a:xfrm flipV="1">
              <a:off x="10626338" y="2547452"/>
              <a:ext cx="274389" cy="344958"/>
            </a:xfrm>
            <a:prstGeom prst="round2SameRect">
              <a:avLst/>
            </a:prstGeom>
            <a:solidFill>
              <a:srgbClr val="EA9EE1"/>
            </a:solidFill>
            <a:ln w="9525" cap="flat" cmpd="sng" algn="ctr">
              <a:solidFill>
                <a:srgbClr val="8D717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87" name="Round Same Side Corner Rectangle 70">
              <a:extLst>
                <a:ext uri="{FF2B5EF4-FFF2-40B4-BE49-F238E27FC236}">
                  <a16:creationId xmlns:a16="http://schemas.microsoft.com/office/drawing/2014/main" id="{3703E7AD-F415-E06D-E21C-BDE23FADBC74}"/>
                </a:ext>
              </a:extLst>
            </p:cNvPr>
            <p:cNvSpPr/>
            <p:nvPr/>
          </p:nvSpPr>
          <p:spPr bwMode="auto">
            <a:xfrm flipV="1">
              <a:off x="10675873" y="2550893"/>
              <a:ext cx="175919" cy="104925"/>
            </a:xfrm>
            <a:prstGeom prst="round2SameRect">
              <a:avLst/>
            </a:prstGeom>
            <a:solidFill>
              <a:srgbClr val="FF6600"/>
            </a:solidFill>
            <a:ln w="9525" cap="flat" cmpd="sng" algn="ctr">
              <a:solidFill>
                <a:schemeClr val="accent6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29" name="Round Same Side Corner Rectangle 56">
              <a:extLst>
                <a:ext uri="{FF2B5EF4-FFF2-40B4-BE49-F238E27FC236}">
                  <a16:creationId xmlns:a16="http://schemas.microsoft.com/office/drawing/2014/main" id="{E2165DDB-C43B-A84B-8AD2-05EA1E7C8642}"/>
                </a:ext>
              </a:extLst>
            </p:cNvPr>
            <p:cNvSpPr/>
            <p:nvPr/>
          </p:nvSpPr>
          <p:spPr bwMode="auto">
            <a:xfrm flipV="1">
              <a:off x="5251638" y="2522217"/>
              <a:ext cx="4584178" cy="570792"/>
            </a:xfrm>
            <a:prstGeom prst="round2SameRect">
              <a:avLst/>
            </a:prstGeom>
            <a:solidFill>
              <a:srgbClr val="9EFF9E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90" name="Rectangle 23">
              <a:extLst>
                <a:ext uri="{FF2B5EF4-FFF2-40B4-BE49-F238E27FC236}">
                  <a16:creationId xmlns:a16="http://schemas.microsoft.com/office/drawing/2014/main" id="{A24603AC-70BB-0C7F-F4F0-2415604F36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48261" y="3296680"/>
              <a:ext cx="2720709" cy="392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</a:pPr>
              <a:r>
                <a:rPr lang="fr-FR" sz="1400" dirty="0">
                  <a:solidFill>
                    <a:srgbClr val="000000"/>
                  </a:solidFill>
                </a:rPr>
                <a:t>LOW DOSE N-TYPE IMPLANT</a:t>
              </a:r>
            </a:p>
          </p:txBody>
        </p:sp>
        <p:sp>
          <p:nvSpPr>
            <p:cNvPr id="94" name="Rectangle 23">
              <a:extLst>
                <a:ext uri="{FF2B5EF4-FFF2-40B4-BE49-F238E27FC236}">
                  <a16:creationId xmlns:a16="http://schemas.microsoft.com/office/drawing/2014/main" id="{C835BB07-9026-C9F1-EEBC-E00C323CAC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5921" y="2710963"/>
              <a:ext cx="1397777" cy="392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</a:pPr>
              <a:r>
                <a:rPr lang="fr-FR" sz="1400" dirty="0">
                  <a:solidFill>
                    <a:srgbClr val="000000"/>
                  </a:solidFill>
                </a:rPr>
                <a:t>P-WELL</a:t>
              </a:r>
            </a:p>
          </p:txBody>
        </p:sp>
        <p:sp>
          <p:nvSpPr>
            <p:cNvPr id="47" name="Rectangle 8">
              <a:extLst>
                <a:ext uri="{FF2B5EF4-FFF2-40B4-BE49-F238E27FC236}">
                  <a16:creationId xmlns:a16="http://schemas.microsoft.com/office/drawing/2014/main" id="{5A69C45B-100B-CB59-74A6-653D24FFB1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3820" y="2532565"/>
              <a:ext cx="12900451" cy="347259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73F8B38C-A571-88A1-A31E-29CB072DEB94}"/>
                </a:ext>
              </a:extLst>
            </p:cNvPr>
            <p:cNvCxnSpPr>
              <a:stCxn id="47" idx="0"/>
              <a:endCxn id="47" idx="2"/>
            </p:cNvCxnSpPr>
            <p:nvPr/>
          </p:nvCxnSpPr>
          <p:spPr>
            <a:xfrm>
              <a:off x="7544046" y="2532565"/>
              <a:ext cx="0" cy="347259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Rectangle 23">
              <a:extLst>
                <a:ext uri="{FF2B5EF4-FFF2-40B4-BE49-F238E27FC236}">
                  <a16:creationId xmlns:a16="http://schemas.microsoft.com/office/drawing/2014/main" id="{BE81DB7C-F42A-7CB1-19DB-95EBF6F08B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53579" y="1693645"/>
              <a:ext cx="2019905" cy="5424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>
                <a:lnSpc>
                  <a:spcPct val="90000"/>
                </a:lnSpc>
              </a:pPr>
              <a:r>
                <a:rPr lang="fr-FR" sz="1400" dirty="0">
                  <a:solidFill>
                    <a:srgbClr val="000000"/>
                  </a:solidFill>
                </a:rPr>
                <a:t>PIXEL B</a:t>
              </a:r>
            </a:p>
            <a:p>
              <a:pPr algn="ctr">
                <a:lnSpc>
                  <a:spcPct val="90000"/>
                </a:lnSpc>
              </a:pPr>
              <a:r>
                <a:rPr lang="fr-FR" sz="1400" dirty="0">
                  <a:solidFill>
                    <a:srgbClr val="000000"/>
                  </a:solidFill>
                </a:rPr>
                <a:t>COLLECTION ELECTRODE</a:t>
              </a:r>
            </a:p>
          </p:txBody>
        </p:sp>
      </p:grpSp>
      <p:sp>
        <p:nvSpPr>
          <p:cNvPr id="3" name="Star: 5 Points 2">
            <a:extLst>
              <a:ext uri="{FF2B5EF4-FFF2-40B4-BE49-F238E27FC236}">
                <a16:creationId xmlns:a16="http://schemas.microsoft.com/office/drawing/2014/main" id="{719F9B9F-3484-8F9C-9056-B3866EA76179}"/>
              </a:ext>
            </a:extLst>
          </p:cNvPr>
          <p:cNvSpPr/>
          <p:nvPr/>
        </p:nvSpPr>
        <p:spPr>
          <a:xfrm>
            <a:off x="7671270" y="3722217"/>
            <a:ext cx="239014" cy="247184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F53A76-2C5B-B0C8-DC39-902EBC94EA77}"/>
              </a:ext>
            </a:extLst>
          </p:cNvPr>
          <p:cNvSpPr txBox="1"/>
          <p:nvPr/>
        </p:nvSpPr>
        <p:spPr>
          <a:xfrm>
            <a:off x="838200" y="5375485"/>
            <a:ext cx="100369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If you get a new charge deposit in the same position,</a:t>
            </a:r>
          </a:p>
          <a:p>
            <a:r>
              <a:rPr lang="en-US" dirty="0"/>
              <a:t> -Do you rerun the ‘same’ (modulo random variation) propagation algorithm ?</a:t>
            </a:r>
          </a:p>
          <a:p>
            <a:r>
              <a:rPr lang="en-GB" dirty="0"/>
              <a:t> -Do you exploit previous results 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9529AAD-4BA8-B236-8B69-5CA113DDAF24}"/>
              </a:ext>
            </a:extLst>
          </p:cNvPr>
          <p:cNvSpPr txBox="1"/>
          <p:nvPr/>
        </p:nvSpPr>
        <p:spPr>
          <a:xfrm>
            <a:off x="3793784" y="1886953"/>
            <a:ext cx="2083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~700 e-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A85E755-C494-4F16-ABEA-44287F1AE2E6}"/>
              </a:ext>
            </a:extLst>
          </p:cNvPr>
          <p:cNvSpPr txBox="1"/>
          <p:nvPr/>
        </p:nvSpPr>
        <p:spPr>
          <a:xfrm>
            <a:off x="9605450" y="1866152"/>
            <a:ext cx="2083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~100 e-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E8D891E-8C22-EFE7-10F0-AC6769C897D5}"/>
              </a:ext>
            </a:extLst>
          </p:cNvPr>
          <p:cNvSpPr txBox="1"/>
          <p:nvPr/>
        </p:nvSpPr>
        <p:spPr>
          <a:xfrm>
            <a:off x="6745005" y="3661143"/>
            <a:ext cx="2083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1000 e-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00AA476B-3C25-312B-17F7-4365B69E14C9}"/>
              </a:ext>
            </a:extLst>
          </p:cNvPr>
          <p:cNvSpPr/>
          <p:nvPr/>
        </p:nvSpPr>
        <p:spPr>
          <a:xfrm rot="6909124">
            <a:off x="6433775" y="1985097"/>
            <a:ext cx="230446" cy="238198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B50CE93B-7558-41E6-A087-3D0117AD64E6}"/>
              </a:ext>
            </a:extLst>
          </p:cNvPr>
          <p:cNvSpPr/>
          <p:nvPr/>
        </p:nvSpPr>
        <p:spPr>
          <a:xfrm rot="14921915">
            <a:off x="9264942" y="1689743"/>
            <a:ext cx="230446" cy="294175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C965ECC-1CCD-EAF6-FDFC-C0EEB331897A}"/>
              </a:ext>
            </a:extLst>
          </p:cNvPr>
          <p:cNvSpPr/>
          <p:nvPr/>
        </p:nvSpPr>
        <p:spPr>
          <a:xfrm>
            <a:off x="1000125" y="5946676"/>
            <a:ext cx="3310196" cy="408082"/>
          </a:xfrm>
          <a:custGeom>
            <a:avLst/>
            <a:gdLst>
              <a:gd name="connsiteX0" fmla="*/ 0 w 3310196"/>
              <a:gd name="connsiteY0" fmla="*/ 0 h 408082"/>
              <a:gd name="connsiteX1" fmla="*/ 617903 w 3310196"/>
              <a:gd name="connsiteY1" fmla="*/ 0 h 408082"/>
              <a:gd name="connsiteX2" fmla="*/ 1202705 w 3310196"/>
              <a:gd name="connsiteY2" fmla="*/ 0 h 408082"/>
              <a:gd name="connsiteX3" fmla="*/ 1655098 w 3310196"/>
              <a:gd name="connsiteY3" fmla="*/ 0 h 408082"/>
              <a:gd name="connsiteX4" fmla="*/ 2239899 w 3310196"/>
              <a:gd name="connsiteY4" fmla="*/ 0 h 408082"/>
              <a:gd name="connsiteX5" fmla="*/ 3310196 w 3310196"/>
              <a:gd name="connsiteY5" fmla="*/ 0 h 408082"/>
              <a:gd name="connsiteX6" fmla="*/ 3310196 w 3310196"/>
              <a:gd name="connsiteY6" fmla="*/ 408082 h 408082"/>
              <a:gd name="connsiteX7" fmla="*/ 2857803 w 3310196"/>
              <a:gd name="connsiteY7" fmla="*/ 408082 h 408082"/>
              <a:gd name="connsiteX8" fmla="*/ 2273001 w 3310196"/>
              <a:gd name="connsiteY8" fmla="*/ 408082 h 408082"/>
              <a:gd name="connsiteX9" fmla="*/ 1754404 w 3310196"/>
              <a:gd name="connsiteY9" fmla="*/ 408082 h 408082"/>
              <a:gd name="connsiteX10" fmla="*/ 1235807 w 3310196"/>
              <a:gd name="connsiteY10" fmla="*/ 408082 h 408082"/>
              <a:gd name="connsiteX11" fmla="*/ 750311 w 3310196"/>
              <a:gd name="connsiteY11" fmla="*/ 408082 h 408082"/>
              <a:gd name="connsiteX12" fmla="*/ 0 w 3310196"/>
              <a:gd name="connsiteY12" fmla="*/ 408082 h 408082"/>
              <a:gd name="connsiteX13" fmla="*/ 0 w 3310196"/>
              <a:gd name="connsiteY13" fmla="*/ 0 h 408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310196" h="408082" extrusionOk="0">
                <a:moveTo>
                  <a:pt x="0" y="0"/>
                </a:moveTo>
                <a:cubicBezTo>
                  <a:pt x="156075" y="-799"/>
                  <a:pt x="444178" y="42227"/>
                  <a:pt x="617903" y="0"/>
                </a:cubicBezTo>
                <a:cubicBezTo>
                  <a:pt x="791628" y="-42227"/>
                  <a:pt x="1065334" y="46409"/>
                  <a:pt x="1202705" y="0"/>
                </a:cubicBezTo>
                <a:cubicBezTo>
                  <a:pt x="1340076" y="-46409"/>
                  <a:pt x="1472870" y="45784"/>
                  <a:pt x="1655098" y="0"/>
                </a:cubicBezTo>
                <a:cubicBezTo>
                  <a:pt x="1837326" y="-45784"/>
                  <a:pt x="2039093" y="58025"/>
                  <a:pt x="2239899" y="0"/>
                </a:cubicBezTo>
                <a:cubicBezTo>
                  <a:pt x="2440705" y="-58025"/>
                  <a:pt x="2936415" y="79469"/>
                  <a:pt x="3310196" y="0"/>
                </a:cubicBezTo>
                <a:cubicBezTo>
                  <a:pt x="3347873" y="87455"/>
                  <a:pt x="3290833" y="258005"/>
                  <a:pt x="3310196" y="408082"/>
                </a:cubicBezTo>
                <a:cubicBezTo>
                  <a:pt x="3106657" y="425540"/>
                  <a:pt x="3062576" y="389100"/>
                  <a:pt x="2857803" y="408082"/>
                </a:cubicBezTo>
                <a:cubicBezTo>
                  <a:pt x="2653030" y="427064"/>
                  <a:pt x="2397084" y="360105"/>
                  <a:pt x="2273001" y="408082"/>
                </a:cubicBezTo>
                <a:cubicBezTo>
                  <a:pt x="2148918" y="456059"/>
                  <a:pt x="1963052" y="405624"/>
                  <a:pt x="1754404" y="408082"/>
                </a:cubicBezTo>
                <a:cubicBezTo>
                  <a:pt x="1545756" y="410540"/>
                  <a:pt x="1445276" y="374845"/>
                  <a:pt x="1235807" y="408082"/>
                </a:cubicBezTo>
                <a:cubicBezTo>
                  <a:pt x="1026338" y="441319"/>
                  <a:pt x="860689" y="357887"/>
                  <a:pt x="750311" y="408082"/>
                </a:cubicBezTo>
                <a:cubicBezTo>
                  <a:pt x="639933" y="458277"/>
                  <a:pt x="253422" y="400547"/>
                  <a:pt x="0" y="408082"/>
                </a:cubicBezTo>
                <a:cubicBezTo>
                  <a:pt x="-37523" y="272736"/>
                  <a:pt x="8260" y="129802"/>
                  <a:pt x="0" y="0"/>
                </a:cubicBezTo>
                <a:close/>
              </a:path>
            </a:pathLst>
          </a:custGeom>
          <a:noFill/>
          <a:ln w="28575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36374589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691764-4375-1169-0A2D-233554838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75BBE-BBA0-4C30-9AFE-5D6F87DC8FFF}" type="slidenum">
              <a:rPr lang="en-GB" smtClean="0"/>
              <a:t>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559202-1CEF-08FA-3779-5CC77EE1B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6th Allpix² User Workshop - corentin.lemoine@cern.ch</a:t>
            </a:r>
          </a:p>
        </p:txBody>
      </p:sp>
    </p:spTree>
    <p:extLst>
      <p:ext uri="{BB962C8B-B14F-4D97-AF65-F5344CB8AC3E}">
        <p14:creationId xmlns:p14="http://schemas.microsoft.com/office/powerpoint/2010/main" val="1932315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 animBg="1"/>
      <p:bldP spid="19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F96960-A988-2C25-A274-4840693799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F5508-9DC9-CAF6-6EBB-35919E87E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Look-up propagation concept</a:t>
            </a:r>
            <a:endParaRPr lang="en-GB" dirty="0"/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9913FA69-9CEB-4944-4841-F0617DD1B918}"/>
              </a:ext>
            </a:extLst>
          </p:cNvPr>
          <p:cNvGrpSpPr/>
          <p:nvPr/>
        </p:nvGrpSpPr>
        <p:grpSpPr>
          <a:xfrm>
            <a:off x="2388933" y="1632156"/>
            <a:ext cx="11428667" cy="3523631"/>
            <a:chOff x="1082647" y="1693639"/>
            <a:chExt cx="12919500" cy="4413535"/>
          </a:xfrm>
        </p:grpSpPr>
        <p:sp>
          <p:nvSpPr>
            <p:cNvPr id="6" name="Rectangle 8">
              <a:extLst>
                <a:ext uri="{FF2B5EF4-FFF2-40B4-BE49-F238E27FC236}">
                  <a16:creationId xmlns:a16="http://schemas.microsoft.com/office/drawing/2014/main" id="{8C128ED7-F0DE-D401-418B-3C1CCEB405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307" y="2529124"/>
              <a:ext cx="12897963" cy="3472590"/>
            </a:xfrm>
            <a:prstGeom prst="rect">
              <a:avLst/>
            </a:prstGeom>
            <a:solidFill>
              <a:srgbClr val="3366FF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B84E3BA-EFE4-BB3E-90C0-AC461AF3F874}"/>
                </a:ext>
              </a:extLst>
            </p:cNvPr>
            <p:cNvSpPr/>
            <p:nvPr/>
          </p:nvSpPr>
          <p:spPr bwMode="auto">
            <a:xfrm>
              <a:off x="1101696" y="2527017"/>
              <a:ext cx="12900451" cy="29259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9" name="Rectangle 23">
              <a:extLst>
                <a:ext uri="{FF2B5EF4-FFF2-40B4-BE49-F238E27FC236}">
                  <a16:creationId xmlns:a16="http://schemas.microsoft.com/office/drawing/2014/main" id="{CE0E0072-2F81-E9CB-CAB5-64D8D1A15A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4514" y="5154943"/>
              <a:ext cx="2412062" cy="392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</a:pPr>
              <a:r>
                <a:rPr lang="fr-FR" sz="1400" dirty="0">
                  <a:solidFill>
                    <a:srgbClr val="000000"/>
                  </a:solidFill>
                </a:rPr>
                <a:t>P</a:t>
              </a:r>
              <a:r>
                <a:rPr lang="fr-FR" sz="1400" baseline="30000" dirty="0">
                  <a:solidFill>
                    <a:srgbClr val="000000"/>
                  </a:solidFill>
                </a:rPr>
                <a:t>-</a:t>
              </a:r>
              <a:r>
                <a:rPr lang="fr-FR" sz="1400" dirty="0">
                  <a:solidFill>
                    <a:srgbClr val="000000"/>
                  </a:solidFill>
                </a:rPr>
                <a:t> EPITAXIAL LAYER</a:t>
              </a:r>
            </a:p>
          </p:txBody>
        </p:sp>
        <p:sp>
          <p:nvSpPr>
            <p:cNvPr id="10" name="Rectangle 23">
              <a:extLst>
                <a:ext uri="{FF2B5EF4-FFF2-40B4-BE49-F238E27FC236}">
                  <a16:creationId xmlns:a16="http://schemas.microsoft.com/office/drawing/2014/main" id="{160BBEA9-237E-B145-688A-CB7742180A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7962" y="5715020"/>
              <a:ext cx="1707093" cy="392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</a:pPr>
              <a:r>
                <a:rPr lang="fr-FR" sz="1400" dirty="0">
                  <a:solidFill>
                    <a:srgbClr val="000000"/>
                  </a:solidFill>
                </a:rPr>
                <a:t>P</a:t>
              </a:r>
              <a:r>
                <a:rPr lang="fr-FR" sz="1400" baseline="30000" dirty="0">
                  <a:solidFill>
                    <a:srgbClr val="000000"/>
                  </a:solidFill>
                </a:rPr>
                <a:t>+</a:t>
              </a:r>
              <a:r>
                <a:rPr lang="fr-FR" sz="1400" dirty="0">
                  <a:solidFill>
                    <a:srgbClr val="000000"/>
                  </a:solidFill>
                </a:rPr>
                <a:t> SUBSTRATE</a:t>
              </a:r>
            </a:p>
          </p:txBody>
        </p:sp>
        <p:sp>
          <p:nvSpPr>
            <p:cNvPr id="11" name="Rectangle 8">
              <a:extLst>
                <a:ext uri="{FF2B5EF4-FFF2-40B4-BE49-F238E27FC236}">
                  <a16:creationId xmlns:a16="http://schemas.microsoft.com/office/drawing/2014/main" id="{878CDC40-BEDE-B9FD-8211-476760E269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2647" y="2532565"/>
              <a:ext cx="12897962" cy="3472590"/>
            </a:xfrm>
            <a:prstGeom prst="rect">
              <a:avLst/>
            </a:prstGeom>
            <a:noFill/>
            <a:ln w="12700">
              <a:solidFill>
                <a:schemeClr val="accent6">
                  <a:lumMod val="50000"/>
                </a:schemeClr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2" name="Round Same Side Corner Rectangle 48">
              <a:extLst>
                <a:ext uri="{FF2B5EF4-FFF2-40B4-BE49-F238E27FC236}">
                  <a16:creationId xmlns:a16="http://schemas.microsoft.com/office/drawing/2014/main" id="{1FCEAA56-3A60-435A-66BE-7A0A1D957E8E}"/>
                </a:ext>
              </a:extLst>
            </p:cNvPr>
            <p:cNvSpPr/>
            <p:nvPr/>
          </p:nvSpPr>
          <p:spPr bwMode="auto">
            <a:xfrm flipV="1">
              <a:off x="1642704" y="2530248"/>
              <a:ext cx="5411344" cy="1088125"/>
            </a:xfrm>
            <a:prstGeom prst="round2SameRect">
              <a:avLst/>
            </a:prstGeom>
            <a:solidFill>
              <a:srgbClr val="FEC9F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1400" dirty="0"/>
            </a:p>
          </p:txBody>
        </p:sp>
        <p:sp>
          <p:nvSpPr>
            <p:cNvPr id="13" name="Round Same Side Corner Rectangle 55">
              <a:extLst>
                <a:ext uri="{FF2B5EF4-FFF2-40B4-BE49-F238E27FC236}">
                  <a16:creationId xmlns:a16="http://schemas.microsoft.com/office/drawing/2014/main" id="{A5B9D8D7-61BB-F41B-F9C1-31DE71189607}"/>
                </a:ext>
              </a:extLst>
            </p:cNvPr>
            <p:cNvSpPr/>
            <p:nvPr/>
          </p:nvSpPr>
          <p:spPr bwMode="auto">
            <a:xfrm flipV="1">
              <a:off x="1096306" y="2522299"/>
              <a:ext cx="2268421" cy="570792"/>
            </a:xfrm>
            <a:prstGeom prst="round2SameRect">
              <a:avLst/>
            </a:prstGeom>
            <a:solidFill>
              <a:srgbClr val="9EFF9E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20" name="Rectangle 23">
              <a:extLst>
                <a:ext uri="{FF2B5EF4-FFF2-40B4-BE49-F238E27FC236}">
                  <a16:creationId xmlns:a16="http://schemas.microsoft.com/office/drawing/2014/main" id="{6778AE6A-2753-80BA-0F06-C42EA37E8C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9909" y="2638704"/>
              <a:ext cx="1397777" cy="392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</a:pPr>
              <a:r>
                <a:rPr lang="fr-FR" sz="1400" dirty="0">
                  <a:solidFill>
                    <a:srgbClr val="000000"/>
                  </a:solidFill>
                </a:rPr>
                <a:t>P-WELL</a:t>
              </a:r>
            </a:p>
          </p:txBody>
        </p:sp>
        <p:sp>
          <p:nvSpPr>
            <p:cNvPr id="30" name="Rectangle 23">
              <a:extLst>
                <a:ext uri="{FF2B5EF4-FFF2-40B4-BE49-F238E27FC236}">
                  <a16:creationId xmlns:a16="http://schemas.microsoft.com/office/drawing/2014/main" id="{969065E6-10FE-BA52-2C17-EAE0CF125F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4674" y="1693639"/>
              <a:ext cx="2019905" cy="5424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>
                <a:lnSpc>
                  <a:spcPct val="90000"/>
                </a:lnSpc>
              </a:pPr>
              <a:r>
                <a:rPr lang="fr-FR" sz="1400" dirty="0">
                  <a:solidFill>
                    <a:srgbClr val="000000"/>
                  </a:solidFill>
                </a:rPr>
                <a:t>PIXEL A</a:t>
              </a:r>
            </a:p>
            <a:p>
              <a:pPr algn="ctr">
                <a:lnSpc>
                  <a:spcPct val="90000"/>
                </a:lnSpc>
              </a:pPr>
              <a:r>
                <a:rPr lang="fr-FR" sz="1400" dirty="0">
                  <a:solidFill>
                    <a:srgbClr val="000000"/>
                  </a:solidFill>
                </a:rPr>
                <a:t>COLLECTION ELECTRODE</a:t>
              </a:r>
            </a:p>
          </p:txBody>
        </p:sp>
        <p:sp>
          <p:nvSpPr>
            <p:cNvPr id="38" name="Round Same Side Corner Rectangle 1">
              <a:extLst>
                <a:ext uri="{FF2B5EF4-FFF2-40B4-BE49-F238E27FC236}">
                  <a16:creationId xmlns:a16="http://schemas.microsoft.com/office/drawing/2014/main" id="{E0B9AFF0-11B6-1E7A-BCEE-90DCBB54BF96}"/>
                </a:ext>
              </a:extLst>
            </p:cNvPr>
            <p:cNvSpPr/>
            <p:nvPr/>
          </p:nvSpPr>
          <p:spPr bwMode="auto">
            <a:xfrm flipV="1">
              <a:off x="4172213" y="2528614"/>
              <a:ext cx="274389" cy="344958"/>
            </a:xfrm>
            <a:prstGeom prst="round2SameRect">
              <a:avLst/>
            </a:prstGeom>
            <a:solidFill>
              <a:srgbClr val="EA9EE1"/>
            </a:solidFill>
            <a:ln w="9525" cap="flat" cmpd="sng" algn="ctr">
              <a:solidFill>
                <a:srgbClr val="8D717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42" name="Round Same Side Corner Rectangle 68">
              <a:extLst>
                <a:ext uri="{FF2B5EF4-FFF2-40B4-BE49-F238E27FC236}">
                  <a16:creationId xmlns:a16="http://schemas.microsoft.com/office/drawing/2014/main" id="{F23CF3C6-CFC4-AFD2-ECA0-5D19B1DD2874}"/>
                </a:ext>
              </a:extLst>
            </p:cNvPr>
            <p:cNvSpPr/>
            <p:nvPr/>
          </p:nvSpPr>
          <p:spPr bwMode="auto">
            <a:xfrm flipV="1">
              <a:off x="4199177" y="2532055"/>
              <a:ext cx="216064" cy="263118"/>
            </a:xfrm>
            <a:prstGeom prst="round2SameRect">
              <a:avLst/>
            </a:prstGeom>
            <a:solidFill>
              <a:srgbClr val="EA9EE1"/>
            </a:solidFill>
            <a:ln w="9525" cap="flat" cmpd="sng" algn="ctr">
              <a:solidFill>
                <a:schemeClr val="accent6">
                  <a:lumMod val="50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43" name="Round Same Side Corner Rectangle 70">
              <a:extLst>
                <a:ext uri="{FF2B5EF4-FFF2-40B4-BE49-F238E27FC236}">
                  <a16:creationId xmlns:a16="http://schemas.microsoft.com/office/drawing/2014/main" id="{A4280AF1-DBA7-BD10-EB51-0AC3C24E5534}"/>
                </a:ext>
              </a:extLst>
            </p:cNvPr>
            <p:cNvSpPr/>
            <p:nvPr/>
          </p:nvSpPr>
          <p:spPr bwMode="auto">
            <a:xfrm flipV="1">
              <a:off x="4221748" y="2532055"/>
              <a:ext cx="175919" cy="104925"/>
            </a:xfrm>
            <a:prstGeom prst="round2SameRect">
              <a:avLst/>
            </a:prstGeom>
            <a:solidFill>
              <a:srgbClr val="FF6600"/>
            </a:solidFill>
            <a:ln w="9525" cap="flat" cmpd="sng" algn="ctr">
              <a:solidFill>
                <a:schemeClr val="accent6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45" name="Rectangle 8">
              <a:extLst>
                <a:ext uri="{FF2B5EF4-FFF2-40B4-BE49-F238E27FC236}">
                  <a16:creationId xmlns:a16="http://schemas.microsoft.com/office/drawing/2014/main" id="{5B52BD9D-E19F-B1DE-E7E2-AA08DBA587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4514" y="2523441"/>
              <a:ext cx="12897962" cy="3472590"/>
            </a:xfrm>
            <a:prstGeom prst="rect">
              <a:avLst/>
            </a:prstGeom>
            <a:noFill/>
            <a:ln w="12700">
              <a:solidFill>
                <a:schemeClr val="accent6">
                  <a:lumMod val="50000"/>
                </a:schemeClr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46" name="Rectangle 23">
              <a:extLst>
                <a:ext uri="{FF2B5EF4-FFF2-40B4-BE49-F238E27FC236}">
                  <a16:creationId xmlns:a16="http://schemas.microsoft.com/office/drawing/2014/main" id="{B1E0193D-701A-14F3-6837-C5C8B81212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4136" y="3277842"/>
              <a:ext cx="2720709" cy="392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</a:pPr>
              <a:r>
                <a:rPr lang="fr-FR" sz="1400" dirty="0">
                  <a:solidFill>
                    <a:srgbClr val="000000"/>
                  </a:solidFill>
                </a:rPr>
                <a:t>LOW DOSE N-TYPE IMPLANT</a:t>
              </a:r>
            </a:p>
          </p:txBody>
        </p:sp>
        <p:sp>
          <p:nvSpPr>
            <p:cNvPr id="56" name="Round Same Side Corner Rectangle 48">
              <a:extLst>
                <a:ext uri="{FF2B5EF4-FFF2-40B4-BE49-F238E27FC236}">
                  <a16:creationId xmlns:a16="http://schemas.microsoft.com/office/drawing/2014/main" id="{2ABEA76B-0366-18B4-F7EB-38C9B1574F11}"/>
                </a:ext>
              </a:extLst>
            </p:cNvPr>
            <p:cNvSpPr/>
            <p:nvPr/>
          </p:nvSpPr>
          <p:spPr bwMode="auto">
            <a:xfrm flipV="1">
              <a:off x="8096829" y="2549086"/>
              <a:ext cx="5411344" cy="1088125"/>
            </a:xfrm>
            <a:prstGeom prst="round2SameRect">
              <a:avLst/>
            </a:prstGeom>
            <a:solidFill>
              <a:srgbClr val="FEC9F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1400" dirty="0"/>
            </a:p>
          </p:txBody>
        </p:sp>
        <p:sp>
          <p:nvSpPr>
            <p:cNvPr id="73" name="Round Same Side Corner Rectangle 56">
              <a:extLst>
                <a:ext uri="{FF2B5EF4-FFF2-40B4-BE49-F238E27FC236}">
                  <a16:creationId xmlns:a16="http://schemas.microsoft.com/office/drawing/2014/main" id="{17E599E1-DAC4-2375-1D7D-B12CC14EA5CE}"/>
                </a:ext>
              </a:extLst>
            </p:cNvPr>
            <p:cNvSpPr/>
            <p:nvPr/>
          </p:nvSpPr>
          <p:spPr bwMode="auto">
            <a:xfrm flipV="1">
              <a:off x="11691249" y="2541055"/>
              <a:ext cx="2295473" cy="570792"/>
            </a:xfrm>
            <a:prstGeom prst="round2SameRect">
              <a:avLst/>
            </a:prstGeom>
            <a:solidFill>
              <a:srgbClr val="9EFF9E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82" name="Round Same Side Corner Rectangle 1">
              <a:extLst>
                <a:ext uri="{FF2B5EF4-FFF2-40B4-BE49-F238E27FC236}">
                  <a16:creationId xmlns:a16="http://schemas.microsoft.com/office/drawing/2014/main" id="{F958567B-A4D6-D6A4-2226-2BDAE083D320}"/>
                </a:ext>
              </a:extLst>
            </p:cNvPr>
            <p:cNvSpPr/>
            <p:nvPr/>
          </p:nvSpPr>
          <p:spPr bwMode="auto">
            <a:xfrm flipV="1">
              <a:off x="10626338" y="2547452"/>
              <a:ext cx="274389" cy="344958"/>
            </a:xfrm>
            <a:prstGeom prst="round2SameRect">
              <a:avLst/>
            </a:prstGeom>
            <a:solidFill>
              <a:srgbClr val="EA9EE1"/>
            </a:solidFill>
            <a:ln w="9525" cap="flat" cmpd="sng" algn="ctr">
              <a:solidFill>
                <a:srgbClr val="8D717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87" name="Round Same Side Corner Rectangle 70">
              <a:extLst>
                <a:ext uri="{FF2B5EF4-FFF2-40B4-BE49-F238E27FC236}">
                  <a16:creationId xmlns:a16="http://schemas.microsoft.com/office/drawing/2014/main" id="{2930762A-54BF-AE68-A259-C04D97B3121D}"/>
                </a:ext>
              </a:extLst>
            </p:cNvPr>
            <p:cNvSpPr/>
            <p:nvPr/>
          </p:nvSpPr>
          <p:spPr bwMode="auto">
            <a:xfrm flipV="1">
              <a:off x="10675873" y="2550893"/>
              <a:ext cx="175919" cy="104925"/>
            </a:xfrm>
            <a:prstGeom prst="round2SameRect">
              <a:avLst/>
            </a:prstGeom>
            <a:solidFill>
              <a:srgbClr val="FF6600"/>
            </a:solidFill>
            <a:ln w="9525" cap="flat" cmpd="sng" algn="ctr">
              <a:solidFill>
                <a:schemeClr val="accent6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29" name="Round Same Side Corner Rectangle 56">
              <a:extLst>
                <a:ext uri="{FF2B5EF4-FFF2-40B4-BE49-F238E27FC236}">
                  <a16:creationId xmlns:a16="http://schemas.microsoft.com/office/drawing/2014/main" id="{E8B199DD-0418-9FBB-0A71-4CD09710C8F4}"/>
                </a:ext>
              </a:extLst>
            </p:cNvPr>
            <p:cNvSpPr/>
            <p:nvPr/>
          </p:nvSpPr>
          <p:spPr bwMode="auto">
            <a:xfrm flipV="1">
              <a:off x="5251638" y="2522217"/>
              <a:ext cx="4584178" cy="570792"/>
            </a:xfrm>
            <a:prstGeom prst="round2SameRect">
              <a:avLst/>
            </a:prstGeom>
            <a:solidFill>
              <a:srgbClr val="9EFF9E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90" name="Rectangle 23">
              <a:extLst>
                <a:ext uri="{FF2B5EF4-FFF2-40B4-BE49-F238E27FC236}">
                  <a16:creationId xmlns:a16="http://schemas.microsoft.com/office/drawing/2014/main" id="{4ADB038E-5711-D4A9-1525-FD19C8E521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48261" y="3296680"/>
              <a:ext cx="2720709" cy="392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</a:pPr>
              <a:r>
                <a:rPr lang="fr-FR" sz="1400" dirty="0">
                  <a:solidFill>
                    <a:srgbClr val="000000"/>
                  </a:solidFill>
                </a:rPr>
                <a:t>LOW DOSE N-TYPE IMPLANT</a:t>
              </a:r>
            </a:p>
          </p:txBody>
        </p:sp>
        <p:sp>
          <p:nvSpPr>
            <p:cNvPr id="94" name="Rectangle 23">
              <a:extLst>
                <a:ext uri="{FF2B5EF4-FFF2-40B4-BE49-F238E27FC236}">
                  <a16:creationId xmlns:a16="http://schemas.microsoft.com/office/drawing/2014/main" id="{597546FF-F2AC-132A-F05F-CF56586B33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5921" y="2710963"/>
              <a:ext cx="1397777" cy="392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</a:pPr>
              <a:r>
                <a:rPr lang="fr-FR" sz="1400" dirty="0">
                  <a:solidFill>
                    <a:srgbClr val="000000"/>
                  </a:solidFill>
                </a:rPr>
                <a:t>P-WELL</a:t>
              </a:r>
            </a:p>
          </p:txBody>
        </p:sp>
        <p:sp>
          <p:nvSpPr>
            <p:cNvPr id="47" name="Rectangle 8">
              <a:extLst>
                <a:ext uri="{FF2B5EF4-FFF2-40B4-BE49-F238E27FC236}">
                  <a16:creationId xmlns:a16="http://schemas.microsoft.com/office/drawing/2014/main" id="{6E473979-B646-3746-98ED-120AFA5A20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3820" y="2532565"/>
              <a:ext cx="12900451" cy="347259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5224838F-3A7B-FAD4-4BA8-2B0BCEBA6021}"/>
                </a:ext>
              </a:extLst>
            </p:cNvPr>
            <p:cNvCxnSpPr>
              <a:stCxn id="47" idx="0"/>
              <a:endCxn id="47" idx="2"/>
            </p:cNvCxnSpPr>
            <p:nvPr/>
          </p:nvCxnSpPr>
          <p:spPr>
            <a:xfrm>
              <a:off x="7544046" y="2532565"/>
              <a:ext cx="0" cy="347259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Rectangle 23">
              <a:extLst>
                <a:ext uri="{FF2B5EF4-FFF2-40B4-BE49-F238E27FC236}">
                  <a16:creationId xmlns:a16="http://schemas.microsoft.com/office/drawing/2014/main" id="{AA849CEE-58E8-EA6E-6489-C6DF580DDD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53579" y="1693645"/>
              <a:ext cx="2019905" cy="5424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>
                <a:lnSpc>
                  <a:spcPct val="90000"/>
                </a:lnSpc>
              </a:pPr>
              <a:r>
                <a:rPr lang="fr-FR" sz="1400" dirty="0">
                  <a:solidFill>
                    <a:srgbClr val="000000"/>
                  </a:solidFill>
                </a:rPr>
                <a:t>PIXEL B</a:t>
              </a:r>
            </a:p>
            <a:p>
              <a:pPr algn="ctr">
                <a:lnSpc>
                  <a:spcPct val="90000"/>
                </a:lnSpc>
              </a:pPr>
              <a:r>
                <a:rPr lang="fr-FR" sz="1400" dirty="0">
                  <a:solidFill>
                    <a:srgbClr val="000000"/>
                  </a:solidFill>
                </a:rPr>
                <a:t>COLLECTION ELECTRODE</a:t>
              </a:r>
            </a:p>
          </p:txBody>
        </p:sp>
      </p:grp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921DCF7-5512-FAB3-05E4-F323F3111D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3771664"/>
              </p:ext>
            </p:extLst>
          </p:nvPr>
        </p:nvGraphicFramePr>
        <p:xfrm>
          <a:off x="2405784" y="2315120"/>
          <a:ext cx="5698940" cy="27665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4947">
                  <a:extLst>
                    <a:ext uri="{9D8B030D-6E8A-4147-A177-3AD203B41FA5}">
                      <a16:colId xmlns:a16="http://schemas.microsoft.com/office/drawing/2014/main" val="3155198977"/>
                    </a:ext>
                  </a:extLst>
                </a:gridCol>
                <a:gridCol w="284947">
                  <a:extLst>
                    <a:ext uri="{9D8B030D-6E8A-4147-A177-3AD203B41FA5}">
                      <a16:colId xmlns:a16="http://schemas.microsoft.com/office/drawing/2014/main" val="2590622257"/>
                    </a:ext>
                  </a:extLst>
                </a:gridCol>
                <a:gridCol w="284947">
                  <a:extLst>
                    <a:ext uri="{9D8B030D-6E8A-4147-A177-3AD203B41FA5}">
                      <a16:colId xmlns:a16="http://schemas.microsoft.com/office/drawing/2014/main" val="2068217391"/>
                    </a:ext>
                  </a:extLst>
                </a:gridCol>
                <a:gridCol w="284947">
                  <a:extLst>
                    <a:ext uri="{9D8B030D-6E8A-4147-A177-3AD203B41FA5}">
                      <a16:colId xmlns:a16="http://schemas.microsoft.com/office/drawing/2014/main" val="647536239"/>
                    </a:ext>
                  </a:extLst>
                </a:gridCol>
                <a:gridCol w="284947">
                  <a:extLst>
                    <a:ext uri="{9D8B030D-6E8A-4147-A177-3AD203B41FA5}">
                      <a16:colId xmlns:a16="http://schemas.microsoft.com/office/drawing/2014/main" val="1812547130"/>
                    </a:ext>
                  </a:extLst>
                </a:gridCol>
                <a:gridCol w="284947">
                  <a:extLst>
                    <a:ext uri="{9D8B030D-6E8A-4147-A177-3AD203B41FA5}">
                      <a16:colId xmlns:a16="http://schemas.microsoft.com/office/drawing/2014/main" val="2271034010"/>
                    </a:ext>
                  </a:extLst>
                </a:gridCol>
                <a:gridCol w="284947">
                  <a:extLst>
                    <a:ext uri="{9D8B030D-6E8A-4147-A177-3AD203B41FA5}">
                      <a16:colId xmlns:a16="http://schemas.microsoft.com/office/drawing/2014/main" val="3661805104"/>
                    </a:ext>
                  </a:extLst>
                </a:gridCol>
                <a:gridCol w="284947">
                  <a:extLst>
                    <a:ext uri="{9D8B030D-6E8A-4147-A177-3AD203B41FA5}">
                      <a16:colId xmlns:a16="http://schemas.microsoft.com/office/drawing/2014/main" val="3654036451"/>
                    </a:ext>
                  </a:extLst>
                </a:gridCol>
                <a:gridCol w="284947">
                  <a:extLst>
                    <a:ext uri="{9D8B030D-6E8A-4147-A177-3AD203B41FA5}">
                      <a16:colId xmlns:a16="http://schemas.microsoft.com/office/drawing/2014/main" val="2089818445"/>
                    </a:ext>
                  </a:extLst>
                </a:gridCol>
                <a:gridCol w="284947">
                  <a:extLst>
                    <a:ext uri="{9D8B030D-6E8A-4147-A177-3AD203B41FA5}">
                      <a16:colId xmlns:a16="http://schemas.microsoft.com/office/drawing/2014/main" val="2469898437"/>
                    </a:ext>
                  </a:extLst>
                </a:gridCol>
                <a:gridCol w="284947">
                  <a:extLst>
                    <a:ext uri="{9D8B030D-6E8A-4147-A177-3AD203B41FA5}">
                      <a16:colId xmlns:a16="http://schemas.microsoft.com/office/drawing/2014/main" val="517933256"/>
                    </a:ext>
                  </a:extLst>
                </a:gridCol>
                <a:gridCol w="284947">
                  <a:extLst>
                    <a:ext uri="{9D8B030D-6E8A-4147-A177-3AD203B41FA5}">
                      <a16:colId xmlns:a16="http://schemas.microsoft.com/office/drawing/2014/main" val="2139897612"/>
                    </a:ext>
                  </a:extLst>
                </a:gridCol>
                <a:gridCol w="284947">
                  <a:extLst>
                    <a:ext uri="{9D8B030D-6E8A-4147-A177-3AD203B41FA5}">
                      <a16:colId xmlns:a16="http://schemas.microsoft.com/office/drawing/2014/main" val="4168230211"/>
                    </a:ext>
                  </a:extLst>
                </a:gridCol>
                <a:gridCol w="284947">
                  <a:extLst>
                    <a:ext uri="{9D8B030D-6E8A-4147-A177-3AD203B41FA5}">
                      <a16:colId xmlns:a16="http://schemas.microsoft.com/office/drawing/2014/main" val="2187600637"/>
                    </a:ext>
                  </a:extLst>
                </a:gridCol>
                <a:gridCol w="284947">
                  <a:extLst>
                    <a:ext uri="{9D8B030D-6E8A-4147-A177-3AD203B41FA5}">
                      <a16:colId xmlns:a16="http://schemas.microsoft.com/office/drawing/2014/main" val="130360408"/>
                    </a:ext>
                  </a:extLst>
                </a:gridCol>
                <a:gridCol w="284947">
                  <a:extLst>
                    <a:ext uri="{9D8B030D-6E8A-4147-A177-3AD203B41FA5}">
                      <a16:colId xmlns:a16="http://schemas.microsoft.com/office/drawing/2014/main" val="2958635204"/>
                    </a:ext>
                  </a:extLst>
                </a:gridCol>
                <a:gridCol w="284947">
                  <a:extLst>
                    <a:ext uri="{9D8B030D-6E8A-4147-A177-3AD203B41FA5}">
                      <a16:colId xmlns:a16="http://schemas.microsoft.com/office/drawing/2014/main" val="2669137568"/>
                    </a:ext>
                  </a:extLst>
                </a:gridCol>
                <a:gridCol w="284947">
                  <a:extLst>
                    <a:ext uri="{9D8B030D-6E8A-4147-A177-3AD203B41FA5}">
                      <a16:colId xmlns:a16="http://schemas.microsoft.com/office/drawing/2014/main" val="71566822"/>
                    </a:ext>
                  </a:extLst>
                </a:gridCol>
                <a:gridCol w="284947">
                  <a:extLst>
                    <a:ext uri="{9D8B030D-6E8A-4147-A177-3AD203B41FA5}">
                      <a16:colId xmlns:a16="http://schemas.microsoft.com/office/drawing/2014/main" val="2003558990"/>
                    </a:ext>
                  </a:extLst>
                </a:gridCol>
                <a:gridCol w="284947">
                  <a:extLst>
                    <a:ext uri="{9D8B030D-6E8A-4147-A177-3AD203B41FA5}">
                      <a16:colId xmlns:a16="http://schemas.microsoft.com/office/drawing/2014/main" val="3304600501"/>
                    </a:ext>
                  </a:extLst>
                </a:gridCol>
              </a:tblGrid>
              <a:tr h="184434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471644"/>
                  </a:ext>
                </a:extLst>
              </a:tr>
              <a:tr h="184434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7997993"/>
                  </a:ext>
                </a:extLst>
              </a:tr>
              <a:tr h="184434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3698202"/>
                  </a:ext>
                </a:extLst>
              </a:tr>
              <a:tr h="184434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4488353"/>
                  </a:ext>
                </a:extLst>
              </a:tr>
              <a:tr h="184434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2456598"/>
                  </a:ext>
                </a:extLst>
              </a:tr>
              <a:tr h="184434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3112610"/>
                  </a:ext>
                </a:extLst>
              </a:tr>
              <a:tr h="184434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6158859"/>
                  </a:ext>
                </a:extLst>
              </a:tr>
              <a:tr h="184434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2336907"/>
                  </a:ext>
                </a:extLst>
              </a:tr>
              <a:tr h="184434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0385071"/>
                  </a:ext>
                </a:extLst>
              </a:tr>
              <a:tr h="184434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0665268"/>
                  </a:ext>
                </a:extLst>
              </a:tr>
              <a:tr h="184434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723923"/>
                  </a:ext>
                </a:extLst>
              </a:tr>
              <a:tr h="184434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1559879"/>
                  </a:ext>
                </a:extLst>
              </a:tr>
              <a:tr h="184434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2464916"/>
                  </a:ext>
                </a:extLst>
              </a:tr>
              <a:tr h="184434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561527"/>
                  </a:ext>
                </a:extLst>
              </a:tr>
              <a:tr h="184434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0123036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0715D0CD-161A-FDF2-F2E7-F14D0C848ADA}"/>
              </a:ext>
            </a:extLst>
          </p:cNvPr>
          <p:cNvSpPr txBox="1"/>
          <p:nvPr/>
        </p:nvSpPr>
        <p:spPr>
          <a:xfrm>
            <a:off x="838200" y="5250421"/>
            <a:ext cx="10036958" cy="147732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Divide the pixel in a grid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Inject a ‘large’ fixed number of charges in each point of the grid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Propagate with your favorite algorithm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Save result into a look-up table </a:t>
            </a: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 the look up table for fast charge propagation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C36A1A3-73DF-9016-C6AC-901A8A9C552C}"/>
              </a:ext>
            </a:extLst>
          </p:cNvPr>
          <p:cNvCxnSpPr>
            <a:cxnSpLocks/>
          </p:cNvCxnSpPr>
          <p:nvPr/>
        </p:nvCxnSpPr>
        <p:spPr>
          <a:xfrm flipH="1" flipV="1">
            <a:off x="4079848" y="1856609"/>
            <a:ext cx="1202726" cy="13684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15325EC0-3645-4F15-84F3-B308EC5D2032}"/>
              </a:ext>
            </a:extLst>
          </p:cNvPr>
          <p:cNvSpPr txBox="1"/>
          <p:nvPr/>
        </p:nvSpPr>
        <p:spPr>
          <a:xfrm>
            <a:off x="1712226" y="1410838"/>
            <a:ext cx="2867032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When deposited here, ~100% of the charge is collected in pixel A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62C6E3A-D93C-C21C-0B57-578B84899B33}"/>
              </a:ext>
            </a:extLst>
          </p:cNvPr>
          <p:cNvSpPr txBox="1"/>
          <p:nvPr/>
        </p:nvSpPr>
        <p:spPr>
          <a:xfrm>
            <a:off x="8665622" y="3388374"/>
            <a:ext cx="3397050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When deposited here, ~50% of the charge is collected in pixel A and ~50% in pixel B</a:t>
            </a:r>
            <a:endParaRPr lang="en-GB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CBCA361-08D6-9FA7-ABBA-3BC35DF4B5E9}"/>
              </a:ext>
            </a:extLst>
          </p:cNvPr>
          <p:cNvCxnSpPr>
            <a:cxnSpLocks/>
          </p:cNvCxnSpPr>
          <p:nvPr/>
        </p:nvCxnSpPr>
        <p:spPr>
          <a:xfrm>
            <a:off x="8020854" y="3211269"/>
            <a:ext cx="494691" cy="4331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56C39E2A-3643-7165-A69D-71F4C1510144}"/>
              </a:ext>
            </a:extLst>
          </p:cNvPr>
          <p:cNvSpPr txBox="1"/>
          <p:nvPr/>
        </p:nvSpPr>
        <p:spPr>
          <a:xfrm>
            <a:off x="8660691" y="536448"/>
            <a:ext cx="3068588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000" b="1" dirty="0"/>
              <a:t>N.B. This method remove all notion of timing of the signal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54136C-16E1-EA6C-6D13-4A1C26028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75BBE-BBA0-4C30-9AFE-5D6F87DC8FFF}" type="slidenum">
              <a:rPr lang="en-GB" smtClean="0"/>
              <a:t>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769CE0-C59C-2FDF-CF66-82321C0FA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6th Allpix² User Workshop - corentin.lemoine@cern.ch</a:t>
            </a:r>
          </a:p>
        </p:txBody>
      </p:sp>
    </p:spTree>
    <p:extLst>
      <p:ext uri="{BB962C8B-B14F-4D97-AF65-F5344CB8AC3E}">
        <p14:creationId xmlns:p14="http://schemas.microsoft.com/office/powerpoint/2010/main" val="869189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E692E7-D9D5-293B-F66F-122E3C4C16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9CD9F-D8E9-C1C6-340D-4156AD439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 example: with Garfield++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244140-03ED-9F69-675F-5CE92EE7E5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8633B0F-CA54-859B-709C-70482686FBAF}"/>
              </a:ext>
            </a:extLst>
          </p:cNvPr>
          <p:cNvSpPr txBox="1"/>
          <p:nvPr/>
        </p:nvSpPr>
        <p:spPr>
          <a:xfrm>
            <a:off x="-3501" y="6583455"/>
            <a:ext cx="840187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>
                <a:ea typeface="+mn-lt"/>
                <a:cs typeface="+mn-lt"/>
              </a:rPr>
              <a:t>See: I. Sanna et al., TCAD and charge transport simulations of MAPS in 65nm for the ALICE ITS3, PIXEL 2024</a:t>
            </a:r>
            <a:endParaRPr lang="en-GB" sz="1200" dirty="0"/>
          </a:p>
        </p:txBody>
      </p:sp>
      <p:pic>
        <p:nvPicPr>
          <p:cNvPr id="6" name="Picture 5" descr="https://cds.cern.ch/record/1696920/files/4_Color_Logo_CB.jpg?subformat=icon-1440">
            <a:extLst>
              <a:ext uri="{FF2B5EF4-FFF2-40B4-BE49-F238E27FC236}">
                <a16:creationId xmlns:a16="http://schemas.microsoft.com/office/drawing/2014/main" id="{DE84C595-375C-3EFE-F23F-ACA2CEF9C0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3613" y="510935"/>
            <a:ext cx="790396" cy="1077224"/>
          </a:xfrm>
          <a:prstGeom prst="rect">
            <a:avLst/>
          </a:prstGeom>
        </p:spPr>
      </p:pic>
      <p:pic>
        <p:nvPicPr>
          <p:cNvPr id="8" name="Picture 7" descr="data:image/jpeg;base64,/9j/4AAQSkZJRgABAQAAAQABAAD/2wCEAAkGBxISEhUTEhMVFhUVGBUXGRgXFx0WFRgXFxcXFxcdFhYYHSggHR0nHhYVITEhJSkrLi4uGh81ODMtNygtLisBCgoKDg0OGxAQGy0mICUtNS82MjAtLS01LS4vLS0tLS0vLS0tLS0tMC8tLS0uLS0tLy0tLTUvLS0tLS0tLS0tLf/AABEIAK4BIQMBEQACEQEDEQH/xAAbAAEAAgMBAQAAAAAAAAAAAAAABQYDBAcCAf/EAEoQAAIBAwIDBQQFCAUKBwAAAAECAwAEERIhBTFBBhNRYXEHIjKBFEJikbEjM1JygpKh0RaTorLBFSRDU1Rzg6PC0jRjZISU4fD/xAAaAQEAAwEBAQAAAAAAAAAAAAAAAwQFAgEG/8QAOBEAAgECAwQIBQQBBQEBAAAAAAECAxEEITEFEkFRE2FxgZGhwdEiMrHh8BQjUvFCFTNikqKCQ//aAAwDAQACEQMRAD8A7jQCgFAKAUAoBQCgFAVzj3bextCUklLyLuY4lMsgH2gnw8vrEV45Janqi3oir23tq4ez6WiuUX9MojD5qjlvuBr08sdEsruOZFkiYOjgMrKcqwPIg0BnoBQCgFAKAUAoBQCgFAKAUAoBQCgFAKAUAoBQCgFAKAUAoBQCgFAKAUBq8T4jFbxtLPIscaDJZjgD+Z8hQHK+1ntXuFXNpAsaMcI9wCZJPEpApGlcb6nPUbVFGtGcnGOdteollRlGKlLK+nX3Fb4X7YOIxSAz93MmcMhQRv4HSy8j6g/41Ks9CNotV/2oueIgGMva2jclU4uZR9t1JEan9FDn7XSsrGbRVJuFPN+S9/oaeD2c6qU5vL6lB4nKZ5RY2YCRgnvGUYDYPvFiNyoO32jXlGPQ03icQ7y4dXK3W/I6rS6Wp+mw6suPrfqXmfbrs8rbAFU7yOCHxOGzPK3iSFkx6eGK9hjGtc3ZyfV/GP0PJYRPTS6iuv8AlL6nS/YVck2M6ZJSK5kVCeiFI3/Fmb9qtRaZmXK18i28F7WWt3NLDbOZTCPfdVPcg5xpEmNJbrgZ616eE4GBoD7QCgFAKAUAoBQCgFAKAUAoBQCgFAKAUAoBQCgFAKAUAoBQCgFAavE7+O3ikmlYLHGpdmPQAZ5dT5daA5LxC8kvZPpV0NKJloYG+GFcfHIORlI5n6vIVg43HSqS6Kl2dpu4LBRhHpavb2FO4Y/0u4lvZfzMAJUHl7oLKPkPePmRVisv09KOHp/NL8b9EQUX+oqyxE/lj+JerN+x4UWaBZFyXhuXk25PM0ZPz97HyqvUxNlUcHpKKXYr+xYp4fecFJaxk3329zxweaaK0FuwKzFxHHuCdEmpg/oAJSAf0RXWIp054jplnFK77Vw+hxQnUhh+heUm7LsfHuzLDw7hccJYoOYVfRUUBR+J9Saza2JnWST4X8WaNHDwottcbeCNqWMEdAQDg+GRjI+VRQk0/wAzzJpRTX5kYez1qsXCIrcyMkV0bi5nkX84bRGWMKukfnJQbdAOeGbG4xX2Sbau9T45pJ5GO8sWkCQ3IkhgIzb8Js//ABDpyDXbL8IP1ixwPEHOfTwuvZL/ACmHRJLS2tLJEKrErmScYHuDUp0+tAXOgFAKAUAoBQCgFAKAUAoBQCgFAKAUAoBQCgFAKAUAoBQCgFAKAoHtMuu8ltrT6u9zKOhERAiU+RkOr/h1S2hXdKi7avIu7PoKrWV9FmVDtB70axf651jP6py0mP2FasHBK03P+Kb7+Hmzdxl3BQX+TS7uPkZbHhqrD3ZHxEs46EsdTD06egrmtiZSrdIuGS+n3PaOHjGluPjm/b0PM3FkDEIrysNj3S6gD4F/hB8s17HCTavJqK63by1EsVBO0U5PqV/PQr9/OTepKdduvdd2zyx7A6ifdO6gnVzO3PxrRpU0sM6atN3vZPX17jOqzbxKm7wVrXa/F3li/wAlQOBrQS53zJ+V+Y1ZA+WBWa8TWi7Re71LL87zSWGoyV2t7reZhn4EmlhAzQEgj8mfc38Yj7vXmAD513DGzunVSlbnr46nE8HCzVNuPZp4aEJItzbGMW0ndSRjAjdzJFIFyUaDviVGkkt3e2Gwd8A1sYfGb15Sbcez5eppfVGRXwdrRirS7fm6039GWX2e+0mCJjBdQd1I7HXcKWfvJBsTOWy4I8csAB9UCtG6tcznF3sdgS6QgMHUg7ghgQQfA9a9PDJmgPtAKAUAoBQCgFAKAUAoBQCgFAKAUAoBQCgFAKAUAoBQHwnFAUpfatwkyd39J64191J3ef19OMefLzoC32l3HKgkidXRhlWQhlI8iNjQHM+08hbilx9iG1QeWe9c/wB8fdWLthu0F2+hs7HWc32epC8QP+cWw85m+YjI/wCo1m0b9BUfYvM0a3+/TXa/L7nyeYzSmBSQkYBlYHBJb4YwRyyNyR0wOu3UIdDSVV6v5fWXseTl0tR0o6L5vb38CSjQKAFAAGwAGAB5CqkpOTu3dluMVFWR9I8a8WWaPbXIieweHMlqNubQE4R/Hu/0H9Nj1HWrsK8K3wV+6XFdvNFKVGVH46HfHg+zk/I3uHXyTIHQ7bgg7MrDYqw6EHpVetRlRnuy/vrLFGtGrHej/XUOJcPjnjMcgyp+8HoQehpRrTozU4M8r0IVobk0Q3A7RhKLURp35YaNIxG6hcCcr0KgMG0nPIb5Fas/349IpfDxvqs84+qv4qxkqSw14yj8S0to+Uve3mXWy7HcPMBaK2huZCzAvOpXU4fTKfh9wZDYCrjbzzXbr1FJRbsurPsM5reu+Jt2twvDrhY4ZS9s0kUUsLPra1efIgdCxLLG7AIUJwNQIwAauYWvKeU+587Ec4paF9q6RigFAKAUAoBQCgFAKAUAoBQCgFAKAUAoBQCgFAKAUBE9qLsxW0rLPFbtpwss2O7VjyyCd/T8aA4Hd8VJfD8R4bPvuGswVPzW1yfvoeli7O8citI3mje0jZRqcWUzNE/IflbC40MOajXFhhkdKHh74bxgXkst0QoklEWtUyUj0ppVNR+JsZJ9RWBtWUpSSasle3XzfYb+yoxjF2d27X6uS7T1xLhgmeJiSFjLkgEgtqAGCR08fGqNDEujCSWrt3Fyvh1VnFt5K/ea/ZiBVSYqMap5j8lbQB6e7UuPm3KCfCK88yPARSjJr+T8siZqiXhQCgIXiC/R5RcLtG5CzjoM7LJ6jkfL0q/Rf6in0L+ZZx9V7FCsugqdMvleUvR+5NVQL5qXsxhKXKDL25L4HNo8YlTzymcfaCnpVzBTtU6N6Sy7+D8SjtCjv0t5axz9y89oOMLDam4ViFKhhIIzKqgjUrOinOg7Akcs9OYuUqe9PdZgt5XKl2u7UobaBmhZdUtpLcYx7iRSJKyq2ffbK6QB51Lg5QdZpPS9uslr4apCG9JHU7S5SVFkjYMjqGVhuCrDII8sVslEzUAoBQCgFAKAUAoBQCgFAKAUAoBQCgFAKAUAoBQCgNDjHBbe7VVuYUlVG1qrjUobBGcHY7E86Az2llFEAsUaRqNgEUKAPQCgOSe33ihZrWyTckmZh1ycxRD5nvfuFeNpK7PYpt2RX+D2/dyRwruIs5ONjIFBmfzI1pGvhqbwrDxE9+nKo/8AL6XtFeTk+xG3QhuVI01/j9bXk/NRXayyRTZVS2FJAOCeRPSsmUM2o5pcTWjO8U5ZNkb2cb3Zl6pcTg/NtY/g4q1jl8UJc4r2KuBfwzjyk/f1JeqRdFAKAx3EKurIwyrAqR4gjBrqE3CSlHVHM4KcXF6M0Oz8rGLQ5y8LNEx8dHwk+qlD86s42KVTfjpJb3jr53K+Dk3T3ZaxdvDTyJPHjVTQstXyZPezqXXw9I2we5aa3IO4KxSPGoOfsBRW1iH+5vLik/FHyu7utx5OxVeP9nYhI9u65VVJhJ5rFLsAD4oyYHXCr41DUrzoyVWGjea61r43+vI0sNCGJpunPWKsux+xYvZPxBU7/h4ct9GKPHnciOUZZcn9F8n0cCtrC1ZVaSnJWuZeKpRpVXCL0OiVYK4oBQCgFAKAUAoBQCgFAKAUAoBQCgFAKAUAoBQCgFADQHF+P2q3PFrqdtzbyRRJ4AJACR+/IT8qydp4mVNdGv8AJP6r7mts3Dqf7j4P0/o9wWLs6wW+O9lMh1sMiNC2qWRh1A1KAvUlRyyRm0V00t6p8qtlzysl+dZexM1hoWh8zv5u7/Own7DsbYPFG6Qx3WsjXNcankZdwxXI2bI2UBRzq869SDcfltokYklvPeebK5ccHXh988EeRDcp30QJzpdDplQE7nZkb09KixrdaiqnGLs+x6GhsypuVHTfHPvRv1kG4KAUAoCNtV03Uw6OkMn7Q1xt/BI6tVGpYeD4ptd2T9yrTW7iJ9aT+qN0ze+I1DPI24jQanI5Z0jku4944A6kVzQwtWt8i7+B1XxVKj877ie9mat9GmLIULXVydJIJBDBGBKkjOpW5EjzNaWJjuOMOUUj51yU5SmuLbMHtEOgwSr8Wm4jAPI/kxKM+hh/tGo1BTg4y0vF+dvUnwtRwqXWtn9L+hTPZ/xApx1c7d+s0Z88amTPniFP41sYVKNKKXL88yrim5VZN8/zyO91YK4oBQCgFAKAUAoBQCgFAKAUAoBQCgFAKAUAoBQCgFAKA4Fe8RMfFbyHBybieTyI7oaR/Zz8xWbtCgpx3uxf+jS2fWcJKPa//JaOwXFVleZ401yaLT3dQUiKTLMwJ6Asc43OkeVVFh+ihut5XflkvoMVW6Wal1LzzLX2rmmW0lMDBZdOEJxzJGdOdtWM4ztnFR05QjJOpoQxpym92GpA3dtJxSwWYKI7iOWV4ATnBikeIK7DYh1Ug/rZ6VPeFOTi84tZ96vfzOU5Qldap/QhLC7EqBgCpyVZT8SOuzKw6EHasmvRlRm4P+1zPpaFaNWClE2ahJj4TRZuwbsakHEFlk7m3DTy/oRYbA8XfIRB5sRV6js6vUztZdf5co1toUKfG76vcz3XZC/luCguIbYiAOcAykAyEAFjpwdjuPTfnWxQ2dShHdn8WdzHrbQqTneHw5WLFw20i4daG3s5FuL2bPv5DM0h272XBJESZzueQAGSwzdlKNON3kkUs5MmuBcLS1t4oEJIjXGo82Y7uzebMWY+ZrBqVHOTkywlZWKl2uuxNeLEu62yMX8O9mACr6iMMT/vBXNaXR0OuT8l9y9s+nv1XJ6Jeb+xT5IltOIWd0xJRZSNKKWc6hIfdUeAKj51e2diVKDi+H2+uZHtHDOM1Jcfv9jo49o8ahmmtLqJFBIbCSE+RWNyQf4eJFXIYyhOW7GauVJ4OvCO9KLsRM/bziMuHtoLaONgGUTO7yMDuNXd4VfvNQVNpUYScXfLqJ6eza04qStn1m3Ze00/mp7Kb6QBqKxMjRsucakeR12zjbmKnWMoun0m9lp3kDwlZVOj3c9e4s3ZftZb3wcRa0kjx3kUq6JUzyJXJBB8QSKsRkpK60K8ouLs1mT1engoBQCgFAKAUAoBQCgFAKAUAoBQCgFAKAUAoDgftCtfo3HhIfguO6fy95O4YfemT+sKr4qLlRkly+mZYws92tFvn9cjB2f4Fj8rrkjdA0KtG7RyL3UjrkMDuCoT3TkbVlYnHyj8MUne0s807pP63NTD4CNRNz7OtWbX0JuxS4BPfSvLsAGeVpC2OoQgLHzOwznqdqpYqvCqlZW6rJW79X+ZFrCYaVFv63vfu0RbPZ7OO4lhz70M8wPpKxnT5Ylx8jVqb3oxnzS8svQyK8d2rKPW/cxdquzEjs1zZ6FnIGuN9o5wBtkj4ZANg/UbHoR6nCcVCrotHxX26hSr1KLvAj+BcBN1lWv+7lXGuFLcRTx+omZ8jnhwuk9DV2ns3Da69/tY6ntPEPkuxe5Ny+zCxkTTMbiU/pvO4PyRNMf9mr1OjTp/IkilUrVKnzts3bex4fwS0kdAIoxl2JYtJIwGwyd2PQAVIRlUbgUdyxv+KOrM6LiLXptoYhllQ7jvMEkktsTnAqtOrJu0SzGkkrs9dnLuxe6U2S28MUIYPIoSHviwIEaAYLoD75bllVxnfFfEb25Z3bffYNxvkTHaHtdFEO6t3Sa5YYRFIZU+3MR8KDnvueQqlGlZb9TKK/LI6hGVSW5DUo11dfRU6yyHVJIx+J3bYE4+s7lVUeGcbLUEYPF1HKWS0XV/Szf3NmU44SmoRV3q/p5vJfYjuC8Ta6uS7KFjh1BMjDa5NKgHz91/3qmxOHjh6G5H5pa9izv9CHDV5YivvP5Y6dry9y1VkGuRPDD3c0tv9QBZY/sq5IZR5BgSPDVjpVzEfuUoVuOj67aPwKVD9urKlw1XVfh4nrjPuvbyDmJQnqsqlSPTOk/simFe9GpDnG/esz3E/DKnP/lbueRt2WY+J2EsezPI8D4+vE0bsQ3iFKhvWr2x6kvihw1KO16cfhnx0OxCtwxD7QCgFAKAUAoBQCgFAKAUAoBQCgFAKAUAoBQHO/bLwdXgjuiufo5ZXwMsIZsKzL5owjceGDXFRNx+HUkptKXxaFPtuNd4P82ieYdXP5KPPX3n3J9Aa+bnhNx3rSUerV+R9FDFb+VGLl16LzNi04kxkEUsRidgSvvB0cDnpYdRnkQKiqYaKh0lOW8lrlZruJaeIbn0dSO6+Gd0zYS+ezuBdopeMqI7hFGWMYJKOg6shLbdQxFT4OpGUehm7cU+vl3lPaOHb/djw17OZ0jh99FPGssLq8bjKspyD/8AflzFdyg4OzMpO+h44hwyGcATRq+n4SR7ynxVuanzBr2FSUPldg0mR/8AReHpLeAeAvLjHy/KbfKp1ja3PyRzuRN+24VCm4TLYxqcmRyDzBeQlseWainWnP5mepJFD7Q2PD0cw2ltCZxs0mnXFbA89KtlO9xyQDbmcDAMzxM6cd+o+xcX9uZLQwzrS3Y6cXy+/IwCwi7tYyilFAAVgGGB61jutU33O+bPolRhuqFskaoa3tisaLHGXyxC4QBFGSzeXIepqZRrYiLnJt278+SIXKjQkoxSV+7LmzVuLxrnAtVGAcidxiNTgrmNechwxwfh86mp044bOs//AJWr7eX1IqlR4jKiv/p6Ls5/Q1P6LdzEO5kdpUdZQGbCM642KjYZAxk5qVbRVSp+5FKLVutJkX+nOnD9uTck79TaJVePW+MvKkbDmkjBHU+BVjn+fSqbwVa9oxbXNZp96LccZR3bylZ8nk13GvwS5W4lluEIKgLEnjhSWZiOYySMZ6L51LiqcqFKNKSz1fsRYWpGtVlVjpovfvMnFtUskUcWCY3Erk/CoUHSpI+sxPLwBPhnzD7tKEp1L5qy556vuPcRvVJxhC2Tu+7Rd59tb+Syu4r65VZYYwyFYwcwCTCmVc/GcZU7DZjir+za1BN04J3fF8fYobSo12uklouC4Ha7adZEV0YMjgMrDcFWGQQfAg1smOZaAUAoBQCgFAKAUAoBQCgFAKAUAoBQCgFAeXYAEk4AG5PLHnQHFO13aSbikqQQuY7JmfZch5448B5GPSMsQqr1zk9AKeIxapRk1qreL0XqXMPhHVlFPR38Fq/Q34IVRQqAKqjAA5ACvl5Sc5OUtWfTxioxUY6ERfSa723jH+jWSRv2hoUf3j8qu0o7mEqTfFpepSqy3sVCC4Jv0N7/ACpGWKpqkZdm0DUFPgW+EHyzmoFhZ7qlK0U+btf1J3iYbzjG7a5K/noafDvcld7GZ7aXOZIiuY2J5GSBtt8fGuPWrn6ipTilWSlHg7/R+5QlhKNeTdN7suKt6exYrfthfJtLaQy/ahmMef8AhyKcdfrGvVVw0tJNdq9UVpYDER4J9/uZX7b3JHuWGD/5lwoX+wrH+Fe72HWtTwTOY4LEP/HzRoXnEb24yJpliQ847fKkjqGnJ1n9nTUMsZTj/tRz5v208blulszjVfcvc8W8CxqFRQqjkAMAVRnOU3vSd2asIRgt2Ksj2RXJ0QSdnI5JO9nXURnCsdRP2pW+sfBR7qjYCtGWPlCG5SduvTuS9XmzOhgIznv1F697foskToFZ2poJJH2h6eWjBwSASOWRnHpXqlJZJnLinm0adzwiCR+8eNS/LVuCR54Iz86mhiq0I7kZZEM8LRnLelHM24olUaVUKPADA+4VFKUpO8ndk0YRirRVkfZEDAqwBBBBB5EHYivIycXdaiUVJWehKeyPiBjFxw+Rt7ZtcWo7mCTJABPPS2fTIr6/D1lWpqa4/U+SxFF0ajhyLVxPtnw+32mvIFI+rrDN+6uT/CpiEhZfapw/6guZf93byEfewFcucVq14napylomeE9qdqedtfAeJtm/wNcdPS/mvFe510FX+L8GTXBu21hdMI4p1Eh5RyAxSH0SQAn5ZqRNNXRG007MsNengoBQCgFAKAUAoBQCgFAKAUAoCn+1W6deHvHGSGuHit8jmFlbDn9wPXE5qEXJ8Fc7pwc5KK4uxQrK2CzvpGFSKGNB4DMhP/R91fL1ajlRjfWUm35I+npQUazS0UUl5ki7AAk8hufQVVSbdkWm0ldlHsZ5Z5nVHeN58PJyIWDfRp6pIF0rjcHVkV9BVjTo01KSTUMl1y49TV8+qxgUpVK1RqLacteqPDsdsuJdLS2SJAkahVXYAf8A7n51g1KkqknKTu2btOnGnFRirJEZd3UQu1LOiGOJgxYhc94y6Vyefwk46ZHjVynTqPDNRTd3lbq1foU6lSnHEpyaVln36L1JC3vVclRkHmM8mXxRhkEfPI6gVWnQlCO9w+natUWYV4zlu8fr2PQ2ahJjX+lrq0g53wT0Dfo+beQ5dcVL0Mt3ef4ufZ268CHpo726vx8u3s04mxURMKAUAoBQCgFAKAUBQvaPb4kikx8Ssp/ZII/vGt/ZE705R5P6/wBGDtaFqkZc19P7M/s/4Ouk3DKCclY8jYAfEwHjnb5HxqPauJaapRfW/RHey8MmnVkupe5dqxDbFAYLyzjlXTIoYeY5eYPMHzFSUqs6b3oOxHUpQqK01cn+wHaKRZjw+5cudJe3lY5d41+KNz9Z0555lefKvqMHiVXp73HifMYzDdBU3eHA6FVoqigFAKAUAoBQCgFAKAUAoBQFQ9qMZ+hCXpBNBK3kgfQ5+SuW+VRV4b9KUVxTJaE1CpGT4MqQUZz1ON/HHL8a+Ou9GfXpK90ebiIOrIeTKVPoRj/GuoTcJKS4O5zUgpxcXxVjT4bYsjPJIVMj6R7owqogwqrnfxPqfKp8RXjNKEL2XPi3qyHD0JQblO13y4JaIz39wyISiF3OyryyT4noo5k/44qOjTjOXxOy4skrVHCPwq74IhrTgEpU97OwMmTIsfwsx5klwemB7oGwFX6mPppro4aaX4eHqUaeBqNPpJ6624+PoZrPs73AIt55I874bTIhPiVIz9xFR1Meqr/dgn4pndPA9Ev2pteDXhY98M7+XV37qNDlCsQ0hsAbliScHOcDFc13SpWdKOqvd5+Wnie0elq3VWWjtZZeevhY3rThkMRzHGFO/Lpnc4zyz5VXqYmrUVpyuWKeGpU3eKsbdQk4oBQCgFAKAUAoBQFL9pJ92H1k/Ba29jr5+71MXa7+Tv8AQsfAoRFbQqcDEa56DJGW/iTWbi26lebWef0NDCpU6EE+SNn6fFy72P8AfX+dR9BVtfdfgyXp6V7by8UZ1YEZBBHiNxUbTTsyRNNZH2vD0jeNSNF3V2gy9pIswHLUg2lXPmhatHZlbcrbvCWXfwM7aVHfo7y1WfuXC29p0GFae2uYUYA95pWWMAjOT3LMwHnit6OJpSk4qSvy0+phSw1WMVJxdi58Pv4p41lhkWSNhlWUhlPzFTkBs0AoBQCgFAKAUAoBQCgFAYby1SWN45FDI6srKeRVhgg/I0ByC7s5OHSC2uSTETi3uD8Lr9WORvqygbb/ABcxWHtDAO7q012r1NzAY9WVKo+x+ht1imyKAUAoCPub1yxjgUM4+J2/Nx5/SP1m66R8yM1ZhRio79V2XBcX7LrK1StJy3KSu+fBe76kbFjaiNdIJYklmY82Zjlif5dNhUVaq6kt7TkuSJKNJU4219WbFRkooBQCgFAKAUAoBQCgIu37Ox8T4klvKWEUEDSvpOGJdwqrnpnGfQedfQ7Ihak5c39D5/a071VHkvqXyD2X8JXGbbWRsO8lkk28MM+K1dNDKeepFcetuD2j9zFw22nnxkoIo9KDoZpGBC56Ddj4VFWr06K3puxNRoVKztBXKZx2V4ws0NhbW3dtqk+jSH34sHUrxd2qt0IPMY251nyxWHxS6J6vS/MvRwuIwv7q0WtuRPI4IBG4IBHoeVfPyi4uzPoItNJoOoIIIyCCCPEHnRNp3QaUlZkX2aJWIwk7wO0X7K7xn5oyVbxyTqKotJK/v5lTBO1N03rF29vIkezUzWXEITF7sF25ilj5J3pRmjkUdGJXSccwfStTZeKlUTpzztp2GZtPCxptVI6PXtOv1rGSKAUAoBQCgFAKAUAoBQCgMF5aRzI0cqK6MMMrAMpHmDQFOu/Z0inNpcSQD/VuO/hH6quQ6+gcDyqrWwdGrnKOfNZFqjjK1LKLy8SltPOt1PbfkpBblVeVdUal2UMVVTq3Gd96x8Xg6GHSvJ58Mn7GvhMZXr3+FZcc17kgmcb4z1wcj78Csx2vkaavbM1OKXDKoVPzkjBE8ickt+yoZvlU+HpqUnKXyxV37d7yIMRUcYqMdW7L37lmbNvCqKFXkNvE+pPUnmT1NQzm5ycmSwgoRUUZK5OxQCgFAKAUAoBQCgFAfDQFc7LSTvLPeQ3EkPesY10BG1RpgKfyiMBy6edbtXFvBxjRik2ln2mHSwqxkpVpNpN5diLFJLdMCGvrs58HRD/y0Wqz2tX5Lz9ywtk0eb8vYw2VmkS6UzuSSSSzMx5lmO5J8TVCtWnVlvTeZfo0YUY7sFkZpEDAg8iCD6HY1GpOLTRJJKSaZF9l3P0dUb4oi8R/4bFR/AA1bx6XTuS0lZ+JUwLfQqL/AMbrwJaqZcIsDu7v7M8f/Mi/xKMP6urf+5huuD8pff6lP5MT1TXnH7fQ+8StmmeNVZoxE6y94uMiRN4wuoEHB947dAOu3WGrfpk6mreSXVfN+32OcTS/Uvo9Es2+vgvc6d2K4+b23LuoSWOR4ZAPh1pjdM76WBVgDyzjfGa+nhNTipLifNTg4ScXwJ/NdHIoBQDNAKAUAoBQCgFAKAUBp8X4gtvBLO/wxRvI3oilj89qA492ehYQh5PzsxaaQ+Mkp1t92QPlXyuPrdJXfJZeH3PqcBR6Ogubz8STqmXDQZNVyD0jjJ/akbH3gIf3qsp7uHf/ACfkvuys1vYhf8V5v7I36rFkwXl2sa5bqcKBuzMeQUdTUlKlKo7R/pc2R1asaau/77D3AzFQWABPMA5x5Z61zPdUrRd0dQcmviVmZK5OrigFAKAUAoBQCgIjtDMxUW8R/Kz5UH9BP9I58gDgeZFXcFCKk60/ljn2vginjJycVSh80suxcWSFjarFGsabKgAH8z5nnVarUlVm5y1ZYpU404KEdEZ6jJDXN6gzk4w4j3/TJGkfPIx6ipehnwV8r9xF00OOWdu82KiJSM4amie5XozRy/vrpP8AGIn51brveo05dTj4P7lSgt2tUj2PxX2JOqhbI7jEbMEKhQY3V9bkBFA2YE891Zhy61awsoreUuKtZZt8vMqYlSe61wd7vJLn5Gvb8cLsyrC8mMYeLDRMD4SPpH3ZqSeCUUm5qPU9fBXOIYxybUYN9a08XY3OB33EoEkSN7eESSvKToM0nvBQBuQgwFA5Gr62nSpQUIJuy7Ci9m1as3ObSu+32Pcy3cn53iF22eiOsI+QiUH+NV5bXqv5YpE8dk0l8zbNU8DQ85rpj4m5lz/eqP8A1TEc14Eq2Xh+T8TJFwxkOYrq8T9W5kI/dYkGvVtWutbeBzLZdB6X8STs+OcTg+G4S5UfUuECt8pYgMHzKmrVLa6f+5G3YVamyH/+cvH3Ld2b7bQ3T9xIrW9zgnupCDrA5mGQe649N/KtalVhVjvQd0ZVSlOnLdmrMtNSEYoBQCgFAKAUBSfa9Pjh5izj6RNbwfJ5AWHzVWFczluxcuSb8DunHeko83YrdfF6n2KFD0UBgMrvIIYIzNORnQDgKDtqlfki+Z59ATVzC4Kdd30jz9uZTxWNhQVtXy9yeX2aaomklnLXuxjkGRDCQc6Ujzuh+Fid2BPKvooYWlCm6aWT8z56piak6nSN5ryOaXHELi3mNtN3iSINOgt72M+7okbZmHNHOzj3W3Gaq1MFD5ml4enJ8Vw1Rap4yb+FN+PrzXB8VkzZsOJTyPjUeYBwDpyPEaS0LY5q4KnoRzqrVw9GEdF+d6Uupp36i1SxFacsnx/OHw9aatysWusU2RQCgFAKAxXLOFJjCs3gzFQf2gDj7q7p7jl8baXVmcVHNL4Em+sibnjskYOu0nz9gLIp/aVvxFXIYKE38FWNuu6fgU54ycF8dKXdmvH7ERFxWFQt000pu3fRLbmB+7W3LDZJCvxKBrzn3iSMda16mDpPD9FF6Z9/MyYYurGv0slr9CdXj8B+HvW/VhkP4JWK8DWWtv8AtH3NlY2k9L/9X7EoDkZqm1Ytp3Vyv8ftz38DagsckiLJnlmMmWI5PIkqVz5itPB1L0pq3xRTa78n7mbjIWqwle0W0n3ZoztxCa4Om1AWPrO4yD/uk+t+sdvWo1Qp0Fevm/4r1fDsJHXqVnajkv5P0XHtN7h1h3QYl3kdiCzudzjYAAAAAeA8TVetXdWysklokWKNBU7u7berZuVATmGW1jYhmRWK/CSM49M8j51JGrOKai2k+RHKlCTTkr2M1RkgoBQCgFAfAwPKvWmtTxNPQj+N2qSIFfKnUNEi7NFJ9R1Ybg6sbirWDqTpz3oeHNFXF04VIbs/HkzoXs64+95a/lvz8DtBNjYM6YIcD7SlT4ZJr6mE1OKktGfLzi4ScXqi010cigFAKAUAoCje1+Emzhk6Q3drI36uvu/xcVHWV6cl1P6EtF2qRfWvqV6vjT7AxXNykal3ZVUcyxwPvNdQpym92Kuzic4wW9J2Rk4Jwq64hgxBre2P+ndfykg6/R4m/vvt4Bq28LspL4q3h7mNidqN/DS8fY6TwLgcFnH3cCaQTlmJ1SO3VpHO7N5n8K2EklZGO227skq9PCuds+xltxKPTMNMi50Sr8aZ6faXxU7eh3oDkN9wW94ZKpu0WWBSAt0gb3V+2ygsB9hwR0DGqOJwm/CSp5X4ZWfc9H1ovYfFbs0559fFd61XUyQuuOooBAJVsaXBBRsgYKsDgnJ+EkMd8A1i08DKWTefLivznmudjZqY2Mc0sufB/nLJ8jRh47I8oUYHIlQASP3iJBnfYxj1qzLBU4Qb1/Oq68JFeOMqTmlp+dz/APJZayDWPBkGQMjJzjzxzxXW5KzdjnfjdK+p7rk6FAKAUArywFegh+11sJLOcfooXHqnv/4Y+dXNn1NzEwfN28Snj6e/h5dWfgSsLAqpXYEAgeWNqqzTUmnrctQacU0e65OhQCgFAKAUAoBQEZG5juin1JkMg8nQqr49QyH1B8atyXSYdT4xdu56eBUi+jxDjwkr9618ciQmiDqVbkwIPodqrQk4SUlqizOKlFxejJD2IiZ47q4k2WWSNFxyZoU0O49cqPVT4V9hSpqEd1afjPkKtRzlvS1/MzptSEYoBQCgFAKApftE7KXnEFCQXghi0lXiZMrIc5yzqc+WNx1oCmSdiePIuhZLWQDYNqOvHnqjx+NUZbOw7lvbvmXo7Qrxju73kR9v7MeMvMksktuGQghpH70AjwiMZQ+m1W6dOFNWgrFWpVnUd5u7O42aOI0EjBpAqhmVdKs2PeIXJwCc7ZNdkZmoBQCgNfiEjLG7LGZSFJEYIBfb4QWIXfzoDhXauKRyxtuCXlrK/wATRBmibffXDHG0bfwrmUIy+ZHcZyjoyEsLXiI908PuyB0FvIAPRZY2UeigVBUw6lmtfzimmTQxDjk9Pzg00WK4PEGjwljdq4H1rctqP6yOun7qoU9mbtTelZrt9GnfxL1Tae9C0bp9nqmiIsuzfHJNQS0cK5yVk0qmrO7ATPqBzvkdd60f01K6ds1x0y5ZFBYmok1fJ8Nc+eZIx8A7QW2AbczL5vHIfvDh/wAahq7PoVOFuz8sTUtoV6fG66/y57PGLyPa44bdp5pE7L9+nH8aoT2P/Cfii7Da/wDOPg/cf0wtAcSM8R8JI2U/hVWWy8QtEn3lmO08O9W13GzH2msm5XMXzbH41E8DiF/gydY3Dv8AzRmHHLX/AGiH+sX+dc/o8R/B+B7+sofzXieG7Q2g53MP9Yv86fo6/wDB+A/WUP5rxNDi3Fu/heK0jluWkVk/Ixu6gMMEllXHImruC2fVVRTmrJO5SxmPpOm4Qd21Y3eEWHGdCq3DSQoC6jNHGTgYHus2at1dlQnJyUmru5VpbVlCKi4rLLkbrw8QX4+GXI/UaKT+69VnsefCSLK2vDjFmu/EJVOGsb9f/auR96g1E9k1uDX53Ei2rR4p/neeRxf/ANNef/Fl/wC2uf8ASsR1eJ7/AKpQ6/A1Iu0sYlaKdZIDzQzI0WpduYcDG+d+R2r2tsyrCClHN8UKW0qU5OMslwZKy30SrqaRAvPJYAffmqKo1G7KLv2F51qaV3JeJX+L8UvJQDYW1xIgIYzLBIyNg5AQhd1PU+H31s4PZiS3q3Hhy+5j4vaTb3aL048zd4b2lhf3JT3Eoxqjl9xgfLVjb+NUcRs6tTfwq66i7h9oUqi+J2fWSM3EYUGWljA8S4/nVaOHqydlF+DLMsRSiruS8URfDeJRXNwZEcaIlaNcnBZnKl2AO+kBFAPXLeFW61CpQobjWcnd9VtF5lSlXp1q2+nlFWXXfV+R47S9pI4I2WN1aYghQDkKSObY5Y8OdMFgZ1ZqU1aK8+wYzHQpxcYu8vodV9n13ZGzihspklWBFRtOzBiCSzqcFSzam3G+9fSnzZZqAUAoBQCgFAKAUAoBQCgFAKAUAoBQCgFAKAUB8ZQdiMjzoDVk4XA3xQxH1RT+IoDX/o9Z/wCy2/8AUp/20BsxcNgT4YY19EUfgKA2qAYoBQCgFAaPF+D290mi5hjlUHIDqGwfFc8j5igI7h/YrhsDB4rK3VhuG7sMwPkWyR8qXBP0BH8Y4HbXa6bmCOUDlrUMR+qeYPpQEHaezbhMbalsoyc5xIWlX92RiP4UBv33Y3h0zapLK3ZvHulB22GSBvQGGLsHwteVhbfOJW/vA0BOWdnHEumKNI18EUKPuUUBnoBQCgFAKAUAoBQCgFAKAUAoBQCgFAKAUAoBQCgFAKAUAoBQCgFAKAUAoBQCgFAKAUAoBQCgP//Z">
            <a:extLst>
              <a:ext uri="{FF2B5EF4-FFF2-40B4-BE49-F238E27FC236}">
                <a16:creationId xmlns:a16="http://schemas.microsoft.com/office/drawing/2014/main" id="{01BD9A1C-2BEE-D124-14A5-BB4CDEADEA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70580" y="515606"/>
            <a:ext cx="1717557" cy="103912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9632691-D8A5-4671-47F3-DE12571D87F9}"/>
              </a:ext>
            </a:extLst>
          </p:cNvPr>
          <p:cNvSpPr txBox="1"/>
          <p:nvPr/>
        </p:nvSpPr>
        <p:spPr>
          <a:xfrm>
            <a:off x="159151" y="4048640"/>
            <a:ext cx="7003834" cy="258532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,Sans-Serif"/>
              <a:buChar char="•"/>
            </a:pPr>
            <a:r>
              <a:rPr lang="en-GB" dirty="0">
                <a:ea typeface="+mn-lt"/>
                <a:cs typeface="+mn-lt"/>
              </a:rPr>
              <a:t>65nm CMOS MAPS (see presentations early afternoon today)</a:t>
            </a:r>
            <a:endParaRPr lang="en-US" dirty="0">
              <a:ea typeface="+mn-lt"/>
              <a:cs typeface="+mn-lt"/>
            </a:endParaRPr>
          </a:p>
          <a:p>
            <a:pPr marL="285750" indent="-285750">
              <a:buFont typeface="Arial,Sans-Serif"/>
              <a:buChar char="•"/>
            </a:pPr>
            <a:r>
              <a:rPr lang="en-GB" dirty="0">
                <a:ea typeface="+mn-lt"/>
                <a:cs typeface="+mn-lt"/>
              </a:rPr>
              <a:t>Analog readout prototype (APTS)</a:t>
            </a:r>
            <a:endParaRPr lang="en-US" dirty="0">
              <a:ea typeface="+mn-lt"/>
              <a:cs typeface="+mn-lt"/>
            </a:endParaRPr>
          </a:p>
          <a:p>
            <a:pPr marL="285750" indent="-285750">
              <a:buFont typeface="Arial,Sans-Serif"/>
              <a:buChar char="•"/>
            </a:pPr>
            <a:r>
              <a:rPr lang="en-GB" dirty="0">
                <a:ea typeface="+mn-lt"/>
                <a:cs typeface="+mn-lt"/>
              </a:rPr>
              <a:t>Fe radioactive source characterisation</a:t>
            </a:r>
            <a:endParaRPr lang="en-US" dirty="0">
              <a:ea typeface="+mn-lt"/>
              <a:cs typeface="+mn-lt"/>
            </a:endParaRPr>
          </a:p>
          <a:p>
            <a:pPr marL="285750" indent="-285750">
              <a:buFont typeface="Arial,Sans-Serif"/>
              <a:buChar char="•"/>
            </a:pPr>
            <a:endParaRPr lang="en-GB" dirty="0"/>
          </a:p>
          <a:p>
            <a:pPr marL="285750" indent="-285750">
              <a:buFont typeface="Arial,Sans-Serif"/>
              <a:buChar char="•"/>
            </a:pPr>
            <a:r>
              <a:rPr lang="en-GB" dirty="0">
                <a:ea typeface="+mn-lt"/>
                <a:cs typeface="+mn-lt"/>
              </a:rPr>
              <a:t>Garfield++ required some debugging (e.g. lifetime was not correctly implemented in low field regions). Allpix² was extremely helpful to compare</a:t>
            </a:r>
            <a:r>
              <a:rPr lang="en-GB" dirty="0"/>
              <a:t> and converge to </a:t>
            </a:r>
            <a:r>
              <a:rPr lang="en-GB" dirty="0">
                <a:ea typeface="+mn-lt"/>
                <a:cs typeface="+mn-lt"/>
              </a:rPr>
              <a:t>a </a:t>
            </a:r>
            <a:r>
              <a:rPr lang="en-GB" dirty="0"/>
              <a:t>correct solution </a:t>
            </a:r>
            <a:r>
              <a:rPr lang="en-GB" dirty="0">
                <a:ea typeface="+mn-lt"/>
                <a:cs typeface="+mn-lt"/>
              </a:rPr>
              <a:t>(</a:t>
            </a:r>
            <a:r>
              <a:rPr lang="en-GB" dirty="0"/>
              <a:t>now in Garfield++ master</a:t>
            </a:r>
            <a:r>
              <a:rPr lang="en-GB" dirty="0">
                <a:ea typeface="+mn-lt"/>
                <a:cs typeface="+mn-lt"/>
              </a:rPr>
              <a:t>) </a:t>
            </a:r>
            <a:endParaRPr lang="en-US" dirty="0">
              <a:ea typeface="+mn-lt"/>
              <a:cs typeface="+mn-lt"/>
            </a:endParaRPr>
          </a:p>
          <a:p>
            <a:pPr marL="285750" indent="-285750">
              <a:buFont typeface="Arial,Sans-Serif"/>
              <a:buChar char="•"/>
            </a:pPr>
            <a:endParaRPr lang="en-GB" dirty="0">
              <a:ea typeface="+mn-lt"/>
              <a:cs typeface="+mn-lt"/>
            </a:endParaRPr>
          </a:p>
        </p:txBody>
      </p:sp>
      <p:pic>
        <p:nvPicPr>
          <p:cNvPr id="10" name="Picture 9" descr="A diagram of different types of implantation&#10;&#10;AI-generated content may be incorrect.">
            <a:extLst>
              <a:ext uri="{FF2B5EF4-FFF2-40B4-BE49-F238E27FC236}">
                <a16:creationId xmlns:a16="http://schemas.microsoft.com/office/drawing/2014/main" id="{02363AC2-8F16-7604-156B-D6F832556B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846" y="1401163"/>
            <a:ext cx="5932458" cy="2488541"/>
          </a:xfrm>
          <a:prstGeom prst="rect">
            <a:avLst/>
          </a:prstGeom>
        </p:spPr>
      </p:pic>
      <p:pic>
        <p:nvPicPr>
          <p:cNvPr id="14" name="Picture 13" descr="A graph of a normal distribution&#10;&#10;AI-generated content may be incorrect.">
            <a:extLst>
              <a:ext uri="{FF2B5EF4-FFF2-40B4-BE49-F238E27FC236}">
                <a16:creationId xmlns:a16="http://schemas.microsoft.com/office/drawing/2014/main" id="{9F195E4F-34E6-4DF9-8086-D70A5CE549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359" y="1928861"/>
            <a:ext cx="4730738" cy="3569620"/>
          </a:xfrm>
          <a:prstGeom prst="rect">
            <a:avLst/>
          </a:prstGeom>
        </p:spPr>
      </p:pic>
      <p:pic>
        <p:nvPicPr>
          <p:cNvPr id="16" name="Picture 15" descr="A graph of a normal distribution&#10;&#10;AI-generated content may be incorrect.">
            <a:extLst>
              <a:ext uri="{FF2B5EF4-FFF2-40B4-BE49-F238E27FC236}">
                <a16:creationId xmlns:a16="http://schemas.microsoft.com/office/drawing/2014/main" id="{230F998B-1D23-5B39-F328-5046E729453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548" y="1921672"/>
            <a:ext cx="4730738" cy="356962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087E5B-52CB-8578-107D-DD9383602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75BBE-BBA0-4C30-9AFE-5D6F87DC8FFF}" type="slidenum">
              <a:rPr lang="en-GB" smtClean="0"/>
              <a:t>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2A7412-98A7-9063-9F15-62F29B77B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6th Allpix² User Workshop - corentin.lemoine@cern.ch</a:t>
            </a:r>
          </a:p>
        </p:txBody>
      </p:sp>
    </p:spTree>
    <p:extLst>
      <p:ext uri="{BB962C8B-B14F-4D97-AF65-F5344CB8AC3E}">
        <p14:creationId xmlns:p14="http://schemas.microsoft.com/office/powerpoint/2010/main" val="1923555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C07593-33DC-13F9-941D-AD3560977B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D278E2-A573-D863-7A13-A6A43566D5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 example: with Garfield++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3079E4-B5E5-48E3-D061-FD1997EC57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7EB00D6-380E-AFF1-D97F-B0459578BE2F}"/>
              </a:ext>
            </a:extLst>
          </p:cNvPr>
          <p:cNvSpPr txBox="1"/>
          <p:nvPr/>
        </p:nvSpPr>
        <p:spPr>
          <a:xfrm>
            <a:off x="-3501" y="6583455"/>
            <a:ext cx="840187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>
                <a:ea typeface="+mn-lt"/>
                <a:cs typeface="+mn-lt"/>
              </a:rPr>
              <a:t>See: I. Sanna et al., TCAD and charge transport simulations of MAPS in 65nm for the ALICE ITS3, PIXEL 2024</a:t>
            </a:r>
            <a:endParaRPr lang="en-GB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DADFB02-0BFF-8B26-0AEB-FB3E3EBCFDB9}"/>
              </a:ext>
            </a:extLst>
          </p:cNvPr>
          <p:cNvSpPr txBox="1"/>
          <p:nvPr/>
        </p:nvSpPr>
        <p:spPr>
          <a:xfrm>
            <a:off x="159151" y="4048640"/>
            <a:ext cx="7003834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dirty="0">
                <a:ea typeface="+mn-lt"/>
                <a:cs typeface="+mn-lt"/>
              </a:rPr>
              <a:t>Charge propagation maps produced with Garfield++ for ¼ of pixel</a:t>
            </a:r>
            <a:endParaRPr lang="en-US" dirty="0"/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GB" dirty="0">
                <a:ea typeface="+mn-lt"/>
                <a:cs typeface="+mn-lt"/>
              </a:rPr>
              <a:t>Garfield++ imports electric field + mobility + lifetime from 3D TCAD</a:t>
            </a:r>
          </a:p>
          <a:p>
            <a:pPr marL="285750" indent="-285750">
              <a:buFont typeface="Arial"/>
              <a:buChar char="•"/>
            </a:pPr>
            <a:r>
              <a:rPr lang="en-GB" dirty="0">
                <a:ea typeface="+mn-lt"/>
                <a:cs typeface="+mn-lt"/>
              </a:rPr>
              <a:t>Inject 1000e-, charge collection recorded in a 5x5 matrix (plain text for readability, can be shared for physics performance studies)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GB" dirty="0">
                <a:ea typeface="+mn-lt"/>
                <a:cs typeface="+mn-lt"/>
              </a:rPr>
              <a:t>Fe55 like deposition and propagation from custom python script </a:t>
            </a:r>
          </a:p>
          <a:p>
            <a:pPr marL="285750" indent="-285750">
              <a:buFont typeface="Arial"/>
              <a:buChar char="•"/>
            </a:pPr>
            <a:r>
              <a:rPr lang="en-GB" dirty="0">
                <a:ea typeface="+mn-lt"/>
                <a:cs typeface="+mn-lt"/>
              </a:rPr>
              <a:t>Smeared with measured noise and compared with measurement</a:t>
            </a:r>
          </a:p>
          <a:p>
            <a:pPr marL="285750" indent="-285750">
              <a:buFont typeface="Arial"/>
              <a:buChar char="•"/>
            </a:pPr>
            <a:r>
              <a:rPr lang="en-GB" b="1" dirty="0"/>
              <a:t>Excellent matching</a:t>
            </a:r>
            <a:r>
              <a:rPr lang="en-GB" dirty="0"/>
              <a:t>, including diffusion dominated 'standard' type</a:t>
            </a:r>
          </a:p>
        </p:txBody>
      </p:sp>
      <p:pic>
        <p:nvPicPr>
          <p:cNvPr id="10" name="Picture 9" descr="A diagram of different types of implantation&#10;&#10;AI-generated content may be incorrect.">
            <a:extLst>
              <a:ext uri="{FF2B5EF4-FFF2-40B4-BE49-F238E27FC236}">
                <a16:creationId xmlns:a16="http://schemas.microsoft.com/office/drawing/2014/main" id="{AD549699-7EA2-83FE-F250-3C4EC4BE58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846" y="1401163"/>
            <a:ext cx="5932458" cy="248854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D3B96F1-0DF0-B28F-4D9E-60EAD8B861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3339" y="3180990"/>
            <a:ext cx="5423140" cy="3609077"/>
          </a:xfrm>
          <a:prstGeom prst="rect">
            <a:avLst/>
          </a:prstGeom>
        </p:spPr>
      </p:pic>
      <p:pic>
        <p:nvPicPr>
          <p:cNvPr id="12" name="Picture 11" descr="A diagram of a diagram&#10;&#10;AI-generated content may be incorrect.">
            <a:extLst>
              <a:ext uri="{FF2B5EF4-FFF2-40B4-BE49-F238E27FC236}">
                <a16:creationId xmlns:a16="http://schemas.microsoft.com/office/drawing/2014/main" id="{7E9E9523-FB77-85F4-76F9-F975E688DFE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28" r="-129" b="5952"/>
          <a:stretch/>
        </p:blipFill>
        <p:spPr>
          <a:xfrm>
            <a:off x="6720517" y="1394476"/>
            <a:ext cx="5062637" cy="213030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CD515EB-FD7F-CED9-F729-96576295DB44}"/>
              </a:ext>
            </a:extLst>
          </p:cNvPr>
          <p:cNvSpPr/>
          <p:nvPr/>
        </p:nvSpPr>
        <p:spPr>
          <a:xfrm>
            <a:off x="4686300" y="5346601"/>
            <a:ext cx="2271971" cy="408082"/>
          </a:xfrm>
          <a:custGeom>
            <a:avLst/>
            <a:gdLst>
              <a:gd name="connsiteX0" fmla="*/ 0 w 2271971"/>
              <a:gd name="connsiteY0" fmla="*/ 0 h 408082"/>
              <a:gd name="connsiteX1" fmla="*/ 613432 w 2271971"/>
              <a:gd name="connsiteY1" fmla="*/ 0 h 408082"/>
              <a:gd name="connsiteX2" fmla="*/ 1204145 w 2271971"/>
              <a:gd name="connsiteY2" fmla="*/ 0 h 408082"/>
              <a:gd name="connsiteX3" fmla="*/ 1703978 w 2271971"/>
              <a:gd name="connsiteY3" fmla="*/ 0 h 408082"/>
              <a:gd name="connsiteX4" fmla="*/ 2271971 w 2271971"/>
              <a:gd name="connsiteY4" fmla="*/ 0 h 408082"/>
              <a:gd name="connsiteX5" fmla="*/ 2271971 w 2271971"/>
              <a:gd name="connsiteY5" fmla="*/ 408082 h 408082"/>
              <a:gd name="connsiteX6" fmla="*/ 1703978 w 2271971"/>
              <a:gd name="connsiteY6" fmla="*/ 408082 h 408082"/>
              <a:gd name="connsiteX7" fmla="*/ 1158705 w 2271971"/>
              <a:gd name="connsiteY7" fmla="*/ 408082 h 408082"/>
              <a:gd name="connsiteX8" fmla="*/ 567993 w 2271971"/>
              <a:gd name="connsiteY8" fmla="*/ 408082 h 408082"/>
              <a:gd name="connsiteX9" fmla="*/ 0 w 2271971"/>
              <a:gd name="connsiteY9" fmla="*/ 408082 h 408082"/>
              <a:gd name="connsiteX10" fmla="*/ 0 w 2271971"/>
              <a:gd name="connsiteY10" fmla="*/ 0 h 408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271971" h="408082" extrusionOk="0">
                <a:moveTo>
                  <a:pt x="0" y="0"/>
                </a:moveTo>
                <a:cubicBezTo>
                  <a:pt x="226203" y="-40292"/>
                  <a:pt x="387927" y="22108"/>
                  <a:pt x="613432" y="0"/>
                </a:cubicBezTo>
                <a:cubicBezTo>
                  <a:pt x="838937" y="-22108"/>
                  <a:pt x="1066473" y="39516"/>
                  <a:pt x="1204145" y="0"/>
                </a:cubicBezTo>
                <a:cubicBezTo>
                  <a:pt x="1341817" y="-39516"/>
                  <a:pt x="1484997" y="31812"/>
                  <a:pt x="1703978" y="0"/>
                </a:cubicBezTo>
                <a:cubicBezTo>
                  <a:pt x="1922959" y="-31812"/>
                  <a:pt x="2155616" y="3172"/>
                  <a:pt x="2271971" y="0"/>
                </a:cubicBezTo>
                <a:cubicBezTo>
                  <a:pt x="2312994" y="178452"/>
                  <a:pt x="2262892" y="269689"/>
                  <a:pt x="2271971" y="408082"/>
                </a:cubicBezTo>
                <a:cubicBezTo>
                  <a:pt x="2136436" y="424478"/>
                  <a:pt x="1828697" y="377374"/>
                  <a:pt x="1703978" y="408082"/>
                </a:cubicBezTo>
                <a:cubicBezTo>
                  <a:pt x="1579259" y="438790"/>
                  <a:pt x="1329599" y="364296"/>
                  <a:pt x="1158705" y="408082"/>
                </a:cubicBezTo>
                <a:cubicBezTo>
                  <a:pt x="987811" y="451868"/>
                  <a:pt x="788224" y="400420"/>
                  <a:pt x="567993" y="408082"/>
                </a:cubicBezTo>
                <a:cubicBezTo>
                  <a:pt x="347762" y="415744"/>
                  <a:pt x="147814" y="373147"/>
                  <a:pt x="0" y="408082"/>
                </a:cubicBezTo>
                <a:cubicBezTo>
                  <a:pt x="-37007" y="220474"/>
                  <a:pt x="32676" y="151231"/>
                  <a:pt x="0" y="0"/>
                </a:cubicBezTo>
                <a:close/>
              </a:path>
            </a:pathLst>
          </a:custGeom>
          <a:noFill/>
          <a:ln w="28575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36374589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8984A03-F97B-CF5B-A271-F05FC92F1264}"/>
              </a:ext>
            </a:extLst>
          </p:cNvPr>
          <p:cNvSpPr/>
          <p:nvPr/>
        </p:nvSpPr>
        <p:spPr>
          <a:xfrm>
            <a:off x="4572000" y="4032151"/>
            <a:ext cx="1081346" cy="408082"/>
          </a:xfrm>
          <a:custGeom>
            <a:avLst/>
            <a:gdLst>
              <a:gd name="connsiteX0" fmla="*/ 0 w 1081346"/>
              <a:gd name="connsiteY0" fmla="*/ 0 h 408082"/>
              <a:gd name="connsiteX1" fmla="*/ 562300 w 1081346"/>
              <a:gd name="connsiteY1" fmla="*/ 0 h 408082"/>
              <a:gd name="connsiteX2" fmla="*/ 1081346 w 1081346"/>
              <a:gd name="connsiteY2" fmla="*/ 0 h 408082"/>
              <a:gd name="connsiteX3" fmla="*/ 1081346 w 1081346"/>
              <a:gd name="connsiteY3" fmla="*/ 408082 h 408082"/>
              <a:gd name="connsiteX4" fmla="*/ 540673 w 1081346"/>
              <a:gd name="connsiteY4" fmla="*/ 408082 h 408082"/>
              <a:gd name="connsiteX5" fmla="*/ 0 w 1081346"/>
              <a:gd name="connsiteY5" fmla="*/ 408082 h 408082"/>
              <a:gd name="connsiteX6" fmla="*/ 0 w 1081346"/>
              <a:gd name="connsiteY6" fmla="*/ 0 h 408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81346" h="408082" extrusionOk="0">
                <a:moveTo>
                  <a:pt x="0" y="0"/>
                </a:moveTo>
                <a:cubicBezTo>
                  <a:pt x="153110" y="-63416"/>
                  <a:pt x="338341" y="57604"/>
                  <a:pt x="562300" y="0"/>
                </a:cubicBezTo>
                <a:cubicBezTo>
                  <a:pt x="786259" y="-57604"/>
                  <a:pt x="869812" y="6953"/>
                  <a:pt x="1081346" y="0"/>
                </a:cubicBezTo>
                <a:cubicBezTo>
                  <a:pt x="1094658" y="194826"/>
                  <a:pt x="1068889" y="262761"/>
                  <a:pt x="1081346" y="408082"/>
                </a:cubicBezTo>
                <a:cubicBezTo>
                  <a:pt x="823690" y="440183"/>
                  <a:pt x="685627" y="343374"/>
                  <a:pt x="540673" y="408082"/>
                </a:cubicBezTo>
                <a:cubicBezTo>
                  <a:pt x="395719" y="472790"/>
                  <a:pt x="268849" y="370981"/>
                  <a:pt x="0" y="408082"/>
                </a:cubicBezTo>
                <a:cubicBezTo>
                  <a:pt x="-27152" y="269146"/>
                  <a:pt x="21063" y="194981"/>
                  <a:pt x="0" y="0"/>
                </a:cubicBezTo>
                <a:close/>
              </a:path>
            </a:pathLst>
          </a:custGeom>
          <a:noFill/>
          <a:ln w="28575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36374589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777C2CE-CAFC-B574-000D-D578E25BC150}"/>
              </a:ext>
            </a:extLst>
          </p:cNvPr>
          <p:cNvSpPr/>
          <p:nvPr/>
        </p:nvSpPr>
        <p:spPr>
          <a:xfrm>
            <a:off x="3819525" y="4470301"/>
            <a:ext cx="3329246" cy="331882"/>
          </a:xfrm>
          <a:custGeom>
            <a:avLst/>
            <a:gdLst>
              <a:gd name="connsiteX0" fmla="*/ 0 w 3329246"/>
              <a:gd name="connsiteY0" fmla="*/ 0 h 331882"/>
              <a:gd name="connsiteX1" fmla="*/ 621459 w 3329246"/>
              <a:gd name="connsiteY1" fmla="*/ 0 h 331882"/>
              <a:gd name="connsiteX2" fmla="*/ 1209626 w 3329246"/>
              <a:gd name="connsiteY2" fmla="*/ 0 h 331882"/>
              <a:gd name="connsiteX3" fmla="*/ 1664623 w 3329246"/>
              <a:gd name="connsiteY3" fmla="*/ 0 h 331882"/>
              <a:gd name="connsiteX4" fmla="*/ 2252790 w 3329246"/>
              <a:gd name="connsiteY4" fmla="*/ 0 h 331882"/>
              <a:gd name="connsiteX5" fmla="*/ 3329246 w 3329246"/>
              <a:gd name="connsiteY5" fmla="*/ 0 h 331882"/>
              <a:gd name="connsiteX6" fmla="*/ 3329246 w 3329246"/>
              <a:gd name="connsiteY6" fmla="*/ 331882 h 331882"/>
              <a:gd name="connsiteX7" fmla="*/ 2874249 w 3329246"/>
              <a:gd name="connsiteY7" fmla="*/ 331882 h 331882"/>
              <a:gd name="connsiteX8" fmla="*/ 2286082 w 3329246"/>
              <a:gd name="connsiteY8" fmla="*/ 331882 h 331882"/>
              <a:gd name="connsiteX9" fmla="*/ 1764500 w 3329246"/>
              <a:gd name="connsiteY9" fmla="*/ 331882 h 331882"/>
              <a:gd name="connsiteX10" fmla="*/ 1242919 w 3329246"/>
              <a:gd name="connsiteY10" fmla="*/ 331882 h 331882"/>
              <a:gd name="connsiteX11" fmla="*/ 754629 w 3329246"/>
              <a:gd name="connsiteY11" fmla="*/ 331882 h 331882"/>
              <a:gd name="connsiteX12" fmla="*/ 0 w 3329246"/>
              <a:gd name="connsiteY12" fmla="*/ 331882 h 331882"/>
              <a:gd name="connsiteX13" fmla="*/ 0 w 3329246"/>
              <a:gd name="connsiteY13" fmla="*/ 0 h 331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329246" h="331882" extrusionOk="0">
                <a:moveTo>
                  <a:pt x="0" y="0"/>
                </a:moveTo>
                <a:cubicBezTo>
                  <a:pt x="282838" y="-66448"/>
                  <a:pt x="493363" y="66684"/>
                  <a:pt x="621459" y="0"/>
                </a:cubicBezTo>
                <a:cubicBezTo>
                  <a:pt x="749555" y="-66684"/>
                  <a:pt x="1090050" y="14646"/>
                  <a:pt x="1209626" y="0"/>
                </a:cubicBezTo>
                <a:cubicBezTo>
                  <a:pt x="1329202" y="-14646"/>
                  <a:pt x="1551864" y="40581"/>
                  <a:pt x="1664623" y="0"/>
                </a:cubicBezTo>
                <a:cubicBezTo>
                  <a:pt x="1777382" y="-40581"/>
                  <a:pt x="1997920" y="10153"/>
                  <a:pt x="2252790" y="0"/>
                </a:cubicBezTo>
                <a:cubicBezTo>
                  <a:pt x="2507660" y="-10153"/>
                  <a:pt x="2821231" y="55814"/>
                  <a:pt x="3329246" y="0"/>
                </a:cubicBezTo>
                <a:cubicBezTo>
                  <a:pt x="3335126" y="161375"/>
                  <a:pt x="3299433" y="244380"/>
                  <a:pt x="3329246" y="331882"/>
                </a:cubicBezTo>
                <a:cubicBezTo>
                  <a:pt x="3236131" y="354582"/>
                  <a:pt x="3017494" y="306368"/>
                  <a:pt x="2874249" y="331882"/>
                </a:cubicBezTo>
                <a:cubicBezTo>
                  <a:pt x="2731004" y="357396"/>
                  <a:pt x="2425826" y="311507"/>
                  <a:pt x="2286082" y="331882"/>
                </a:cubicBezTo>
                <a:cubicBezTo>
                  <a:pt x="2146338" y="352257"/>
                  <a:pt x="2005314" y="272302"/>
                  <a:pt x="1764500" y="331882"/>
                </a:cubicBezTo>
                <a:cubicBezTo>
                  <a:pt x="1523686" y="391462"/>
                  <a:pt x="1424335" y="278611"/>
                  <a:pt x="1242919" y="331882"/>
                </a:cubicBezTo>
                <a:cubicBezTo>
                  <a:pt x="1061503" y="385153"/>
                  <a:pt x="960314" y="307282"/>
                  <a:pt x="754629" y="331882"/>
                </a:cubicBezTo>
                <a:cubicBezTo>
                  <a:pt x="548944" y="356482"/>
                  <a:pt x="232900" y="262443"/>
                  <a:pt x="0" y="331882"/>
                </a:cubicBezTo>
                <a:cubicBezTo>
                  <a:pt x="-32994" y="185509"/>
                  <a:pt x="29251" y="84788"/>
                  <a:pt x="0" y="0"/>
                </a:cubicBezTo>
                <a:close/>
              </a:path>
            </a:pathLst>
          </a:custGeom>
          <a:noFill/>
          <a:ln w="28575">
            <a:solidFill>
              <a:schemeClr val="accent6"/>
            </a:solidFill>
            <a:extLst>
              <a:ext uri="{C807C97D-BFC1-408E-A445-0C87EB9F89A2}">
                <ask:lineSketchStyleProps xmlns:ask="http://schemas.microsoft.com/office/drawing/2018/sketchyshapes" sd="36374589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 descr="https://cds.cern.ch/record/1696920/files/4_Color_Logo_CB.jpg?subformat=icon-1440">
            <a:extLst>
              <a:ext uri="{FF2B5EF4-FFF2-40B4-BE49-F238E27FC236}">
                <a16:creationId xmlns:a16="http://schemas.microsoft.com/office/drawing/2014/main" id="{5190666C-33CE-F659-2FF1-BE1F087F12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03613" y="510935"/>
            <a:ext cx="790396" cy="1077224"/>
          </a:xfrm>
          <a:prstGeom prst="rect">
            <a:avLst/>
          </a:prstGeom>
        </p:spPr>
      </p:pic>
      <p:pic>
        <p:nvPicPr>
          <p:cNvPr id="8" name="Picture 7" descr="data:image/jpeg;base64,/9j/4AAQSkZJRgABAQAAAQABAAD/2wCEAAkGBxISEhUTEhMVFhUVGBUXGRgXFx0WFRgXFxcXFxcdFhYYHSggHR0nHhYVITEhJSkrLi4uGh81ODMtNygtLisBCgoKDg0OGxAQGy0mICUtNS82MjAtLS01LS4vLS0tLS0vLS0tLS0tMC8tLS0uLS0tLy0tLTUvLS0tLS0tLS0tLf/AABEIAK4BIQMBEQACEQEDEQH/xAAbAAEAAgMBAQAAAAAAAAAAAAAABQYDBAcCAf/EAEoQAAIBAwIDBQQFCAUKBwAAAAECAwAEERIhBTFBBhNRYXEHIjKBFEJikbEjM1JygpKh0RaTorLBFSRDU1Rzg6PC0jRjZISU4fD/xAAaAQEAAwEBAQAAAAAAAAAAAAAAAwQFAgEG/8QAOBEAAgECAwQIBQQBBQEBAAAAAAECAxEEITEFEkFRE2FxgZGhwdEiMrHh8BQjUvFCFTNikqKCQ//aAAwDAQACEQMRAD8A7jQCgFAKAUAoBQCgFAVzj3bextCUklLyLuY4lMsgH2gnw8vrEV45Janqi3oir23tq4ez6WiuUX9MojD5qjlvuBr08sdEsruOZFkiYOjgMrKcqwPIg0BnoBQCgFAKAUAoBQCgFAKAUAoBQCgFAKAUAoBQCgFAKAUAoBQCgFAKAUBq8T4jFbxtLPIscaDJZjgD+Z8hQHK+1ntXuFXNpAsaMcI9wCZJPEpApGlcb6nPUbVFGtGcnGOdteollRlGKlLK+nX3Fb4X7YOIxSAz93MmcMhQRv4HSy8j6g/41Ks9CNotV/2oueIgGMva2jclU4uZR9t1JEan9FDn7XSsrGbRVJuFPN+S9/oaeD2c6qU5vL6lB4nKZ5RY2YCRgnvGUYDYPvFiNyoO32jXlGPQ03icQ7y4dXK3W/I6rS6Wp+mw6suPrfqXmfbrs8rbAFU7yOCHxOGzPK3iSFkx6eGK9hjGtc3ZyfV/GP0PJYRPTS6iuv8AlL6nS/YVck2M6ZJSK5kVCeiFI3/Fmb9qtRaZmXK18i28F7WWt3NLDbOZTCPfdVPcg5xpEmNJbrgZ616eE4GBoD7QCgFAKAUAoBQCgFAKAUAoBQCgFAKAUAoBQCgFAKAUAoBQCgFAavE7+O3ikmlYLHGpdmPQAZ5dT5daA5LxC8kvZPpV0NKJloYG+GFcfHIORlI5n6vIVg43HSqS6Kl2dpu4LBRhHpavb2FO4Y/0u4lvZfzMAJUHl7oLKPkPePmRVisv09KOHp/NL8b9EQUX+oqyxE/lj+JerN+x4UWaBZFyXhuXk25PM0ZPz97HyqvUxNlUcHpKKXYr+xYp4fecFJaxk3329zxweaaK0FuwKzFxHHuCdEmpg/oAJSAf0RXWIp054jplnFK77Vw+hxQnUhh+heUm7LsfHuzLDw7hccJYoOYVfRUUBR+J9Saza2JnWST4X8WaNHDwottcbeCNqWMEdAQDg+GRjI+VRQk0/wAzzJpRTX5kYez1qsXCIrcyMkV0bi5nkX84bRGWMKukfnJQbdAOeGbG4xX2Sbau9T45pJ5GO8sWkCQ3IkhgIzb8Js//ABDpyDXbL8IP1ixwPEHOfTwuvZL/ACmHRJLS2tLJEKrErmScYHuDUp0+tAXOgFAKAUAoBQCgFAKAUAoBQCgFAKAUAoBQCgFAKAUAoBQCgFAKAoHtMuu8ltrT6u9zKOhERAiU+RkOr/h1S2hXdKi7avIu7PoKrWV9FmVDtB70axf651jP6py0mP2FasHBK03P+Kb7+Hmzdxl3BQX+TS7uPkZbHhqrD3ZHxEs46EsdTD06egrmtiZSrdIuGS+n3PaOHjGluPjm/b0PM3FkDEIrysNj3S6gD4F/hB8s17HCTavJqK63by1EsVBO0U5PqV/PQr9/OTepKdduvdd2zyx7A6ifdO6gnVzO3PxrRpU0sM6atN3vZPX17jOqzbxKm7wVrXa/F3li/wAlQOBrQS53zJ+V+Y1ZA+WBWa8TWi7Re71LL87zSWGoyV2t7reZhn4EmlhAzQEgj8mfc38Yj7vXmAD513DGzunVSlbnr46nE8HCzVNuPZp4aEJItzbGMW0ndSRjAjdzJFIFyUaDviVGkkt3e2Gwd8A1sYfGb15Sbcez5eppfVGRXwdrRirS7fm6039GWX2e+0mCJjBdQd1I7HXcKWfvJBsTOWy4I8csAB9UCtG6tcznF3sdgS6QgMHUg7ghgQQfA9a9PDJmgPtAKAUAoBQCgFAKAUAoBQCgFAKAUAoBQCgFAKAUAoBQHwnFAUpfatwkyd39J64191J3ef19OMefLzoC32l3HKgkidXRhlWQhlI8iNjQHM+08hbilx9iG1QeWe9c/wB8fdWLthu0F2+hs7HWc32epC8QP+cWw85m+YjI/wCo1m0b9BUfYvM0a3+/TXa/L7nyeYzSmBSQkYBlYHBJb4YwRyyNyR0wOu3UIdDSVV6v5fWXseTl0tR0o6L5vb38CSjQKAFAAGwAGAB5CqkpOTu3dluMVFWR9I8a8WWaPbXIieweHMlqNubQE4R/Hu/0H9Nj1HWrsK8K3wV+6XFdvNFKVGVH46HfHg+zk/I3uHXyTIHQ7bgg7MrDYqw6EHpVetRlRnuy/vrLFGtGrHej/XUOJcPjnjMcgyp+8HoQehpRrTozU4M8r0IVobk0Q3A7RhKLURp35YaNIxG6hcCcr0KgMG0nPIb5Fas/349IpfDxvqs84+qv4qxkqSw14yj8S0to+Uve3mXWy7HcPMBaK2huZCzAvOpXU4fTKfh9wZDYCrjbzzXbr1FJRbsurPsM5reu+Jt2twvDrhY4ZS9s0kUUsLPra1efIgdCxLLG7AIUJwNQIwAauYWvKeU+587Ec4paF9q6RigFAKAUAoBQCgFAKAUAoBQCgFAKAUAoBQCgFAKAUBE9qLsxW0rLPFbtpwss2O7VjyyCd/T8aA4Hd8VJfD8R4bPvuGswVPzW1yfvoeli7O8citI3mje0jZRqcWUzNE/IflbC40MOajXFhhkdKHh74bxgXkst0QoklEWtUyUj0ppVNR+JsZJ9RWBtWUpSSasle3XzfYb+yoxjF2d27X6uS7T1xLhgmeJiSFjLkgEgtqAGCR08fGqNDEujCSWrt3Fyvh1VnFt5K/ea/ZiBVSYqMap5j8lbQB6e7UuPm3KCfCK88yPARSjJr+T8siZqiXhQCgIXiC/R5RcLtG5CzjoM7LJ6jkfL0q/Rf6in0L+ZZx9V7FCsugqdMvleUvR+5NVQL5qXsxhKXKDL25L4HNo8YlTzymcfaCnpVzBTtU6N6Sy7+D8SjtCjv0t5axz9y89oOMLDam4ViFKhhIIzKqgjUrOinOg7Akcs9OYuUqe9PdZgt5XKl2u7UobaBmhZdUtpLcYx7iRSJKyq2ffbK6QB51Lg5QdZpPS9uslr4apCG9JHU7S5SVFkjYMjqGVhuCrDII8sVslEzUAoBQCgFAKAUAoBQCgFAKAUAoBQCgFAKAUAoBQCgNDjHBbe7VVuYUlVG1qrjUobBGcHY7E86Az2llFEAsUaRqNgEUKAPQCgOSe33ihZrWyTckmZh1ycxRD5nvfuFeNpK7PYpt2RX+D2/dyRwruIs5ONjIFBmfzI1pGvhqbwrDxE9+nKo/8AL6XtFeTk+xG3QhuVI01/j9bXk/NRXayyRTZVS2FJAOCeRPSsmUM2o5pcTWjO8U5ZNkb2cb3Zl6pcTg/NtY/g4q1jl8UJc4r2KuBfwzjyk/f1JeqRdFAKAx3EKurIwyrAqR4gjBrqE3CSlHVHM4KcXF6M0Oz8rGLQ5y8LNEx8dHwk+qlD86s42KVTfjpJb3jr53K+Dk3T3ZaxdvDTyJPHjVTQstXyZPezqXXw9I2we5aa3IO4KxSPGoOfsBRW1iH+5vLik/FHyu7utx5OxVeP9nYhI9u65VVJhJ5rFLsAD4oyYHXCr41DUrzoyVWGjea61r43+vI0sNCGJpunPWKsux+xYvZPxBU7/h4ct9GKPHnciOUZZcn9F8n0cCtrC1ZVaSnJWuZeKpRpVXCL0OiVYK4oBQCgFAKAUAoBQCgFAKAUAoBQCgFAKAUAoBQCgFADQHF+P2q3PFrqdtzbyRRJ4AJACR+/IT8qydp4mVNdGv8AJP6r7mts3Dqf7j4P0/o9wWLs6wW+O9lMh1sMiNC2qWRh1A1KAvUlRyyRm0V00t6p8qtlzysl+dZexM1hoWh8zv5u7/Own7DsbYPFG6Qx3WsjXNcankZdwxXI2bI2UBRzq869SDcfltokYklvPeebK5ccHXh988EeRDcp30QJzpdDplQE7nZkb09KixrdaiqnGLs+x6GhsypuVHTfHPvRv1kG4KAUAoCNtV03Uw6OkMn7Q1xt/BI6tVGpYeD4ptd2T9yrTW7iJ9aT+qN0ze+I1DPI24jQanI5Z0jku4944A6kVzQwtWt8i7+B1XxVKj877ie9mat9GmLIULXVydJIJBDBGBKkjOpW5EjzNaWJjuOMOUUj51yU5SmuLbMHtEOgwSr8Wm4jAPI/kxKM+hh/tGo1BTg4y0vF+dvUnwtRwqXWtn9L+hTPZ/xApx1c7d+s0Z88amTPniFP41sYVKNKKXL88yrim5VZN8/zyO91YK4oBQCgFAKAUAoBQCgFAKAUAoBQCgFAKAUAoBQCgFAKA4Fe8RMfFbyHBybieTyI7oaR/Zz8xWbtCgpx3uxf+jS2fWcJKPa//JaOwXFVleZ401yaLT3dQUiKTLMwJ6Asc43OkeVVFh+ihut5XflkvoMVW6Wal1LzzLX2rmmW0lMDBZdOEJxzJGdOdtWM4ztnFR05QjJOpoQxpym92GpA3dtJxSwWYKI7iOWV4ATnBikeIK7DYh1Ug/rZ6VPeFOTi84tZ96vfzOU5Qldap/QhLC7EqBgCpyVZT8SOuzKw6EHasmvRlRm4P+1zPpaFaNWClE2ahJj4TRZuwbsakHEFlk7m3DTy/oRYbA8XfIRB5sRV6js6vUztZdf5co1toUKfG76vcz3XZC/luCguIbYiAOcAykAyEAFjpwdjuPTfnWxQ2dShHdn8WdzHrbQqTneHw5WLFw20i4daG3s5FuL2bPv5DM0h272XBJESZzueQAGSwzdlKNON3kkUs5MmuBcLS1t4oEJIjXGo82Y7uzebMWY+ZrBqVHOTkywlZWKl2uuxNeLEu62yMX8O9mACr6iMMT/vBXNaXR0OuT8l9y9s+nv1XJ6Jeb+xT5IltOIWd0xJRZSNKKWc6hIfdUeAKj51e2diVKDi+H2+uZHtHDOM1Jcfv9jo49o8ahmmtLqJFBIbCSE+RWNyQf4eJFXIYyhOW7GauVJ4OvCO9KLsRM/bziMuHtoLaONgGUTO7yMDuNXd4VfvNQVNpUYScXfLqJ6eza04qStn1m3Ze00/mp7Kb6QBqKxMjRsucakeR12zjbmKnWMoun0m9lp3kDwlZVOj3c9e4s3ZftZb3wcRa0kjx3kUq6JUzyJXJBB8QSKsRkpK60K8ouLs1mT1engoBQCgFAKAUAoBQCgFAKAUAoBQCgFAKAUAoDgftCtfo3HhIfguO6fy95O4YfemT+sKr4qLlRkly+mZYws92tFvn9cjB2f4Fj8rrkjdA0KtG7RyL3UjrkMDuCoT3TkbVlYnHyj8MUne0s807pP63NTD4CNRNz7OtWbX0JuxS4BPfSvLsAGeVpC2OoQgLHzOwznqdqpYqvCqlZW6rJW79X+ZFrCYaVFv63vfu0RbPZ7OO4lhz70M8wPpKxnT5Ylx8jVqb3oxnzS8svQyK8d2rKPW/cxdquzEjs1zZ6FnIGuN9o5wBtkj4ZANg/UbHoR6nCcVCrotHxX26hSr1KLvAj+BcBN1lWv+7lXGuFLcRTx+omZ8jnhwuk9DV2ns3Da69/tY6ntPEPkuxe5Ny+zCxkTTMbiU/pvO4PyRNMf9mr1OjTp/IkilUrVKnzts3bex4fwS0kdAIoxl2JYtJIwGwyd2PQAVIRlUbgUdyxv+KOrM6LiLXptoYhllQ7jvMEkktsTnAqtOrJu0SzGkkrs9dnLuxe6U2S28MUIYPIoSHviwIEaAYLoD75bllVxnfFfEb25Z3bffYNxvkTHaHtdFEO6t3Sa5YYRFIZU+3MR8KDnvueQqlGlZb9TKK/LI6hGVSW5DUo11dfRU6yyHVJIx+J3bYE4+s7lVUeGcbLUEYPF1HKWS0XV/Szf3NmU44SmoRV3q/p5vJfYjuC8Ta6uS7KFjh1BMjDa5NKgHz91/3qmxOHjh6G5H5pa9izv9CHDV5YivvP5Y6dry9y1VkGuRPDD3c0tv9QBZY/sq5IZR5BgSPDVjpVzEfuUoVuOj67aPwKVD9urKlw1XVfh4nrjPuvbyDmJQnqsqlSPTOk/simFe9GpDnG/esz3E/DKnP/lbueRt2WY+J2EsezPI8D4+vE0bsQ3iFKhvWr2x6kvihw1KO16cfhnx0OxCtwxD7QCgFAKAUAoBQCgFAKAUAoBQCgFAKAUAoBQHO/bLwdXgjuiufo5ZXwMsIZsKzL5owjceGDXFRNx+HUkptKXxaFPtuNd4P82ieYdXP5KPPX3n3J9Aa+bnhNx3rSUerV+R9FDFb+VGLl16LzNi04kxkEUsRidgSvvB0cDnpYdRnkQKiqYaKh0lOW8lrlZruJaeIbn0dSO6+Gd0zYS+ezuBdopeMqI7hFGWMYJKOg6shLbdQxFT4OpGUehm7cU+vl3lPaOHb/djw17OZ0jh99FPGssLq8bjKspyD/8AflzFdyg4OzMpO+h44hwyGcATRq+n4SR7ynxVuanzBr2FSUPldg0mR/8AReHpLeAeAvLjHy/KbfKp1ja3PyRzuRN+24VCm4TLYxqcmRyDzBeQlseWainWnP5mepJFD7Q2PD0cw2ltCZxs0mnXFbA89KtlO9xyQDbmcDAMzxM6cd+o+xcX9uZLQwzrS3Y6cXy+/IwCwi7tYyilFAAVgGGB61jutU33O+bPolRhuqFskaoa3tisaLHGXyxC4QBFGSzeXIepqZRrYiLnJt278+SIXKjQkoxSV+7LmzVuLxrnAtVGAcidxiNTgrmNechwxwfh86mp044bOs//AJWr7eX1IqlR4jKiv/p6Ls5/Q1P6LdzEO5kdpUdZQGbCM642KjYZAxk5qVbRVSp+5FKLVutJkX+nOnD9uTck79TaJVePW+MvKkbDmkjBHU+BVjn+fSqbwVa9oxbXNZp96LccZR3bylZ8nk13GvwS5W4lluEIKgLEnjhSWZiOYySMZ6L51LiqcqFKNKSz1fsRYWpGtVlVjpovfvMnFtUskUcWCY3Erk/CoUHSpI+sxPLwBPhnzD7tKEp1L5qy556vuPcRvVJxhC2Tu+7Rd59tb+Syu4r65VZYYwyFYwcwCTCmVc/GcZU7DZjir+za1BN04J3fF8fYobSo12uklouC4Ha7adZEV0YMjgMrDcFWGQQfAg1smOZaAUAoBQCgFAKAUAoBQCgFAKAUAoBQCgFAeXYAEk4AG5PLHnQHFO13aSbikqQQuY7JmfZch5448B5GPSMsQqr1zk9AKeIxapRk1qreL0XqXMPhHVlFPR38Fq/Q34IVRQqAKqjAA5ACvl5Sc5OUtWfTxioxUY6ERfSa723jH+jWSRv2hoUf3j8qu0o7mEqTfFpepSqy3sVCC4Jv0N7/ACpGWKpqkZdm0DUFPgW+EHyzmoFhZ7qlK0U+btf1J3iYbzjG7a5K/noafDvcld7GZ7aXOZIiuY2J5GSBtt8fGuPWrn6ipTilWSlHg7/R+5QlhKNeTdN7suKt6exYrfthfJtLaQy/ahmMef8AhyKcdfrGvVVw0tJNdq9UVpYDER4J9/uZX7b3JHuWGD/5lwoX+wrH+Fe72HWtTwTOY4LEP/HzRoXnEb24yJpliQ847fKkjqGnJ1n9nTUMsZTj/tRz5v208blulszjVfcvc8W8CxqFRQqjkAMAVRnOU3vSd2asIRgt2Ksj2RXJ0QSdnI5JO9nXURnCsdRP2pW+sfBR7qjYCtGWPlCG5SduvTuS9XmzOhgIznv1F697foskToFZ2poJJH2h6eWjBwSASOWRnHpXqlJZJnLinm0adzwiCR+8eNS/LVuCR54Iz86mhiq0I7kZZEM8LRnLelHM24olUaVUKPADA+4VFKUpO8ndk0YRirRVkfZEDAqwBBBBB5EHYivIycXdaiUVJWehKeyPiBjFxw+Rt7ZtcWo7mCTJABPPS2fTIr6/D1lWpqa4/U+SxFF0ajhyLVxPtnw+32mvIFI+rrDN+6uT/CpiEhZfapw/6guZf93byEfewFcucVq14napylomeE9qdqedtfAeJtm/wNcdPS/mvFe510FX+L8GTXBu21hdMI4p1Eh5RyAxSH0SQAn5ZqRNNXRG007MsNengoBQCgFAKAUAoBQCgFAKAUAoCn+1W6deHvHGSGuHit8jmFlbDn9wPXE5qEXJ8Fc7pwc5KK4uxQrK2CzvpGFSKGNB4DMhP/R91fL1ajlRjfWUm35I+npQUazS0UUl5ki7AAk8hufQVVSbdkWm0ldlHsZ5Z5nVHeN58PJyIWDfRp6pIF0rjcHVkV9BVjTo01KSTUMl1y49TV8+qxgUpVK1RqLacteqPDsdsuJdLS2SJAkahVXYAf8A7n51g1KkqknKTu2btOnGnFRirJEZd3UQu1LOiGOJgxYhc94y6Vyefwk46ZHjVynTqPDNRTd3lbq1foU6lSnHEpyaVln36L1JC3vVclRkHmM8mXxRhkEfPI6gVWnQlCO9w+natUWYV4zlu8fr2PQ2ahJjX+lrq0g53wT0Dfo+beQ5dcVL0Mt3ef4ufZ268CHpo726vx8u3s04mxURMKAUAoBQCgFAKAUBQvaPb4kikx8Ssp/ZII/vGt/ZE705R5P6/wBGDtaFqkZc19P7M/s/4Ouk3DKCclY8jYAfEwHjnb5HxqPauJaapRfW/RHey8MmnVkupe5dqxDbFAYLyzjlXTIoYeY5eYPMHzFSUqs6b3oOxHUpQqK01cn+wHaKRZjw+5cudJe3lY5d41+KNz9Z0555lefKvqMHiVXp73HifMYzDdBU3eHA6FVoqigFAKAUAoBQCgFAKAUAoBQFQ9qMZ+hCXpBNBK3kgfQ5+SuW+VRV4b9KUVxTJaE1CpGT4MqQUZz1ON/HHL8a+Ou9GfXpK90ebiIOrIeTKVPoRj/GuoTcJKS4O5zUgpxcXxVjT4bYsjPJIVMj6R7owqogwqrnfxPqfKp8RXjNKEL2XPi3qyHD0JQblO13y4JaIz39wyISiF3OyryyT4noo5k/44qOjTjOXxOy4skrVHCPwq74IhrTgEpU97OwMmTIsfwsx5klwemB7oGwFX6mPppro4aaX4eHqUaeBqNPpJ6624+PoZrPs73AIt55I874bTIhPiVIz9xFR1Meqr/dgn4pndPA9Ev2pteDXhY98M7+XV37qNDlCsQ0hsAbliScHOcDFc13SpWdKOqvd5+Wnie0elq3VWWjtZZeevhY3rThkMRzHGFO/Lpnc4zyz5VXqYmrUVpyuWKeGpU3eKsbdQk4oBQCgFAKAUAoBQFL9pJ92H1k/Ba29jr5+71MXa7+Tv8AQsfAoRFbQqcDEa56DJGW/iTWbi26lebWef0NDCpU6EE+SNn6fFy72P8AfX+dR9BVtfdfgyXp6V7by8UZ1YEZBBHiNxUbTTsyRNNZH2vD0jeNSNF3V2gy9pIswHLUg2lXPmhatHZlbcrbvCWXfwM7aVHfo7y1WfuXC29p0GFae2uYUYA95pWWMAjOT3LMwHnit6OJpSk4qSvy0+phSw1WMVJxdi58Pv4p41lhkWSNhlWUhlPzFTkBs0AoBQCgFAKAUAoBQCgFAYby1SWN45FDI6srKeRVhgg/I0ByC7s5OHSC2uSTETi3uD8Lr9WORvqygbb/ABcxWHtDAO7q012r1NzAY9WVKo+x+ht1imyKAUAoCPub1yxjgUM4+J2/Nx5/SP1m66R8yM1ZhRio79V2XBcX7LrK1StJy3KSu+fBe76kbFjaiNdIJYklmY82Zjlif5dNhUVaq6kt7TkuSJKNJU4219WbFRkooBQCgFAKAUAoBQCgIu37Ox8T4klvKWEUEDSvpOGJdwqrnpnGfQedfQ7Ihak5c39D5/a071VHkvqXyD2X8JXGbbWRsO8lkk28MM+K1dNDKeepFcetuD2j9zFw22nnxkoIo9KDoZpGBC56Ddj4VFWr06K3puxNRoVKztBXKZx2V4ws0NhbW3dtqk+jSH34sHUrxd2qt0IPMY251nyxWHxS6J6vS/MvRwuIwv7q0WtuRPI4IBG4IBHoeVfPyi4uzPoItNJoOoIIIyCCCPEHnRNp3QaUlZkX2aJWIwk7wO0X7K7xn5oyVbxyTqKotJK/v5lTBO1N03rF29vIkezUzWXEITF7sF25ilj5J3pRmjkUdGJXSccwfStTZeKlUTpzztp2GZtPCxptVI6PXtOv1rGSKAUAoBQCgFAKAUAoBQCgMF5aRzI0cqK6MMMrAMpHmDQFOu/Z0inNpcSQD/VuO/hH6quQ6+gcDyqrWwdGrnKOfNZFqjjK1LKLy8SltPOt1PbfkpBblVeVdUal2UMVVTq3Gd96x8Xg6GHSvJ58Mn7GvhMZXr3+FZcc17kgmcb4z1wcj78Csx2vkaavbM1OKXDKoVPzkjBE8ickt+yoZvlU+HpqUnKXyxV37d7yIMRUcYqMdW7L37lmbNvCqKFXkNvE+pPUnmT1NQzm5ycmSwgoRUUZK5OxQCgFAKAUAoBQCgFAfDQFc7LSTvLPeQ3EkPesY10BG1RpgKfyiMBy6edbtXFvBxjRik2ln2mHSwqxkpVpNpN5diLFJLdMCGvrs58HRD/y0Wqz2tX5Lz9ywtk0eb8vYw2VmkS6UzuSSSSzMx5lmO5J8TVCtWnVlvTeZfo0YUY7sFkZpEDAg8iCD6HY1GpOLTRJJKSaZF9l3P0dUb4oi8R/4bFR/AA1bx6XTuS0lZ+JUwLfQqL/AMbrwJaqZcIsDu7v7M8f/Mi/xKMP6urf+5huuD8pff6lP5MT1TXnH7fQ+8StmmeNVZoxE6y94uMiRN4wuoEHB947dAOu3WGrfpk6mreSXVfN+32OcTS/Uvo9Es2+vgvc6d2K4+b23LuoSWOR4ZAPh1pjdM76WBVgDyzjfGa+nhNTipLifNTg4ScXwJ/NdHIoBQDNAKAUAoBQCgFAKAUBp8X4gtvBLO/wxRvI3oilj89qA492ehYQh5PzsxaaQ+Mkp1t92QPlXyuPrdJXfJZeH3PqcBR6Ogubz8STqmXDQZNVyD0jjJ/akbH3gIf3qsp7uHf/ACfkvuys1vYhf8V5v7I36rFkwXl2sa5bqcKBuzMeQUdTUlKlKo7R/pc2R1asaau/77D3AzFQWABPMA5x5Z61zPdUrRd0dQcmviVmZK5OrigFAKAUAoBQCgIjtDMxUW8R/Kz5UH9BP9I58gDgeZFXcFCKk60/ljn2vginjJycVSh80suxcWSFjarFGsabKgAH8z5nnVarUlVm5y1ZYpU404KEdEZ6jJDXN6gzk4w4j3/TJGkfPIx6ipehnwV8r9xF00OOWdu82KiJSM4amie5XozRy/vrpP8AGIn51brveo05dTj4P7lSgt2tUj2PxX2JOqhbI7jEbMEKhQY3V9bkBFA2YE891Zhy61awsoreUuKtZZt8vMqYlSe61wd7vJLn5Gvb8cLsyrC8mMYeLDRMD4SPpH3ZqSeCUUm5qPU9fBXOIYxybUYN9a08XY3OB33EoEkSN7eESSvKToM0nvBQBuQgwFA5Gr62nSpQUIJuy7Ci9m1as3ObSu+32Pcy3cn53iF22eiOsI+QiUH+NV5bXqv5YpE8dk0l8zbNU8DQ85rpj4m5lz/eqP8A1TEc14Eq2Xh+T8TJFwxkOYrq8T9W5kI/dYkGvVtWutbeBzLZdB6X8STs+OcTg+G4S5UfUuECt8pYgMHzKmrVLa6f+5G3YVamyH/+cvH3Ld2b7bQ3T9xIrW9zgnupCDrA5mGQe649N/KtalVhVjvQd0ZVSlOnLdmrMtNSEYoBQCgFAKAUBSfa9Pjh5izj6RNbwfJ5AWHzVWFczluxcuSb8DunHeko83YrdfF6n2KFD0UBgMrvIIYIzNORnQDgKDtqlfki+Z59ATVzC4Kdd30jz9uZTxWNhQVtXy9yeX2aaomklnLXuxjkGRDCQc6Ujzuh+Fid2BPKvooYWlCm6aWT8z56piak6nSN5ryOaXHELi3mNtN3iSINOgt72M+7okbZmHNHOzj3W3Gaq1MFD5ml4enJ8Vw1Rap4yb+FN+PrzXB8VkzZsOJTyPjUeYBwDpyPEaS0LY5q4KnoRzqrVw9GEdF+d6Uupp36i1SxFacsnx/OHw9aatysWusU2RQCgFAKAxXLOFJjCs3gzFQf2gDj7q7p7jl8baXVmcVHNL4Em+sibnjskYOu0nz9gLIp/aVvxFXIYKE38FWNuu6fgU54ycF8dKXdmvH7ERFxWFQt000pu3fRLbmB+7W3LDZJCvxKBrzn3iSMda16mDpPD9FF6Z9/MyYYurGv0slr9CdXj8B+HvW/VhkP4JWK8DWWtv8AtH3NlY2k9L/9X7EoDkZqm1Ytp3Vyv8ftz38DagsckiLJnlmMmWI5PIkqVz5itPB1L0pq3xRTa78n7mbjIWqwle0W0n3ZoztxCa4Om1AWPrO4yD/uk+t+sdvWo1Qp0Fevm/4r1fDsJHXqVnajkv5P0XHtN7h1h3QYl3kdiCzudzjYAAAAAeA8TVetXdWysklokWKNBU7u7berZuVATmGW1jYhmRWK/CSM49M8j51JGrOKai2k+RHKlCTTkr2M1RkgoBQCgFAfAwPKvWmtTxNPQj+N2qSIFfKnUNEi7NFJ9R1Ybg6sbirWDqTpz3oeHNFXF04VIbs/HkzoXs64+95a/lvz8DtBNjYM6YIcD7SlT4ZJr6mE1OKktGfLzi4ScXqi010cigFAKAUAoCje1+Emzhk6Q3drI36uvu/xcVHWV6cl1P6EtF2qRfWvqV6vjT7AxXNykal3ZVUcyxwPvNdQpym92Kuzic4wW9J2Rk4Jwq64hgxBre2P+ndfykg6/R4m/vvt4Bq28LspL4q3h7mNidqN/DS8fY6TwLgcFnH3cCaQTlmJ1SO3VpHO7N5n8K2EklZGO227skq9PCuds+xltxKPTMNMi50Sr8aZ6faXxU7eh3oDkN9wW94ZKpu0WWBSAt0gb3V+2ygsB9hwR0DGqOJwm/CSp5X4ZWfc9H1ovYfFbs0559fFd61XUyQuuOooBAJVsaXBBRsgYKsDgnJ+EkMd8A1i08DKWTefLivznmudjZqY2Mc0sufB/nLJ8jRh47I8oUYHIlQASP3iJBnfYxj1qzLBU4Qb1/Oq68JFeOMqTmlp+dz/APJZayDWPBkGQMjJzjzxzxXW5KzdjnfjdK+p7rk6FAKAUArywFegh+11sJLOcfooXHqnv/4Y+dXNn1NzEwfN28Snj6e/h5dWfgSsLAqpXYEAgeWNqqzTUmnrctQacU0e65OhQCgFAKAUAoBQEZG5juin1JkMg8nQqr49QyH1B8atyXSYdT4xdu56eBUi+jxDjwkr9618ciQmiDqVbkwIPodqrQk4SUlqizOKlFxejJD2IiZ47q4k2WWSNFxyZoU0O49cqPVT4V9hSpqEd1afjPkKtRzlvS1/MzptSEYoBQCgFAKApftE7KXnEFCQXghi0lXiZMrIc5yzqc+WNx1oCmSdiePIuhZLWQDYNqOvHnqjx+NUZbOw7lvbvmXo7Qrxju73kR9v7MeMvMksktuGQghpH70AjwiMZQ+m1W6dOFNWgrFWpVnUd5u7O42aOI0EjBpAqhmVdKs2PeIXJwCc7ZNdkZmoBQCgNfiEjLG7LGZSFJEYIBfb4QWIXfzoDhXauKRyxtuCXlrK/wATRBmibffXDHG0bfwrmUIy+ZHcZyjoyEsLXiI908PuyB0FvIAPRZY2UeigVBUw6lmtfzimmTQxDjk9Pzg00WK4PEGjwljdq4H1rctqP6yOun7qoU9mbtTelZrt9GnfxL1Tae9C0bp9nqmiIsuzfHJNQS0cK5yVk0qmrO7ATPqBzvkdd60f01K6ds1x0y5ZFBYmok1fJ8Nc+eZIx8A7QW2AbczL5vHIfvDh/wAahq7PoVOFuz8sTUtoV6fG66/y57PGLyPa44bdp5pE7L9+nH8aoT2P/Cfii7Da/wDOPg/cf0wtAcSM8R8JI2U/hVWWy8QtEn3lmO08O9W13GzH2msm5XMXzbH41E8DiF/gydY3Dv8AzRmHHLX/AGiH+sX+dc/o8R/B+B7+sofzXieG7Q2g53MP9Yv86fo6/wDB+A/WUP5rxNDi3Fu/heK0jluWkVk/Ixu6gMMEllXHImruC2fVVRTmrJO5SxmPpOm4Qd21Y3eEWHGdCq3DSQoC6jNHGTgYHus2at1dlQnJyUmru5VpbVlCKi4rLLkbrw8QX4+GXI/UaKT+69VnsefCSLK2vDjFmu/EJVOGsb9f/auR96g1E9k1uDX53Ei2rR4p/neeRxf/ANNef/Fl/wC2uf8ASsR1eJ7/AKpQ6/A1Iu0sYlaKdZIDzQzI0WpduYcDG+d+R2r2tsyrCClHN8UKW0qU5OMslwZKy30SrqaRAvPJYAffmqKo1G7KLv2F51qaV3JeJX+L8UvJQDYW1xIgIYzLBIyNg5AQhd1PU+H31s4PZiS3q3Hhy+5j4vaTb3aL048zd4b2lhf3JT3Eoxqjl9xgfLVjb+NUcRs6tTfwq66i7h9oUqi+J2fWSM3EYUGWljA8S4/nVaOHqydlF+DLMsRSiruS8URfDeJRXNwZEcaIlaNcnBZnKl2AO+kBFAPXLeFW61CpQobjWcnd9VtF5lSlXp1q2+nlFWXXfV+R47S9pI4I2WN1aYghQDkKSObY5Y8OdMFgZ1ZqU1aK8+wYzHQpxcYu8vodV9n13ZGzihspklWBFRtOzBiCSzqcFSzam3G+9fSnzZZqAUAoBQCgFAKAUAoBQCgFAKAUAoBQCgFAKAUB8ZQdiMjzoDVk4XA3xQxH1RT+IoDX/o9Z/wCy2/8AUp/20BsxcNgT4YY19EUfgKA2qAYoBQCgFAaPF+D290mi5hjlUHIDqGwfFc8j5igI7h/YrhsDB4rK3VhuG7sMwPkWyR8qXBP0BH8Y4HbXa6bmCOUDlrUMR+qeYPpQEHaezbhMbalsoyc5xIWlX92RiP4UBv33Y3h0zapLK3ZvHulB22GSBvQGGLsHwteVhbfOJW/vA0BOWdnHEumKNI18EUKPuUUBnoBQCgFAKAUAoBQCgFAKAUAoBQCgFAKAUAoBQCgFAKAUAoBQCgFAKAUAoBQCgFAKAUAoBQCgP//Z">
            <a:extLst>
              <a:ext uri="{FF2B5EF4-FFF2-40B4-BE49-F238E27FC236}">
                <a16:creationId xmlns:a16="http://schemas.microsoft.com/office/drawing/2014/main" id="{A35A99B8-EE81-681C-1624-28124C2FCE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70580" y="515606"/>
            <a:ext cx="1717557" cy="103912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2B5FC4D1-9D90-1FE6-EEF0-202E4F4F46F1}"/>
                  </a:ext>
                </a:extLst>
              </p14:cNvPr>
              <p14:cNvContentPartPr/>
              <p14:nvPr/>
            </p14:nvContentPartPr>
            <p14:xfrm>
              <a:off x="4160354" y="5579164"/>
              <a:ext cx="514349" cy="663349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2B5FC4D1-9D90-1FE6-EEF0-202E4F4F46F1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142729" y="5561537"/>
                <a:ext cx="549958" cy="69896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A446B62F-0E0B-B210-61B9-094051830212}"/>
                  </a:ext>
                </a:extLst>
              </p14:cNvPr>
              <p14:cNvContentPartPr/>
              <p14:nvPr/>
            </p14:nvContentPartPr>
            <p14:xfrm>
              <a:off x="4542182" y="6142382"/>
              <a:ext cx="85320" cy="166861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A446B62F-0E0B-B210-61B9-094051830212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524258" y="6124440"/>
                <a:ext cx="120810" cy="202386"/>
              </a:xfrm>
              <a:prstGeom prst="rect">
                <a:avLst/>
              </a:prstGeom>
            </p:spPr>
          </p:pic>
        </mc:Fallback>
      </mc:AlternateContent>
      <p:pic>
        <p:nvPicPr>
          <p:cNvPr id="18" name="Picture 17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8EC27601-C5DA-3BAE-BA44-2AC40F8B423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657815" y="5775475"/>
            <a:ext cx="7477125" cy="942975"/>
          </a:xfrm>
          <a:prstGeom prst="rect">
            <a:avLst/>
          </a:prstGeom>
        </p:spPr>
      </p:pic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8FEB50FA-80E6-6D0E-141D-B73A5F91F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75BBE-BBA0-4C30-9AFE-5D6F87DC8FFF}" type="slidenum">
              <a:rPr lang="en-GB" smtClean="0"/>
              <a:t>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4035FA-7636-40BB-4992-17F4FEDF2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6th Allpix² User Workshop - corentin.lemoine@cern.ch</a:t>
            </a:r>
          </a:p>
        </p:txBody>
      </p:sp>
    </p:spTree>
    <p:extLst>
      <p:ext uri="{BB962C8B-B14F-4D97-AF65-F5344CB8AC3E}">
        <p14:creationId xmlns:p14="http://schemas.microsoft.com/office/powerpoint/2010/main" val="1825408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9F855-4D55-B341-4991-BE04DFAA8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And with Allpix²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DD2C8B-E85A-E6C0-D363-0A61AAD930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Scan deposition point in a pixel with </a:t>
            </a:r>
            <a:r>
              <a:rPr lang="en-GB" dirty="0" err="1">
                <a:ea typeface="+mn-lt"/>
                <a:cs typeface="+mn-lt"/>
              </a:rPr>
              <a:t>DepositionPointLike</a:t>
            </a:r>
            <a:endParaRPr lang="en-GB" dirty="0">
              <a:ea typeface="+mn-lt"/>
              <a:cs typeface="+mn-lt"/>
            </a:endParaRPr>
          </a:p>
          <a:p>
            <a:r>
              <a:rPr lang="en-GB" dirty="0">
                <a:ea typeface="+mn-lt"/>
                <a:cs typeface="+mn-lt"/>
              </a:rPr>
              <a:t>Simulation of the charge transport with your </a:t>
            </a:r>
            <a:r>
              <a:rPr lang="en-GB" dirty="0" err="1">
                <a:ea typeface="+mn-lt"/>
                <a:cs typeface="+mn-lt"/>
              </a:rPr>
              <a:t>favorite</a:t>
            </a:r>
            <a:r>
              <a:rPr lang="en-GB" dirty="0">
                <a:ea typeface="+mn-lt"/>
                <a:cs typeface="+mn-lt"/>
              </a:rPr>
              <a:t> propagation module (recommend </a:t>
            </a:r>
            <a:r>
              <a:rPr lang="en-GB" dirty="0" err="1">
                <a:ea typeface="+mn-lt"/>
                <a:cs typeface="+mn-lt"/>
              </a:rPr>
              <a:t>GenericPropagation</a:t>
            </a:r>
            <a:r>
              <a:rPr lang="en-GB" dirty="0">
                <a:ea typeface="+mn-lt"/>
                <a:cs typeface="+mn-lt"/>
              </a:rPr>
              <a:t>)</a:t>
            </a:r>
          </a:p>
          <a:p>
            <a:r>
              <a:rPr lang="en-GB" dirty="0">
                <a:ea typeface="+mn-lt"/>
                <a:cs typeface="+mn-lt"/>
              </a:rPr>
              <a:t>Missing something to consolidate results into charge propagation maps -&gt; </a:t>
            </a:r>
            <a:r>
              <a:rPr lang="en-GB" b="1" dirty="0">
                <a:ea typeface="+mn-lt"/>
                <a:cs typeface="+mn-lt"/>
              </a:rPr>
              <a:t>new module </a:t>
            </a:r>
            <a:r>
              <a:rPr lang="en-GB" b="1" dirty="0" err="1">
                <a:ea typeface="+mn-lt"/>
                <a:cs typeface="+mn-lt"/>
              </a:rPr>
              <a:t>PropagationMapWriter</a:t>
            </a:r>
            <a:r>
              <a:rPr lang="en-GB" b="1" dirty="0">
                <a:ea typeface="+mn-lt"/>
                <a:cs typeface="+mn-lt"/>
              </a:rPr>
              <a:t> (</a:t>
            </a:r>
            <a:r>
              <a:rPr lang="en-GB" b="1" dirty="0">
                <a:ea typeface="+mn-lt"/>
                <a:cs typeface="+mn-lt"/>
                <a:hlinkClick r:id="rId2"/>
              </a:rPr>
              <a:t>!1190</a:t>
            </a:r>
            <a:r>
              <a:rPr lang="en-GB" b="1" dirty="0">
                <a:ea typeface="+mn-lt"/>
                <a:cs typeface="+mn-lt"/>
              </a:rPr>
              <a:t>)</a:t>
            </a:r>
          </a:p>
          <a:p>
            <a:r>
              <a:rPr lang="en-GB" dirty="0"/>
              <a:t>Charge deposition with your </a:t>
            </a:r>
            <a:r>
              <a:rPr lang="en-GB" dirty="0" err="1"/>
              <a:t>favorite</a:t>
            </a:r>
            <a:r>
              <a:rPr lang="en-GB" dirty="0"/>
              <a:t> module</a:t>
            </a:r>
          </a:p>
          <a:p>
            <a:r>
              <a:rPr lang="en-GB" dirty="0">
                <a:ea typeface="+mn-lt"/>
                <a:cs typeface="+mn-lt"/>
              </a:rPr>
              <a:t>Use the look up table for fast charge propagation -&gt; </a:t>
            </a:r>
            <a:r>
              <a:rPr lang="en-GB" b="1" dirty="0">
                <a:ea typeface="+mn-lt"/>
                <a:cs typeface="+mn-lt"/>
              </a:rPr>
              <a:t>new module </a:t>
            </a:r>
            <a:r>
              <a:rPr lang="en-GB" b="1" dirty="0" err="1">
                <a:ea typeface="+mn-lt"/>
                <a:cs typeface="+mn-lt"/>
              </a:rPr>
              <a:t>MappedPropagation</a:t>
            </a:r>
            <a:r>
              <a:rPr lang="en-GB" b="1" dirty="0">
                <a:ea typeface="+mn-lt"/>
                <a:cs typeface="+mn-lt"/>
              </a:rPr>
              <a:t> (</a:t>
            </a:r>
            <a:r>
              <a:rPr lang="en-GB" b="1" dirty="0">
                <a:ea typeface="+mn-lt"/>
                <a:cs typeface="+mn-lt"/>
                <a:hlinkClick r:id="rId3"/>
              </a:rPr>
              <a:t>!1173</a:t>
            </a:r>
            <a:r>
              <a:rPr lang="en-GB" b="1" dirty="0">
                <a:ea typeface="+mn-lt"/>
                <a:cs typeface="+mn-lt"/>
              </a:rPr>
              <a:t>)</a:t>
            </a:r>
          </a:p>
          <a:p>
            <a:r>
              <a:rPr lang="en-GB" b="1" dirty="0"/>
              <a:t>Developed by Simon Spannagel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283DC2-599A-C6C8-A058-FACE01113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75BBE-BBA0-4C30-9AFE-5D6F87DC8FFF}" type="slidenum">
              <a:rPr lang="en-GB" smtClean="0"/>
              <a:t>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6A4E40-31D6-D833-0865-07123BD86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6th Allpix² User Workshop - corentin.lemoine@cern.ch</a:t>
            </a:r>
          </a:p>
        </p:txBody>
      </p:sp>
    </p:spTree>
    <p:extLst>
      <p:ext uri="{BB962C8B-B14F-4D97-AF65-F5344CB8AC3E}">
        <p14:creationId xmlns:p14="http://schemas.microsoft.com/office/powerpoint/2010/main" val="4278381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F5DD1F-AAD7-B442-568E-6B70ED84B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ea typeface="+mj-lt"/>
                <a:cs typeface="+mj-lt"/>
              </a:rPr>
              <a:t>MappedPropagation</a:t>
            </a:r>
            <a:endParaRPr lang="en-US" dirty="0" err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FB508C-0365-0B31-9277-12B29C2AA7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Use INIT format as for electric field or doping concentration</a:t>
            </a:r>
          </a:p>
          <a:p>
            <a:r>
              <a:rPr lang="en-GB" dirty="0"/>
              <a:t>Read propagation maps for a matrix of 5x5 (hardcoded)</a:t>
            </a:r>
          </a:p>
          <a:p>
            <a:r>
              <a:rPr lang="en-GB" dirty="0"/>
              <a:t>Allow configuration of the map depth and of the represented volume (¼ pixel, full pixel...) similarly to other fields</a:t>
            </a:r>
          </a:p>
          <a:p>
            <a:r>
              <a:rPr lang="en-GB" dirty="0"/>
              <a:t>Read closest propagation map for each deposition position and sample from it to propagate each charge group.</a:t>
            </a:r>
          </a:p>
          <a:p>
            <a:endParaRPr lang="en-GB" dirty="0"/>
          </a:p>
          <a:p>
            <a:r>
              <a:rPr lang="en-GB" dirty="0"/>
              <a:t>Fast charge propagation in O(deposited charge groups). Independant of sensor complexity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04A779E-A3DC-D481-87B7-33E1A38DF43B}"/>
              </a:ext>
            </a:extLst>
          </p:cNvPr>
          <p:cNvSpPr/>
          <p:nvPr/>
        </p:nvSpPr>
        <p:spPr>
          <a:xfrm>
            <a:off x="1998453" y="3773359"/>
            <a:ext cx="1196364" cy="408082"/>
          </a:xfrm>
          <a:custGeom>
            <a:avLst/>
            <a:gdLst>
              <a:gd name="connsiteX0" fmla="*/ 0 w 1196364"/>
              <a:gd name="connsiteY0" fmla="*/ 0 h 408082"/>
              <a:gd name="connsiteX1" fmla="*/ 622109 w 1196364"/>
              <a:gd name="connsiteY1" fmla="*/ 0 h 408082"/>
              <a:gd name="connsiteX2" fmla="*/ 1196364 w 1196364"/>
              <a:gd name="connsiteY2" fmla="*/ 0 h 408082"/>
              <a:gd name="connsiteX3" fmla="*/ 1196364 w 1196364"/>
              <a:gd name="connsiteY3" fmla="*/ 408082 h 408082"/>
              <a:gd name="connsiteX4" fmla="*/ 598182 w 1196364"/>
              <a:gd name="connsiteY4" fmla="*/ 408082 h 408082"/>
              <a:gd name="connsiteX5" fmla="*/ 0 w 1196364"/>
              <a:gd name="connsiteY5" fmla="*/ 408082 h 408082"/>
              <a:gd name="connsiteX6" fmla="*/ 0 w 1196364"/>
              <a:gd name="connsiteY6" fmla="*/ 0 h 408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96364" h="408082" extrusionOk="0">
                <a:moveTo>
                  <a:pt x="0" y="0"/>
                </a:moveTo>
                <a:cubicBezTo>
                  <a:pt x="224284" y="-16046"/>
                  <a:pt x="457226" y="55274"/>
                  <a:pt x="622109" y="0"/>
                </a:cubicBezTo>
                <a:cubicBezTo>
                  <a:pt x="786992" y="-55274"/>
                  <a:pt x="963458" y="51612"/>
                  <a:pt x="1196364" y="0"/>
                </a:cubicBezTo>
                <a:cubicBezTo>
                  <a:pt x="1209676" y="194826"/>
                  <a:pt x="1183907" y="262761"/>
                  <a:pt x="1196364" y="408082"/>
                </a:cubicBezTo>
                <a:cubicBezTo>
                  <a:pt x="999435" y="420484"/>
                  <a:pt x="787646" y="386397"/>
                  <a:pt x="598182" y="408082"/>
                </a:cubicBezTo>
                <a:cubicBezTo>
                  <a:pt x="408718" y="429767"/>
                  <a:pt x="237367" y="348970"/>
                  <a:pt x="0" y="408082"/>
                </a:cubicBezTo>
                <a:cubicBezTo>
                  <a:pt x="-27152" y="269146"/>
                  <a:pt x="21063" y="194981"/>
                  <a:pt x="0" y="0"/>
                </a:cubicBezTo>
                <a:close/>
              </a:path>
            </a:pathLst>
          </a:custGeom>
          <a:noFill/>
          <a:ln w="28575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36374589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72E2BA-6668-127B-D0F6-774693C5B29D}"/>
              </a:ext>
            </a:extLst>
          </p:cNvPr>
          <p:cNvSpPr/>
          <p:nvPr/>
        </p:nvSpPr>
        <p:spPr>
          <a:xfrm>
            <a:off x="1044695" y="5203547"/>
            <a:ext cx="841963" cy="389391"/>
          </a:xfrm>
          <a:custGeom>
            <a:avLst/>
            <a:gdLst>
              <a:gd name="connsiteX0" fmla="*/ 0 w 841963"/>
              <a:gd name="connsiteY0" fmla="*/ 0 h 389391"/>
              <a:gd name="connsiteX1" fmla="*/ 437821 w 841963"/>
              <a:gd name="connsiteY1" fmla="*/ 0 h 389391"/>
              <a:gd name="connsiteX2" fmla="*/ 841963 w 841963"/>
              <a:gd name="connsiteY2" fmla="*/ 0 h 389391"/>
              <a:gd name="connsiteX3" fmla="*/ 841963 w 841963"/>
              <a:gd name="connsiteY3" fmla="*/ 389391 h 389391"/>
              <a:gd name="connsiteX4" fmla="*/ 420982 w 841963"/>
              <a:gd name="connsiteY4" fmla="*/ 389391 h 389391"/>
              <a:gd name="connsiteX5" fmla="*/ 0 w 841963"/>
              <a:gd name="connsiteY5" fmla="*/ 389391 h 389391"/>
              <a:gd name="connsiteX6" fmla="*/ 0 w 841963"/>
              <a:gd name="connsiteY6" fmla="*/ 0 h 389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41963" h="389391" extrusionOk="0">
                <a:moveTo>
                  <a:pt x="0" y="0"/>
                </a:moveTo>
                <a:cubicBezTo>
                  <a:pt x="120098" y="-31244"/>
                  <a:pt x="220162" y="31784"/>
                  <a:pt x="437821" y="0"/>
                </a:cubicBezTo>
                <a:cubicBezTo>
                  <a:pt x="655480" y="-31784"/>
                  <a:pt x="729195" y="37717"/>
                  <a:pt x="841963" y="0"/>
                </a:cubicBezTo>
                <a:cubicBezTo>
                  <a:pt x="865097" y="131048"/>
                  <a:pt x="833756" y="216469"/>
                  <a:pt x="841963" y="389391"/>
                </a:cubicBezTo>
                <a:cubicBezTo>
                  <a:pt x="680700" y="421938"/>
                  <a:pt x="540169" y="362443"/>
                  <a:pt x="420982" y="389391"/>
                </a:cubicBezTo>
                <a:cubicBezTo>
                  <a:pt x="301795" y="416339"/>
                  <a:pt x="199272" y="355211"/>
                  <a:pt x="0" y="389391"/>
                </a:cubicBezTo>
                <a:cubicBezTo>
                  <a:pt x="-4378" y="260601"/>
                  <a:pt x="34681" y="148063"/>
                  <a:pt x="0" y="0"/>
                </a:cubicBezTo>
                <a:close/>
              </a:path>
            </a:pathLst>
          </a:custGeom>
          <a:noFill/>
          <a:ln w="28575">
            <a:solidFill>
              <a:schemeClr val="accent6"/>
            </a:solidFill>
            <a:extLst>
              <a:ext uri="{C807C97D-BFC1-408E-A445-0C87EB9F89A2}">
                <ask:lineSketchStyleProps xmlns:ask="http://schemas.microsoft.com/office/drawing/2018/sketchyshapes" sd="36374589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B7DED-C7CB-18AF-E26A-01BE9B7B6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75BBE-BBA0-4C30-9AFE-5D6F87DC8FFF}" type="slidenum">
              <a:rPr lang="en-GB" smtClean="0"/>
              <a:t>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7CA68E-6B35-C97B-98A8-10F35CA8F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6th Allpix² User Workshop - corentin.lemoine@cern.ch</a:t>
            </a:r>
          </a:p>
        </p:txBody>
      </p:sp>
    </p:spTree>
    <p:extLst>
      <p:ext uri="{BB962C8B-B14F-4D97-AF65-F5344CB8AC3E}">
        <p14:creationId xmlns:p14="http://schemas.microsoft.com/office/powerpoint/2010/main" val="3281415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319</Words>
  <Application>Microsoft Office PowerPoint</Application>
  <PresentationFormat>Widescreen</PresentationFormat>
  <Paragraphs>66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Charge Carrier Propagation based on pre-calculated Lookup-Tables</vt:lpstr>
      <vt:lpstr>Context</vt:lpstr>
      <vt:lpstr>Look-up propagation concept</vt:lpstr>
      <vt:lpstr>Look-up propagation concept</vt:lpstr>
      <vt:lpstr>Look-up propagation concept</vt:lpstr>
      <vt:lpstr>Application example: with Garfield++</vt:lpstr>
      <vt:lpstr>Application example: with Garfield++</vt:lpstr>
      <vt:lpstr>And with Allpix² ?</vt:lpstr>
      <vt:lpstr>MappedPropagation</vt:lpstr>
      <vt:lpstr>INIT file format for charge propagation map</vt:lpstr>
      <vt:lpstr>How fast ?</vt:lpstr>
      <vt:lpstr>How fast?</vt:lpstr>
      <vt:lpstr>Should we use interpolation ?</vt:lpstr>
      <vt:lpstr>Should we use interpolation ?</vt:lpstr>
      <vt:lpstr>Importing mobility + lifetime from TCAD</vt:lpstr>
      <vt:lpstr>Importing lifetime: effective lifetime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Corentin Lemoine</dc:creator>
  <cp:lastModifiedBy>Corentin Lemoine</cp:lastModifiedBy>
  <cp:revision>1008</cp:revision>
  <dcterms:created xsi:type="dcterms:W3CDTF">2025-05-06T10:35:48Z</dcterms:created>
  <dcterms:modified xsi:type="dcterms:W3CDTF">2025-05-08T12:05:33Z</dcterms:modified>
</cp:coreProperties>
</file>