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6" r:id="rId2"/>
    <p:sldId id="302" r:id="rId3"/>
    <p:sldId id="307" r:id="rId4"/>
    <p:sldId id="315" r:id="rId5"/>
    <p:sldId id="303" r:id="rId6"/>
    <p:sldId id="301" r:id="rId7"/>
    <p:sldId id="272" r:id="rId8"/>
    <p:sldId id="299" r:id="rId9"/>
    <p:sldId id="298" r:id="rId10"/>
    <p:sldId id="304" r:id="rId11"/>
    <p:sldId id="305" r:id="rId12"/>
    <p:sldId id="311" r:id="rId13"/>
    <p:sldId id="306" r:id="rId14"/>
    <p:sldId id="308" r:id="rId15"/>
    <p:sldId id="314" r:id="rId16"/>
    <p:sldId id="309" r:id="rId17"/>
    <p:sldId id="313" r:id="rId18"/>
    <p:sldId id="310" r:id="rId19"/>
    <p:sldId id="312" r:id="rId20"/>
    <p:sldId id="317" r:id="rId21"/>
    <p:sldId id="31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38"/>
    <p:restoredTop sz="94686"/>
  </p:normalViewPr>
  <p:slideViewPr>
    <p:cSldViewPr snapToGrid="0" snapToObjects="1">
      <p:cViewPr varScale="1">
        <p:scale>
          <a:sx n="113" d="100"/>
          <a:sy n="113" d="100"/>
        </p:scale>
        <p:origin x="30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12/19/24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857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F98339-E070-0B40-97F0-DD1091222F17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433E64-BAC8-7844-93E6-35B78BC84365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535451-0807-7546-9B7F-2C5F4896E0C9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165547F-F0F9-DD41-9B08-C9ED6F5C773D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6A92C8-D53D-B349-BD05-0C19068A9ED7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62B1584-1EA9-D84C-8255-292270117702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4624B5D-6C07-C443-85E4-77D8A7807A32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AAE4979-12BB-E54B-AAEE-547F3E4CC611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869C-91F8-FB4D-8D78-7ABE8C91CAD1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7BD9D091-274A-6E4C-9813-8694F930265D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DFE6-49D2-D243-9032-0EDD0F67B372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DA3E-815F-174A-B47A-5D715EEA1E95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071D9-4802-274B-A297-54BB02B41CDF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A63E-1518-784B-9B3F-BC39B00BE2ED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1EC2F-2CE6-2845-A25C-49F0638AF47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6EE50-B7B8-9742-A475-8A323B085249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F23EC-891D-9F47-9785-E9B5EA6A9875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7604A569-4775-8748-9874-D7E37A1B841B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 for CERN’s </a:t>
            </a:r>
            <a:br>
              <a:rPr lang="en-US" dirty="0"/>
            </a:br>
            <a:r>
              <a:rPr lang="en-US" dirty="0"/>
              <a:t>Heritage Collections 2025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500" dirty="0"/>
              <a:t>Candice TROCSON</a:t>
            </a:r>
          </a:p>
          <a:p>
            <a:r>
              <a:rPr lang="en-GB" sz="1500" dirty="0"/>
              <a:t>Nov-dec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EFF2B-5D89-3D02-6446-072F4A9F2C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B9FBB-4241-BDC6-FC87-E683399E1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Réorganiser les réserves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7E8EEE-B542-B208-3693-4EC393B6BB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Organiser, clarifier, rendre accessible, conserver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0E9C2-842D-76DE-3084-3683738C6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2A44A-B933-6162-B9A0-066E5EECA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889789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CC52E-AC02-5161-7056-118372B41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688C3-AF96-A9B8-CEEA-81109835D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361960-3952-8E57-D59A-3A87B92A9EE8}"/>
              </a:ext>
            </a:extLst>
          </p:cNvPr>
          <p:cNvSpPr txBox="1"/>
          <p:nvPr/>
        </p:nvSpPr>
        <p:spPr>
          <a:xfrm>
            <a:off x="559196" y="375781"/>
            <a:ext cx="11135639" cy="5170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i="0" u="none" strike="noStrike" dirty="0">
                <a:effectLst/>
              </a:rPr>
              <a:t>1. Identifier les 38 objets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Réaliser le récolement à partir de la liste.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Identifier les objets à </a:t>
            </a:r>
            <a:r>
              <a:rPr lang="en-GB" sz="1400" b="0" i="0" u="none" strike="noStrike" dirty="0" err="1">
                <a:effectLst/>
              </a:rPr>
              <a:t>l'aide</a:t>
            </a:r>
            <a:r>
              <a:rPr lang="en-GB" sz="1400" b="0" i="0" u="none" strike="noStrike" dirty="0">
                <a:effectLst/>
              </a:rPr>
              <a:t> </a:t>
            </a:r>
            <a:r>
              <a:rPr lang="en-GB" sz="1400" b="0" i="0" u="none" strike="noStrike" dirty="0" err="1">
                <a:effectLst/>
              </a:rPr>
              <a:t>d'étiquettes</a:t>
            </a:r>
            <a:r>
              <a:rPr lang="en-GB" sz="1400" b="0" i="0" u="none" strike="noStrike" dirty="0">
                <a:effectLst/>
              </a:rPr>
              <a:t> </a:t>
            </a:r>
            <a:r>
              <a:rPr lang="en-GB" sz="1400" b="0" i="0" u="none" strike="noStrike" dirty="0" err="1">
                <a:effectLst/>
              </a:rPr>
              <a:t>bleues</a:t>
            </a:r>
            <a:r>
              <a:rPr lang="en-GB" sz="1400" b="0" i="0" u="none" strike="noStrike" dirty="0">
                <a:effectLst/>
              </a:rPr>
              <a:t>.</a:t>
            </a:r>
          </a:p>
          <a:p>
            <a:pPr lvl="1"/>
            <a:endParaRPr lang="en-GB" sz="1400" b="0" i="0" u="none" strike="noStrike" dirty="0">
              <a:effectLst/>
            </a:endParaRPr>
          </a:p>
          <a:p>
            <a:pPr algn="l"/>
            <a:r>
              <a:rPr lang="en-GB" sz="1400" b="1" i="0" u="none" strike="noStrike" dirty="0">
                <a:effectLst/>
              </a:rPr>
              <a:t>2. Trier les objets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Libérer de l’espace.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Retirer les objets sans intérêt.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Créer des fiches de présentation (PP) avec photo pour validation par Emma ou le Comité.</a:t>
            </a:r>
          </a:p>
          <a:p>
            <a:pPr lvl="1"/>
            <a:endParaRPr lang="en-GB" sz="1400" b="0" i="0" u="none" strike="noStrike" dirty="0">
              <a:effectLst/>
            </a:endParaRPr>
          </a:p>
          <a:p>
            <a:pPr algn="l"/>
            <a:r>
              <a:rPr lang="en-GB" sz="1400" b="1" i="0" u="none" strike="noStrike" dirty="0">
                <a:effectLst/>
              </a:rPr>
              <a:t>3. Déplacer et réorganiser progressivement les objets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Organiser les travées pour un accès facile 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Placer les objets lourds en bas, les objets légers en haut.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Dégager les allées.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Créer des conditionnements adaptés (boîtes, caisses, etc.).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Numéroter les travées et organiser par catégories (exemple : les 38 objets prêtables).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Utiliser les vitrines fermées pour les objets fragiles.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Identifier les objets à l'aide de pré-fiches manuscrites.</a:t>
            </a:r>
          </a:p>
          <a:p>
            <a:pPr algn="l"/>
            <a:endParaRPr lang="en-GB" sz="1400" b="0" i="0" u="none" strike="noStrike" dirty="0">
              <a:effectLst/>
            </a:endParaRPr>
          </a:p>
          <a:p>
            <a:pPr algn="l"/>
            <a:r>
              <a:rPr lang="en-GB" sz="1400" b="1" i="0" u="none" strike="noStrike" dirty="0">
                <a:effectLst/>
              </a:rPr>
              <a:t>4. Fiche de rayonnage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Une fois les objets placés, réaliser une fiche de rayonnage avec plan.</a:t>
            </a:r>
          </a:p>
          <a:p>
            <a:pPr algn="l"/>
            <a:endParaRPr lang="en-GB" sz="1400" b="0" i="0" u="none" strike="noStrike" dirty="0">
              <a:effectLst/>
            </a:endParaRPr>
          </a:p>
          <a:p>
            <a:pPr algn="l"/>
            <a:r>
              <a:rPr lang="en-GB" sz="1400" b="1" i="0" u="none" strike="noStrike" dirty="0">
                <a:effectLst/>
              </a:rPr>
              <a:t>5. Identification des objets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Apposer des étiquettes visibles contenant des informations et un QR code (numéro d’inventaire, photo, danger possible, poids, taille, etc.).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effectLst/>
              </a:rPr>
              <a:t>Créer des </a:t>
            </a:r>
            <a:r>
              <a:rPr lang="en-GB" sz="1400" b="0" i="1" u="none" strike="noStrike" dirty="0">
                <a:effectLst/>
              </a:rPr>
              <a:t>fantômes</a:t>
            </a:r>
            <a:r>
              <a:rPr lang="en-GB" sz="1400" b="0" i="0" u="none" strike="noStrike" dirty="0">
                <a:effectLst/>
              </a:rPr>
              <a:t> pour chaque objet prêté.</a:t>
            </a:r>
          </a:p>
        </p:txBody>
      </p:sp>
    </p:spTree>
    <p:extLst>
      <p:ext uri="{BB962C8B-B14F-4D97-AF65-F5344CB8AC3E}">
        <p14:creationId xmlns:p14="http://schemas.microsoft.com/office/powerpoint/2010/main" val="4213915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D6860C-1EA2-DC20-4B19-8843E21D1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DFE6-49D2-D243-9032-0EDD0F67B372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DFAACF-86C9-0643-277B-CB97B1C31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5" name="Picture 4" descr="A glass cabinet with drawers and objects&#10;&#10;Description automatically generated with medium confidence">
            <a:extLst>
              <a:ext uri="{FF2B5EF4-FFF2-40B4-BE49-F238E27FC236}">
                <a16:creationId xmlns:a16="http://schemas.microsoft.com/office/drawing/2014/main" id="{02CEC3AC-41B1-6FF6-7CAA-F89DB6384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298" y="1898679"/>
            <a:ext cx="2605514" cy="4217130"/>
          </a:xfrm>
          <a:prstGeom prst="rect">
            <a:avLst/>
          </a:prstGeom>
        </p:spPr>
      </p:pic>
      <p:pic>
        <p:nvPicPr>
          <p:cNvPr id="7" name="Picture 6" descr="A box with a container and tissue&#10;&#10;Description automatically generated">
            <a:extLst>
              <a:ext uri="{FF2B5EF4-FFF2-40B4-BE49-F238E27FC236}">
                <a16:creationId xmlns:a16="http://schemas.microsoft.com/office/drawing/2014/main" id="{2028220F-64E9-EAD5-D2F3-0EC98BFCB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6421" y="210749"/>
            <a:ext cx="2431775" cy="1906810"/>
          </a:xfrm>
          <a:prstGeom prst="rect">
            <a:avLst/>
          </a:prstGeom>
        </p:spPr>
      </p:pic>
      <p:pic>
        <p:nvPicPr>
          <p:cNvPr id="9" name="Picture 8" descr="A shelf with stone blocks on it&#10;&#10;Description automatically generated with medium confidence">
            <a:extLst>
              <a:ext uri="{FF2B5EF4-FFF2-40B4-BE49-F238E27FC236}">
                <a16:creationId xmlns:a16="http://schemas.microsoft.com/office/drawing/2014/main" id="{30CFADDA-2EB8-FFA3-D325-FBF05D4C1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290" y="2728745"/>
            <a:ext cx="5240232" cy="3387064"/>
          </a:xfrm>
          <a:prstGeom prst="rect">
            <a:avLst/>
          </a:prstGeom>
        </p:spPr>
      </p:pic>
      <p:pic>
        <p:nvPicPr>
          <p:cNvPr id="11" name="Picture 10" descr="A wooden crates on a shelf&#10;&#10;Description automatically generated">
            <a:extLst>
              <a:ext uri="{FF2B5EF4-FFF2-40B4-BE49-F238E27FC236}">
                <a16:creationId xmlns:a16="http://schemas.microsoft.com/office/drawing/2014/main" id="{8BF050EB-6222-3C27-A5E4-41816465F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700" y="210749"/>
            <a:ext cx="6211383" cy="1581832"/>
          </a:xfrm>
          <a:prstGeom prst="rect">
            <a:avLst/>
          </a:prstGeom>
        </p:spPr>
      </p:pic>
      <p:pic>
        <p:nvPicPr>
          <p:cNvPr id="13" name="Picture 12" descr="A metal shelving with chairs and a globe&#10;&#10;Description automatically generated">
            <a:extLst>
              <a:ext uri="{FF2B5EF4-FFF2-40B4-BE49-F238E27FC236}">
                <a16:creationId xmlns:a16="http://schemas.microsoft.com/office/drawing/2014/main" id="{9024A41D-E357-ED91-C0DC-7DD22435A4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436" y="4229442"/>
            <a:ext cx="3390013" cy="1994125"/>
          </a:xfrm>
          <a:prstGeom prst="rect">
            <a:avLst/>
          </a:prstGeom>
        </p:spPr>
      </p:pic>
      <p:pic>
        <p:nvPicPr>
          <p:cNvPr id="15" name="Picture 14" descr="A long shot of a warehouse&#10;&#10;Description automatically generated">
            <a:extLst>
              <a:ext uri="{FF2B5EF4-FFF2-40B4-BE49-F238E27FC236}">
                <a16:creationId xmlns:a16="http://schemas.microsoft.com/office/drawing/2014/main" id="{8A7E255C-0D91-15DA-8CCC-2A100CFDD8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412" y="1865605"/>
            <a:ext cx="3436220" cy="2290813"/>
          </a:xfrm>
          <a:prstGeom prst="rect">
            <a:avLst/>
          </a:prstGeom>
        </p:spPr>
      </p:pic>
      <p:pic>
        <p:nvPicPr>
          <p:cNvPr id="17" name="Picture 16" descr="A car on a lift in a garage&#10;&#10;Description automatically generated">
            <a:extLst>
              <a:ext uri="{FF2B5EF4-FFF2-40B4-BE49-F238E27FC236}">
                <a16:creationId xmlns:a16="http://schemas.microsoft.com/office/drawing/2014/main" id="{536E8A3C-2480-2016-4EFB-D056547ACB4D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5152" r="28794"/>
          <a:stretch/>
        </p:blipFill>
        <p:spPr>
          <a:xfrm>
            <a:off x="9139534" y="210749"/>
            <a:ext cx="2817886" cy="243619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5E80CB8-9E08-C7A0-84AE-89104CE3201D}"/>
              </a:ext>
            </a:extLst>
          </p:cNvPr>
          <p:cNvSpPr txBox="1"/>
          <p:nvPr/>
        </p:nvSpPr>
        <p:spPr>
          <a:xfrm>
            <a:off x="6923330" y="2281385"/>
            <a:ext cx="18979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b="1" dirty="0"/>
              <a:t>Conditionnement</a:t>
            </a:r>
          </a:p>
        </p:txBody>
      </p:sp>
    </p:spTree>
    <p:extLst>
      <p:ext uri="{BB962C8B-B14F-4D97-AF65-F5344CB8AC3E}">
        <p14:creationId xmlns:p14="http://schemas.microsoft.com/office/powerpoint/2010/main" val="3711221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7FD38-F4CE-969A-EFCF-E4A35A89F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D7AF9A-238D-DF78-FBB0-FC769817F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Définir une méthodologie </a:t>
            </a:r>
            <a:br>
              <a:rPr lang="fr-FR" dirty="0"/>
            </a:br>
            <a:r>
              <a:rPr lang="fr-FR" dirty="0"/>
              <a:t>(pour les prêts et pour les acquisitions)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44729-9C59-8BD3-ECAF-DA10BFE33D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Simplifier la coordination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C61D2B-40F5-E62B-FD44-720E045F6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4EEC3-F639-8FCC-5B31-D8D756BF1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13186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3006D-A0B9-CFEF-DED6-0F7F209E2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0BED5-0EA4-F2EC-19FF-80D908A58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Exemples de situation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89373-0648-1F3F-2D95-E27FA54E08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Objectifs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E8951-5753-81B1-F87E-8380C76A6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FCFD9-49FD-C3DB-6BA5-F849DF812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4242292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2DB5-E80D-BC00-96B9-153DEC1DB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C1854-D141-6C41-AE7B-61744E5C7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5EA26F-6E2B-A86B-B087-BA5F56B28B87}"/>
              </a:ext>
            </a:extLst>
          </p:cNvPr>
          <p:cNvSpPr txBox="1"/>
          <p:nvPr/>
        </p:nvSpPr>
        <p:spPr>
          <a:xfrm>
            <a:off x="1069848" y="1934190"/>
            <a:ext cx="2607734" cy="430887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400" dirty="0"/>
              <a:t>Musée X fait une demande de prêt d’objet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FCA683-AF1A-81EC-4FC0-428D0F0CA0EC}"/>
              </a:ext>
            </a:extLst>
          </p:cNvPr>
          <p:cNvSpPr txBox="1"/>
          <p:nvPr/>
        </p:nvSpPr>
        <p:spPr>
          <a:xfrm>
            <a:off x="1069848" y="2642357"/>
            <a:ext cx="2607734" cy="1077218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400" dirty="0"/>
              <a:t>Charles-Henri reçoit une demande pour une exposition </a:t>
            </a:r>
          </a:p>
          <a:p>
            <a:pPr algn="ctr"/>
            <a:r>
              <a:rPr lang="fr-FR" sz="1400" dirty="0"/>
              <a:t>Il souhaite inclure des objets :</a:t>
            </a:r>
          </a:p>
          <a:p>
            <a:pPr algn="ctr"/>
            <a:r>
              <a:rPr lang="fr-FR" sz="1400" dirty="0"/>
              <a:t>Objets habituels ou demande particulière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E62261-AA65-52A7-E16D-C51E44ED9C75}"/>
              </a:ext>
            </a:extLst>
          </p:cNvPr>
          <p:cNvSpPr txBox="1"/>
          <p:nvPr/>
        </p:nvSpPr>
        <p:spPr>
          <a:xfrm>
            <a:off x="4986683" y="2290226"/>
            <a:ext cx="595199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i="1" dirty="0"/>
              <a:t>Qui gère quoi ?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i="1" dirty="0"/>
              <a:t>Qui reçoit les demandes ? Quelle adresse mail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i="1" dirty="0"/>
              <a:t>Qui connait les dates de déplacement des objets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i="1" dirty="0"/>
              <a:t>Qui sait où sont les objets ?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i="1" dirty="0"/>
              <a:t>Peuvent-ils voyager 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i="1" dirty="0"/>
              <a:t>Qui accorde le prêt 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356A6A-2157-78A2-2166-99523E611E33}"/>
              </a:ext>
            </a:extLst>
          </p:cNvPr>
          <p:cNvSpPr txBox="1"/>
          <p:nvPr/>
        </p:nvSpPr>
        <p:spPr>
          <a:xfrm>
            <a:off x="4210756" y="1083733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BD376E-0A0F-9B70-5AA3-E525B7FDDAE8}"/>
              </a:ext>
            </a:extLst>
          </p:cNvPr>
          <p:cNvSpPr txBox="1"/>
          <p:nvPr/>
        </p:nvSpPr>
        <p:spPr>
          <a:xfrm>
            <a:off x="1069848" y="3925514"/>
            <a:ext cx="2607734" cy="646331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400" dirty="0"/>
              <a:t>Une institution cherche des objets pour illustrer un évènement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CA3231-0032-2ACA-B056-519943C4F393}"/>
              </a:ext>
            </a:extLst>
          </p:cNvPr>
          <p:cNvSpPr txBox="1"/>
          <p:nvPr/>
        </p:nvSpPr>
        <p:spPr>
          <a:xfrm>
            <a:off x="1069849" y="1360732"/>
            <a:ext cx="260773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800" b="1" dirty="0"/>
              <a:t>Cas concrets</a:t>
            </a:r>
          </a:p>
        </p:txBody>
      </p:sp>
    </p:spTree>
    <p:extLst>
      <p:ext uri="{BB962C8B-B14F-4D97-AF65-F5344CB8AC3E}">
        <p14:creationId xmlns:p14="http://schemas.microsoft.com/office/powerpoint/2010/main" val="3459899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067DC-C3A3-E843-531E-C652F9D11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28F86-ECC4-E57C-8C58-4A3858271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3FA83C-09CB-FCA6-973B-C125E4C219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Université et missions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6376D1-026B-A1EE-EA74-22F9C770C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0BF60-DB57-2FE9-064B-82A02E572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440825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7E91C-31CC-2AC0-6057-C8422400F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7587B-B2DE-5F9C-D95B-3E15DB50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23D07A-F1EC-C011-EC36-F6BBB3B37E8F}"/>
              </a:ext>
            </a:extLst>
          </p:cNvPr>
          <p:cNvSpPr txBox="1"/>
          <p:nvPr/>
        </p:nvSpPr>
        <p:spPr>
          <a:xfrm>
            <a:off x="751888" y="552188"/>
            <a:ext cx="6262090" cy="55399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1500505" algn="l"/>
              </a:tabLst>
            </a:pPr>
            <a:r>
              <a:rPr lang="en-CH" sz="1200" b="1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Missions principales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Réorganisation des objets dans les espaces de stockage :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Participer à la réorganisation de l’espace de stockage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Créer des conditionnements adaptés (boîtes, caisses, etc.) en fonction des besoins de protection des objets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Créer les fiches travées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Identification des objets :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Rediger des étiquettes visibles comportant les informations essentielles 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Concevoir des "fantômes" (repères visuels ou fiches) pour marquer les objets prêtés. 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Création d’une base de données des collections :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Participer à la finalisation d’un outil numérique pour suivre les mouvements et prêts des collections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Intégrer et mettre à jour les informations des collections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b="1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Profil recherché 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Étudiant·e en muséologie, conservation préventive, gestion du patrimoine, ou domaine similaire :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Connaissances en conservation préventive. 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Maîtrise des outils numériques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Qualités personnelles : 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Rigueur et sens de l’organisation. 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Esprit d’analyse et capacité à proposer des solutions. 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Bonne communication et aptitude à travailler en équipe. 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ourier New" panose="02070309020205020404" pitchFamily="49" charset="0"/>
              <a:buChar char="o"/>
              <a:tabLst>
                <a:tab pos="1500505" algn="l"/>
              </a:tabLst>
            </a:pPr>
            <a:r>
              <a:rPr lang="en-CH" sz="1200" kern="100" dirty="0">
                <a:effectLst/>
                <a:latin typeface="Avenir Book" panose="02000503020000020003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Intérêt pour les sciences et l’histoire scientifique.  </a:t>
            </a:r>
            <a:endParaRPr lang="en-CH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fr-FR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1B04BF-7639-50DD-2A7E-2D08CD7AA01B}"/>
              </a:ext>
            </a:extLst>
          </p:cNvPr>
          <p:cNvSpPr txBox="1"/>
          <p:nvPr/>
        </p:nvSpPr>
        <p:spPr>
          <a:xfrm>
            <a:off x="7429314" y="1289167"/>
            <a:ext cx="4010798" cy="193899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GB" sz="1200" i="1" strike="noStrike" dirty="0">
                <a:effectLst/>
                <a:latin typeface="Montserrat" panose="020F0502020204030204" pitchFamily="34" charset="0"/>
              </a:rPr>
              <a:t>Contact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u="none" strike="noStrike" dirty="0">
                <a:effectLst/>
                <a:latin typeface="Montserrat" panose="020F0502020204030204" pitchFamily="34" charset="0"/>
              </a:rPr>
              <a:t>AFROA</a:t>
            </a:r>
            <a:r>
              <a:rPr lang="en-GB" sz="1200" b="0" i="1" u="none" strike="noStrike" dirty="0">
                <a:effectLst/>
                <a:latin typeface="Montserrat" panose="020F0502020204030204" pitchFamily="34" charset="0"/>
              </a:rPr>
              <a:t> </a:t>
            </a:r>
          </a:p>
          <a:p>
            <a:r>
              <a:rPr lang="en-GB" sz="1200" b="0" i="1" u="none" strike="noStrike" dirty="0" err="1">
                <a:effectLst/>
                <a:latin typeface="Montserrat" panose="020F0502020204030204" pitchFamily="34" charset="0"/>
              </a:rPr>
              <a:t>asso.afroa@.com</a:t>
            </a:r>
            <a:r>
              <a:rPr lang="en-GB" sz="1200" b="0" i="1" u="none" strike="noStrike" dirty="0">
                <a:effectLst/>
                <a:latin typeface="Montserrat" panose="020F0502020204030204" pitchFamily="34" charset="0"/>
              </a:rPr>
              <a:t> </a:t>
            </a:r>
            <a:r>
              <a:rPr lang="en-GB" sz="1200" i="1" dirty="0">
                <a:latin typeface="Montserrat" panose="020F0502020204030204" pitchFamily="34" charset="0"/>
              </a:rPr>
              <a:t>gmail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latin typeface="Montserrat" panose="020F0502020204030204" pitchFamily="34" charset="0"/>
              </a:rPr>
              <a:t>HE-Arc Conservation-Restauration</a:t>
            </a:r>
          </a:p>
          <a:p>
            <a:r>
              <a:rPr lang="en-GB" sz="1200" i="1" dirty="0" err="1">
                <a:latin typeface="Montserrat" panose="020F0502020204030204" pitchFamily="34" charset="0"/>
              </a:rPr>
              <a:t>conservation-restauration@he-arc.ch</a:t>
            </a:r>
            <a:endParaRPr lang="en-GB" sz="1200" i="1" dirty="0">
              <a:latin typeface="Montserrat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latin typeface="Montserrat" panose="020F0502020204030204" pitchFamily="34" charset="0"/>
              </a:rPr>
              <a:t>HEG Genève - Gestion des collections d’art</a:t>
            </a:r>
          </a:p>
          <a:p>
            <a:r>
              <a:rPr lang="en-GB" sz="1200" dirty="0" err="1">
                <a:latin typeface="Montserrat" panose="020F0502020204030204" pitchFamily="34" charset="0"/>
              </a:rPr>
              <a:t>fc.heg@hesge.ch</a:t>
            </a:r>
            <a:endParaRPr lang="en-GB" sz="1200" dirty="0">
              <a:latin typeface="Montserrat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 err="1">
                <a:latin typeface="Montserrat" panose="020F0502020204030204" pitchFamily="34" charset="0"/>
              </a:rPr>
              <a:t>Linkedin</a:t>
            </a:r>
            <a:r>
              <a:rPr lang="en-GB" sz="1200" b="1" i="1" dirty="0">
                <a:latin typeface="Montserrat" panose="020F0502020204030204" pitchFamily="34" charset="0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latin typeface="Montserrat" panose="020F0502020204030204" pitchFamily="34" charset="0"/>
              </a:rPr>
              <a:t>Leiden (P-B)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i="1" dirty="0">
                <a:latin typeface="Montserrat" panose="020F0502020204030204" pitchFamily="34" charset="0"/>
              </a:rPr>
              <a:t>… </a:t>
            </a:r>
            <a:endParaRPr lang="fr-FR" sz="1200" b="1" i="1" dirty="0">
              <a:latin typeface="Montserrat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831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853C8-FD16-1116-FD58-7B513E607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57B3B-9FDC-861F-3854-E5DCA61F7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Communication interne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EDF12C-6E4D-FF02-2271-7A6073B74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Campagne de sensibilisation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BE9E1-E3D5-14D4-C64B-949B61655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775B2-3EEA-45D4-4FE4-FA1D2B32A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254437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CFD0E-814B-EA78-ABFC-767B29056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9CC99-DD6F-A2A5-FC11-F8ABC32ED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FB3B81-F0B2-D95F-2A1A-DBEAB6C41E21}"/>
              </a:ext>
            </a:extLst>
          </p:cNvPr>
          <p:cNvSpPr txBox="1"/>
          <p:nvPr/>
        </p:nvSpPr>
        <p:spPr>
          <a:xfrm>
            <a:off x="1354667" y="1580444"/>
            <a:ext cx="1024772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Courier New" panose="02070309020205020404" pitchFamily="49" charset="0"/>
              <a:buChar char="o"/>
            </a:pPr>
            <a:r>
              <a:rPr lang="fr-FR" b="1" dirty="0"/>
              <a:t>Article CERN : </a:t>
            </a:r>
            <a:r>
              <a:rPr lang="fr-FR" dirty="0"/>
              <a:t>sur nouveau data base, simplification de la gestion et demandes des prêts, réorganisation des réserves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b="1" dirty="0"/>
              <a:t>Réseaux sociaux : </a:t>
            </a:r>
            <a:r>
              <a:rPr lang="fr-FR" dirty="0"/>
              <a:t>réorganisation des réserves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b="1" dirty="0"/>
              <a:t>Note interne : </a:t>
            </a:r>
            <a:r>
              <a:rPr lang="fr-FR" dirty="0"/>
              <a:t>campagne d’information sur l’importance de la conservation de l’héritage du CERN</a:t>
            </a:r>
            <a:endParaRPr lang="fr-FR" b="1" dirty="0"/>
          </a:p>
          <a:p>
            <a:pPr marL="285750" indent="-285750" algn="l">
              <a:buFont typeface="Courier New" panose="02070309020205020404" pitchFamily="49" charset="0"/>
              <a:buChar char="o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1169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E11BB9B-45A3-42B8-C016-83AC67948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 missions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F18A447-D8B4-1EA5-6F98-EAD9EAA0AA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Créer une base de données</a:t>
            </a:r>
          </a:p>
          <a:p>
            <a:r>
              <a:rPr lang="fr-FR" dirty="0"/>
              <a:t>Réorganiser les réserves</a:t>
            </a:r>
          </a:p>
          <a:p>
            <a:r>
              <a:rPr lang="fr-FR" dirty="0"/>
              <a:t>Définir une méthodologie (pour les prêts et pour les acquisitions)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8CD100-7955-69DF-5487-EEB9B9A03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7A63E-1518-784B-9B3F-BC39B00BE2ED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685193-8E54-2041-3D1A-65B7AF1AE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3733225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8BA44-919A-0559-E718-2B21C114D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FF5E-8B98-307E-9D4A-9DE60A72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02EB9E-B0A3-3773-1A16-81F00A3F18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Prochaines étapes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7BDEA-26D6-FC0B-21C0-1F301B5D2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CC845-A90B-2EAF-2B52-114FF75CA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045464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25817C-15C0-FCAA-56E0-6C1C71555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DFE6-49D2-D243-9032-0EDD0F67B372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745798-E6E8-237C-A06E-E5F57B818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0424F2-150B-8ECA-2567-4E5F5518F722}"/>
              </a:ext>
            </a:extLst>
          </p:cNvPr>
          <p:cNvSpPr txBox="1"/>
          <p:nvPr/>
        </p:nvSpPr>
        <p:spPr>
          <a:xfrm>
            <a:off x="1004341" y="1094282"/>
            <a:ext cx="7380225" cy="22159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b="1" dirty="0"/>
              <a:t>Prochaines étapes : </a:t>
            </a:r>
            <a:br>
              <a:rPr lang="fr-FR" b="1" dirty="0"/>
            </a:br>
            <a:endParaRPr lang="fr-FR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Rendez-vous avec équipe technique 282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Synthèse des documents existants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Prise de contact avec d’autres instituions aux collections scientifiques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Planification de la réorganisation des réserves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Création de la base de données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FR" dirty="0"/>
              <a:t>Mise à jour et rédaction d’une ordonnance</a:t>
            </a:r>
          </a:p>
        </p:txBody>
      </p:sp>
    </p:spTree>
    <p:extLst>
      <p:ext uri="{BB962C8B-B14F-4D97-AF65-F5344CB8AC3E}">
        <p14:creationId xmlns:p14="http://schemas.microsoft.com/office/powerpoint/2010/main" val="4143486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CFDB06-393A-790D-66D1-745BF6736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8E577-B135-A759-8CE0-A019C92A4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Objectifs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BA7943-CE27-0918-900D-D13D3090F4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Objectifs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9DD5E-823D-6702-F295-B2B4E40DB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BFC2B-8F0C-BD9C-206F-AD581F773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673363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41D22-39EE-3EFE-EA36-5D7B1F6AF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14F27-62CC-95D4-595C-9676B3D7C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E15699-651C-6A17-4AEC-02F296109788}"/>
              </a:ext>
            </a:extLst>
          </p:cNvPr>
          <p:cNvSpPr txBox="1"/>
          <p:nvPr/>
        </p:nvSpPr>
        <p:spPr>
          <a:xfrm>
            <a:off x="2038662" y="1738859"/>
            <a:ext cx="6709209" cy="22159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 err="1"/>
              <a:t>Objectifs</a:t>
            </a:r>
            <a:endParaRPr lang="en-GB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err="1"/>
              <a:t>Rendre</a:t>
            </a:r>
            <a:r>
              <a:rPr lang="en-GB" dirty="0"/>
              <a:t> les collections </a:t>
            </a:r>
            <a:r>
              <a:rPr lang="en-GB" dirty="0" err="1"/>
              <a:t>accessibles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ligne</a:t>
            </a:r>
            <a:r>
              <a:rPr lang="en-GB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Organiser les </a:t>
            </a:r>
            <a:r>
              <a:rPr lang="en-GB" dirty="0" err="1"/>
              <a:t>espaces</a:t>
            </a:r>
            <a:r>
              <a:rPr lang="en-GB" dirty="0"/>
              <a:t> de conservation.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Identifier les collections.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err="1"/>
              <a:t>Définir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méthodologie</a:t>
            </a:r>
            <a:r>
              <a:rPr lang="en-GB" dirty="0"/>
              <a:t> </a:t>
            </a:r>
            <a:r>
              <a:rPr lang="en-GB" dirty="0" err="1"/>
              <a:t>claire</a:t>
            </a:r>
            <a:r>
              <a:rPr lang="en-GB" dirty="0"/>
              <a:t> pour le </a:t>
            </a:r>
            <a:r>
              <a:rPr lang="en-GB" dirty="0" err="1"/>
              <a:t>suivi</a:t>
            </a:r>
            <a:r>
              <a:rPr lang="en-GB" dirty="0"/>
              <a:t> des </a:t>
            </a:r>
            <a:r>
              <a:rPr lang="en-GB" dirty="0" err="1"/>
              <a:t>prêts</a:t>
            </a:r>
            <a:r>
              <a:rPr lang="en-GB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 err="1"/>
              <a:t>Effectuer</a:t>
            </a:r>
            <a:r>
              <a:rPr lang="en-GB" dirty="0"/>
              <a:t> les actions </a:t>
            </a:r>
            <a:r>
              <a:rPr lang="en-GB" dirty="0" err="1"/>
              <a:t>nécessaires</a:t>
            </a:r>
            <a:r>
              <a:rPr lang="en-GB" dirty="0"/>
              <a:t> de conservation-restauration.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algn="l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1033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76BB0-3D5F-8511-BDFB-F5E2E261F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Créer une base de données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F4EB3-3624-2F2F-D58C-3652CA8F2C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Inventorier et faciliter les prêts et mouvement des collections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3CCC68-A46B-1FAB-229E-A0D3BFCB2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E66A-AAB2-2E45-8BD6-A5FB0FAB258C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300990-F1AB-0AE2-C87A-3878A3D1D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67603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FABF1-9B5D-50E7-CDAD-4F33B836F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New</a:t>
            </a:r>
            <a:r>
              <a:rPr lang="en-US" dirty="0"/>
              <a:t> : Page “Heritage collection Data Base”</a:t>
            </a:r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F2CA49-F353-6F5D-2FE7-FA6B9E807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0869C-91F8-FB4D-8D78-7ABE8C91CAD1}" type="datetime3">
              <a:rPr lang="en-US" smtClean="0"/>
              <a:t>19 December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37F05C-6256-CBC2-8CEC-F891B1C52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5AD2EA-86D4-7027-2F92-B64DC784DE7C}"/>
              </a:ext>
            </a:extLst>
          </p:cNvPr>
          <p:cNvSpPr txBox="1"/>
          <p:nvPr/>
        </p:nvSpPr>
        <p:spPr>
          <a:xfrm>
            <a:off x="744048" y="1869278"/>
            <a:ext cx="514868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dirty="0"/>
              <a:t>https://</a:t>
            </a:r>
            <a:r>
              <a:rPr lang="fr-FR" dirty="0" err="1"/>
              <a:t>app.mural.co</a:t>
            </a:r>
            <a:r>
              <a:rPr lang="fr-FR" dirty="0"/>
              <a:t>/</a:t>
            </a:r>
            <a:r>
              <a:rPr lang="fr-FR" dirty="0" err="1"/>
              <a:t>t</a:t>
            </a:r>
            <a:r>
              <a:rPr lang="fr-FR" dirty="0"/>
              <a:t>/exhteam3401/m/exhteam3401/1732527145165/e82a829c95181dd6500011bfba3000511c39959a</a:t>
            </a:r>
          </a:p>
        </p:txBody>
      </p:sp>
    </p:spTree>
    <p:extLst>
      <p:ext uri="{BB962C8B-B14F-4D97-AF65-F5344CB8AC3E}">
        <p14:creationId xmlns:p14="http://schemas.microsoft.com/office/powerpoint/2010/main" val="3321066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ADD</a:t>
            </a:r>
            <a:r>
              <a:rPr lang="en-US" dirty="0"/>
              <a:t> : AN ACCES TO “</a:t>
            </a:r>
            <a:r>
              <a:rPr lang="fr-FR" sz="3600" dirty="0"/>
              <a:t>DATA BASE HERITAGE</a:t>
            </a:r>
            <a:r>
              <a:rPr lang="en-US" dirty="0"/>
              <a:t>”</a:t>
            </a:r>
            <a:r>
              <a:rPr lang="fr-FR" sz="3600" dirty="0"/>
              <a:t> COLLECTION</a:t>
            </a:r>
            <a:br>
              <a:rPr lang="fr-FR" sz="3600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4547-0770-8D46-82D1-78FCDC6CBBD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pic>
        <p:nvPicPr>
          <p:cNvPr id="20" name="Picture 19" descr="A screenshot of a computer&#10;&#10;Description automatically generated">
            <a:extLst>
              <a:ext uri="{FF2B5EF4-FFF2-40B4-BE49-F238E27FC236}">
                <a16:creationId xmlns:a16="http://schemas.microsoft.com/office/drawing/2014/main" id="{2C946209-642E-5D9B-ACBB-7D55A5F5D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074" y="906464"/>
            <a:ext cx="9712636" cy="538956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FF74AF8-EAA4-08B4-29DC-47AAC3D43207}"/>
              </a:ext>
            </a:extLst>
          </p:cNvPr>
          <p:cNvSpPr txBox="1"/>
          <p:nvPr/>
        </p:nvSpPr>
        <p:spPr>
          <a:xfrm>
            <a:off x="342361" y="4926385"/>
            <a:ext cx="2550694" cy="138499"/>
          </a:xfrm>
          <a:prstGeom prst="rect">
            <a:avLst/>
          </a:prstGeom>
          <a:solidFill>
            <a:schemeClr val="accent2"/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900"/>
              <a:t>+ DATA BASE HERITAGE COLLECTION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1B977B-0615-7D69-7221-61B77A7C58F0}"/>
              </a:ext>
            </a:extLst>
          </p:cNvPr>
          <p:cNvSpPr txBox="1"/>
          <p:nvPr/>
        </p:nvSpPr>
        <p:spPr>
          <a:xfrm>
            <a:off x="9305881" y="4205113"/>
            <a:ext cx="137565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b="1" dirty="0"/>
              <a:t>Interne uniquement</a:t>
            </a:r>
          </a:p>
        </p:txBody>
      </p:sp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144C6-A078-0B32-C105-58480B7BA9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67A4B-B5F3-D8FE-F043-E2B4132AB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ADD</a:t>
            </a:r>
            <a:r>
              <a:rPr lang="en-US"/>
              <a:t> : AN ACCES TO “</a:t>
            </a:r>
            <a:r>
              <a:rPr lang="fr-FR" sz="3600"/>
              <a:t>DATA BASE HERITAGE</a:t>
            </a:r>
            <a:r>
              <a:rPr lang="en-US"/>
              <a:t>”</a:t>
            </a:r>
            <a:r>
              <a:rPr lang="fr-FR" sz="3600"/>
              <a:t> COLLECTION</a:t>
            </a:r>
            <a:br>
              <a:rPr lang="fr-FR" sz="3600"/>
            </a:b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3169E9-61A5-2EBF-26C6-1B74FC3D3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4547-0770-8D46-82D1-78FCDC6CBBD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3AD770-783A-FD1F-F2DD-809D59182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25BE93BE-FA86-AA27-0E7F-F81F7CD9D5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29" y="906464"/>
            <a:ext cx="7772400" cy="51999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BA3B51-BF80-EC18-0A76-FAE283F65DE7}"/>
              </a:ext>
            </a:extLst>
          </p:cNvPr>
          <p:cNvSpPr txBox="1"/>
          <p:nvPr/>
        </p:nvSpPr>
        <p:spPr>
          <a:xfrm>
            <a:off x="3252724" y="2868985"/>
            <a:ext cx="2550694" cy="138499"/>
          </a:xfrm>
          <a:prstGeom prst="rect">
            <a:avLst/>
          </a:prstGeom>
          <a:solidFill>
            <a:schemeClr val="accent2"/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900"/>
              <a:t>+ DATA BASE HERITAGE COLLECTION</a:t>
            </a:r>
          </a:p>
        </p:txBody>
      </p:sp>
    </p:spTree>
    <p:extLst>
      <p:ext uri="{BB962C8B-B14F-4D97-AF65-F5344CB8AC3E}">
        <p14:creationId xmlns:p14="http://schemas.microsoft.com/office/powerpoint/2010/main" val="2168768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125B3-D537-1CF1-80C0-76C4ED446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DC8A0-FCC4-065E-A20D-B4AF78EC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ADD</a:t>
            </a:r>
            <a:r>
              <a:rPr lang="en-US"/>
              <a:t> : AN ACCES TO “</a:t>
            </a:r>
            <a:r>
              <a:rPr lang="fr-FR" sz="3600"/>
              <a:t>DATA BASE HERITAGE</a:t>
            </a:r>
            <a:r>
              <a:rPr lang="en-US"/>
              <a:t>”</a:t>
            </a:r>
            <a:r>
              <a:rPr lang="fr-FR" sz="3600"/>
              <a:t> COLLECTION</a:t>
            </a:r>
            <a:br>
              <a:rPr lang="fr-FR" sz="3600"/>
            </a:b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CDF2CA-DAE4-9E53-877B-E8C4635C7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4547-0770-8D46-82D1-78FCDC6CBBD1}" type="datetime3">
              <a:rPr lang="en-US" smtClean="0"/>
              <a:t>19 December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119750-02BA-2E2F-F6F0-CFA9C9A72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C9D1965F-4D4E-B706-580F-AAB719908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906464"/>
            <a:ext cx="6646962" cy="50798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4BBE56-E176-3EF3-8618-D4CCDF4E8A1E}"/>
              </a:ext>
            </a:extLst>
          </p:cNvPr>
          <p:cNvSpPr txBox="1"/>
          <p:nvPr/>
        </p:nvSpPr>
        <p:spPr>
          <a:xfrm>
            <a:off x="407986" y="2746520"/>
            <a:ext cx="2550694" cy="138499"/>
          </a:xfrm>
          <a:prstGeom prst="rect">
            <a:avLst/>
          </a:prstGeom>
          <a:solidFill>
            <a:schemeClr val="accent2"/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900"/>
              <a:t>+ DATA BASE HERITAGE COLLECTION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27BC65-CBFE-182F-48B1-22F9AA60F1A9}"/>
              </a:ext>
            </a:extLst>
          </p:cNvPr>
          <p:cNvSpPr txBox="1"/>
          <p:nvPr/>
        </p:nvSpPr>
        <p:spPr>
          <a:xfrm>
            <a:off x="3059038" y="2728851"/>
            <a:ext cx="2550694" cy="138499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FR" sz="900">
                <a:solidFill>
                  <a:schemeClr val="tx2"/>
                </a:solidFill>
              </a:rPr>
              <a:t>ACCESSIBLE UNIQUEMENT EN INTERNE</a:t>
            </a:r>
          </a:p>
        </p:txBody>
      </p:sp>
    </p:spTree>
    <p:extLst>
      <p:ext uri="{BB962C8B-B14F-4D97-AF65-F5344CB8AC3E}">
        <p14:creationId xmlns:p14="http://schemas.microsoft.com/office/powerpoint/2010/main" val="3389160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</TotalTime>
  <Words>866</Words>
  <Application>Microsoft Macintosh PowerPoint</Application>
  <PresentationFormat>Widescreen</PresentationFormat>
  <Paragraphs>163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Aptos</vt:lpstr>
      <vt:lpstr>Arial</vt:lpstr>
      <vt:lpstr>Avenir Book</vt:lpstr>
      <vt:lpstr>Calibri</vt:lpstr>
      <vt:lpstr>Courier New</vt:lpstr>
      <vt:lpstr>Montserrat</vt:lpstr>
      <vt:lpstr>Office Theme</vt:lpstr>
      <vt:lpstr>Plan for CERN’s  Heritage Collections 2025</vt:lpstr>
      <vt:lpstr>3 missions</vt:lpstr>
      <vt:lpstr>Objectifs</vt:lpstr>
      <vt:lpstr>PowerPoint Presentation</vt:lpstr>
      <vt:lpstr>Créer une base de données</vt:lpstr>
      <vt:lpstr>New : Page “Heritage collection Data Base”</vt:lpstr>
      <vt:lpstr>ADD : AN ACCES TO “DATA BASE HERITAGE” COLLECTION </vt:lpstr>
      <vt:lpstr>ADD : AN ACCES TO “DATA BASE HERITAGE” COLLECTION </vt:lpstr>
      <vt:lpstr>ADD : AN ACCES TO “DATA BASE HERITAGE” COLLECTION </vt:lpstr>
      <vt:lpstr>Réorganiser les réserves</vt:lpstr>
      <vt:lpstr>PowerPoint Presentation</vt:lpstr>
      <vt:lpstr>PowerPoint Presentation</vt:lpstr>
      <vt:lpstr>Définir une méthodologie  (pour les prêts et pour les acquisitions)</vt:lpstr>
      <vt:lpstr>Exemples de situation</vt:lpstr>
      <vt:lpstr>PowerPoint Presentation</vt:lpstr>
      <vt:lpstr>Stage</vt:lpstr>
      <vt:lpstr>PowerPoint Presentation</vt:lpstr>
      <vt:lpstr>Communication interne</vt:lpstr>
      <vt:lpstr>PowerPoint Presentation</vt:lpstr>
      <vt:lpstr>Planification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Candice Alexandra Trocson</dc:creator>
  <cp:lastModifiedBy>Candice Alexandra Trocson</cp:lastModifiedBy>
  <cp:revision>8</cp:revision>
  <dcterms:created xsi:type="dcterms:W3CDTF">2024-11-25T10:28:43Z</dcterms:created>
  <dcterms:modified xsi:type="dcterms:W3CDTF">2024-12-19T11:27:59Z</dcterms:modified>
</cp:coreProperties>
</file>