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35" r:id="rId3"/>
    <p:sldId id="338" r:id="rId4"/>
    <p:sldId id="337" r:id="rId5"/>
    <p:sldId id="339" r:id="rId6"/>
    <p:sldId id="340" r:id="rId7"/>
    <p:sldId id="342" r:id="rId8"/>
    <p:sldId id="34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0CBE1-2E5C-E646-37C3-F6C1988F89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4F366C-4867-7D5D-59A7-E8B5DCA288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16ED6F-F672-4E5E-9874-120B0A6EB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8932-61CC-4CEC-AC4E-955811149191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C1C034-49D1-DD14-9189-718D1A136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F248DA-57DC-7B00-7A3D-F904C1A10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145A1-09AF-44A0-8BDE-A4619E2BD8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886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66BF9-1003-0D19-269A-820B9F534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445C5D-2E1B-9C01-A96D-5C8EDDA73A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1AA8E2-3AD1-FBD3-B8FC-BFCEC8A98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8932-61CC-4CEC-AC4E-955811149191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910784-D568-C31E-66D8-72308ED23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98BC47-53B7-84FE-B614-B3E982547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145A1-09AF-44A0-8BDE-A4619E2BD8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483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F6772E-6A2B-2768-E358-AC535C1F26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545248-6C6A-73BF-5F9D-567F3B7022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365103-D926-F5B3-1ED1-C93BACE7A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8932-61CC-4CEC-AC4E-955811149191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15BFCA-E3A0-CE1B-CBE5-E6A720D1F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DD3473-1210-B867-B6D6-359E0E523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145A1-09AF-44A0-8BDE-A4619E2BD8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5260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tecting and analyzing R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8646" y="830540"/>
            <a:ext cx="7635613" cy="485478"/>
          </a:xfrm>
        </p:spPr>
        <p:txBody>
          <a:bodyPr>
            <a:normAutofit/>
          </a:bodyPr>
          <a:lstStyle>
            <a:lvl1pPr>
              <a:defRPr sz="2722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742" y="1502293"/>
            <a:ext cx="3486534" cy="3647769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20000"/>
              </a:lnSpc>
              <a:spcBef>
                <a:spcPts val="455"/>
              </a:spcBef>
              <a:buNone/>
              <a:defRPr sz="998"/>
            </a:lvl1pPr>
            <a:lvl2pPr marL="457202" indent="0">
              <a:buNone/>
              <a:defRPr sz="1089"/>
            </a:lvl2pPr>
            <a:lvl3pPr marL="914406" indent="0">
              <a:buNone/>
              <a:defRPr sz="1089"/>
            </a:lvl3pPr>
            <a:lvl4pPr marL="1371608" indent="0">
              <a:buNone/>
              <a:defRPr/>
            </a:lvl4pPr>
            <a:lvl5pPr marL="1828812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7742" y="6499403"/>
            <a:ext cx="1723353" cy="195861"/>
          </a:xfrm>
          <a:prstGeom prst="rect">
            <a:avLst/>
          </a:prstGeom>
        </p:spPr>
        <p:txBody>
          <a:bodyPr/>
          <a:lstStyle>
            <a:lvl1pPr>
              <a:defRPr sz="726"/>
            </a:lvl1pPr>
          </a:lstStyle>
          <a:p>
            <a:fld id="{E9DBA7F7-5FD6-634E-A7AB-BC1F436D5876}" type="datetime3">
              <a:rPr lang="en-US" smtClean="0"/>
              <a:pPr/>
              <a:t>23 January 2025</a:t>
            </a:fld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E5FC443-4302-D34D-9688-0E7D128A07B3}"/>
              </a:ext>
            </a:extLst>
          </p:cNvPr>
          <p:cNvCxnSpPr>
            <a:cxnSpLocks/>
          </p:cNvCxnSpPr>
          <p:nvPr userDrawn="1"/>
        </p:nvCxnSpPr>
        <p:spPr>
          <a:xfrm>
            <a:off x="4002452" y="830540"/>
            <a:ext cx="0" cy="5668863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E1E3DF9-7A2A-FA45-B328-90221A7B1B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48645" y="1509364"/>
            <a:ext cx="7635614" cy="4988756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814"/>
            </a:lvl1pPr>
          </a:lstStyle>
          <a:p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5D67E5-F5D4-CE43-B448-83395A71D8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60906" y="6499002"/>
            <a:ext cx="432333" cy="22123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16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C49C66D2-FE33-C242-A335-DB98A8B27D8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47E57EC-E22A-944D-9B9B-5104286F9706}"/>
              </a:ext>
            </a:extLst>
          </p:cNvPr>
          <p:cNvCxnSpPr>
            <a:cxnSpLocks/>
          </p:cNvCxnSpPr>
          <p:nvPr userDrawn="1"/>
        </p:nvCxnSpPr>
        <p:spPr>
          <a:xfrm>
            <a:off x="4248646" y="1315139"/>
            <a:ext cx="7637980" cy="0"/>
          </a:xfrm>
          <a:prstGeom prst="line">
            <a:avLst/>
          </a:prstGeom>
          <a:ln w="28575">
            <a:solidFill>
              <a:srgbClr val="1C39C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0358E18F-D169-7C42-A537-06B5BB90E6F9}"/>
              </a:ext>
            </a:extLst>
          </p:cNvPr>
          <p:cNvSpPr txBox="1"/>
          <p:nvPr userDrawn="1"/>
        </p:nvSpPr>
        <p:spPr>
          <a:xfrm>
            <a:off x="8702243" y="430356"/>
            <a:ext cx="184731" cy="343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633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5448464-0A1D-7643-84A7-0B99E83F0E1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075608" y="5926223"/>
            <a:ext cx="718668" cy="573180"/>
          </a:xfrm>
          <a:ln w="12700">
            <a:solidFill>
              <a:srgbClr val="1C39C6"/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907"/>
            </a:lvl1pPr>
          </a:lstStyle>
          <a:p>
            <a:r>
              <a:rPr lang="en-GB" dirty="0"/>
              <a:t>icon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6886B9B-0543-60C3-853E-A53715FE9722}"/>
              </a:ext>
            </a:extLst>
          </p:cNvPr>
          <p:cNvGrpSpPr/>
          <p:nvPr userDrawn="1"/>
        </p:nvGrpSpPr>
        <p:grpSpPr>
          <a:xfrm>
            <a:off x="307741" y="1110391"/>
            <a:ext cx="3491166" cy="205563"/>
            <a:chOff x="269874" y="1667650"/>
            <a:chExt cx="3061589" cy="226595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B79744A-B9FD-794B-977C-095B8E11951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69874" y="1894245"/>
              <a:ext cx="84046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5D22060-41F6-4E45-AEF0-95918E774D05}"/>
                </a:ext>
              </a:extLst>
            </p:cNvPr>
            <p:cNvSpPr txBox="1"/>
            <p:nvPr userDrawn="1"/>
          </p:nvSpPr>
          <p:spPr>
            <a:xfrm>
              <a:off x="271463" y="1667650"/>
              <a:ext cx="3060000" cy="18475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089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Introduction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9487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D3597-8C1A-119F-A512-A5063AE51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E8AF4A-2822-69F2-9909-484F4ABDCD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58480-C420-0DDC-2B72-5E119E675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8932-61CC-4CEC-AC4E-955811149191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94D722-777A-1AC0-B57D-F6EEBC9F3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4FC9FF-FBFA-8E85-5640-ACA38A7B6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145A1-09AF-44A0-8BDE-A4619E2BD8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1792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51085-67A8-8225-3218-54A55940E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15DB54-441A-F2B2-1F9C-80DE292F16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C0C420-4500-5F5C-0EF9-9BB0A4084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8932-61CC-4CEC-AC4E-955811149191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E98318-2162-1156-EF40-A53278AE2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707ACF-709C-1C12-BEE0-4460B3EE8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145A1-09AF-44A0-8BDE-A4619E2BD8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022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075DE-A3A3-AD45-A9E4-6C820C1F4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3FC12D-85F9-195B-B774-2D346E1CF6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E20F7F-1940-40BD-A77D-8E22AD597F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A1A22E-F13E-0369-A43D-B4641E8D7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8932-61CC-4CEC-AC4E-955811149191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D96DB8-AA6C-6798-1F36-7F195D178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337906-673D-CC9C-546D-9F398AD9D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145A1-09AF-44A0-8BDE-A4619E2BD8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9171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62CAE-36F0-C452-F354-C3094DBE0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930C0B-5CCA-1B08-32DC-4C7C27BE5C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F2B38-277C-A23F-2822-DA101593FB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632582-A1E0-AD25-21D5-E20135F52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36DCA7-9D2C-1B22-22A6-9DFE4CD042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82D5B6-F0C7-8209-0749-9E65E755D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8932-61CC-4CEC-AC4E-955811149191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CCACA4-8C26-CEEC-4CBA-0695E75C5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A88231-0275-9543-86C6-BFA11692A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145A1-09AF-44A0-8BDE-A4619E2BD8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138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ED9D6-DCFB-09AF-D656-E8E1B17DF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030D9D-B925-38EB-9A2B-012FFFE39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8932-61CC-4CEC-AC4E-955811149191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49FC27-147F-3630-068A-13C30D614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9418F9-1C70-ED8B-158C-EB2E98670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145A1-09AF-44A0-8BDE-A4619E2BD8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211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04F434-99AF-F82A-0EB0-7BC4FFD24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8932-61CC-4CEC-AC4E-955811149191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278171-493D-25A1-EC06-3EDF2F847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B84819-D7AB-A5DB-F3E6-0B77783B8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145A1-09AF-44A0-8BDE-A4619E2BD8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458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15913-004D-ABD7-3E07-5E0928F8E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F110A4-827A-2D80-70B4-2F7F521C37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0E38DC-6CD4-C558-CA3C-9EC3C312D4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A7681E-B62A-9818-27CA-12AB6587A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8932-61CC-4CEC-AC4E-955811149191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06D1D2-F825-CB0C-9151-9DBBED7CD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315657-2752-78C5-3D62-B25D2D5C3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145A1-09AF-44A0-8BDE-A4619E2BD8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68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F794B-5F85-552E-B49B-201E113EF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6B5D2D-31E5-BE89-28BE-A82E27B40C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2A6776-418C-7CB7-8637-F3D67FEC87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685B82-33E5-D808-08C5-1B97BBA76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8932-61CC-4CEC-AC4E-955811149191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E86A39-BD71-D14F-E8AE-B6FF3823B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685E33-B7DA-A9A8-2D8A-35B3C9E49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145A1-09AF-44A0-8BDE-A4619E2BD8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900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3229E7-59C1-2EF3-901B-91FA784F3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3DF5BB-C8FD-485A-AFDE-3E618EA0D6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C4CE30-1CA5-D6DF-9DB8-4F74F8FB74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A7D8932-61CC-4CEC-AC4E-955811149191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F71353-E99E-2307-A25C-DF2D38A42B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12F4BA-B9DA-6281-4F9A-70E623A836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0B145A1-09AF-44A0-8BDE-A4619E2BD8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923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1F27E-0BED-DD11-8043-2BC3CAA19E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Exhibit brainstorm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D5181F-9E98-30FF-E4F5-33131E16DF3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Section meeting 23 01 2025</a:t>
            </a:r>
          </a:p>
        </p:txBody>
      </p:sp>
    </p:spTree>
    <p:extLst>
      <p:ext uri="{BB962C8B-B14F-4D97-AF65-F5344CB8AC3E}">
        <p14:creationId xmlns:p14="http://schemas.microsoft.com/office/powerpoint/2010/main" val="2602731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B5DB0-FC6E-B589-EAD7-CD19D2380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do you see yourself?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DB05FB-6F36-58A4-1A68-B8DA266A66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From engineers in micro-electronics through to theoretical cosmologists and computer scientists, there are over 100 different professions collaborating to make CERN work. There are of course a lot of scientists, but not only. </a:t>
            </a:r>
          </a:p>
          <a:p>
            <a:r>
              <a:rPr lang="en-GB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After watching videos where people working at CERN talk about their job, visitors can vote for which job they would most like to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do.</a:t>
            </a:r>
          </a:p>
          <a:p>
            <a:endParaRPr lang="en-GB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pic>
        <p:nvPicPr>
          <p:cNvPr id="8" name="Picture Placeholder 7" descr="A person and person standing next to a screen&#10;&#10;Description automatically generated">
            <a:extLst>
              <a:ext uri="{FF2B5EF4-FFF2-40B4-BE49-F238E27FC236}">
                <a16:creationId xmlns:a16="http://schemas.microsoft.com/office/drawing/2014/main" id="{3E0106F4-10DE-BC8E-ED05-2DC319DD6A4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361" r="361"/>
          <a:stretch>
            <a:fillRect/>
          </a:stretch>
        </p:blipFill>
        <p:spPr>
          <a:xfrm>
            <a:off x="307743" y="2921523"/>
            <a:ext cx="3486534" cy="2277939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CF4840-9812-0BAF-20E6-DAC4626C0F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49C66D2-FE33-C242-A335-DB98A8B27D85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4C99C8A-D829-D47E-9DE5-CEECFE8E36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Placeholder 8">
            <a:extLst>
              <a:ext uri="{FF2B5EF4-FFF2-40B4-BE49-F238E27FC236}">
                <a16:creationId xmlns:a16="http://schemas.microsoft.com/office/drawing/2014/main" id="{DDA9BF05-4F39-A8CE-52CD-A7DA39E9865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902" b="3902"/>
          <a:stretch/>
        </p:blipFill>
        <p:spPr>
          <a:xfrm>
            <a:off x="4248645" y="1653428"/>
            <a:ext cx="7635613" cy="3924412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1F6A16D7-546B-9A31-23CD-5310CD01D582}"/>
              </a:ext>
            </a:extLst>
          </p:cNvPr>
          <p:cNvSpPr/>
          <p:nvPr/>
        </p:nvSpPr>
        <p:spPr>
          <a:xfrm>
            <a:off x="2852928" y="5724144"/>
            <a:ext cx="1078992" cy="99608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355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E8BCC7-5866-9F5A-BA38-95EB4706CD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AA3DC-3D4C-9EE0-6AD1-7F2BE114E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DB907F-AA91-85A0-4752-2C231170EC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Voting</a:t>
            </a:r>
          </a:p>
          <a:p>
            <a:pPr lvl="1"/>
            <a:r>
              <a:rPr lang="en-GB" dirty="0"/>
              <a:t>Kids</a:t>
            </a:r>
          </a:p>
          <a:p>
            <a:pPr lvl="1"/>
            <a:r>
              <a:rPr lang="en-GB" dirty="0"/>
              <a:t>Max 9999</a:t>
            </a:r>
          </a:p>
          <a:p>
            <a:pPr lvl="1"/>
            <a:endParaRPr lang="en-GB" dirty="0"/>
          </a:p>
          <a:p>
            <a:r>
              <a:rPr lang="en-GB" dirty="0"/>
              <a:t>“Other”</a:t>
            </a:r>
          </a:p>
          <a:p>
            <a:r>
              <a:rPr lang="en-GB" dirty="0"/>
              <a:t>Limited professions</a:t>
            </a:r>
          </a:p>
          <a:p>
            <a:pPr lvl="1"/>
            <a:r>
              <a:rPr lang="en-GB" dirty="0"/>
              <a:t>Now 11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206137-91DF-74FE-3BCB-B30FAA8D3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8598" y="1957387"/>
            <a:ext cx="706004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56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7E2D9-BCBD-CD93-0F36-190DC6C7E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history: original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B0A48F-1005-FAF1-414E-355376F9C8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en-GB" sz="6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Massive histogram consisting of several tubes. Every visitor gets an event with a certain energy. They add their event to the graph by adding their cube to the correct tube  (based on </a:t>
            </a:r>
            <a:r>
              <a:rPr lang="en-GB" sz="6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color</a:t>
            </a:r>
            <a:r>
              <a:rPr lang="en-GB" sz="6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&amp; number corresponding to a mass)</a:t>
            </a:r>
            <a:endParaRPr lang="en-GB" sz="64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742950" lvl="1" indent="-28575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GB" sz="6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Resulting histogram is photographed on a regular basis -&gt; a time-lapse is created and is visible on line</a:t>
            </a:r>
            <a:endParaRPr lang="en-GB" sz="64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742950" lvl="1" indent="-28575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GB" sz="6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People who don’t put their event will get missed -&gt; equivalence to reality, systematic error</a:t>
            </a:r>
            <a:endParaRPr lang="en-GB" sz="64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742950" lvl="1" indent="-285750">
              <a:lnSpc>
                <a:spcPct val="120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6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Little peaks will build up and go away</a:t>
            </a:r>
            <a:endParaRPr lang="en-GB" sz="64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en-GB" sz="6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Where do visitors get their “event”?</a:t>
            </a:r>
            <a:endParaRPr lang="en-GB" sz="64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en-GB" sz="6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How many can they get? (one ? more?)</a:t>
            </a:r>
            <a:endParaRPr lang="en-GB" sz="64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en-GB" sz="6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Visitors who put their token in wrong tube:</a:t>
            </a:r>
            <a:endParaRPr lang="en-GB" sz="64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449580">
              <a:lnSpc>
                <a:spcPct val="120000"/>
              </a:lnSpc>
              <a:spcAft>
                <a:spcPts val="800"/>
              </a:spcAft>
            </a:pPr>
            <a:r>
              <a:rPr lang="en-GB" sz="6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Corresponds to read out error (that also happens in real experiments)</a:t>
            </a:r>
            <a:endParaRPr lang="en-GB" sz="64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7467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CB968-3B09-BCA7-8D24-306EFB1A1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 we had?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838769-127E-714A-842E-F1F286D808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342900" lvl="0" indent="-342900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en-GB" sz="6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How long should it take to see a result?</a:t>
            </a:r>
            <a:endParaRPr lang="en-GB" sz="64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742950" lvl="1" indent="-28575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GB" sz="6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Restart each day/week/month/ a year?</a:t>
            </a:r>
            <a:endParaRPr lang="en-GB" sz="64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742950" lvl="1" indent="-28575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GB" sz="6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Possibly a month is a good interval (we also have to take into account the operational work of emptying the tubes, mixing the tokens, getting them back into the dispensers, restarting the video,…)</a:t>
            </a:r>
            <a:endParaRPr lang="en-GB" sz="64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en-GB" sz="6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Too long might be disappointing for visitors/not lead to understanding</a:t>
            </a:r>
            <a:endParaRPr lang="en-GB" sz="64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742950" lvl="1" indent="-28575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GB" sz="6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We do not necessarily need to start with empty tubes,</a:t>
            </a:r>
            <a:endParaRPr lang="en-GB" sz="64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742950" lvl="1" indent="-28575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GB" sz="6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Each visitor could also get more than one cube</a:t>
            </a:r>
            <a:endParaRPr lang="en-GB" sz="64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742950" lvl="1" indent="-28575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GB" sz="6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Video of current and previous build ups also accessible in exhibition.</a:t>
            </a:r>
            <a:endParaRPr lang="en-GB" sz="64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en-GB" sz="6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How to make visitors understand what this is about?</a:t>
            </a:r>
            <a:endParaRPr lang="en-GB" sz="64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en-GB" sz="6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At which mass do we want the peak to build up?</a:t>
            </a:r>
            <a:endParaRPr lang="en-GB" sz="64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2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6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Do we use cubes or balls? </a:t>
            </a:r>
            <a:endParaRPr lang="en-GB" sz="64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137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96E0B-6EDD-A6A1-48F6-AED26D0CF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Make it accessible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FDBAD0-C6CC-5EE7-C5E3-2434316F14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Testing with blind and visually impaired</a:t>
            </a:r>
          </a:p>
        </p:txBody>
      </p:sp>
    </p:spTree>
    <p:extLst>
      <p:ext uri="{BB962C8B-B14F-4D97-AF65-F5344CB8AC3E}">
        <p14:creationId xmlns:p14="http://schemas.microsoft.com/office/powerpoint/2010/main" val="2617043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C5622-7037-1D43-A7CA-CEC23B498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Working with suppliers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856E0F-017D-7347-36D6-6043EEFAED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Questions about working with real data</a:t>
            </a:r>
          </a:p>
          <a:p>
            <a:r>
              <a:rPr lang="en-GB" dirty="0"/>
              <a:t>Issues with the tubes/balls idea</a:t>
            </a:r>
          </a:p>
          <a:p>
            <a:pPr lvl="1"/>
            <a:r>
              <a:rPr lang="en-GB" dirty="0"/>
              <a:t>Mechanical</a:t>
            </a:r>
          </a:p>
          <a:p>
            <a:pPr lvl="1"/>
            <a:r>
              <a:rPr lang="en-GB" dirty="0"/>
              <a:t>Safety</a:t>
            </a:r>
          </a:p>
          <a:p>
            <a:pPr lvl="1"/>
            <a:r>
              <a:rPr lang="en-GB" dirty="0"/>
              <a:t>Accessibility</a:t>
            </a:r>
          </a:p>
          <a:p>
            <a:pPr lvl="1"/>
            <a:endParaRPr lang="en-GB" dirty="0"/>
          </a:p>
          <a:p>
            <a:r>
              <a:rPr lang="en-GB" dirty="0"/>
              <a:t>After many detours this then led to</a:t>
            </a:r>
          </a:p>
          <a:p>
            <a:pPr lvl="1"/>
            <a:r>
              <a:rPr lang="en-GB" dirty="0"/>
              <a:t>Current exhibit  “where do you see yourself”</a:t>
            </a:r>
          </a:p>
          <a:p>
            <a:pPr lvl="1"/>
            <a:r>
              <a:rPr lang="en-GB" dirty="0"/>
              <a:t>Find the Higgs part on third screen of the data flow exhibit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DC61A98A-7CD6-5432-2112-6B5434B6E3E7}"/>
              </a:ext>
            </a:extLst>
          </p:cNvPr>
          <p:cNvSpPr/>
          <p:nvPr/>
        </p:nvSpPr>
        <p:spPr>
          <a:xfrm>
            <a:off x="3419857" y="3749041"/>
            <a:ext cx="45719" cy="4571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7829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5BFB6-866A-ED62-3AE4-60C7AB9E2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Brainstorm today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D23127-241D-7BB0-6114-E816BC1561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Better version of the exhibit on the jobs at CERN</a:t>
            </a:r>
          </a:p>
          <a:p>
            <a:r>
              <a:rPr lang="en-GB" dirty="0"/>
              <a:t>New exhibit on data analysis </a:t>
            </a:r>
          </a:p>
          <a:p>
            <a:pPr lvl="1"/>
            <a:r>
              <a:rPr lang="en-GB" dirty="0"/>
              <a:t>Accessible for blind and VI visitors</a:t>
            </a:r>
          </a:p>
        </p:txBody>
      </p:sp>
    </p:spTree>
    <p:extLst>
      <p:ext uri="{BB962C8B-B14F-4D97-AF65-F5344CB8AC3E}">
        <p14:creationId xmlns:p14="http://schemas.microsoft.com/office/powerpoint/2010/main" val="2739595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436</Words>
  <Application>Microsoft Office PowerPoint</Application>
  <PresentationFormat>Widescreen</PresentationFormat>
  <Paragraphs>51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Aptos</vt:lpstr>
      <vt:lpstr>Aptos Display</vt:lpstr>
      <vt:lpstr>Arial</vt:lpstr>
      <vt:lpstr>Courier New</vt:lpstr>
      <vt:lpstr>Roboto</vt:lpstr>
      <vt:lpstr>Symbol</vt:lpstr>
      <vt:lpstr>Verdana</vt:lpstr>
      <vt:lpstr>Office Theme</vt:lpstr>
      <vt:lpstr>Exhibit brainstorm</vt:lpstr>
      <vt:lpstr>Where do you see yourself?</vt:lpstr>
      <vt:lpstr>Some issues</vt:lpstr>
      <vt:lpstr>Some history: original idea</vt:lpstr>
      <vt:lpstr>Questions we had?</vt:lpstr>
      <vt:lpstr>Make it accessible</vt:lpstr>
      <vt:lpstr>Working with suppliers</vt:lpstr>
      <vt:lpstr>Brainstorm today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Patricia Verheyden</dc:creator>
  <cp:lastModifiedBy>Patricia Verheyden</cp:lastModifiedBy>
  <cp:revision>5</cp:revision>
  <dcterms:created xsi:type="dcterms:W3CDTF">2025-01-23T09:20:52Z</dcterms:created>
  <dcterms:modified xsi:type="dcterms:W3CDTF">2025-01-23T10:15:49Z</dcterms:modified>
</cp:coreProperties>
</file>