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58" r:id="rId3"/>
    <p:sldId id="324" r:id="rId4"/>
    <p:sldId id="325" r:id="rId5"/>
    <p:sldId id="328" r:id="rId6"/>
    <p:sldId id="340" r:id="rId7"/>
    <p:sldId id="336" r:id="rId8"/>
    <p:sldId id="326" r:id="rId9"/>
    <p:sldId id="335" r:id="rId10"/>
    <p:sldId id="338" r:id="rId11"/>
    <p:sldId id="333" r:id="rId12"/>
    <p:sldId id="334" r:id="rId13"/>
    <p:sldId id="341" r:id="rId14"/>
    <p:sldId id="327" r:id="rId15"/>
    <p:sldId id="329" r:id="rId16"/>
    <p:sldId id="330" r:id="rId17"/>
    <p:sldId id="331" r:id="rId18"/>
    <p:sldId id="342" r:id="rId19"/>
    <p:sldId id="343" r:id="rId20"/>
    <p:sldId id="344" r:id="rId21"/>
    <p:sldId id="346" r:id="rId22"/>
    <p:sldId id="347" r:id="rId23"/>
    <p:sldId id="345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40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96" y="9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917AC-8B32-4ACB-B4DE-0708DE1FB1C6}" type="datetimeFigureOut">
              <a:rPr lang="en-GB" smtClean="0"/>
              <a:t>15/01/2025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91974-361D-4CAB-B0D9-F2404F40A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12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13574" TargetMode="External"/><Relationship Id="rId2" Type="http://schemas.openxmlformats.org/officeDocument/2006/relationships/hyperlink" Target="https://edms.cern.ch/document/3177216/" TargetMode="Externa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9797C36-12D0-43E6-C064-3AF6F4EE6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775612"/>
            <a:ext cx="8226854" cy="1525973"/>
          </a:xfrm>
        </p:spPr>
        <p:txBody>
          <a:bodyPr>
            <a:noAutofit/>
          </a:bodyPr>
          <a:lstStyle/>
          <a:p>
            <a:r>
              <a:rPr lang="en-US" sz="1800"/>
              <a:t>Test results</a:t>
            </a:r>
            <a:br>
              <a:rPr lang="en-US" sz="3200"/>
            </a:br>
            <a:r>
              <a:rPr lang="en-US" sz="3200"/>
              <a:t>CP cold mass – LMCXF01</a:t>
            </a:r>
            <a:br>
              <a:rPr lang="en-US" sz="3200"/>
            </a:br>
            <a:r>
              <a:rPr lang="en-GB" sz="18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MTF: HCLMCXF001-CR000001</a:t>
            </a:r>
            <a:br>
              <a:rPr lang="en-US" sz="3200"/>
            </a:br>
            <a:br>
              <a:rPr lang="en-US" sz="3200"/>
            </a:br>
            <a:r>
              <a:rPr lang="en-US" sz="3200"/>
              <a:t>Nov-Dec 2025</a:t>
            </a:r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829B74-CA9A-D1A2-98B2-74AC85D0CF9D}"/>
              </a:ext>
            </a:extLst>
          </p:cNvPr>
          <p:cNvSpPr txBox="1"/>
          <p:nvPr/>
        </p:nvSpPr>
        <p:spPr>
          <a:xfrm>
            <a:off x="458573" y="2841916"/>
            <a:ext cx="7010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Gerard Willering</a:t>
            </a:r>
          </a:p>
          <a:p>
            <a:r>
              <a:rPr lang="en-US" sz="1400" dirty="0"/>
              <a:t>Franco </a:t>
            </a:r>
            <a:r>
              <a:rPr lang="en-US" sz="1400" dirty="0" err="1"/>
              <a:t>Mangiarotti</a:t>
            </a:r>
            <a:r>
              <a:rPr lang="en-US" sz="1400" dirty="0"/>
              <a:t>, </a:t>
            </a:r>
            <a:r>
              <a:rPr lang="en-US" sz="1400"/>
              <a:t>Gaëlle Ninet, Guillaume Pichon, Stian Juberg, Olivier Ditsch</a:t>
            </a:r>
            <a:endParaRPr lang="en-US" sz="1400" dirty="0"/>
          </a:p>
          <a:p>
            <a:r>
              <a:rPr lang="en-US" sz="1400" dirty="0"/>
              <a:t>Many thanks to </a:t>
            </a:r>
            <a:r>
              <a:rPr lang="en-US" sz="1400"/>
              <a:t>Raphaël Bouvier and all colleagues involved. </a:t>
            </a:r>
            <a:endParaRPr lang="en-US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CF59D0-A3D4-B297-449E-E1E83B1D2D72}"/>
              </a:ext>
            </a:extLst>
          </p:cNvPr>
          <p:cNvSpPr txBox="1"/>
          <p:nvPr/>
        </p:nvSpPr>
        <p:spPr>
          <a:xfrm>
            <a:off x="458573" y="3887043"/>
            <a:ext cx="245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Test plan: </a:t>
            </a:r>
            <a:r>
              <a:rPr lang="en-US" sz="1400"/>
              <a:t>EDMS </a:t>
            </a:r>
            <a:r>
              <a:rPr lang="en-US" sz="1400">
                <a:hlinkClick r:id="rId2"/>
              </a:rPr>
              <a:t>3177216</a:t>
            </a:r>
            <a:endParaRPr lang="en-US" sz="1400"/>
          </a:p>
          <a:p>
            <a:r>
              <a:rPr lang="en-US" sz="1400"/>
              <a:t>Test results: EDMS </a:t>
            </a:r>
            <a:r>
              <a:rPr lang="en-US" sz="1400">
                <a:hlinkClick r:id="rId3"/>
              </a:rPr>
              <a:t>3213574</a:t>
            </a:r>
            <a:endParaRPr lang="en-GB" sz="1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E7B511-FD84-2B7B-6AE0-FD00B4D9F4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65C70-B3E1-04DC-3051-CB518E301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F4360A-EAF9-C9B3-7F13-780883B27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3511C5-0266-415A-46E4-B75D179C6A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338EB2-564C-0F90-93C4-14D7BEED27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63FA65-C754-C028-24AF-4DDBD47F4F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44E6C0-C726-1F35-0831-47455BFCB1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" t="1955" r="2548" b="11051"/>
          <a:stretch/>
        </p:blipFill>
        <p:spPr bwMode="auto">
          <a:xfrm>
            <a:off x="697547" y="414448"/>
            <a:ext cx="6131878" cy="43146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691808-B5EC-1676-73E4-D5B7E0037059}"/>
              </a:ext>
            </a:extLst>
          </p:cNvPr>
          <p:cNvSpPr txBox="1"/>
          <p:nvPr/>
        </p:nvSpPr>
        <p:spPr>
          <a:xfrm>
            <a:off x="-29685" y="0"/>
            <a:ext cx="9112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400">
                <a:ea typeface="Times New Roman" panose="02020603050405020304" pitchFamily="18" charset="0"/>
                <a:cs typeface="Times New Roman" panose="02020603050405020304" pitchFamily="18" charset="0"/>
              </a:rPr>
              <a:t>Example of long duration tests and lead voltage investigation</a:t>
            </a:r>
            <a:endParaRPr lang="en-US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93DAE448-7BA8-64B0-7BC3-71930724089E}"/>
              </a:ext>
            </a:extLst>
          </p:cNvPr>
          <p:cNvSpPr/>
          <p:nvPr/>
        </p:nvSpPr>
        <p:spPr>
          <a:xfrm rot="5400000">
            <a:off x="1749187" y="1084997"/>
            <a:ext cx="332096" cy="56410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EE0200-3314-F426-0F60-FA3EC83E99E3}"/>
              </a:ext>
            </a:extLst>
          </p:cNvPr>
          <p:cNvSpPr txBox="1"/>
          <p:nvPr/>
        </p:nvSpPr>
        <p:spPr>
          <a:xfrm>
            <a:off x="1699598" y="1519452"/>
            <a:ext cx="84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rgbClr val="FF0000"/>
                </a:solidFill>
              </a:rPr>
              <a:t>Stabilization time in the order of 30 minutes.</a:t>
            </a:r>
            <a:endParaRPr lang="en-GB" sz="60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59A0902-96AB-D58C-80CF-9936D00FA0D8}"/>
              </a:ext>
            </a:extLst>
          </p:cNvPr>
          <p:cNvCxnSpPr/>
          <p:nvPr/>
        </p:nvCxnSpPr>
        <p:spPr>
          <a:xfrm>
            <a:off x="1464860" y="645994"/>
            <a:ext cx="118280" cy="2047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0628C6C-5F0C-776D-984E-EA0CAA17A26F}"/>
              </a:ext>
            </a:extLst>
          </p:cNvPr>
          <p:cNvSpPr txBox="1"/>
          <p:nvPr/>
        </p:nvSpPr>
        <p:spPr>
          <a:xfrm>
            <a:off x="1211094" y="3612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</a:t>
            </a:r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842912-7655-D47C-FD4E-C21D59E8EF43}"/>
              </a:ext>
            </a:extLst>
          </p:cNvPr>
          <p:cNvCxnSpPr/>
          <p:nvPr/>
        </p:nvCxnSpPr>
        <p:spPr>
          <a:xfrm>
            <a:off x="1989306" y="503852"/>
            <a:ext cx="118280" cy="2047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09E8680-3C5A-943A-BCF5-46E6253F5DBD}"/>
              </a:ext>
            </a:extLst>
          </p:cNvPr>
          <p:cNvSpPr txBox="1"/>
          <p:nvPr/>
        </p:nvSpPr>
        <p:spPr>
          <a:xfrm>
            <a:off x="1735540" y="21910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b</a:t>
            </a:r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2E4E2FF-99FB-04CE-4914-A520102ACF68}"/>
              </a:ext>
            </a:extLst>
          </p:cNvPr>
          <p:cNvCxnSpPr>
            <a:cxnSpLocks/>
          </p:cNvCxnSpPr>
          <p:nvPr/>
        </p:nvCxnSpPr>
        <p:spPr>
          <a:xfrm flipH="1">
            <a:off x="3672585" y="644863"/>
            <a:ext cx="90901" cy="2058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0B9B042-F8A2-B32B-1F70-8C23563CCCA5}"/>
              </a:ext>
            </a:extLst>
          </p:cNvPr>
          <p:cNvSpPr txBox="1"/>
          <p:nvPr/>
        </p:nvSpPr>
        <p:spPr>
          <a:xfrm>
            <a:off x="3704075" y="34862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E93E3D-903A-D844-47DF-5124064B00F3}"/>
              </a:ext>
            </a:extLst>
          </p:cNvPr>
          <p:cNvSpPr txBox="1"/>
          <p:nvPr/>
        </p:nvSpPr>
        <p:spPr>
          <a:xfrm>
            <a:off x="6803180" y="674553"/>
            <a:ext cx="2340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At moments a, b and c the voltage is evaluated.</a:t>
            </a:r>
          </a:p>
          <a:p>
            <a:endParaRPr lang="en-US" sz="12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>
              <a:buAutoNum type="alphaLcParenR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At reaching ultimate current</a:t>
            </a:r>
          </a:p>
          <a:p>
            <a:pPr marL="228600" indent="-228600">
              <a:buAutoNum type="alphaLcParenR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After 30 min at ultimate</a:t>
            </a:r>
          </a:p>
          <a:p>
            <a:pPr marL="228600" indent="-228600">
              <a:buAutoNum type="alphaLcParenR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After 1.5 to 2 hours at nominal</a:t>
            </a:r>
            <a:endParaRPr lang="en-GB" sz="12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39FC09-C053-2474-7126-E3C73E5BA017}"/>
              </a:ext>
            </a:extLst>
          </p:cNvPr>
          <p:cNvSpPr txBox="1"/>
          <p:nvPr/>
        </p:nvSpPr>
        <p:spPr>
          <a:xfrm>
            <a:off x="6815317" y="3347239"/>
            <a:ext cx="23009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For MQSXF two leads per polarity are used. </a:t>
            </a:r>
          </a:p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At 174 A, the current is well distributed at 87 ± 0.5 A, measured using LEM sensors.</a:t>
            </a:r>
            <a:endParaRPr lang="en-GB" sz="12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059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E73086-9455-9D56-D7A9-6EFB09E85B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396B6-88F3-D2F1-919C-03CDC28512D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225652-377E-6C3E-32D7-9F9DE499A1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B99FDF-CC32-30BD-CDE9-60D3E16F6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F24D62-4404-59E5-A731-DEC3632D60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36" t="-1399" r="35383" b="3858"/>
          <a:stretch/>
        </p:blipFill>
        <p:spPr bwMode="auto">
          <a:xfrm>
            <a:off x="3742508" y="613954"/>
            <a:ext cx="2503427" cy="3553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F366A3B-30AE-0495-4624-30E3E6BA2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35" t="-1399" r="-233" b="-2"/>
          <a:stretch/>
        </p:blipFill>
        <p:spPr bwMode="auto">
          <a:xfrm>
            <a:off x="3742508" y="613954"/>
            <a:ext cx="5190597" cy="36937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5B58F0-4614-2EED-7B6F-BFFB40B43127}"/>
              </a:ext>
            </a:extLst>
          </p:cNvPr>
          <p:cNvSpPr txBox="1"/>
          <p:nvPr/>
        </p:nvSpPr>
        <p:spPr>
          <a:xfrm>
            <a:off x="78377" y="615770"/>
            <a:ext cx="35922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Leads results with 80 K He gas cooling.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All leads showed stable behavior at nominal current plateaus (and stabilizing at ultimate current after ~30 min.)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Lead voltage at nominal current: between 29 and 41 mV. Resistance between 0.34 and 0.40 m</a:t>
            </a:r>
            <a:r>
              <a:rPr lang="el-GR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16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2CB78A-F04D-A79D-E3A8-CE7803E411B3}"/>
              </a:ext>
            </a:extLst>
          </p:cNvPr>
          <p:cNvSpPr/>
          <p:nvPr/>
        </p:nvSpPr>
        <p:spPr>
          <a:xfrm>
            <a:off x="3585754" y="555171"/>
            <a:ext cx="698863" cy="3526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7960B2-A043-F2D7-0484-81D8F2AFF755}"/>
              </a:ext>
            </a:extLst>
          </p:cNvPr>
          <p:cNvSpPr txBox="1"/>
          <p:nvPr/>
        </p:nvSpPr>
        <p:spPr>
          <a:xfrm>
            <a:off x="-29685" y="0"/>
            <a:ext cx="91125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kern="1400">
                <a:ea typeface="Times New Roman" panose="02020603050405020304" pitchFamily="18" charset="0"/>
                <a:cs typeface="Times New Roman" panose="02020603050405020304" pitchFamily="18" charset="0"/>
              </a:rPr>
              <a:t>Result table HO corrector leads</a:t>
            </a:r>
            <a:endParaRPr lang="en-US" sz="2000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85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E0FCB-2933-63BB-FD08-B2365F076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6A8551-2DD4-BD31-F08E-332E3E5753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A32093-98D0-84E4-627A-6BBDCF0CA5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60476D-BD55-F362-B6AB-F49FCAFE9B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7E3D0C-485F-66D1-89C5-D7E981E6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" t="3966" r="1119" b="38435"/>
          <a:stretch/>
        </p:blipFill>
        <p:spPr bwMode="auto">
          <a:xfrm>
            <a:off x="68816" y="687136"/>
            <a:ext cx="5113940" cy="2324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47D8A0-556C-92D4-9653-1871000DE5B1}"/>
              </a:ext>
            </a:extLst>
          </p:cNvPr>
          <p:cNvSpPr txBox="1"/>
          <p:nvPr/>
        </p:nvSpPr>
        <p:spPr>
          <a:xfrm>
            <a:off x="-29685" y="0"/>
            <a:ext cx="9112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400">
                <a:ea typeface="Times New Roman" panose="02020603050405020304" pitchFamily="18" charset="0"/>
                <a:cs typeface="Times New Roman" panose="02020603050405020304" pitchFamily="18" charset="0"/>
              </a:rPr>
              <a:t>Reference discharge plots MQSXF</a:t>
            </a:r>
            <a:endParaRPr lang="en-US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4A3C9B-2320-4C3D-C8F9-8ADCECC4167D}"/>
              </a:ext>
            </a:extLst>
          </p:cNvPr>
          <p:cNvSpPr txBox="1"/>
          <p:nvPr/>
        </p:nvSpPr>
        <p:spPr>
          <a:xfrm>
            <a:off x="5427260" y="741529"/>
            <a:ext cx="31025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MQSXF circuit has 1.4 Ohm energy extraction. Other HO correctors are self-protected.</a:t>
            </a:r>
          </a:p>
          <a:p>
            <a:endParaRPr lang="en-US" sz="1200"/>
          </a:p>
          <a:p>
            <a:r>
              <a:rPr lang="en-US" sz="1200"/>
              <a:t>The green curve represents a quench with energy extraction opening. </a:t>
            </a:r>
          </a:p>
          <a:p>
            <a:r>
              <a:rPr lang="en-US" sz="1200"/>
              <a:t>The black curve represents a trip with energy extraction opening. </a:t>
            </a:r>
          </a:p>
          <a:p>
            <a:endParaRPr lang="en-GB" sz="12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D49826-77E5-88C4-6FBB-CA528CA32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791" y="2929155"/>
            <a:ext cx="4653584" cy="57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646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A2876-3780-8976-95DB-0A376A44B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CA2B7-41E8-5244-B025-905030244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MCBXFA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6334C3-8AA3-28C2-234F-BA0A510913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0802A-BC98-F444-1CE8-71AF9EACC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6A78B7-6808-97A6-7BE8-48836462B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2432FC-89BC-D789-3B55-1697CC2D9D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830" y="2873961"/>
            <a:ext cx="6236970" cy="1396365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13B97D-3B61-610E-40CC-7A0B0DF8E410}"/>
              </a:ext>
            </a:extLst>
          </p:cNvPr>
          <p:cNvSpPr txBox="1"/>
          <p:nvPr/>
        </p:nvSpPr>
        <p:spPr>
          <a:xfrm>
            <a:off x="2257454" y="2668498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US" dirty="0"/>
            </a:br>
            <a:r>
              <a:rPr lang="en-US" dirty="0"/>
              <a:t>MRB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1AB3D6-8A2A-CE8A-8AB5-B848A4ECBC23}"/>
              </a:ext>
            </a:extLst>
          </p:cNvPr>
          <p:cNvSpPr txBox="1"/>
          <p:nvPr/>
        </p:nvSpPr>
        <p:spPr>
          <a:xfrm>
            <a:off x="8487534" y="255079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US" dirty="0"/>
            </a:br>
            <a:r>
              <a:rPr lang="en-US" dirty="0"/>
              <a:t>CFB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CC65DB-E057-55E2-41AE-501DFEFDD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778" y="241498"/>
            <a:ext cx="3593555" cy="246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20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8D2B09-62C4-2B3E-B047-3F5E6E4697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249F78-6C42-4A1B-BDF4-5DE1078A05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80010-516B-DAC7-A394-076AEBA73E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DD723A-54BD-BAC0-9852-7C907B5092B0}"/>
              </a:ext>
            </a:extLst>
          </p:cNvPr>
          <p:cNvSpPr txBox="1"/>
          <p:nvPr/>
        </p:nvSpPr>
        <p:spPr>
          <a:xfrm>
            <a:off x="139577" y="4376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Powering tests MCBXFAH and MCBXFAV</a:t>
            </a:r>
            <a:endParaRPr lang="en-US" dirty="0"/>
          </a:p>
        </p:txBody>
      </p:sp>
      <p:pic>
        <p:nvPicPr>
          <p:cNvPr id="8" name="Picture 7" descr="A screen shot of a diagram&#10;&#10;Description automatically generated">
            <a:extLst>
              <a:ext uri="{FF2B5EF4-FFF2-40B4-BE49-F238E27FC236}">
                <a16:creationId xmlns:a16="http://schemas.microsoft.com/office/drawing/2014/main" id="{77D7598F-91E1-82F7-8647-B940D0F75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6135" y="467205"/>
            <a:ext cx="4778375" cy="3276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76315F-FF20-E505-1D69-C26B64D5F2FD}"/>
              </a:ext>
            </a:extLst>
          </p:cNvPr>
          <p:cNvSpPr txBox="1"/>
          <p:nvPr/>
        </p:nvSpPr>
        <p:spPr>
          <a:xfrm>
            <a:off x="139577" y="607340"/>
            <a:ext cx="37085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The training of the MCBXFAH and MCXBXFAV magnets is done in the following order: </a:t>
            </a:r>
          </a:p>
          <a:p>
            <a:endParaRPr lang="en-US" sz="12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Individual training horizontal dipole</a:t>
            </a:r>
          </a:p>
          <a:p>
            <a:pPr marL="171450" indent="-171450">
              <a:buFontTx/>
              <a:buChar char="-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Individual training vertical dipole</a:t>
            </a:r>
          </a:p>
          <a:p>
            <a:pPr marL="171450" indent="-171450">
              <a:buFontTx/>
              <a:buChar char="-"/>
            </a:pPr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Combined training in </a:t>
            </a: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angles in two quadrants, see table below. 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FFEF6B8-E336-A3B4-E0EF-16D3A031A4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539172"/>
              </p:ext>
            </p:extLst>
          </p:nvPr>
        </p:nvGraphicFramePr>
        <p:xfrm>
          <a:off x="329490" y="1992335"/>
          <a:ext cx="2249640" cy="1900683"/>
        </p:xfrm>
        <a:graphic>
          <a:graphicData uri="http://schemas.openxmlformats.org/drawingml/2006/table">
            <a:tbl>
              <a:tblPr firstRow="1" firstCol="1" bandRow="1"/>
              <a:tblGrid>
                <a:gridCol w="749880">
                  <a:extLst>
                    <a:ext uri="{9D8B030D-6E8A-4147-A177-3AD203B41FA5}">
                      <a16:colId xmlns:a16="http://schemas.microsoft.com/office/drawing/2014/main" val="221207500"/>
                    </a:ext>
                  </a:extLst>
                </a:gridCol>
                <a:gridCol w="749880">
                  <a:extLst>
                    <a:ext uri="{9D8B030D-6E8A-4147-A177-3AD203B41FA5}">
                      <a16:colId xmlns:a16="http://schemas.microsoft.com/office/drawing/2014/main" val="2029155902"/>
                    </a:ext>
                  </a:extLst>
                </a:gridCol>
                <a:gridCol w="749880">
                  <a:extLst>
                    <a:ext uri="{9D8B030D-6E8A-4147-A177-3AD203B41FA5}">
                      <a16:colId xmlns:a16="http://schemas.microsoft.com/office/drawing/2014/main" val="4159475058"/>
                    </a:ext>
                  </a:extLst>
                </a:gridCol>
              </a:tblGrid>
              <a:tr h="4605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 #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MCBXFAH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current [A]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MCBXFAV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current [A]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2686219"/>
                  </a:ext>
                </a:extLst>
              </a:tr>
              <a:tr h="1848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1709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599374"/>
                  </a:ext>
                </a:extLst>
              </a:tr>
              <a:tr h="1848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383740"/>
                  </a:ext>
                </a:extLst>
              </a:tr>
              <a:tr h="1848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1709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285956"/>
                  </a:ext>
                </a:extLst>
              </a:tr>
              <a:tr h="1848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-1709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662156"/>
                  </a:ext>
                </a:extLst>
              </a:tr>
              <a:tr h="1848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037274"/>
                  </a:ext>
                </a:extLst>
              </a:tr>
              <a:tr h="1848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-962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5565623"/>
                  </a:ext>
                </a:extLst>
              </a:tr>
              <a:tr h="1848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1709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29418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EBC985D4-E377-DE74-2D1A-27A94A4ACC38}"/>
              </a:ext>
            </a:extLst>
          </p:cNvPr>
          <p:cNvSpPr txBox="1"/>
          <p:nvPr/>
        </p:nvSpPr>
        <p:spPr>
          <a:xfrm>
            <a:off x="199145" y="3967805"/>
            <a:ext cx="65916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The training was performed without quench, showing excellent memory.</a:t>
            </a:r>
          </a:p>
          <a:p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quenches shown in the </a:t>
            </a: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plot were during holding current tests, see next slides.</a:t>
            </a:r>
            <a:endParaRPr lang="en-US" sz="1200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548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C6AD4E-CAED-9521-4F6E-58DF9041B9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F03CD5-5C38-6499-83CF-9E757F8F6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72B95-C024-BB96-1E9C-4E48DEB39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F41E-D7E4-8348-552F-10871FAE18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0297"/>
          <a:stretch/>
        </p:blipFill>
        <p:spPr>
          <a:xfrm>
            <a:off x="61184" y="507487"/>
            <a:ext cx="2501629" cy="24466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5F7CEF-67E4-4687-C5F8-5203DD7F7F8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0297"/>
          <a:stretch/>
        </p:blipFill>
        <p:spPr>
          <a:xfrm>
            <a:off x="2785321" y="507487"/>
            <a:ext cx="2501628" cy="24466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45BAE9-3D52-76E1-B130-AD57424687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4768" y="507486"/>
            <a:ext cx="3568047" cy="24464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7095767-8BA1-5CCE-78F0-0FBCBCF44EAA}"/>
              </a:ext>
            </a:extLst>
          </p:cNvPr>
          <p:cNvSpPr txBox="1"/>
          <p:nvPr/>
        </p:nvSpPr>
        <p:spPr>
          <a:xfrm>
            <a:off x="-29685" y="0"/>
            <a:ext cx="9112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400">
                <a:ea typeface="Times New Roman" panose="02020603050405020304" pitchFamily="18" charset="0"/>
                <a:cs typeface="Times New Roman" panose="02020603050405020304" pitchFamily="18" charset="0"/>
              </a:rPr>
              <a:t>Comparison powering MCBXFAP1 in vertical tests compared to horizontal tests</a:t>
            </a:r>
            <a:endParaRPr lang="en-US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DAA200-8C40-098C-3344-E4E480CB23E9}"/>
              </a:ext>
            </a:extLst>
          </p:cNvPr>
          <p:cNvSpPr txBox="1"/>
          <p:nvPr/>
        </p:nvSpPr>
        <p:spPr>
          <a:xfrm>
            <a:off x="-29686" y="3095106"/>
            <a:ext cx="27562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Vertical test, 1</a:t>
            </a:r>
            <a:r>
              <a:rPr lang="en-US" sz="1200" kern="1400" baseline="300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cool down. </a:t>
            </a:r>
          </a:p>
          <a:p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One quench in individual powering. </a:t>
            </a:r>
          </a:p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No quench in combined powering, including going beyond defined nominal operation space.</a:t>
            </a:r>
            <a:endParaRPr lang="en-US" sz="1200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5B2616-87D4-6BA0-8289-687DE4695D30}"/>
              </a:ext>
            </a:extLst>
          </p:cNvPr>
          <p:cNvSpPr txBox="1"/>
          <p:nvPr/>
        </p:nvSpPr>
        <p:spPr>
          <a:xfrm>
            <a:off x="2658004" y="3095105"/>
            <a:ext cx="27562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Vertical test, 2</a:t>
            </a:r>
            <a:r>
              <a:rPr lang="en-US" sz="1200" kern="1400" baseline="300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cool down. </a:t>
            </a:r>
          </a:p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No quenches, including going beyond defined nominal operation space.</a:t>
            </a:r>
          </a:p>
          <a:p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Maximum flattop duration 2 hours.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105379-7A20-DAAA-7B06-EA9479F13D0D}"/>
              </a:ext>
            </a:extLst>
          </p:cNvPr>
          <p:cNvSpPr txBox="1"/>
          <p:nvPr/>
        </p:nvSpPr>
        <p:spPr>
          <a:xfrm>
            <a:off x="5481517" y="3095106"/>
            <a:ext cx="32052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MCXBFAP1 installed in the Corrector Package. </a:t>
            </a:r>
          </a:p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No quenches during training, consistent behavior to vertical tests.</a:t>
            </a:r>
          </a:p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4 quenches at flattop of 3 hours or more.</a:t>
            </a:r>
            <a:endParaRPr lang="en-US" sz="1200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531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8B536A-B950-BD27-38D4-544B105B8E3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6EA606-F439-EE0B-E336-06A8AEF7B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14F4A8-74CA-4C2F-275A-7F284DE64F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F4B3C1-FFE9-69B5-8447-812DF49668F9}"/>
              </a:ext>
            </a:extLst>
          </p:cNvPr>
          <p:cNvSpPr txBox="1"/>
          <p:nvPr/>
        </p:nvSpPr>
        <p:spPr>
          <a:xfrm>
            <a:off x="139577" y="43769"/>
            <a:ext cx="7707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Holding current tests MCBXFAH and MCBXFAV</a:t>
            </a:r>
            <a:endParaRPr lang="en-US" dirty="0"/>
          </a:p>
        </p:txBody>
      </p:sp>
      <p:pic>
        <p:nvPicPr>
          <p:cNvPr id="8" name="Picture 7" descr="A graph with red lines and numbers&#10;&#10;Description automatically generated">
            <a:extLst>
              <a:ext uri="{FF2B5EF4-FFF2-40B4-BE49-F238E27FC236}">
                <a16:creationId xmlns:a16="http://schemas.microsoft.com/office/drawing/2014/main" id="{6A4058A2-B2C2-E8A3-39AE-2B037C1E45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26" t="2855" r="1826" b="39530"/>
          <a:stretch/>
        </p:blipFill>
        <p:spPr>
          <a:xfrm>
            <a:off x="355250" y="413101"/>
            <a:ext cx="6414149" cy="29634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AD5429-FC03-867F-E868-6B37071B0766}"/>
              </a:ext>
            </a:extLst>
          </p:cNvPr>
          <p:cNvSpPr txBox="1"/>
          <p:nvPr/>
        </p:nvSpPr>
        <p:spPr>
          <a:xfrm>
            <a:off x="139577" y="3303475"/>
            <a:ext cx="5608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During the 4 hours holding current test, quench 1 was recorded after 3 hours in the MCBXFAH circuit (inner dipole). </a:t>
            </a:r>
          </a:p>
          <a:p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 decision was made to perform additional holding current tests, and in total 4 flattop quenches were recorded in the same coil at different currents on the nominal perimeter for in total 74 hours of holding current tests, all at 1.9 K.</a:t>
            </a:r>
          </a:p>
        </p:txBody>
      </p:sp>
      <p:pic>
        <p:nvPicPr>
          <p:cNvPr id="10" name="Picture 9" descr="A screen shot of a diagram&#10;&#10;Description automatically generated">
            <a:extLst>
              <a:ext uri="{FF2B5EF4-FFF2-40B4-BE49-F238E27FC236}">
                <a16:creationId xmlns:a16="http://schemas.microsoft.com/office/drawing/2014/main" id="{241B1192-B470-D7AF-9D42-29DA29F7EE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0552"/>
          <a:stretch/>
        </p:blipFill>
        <p:spPr>
          <a:xfrm>
            <a:off x="6274815" y="499601"/>
            <a:ext cx="2411985" cy="23815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2777588-65F9-428E-8D55-89A3ED1BDB95}"/>
              </a:ext>
            </a:extLst>
          </p:cNvPr>
          <p:cNvSpPr txBox="1"/>
          <p:nvPr/>
        </p:nvSpPr>
        <p:spPr>
          <a:xfrm>
            <a:off x="7485996" y="730421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FF0000"/>
                </a:solidFill>
              </a:rPr>
              <a:t>3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95FA88-09BC-8110-6820-B91B2D104285}"/>
              </a:ext>
            </a:extLst>
          </p:cNvPr>
          <p:cNvSpPr txBox="1"/>
          <p:nvPr/>
        </p:nvSpPr>
        <p:spPr>
          <a:xfrm>
            <a:off x="8233690" y="1057522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FF0000"/>
                </a:solidFill>
              </a:rPr>
              <a:t>2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D3509A-48B5-52D6-84C5-C9F396E669E9}"/>
              </a:ext>
            </a:extLst>
          </p:cNvPr>
          <p:cNvSpPr txBox="1"/>
          <p:nvPr/>
        </p:nvSpPr>
        <p:spPr>
          <a:xfrm>
            <a:off x="8043794" y="974044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FF0000"/>
                </a:solidFill>
              </a:rPr>
              <a:t>4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B793F4-44A8-93DB-D66A-0C8105360BBF}"/>
              </a:ext>
            </a:extLst>
          </p:cNvPr>
          <p:cNvSpPr txBox="1"/>
          <p:nvPr/>
        </p:nvSpPr>
        <p:spPr>
          <a:xfrm>
            <a:off x="8043794" y="823252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FF0000"/>
                </a:solidFill>
              </a:rPr>
              <a:t>1</a:t>
            </a:r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355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6484BD-855A-3729-57B4-B5C81FA534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0E87C3-1582-6BBC-DFD1-9BA1EE26A1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083C57-05BA-B30A-2A28-76E07C931B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4FDA3B-E04E-9076-6D9A-9992B5D0ABED}"/>
              </a:ext>
            </a:extLst>
          </p:cNvPr>
          <p:cNvSpPr txBox="1"/>
          <p:nvPr/>
        </p:nvSpPr>
        <p:spPr>
          <a:xfrm>
            <a:off x="139577" y="43769"/>
            <a:ext cx="7707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Characteristics flattop quenches MCBXFAH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F17A09-88C5-957E-1C51-640B50A98464}"/>
              </a:ext>
            </a:extLst>
          </p:cNvPr>
          <p:cNvSpPr txBox="1"/>
          <p:nvPr/>
        </p:nvSpPr>
        <p:spPr>
          <a:xfrm>
            <a:off x="2009" y="2724815"/>
            <a:ext cx="5934652" cy="1915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The voltage buildup for the 4 quenches are shown. </a:t>
            </a:r>
          </a:p>
          <a:p>
            <a:pPr marL="171450" indent="-171450">
              <a:buFontTx/>
              <a:buChar char="-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Normal characteristic shape, but a faster propagation then normal.</a:t>
            </a:r>
          </a:p>
          <a:p>
            <a:pPr marL="171450" indent="-171450">
              <a:buFontTx/>
              <a:buChar char="-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No precursor, so no sign of mechanical origin of these quenches.</a:t>
            </a:r>
          </a:p>
          <a:p>
            <a:pPr marL="171450" indent="-171450">
              <a:buFontTx/>
              <a:buChar char="-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In quench 4 a small, but a-typical negative voltage is visible just before quench. </a:t>
            </a:r>
          </a:p>
          <a:p>
            <a:pPr marL="171450" indent="-171450">
              <a:buFontTx/>
              <a:buChar char="-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While for quench 1, 2 and 4 the helium bath temperature was stable, for quench 3 during a 15 min period before the quench the temperature rose to 2.15 K due to external changes in cryo system.</a:t>
            </a:r>
          </a:p>
          <a:p>
            <a:pPr marL="171450" indent="-171450">
              <a:buFontTx/>
              <a:buChar char="-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Operation in superfluid helium at 1.9 K should exclude thermal impact from outside (conductor needs to reach &gt; 6.5 K to quench). </a:t>
            </a:r>
          </a:p>
          <a:p>
            <a:pPr marL="171450" indent="-171450">
              <a:buFontTx/>
              <a:buChar char="-"/>
            </a:pPr>
            <a:endParaRPr lang="en-US" sz="105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C0718B-3BA0-3D7F-1DE6-E111DBAC5B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095" y="2338250"/>
            <a:ext cx="3287905" cy="2055675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D1542E-F589-1340-5182-667992D313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9" t="4448" r="6416" b="27583"/>
          <a:stretch/>
        </p:blipFill>
        <p:spPr bwMode="auto">
          <a:xfrm>
            <a:off x="139577" y="228435"/>
            <a:ext cx="4183652" cy="25408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33F69A-51CA-7E6F-D042-45059C2C5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2358" y="499308"/>
            <a:ext cx="5000026" cy="115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28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F2453-2CFA-29D5-F0FC-D1664361E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ABB38E-F5FE-DE7C-254D-C33AE5A6C4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36F891-8AEA-161D-E186-E9A82145A6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5887D-C9EB-BCCA-EF0C-1ED183829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D5F71A-E64C-B3E2-D0C6-CEF8E4B7D8D6}"/>
              </a:ext>
            </a:extLst>
          </p:cNvPr>
          <p:cNvSpPr txBox="1"/>
          <p:nvPr/>
        </p:nvSpPr>
        <p:spPr>
          <a:xfrm>
            <a:off x="267788" y="306671"/>
            <a:ext cx="7230291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kern="1400">
                <a:ea typeface="Times New Roman" panose="02020603050405020304" pitchFamily="18" charset="0"/>
                <a:cs typeface="Times New Roman" panose="02020603050405020304" pitchFamily="18" charset="0"/>
              </a:rPr>
              <a:t>MCBXFA training and quench summary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No training quenches, good memory.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Flattop quenches repeatedly occurred in one of the horizontal (inner) dipole coils at flattop. 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Flattop quenches occurred at different current levels, were independent of the current in the vertical magnet. 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Operation in superfluid helium at 1.9 K should exclude thermal impact from outside (conductor needs to reach &gt; 6.5 K to quench). 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Flattop quench has not been observed before in MCXBF magnets.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NC draft report written in EDMS 3219461</a:t>
            </a:r>
          </a:p>
          <a:p>
            <a:endParaRPr lang="en-US" sz="18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kern="1400">
                <a:ea typeface="Times New Roman" panose="02020603050405020304" pitchFamily="18" charset="0"/>
                <a:cs typeface="Times New Roman" panose="02020603050405020304" pitchFamily="18" charset="0"/>
              </a:rPr>
              <a:t>Actions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Longer holding current tests foreseen for all future  MCBXFA and MCBXFB test campaigns (vertical and in Q2 and CP).</a:t>
            </a:r>
          </a:p>
          <a:p>
            <a:pPr marL="285750" indent="-285750">
              <a:buFontTx/>
              <a:buChar char="-"/>
            </a:pPr>
            <a:endParaRPr lang="en-US" sz="16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3490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BCD0A-3522-3C4A-CD85-B7D1643B5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7DEFF6-8561-42B9-FE81-691E993BA8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7D06F-E848-8AE3-EF89-86CA79AB6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4317AF-9CA5-9B4C-CD57-031B54D7FD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476654-CBC2-3EED-9E63-7DD083538B8B}"/>
              </a:ext>
            </a:extLst>
          </p:cNvPr>
          <p:cNvSpPr txBox="1"/>
          <p:nvPr/>
        </p:nvSpPr>
        <p:spPr>
          <a:xfrm>
            <a:off x="104502" y="97873"/>
            <a:ext cx="5701938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400">
                <a:ea typeface="Times New Roman" panose="02020603050405020304" pitchFamily="18" charset="0"/>
                <a:cs typeface="Times New Roman" panose="02020603050405020304" pitchFamily="18" charset="0"/>
              </a:rPr>
              <a:t>Magnetic measurements</a:t>
            </a:r>
          </a:p>
          <a:p>
            <a:pPr marL="285750" indent="-285750">
              <a:buFontTx/>
              <a:buChar char="-"/>
            </a:pPr>
            <a:r>
              <a:rPr lang="en-US" sz="1400" kern="1400">
                <a:cs typeface="Times New Roman" panose="02020603050405020304" pitchFamily="18" charset="0"/>
              </a:rPr>
              <a:t>Large set of stretched wire measurements done. </a:t>
            </a:r>
          </a:p>
          <a:p>
            <a:pPr marL="285750" indent="-285750">
              <a:buFontTx/>
              <a:buChar char="-"/>
            </a:pPr>
            <a:r>
              <a:rPr lang="en-GB" sz="1400"/>
              <a:t>Focus on magnetic axis and magnet position. Many geometric measurements done too. </a:t>
            </a:r>
          </a:p>
          <a:p>
            <a:r>
              <a:rPr lang="en-GB" sz="1400"/>
              <a:t>Will be reported by Mariano and Lucio in a future meeting. </a:t>
            </a:r>
          </a:p>
          <a:p>
            <a:pPr marL="285750" indent="-285750">
              <a:buFontTx/>
              <a:buChar char="-"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33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6F3CA3-38FA-9342-BF82-9F784D92062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71CC7D-37C8-E813-E2F3-986E8E8C66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DBFB97-1F40-0A65-64BC-96A2F5E15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936926-B590-1705-A3A2-560AA83DD274}"/>
              </a:ext>
            </a:extLst>
          </p:cNvPr>
          <p:cNvSpPr txBox="1"/>
          <p:nvPr/>
        </p:nvSpPr>
        <p:spPr>
          <a:xfrm>
            <a:off x="139578" y="2434865"/>
            <a:ext cx="415695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10 </a:t>
            </a:r>
            <a:r>
              <a:rPr lang="en-US" sz="1000" dirty="0"/>
              <a:t>magnets are in the cold </a:t>
            </a:r>
            <a:r>
              <a:rPr lang="en-US" sz="1000"/>
              <a:t>mass:</a:t>
            </a:r>
          </a:p>
          <a:p>
            <a:r>
              <a:rPr lang="en-US" sz="1000" kern="14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MCBXFAP1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MQSXF2</a:t>
            </a:r>
          </a:p>
          <a:p>
            <a:r>
              <a:rPr lang="en-GB" sz="1000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MCTXF2</a:t>
            </a:r>
          </a:p>
          <a:p>
            <a:r>
              <a:rPr lang="en-GB" sz="1000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MCTXF1</a:t>
            </a:r>
            <a:endParaRPr lang="en-US" sz="1000"/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MCDXF01b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MCDXF02b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MCOXF03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MCOXF04b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MCSXF01b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MCSXF02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BA3E4A-6A43-B96A-5F1C-98F46208E372}"/>
              </a:ext>
            </a:extLst>
          </p:cNvPr>
          <p:cNvSpPr txBox="1"/>
          <p:nvPr/>
        </p:nvSpPr>
        <p:spPr>
          <a:xfrm>
            <a:off x="199145" y="9787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CP-assembly </a:t>
            </a:r>
            <a:r>
              <a:rPr lang="en-US" dirty="0"/>
              <a:t>on the SM18 test bench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B640A0-0277-EDA0-1874-8BD4E2955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830" y="2873961"/>
            <a:ext cx="6236970" cy="1396365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68916F-1477-33A4-8E9A-BC32E863F954}"/>
              </a:ext>
            </a:extLst>
          </p:cNvPr>
          <p:cNvSpPr txBox="1"/>
          <p:nvPr/>
        </p:nvSpPr>
        <p:spPr>
          <a:xfrm>
            <a:off x="2257454" y="2668498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US" dirty="0"/>
            </a:br>
            <a:r>
              <a:rPr lang="en-US" dirty="0"/>
              <a:t>MRB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50A9BD-A568-3302-FFC7-6F5435735878}"/>
              </a:ext>
            </a:extLst>
          </p:cNvPr>
          <p:cNvSpPr txBox="1"/>
          <p:nvPr/>
        </p:nvSpPr>
        <p:spPr>
          <a:xfrm>
            <a:off x="8487534" y="255079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US" dirty="0"/>
            </a:br>
            <a:r>
              <a:rPr lang="en-US" dirty="0"/>
              <a:t>CFB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9647A3-D683-AEDA-DB0D-562BE61DE1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27" b="16516"/>
          <a:stretch/>
        </p:blipFill>
        <p:spPr bwMode="auto">
          <a:xfrm>
            <a:off x="243506" y="569019"/>
            <a:ext cx="4511297" cy="1700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65114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1A05D-231A-DCCD-2B28-164EBA188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DD8589-9FE0-F6FA-B576-5B5D8D3DAE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A9532-F4DB-8DF1-CBD0-D584D5E316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735188-B4B4-F789-EB98-52AC39D42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955E4B-04E2-DBA2-1BDB-5EFCB09E86EE}"/>
              </a:ext>
            </a:extLst>
          </p:cNvPr>
          <p:cNvSpPr txBox="1"/>
          <p:nvPr/>
        </p:nvSpPr>
        <p:spPr>
          <a:xfrm>
            <a:off x="267788" y="306671"/>
            <a:ext cx="7530737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400">
                <a:ea typeface="Times New Roman" panose="02020603050405020304" pitchFamily="18" charset="0"/>
                <a:cs typeface="Times New Roman" panose="02020603050405020304" pitchFamily="18" charset="0"/>
              </a:rPr>
              <a:t>Overall qualification of the Corrector Package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Smooth test campaign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Cool down and warm up </a:t>
            </a:r>
            <a:r>
              <a:rPr lang="en-US" sz="1600" b="1" kern="1400">
                <a:solidFill>
                  <a:srgbClr val="92D05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Instrumentation and HV insulation </a:t>
            </a:r>
            <a:r>
              <a:rPr lang="en-US" sz="1600" b="1" kern="1400">
                <a:solidFill>
                  <a:srgbClr val="92D05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Powering HO correctors </a:t>
            </a:r>
            <a:r>
              <a:rPr lang="en-US" sz="1600" b="1" kern="1400">
                <a:solidFill>
                  <a:srgbClr val="92D05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Leads HO correctors </a:t>
            </a:r>
            <a:r>
              <a:rPr lang="en-US" sz="1600" b="1" kern="1400">
                <a:solidFill>
                  <a:srgbClr val="92D05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Training MCBXFA </a:t>
            </a:r>
            <a:r>
              <a:rPr lang="en-US" sz="1600" b="1" kern="1400">
                <a:solidFill>
                  <a:srgbClr val="92D05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</a:t>
            </a:r>
          </a:p>
          <a:p>
            <a:pPr marL="285750" indent="-285750">
              <a:buFontTx/>
              <a:buChar char="-"/>
            </a:pPr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MCBXFA flattop quenches under investigation, including NCR. No major impact foreseen for IT-string.</a:t>
            </a:r>
          </a:p>
          <a:p>
            <a:pPr marL="285750" indent="-285750">
              <a:buFontTx/>
              <a:buChar char="-"/>
            </a:pPr>
            <a:endParaRPr lang="en-US" sz="18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kern="1400">
                <a:ea typeface="Times New Roman" panose="02020603050405020304" pitchFamily="18" charset="0"/>
                <a:cs typeface="Times New Roman" panose="02020603050405020304" pitchFamily="18" charset="0"/>
              </a:rPr>
              <a:t>MAB to make a recommendation on installation of this CP in the IT-string. Installation foreseen end of this month.</a:t>
            </a:r>
          </a:p>
        </p:txBody>
      </p:sp>
    </p:spTree>
    <p:extLst>
      <p:ext uri="{BB962C8B-B14F-4D97-AF65-F5344CB8AC3E}">
        <p14:creationId xmlns:p14="http://schemas.microsoft.com/office/powerpoint/2010/main" val="7980726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7D3B74-C41A-DEA2-AA16-7870CDBAD7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3A78C0-34C7-CABD-A563-340A7E5DB7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8A0654-EFE3-73DC-43D1-BB185CE174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674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2F876-0AC6-2AC3-E2D7-6D7E4650C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2E1F55-F7DF-CFD9-3F95-121D86A963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AE2E15-2942-07D9-99F0-9449ECD1C9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1FE228-A370-2B99-000D-9E5CE841C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2531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13888F-D898-C9D9-A568-05F25026D39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89D836-3767-7B63-39C1-C659496891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EBF6FB-0EE7-A883-B7E7-86AC13D1A3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75182D4-DF69-6C24-DC10-1BA684F4D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61" y="381000"/>
            <a:ext cx="5029095" cy="38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44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2600F1-4251-408D-CAC9-FAE7DCEFC8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E13A5B-02EC-BDA0-FC39-22F2577928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894BB-8200-2C9A-261B-3686C8B4ED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 descr="A graph with colored lines and numbers&#10;&#10;Description automatically generated">
            <a:extLst>
              <a:ext uri="{FF2B5EF4-FFF2-40B4-BE49-F238E27FC236}">
                <a16:creationId xmlns:a16="http://schemas.microsoft.com/office/drawing/2014/main" id="{66BC7D3D-C5F4-22E9-45B4-D5F13F759A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1" t="3069" r="19191" b="33968"/>
          <a:stretch/>
        </p:blipFill>
        <p:spPr>
          <a:xfrm>
            <a:off x="348343" y="762476"/>
            <a:ext cx="3826328" cy="2349500"/>
          </a:xfrm>
          <a:prstGeom prst="rect">
            <a:avLst/>
          </a:prstGeom>
        </p:spPr>
      </p:pic>
      <p:pic>
        <p:nvPicPr>
          <p:cNvPr id="14" name="Picture 13" descr="A graph with colorful lines and numbers&#10;&#10;Description automatically generated">
            <a:extLst>
              <a:ext uri="{FF2B5EF4-FFF2-40B4-BE49-F238E27FC236}">
                <a16:creationId xmlns:a16="http://schemas.microsoft.com/office/drawing/2014/main" id="{5C06CC33-F1D0-1D0B-AA83-F670D02106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30" t="3069" r="19925" b="33968"/>
          <a:stretch/>
        </p:blipFill>
        <p:spPr>
          <a:xfrm>
            <a:off x="4317342" y="762476"/>
            <a:ext cx="3790790" cy="2349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2F4CC2-5E60-306C-41DB-0C16B3174999}"/>
              </a:ext>
            </a:extLst>
          </p:cNvPr>
          <p:cNvSpPr txBox="1"/>
          <p:nvPr/>
        </p:nvSpPr>
        <p:spPr>
          <a:xfrm>
            <a:off x="199145" y="9787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Test period - cool down and warm up.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BC4600-7464-60B8-A476-4D985B94D08A}"/>
              </a:ext>
            </a:extLst>
          </p:cNvPr>
          <p:cNvSpPr txBox="1"/>
          <p:nvPr/>
        </p:nvSpPr>
        <p:spPr>
          <a:xfrm>
            <a:off x="272581" y="3227071"/>
            <a:ext cx="3567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The cool down was performed starting on November 8 2024. </a:t>
            </a:r>
          </a:p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The active cool down time was about 2 days. </a:t>
            </a:r>
          </a:p>
          <a:p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Due to commissioning, the gas to liquid cooling step was not in automatic mode and needed to wait for the end of the weekend.</a:t>
            </a:r>
            <a:endParaRPr lang="en-GB" sz="1200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2804C4-EE4F-F772-0C80-68B2278F2D4F}"/>
              </a:ext>
            </a:extLst>
          </p:cNvPr>
          <p:cNvSpPr txBox="1"/>
          <p:nvPr/>
        </p:nvSpPr>
        <p:spPr>
          <a:xfrm>
            <a:off x="4609760" y="3227071"/>
            <a:ext cx="3826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The warm up started on December 12 and took about 1.5 days.</a:t>
            </a:r>
          </a:p>
          <a:p>
            <a:endParaRPr lang="en-US" sz="1200"/>
          </a:p>
          <a:p>
            <a:endParaRPr lang="en-US" sz="1200"/>
          </a:p>
          <a:p>
            <a:r>
              <a:rPr lang="en-US" sz="1200"/>
              <a:t>ΔT = 50 K for warm up and cool down.</a:t>
            </a:r>
          </a:p>
          <a:p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16799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45E792-3E4B-060A-E706-EC823DE901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88073-5073-C560-B995-9997F93DF6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634160-A0BD-66B2-13B9-3D00E62007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AEFD1-8619-F1CB-2DAA-804EF5BD80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3057"/>
          <a:stretch/>
        </p:blipFill>
        <p:spPr>
          <a:xfrm>
            <a:off x="4272937" y="467205"/>
            <a:ext cx="4871063" cy="29561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BDAAD7-26BD-3232-21B9-C73983C898D2}"/>
              </a:ext>
            </a:extLst>
          </p:cNvPr>
          <p:cNvSpPr txBox="1"/>
          <p:nvPr/>
        </p:nvSpPr>
        <p:spPr>
          <a:xfrm>
            <a:off x="199145" y="9787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Electrical testing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19C4C1-3326-CDC0-3807-9D0728B29467}"/>
              </a:ext>
            </a:extLst>
          </p:cNvPr>
          <p:cNvSpPr txBox="1"/>
          <p:nvPr/>
        </p:nvSpPr>
        <p:spPr>
          <a:xfrm>
            <a:off x="139577" y="607340"/>
            <a:ext cx="38006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200"/>
              <a:t>All high voltage insulation tests passed, see table. Detailed results reported in EDMS …… </a:t>
            </a:r>
          </a:p>
          <a:p>
            <a:pPr marL="171450" indent="-171450">
              <a:buFontTx/>
              <a:buChar char="-"/>
            </a:pPr>
            <a:endParaRPr lang="en-US" sz="12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All instrumentation wires were connected and OK. Two minor non-conformities on inversed wiring and connectors were observed and reported in EDMS 3177310 and EDMS 3072946.</a:t>
            </a:r>
          </a:p>
          <a:p>
            <a:pPr marL="171450" indent="-171450">
              <a:buFontTx/>
              <a:buChar char="-"/>
            </a:pPr>
            <a:endParaRPr lang="en-US" sz="1200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Capacitive discharge tests and transfer function measurements are preformed for obtaining reference data. </a:t>
            </a:r>
          </a:p>
          <a:p>
            <a:pPr marL="171450" indent="-171450">
              <a:buFontTx/>
              <a:buChar char="-"/>
            </a:pPr>
            <a:endParaRPr lang="en-US" sz="1200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Additional tests were performed by the TE-MPE ElQA team, with results reported in EDMS 3220708.</a:t>
            </a:r>
            <a:endParaRPr lang="en-US" sz="1200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200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051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244D16-8652-653E-3C04-9BF9A2766D7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6A46FA-9166-1A32-C2B0-D5FFB8D7AE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243749-81AD-8129-E94F-92809B4E48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7110CF-9196-ADDA-1C6C-12513B6F5CE4}"/>
              </a:ext>
            </a:extLst>
          </p:cNvPr>
          <p:cNvSpPr txBox="1"/>
          <p:nvPr/>
        </p:nvSpPr>
        <p:spPr>
          <a:xfrm>
            <a:off x="199145" y="9787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Powering circuits layout</a:t>
            </a:r>
            <a:endParaRPr lang="en-US" dirty="0"/>
          </a:p>
        </p:txBody>
      </p:sp>
      <p:pic>
        <p:nvPicPr>
          <p:cNvPr id="8" name="Picture 7" descr="A diagram of a computer&#10;&#10;Description automatically generated">
            <a:extLst>
              <a:ext uri="{FF2B5EF4-FFF2-40B4-BE49-F238E27FC236}">
                <a16:creationId xmlns:a16="http://schemas.microsoft.com/office/drawing/2014/main" id="{AC2A8C28-355F-14EF-AF3C-3E159B044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6388" y="300446"/>
            <a:ext cx="5591104" cy="40037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F50712-F8F3-4632-F67D-052C208DFC94}"/>
              </a:ext>
            </a:extLst>
          </p:cNvPr>
          <p:cNvSpPr txBox="1"/>
          <p:nvPr/>
        </p:nvSpPr>
        <p:spPr>
          <a:xfrm>
            <a:off x="139577" y="607340"/>
            <a:ext cx="34681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4 power converters are available for 11 magnet circuits. </a:t>
            </a:r>
          </a:p>
          <a:p>
            <a:pPr marL="171450" indent="-171450">
              <a:buFontTx/>
              <a:buChar char="-"/>
            </a:pPr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Two 2 kA single quadrant power converters are always connected to the MCBXFA circuits. </a:t>
            </a:r>
          </a:p>
          <a:p>
            <a:pPr marL="171450" indent="-171450">
              <a:buFontTx/>
              <a:buChar char="-"/>
            </a:pPr>
            <a:r>
              <a:rPr lang="en-US" sz="12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horizontal circuit has a polarity switch such that we can change quadrant</a:t>
            </a:r>
            <a:endParaRPr lang="en-US" sz="12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en-US" sz="12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One 600 A power converter is connected with two LHC type Energy Extractions of 0.7 Ohm each. This is always connected to the MQSXF magnet. (197 A maximum)</a:t>
            </a:r>
          </a:p>
          <a:p>
            <a:pPr marL="171450" indent="-171450">
              <a:buFontTx/>
              <a:buChar char="-"/>
            </a:pPr>
            <a:endParaRPr lang="en-US" sz="1200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The second 600 A power converter without energy extractions is connected one by one to the other HO correctors. (115 A maximum)</a:t>
            </a:r>
            <a:endParaRPr lang="en-GB" sz="1200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41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9BF87-916B-22BF-B6C0-14C037A89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HO correctors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EE08B3-4A51-4764-E449-41D346D897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9CBC8D-4838-D785-4D36-5D33A8614C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98882D-7538-269D-4CCD-E763434ED8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056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BB327-DB5D-EF4F-5E51-36DD357EF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9FE1A2-1C0D-69FE-4D72-BD80EAC5ADD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55F6EA-9DE5-EEDE-CFD4-BBCF0127E3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0E6F56-5BD2-89E3-D048-E53A5AA05C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DBD73F-7270-CFAC-6167-52840F39A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8" y="1977182"/>
            <a:ext cx="3983627" cy="2590193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D170FA-2A2E-553F-1D8F-A5875A95BD66}"/>
              </a:ext>
            </a:extLst>
          </p:cNvPr>
          <p:cNvSpPr txBox="1"/>
          <p:nvPr/>
        </p:nvSpPr>
        <p:spPr>
          <a:xfrm>
            <a:off x="-29685" y="0"/>
            <a:ext cx="9112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400">
                <a:ea typeface="Times New Roman" panose="02020603050405020304" pitchFamily="18" charset="0"/>
                <a:cs typeface="Times New Roman" panose="02020603050405020304" pitchFamily="18" charset="0"/>
              </a:rPr>
              <a:t>Training overview HO correctors</a:t>
            </a:r>
            <a:endParaRPr lang="en-US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BF6EA1-07FD-F4B3-DD9A-59CC376EF74E}"/>
              </a:ext>
            </a:extLst>
          </p:cNvPr>
          <p:cNvSpPr txBox="1"/>
          <p:nvPr/>
        </p:nvSpPr>
        <p:spPr>
          <a:xfrm>
            <a:off x="0" y="388427"/>
            <a:ext cx="49315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All HO correctors have been qualified at LASA, some were retested at CERN.</a:t>
            </a:r>
          </a:p>
          <a:p>
            <a:endParaRPr lang="en-US" sz="12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The MQSXF magnet (</a:t>
            </a:r>
            <a:r>
              <a:rPr lang="en-GB" sz="1200" kern="140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MQSXF2) needed two training quenches to reach ultimate current of 197 A. It also quenched during another cycle to ultimate current at 194 A.</a:t>
            </a:r>
          </a:p>
          <a:p>
            <a:endParaRPr lang="en-GB" sz="1200" kern="140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kern="1400">
                <a:ea typeface="Times New Roman" panose="02020603050405020304" pitchFamily="18" charset="0"/>
                <a:cs typeface="Times New Roman" panose="02020603050405020304" pitchFamily="18" charset="0"/>
              </a:rPr>
              <a:t>All other HO corrector magnets did not quench up to ultimate current.</a:t>
            </a:r>
            <a:endParaRPr lang="en-GB" sz="12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457EAD-310D-8D9A-41C6-D11DF1079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155" y="3502896"/>
            <a:ext cx="3011685" cy="16033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997B86-0EEA-07D8-BE45-EE1C851BB770}"/>
              </a:ext>
            </a:extLst>
          </p:cNvPr>
          <p:cNvSpPr txBox="1"/>
          <p:nvPr/>
        </p:nvSpPr>
        <p:spPr>
          <a:xfrm>
            <a:off x="7087402" y="3621166"/>
            <a:ext cx="21959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For comparison: Training plot MQXFS2 during acceptance tests at LASA. EDMS 2617235. </a:t>
            </a:r>
            <a:endParaRPr lang="en-GB" sz="11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798EC0-73C9-0A36-F0CF-ADC18B2913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8" r="68120" b="3378"/>
          <a:stretch/>
        </p:blipFill>
        <p:spPr bwMode="auto">
          <a:xfrm>
            <a:off x="5654925" y="102393"/>
            <a:ext cx="2423431" cy="33144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333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BADB39-6928-8496-7FBE-0DA87C1299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51C638-8A27-0010-C270-B8AC34E105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73A56C-54E2-FBF9-A157-D01CDE9308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CEC299-C202-01CD-6798-00AFA4FFBC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417" t="41587" r="3320"/>
          <a:stretch/>
        </p:blipFill>
        <p:spPr>
          <a:xfrm>
            <a:off x="0" y="2569636"/>
            <a:ext cx="4041065" cy="17305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1F2F11-CDF9-4FD0-8AED-E45977FECD8B}"/>
              </a:ext>
            </a:extLst>
          </p:cNvPr>
          <p:cNvSpPr txBox="1"/>
          <p:nvPr/>
        </p:nvSpPr>
        <p:spPr>
          <a:xfrm>
            <a:off x="0" y="33457"/>
            <a:ext cx="485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Focus with corrector tests is also on the leads</a:t>
            </a:r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BD3488-00E8-7493-A210-6C19DFD167F5}"/>
              </a:ext>
            </a:extLst>
          </p:cNvPr>
          <p:cNvSpPr txBox="1"/>
          <p:nvPr/>
        </p:nvSpPr>
        <p:spPr>
          <a:xfrm>
            <a:off x="59140" y="4248161"/>
            <a:ext cx="200407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/>
              <a:t>From: J. Fleiter, https://indico.cern.ch/event/1045460/</a:t>
            </a:r>
            <a:endParaRPr lang="en-GB" sz="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E43C52-E37B-1A1B-D9BD-69565AC4F12F}"/>
              </a:ext>
            </a:extLst>
          </p:cNvPr>
          <p:cNvSpPr txBox="1"/>
          <p:nvPr/>
        </p:nvSpPr>
        <p:spPr>
          <a:xfrm>
            <a:off x="0" y="556023"/>
            <a:ext cx="43652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200"/>
              <a:t>Resistive leads going from 1.9 K to 300 K, exiting on the side of the cryo-assembly.</a:t>
            </a:r>
          </a:p>
          <a:p>
            <a:pPr marL="171450" indent="-171450">
              <a:buFontTx/>
              <a:buChar char="-"/>
            </a:pPr>
            <a:r>
              <a:rPr lang="en-US" sz="1200"/>
              <a:t>Heat sink ‘mid-point’, cooled by helium gas of 60 – 80 K He in the LHC. </a:t>
            </a:r>
          </a:p>
          <a:p>
            <a:pPr marL="171450" indent="-171450">
              <a:buFontTx/>
              <a:buChar char="-"/>
            </a:pPr>
            <a:r>
              <a:rPr lang="en-US" sz="1200"/>
              <a:t>On the test bench, the CRG team controlled the He gas temperature at 80 K for the qualification. </a:t>
            </a:r>
          </a:p>
          <a:p>
            <a:pPr marL="171450" indent="-171450">
              <a:buFontTx/>
              <a:buChar char="-"/>
            </a:pPr>
            <a:r>
              <a:rPr lang="en-GB" sz="1200"/>
              <a:t>The maximum nominal current per lead is 102 A. </a:t>
            </a:r>
          </a:p>
          <a:p>
            <a:pPr marL="171450" indent="-171450">
              <a:buFontTx/>
              <a:buChar char="-"/>
            </a:pPr>
            <a:r>
              <a:rPr lang="en-GB" sz="1200"/>
              <a:t>The MQSXF magnet has two leads per polarity, all others one lead per polarity.</a:t>
            </a:r>
          </a:p>
        </p:txBody>
      </p:sp>
      <p:pic>
        <p:nvPicPr>
          <p:cNvPr id="13" name="Picture 12" descr="A close up of a machine&#10;&#10;Description automatically generated">
            <a:extLst>
              <a:ext uri="{FF2B5EF4-FFF2-40B4-BE49-F238E27FC236}">
                <a16:creationId xmlns:a16="http://schemas.microsoft.com/office/drawing/2014/main" id="{A2C47A27-7838-8617-112E-ECF9D087F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076" y="2491739"/>
            <a:ext cx="1420290" cy="1886323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68B91D2-C559-F58A-A6A5-1C4182D5E67C}"/>
              </a:ext>
            </a:extLst>
          </p:cNvPr>
          <p:cNvCxnSpPr>
            <a:cxnSpLocks/>
          </p:cNvCxnSpPr>
          <p:nvPr/>
        </p:nvCxnSpPr>
        <p:spPr>
          <a:xfrm>
            <a:off x="3195105" y="3046095"/>
            <a:ext cx="1262595" cy="2114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652F396-7D00-4FF9-05B8-CBF5F755BF92}"/>
              </a:ext>
            </a:extLst>
          </p:cNvPr>
          <p:cNvCxnSpPr>
            <a:cxnSpLocks/>
          </p:cNvCxnSpPr>
          <p:nvPr/>
        </p:nvCxnSpPr>
        <p:spPr>
          <a:xfrm flipH="1">
            <a:off x="6275070" y="2760345"/>
            <a:ext cx="947711" cy="4457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9ACAB913-615D-37E5-049A-4A049C6E6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11" y="2329474"/>
            <a:ext cx="2909913" cy="2097405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04321FE-B2C4-A4EB-C3FC-FDEA84D4AE8B}"/>
              </a:ext>
            </a:extLst>
          </p:cNvPr>
          <p:cNvCxnSpPr>
            <a:cxnSpLocks/>
          </p:cNvCxnSpPr>
          <p:nvPr/>
        </p:nvCxnSpPr>
        <p:spPr>
          <a:xfrm flipH="1">
            <a:off x="5476671" y="3206115"/>
            <a:ext cx="1004139" cy="514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9264738-7E55-0F43-2F8E-DB78C24AE09F}"/>
              </a:ext>
            </a:extLst>
          </p:cNvPr>
          <p:cNvSpPr txBox="1"/>
          <p:nvPr/>
        </p:nvSpPr>
        <p:spPr>
          <a:xfrm>
            <a:off x="5818496" y="1609598"/>
            <a:ext cx="323765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This lead technology has been used in 120 A circuits in the LHC and for the 11T trim (2*125 A), but it had not been validated yet for the corrector package. 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216889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305E74-264B-1AA5-1E4E-9EDB4AD4C6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BD7F44-B8E9-BE86-6994-FA6DF1286F0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15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729A7B-EE81-FD94-ACCD-64A2CA1A74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CP1-LMCXF01-SM18 tests-Willering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5F1EE-9847-36D1-C30D-09A092A34E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591B8D-FFEE-7BB4-3A94-CB2C13EBEC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920" y="369332"/>
            <a:ext cx="4042221" cy="2695195"/>
          </a:xfrm>
          <a:prstGeom prst="rect">
            <a:avLst/>
          </a:prstGeom>
          <a:noFill/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6248DEE-940A-49D9-166E-3842C442B1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594090"/>
              </p:ext>
            </p:extLst>
          </p:nvPr>
        </p:nvGraphicFramePr>
        <p:xfrm>
          <a:off x="4354920" y="3238422"/>
          <a:ext cx="4584725" cy="956691"/>
        </p:xfrm>
        <a:graphic>
          <a:graphicData uri="http://schemas.openxmlformats.org/drawingml/2006/table">
            <a:tbl>
              <a:tblPr firstRow="1" firstCol="1" bandRow="1"/>
              <a:tblGrid>
                <a:gridCol w="1084507">
                  <a:extLst>
                    <a:ext uri="{9D8B030D-6E8A-4147-A177-3AD203B41FA5}">
                      <a16:colId xmlns:a16="http://schemas.microsoft.com/office/drawing/2014/main" val="1438967341"/>
                    </a:ext>
                  </a:extLst>
                </a:gridCol>
                <a:gridCol w="557710">
                  <a:extLst>
                    <a:ext uri="{9D8B030D-6E8A-4147-A177-3AD203B41FA5}">
                      <a16:colId xmlns:a16="http://schemas.microsoft.com/office/drawing/2014/main" val="2063056520"/>
                    </a:ext>
                  </a:extLst>
                </a:gridCol>
                <a:gridCol w="557710">
                  <a:extLst>
                    <a:ext uri="{9D8B030D-6E8A-4147-A177-3AD203B41FA5}">
                      <a16:colId xmlns:a16="http://schemas.microsoft.com/office/drawing/2014/main" val="913497894"/>
                    </a:ext>
                  </a:extLst>
                </a:gridCol>
                <a:gridCol w="588010">
                  <a:extLst>
                    <a:ext uri="{9D8B030D-6E8A-4147-A177-3AD203B41FA5}">
                      <a16:colId xmlns:a16="http://schemas.microsoft.com/office/drawing/2014/main" val="1672062161"/>
                    </a:ext>
                  </a:extLst>
                </a:gridCol>
                <a:gridCol w="575376">
                  <a:extLst>
                    <a:ext uri="{9D8B030D-6E8A-4147-A177-3AD203B41FA5}">
                      <a16:colId xmlns:a16="http://schemas.microsoft.com/office/drawing/2014/main" val="2664542361"/>
                    </a:ext>
                  </a:extLst>
                </a:gridCol>
                <a:gridCol w="581685">
                  <a:extLst>
                    <a:ext uri="{9D8B030D-6E8A-4147-A177-3AD203B41FA5}">
                      <a16:colId xmlns:a16="http://schemas.microsoft.com/office/drawing/2014/main" val="3824600870"/>
                    </a:ext>
                  </a:extLst>
                </a:gridCol>
                <a:gridCol w="639727">
                  <a:extLst>
                    <a:ext uri="{9D8B030D-6E8A-4147-A177-3AD203B41FA5}">
                      <a16:colId xmlns:a16="http://schemas.microsoft.com/office/drawing/2014/main" val="11301311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MQSXF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MCTXF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MCTSXF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MCDXF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MCDSXF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MCOXF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MCOSXF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MCSXF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MCSSXF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396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000" baseline="-25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low current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(mH)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000" baseline="-25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nominal current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(mH)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5100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1539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5351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1126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97696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000" baseline="-25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nominal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(A)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000" baseline="-25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ultimate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(A)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197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19299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D5716CE-DC32-7711-8B24-848C31B0C80E}"/>
              </a:ext>
            </a:extLst>
          </p:cNvPr>
          <p:cNvSpPr txBox="1"/>
          <p:nvPr/>
        </p:nvSpPr>
        <p:spPr>
          <a:xfrm>
            <a:off x="-29685" y="0"/>
            <a:ext cx="9112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400">
                <a:ea typeface="Times New Roman" panose="02020603050405020304" pitchFamily="18" charset="0"/>
                <a:cs typeface="Times New Roman" panose="02020603050405020304" pitchFamily="18" charset="0"/>
              </a:rPr>
              <a:t>Powering test HO correctors</a:t>
            </a:r>
            <a:endParaRPr lang="en-US" kern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B2D6AD-7C6F-A3C9-B866-8D4313171D6C}"/>
              </a:ext>
            </a:extLst>
          </p:cNvPr>
          <p:cNvSpPr txBox="1"/>
          <p:nvPr/>
        </p:nvSpPr>
        <p:spPr>
          <a:xfrm>
            <a:off x="0" y="470434"/>
            <a:ext cx="38965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GB" sz="1400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 efficiently test </a:t>
            </a:r>
            <a:r>
              <a:rPr lang="en-GB" sz="1400" kern="1400">
                <a:ea typeface="Times New Roman" panose="02020603050405020304" pitchFamily="18" charset="0"/>
                <a:cs typeface="Times New Roman" panose="02020603050405020304" pitchFamily="18" charset="0"/>
              </a:rPr>
              <a:t>each magnet circuit a standard cycle was made, see on the right: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400" kern="1400">
                <a:ea typeface="Times New Roman" panose="02020603050405020304" pitchFamily="18" charset="0"/>
                <a:cs typeface="Times New Roman" panose="02020603050405020304" pitchFamily="18" charset="0"/>
              </a:rPr>
              <a:t>Training to ultimate current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400" kern="1400">
                <a:ea typeface="Times New Roman" panose="02020603050405020304" pitchFamily="18" charset="0"/>
                <a:cs typeface="Times New Roman" panose="02020603050405020304" pitchFamily="18" charset="0"/>
              </a:rPr>
              <a:t>Phase 1: Stay at I</a:t>
            </a:r>
            <a:r>
              <a:rPr lang="en-GB" sz="1400" kern="1400" baseline="-25000">
                <a:ea typeface="Times New Roman" panose="02020603050405020304" pitchFamily="18" charset="0"/>
                <a:cs typeface="Times New Roman" panose="02020603050405020304" pitchFamily="18" charset="0"/>
              </a:rPr>
              <a:t>ultimate </a:t>
            </a:r>
            <a:r>
              <a:rPr lang="en-GB" sz="1400" kern="1400">
                <a:ea typeface="Times New Roman" panose="02020603050405020304" pitchFamily="18" charset="0"/>
                <a:cs typeface="Times New Roman" panose="02020603050405020304" pitchFamily="18" charset="0"/>
              </a:rPr>
              <a:t>for 30 minutes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400" kern="1400">
                <a:ea typeface="Times New Roman" panose="02020603050405020304" pitchFamily="18" charset="0"/>
                <a:cs typeface="Times New Roman" panose="02020603050405020304" pitchFamily="18" charset="0"/>
              </a:rPr>
              <a:t>Phase 2: Continue with 1h30 at I</a:t>
            </a:r>
            <a:r>
              <a:rPr lang="en-GB" sz="1400" kern="1400" baseline="-25000">
                <a:ea typeface="Times New Roman" panose="02020603050405020304" pitchFamily="18" charset="0"/>
                <a:cs typeface="Times New Roman" panose="02020603050405020304" pitchFamily="18" charset="0"/>
              </a:rPr>
              <a:t>nominal</a:t>
            </a:r>
            <a:endParaRPr lang="en-GB" sz="1400" kern="140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400" kern="1400">
                <a:ea typeface="Times New Roman" panose="02020603050405020304" pitchFamily="18" charset="0"/>
                <a:cs typeface="Times New Roman" panose="02020603050405020304" pitchFamily="18" charset="0"/>
              </a:rPr>
              <a:t>Phase 3: Minus I</a:t>
            </a:r>
            <a:r>
              <a:rPr lang="en-GB" sz="1400" kern="1400" baseline="-25000">
                <a:ea typeface="Times New Roman" panose="02020603050405020304" pitchFamily="18" charset="0"/>
                <a:cs typeface="Times New Roman" panose="02020603050405020304" pitchFamily="18" charset="0"/>
              </a:rPr>
              <a:t>nominal </a:t>
            </a:r>
            <a:r>
              <a:rPr lang="en-GB" sz="1400" kern="1400">
                <a:ea typeface="Times New Roman" panose="02020603050405020304" pitchFamily="18" charset="0"/>
                <a:cs typeface="Times New Roman" panose="02020603050405020304" pitchFamily="18" charset="0"/>
              </a:rPr>
              <a:t>for 30-40 min to completed magnetic measurements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400" kern="1400">
                <a:ea typeface="Times New Roman" panose="02020603050405020304" pitchFamily="18" charset="0"/>
                <a:cs typeface="Times New Roman" panose="02020603050405020304" pitchFamily="18" charset="0"/>
              </a:rPr>
              <a:t>Phase 4: Current lead resistance measurements at intermediate temperatures.</a:t>
            </a:r>
          </a:p>
          <a:p>
            <a:r>
              <a:rPr lang="en-GB" sz="1400" kern="1400">
                <a:ea typeface="Times New Roman" panose="02020603050405020304" pitchFamily="18" charset="0"/>
                <a:cs typeface="Times New Roman" panose="02020603050405020304" pitchFamily="18" charset="0"/>
              </a:rPr>
              <a:t>At moments a, b and c the lead voltage is evaluated, see table next slides. </a:t>
            </a:r>
          </a:p>
        </p:txBody>
      </p:sp>
    </p:spTree>
    <p:extLst>
      <p:ext uri="{BB962C8B-B14F-4D97-AF65-F5344CB8AC3E}">
        <p14:creationId xmlns:p14="http://schemas.microsoft.com/office/powerpoint/2010/main" val="61271368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4474</TotalTime>
  <Words>1611</Words>
  <Application>Microsoft Office PowerPoint</Application>
  <PresentationFormat>On-screen Show (16:9)</PresentationFormat>
  <Paragraphs>282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CERNCorporate16-9</vt:lpstr>
      <vt:lpstr>Test results CP cold mass – LMCXF01 MTF: HCLMCXF001-CR000001  Nov-Dec 2025</vt:lpstr>
      <vt:lpstr>PowerPoint Presentation</vt:lpstr>
      <vt:lpstr>PowerPoint Presentation</vt:lpstr>
      <vt:lpstr>PowerPoint Presentation</vt:lpstr>
      <vt:lpstr>PowerPoint Presentation</vt:lpstr>
      <vt:lpstr>HO correctors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MCBXFA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D2-prototype cold mass Cold test – focus on MBRDP1</dc:title>
  <dc:creator>Gerard Willering</dc:creator>
  <cp:lastModifiedBy>Gerard Willering</cp:lastModifiedBy>
  <cp:revision>51</cp:revision>
  <dcterms:created xsi:type="dcterms:W3CDTF">2022-11-11T07:39:47Z</dcterms:created>
  <dcterms:modified xsi:type="dcterms:W3CDTF">2025-01-15T07:40:47Z</dcterms:modified>
</cp:coreProperties>
</file>