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0" r:id="rId1"/>
  </p:sldMasterIdLst>
  <p:notesMasterIdLst>
    <p:notesMasterId r:id="rId29"/>
  </p:notesMasterIdLst>
  <p:sldIdLst>
    <p:sldId id="256" r:id="rId2"/>
    <p:sldId id="329" r:id="rId3"/>
    <p:sldId id="319" r:id="rId4"/>
    <p:sldId id="310" r:id="rId5"/>
    <p:sldId id="320" r:id="rId6"/>
    <p:sldId id="321" r:id="rId7"/>
    <p:sldId id="330" r:id="rId8"/>
    <p:sldId id="325" r:id="rId9"/>
    <p:sldId id="326" r:id="rId10"/>
    <p:sldId id="327" r:id="rId11"/>
    <p:sldId id="328" r:id="rId12"/>
    <p:sldId id="331" r:id="rId13"/>
    <p:sldId id="332" r:id="rId14"/>
    <p:sldId id="333" r:id="rId15"/>
    <p:sldId id="334" r:id="rId16"/>
    <p:sldId id="340" r:id="rId17"/>
    <p:sldId id="335" r:id="rId18"/>
    <p:sldId id="322" r:id="rId19"/>
    <p:sldId id="276" r:id="rId20"/>
    <p:sldId id="268" r:id="rId21"/>
    <p:sldId id="337" r:id="rId22"/>
    <p:sldId id="338" r:id="rId23"/>
    <p:sldId id="339" r:id="rId24"/>
    <p:sldId id="262" r:id="rId25"/>
    <p:sldId id="273" r:id="rId26"/>
    <p:sldId id="336" r:id="rId27"/>
    <p:sldId id="303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0" autoAdjust="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378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917AC-8B32-4ACB-B4DE-0708DE1FB1C6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91974-361D-4CAB-B0D9-F2404F40A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2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06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83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3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  <p:sldLayoutId id="2147483684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797C36-12D0-43E6-C064-3AF6F4EE6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615592"/>
            <a:ext cx="8226854" cy="1525973"/>
          </a:xfrm>
        </p:spPr>
        <p:txBody>
          <a:bodyPr>
            <a:noAutofit/>
          </a:bodyPr>
          <a:lstStyle/>
          <a:p>
            <a:r>
              <a:rPr lang="en-US" sz="2400"/>
              <a:t>MCBXF test results  </a:t>
            </a:r>
            <a:br>
              <a:rPr lang="en-US" sz="1800"/>
            </a:br>
            <a:r>
              <a:rPr lang="en-US" sz="1600"/>
              <a:t>MCBXFB05 – June 2024</a:t>
            </a:r>
            <a:br>
              <a:rPr lang="en-US" sz="1600"/>
            </a:br>
            <a:r>
              <a:rPr lang="en-US" sz="1600"/>
              <a:t>MCBXFA1 – September 2024</a:t>
            </a:r>
            <a:br>
              <a:rPr lang="en-US" sz="1600"/>
            </a:br>
            <a:r>
              <a:rPr lang="en-US" sz="1600"/>
              <a:t>MCBXFB06 – December 2024</a:t>
            </a:r>
            <a:br>
              <a:rPr lang="en-US" sz="1600"/>
            </a:b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29B74-CA9A-D1A2-98B2-74AC85D0CF9D}"/>
              </a:ext>
            </a:extLst>
          </p:cNvPr>
          <p:cNvSpPr txBox="1"/>
          <p:nvPr/>
        </p:nvSpPr>
        <p:spPr>
          <a:xfrm>
            <a:off x="459946" y="2990489"/>
            <a:ext cx="48207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Gerard Willering</a:t>
            </a:r>
          </a:p>
          <a:p>
            <a:r>
              <a:rPr lang="en-US" sz="1400" dirty="0"/>
              <a:t>Franco </a:t>
            </a:r>
            <a:r>
              <a:rPr lang="en-US" sz="1400" err="1"/>
              <a:t>Mangiarotti</a:t>
            </a:r>
            <a:r>
              <a:rPr lang="en-US" sz="1400"/>
              <a:t>, Lucio Fiscarelli, Piotr Rogacki, Jerome Feuvrier, Michael Boczan, Jean-Luc Guyon. Many thanks to all involved. </a:t>
            </a:r>
            <a:endParaRPr lang="en-US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7B511-FD84-2B7B-6AE0-FD00B4D9F4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65C70-B3E1-04DC-3051-CB518E301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4360A-EAF9-C9B3-7F13-780883B27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2E84E8-F4F9-7837-8162-4AC40F2FD5F8}"/>
              </a:ext>
            </a:extLst>
          </p:cNvPr>
          <p:cNvSpPr txBox="1"/>
          <p:nvPr/>
        </p:nvSpPr>
        <p:spPr>
          <a:xfrm>
            <a:off x="5960745" y="2153011"/>
            <a:ext cx="3119269" cy="1438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Test plan reference:</a:t>
            </a:r>
          </a:p>
          <a:p>
            <a:r>
              <a:rPr lang="en-GB" sz="1000">
                <a:solidFill>
                  <a:srgbClr val="00B050"/>
                </a:solidFill>
              </a:rPr>
              <a:t>MCBXFA: EDMS 2801912</a:t>
            </a:r>
          </a:p>
          <a:p>
            <a:r>
              <a:rPr lang="en-GB" sz="1000">
                <a:solidFill>
                  <a:srgbClr val="00B050"/>
                </a:solidFill>
              </a:rPr>
              <a:t>MCBXFB: EDMS 2783919</a:t>
            </a:r>
          </a:p>
          <a:p>
            <a:endParaRPr lang="en-GB" sz="1200">
              <a:solidFill>
                <a:srgbClr val="00B050"/>
              </a:solidFill>
            </a:endParaRPr>
          </a:p>
          <a:p>
            <a:r>
              <a:rPr lang="en-GB" sz="1200">
                <a:solidFill>
                  <a:srgbClr val="00B050"/>
                </a:solidFill>
              </a:rPr>
              <a:t>Test report reference:</a:t>
            </a:r>
          </a:p>
          <a:p>
            <a:r>
              <a:rPr lang="en-GB" sz="1000">
                <a:solidFill>
                  <a:srgbClr val="00B050"/>
                </a:solidFill>
              </a:rPr>
              <a:t>MCBXFB05: EDMS 3123996</a:t>
            </a:r>
          </a:p>
          <a:p>
            <a:r>
              <a:rPr lang="en-GB" sz="1000">
                <a:solidFill>
                  <a:srgbClr val="00B050"/>
                </a:solidFill>
              </a:rPr>
              <a:t>MCBXFA1: EDMS 3162193</a:t>
            </a:r>
          </a:p>
          <a:p>
            <a:r>
              <a:rPr lang="en-GB" sz="1000">
                <a:solidFill>
                  <a:srgbClr val="00B050"/>
                </a:solidFill>
              </a:rPr>
              <a:t>MCBXFB06: EDMS 3221448 (no document yet)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074E20-999F-96E2-2F78-591DF57F42FE}"/>
              </a:ext>
            </a:extLst>
          </p:cNvPr>
          <p:cNvSpPr txBox="1"/>
          <p:nvPr/>
        </p:nvSpPr>
        <p:spPr>
          <a:xfrm>
            <a:off x="459946" y="40301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WP3 meeting – 15 January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A3921-F220-76BE-31CD-9F01DF3AE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28DB61-C34D-BE3E-58E8-C913DF2EC5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6F94E-1FFA-4E2A-B36E-35858E8AA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A711A-E5A4-DEF0-2B74-C0A4B5C9D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3DB552-9192-C8AA-5DD8-D9E37C85572B}"/>
              </a:ext>
            </a:extLst>
          </p:cNvPr>
          <p:cNvSpPr txBox="1"/>
          <p:nvPr/>
        </p:nvSpPr>
        <p:spPr>
          <a:xfrm>
            <a:off x="132715" y="871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powering overview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400C66-0482-9DB3-64DC-0CBD136BDA21}"/>
              </a:ext>
            </a:extLst>
          </p:cNvPr>
          <p:cNvSpPr txBox="1"/>
          <p:nvPr/>
        </p:nvSpPr>
        <p:spPr>
          <a:xfrm>
            <a:off x="132715" y="3734815"/>
            <a:ext cx="3982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Cool down 1 powering overview with the indication of the quench.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8F5448-2B13-914E-9531-CA9E8467EEA0}"/>
              </a:ext>
            </a:extLst>
          </p:cNvPr>
          <p:cNvSpPr txBox="1"/>
          <p:nvPr/>
        </p:nvSpPr>
        <p:spPr>
          <a:xfrm>
            <a:off x="4974773" y="3621178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Cool down 2 powering overview</a:t>
            </a:r>
            <a:endParaRPr lang="en-GB"/>
          </a:p>
        </p:txBody>
      </p:sp>
      <p:pic>
        <p:nvPicPr>
          <p:cNvPr id="2" name="Picture 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C7432A6-7DD9-5159-0A5E-8AEF9815F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10" y="536676"/>
            <a:ext cx="4289350" cy="3130171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A818398B-EE72-1AE4-8248-8FFE5E8FA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642" y="607528"/>
            <a:ext cx="4180838" cy="305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7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5AEB9-212A-6F6E-79BA-E5319D23F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B370F3-D33B-4B0F-FA70-A54BC86F6A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5F7AD-F26D-0855-CBAA-24832DBAC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43F17-5F63-7F4A-04C2-D6F20EC3A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553675-75AE-5B21-347C-DFC40D8CCF67}"/>
              </a:ext>
            </a:extLst>
          </p:cNvPr>
          <p:cNvSpPr txBox="1"/>
          <p:nvPr/>
        </p:nvSpPr>
        <p:spPr>
          <a:xfrm>
            <a:off x="132715" y="871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resistances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C2BFF3-E4BB-3C7F-6780-1104D8C1C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86" y="891447"/>
            <a:ext cx="4801270" cy="1333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B83EA2-C410-EA61-D382-0794B36A8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17" y="2630235"/>
            <a:ext cx="4239217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83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C7864-D57B-422D-1B34-92037F4C6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4FA56-4601-7607-2E7A-EFC5646DF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MCBXFB06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A44A6B-0642-0ADF-5572-8E1A5989B3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1CD521-E2E5-A064-7E6D-641EC49E5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917BDD-FE98-2439-E1C9-24BDA938A5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14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51678-9E3D-AE4B-BCC5-017BFE50F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D10836-8D09-AD4A-7684-6067489691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68433-E901-DFD4-ED5D-95706C5CE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6BD4F1-F18B-27F8-EB9C-7E728DD9B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F5549B-A863-7B66-F71B-5E15F97DBF0A}"/>
              </a:ext>
            </a:extLst>
          </p:cNvPr>
          <p:cNvSpPr txBox="1"/>
          <p:nvPr/>
        </p:nvSpPr>
        <p:spPr>
          <a:xfrm>
            <a:off x="403860" y="153069"/>
            <a:ext cx="45720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MCBXFB06</a:t>
            </a:r>
          </a:p>
          <a:p>
            <a:r>
              <a:rPr lang="en-GB" sz="18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HCMCBXFA011-E9000001</a:t>
            </a:r>
            <a:endParaRPr lang="en-GB" sz="2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ABF997-9ADE-B31A-CC2F-07F0B7D09DBD}"/>
              </a:ext>
            </a:extLst>
          </p:cNvPr>
          <p:cNvSpPr txBox="1"/>
          <p:nvPr/>
        </p:nvSpPr>
        <p:spPr>
          <a:xfrm>
            <a:off x="403860" y="2598420"/>
            <a:ext cx="52882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200"/>
              </a:spcBef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Reception tests at 2000 V: 	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insert in air at 300 K before cool down 1 at 200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before powering at 1000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after powering at 1000 V: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before powering at 1000 V: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Aft>
                <a:spcPts val="200"/>
              </a:spcAft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after powering at 1000 V: 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6CD225-AEF0-60A8-A12D-A26ECFDF0336}"/>
              </a:ext>
            </a:extLst>
          </p:cNvPr>
          <p:cNvSpPr txBox="1"/>
          <p:nvPr/>
        </p:nvSpPr>
        <p:spPr>
          <a:xfrm>
            <a:off x="403860" y="232142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latin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kern="1400">
                <a:latin typeface="Calibri" panose="020F0502020204030204" pitchFamily="34" charset="0"/>
                <a:cs typeface="Times New Roman" panose="02020603050405020304" pitchFamily="18" charset="0"/>
              </a:rPr>
              <a:t>V insulation tests 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3853AA-3EF4-6DF3-27F5-17B7E61B5B8B}"/>
              </a:ext>
            </a:extLst>
          </p:cNvPr>
          <p:cNvSpPr txBox="1"/>
          <p:nvPr/>
        </p:nvSpPr>
        <p:spPr>
          <a:xfrm>
            <a:off x="403860" y="3634237"/>
            <a:ext cx="42322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Performed tests are inner dipole vs (outer dipole + ground) and outer dipole vs (inner dipole + ground)</a:t>
            </a:r>
            <a:endParaRPr lang="en-GB" sz="7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C1E6AF-56CF-213F-D644-7E3BA2314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" y="902830"/>
            <a:ext cx="3670935" cy="121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91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00B6B-3FF7-65CB-5FDA-41422D56B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BB60C9-14C0-B554-010F-DCC606A352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8FDFA-8C5B-6568-CF0C-701312E0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F8867-8F80-4DEB-D6AD-D814EA31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C93255-2CB0-274C-C9E1-0B168D918F7F}"/>
              </a:ext>
            </a:extLst>
          </p:cNvPr>
          <p:cNvSpPr txBox="1"/>
          <p:nvPr/>
        </p:nvSpPr>
        <p:spPr>
          <a:xfrm>
            <a:off x="403860" y="15306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powering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F694B-D7C5-93BE-CB82-18FA5F3F9D15}"/>
              </a:ext>
            </a:extLst>
          </p:cNvPr>
          <p:cNvSpPr txBox="1"/>
          <p:nvPr/>
        </p:nvSpPr>
        <p:spPr>
          <a:xfrm>
            <a:off x="201167" y="3380216"/>
            <a:ext cx="4043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powering: without quench.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Two quenches outside nominal perimeter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49E18-4B70-E142-F633-AE41E2924DFF}"/>
              </a:ext>
            </a:extLst>
          </p:cNvPr>
          <p:cNvSpPr txBox="1"/>
          <p:nvPr/>
        </p:nvSpPr>
        <p:spPr>
          <a:xfrm>
            <a:off x="4364701" y="3361913"/>
            <a:ext cx="4043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 without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One quench outside nominal perimeter</a:t>
            </a:r>
            <a:endParaRPr lang="en-GB" sz="11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68562C-908B-3639-792D-CB50D8E84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6" y="553179"/>
            <a:ext cx="4066101" cy="26807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B4C0F6-B281-02DD-7741-4E8A7985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149" y="553179"/>
            <a:ext cx="4097026" cy="270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92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CE9D8-E433-5082-7A12-8C76B990B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3CC307-1208-1500-3B85-B9B73D4D77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241A-696B-756A-242A-D5D2B9D10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A8882-7DB6-0CAB-1870-CFB654FE7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E5CF4-3436-E878-05E1-51A435DA41C2}"/>
              </a:ext>
            </a:extLst>
          </p:cNvPr>
          <p:cNvSpPr txBox="1"/>
          <p:nvPr/>
        </p:nvSpPr>
        <p:spPr>
          <a:xfrm>
            <a:off x="132714" y="87172"/>
            <a:ext cx="5227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powering overview Cool down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A13905-7AC3-A61F-4288-9F940A5551DC}"/>
              </a:ext>
            </a:extLst>
          </p:cNvPr>
          <p:cNvSpPr txBox="1"/>
          <p:nvPr/>
        </p:nvSpPr>
        <p:spPr>
          <a:xfrm>
            <a:off x="130174" y="3596315"/>
            <a:ext cx="3982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Cool down 1 powering overview with the indication of the two quenches.</a:t>
            </a:r>
          </a:p>
          <a:p>
            <a:r>
              <a:rPr lang="en-US" sz="1200"/>
              <a:t>Due to issues with the powering, only one 1-hour holding current test was done.</a:t>
            </a:r>
            <a:endParaRPr lang="en-GB" sz="12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8B24EF-F200-EA00-0363-5F3FFABAD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" t="9876" r="1435" b="1321"/>
          <a:stretch/>
        </p:blipFill>
        <p:spPr bwMode="auto">
          <a:xfrm>
            <a:off x="222885" y="634366"/>
            <a:ext cx="4097655" cy="2893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1472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9960F-430C-D2D8-6A14-6A173220B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835DBD-D848-EC20-C304-D140424AC4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6A543-438B-BE4D-31C3-399A903092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DCFDF6-B180-839A-F12D-1535F8F8E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9CD0B5-0C38-6D0A-2381-9E698C45E3BE}"/>
              </a:ext>
            </a:extLst>
          </p:cNvPr>
          <p:cNvSpPr txBox="1"/>
          <p:nvPr/>
        </p:nvSpPr>
        <p:spPr>
          <a:xfrm>
            <a:off x="132714" y="87172"/>
            <a:ext cx="5227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powering overview Cool down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18AF7A-BE1D-1C38-88AD-380E16FC7C9F}"/>
              </a:ext>
            </a:extLst>
          </p:cNvPr>
          <p:cNvSpPr txBox="1"/>
          <p:nvPr/>
        </p:nvSpPr>
        <p:spPr>
          <a:xfrm>
            <a:off x="130174" y="3596315"/>
            <a:ext cx="3982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Cool down 2 powering overview with the indication of the one quench.</a:t>
            </a:r>
          </a:p>
          <a:p>
            <a:r>
              <a:rPr lang="en-US" sz="1200"/>
              <a:t>Additional holding current tests were performed, with 4 time 4 hours and 2 times 8 hours. All without quench.</a:t>
            </a:r>
            <a:endParaRPr lang="en-GB" sz="12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D40540-AA1D-4D9A-AE23-F0A88D014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" t="10083" r="2572" b="1714"/>
          <a:stretch/>
        </p:blipFill>
        <p:spPr bwMode="auto">
          <a:xfrm>
            <a:off x="45720" y="487283"/>
            <a:ext cx="4474845" cy="3179366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39E0F6-738D-154F-A618-9C1D5A7C0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9259" r="2993" b="2126"/>
          <a:stretch/>
        </p:blipFill>
        <p:spPr bwMode="auto">
          <a:xfrm>
            <a:off x="4634373" y="487282"/>
            <a:ext cx="4463908" cy="3179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1878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31471-8739-12D7-1B72-07B02B180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9E4224-01BD-81DE-AA46-C206B9638E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3A8CD-323E-FE65-0977-B4E8437E2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D2674-34A5-AA49-AD2D-26DD00055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B92E12-7C4F-750A-FAA1-63B48A71674F}"/>
              </a:ext>
            </a:extLst>
          </p:cNvPr>
          <p:cNvSpPr txBox="1"/>
          <p:nvPr/>
        </p:nvSpPr>
        <p:spPr>
          <a:xfrm>
            <a:off x="132715" y="871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MCBXFB06 resistances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B425D5-E793-0FAC-9094-562E44835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56" y="625928"/>
            <a:ext cx="4553684" cy="1327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276AE2-F58A-C4B6-8BB1-39E79EF53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56" y="2703195"/>
            <a:ext cx="4316148" cy="1069351"/>
          </a:xfrm>
          <a:prstGeom prst="rect">
            <a:avLst/>
          </a:prstGeom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70D8DCD4-93AC-3BE5-51F4-90DF3D83F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3171" y="770887"/>
            <a:ext cx="380307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room temperature resistance was measured, but during SC to normal transition the measurement could not be done. Therefore Table 2 only shows the room temperature resistance.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274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5A314-102C-62CC-1BD3-E1DB5A4BD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932D31-CD8A-1867-BBF5-F9FEA28BB5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0F5071-4EC8-8D0B-C38D-1839A116F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DFC26-A663-3D9D-4224-20B499D7F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03655B-D04D-27C7-C143-245F1FBDB208}"/>
              </a:ext>
            </a:extLst>
          </p:cNvPr>
          <p:cNvSpPr txBox="1"/>
          <p:nvPr/>
        </p:nvSpPr>
        <p:spPr>
          <a:xfrm>
            <a:off x="132715" y="87172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onclusions powering performance of MCBXF magnets tested vertically in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E460A4-2158-B764-0D39-F3B077D16F79}"/>
              </a:ext>
            </a:extLst>
          </p:cNvPr>
          <p:cNvSpPr txBox="1"/>
          <p:nvPr/>
        </p:nvSpPr>
        <p:spPr>
          <a:xfrm>
            <a:off x="201167" y="923825"/>
            <a:ext cx="787718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For MCBXFB05, MBXFA1 and MCBXFB06: </a:t>
            </a:r>
          </a:p>
          <a:p>
            <a:pPr marL="171450" indent="-171450">
              <a:buFontTx/>
              <a:buChar char="-"/>
            </a:pPr>
            <a:r>
              <a:rPr lang="en-US" sz="1400"/>
              <a:t>Very good training performance in first and second cool down</a:t>
            </a:r>
          </a:p>
          <a:p>
            <a:pPr marL="171450" indent="-171450">
              <a:buFontTx/>
              <a:buChar char="-"/>
            </a:pPr>
            <a:r>
              <a:rPr lang="en-US" sz="1400"/>
              <a:t>All instrumentation OK. </a:t>
            </a:r>
          </a:p>
          <a:p>
            <a:pPr marL="171450" indent="-171450">
              <a:buFontTx/>
              <a:buChar char="-"/>
            </a:pPr>
            <a:r>
              <a:rPr lang="en-US" sz="1400"/>
              <a:t>All HV insulation tests passed</a:t>
            </a:r>
          </a:p>
          <a:p>
            <a:pPr marL="171450" indent="-171450">
              <a:buFontTx/>
              <a:buChar char="-"/>
            </a:pPr>
            <a:r>
              <a:rPr lang="en-US" sz="1400"/>
              <a:t>All holding current tests passed </a:t>
            </a:r>
            <a:r>
              <a:rPr lang="en-US" sz="1100"/>
              <a:t>(1</a:t>
            </a:r>
            <a:r>
              <a:rPr lang="en-US" sz="1100" baseline="30000"/>
              <a:t>st</a:t>
            </a:r>
            <a:r>
              <a:rPr lang="en-US" sz="1100"/>
              <a:t> CD: 2 times 4 hours and 2 times 1 hour, 2</a:t>
            </a:r>
            <a:r>
              <a:rPr lang="en-US" sz="1100" baseline="30000"/>
              <a:t>nd</a:t>
            </a:r>
            <a:r>
              <a:rPr lang="en-US" sz="1100"/>
              <a:t> CD 4 times 4 hours). Additional holding current tests were performed up to 2*8 hours duration for MCBXFB06.</a:t>
            </a:r>
            <a:endParaRPr lang="en-US" sz="1400"/>
          </a:p>
          <a:p>
            <a:pPr marL="171450" indent="-171450">
              <a:buFontTx/>
              <a:buChar char="-"/>
            </a:pPr>
            <a:endParaRPr lang="en-US" sz="1400"/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2358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D5320-376C-9D17-0585-5A767D2D1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707654"/>
            <a:ext cx="7920000" cy="540000"/>
          </a:xfrm>
        </p:spPr>
        <p:txBody>
          <a:bodyPr>
            <a:normAutofit fontScale="90000"/>
          </a:bodyPr>
          <a:lstStyle/>
          <a:p>
            <a:r>
              <a:rPr lang="en-US"/>
              <a:t>Magnetic measurements</a:t>
            </a:r>
            <a:br>
              <a:rPr lang="en-US"/>
            </a:br>
            <a:r>
              <a:rPr lang="en-US" sz="2200"/>
              <a:t>By Lucio Fiscarelli and Piotr Rogacki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99A2DF-5F04-9D9D-C910-C097E982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E945C6-F593-A0DD-BE41-4EE2EACB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2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A7AC-2FBA-B86C-A9AE-7BD13C71D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MCBXFB05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4E80CC-9FB5-CBCF-521F-A17CF49AFA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5933E-4003-7AE6-2680-41ECFD5CA3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BABAB-F5D9-581F-9B56-1C5D488174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682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696" y="58775"/>
            <a:ext cx="3803099" cy="421285"/>
          </a:xfrm>
        </p:spPr>
        <p:txBody>
          <a:bodyPr>
            <a:noAutofit/>
          </a:bodyPr>
          <a:lstStyle/>
          <a:p>
            <a:r>
              <a:rPr lang="en-US" sz="1800" dirty="0"/>
              <a:t>MCBXFA01 – </a:t>
            </a:r>
            <a:r>
              <a:rPr sz="1800" dirty="0"/>
              <a:t>Field</a:t>
            </a:r>
            <a:r>
              <a:rPr lang="en-US" sz="1800" dirty="0"/>
              <a:t> </a:t>
            </a:r>
            <a:r>
              <a:rPr sz="1800" dirty="0"/>
              <a:t>quality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254CA-B09D-ED77-1ADA-DA72980FD0D0}"/>
              </a:ext>
            </a:extLst>
          </p:cNvPr>
          <p:cNvSpPr txBox="1"/>
          <p:nvPr/>
        </p:nvSpPr>
        <p:spPr>
          <a:xfrm>
            <a:off x="4000505" y="408331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All harmonics are within requirements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677A49-E1CA-F95B-37AE-98241A0B0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00" y="406747"/>
            <a:ext cx="7955970" cy="3712786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A28F074-D457-C767-FE3D-E0990BF4C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A7F435-7A3F-A607-9B30-46EC9A4B0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C36F1-A847-0679-F4D6-60471D3CE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EBE68B-C979-483C-61D6-443237FF5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40"/>
            <a:ext cx="3803099" cy="421285"/>
          </a:xfrm>
        </p:spPr>
        <p:txBody>
          <a:bodyPr>
            <a:noAutofit/>
          </a:bodyPr>
          <a:lstStyle/>
          <a:p>
            <a:r>
              <a:rPr lang="en-US" sz="1800"/>
              <a:t>MCBXFB05 </a:t>
            </a:r>
            <a:r>
              <a:rPr lang="en-US" sz="1800" dirty="0"/>
              <a:t>– </a:t>
            </a:r>
            <a:r>
              <a:rPr sz="1800" dirty="0"/>
              <a:t>Field</a:t>
            </a:r>
            <a:r>
              <a:rPr lang="en-US" sz="1800" dirty="0"/>
              <a:t> </a:t>
            </a:r>
            <a:r>
              <a:rPr sz="1800" dirty="0"/>
              <a:t>quality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0AE48D-7E04-5F02-4235-7531A5861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35" y="404466"/>
            <a:ext cx="7955970" cy="3603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B77673-F5D0-64E4-5301-4F387FF837FB}"/>
              </a:ext>
            </a:extLst>
          </p:cNvPr>
          <p:cNvSpPr txBox="1"/>
          <p:nvPr/>
        </p:nvSpPr>
        <p:spPr>
          <a:xfrm>
            <a:off x="3942214" y="3942136"/>
            <a:ext cx="35558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All harmonics are </a:t>
            </a:r>
            <a:r>
              <a:rPr lang="en-US" sz="1200"/>
              <a:t>within requirements, except for the b3 </a:t>
            </a:r>
            <a:r>
              <a:rPr lang="en-US" sz="1200" dirty="0"/>
              <a:t>in combined powering at 2/2.5 Tm </a:t>
            </a:r>
            <a:endParaRPr lang="en-GB" sz="12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2336AF9-DA43-3288-69CE-7BB8B1646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CD52E40-F0D5-6181-7627-26E75213B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901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113D7-0B18-2709-27D7-93F8CB68C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A8D29D-D827-8BDD-35D5-FD76A0586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40"/>
            <a:ext cx="3803099" cy="421285"/>
          </a:xfrm>
        </p:spPr>
        <p:txBody>
          <a:bodyPr>
            <a:noAutofit/>
          </a:bodyPr>
          <a:lstStyle/>
          <a:p>
            <a:r>
              <a:rPr lang="en-US" sz="1800"/>
              <a:t>MCBXFB06 </a:t>
            </a:r>
            <a:r>
              <a:rPr lang="en-US" sz="1800" dirty="0"/>
              <a:t>– </a:t>
            </a:r>
            <a:r>
              <a:rPr sz="1800" dirty="0"/>
              <a:t>Field</a:t>
            </a:r>
            <a:r>
              <a:rPr lang="en-US" sz="1800" dirty="0"/>
              <a:t> </a:t>
            </a:r>
            <a:r>
              <a:rPr sz="1800" dirty="0"/>
              <a:t>quality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CBB81A-F02A-6A1F-F37C-6861E9083BB4}"/>
              </a:ext>
            </a:extLst>
          </p:cNvPr>
          <p:cNvSpPr txBox="1"/>
          <p:nvPr/>
        </p:nvSpPr>
        <p:spPr>
          <a:xfrm>
            <a:off x="4805179" y="4012446"/>
            <a:ext cx="35558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All harmonics are </a:t>
            </a:r>
            <a:r>
              <a:rPr lang="en-US" sz="1200"/>
              <a:t>within requirements, except for the b3 </a:t>
            </a:r>
            <a:r>
              <a:rPr lang="en-US" sz="1200" dirty="0"/>
              <a:t>in combined powering at 2/2.5 Tm </a:t>
            </a: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6F1BE5-A174-5DB2-4543-92BCDDD57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50" y="428625"/>
            <a:ext cx="7955970" cy="360914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5A780CD-2109-A6E3-931B-72DACD8D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0B2075-680F-D1A2-7EAE-43A8599F1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25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353B1-FDAE-F0C5-3349-46C56FA66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4A6AF3-9896-FBCB-3E13-A6CCF3A99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83" y="451476"/>
            <a:ext cx="6017274" cy="34933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CD3EBD-D5D2-FCAB-A7BC-5D9760BBB630}"/>
              </a:ext>
            </a:extLst>
          </p:cNvPr>
          <p:cNvSpPr txBox="1"/>
          <p:nvPr/>
        </p:nvSpPr>
        <p:spPr>
          <a:xfrm>
            <a:off x="491490" y="82144"/>
            <a:ext cx="7463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Measurements at room temperature on MCBXFB magnets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72A3334-22F1-1F3D-62A3-A02D6F5D4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64417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7170" y="116478"/>
            <a:ext cx="8226854" cy="426447"/>
          </a:xfrm>
        </p:spPr>
        <p:txBody>
          <a:bodyPr>
            <a:noAutofit/>
          </a:bodyPr>
          <a:lstStyle/>
          <a:p>
            <a:r>
              <a:rPr lang="en-GB" sz="2400" dirty="0"/>
              <a:t>b</a:t>
            </a:r>
            <a:r>
              <a:rPr sz="2400" dirty="0"/>
              <a:t>3</a:t>
            </a:r>
            <a:r>
              <a:rPr lang="en-US" sz="2400" dirty="0"/>
              <a:t> - </a:t>
            </a:r>
            <a:r>
              <a:rPr lang="en-GB" sz="2400" dirty="0"/>
              <a:t>MCBXFB06 vs MCBXFB03 </a:t>
            </a:r>
            <a:endParaRPr sz="2400" dirty="0"/>
          </a:p>
        </p:txBody>
      </p:sp>
      <p:pic>
        <p:nvPicPr>
          <p:cNvPr id="4" name="Imagen 21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AC6CED18-055C-CB52-F1F2-EDAD7CAA3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42925"/>
            <a:ext cx="3497587" cy="34975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4E731F5-4804-BDCF-7116-E0E9779BC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78" y="444470"/>
            <a:ext cx="3851207" cy="359604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BC8E80-115A-A1E8-C404-B0897252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Tests Results MCBXFB05-A1-B06-Willering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A91BF-BA36-80E9-9B3B-042E5CDF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6762-95BE-ACCA-887E-A8FBB8A4B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21" y="0"/>
            <a:ext cx="8226854" cy="705332"/>
          </a:xfrm>
        </p:spPr>
        <p:txBody>
          <a:bodyPr>
            <a:noAutofit/>
          </a:bodyPr>
          <a:lstStyle/>
          <a:p>
            <a:r>
              <a:rPr lang="en-US" sz="2400"/>
              <a:t>Remarks on magnetic field characteristics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41F51-CD1B-7F81-5CD4-FC45C0EAD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990" y="627637"/>
            <a:ext cx="7920000" cy="375106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For MCBXFA01, all harmonics are within requirements for all powering configurations</a:t>
            </a:r>
          </a:p>
          <a:p>
            <a:endParaRPr lang="en-US" sz="1600" dirty="0"/>
          </a:p>
          <a:p>
            <a:pPr marL="36576" indent="0">
              <a:buNone/>
            </a:pPr>
            <a:r>
              <a:rPr lang="en-US" sz="1600"/>
              <a:t>For MCBXFB05 and MCBXFB06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/>
              <a:t>The Transfer Function (TF), </a:t>
            </a:r>
            <a:r>
              <a:rPr lang="en-US" sz="1600" dirty="0"/>
              <a:t>compared to previous magnets, is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/>
              <a:t>within </a:t>
            </a:r>
            <a:r>
              <a:rPr lang="en-US" sz="1600" dirty="0"/>
              <a:t>±20 units in individual powering,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/>
              <a:t>within ±30 units in combined powering.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Harmonics are within requirements except for the b3 in combined powering 2/2.5 Tm (±22 units).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The change of b3 (+5 units) measured at warm on B05/B06 with respect to previous magnets is confirmed by the measurements at cold. This, added to the saturation, contributes to the larger value of the b3.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27679-8F29-FEA9-13D9-44A6AFE8E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478E4-93BF-1491-E00D-F22108D781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2583A8-20B1-E731-6964-4006F6593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67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BF883-5933-E7CF-34E2-55852B85F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51E92-FBF9-8DC1-1366-2C5FBB3E61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8E6EB-605F-D271-EEC2-1DB5D539A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7D90C3-2309-5977-29B0-0AA613DF9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D86E3B-CD73-C19B-4631-9E9E3361869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687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AD75F-9FC4-6787-7C28-A09369B9B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D6B8C-9B54-F249-10C2-775A2A308A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E8A60E-283A-0792-E4B7-D4BA38A41D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2EA4A-6282-3157-3BA9-E0B251064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068B5BC2-A7AD-04A4-51D8-2D09F8DDC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70" y="-6014"/>
            <a:ext cx="7687594" cy="51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54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839A6-BB0B-2697-BF58-E82A9C1B3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5142FF-A2DF-4B83-33D2-5F95DCE611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B940DD-746E-C8B6-4D35-F8B2631DA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D6AD3B-DA98-975B-52C6-237874B0E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DED69E-453A-5B60-7BBE-EB1DAFC170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077"/>
          <a:stretch/>
        </p:blipFill>
        <p:spPr>
          <a:xfrm>
            <a:off x="129540" y="1043743"/>
            <a:ext cx="4327712" cy="1094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C5CF62-5065-5256-4DE2-8E2FC43A8A77}"/>
              </a:ext>
            </a:extLst>
          </p:cNvPr>
          <p:cNvSpPr txBox="1"/>
          <p:nvPr/>
        </p:nvSpPr>
        <p:spPr>
          <a:xfrm>
            <a:off x="403860" y="153069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MCBXFB05</a:t>
            </a:r>
          </a:p>
          <a:p>
            <a:r>
              <a:rPr lang="en-GB" sz="2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HCMCBXFB012-E9000005</a:t>
            </a:r>
            <a:endParaRPr lang="en-GB" sz="2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B8F81E-E381-40C7-F1D8-9704F6CA95FA}"/>
              </a:ext>
            </a:extLst>
          </p:cNvPr>
          <p:cNvSpPr txBox="1"/>
          <p:nvPr/>
        </p:nvSpPr>
        <p:spPr>
          <a:xfrm>
            <a:off x="403860" y="2598420"/>
            <a:ext cx="52882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200"/>
              </a:spcBef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Reception tests at 2000 V: 	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insert in air at 300 K before cool down 1 at 200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before powering at 1000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after powering at 1000 V: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before powering at 1000 V: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Aft>
                <a:spcPts val="200"/>
              </a:spcAft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after powering at 1000 V: 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0F7D38-E4FB-95F6-0B91-417D2AE4F2F9}"/>
              </a:ext>
            </a:extLst>
          </p:cNvPr>
          <p:cNvSpPr txBox="1"/>
          <p:nvPr/>
        </p:nvSpPr>
        <p:spPr>
          <a:xfrm>
            <a:off x="403860" y="232142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latin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kern="1400">
                <a:latin typeface="Calibri" panose="020F0502020204030204" pitchFamily="34" charset="0"/>
                <a:cs typeface="Times New Roman" panose="02020603050405020304" pitchFamily="18" charset="0"/>
              </a:rPr>
              <a:t>V insulation tests 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B3C7C5-00AE-76C0-132D-B320B152DA65}"/>
              </a:ext>
            </a:extLst>
          </p:cNvPr>
          <p:cNvSpPr txBox="1"/>
          <p:nvPr/>
        </p:nvSpPr>
        <p:spPr>
          <a:xfrm>
            <a:off x="403860" y="3634237"/>
            <a:ext cx="42322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Performed tests are inner dipole vs (outer dipole + ground) and outer dipole vs (inner dipole + ground)</a:t>
            </a:r>
            <a:endParaRPr lang="en-GB" sz="700"/>
          </a:p>
        </p:txBody>
      </p:sp>
    </p:spTree>
    <p:extLst>
      <p:ext uri="{BB962C8B-B14F-4D97-AF65-F5344CB8AC3E}">
        <p14:creationId xmlns:p14="http://schemas.microsoft.com/office/powerpoint/2010/main" val="2096022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3CEFB-178E-17E7-165A-7691DAFF5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96C684-CA26-E050-69B3-AB49F31364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9C539-C508-4795-D2BB-27D1E9439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A94B1-9A4E-A4FC-9F63-CE209D731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07D435-F60D-A820-3FCB-97DA752057E5}"/>
              </a:ext>
            </a:extLst>
          </p:cNvPr>
          <p:cNvSpPr txBox="1"/>
          <p:nvPr/>
        </p:nvSpPr>
        <p:spPr>
          <a:xfrm>
            <a:off x="403860" y="15306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MCBXFB05 powering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1EEF49-261C-1AFA-28D4-CFADA06BF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7" y="608965"/>
            <a:ext cx="4107180" cy="2707846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FD7129-9F27-8980-5E5D-7B2F806A5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701" y="608965"/>
            <a:ext cx="4107022" cy="2707846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0CD6A1-63CA-B777-781A-421C25550707}"/>
              </a:ext>
            </a:extLst>
          </p:cNvPr>
          <p:cNvSpPr txBox="1"/>
          <p:nvPr/>
        </p:nvSpPr>
        <p:spPr>
          <a:xfrm>
            <a:off x="201167" y="3343573"/>
            <a:ext cx="40431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 one quench in inner dipole.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6 quenches were registered in one angle in one of the quadrants to reach the ultimate operation space. Afterwards all powering tests showed stable operation.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285755-FD22-BA49-2CD2-20EEBB3BD09A}"/>
              </a:ext>
            </a:extLst>
          </p:cNvPr>
          <p:cNvSpPr txBox="1"/>
          <p:nvPr/>
        </p:nvSpPr>
        <p:spPr>
          <a:xfrm>
            <a:off x="4364701" y="3361913"/>
            <a:ext cx="4043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 without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All powering was stable to ultimate current. 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194652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7AE0E-9E58-02BD-938B-59AEA3AAF4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09A7E-F44B-B758-DF46-DDA874F3D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B978D-3A08-D869-B104-3C37A012F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A graph with green and red lines&#10;&#10;Description automatically generated">
            <a:extLst>
              <a:ext uri="{FF2B5EF4-FFF2-40B4-BE49-F238E27FC236}">
                <a16:creationId xmlns:a16="http://schemas.microsoft.com/office/drawing/2014/main" id="{ACA07D91-4BAF-48D8-0FE9-37217707F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7385"/>
            <a:ext cx="4023360" cy="29346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60F95D-7EEF-9E69-C0D7-2A8E9117B8B9}"/>
              </a:ext>
            </a:extLst>
          </p:cNvPr>
          <p:cNvSpPr txBox="1"/>
          <p:nvPr/>
        </p:nvSpPr>
        <p:spPr>
          <a:xfrm>
            <a:off x="132715" y="871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MCBXFB05 powering overview</a:t>
            </a:r>
          </a:p>
        </p:txBody>
      </p:sp>
      <p:pic>
        <p:nvPicPr>
          <p:cNvPr id="9" name="Picture 8" descr="A graph with green and red lines&#10;&#10;Description automatically generated">
            <a:extLst>
              <a:ext uri="{FF2B5EF4-FFF2-40B4-BE49-F238E27FC236}">
                <a16:creationId xmlns:a16="http://schemas.microsoft.com/office/drawing/2014/main" id="{94990080-9433-E7ED-D5D6-F2E79A213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15" y="698730"/>
            <a:ext cx="3982085" cy="29033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159BD6-506B-D773-1FBC-F204C43A2AB4}"/>
              </a:ext>
            </a:extLst>
          </p:cNvPr>
          <p:cNvSpPr txBox="1"/>
          <p:nvPr/>
        </p:nvSpPr>
        <p:spPr>
          <a:xfrm>
            <a:off x="132715" y="3597478"/>
            <a:ext cx="3982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Cool down 1 powering overview with the indication of the 6 quenches.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F02F24-641A-DF0F-097A-553AE8C94B21}"/>
              </a:ext>
            </a:extLst>
          </p:cNvPr>
          <p:cNvSpPr txBox="1"/>
          <p:nvPr/>
        </p:nvSpPr>
        <p:spPr>
          <a:xfrm>
            <a:off x="4974773" y="3621178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Cool down 2 powering overview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721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7B780-EFA7-0A06-8E2D-7DADE0C8F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49BED6-D404-86DF-586E-3351F655D9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439719-34D3-DE0E-0454-1954AD45C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573FD4-2D84-C3A0-047D-35EB101CD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8D3628-4393-0AE8-AF97-7A747A7A7A37}"/>
              </a:ext>
            </a:extLst>
          </p:cNvPr>
          <p:cNvSpPr txBox="1"/>
          <p:nvPr/>
        </p:nvSpPr>
        <p:spPr>
          <a:xfrm>
            <a:off x="132715" y="871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MCBXFB05 resistances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CA36B6-FF7F-12CF-FB49-B498D483A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00" y="2488683"/>
            <a:ext cx="4506156" cy="10498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4BFC0B-C2FB-AD98-A8A2-EAFB6E583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60" y="697298"/>
            <a:ext cx="4521396" cy="132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0C718-3E5F-12D9-8C2B-5E5769EA9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488E6-23A6-DBD9-8E92-811DA74DF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MCBXFA1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4989DD-ACF4-FD55-C430-C0C78B8262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8D558-3F36-5D8C-955E-6347DC3FB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3B54F6-576A-4977-8C72-267E7AF592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1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A45B4-01CE-AA23-79C2-9E275E9A4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DF73C9-2405-D441-B083-A2EA648446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A6CAC0-8C71-9BE3-0037-9317F8859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87F5-C43F-37E2-9B60-6B10DF3A3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195DAA-1019-4E6C-4E2C-6E9C96C069D2}"/>
              </a:ext>
            </a:extLst>
          </p:cNvPr>
          <p:cNvSpPr txBox="1"/>
          <p:nvPr/>
        </p:nvSpPr>
        <p:spPr>
          <a:xfrm>
            <a:off x="403860" y="153069"/>
            <a:ext cx="45720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</a:t>
            </a:r>
          </a:p>
          <a:p>
            <a:r>
              <a:rPr lang="en-GB" sz="18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HCMCBXFA011-E9000001</a:t>
            </a:r>
            <a:endParaRPr lang="en-GB" sz="2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95761-9EF4-A41B-21A9-5D7C6DE4041F}"/>
              </a:ext>
            </a:extLst>
          </p:cNvPr>
          <p:cNvSpPr txBox="1"/>
          <p:nvPr/>
        </p:nvSpPr>
        <p:spPr>
          <a:xfrm>
            <a:off x="403860" y="2598420"/>
            <a:ext cx="528828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200"/>
              </a:spcBef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Reception tests at 2000 V: 	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insert in air at 300 K before cool down 1 at 200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before powering at 1000 V: 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1 at 1.9 K after powering at 1000 V: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/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before powering at 1000 V: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Aft>
                <a:spcPts val="200"/>
              </a:spcAft>
            </a:pPr>
            <a:r>
              <a:rPr lang="en-GB" sz="11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 down 2 at 1.9 K after powering at 1000 V: 		</a:t>
            </a:r>
            <a:r>
              <a:rPr lang="en-GB" sz="1100" b="1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en-GB" sz="1100" kern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270AF0-1794-8D6D-A7B3-1B6C3FEE2B61}"/>
              </a:ext>
            </a:extLst>
          </p:cNvPr>
          <p:cNvSpPr txBox="1"/>
          <p:nvPr/>
        </p:nvSpPr>
        <p:spPr>
          <a:xfrm>
            <a:off x="403860" y="232142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400">
                <a:latin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kern="1400">
                <a:latin typeface="Calibri" panose="020F0502020204030204" pitchFamily="34" charset="0"/>
                <a:cs typeface="Times New Roman" panose="02020603050405020304" pitchFamily="18" charset="0"/>
              </a:rPr>
              <a:t>V insulation tests 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460375-6788-E21E-FE56-147F3719D2B5}"/>
              </a:ext>
            </a:extLst>
          </p:cNvPr>
          <p:cNvSpPr txBox="1"/>
          <p:nvPr/>
        </p:nvSpPr>
        <p:spPr>
          <a:xfrm>
            <a:off x="403860" y="3634237"/>
            <a:ext cx="42322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Performed tests are inner dipole vs (outer dipole + ground) and outer dipole vs (inner dipole + ground)</a:t>
            </a:r>
            <a:endParaRPr lang="en-GB" sz="7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8B6D2-E71A-BD07-35ED-996BFFCB8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99" y="896303"/>
            <a:ext cx="3678921" cy="121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6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B93B8-7B28-A400-67F4-BBC1620CD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9EA7CC-2EEF-DE88-A945-D14928EF4D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1/15/2025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E88D6-A1D5-C477-A553-6FE9F4528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Tests Results MCBXFB05-A1-B06-Willering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30360-4CC8-E599-00AC-246D057F3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A68E15-E785-1D18-0C9F-280B35F76BBF}"/>
              </a:ext>
            </a:extLst>
          </p:cNvPr>
          <p:cNvSpPr txBox="1"/>
          <p:nvPr/>
        </p:nvSpPr>
        <p:spPr>
          <a:xfrm>
            <a:off x="403860" y="15306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kern="14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MCBXFA1 powering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3EE41F-690F-F7BA-9D65-3F217C06E465}"/>
              </a:ext>
            </a:extLst>
          </p:cNvPr>
          <p:cNvSpPr txBox="1"/>
          <p:nvPr/>
        </p:nvSpPr>
        <p:spPr>
          <a:xfrm>
            <a:off x="201167" y="3380216"/>
            <a:ext cx="4043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powering: without quench.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One quench outside nominal perimeter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5B272F-B74A-5FEC-F7A6-F2A84147128F}"/>
              </a:ext>
            </a:extLst>
          </p:cNvPr>
          <p:cNvSpPr txBox="1"/>
          <p:nvPr/>
        </p:nvSpPr>
        <p:spPr>
          <a:xfrm>
            <a:off x="4364701" y="3361913"/>
            <a:ext cx="4043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Cool down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Individual powering without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/>
              <a:t>Combined powering: All powering was stable to ultimate current. </a:t>
            </a:r>
            <a:endParaRPr lang="en-GB" sz="1100"/>
          </a:p>
        </p:txBody>
      </p:sp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30412C3-6710-754F-17F9-01AAE1476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24987"/>
            <a:ext cx="3931921" cy="2677035"/>
          </a:xfrm>
          <a:prstGeom prst="rect">
            <a:avLst/>
          </a:prstGeom>
        </p:spPr>
      </p:pic>
      <p:pic>
        <p:nvPicPr>
          <p:cNvPr id="11" name="Picture 10" descr="A diagram of a grid&#10;&#10;Description automatically generated">
            <a:extLst>
              <a:ext uri="{FF2B5EF4-FFF2-40B4-BE49-F238E27FC236}">
                <a16:creationId xmlns:a16="http://schemas.microsoft.com/office/drawing/2014/main" id="{6D7394D2-616E-5A5E-8085-EDCD3186D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717" y="629693"/>
            <a:ext cx="3931921" cy="268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477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5757</TotalTime>
  <Words>1098</Words>
  <Application>Microsoft Office PowerPoint</Application>
  <PresentationFormat>On-screen Show (16:9)</PresentationFormat>
  <Paragraphs>181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CERNCorporate16-9</vt:lpstr>
      <vt:lpstr>MCBXF test results   MCBXFB05 – June 2024 MCBXFA1 – September 2024 MCBXFB06 – December 2024 </vt:lpstr>
      <vt:lpstr>MCBXFB05</vt:lpstr>
      <vt:lpstr>PowerPoint Presentation</vt:lpstr>
      <vt:lpstr>PowerPoint Presentation</vt:lpstr>
      <vt:lpstr>PowerPoint Presentation</vt:lpstr>
      <vt:lpstr>PowerPoint Presentation</vt:lpstr>
      <vt:lpstr>MCBXFA1</vt:lpstr>
      <vt:lpstr>PowerPoint Presentation</vt:lpstr>
      <vt:lpstr>PowerPoint Presentation</vt:lpstr>
      <vt:lpstr>PowerPoint Presentation</vt:lpstr>
      <vt:lpstr>PowerPoint Presentation</vt:lpstr>
      <vt:lpstr>MCBXFB06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Magnetic measurements By Lucio Fiscarelli and Piotr Rogacki</vt:lpstr>
      <vt:lpstr>MCBXFA01 – Field quality</vt:lpstr>
      <vt:lpstr>MCBXFB05 – Field quality</vt:lpstr>
      <vt:lpstr>MCBXFB06 – Field quality</vt:lpstr>
      <vt:lpstr>PowerPoint Presentation</vt:lpstr>
      <vt:lpstr>b3 - MCBXFB06 vs MCBXFB03 </vt:lpstr>
      <vt:lpstr>Remarks on magnetic field characteristics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D2-prototype cold mass Cold test – focus on MBRDP1</dc:title>
  <dc:creator>Gerard Willering</dc:creator>
  <cp:lastModifiedBy>Gerard Willering</cp:lastModifiedBy>
  <cp:revision>56</cp:revision>
  <dcterms:created xsi:type="dcterms:W3CDTF">2022-11-11T07:39:47Z</dcterms:created>
  <dcterms:modified xsi:type="dcterms:W3CDTF">2025-01-16T20:43:29Z</dcterms:modified>
</cp:coreProperties>
</file>