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3648" r:id="rId1"/>
  </p:sldMasterIdLst>
  <p:notesMasterIdLst>
    <p:notesMasterId r:id="rId27"/>
  </p:notesMasterIdLst>
  <p:handoutMasterIdLst>
    <p:handoutMasterId r:id="rId28"/>
  </p:handoutMasterIdLst>
  <p:sldIdLst>
    <p:sldId id="596" r:id="rId2"/>
    <p:sldId id="639" r:id="rId3"/>
    <p:sldId id="736" r:id="rId4"/>
    <p:sldId id="700" r:id="rId5"/>
    <p:sldId id="701" r:id="rId6"/>
    <p:sldId id="703" r:id="rId7"/>
    <p:sldId id="4640" r:id="rId8"/>
    <p:sldId id="4639" r:id="rId9"/>
    <p:sldId id="719" r:id="rId10"/>
    <p:sldId id="737" r:id="rId11"/>
    <p:sldId id="711" r:id="rId12"/>
    <p:sldId id="712" r:id="rId13"/>
    <p:sldId id="723" r:id="rId14"/>
    <p:sldId id="738" r:id="rId15"/>
    <p:sldId id="715" r:id="rId16"/>
    <p:sldId id="716" r:id="rId17"/>
    <p:sldId id="724" r:id="rId18"/>
    <p:sldId id="739" r:id="rId19"/>
    <p:sldId id="727" r:id="rId20"/>
    <p:sldId id="740" r:id="rId21"/>
    <p:sldId id="728" r:id="rId22"/>
    <p:sldId id="743" r:id="rId23"/>
    <p:sldId id="735" r:id="rId24"/>
    <p:sldId id="4641" r:id="rId25"/>
    <p:sldId id="4642" r:id="rId26"/>
  </p:sldIdLst>
  <p:sldSz cx="9144000" cy="5143500" type="screen16x9"/>
  <p:notesSz cx="6669088" cy="9928225"/>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F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99" autoAdjust="0"/>
    <p:restoredTop sz="81233" autoAdjust="0"/>
  </p:normalViewPr>
  <p:slideViewPr>
    <p:cSldViewPr snapToObjects="1" showGuides="1">
      <p:cViewPr varScale="1">
        <p:scale>
          <a:sx n="131" d="100"/>
          <a:sy n="131" d="100"/>
        </p:scale>
        <p:origin x="1013" y="96"/>
      </p:cViewPr>
      <p:guideLst>
        <p:guide orient="horz" pos="30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snapToObjects="1">
      <p:cViewPr varScale="1">
        <p:scale>
          <a:sx n="80" d="100"/>
          <a:sy n="80" d="100"/>
        </p:scale>
        <p:origin x="4096" y="2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B3F5CDDF-3246-6843-A314-FDDEB3F3DF8E}" type="datetimeFigureOut">
              <a:rPr lang="fr-FR" smtClean="0"/>
              <a:pPr/>
              <a:t>15/01/2025</a:t>
            </a:fld>
            <a:endParaRPr lang="fr-FR"/>
          </a:p>
        </p:txBody>
      </p:sp>
      <p:sp>
        <p:nvSpPr>
          <p:cNvPr id="4" name="Espace réservé du pied de page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7607" y="0"/>
            <a:ext cx="2889938" cy="496411"/>
          </a:xfrm>
          <a:prstGeom prst="rect">
            <a:avLst/>
          </a:prstGeom>
        </p:spPr>
        <p:txBody>
          <a:bodyPr vert="horz" lIns="91440" tIns="45720" rIns="91440" bIns="45720" rtlCol="0"/>
          <a:lstStyle>
            <a:lvl1pPr algn="r">
              <a:defRPr sz="1200"/>
            </a:lvl1pPr>
          </a:lstStyle>
          <a:p>
            <a:fld id="{781D8F6D-3354-BF4D-834B-467E3215D30A}" type="datetimeFigureOut">
              <a:rPr lang="fr-FR" smtClean="0"/>
              <a:pPr/>
              <a:t>15/01/2025</a:t>
            </a:fld>
            <a:endParaRPr lang="fr-FR"/>
          </a:p>
        </p:txBody>
      </p:sp>
      <p:sp>
        <p:nvSpPr>
          <p:cNvPr id="4" name="Espace réservé de l'image des diapositives 3"/>
          <p:cNvSpPr>
            <a:spLocks noGrp="1" noRot="1" noChangeAspect="1"/>
          </p:cNvSpPr>
          <p:nvPr>
            <p:ph type="sldImg" idx="2"/>
          </p:nvPr>
        </p:nvSpPr>
        <p:spPr>
          <a:xfrm>
            <a:off x="26988" y="744538"/>
            <a:ext cx="6615112"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909" y="4715907"/>
            <a:ext cx="5335270" cy="4467701"/>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32056991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3825486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2389155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23615115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565902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083664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18</a:t>
            </a:fld>
            <a:endParaRPr lang="fr-FR"/>
          </a:p>
        </p:txBody>
      </p:sp>
    </p:spTree>
    <p:extLst>
      <p:ext uri="{BB962C8B-B14F-4D97-AF65-F5344CB8AC3E}">
        <p14:creationId xmlns:p14="http://schemas.microsoft.com/office/powerpoint/2010/main" val="11661557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19</a:t>
            </a:fld>
            <a:endParaRPr lang="fr-FR"/>
          </a:p>
        </p:txBody>
      </p:sp>
    </p:spTree>
    <p:extLst>
      <p:ext uri="{BB962C8B-B14F-4D97-AF65-F5344CB8AC3E}">
        <p14:creationId xmlns:p14="http://schemas.microsoft.com/office/powerpoint/2010/main" val="13459482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34504391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21</a:t>
            </a:fld>
            <a:endParaRPr lang="fr-FR"/>
          </a:p>
        </p:txBody>
      </p:sp>
    </p:spTree>
    <p:extLst>
      <p:ext uri="{BB962C8B-B14F-4D97-AF65-F5344CB8AC3E}">
        <p14:creationId xmlns:p14="http://schemas.microsoft.com/office/powerpoint/2010/main" val="32813070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22</a:t>
            </a:fld>
            <a:endParaRPr lang="fr-FR"/>
          </a:p>
        </p:txBody>
      </p:sp>
    </p:spTree>
    <p:extLst>
      <p:ext uri="{BB962C8B-B14F-4D97-AF65-F5344CB8AC3E}">
        <p14:creationId xmlns:p14="http://schemas.microsoft.com/office/powerpoint/2010/main" val="10884606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6622136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BED639-2784-7334-EEE5-736004ED3B4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B41589D-83B0-5686-6005-FE49494BB93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B879AE8-9CE9-0E4C-60CB-3AFE070BEB34}"/>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43630AF-465B-4C28-39C0-EC1F6CED5F6B}"/>
              </a:ext>
            </a:extLst>
          </p:cNvPr>
          <p:cNvSpPr>
            <a:spLocks noGrp="1"/>
          </p:cNvSpPr>
          <p:nvPr>
            <p:ph type="sldNum" sz="quarter" idx="5"/>
          </p:nvPr>
        </p:nvSpPr>
        <p:spPr/>
        <p:txBody>
          <a:bodyPr/>
          <a:lstStyle/>
          <a:p>
            <a:fld id="{624B141A-D04E-DD49-88DC-EFA90428BA41}" type="slidenum">
              <a:rPr lang="fr-FR" smtClean="0"/>
              <a:pPr/>
              <a:t>24</a:t>
            </a:fld>
            <a:endParaRPr lang="fr-FR"/>
          </a:p>
        </p:txBody>
      </p:sp>
    </p:spTree>
    <p:extLst>
      <p:ext uri="{BB962C8B-B14F-4D97-AF65-F5344CB8AC3E}">
        <p14:creationId xmlns:p14="http://schemas.microsoft.com/office/powerpoint/2010/main" val="1573481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070884-209B-F8E5-9F1F-99C18632EEE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14A4BCB-3362-CF8C-3719-846B2DEB43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9EC91D-2F64-1E1C-B9B2-72BF3EF728FF}"/>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E3AD42A-5683-8E39-8776-36ED9DF7C4C5}"/>
              </a:ext>
            </a:extLst>
          </p:cNvPr>
          <p:cNvSpPr>
            <a:spLocks noGrp="1"/>
          </p:cNvSpPr>
          <p:nvPr>
            <p:ph type="sldNum" sz="quarter" idx="5"/>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649936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2510194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2604106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5</a:t>
            </a:fld>
            <a:endParaRPr lang="fr-FR"/>
          </a:p>
        </p:txBody>
      </p:sp>
    </p:spTree>
    <p:extLst>
      <p:ext uri="{BB962C8B-B14F-4D97-AF65-F5344CB8AC3E}">
        <p14:creationId xmlns:p14="http://schemas.microsoft.com/office/powerpoint/2010/main" val="13831374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MCBXFB05:  TESTED IN MAY 2024 – JUNE 2024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MCBXFA1 TRANSPORT REQUEST TO SM18: 2</a:t>
            </a:r>
            <a:r>
              <a:rPr lang="en-US" baseline="30000" dirty="0"/>
              <a:t>ND</a:t>
            </a:r>
            <a:r>
              <a:rPr lang="en-US" dirty="0"/>
              <a:t> AUGUST 2024</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MCBXFB06 TRANSPORT REQUEST TO SM18: 7</a:t>
            </a:r>
            <a:r>
              <a:rPr lang="en-US" baseline="30000" dirty="0"/>
              <a:t>TH</a:t>
            </a:r>
            <a:r>
              <a:rPr lang="en-US" dirty="0"/>
              <a:t> OCTOBER 2024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MCBXFB07 FINISHED BEFORE CHRISTMAS BREAK </a:t>
            </a:r>
          </a:p>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14110192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BF50B0-61FA-3B74-2D02-390855429C0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9066C1F-BFDD-D581-51E5-361E012984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5B0C748-8872-848C-2CD5-06B503987E21}"/>
              </a:ext>
            </a:extLst>
          </p:cNvPr>
          <p:cNvSpPr>
            <a:spLocks noGrp="1"/>
          </p:cNvSpPr>
          <p:nvPr>
            <p:ph type="body" idx="1"/>
          </p:nvPr>
        </p:nvSpPr>
        <p:spPr/>
        <p:txBody>
          <a:bodyPr/>
          <a:lstStyle/>
          <a:p>
            <a:r>
              <a:rPr lang="en-US" dirty="0"/>
              <a:t>MCBXFB05:  TESTED IN MAY 2024 – JUNE 2024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MCBXFA1 TRANSPORT REQUEST TO SM18: 2</a:t>
            </a:r>
            <a:r>
              <a:rPr lang="en-US" baseline="30000" dirty="0"/>
              <a:t>ND</a:t>
            </a:r>
            <a:r>
              <a:rPr lang="en-US" dirty="0"/>
              <a:t> AUGUST 2024</a:t>
            </a:r>
            <a:endParaRPr lang="en-GB"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MCBXFB06 TRANSPORT REQUEST TO SM18: 7</a:t>
            </a:r>
            <a:r>
              <a:rPr lang="en-US" baseline="30000" dirty="0"/>
              <a:t>TH</a:t>
            </a:r>
            <a:r>
              <a:rPr lang="en-US" dirty="0"/>
              <a:t> OCTOBER 2024</a:t>
            </a:r>
          </a:p>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MCBXFB07 FINISHED BEFORE CHRISTMAS BREAK </a:t>
            </a:r>
          </a:p>
          <a:p>
            <a:endParaRPr lang="en-GB" dirty="0"/>
          </a:p>
        </p:txBody>
      </p:sp>
      <p:sp>
        <p:nvSpPr>
          <p:cNvPr id="4" name="Slide Number Placeholder 3">
            <a:extLst>
              <a:ext uri="{FF2B5EF4-FFF2-40B4-BE49-F238E27FC236}">
                <a16:creationId xmlns:a16="http://schemas.microsoft.com/office/drawing/2014/main" id="{5BD83021-9085-0012-776E-914E6F0DC841}"/>
              </a:ext>
            </a:extLst>
          </p:cNvPr>
          <p:cNvSpPr>
            <a:spLocks noGrp="1"/>
          </p:cNvSpPr>
          <p:nvPr>
            <p:ph type="sldNum" sz="quarter" idx="5"/>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638674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1306446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9</a:t>
            </a:fld>
            <a:endParaRPr lang="fr-FR"/>
          </a:p>
        </p:txBody>
      </p:sp>
    </p:spTree>
    <p:extLst>
      <p:ext uri="{BB962C8B-B14F-4D97-AF65-F5344CB8AC3E}">
        <p14:creationId xmlns:p14="http://schemas.microsoft.com/office/powerpoint/2010/main" val="41170632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114550"/>
            <a:ext cx="7200000" cy="1350000"/>
          </a:xfrm>
        </p:spPr>
        <p:txBody>
          <a:bodyPr lIns="0" tIns="0" rIns="0" bIns="0" anchor="t" anchorCtr="0">
            <a:noAutofit/>
          </a:bodyPr>
          <a:lstStyle>
            <a:lvl1pPr algn="l">
              <a:defRPr sz="21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1500" b="0" baseline="0">
                <a:solidFill>
                  <a:schemeClr val="accent5"/>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3275856" y="4759069"/>
            <a:ext cx="4508800" cy="350963"/>
          </a:xfrm>
        </p:spPr>
        <p:txBody>
          <a:bodyPr lIns="0" tIns="0" rIns="0" bIns="0" anchor="b" anchorCtr="0"/>
          <a:lstStyle>
            <a:lvl1pPr algn="r">
              <a:defRPr>
                <a:solidFill>
                  <a:schemeClr val="accent1"/>
                </a:solidFill>
              </a:defRPr>
            </a:lvl1pPr>
          </a:lstStyle>
          <a:p>
            <a:r>
              <a:rPr lang="en-GB"/>
              <a:t>JC. Perez - 9th November 2023</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505283"/>
            <a:ext cx="3785364" cy="1150791"/>
          </a:xfrm>
          <a:prstGeom prst="rect">
            <a:avLst/>
          </a:prstGeom>
        </p:spPr>
      </p:pic>
      <p:sp>
        <p:nvSpPr>
          <p:cNvPr id="15" name="Espace réservé du texte 14"/>
          <p:cNvSpPr>
            <a:spLocks noGrp="1"/>
          </p:cNvSpPr>
          <p:nvPr>
            <p:ph type="body" sz="quarter" idx="14" hasCustomPrompt="1"/>
          </p:nvPr>
        </p:nvSpPr>
        <p:spPr>
          <a:xfrm>
            <a:off x="1371600" y="4388644"/>
            <a:ext cx="6480000" cy="261938"/>
          </a:xfrm>
        </p:spPr>
        <p:txBody>
          <a:bodyPr>
            <a:normAutofit/>
          </a:bodyPr>
          <a:lstStyle>
            <a:lvl1pPr marL="257175" marR="0" indent="-257175" algn="l" defTabSz="342900" rtl="0" eaLnBrk="1" fontAlgn="auto" latinLnBrk="0" hangingPunct="1">
              <a:lnSpc>
                <a:spcPct val="100000"/>
              </a:lnSpc>
              <a:spcBef>
                <a:spcPct val="20000"/>
              </a:spcBef>
              <a:spcAft>
                <a:spcPts val="0"/>
              </a:spcAft>
              <a:buClr>
                <a:schemeClr val="accent6"/>
              </a:buClr>
              <a:buSzTx/>
              <a:buFontTx/>
              <a:buNone/>
              <a:tabLst/>
              <a:defRPr sz="1200">
                <a:solidFill>
                  <a:schemeClr val="bg2"/>
                </a:solidFill>
              </a:defRPr>
            </a:lvl1pPr>
            <a:lvl2pPr>
              <a:buFontTx/>
              <a:buNone/>
              <a:defRPr/>
            </a:lvl2pPr>
            <a:lvl3pPr>
              <a:buFontTx/>
              <a:buNone/>
              <a:defRPr/>
            </a:lvl3pPr>
            <a:lvl4pPr>
              <a:buFontTx/>
              <a:buNone/>
              <a:defRPr/>
            </a:lvl4pPr>
            <a:lvl5pPr>
              <a:buFontTx/>
              <a:buNone/>
              <a:defRPr/>
            </a:lvl5pPr>
          </a:lstStyle>
          <a:p>
            <a:pPr marL="257175" marR="0" lvl="0" indent="-257175" algn="l" defTabSz="342900" rtl="0" eaLnBrk="1" fontAlgn="auto" latinLnBrk="0" hangingPunct="1">
              <a:lnSpc>
                <a:spcPct val="100000"/>
              </a:lnSpc>
              <a:spcBef>
                <a:spcPct val="20000"/>
              </a:spcBef>
              <a:spcAft>
                <a:spcPts val="0"/>
              </a:spcAft>
              <a:buClr>
                <a:schemeClr val="accent6"/>
              </a:buClr>
              <a:buSzTx/>
              <a:buFontTx/>
              <a:buNone/>
              <a:tabLst/>
              <a:defRPr/>
            </a:pPr>
            <a:r>
              <a:rPr kumimoji="0" lang="en-GB" sz="12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2439629" y="4767263"/>
            <a:ext cx="6092371" cy="270000"/>
          </a:xfrm>
        </p:spPr>
        <p:txBody>
          <a:bodyPr/>
          <a:lstStyle>
            <a:lvl1pPr algn="r">
              <a:defRPr/>
            </a:lvl1pPr>
          </a:lstStyle>
          <a:p>
            <a:r>
              <a:rPr lang="en-GB"/>
              <a:t>JC. Perez - 9th November 2023</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
        <p:nvSpPr>
          <p:cNvPr id="15" name="Espace réservé du pied de page 4"/>
          <p:cNvSpPr>
            <a:spLocks noGrp="1"/>
          </p:cNvSpPr>
          <p:nvPr>
            <p:ph type="ftr" sz="quarter" idx="11"/>
          </p:nvPr>
        </p:nvSpPr>
        <p:spPr>
          <a:xfrm>
            <a:off x="2439629" y="4767263"/>
            <a:ext cx="6092371" cy="270000"/>
          </a:xfrm>
        </p:spPr>
        <p:txBody>
          <a:bodyPr/>
          <a:lstStyle>
            <a:lvl1pPr algn="r">
              <a:defRPr/>
            </a:lvl1pPr>
          </a:lstStyle>
          <a:p>
            <a:r>
              <a:rPr lang="en-GB"/>
              <a:t>JC. Perez - 9th November 2023</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
        <p:nvSpPr>
          <p:cNvPr id="11" name="Espace réservé du pied de page 4"/>
          <p:cNvSpPr>
            <a:spLocks noGrp="1"/>
          </p:cNvSpPr>
          <p:nvPr>
            <p:ph type="ftr" sz="quarter" idx="11"/>
          </p:nvPr>
        </p:nvSpPr>
        <p:spPr>
          <a:xfrm>
            <a:off x="2439629" y="4767263"/>
            <a:ext cx="6092371" cy="270000"/>
          </a:xfrm>
        </p:spPr>
        <p:txBody>
          <a:bodyPr/>
          <a:lstStyle>
            <a:lvl1pPr algn="r">
              <a:defRPr/>
            </a:lvl1pPr>
          </a:lstStyle>
          <a:p>
            <a:r>
              <a:rPr lang="en-GB"/>
              <a:t>JC. Perez - 9th November 2023</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
        <p:nvSpPr>
          <p:cNvPr id="10" name="Espace réservé du pied de page 4"/>
          <p:cNvSpPr>
            <a:spLocks noGrp="1"/>
          </p:cNvSpPr>
          <p:nvPr>
            <p:ph type="ftr" sz="quarter" idx="11"/>
          </p:nvPr>
        </p:nvSpPr>
        <p:spPr>
          <a:xfrm>
            <a:off x="2439629" y="4767263"/>
            <a:ext cx="6092371" cy="270000"/>
          </a:xfrm>
        </p:spPr>
        <p:txBody>
          <a:bodyPr/>
          <a:lstStyle>
            <a:lvl1pPr algn="r">
              <a:defRPr/>
            </a:lvl1pPr>
          </a:lstStyle>
          <a:p>
            <a:r>
              <a:rPr lang="en-GB"/>
              <a:t>JC. Perez - 9th November 2023</a:t>
            </a:r>
          </a:p>
        </p:txBody>
      </p:sp>
      <p:grpSp>
        <p:nvGrpSpPr>
          <p:cNvPr id="7" name="6 Grupo"/>
          <p:cNvGrpSpPr>
            <a:grpSpLocks noChangeAspect="1"/>
          </p:cNvGrpSpPr>
          <p:nvPr userDrawn="1"/>
        </p:nvGrpSpPr>
        <p:grpSpPr>
          <a:xfrm>
            <a:off x="1281403" y="4645249"/>
            <a:ext cx="1140290" cy="500085"/>
            <a:chOff x="9602510" y="1982045"/>
            <a:chExt cx="4919316" cy="2876553"/>
          </a:xfrm>
        </p:grpSpPr>
        <p:pic>
          <p:nvPicPr>
            <p:cNvPr id="8"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350">
                <a:solidFill>
                  <a:schemeClr val="bg2"/>
                </a:solidFill>
              </a:defRPr>
            </a:lvl1pPr>
          </a:lstStyle>
          <a:p>
            <a:pPr lvl="0"/>
            <a:r>
              <a:rPr lang="en-GB" dirty="0"/>
              <a:t>Image title</a:t>
            </a:r>
          </a:p>
        </p:txBody>
      </p:sp>
      <p:sp>
        <p:nvSpPr>
          <p:cNvPr id="14" name="Espace réservé du pied de page 4"/>
          <p:cNvSpPr>
            <a:spLocks noGrp="1"/>
          </p:cNvSpPr>
          <p:nvPr>
            <p:ph type="ftr" sz="quarter" idx="11"/>
          </p:nvPr>
        </p:nvSpPr>
        <p:spPr>
          <a:xfrm>
            <a:off x="3347865" y="4767263"/>
            <a:ext cx="4752087" cy="270000"/>
          </a:xfrm>
        </p:spPr>
        <p:txBody>
          <a:bodyPr/>
          <a:lstStyle>
            <a:lvl1pPr algn="r">
              <a:defRPr/>
            </a:lvl1pPr>
          </a:lstStyle>
          <a:p>
            <a:r>
              <a:rPr lang="en-GB"/>
              <a:t>JC. Perez - 9th November 2023</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3347864" y="4767263"/>
            <a:ext cx="4444336" cy="270000"/>
          </a:xfrm>
        </p:spPr>
        <p:txBody>
          <a:bodyPr/>
          <a:lstStyle>
            <a:lvl1pPr algn="r">
              <a:defRPr/>
            </a:lvl1pPr>
          </a:lstStyle>
          <a:p>
            <a:r>
              <a:rPr lang="en-GB"/>
              <a:t>JC. Perez - 9th November 2023</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pic>
        <p:nvPicPr>
          <p:cNvPr id="12" name="Image 11" descr="HLU-logoN-titl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371600" y="505283"/>
            <a:ext cx="3785364" cy="1150791"/>
          </a:xfrm>
          <a:prstGeom prst="rect">
            <a:avLst/>
          </a:prstGeom>
        </p:spPr>
      </p:pic>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900" baseline="0">
                <a:solidFill>
                  <a:schemeClr val="tx2"/>
                </a:solidFill>
              </a:defRPr>
            </a:lvl1pPr>
            <a:lvl2pPr>
              <a:buFontTx/>
              <a:buNone/>
              <a:defRPr sz="1050"/>
            </a:lvl2pPr>
            <a:lvl3pPr>
              <a:buFontTx/>
              <a:buNone/>
              <a:defRPr sz="1050"/>
            </a:lvl3pPr>
            <a:lvl4pPr>
              <a:buFontTx/>
              <a:buNone/>
              <a:defRPr sz="1050"/>
            </a:lvl4pPr>
            <a:lvl5pPr>
              <a:buFontTx/>
              <a:buNone/>
              <a:defRPr sz="1050"/>
            </a:lvl5pPr>
          </a:lstStyle>
          <a:p>
            <a:pPr lvl="0"/>
            <a:r>
              <a:rPr lang="en-GB" noProof="0"/>
              <a:t>Credits if needed: reference 1, reference 2 ...</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jpeg"/><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65922"/>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3"/>
          </p:nvPr>
        </p:nvSpPr>
        <p:spPr>
          <a:xfrm>
            <a:off x="3203848" y="4767263"/>
            <a:ext cx="5328152" cy="270000"/>
          </a:xfrm>
          <a:prstGeom prst="rect">
            <a:avLst/>
          </a:prstGeom>
        </p:spPr>
        <p:txBody>
          <a:bodyPr vert="horz" lIns="0" tIns="0" rIns="0" bIns="0" rtlCol="0" anchor="b"/>
          <a:lstStyle>
            <a:lvl1pPr algn="r">
              <a:defRPr sz="900">
                <a:solidFill>
                  <a:schemeClr val="accent1"/>
                </a:solidFill>
              </a:defRPr>
            </a:lvl1pPr>
          </a:lstStyle>
          <a:p>
            <a:r>
              <a:rPr lang="en-GB"/>
              <a:t>JC. Perez - 9th November 2023</a:t>
            </a: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900">
                <a:solidFill>
                  <a:schemeClr val="accent1"/>
                </a:solidFill>
              </a:defRPr>
            </a:lvl1pPr>
          </a:lstStyle>
          <a:p>
            <a:fld id="{BFDCA1C4-9514-7B4F-976F-D92F7E296653}" type="slidenum">
              <a:rPr lang="fr-FR" smtClean="0"/>
              <a:pPr/>
              <a:t>‹#›</a:t>
            </a:fld>
            <a:endParaRPr lang="fr-FR"/>
          </a:p>
        </p:txBody>
      </p:sp>
      <p:pic>
        <p:nvPicPr>
          <p:cNvPr id="7" name="Image 4" descr="CERN-logo_outline.jpg"/>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1294294" y="4681537"/>
            <a:ext cx="613410" cy="452438"/>
          </a:xfrm>
          <a:prstGeom prst="rect">
            <a:avLst/>
          </a:prstGeom>
        </p:spPr>
      </p:pic>
      <p:grpSp>
        <p:nvGrpSpPr>
          <p:cNvPr id="9" name="6 Grupo"/>
          <p:cNvGrpSpPr>
            <a:grpSpLocks noChangeAspect="1"/>
          </p:cNvGrpSpPr>
          <p:nvPr userDrawn="1"/>
        </p:nvGrpSpPr>
        <p:grpSpPr>
          <a:xfrm>
            <a:off x="2176564" y="4675585"/>
            <a:ext cx="992260" cy="435165"/>
            <a:chOff x="9602510" y="1982045"/>
            <a:chExt cx="4919316" cy="2876553"/>
          </a:xfrm>
        </p:grpSpPr>
        <p:pic>
          <p:nvPicPr>
            <p:cNvPr id="10" name="Picture 2"/>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a:off x="9602510" y="3420323"/>
              <a:ext cx="4919315" cy="1438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1" name="Picture 2"/>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9602510" y="1982045"/>
              <a:ext cx="4919316" cy="143827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sldNum="0" hdr="0" dt="0"/>
  <p:txStyles>
    <p:titleStyle>
      <a:lvl1pPr algn="ctr" defTabSz="342900" rtl="0" eaLnBrk="1" latinLnBrk="0" hangingPunct="1">
        <a:spcBef>
          <a:spcPct val="0"/>
        </a:spcBef>
        <a:buNone/>
        <a:defRPr sz="2100" b="1" kern="1200">
          <a:solidFill>
            <a:schemeClr val="bg2"/>
          </a:solidFill>
          <a:latin typeface="+mj-lt"/>
          <a:ea typeface="+mj-ea"/>
          <a:cs typeface="+mj-cs"/>
        </a:defRPr>
      </a:lvl1pPr>
    </p:titleStyle>
    <p:body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fr-FR"/>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hyperlink" Target="https://edms.cern.ch/document/2051311"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6.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25.jpe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3" Type="http://schemas.openxmlformats.org/officeDocument/2006/relationships/hyperlink" Target="https://edms.cern.ch/document/2051311"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655676" y="2067693"/>
            <a:ext cx="5940660" cy="985225"/>
          </a:xfrm>
        </p:spPr>
        <p:txBody>
          <a:bodyPr/>
          <a:lstStyle/>
          <a:p>
            <a:pPr algn="ctr"/>
            <a:r>
              <a:rPr lang="en-US" dirty="0"/>
              <a:t>MCBXF series production at CERN</a:t>
            </a:r>
            <a:br>
              <a:rPr lang="en-US" dirty="0"/>
            </a:br>
            <a:r>
              <a:rPr lang="en-US" dirty="0"/>
              <a:t>Update (January 2025)</a:t>
            </a:r>
            <a:br>
              <a:rPr lang="en-US" dirty="0"/>
            </a:br>
            <a:r>
              <a:rPr lang="en-US" dirty="0"/>
              <a:t> </a:t>
            </a:r>
            <a:endParaRPr lang="en-GB" dirty="0"/>
          </a:p>
        </p:txBody>
      </p:sp>
      <p:sp>
        <p:nvSpPr>
          <p:cNvPr id="3" name="Sous-titre 2"/>
          <p:cNvSpPr>
            <a:spLocks noGrp="1"/>
          </p:cNvSpPr>
          <p:nvPr>
            <p:ph type="subTitle" idx="1"/>
          </p:nvPr>
        </p:nvSpPr>
        <p:spPr>
          <a:xfrm>
            <a:off x="1835696" y="3291830"/>
            <a:ext cx="4860000" cy="1224136"/>
          </a:xfrm>
        </p:spPr>
        <p:txBody>
          <a:bodyPr>
            <a:normAutofit fontScale="85000" lnSpcReduction="20000"/>
          </a:bodyPr>
          <a:lstStyle/>
          <a:p>
            <a:pPr algn="ctr"/>
            <a:endParaRPr lang="en-GB" b="1" i="1" dirty="0"/>
          </a:p>
          <a:p>
            <a:pPr algn="ctr"/>
            <a:r>
              <a:rPr lang="en-GB" i="1" dirty="0"/>
              <a:t>Juan Carlos Perez, </a:t>
            </a:r>
            <a:r>
              <a:rPr lang="en-GB" i="1" u="sng" dirty="0"/>
              <a:t>Jose Ferradas</a:t>
            </a:r>
            <a:r>
              <a:rPr lang="en-GB" i="1" dirty="0"/>
              <a:t> and Gonzalo Hernando </a:t>
            </a:r>
          </a:p>
          <a:p>
            <a:pPr algn="ctr"/>
            <a:r>
              <a:rPr lang="en-GB" i="1" dirty="0"/>
              <a:t>on behalf of the full team!</a:t>
            </a:r>
          </a:p>
          <a:p>
            <a:pPr algn="ctr"/>
            <a:endParaRPr lang="en-GB" i="1" dirty="0"/>
          </a:p>
          <a:p>
            <a:pPr algn="ctr"/>
            <a:r>
              <a:rPr lang="en-GB" i="1" dirty="0"/>
              <a:t>15/01/2025 </a:t>
            </a:r>
          </a:p>
          <a:p>
            <a:pPr algn="ctr"/>
            <a:r>
              <a:rPr lang="en-GB" i="1" dirty="0"/>
              <a:t>HL-LHC WP3</a:t>
            </a:r>
          </a:p>
        </p:txBody>
      </p:sp>
      <p:sp>
        <p:nvSpPr>
          <p:cNvPr id="6" name="TextBox 5">
            <a:extLst>
              <a:ext uri="{FF2B5EF4-FFF2-40B4-BE49-F238E27FC236}">
                <a16:creationId xmlns:a16="http://schemas.microsoft.com/office/drawing/2014/main" id="{A59ECF6B-8F49-4940-B42D-5D1A54A8CA2A}"/>
              </a:ext>
            </a:extLst>
          </p:cNvPr>
          <p:cNvSpPr txBox="1"/>
          <p:nvPr/>
        </p:nvSpPr>
        <p:spPr>
          <a:xfrm>
            <a:off x="5148064" y="2067694"/>
            <a:ext cx="184731"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40546151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B174-BDF5-FB41-819B-9C19A86DE74E}"/>
              </a:ext>
            </a:extLst>
          </p:cNvPr>
          <p:cNvSpPr>
            <a:spLocks noGrp="1"/>
          </p:cNvSpPr>
          <p:nvPr>
            <p:ph type="title"/>
          </p:nvPr>
        </p:nvSpPr>
        <p:spPr/>
        <p:txBody>
          <a:bodyPr/>
          <a:lstStyle/>
          <a:p>
            <a:r>
              <a:rPr lang="en-CH"/>
              <a:t>Outline</a:t>
            </a:r>
          </a:p>
        </p:txBody>
      </p:sp>
      <p:sp>
        <p:nvSpPr>
          <p:cNvPr id="3" name="Content Placeholder 2">
            <a:extLst>
              <a:ext uri="{FF2B5EF4-FFF2-40B4-BE49-F238E27FC236}">
                <a16:creationId xmlns:a16="http://schemas.microsoft.com/office/drawing/2014/main" id="{56B0392B-C14A-7445-B906-98EB613F5284}"/>
              </a:ext>
            </a:extLst>
          </p:cNvPr>
          <p:cNvSpPr>
            <a:spLocks noGrp="1"/>
          </p:cNvSpPr>
          <p:nvPr>
            <p:ph idx="1"/>
          </p:nvPr>
        </p:nvSpPr>
        <p:spPr>
          <a:xfrm>
            <a:off x="1115616" y="1491630"/>
            <a:ext cx="5688632" cy="2449437"/>
          </a:xfrm>
        </p:spPr>
        <p:txBody>
          <a:bodyPr>
            <a:normAutofit/>
          </a:bodyPr>
          <a:lstStyle/>
          <a:p>
            <a:r>
              <a:rPr lang="en-CH" sz="2000" dirty="0">
                <a:solidFill>
                  <a:schemeClr val="bg1">
                    <a:lumMod val="75000"/>
                  </a:schemeClr>
                </a:solidFill>
              </a:rPr>
              <a:t>MCBXF </a:t>
            </a:r>
            <a:r>
              <a:rPr lang="en-US" sz="2000" dirty="0">
                <a:solidFill>
                  <a:schemeClr val="bg1">
                    <a:lumMod val="75000"/>
                  </a:schemeClr>
                </a:solidFill>
              </a:rPr>
              <a:t>general </a:t>
            </a:r>
            <a:r>
              <a:rPr lang="en-CH" sz="2000" dirty="0">
                <a:solidFill>
                  <a:schemeClr val="bg1">
                    <a:lumMod val="75000"/>
                  </a:schemeClr>
                </a:solidFill>
              </a:rPr>
              <a:t>status</a:t>
            </a:r>
            <a:r>
              <a:rPr lang="en-US" sz="2000" dirty="0">
                <a:solidFill>
                  <a:schemeClr val="bg1">
                    <a:lumMod val="75000"/>
                  </a:schemeClr>
                </a:solidFill>
              </a:rPr>
              <a:t> at CERN</a:t>
            </a:r>
            <a:endParaRPr lang="en-CH" sz="2000" dirty="0">
              <a:solidFill>
                <a:schemeClr val="bg1">
                  <a:lumMod val="75000"/>
                </a:schemeClr>
              </a:solidFill>
            </a:endParaRPr>
          </a:p>
          <a:p>
            <a:r>
              <a:rPr lang="fr-CH" sz="2000" b="1" dirty="0"/>
              <a:t>MCBXFB05 </a:t>
            </a:r>
            <a:r>
              <a:rPr lang="fr-CH" sz="2000" b="1" dirty="0" err="1"/>
              <a:t>assembly</a:t>
            </a:r>
            <a:endParaRPr lang="fr-CH" sz="2000" b="1" dirty="0"/>
          </a:p>
          <a:p>
            <a:r>
              <a:rPr lang="fr-CH" sz="2000" dirty="0">
                <a:solidFill>
                  <a:schemeClr val="bg1">
                    <a:lumMod val="75000"/>
                  </a:schemeClr>
                </a:solidFill>
              </a:rPr>
              <a:t>MCBXFA1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MCBXFB06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MCBXFB07 </a:t>
            </a:r>
            <a:r>
              <a:rPr lang="fr-CH" sz="2000" dirty="0" err="1">
                <a:solidFill>
                  <a:schemeClr val="bg1">
                    <a:lumMod val="75000"/>
                  </a:schemeClr>
                </a:solidFill>
              </a:rPr>
              <a:t>assembly</a:t>
            </a:r>
            <a:endParaRPr lang="fr-CH" sz="2000" dirty="0">
              <a:solidFill>
                <a:schemeClr val="bg1">
                  <a:lumMod val="75000"/>
                </a:schemeClr>
              </a:solidFill>
            </a:endParaRPr>
          </a:p>
          <a:p>
            <a:r>
              <a:rPr lang="en-US" sz="2000" dirty="0">
                <a:solidFill>
                  <a:schemeClr val="bg1">
                    <a:lumMod val="75000"/>
                  </a:schemeClr>
                </a:solidFill>
              </a:rPr>
              <a:t>Summary and outlook</a:t>
            </a:r>
          </a:p>
          <a:p>
            <a:endParaRPr lang="en-CH" sz="2000" dirty="0"/>
          </a:p>
        </p:txBody>
      </p:sp>
    </p:spTree>
    <p:extLst>
      <p:ext uri="{BB962C8B-B14F-4D97-AF65-F5344CB8AC3E}">
        <p14:creationId xmlns:p14="http://schemas.microsoft.com/office/powerpoint/2010/main" val="2236803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MCBXFB05</a:t>
            </a:r>
          </a:p>
        </p:txBody>
      </p:sp>
      <p:sp>
        <p:nvSpPr>
          <p:cNvPr id="7" name="Content Placeholder 6">
            <a:extLst>
              <a:ext uri="{FF2B5EF4-FFF2-40B4-BE49-F238E27FC236}">
                <a16:creationId xmlns:a16="http://schemas.microsoft.com/office/drawing/2014/main" id="{3CB604F0-3E5E-BBEF-658F-8FBD2005ABC1}"/>
              </a:ext>
            </a:extLst>
          </p:cNvPr>
          <p:cNvSpPr>
            <a:spLocks noGrp="1"/>
          </p:cNvSpPr>
          <p:nvPr>
            <p:ph idx="1"/>
          </p:nvPr>
        </p:nvSpPr>
        <p:spPr>
          <a:xfrm>
            <a:off x="581822" y="707523"/>
            <a:ext cx="7920000" cy="303995"/>
          </a:xfrm>
        </p:spPr>
        <p:txBody>
          <a:bodyPr>
            <a:normAutofit/>
          </a:bodyPr>
          <a:lstStyle/>
          <a:p>
            <a:r>
              <a:rPr lang="en-GB" sz="1400" b="1" dirty="0"/>
              <a:t>First magnet for the new production line</a:t>
            </a:r>
            <a:endParaRPr lang="en-GB" sz="1300" dirty="0"/>
          </a:p>
        </p:txBody>
      </p:sp>
      <p:sp>
        <p:nvSpPr>
          <p:cNvPr id="12" name="Content Placeholder 2">
            <a:extLst>
              <a:ext uri="{FF2B5EF4-FFF2-40B4-BE49-F238E27FC236}">
                <a16:creationId xmlns:a16="http://schemas.microsoft.com/office/drawing/2014/main" id="{C26E671B-F14D-AC52-77FE-3FFE96786E83}"/>
              </a:ext>
            </a:extLst>
          </p:cNvPr>
          <p:cNvSpPr txBox="1">
            <a:spLocks/>
          </p:cNvSpPr>
          <p:nvPr/>
        </p:nvSpPr>
        <p:spPr>
          <a:xfrm>
            <a:off x="437806" y="707523"/>
            <a:ext cx="5184576" cy="3960440"/>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endParaRPr lang="en-GB" sz="1200" dirty="0"/>
          </a:p>
          <a:p>
            <a:pPr marL="0" indent="0" defTabSz="609585">
              <a:lnSpc>
                <a:spcPct val="80000"/>
              </a:lnSpc>
              <a:buNone/>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Assembly duration / finishing date:</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3 months / May 2024</a:t>
            </a:r>
          </a:p>
          <a:p>
            <a:pPr lvl="1"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pic>
        <p:nvPicPr>
          <p:cNvPr id="5" name="Picture 4" descr="A machine in a factory&#10;&#10;Description automatically generated">
            <a:extLst>
              <a:ext uri="{FF2B5EF4-FFF2-40B4-BE49-F238E27FC236}">
                <a16:creationId xmlns:a16="http://schemas.microsoft.com/office/drawing/2014/main" id="{54A81696-BD29-B161-2797-21FF62429ACA}"/>
              </a:ext>
            </a:extLst>
          </p:cNvPr>
          <p:cNvPicPr>
            <a:picLocks noChangeAspect="1"/>
          </p:cNvPicPr>
          <p:nvPr/>
        </p:nvPicPr>
        <p:blipFill>
          <a:blip r:embed="rId3"/>
          <a:stretch>
            <a:fillRect/>
          </a:stretch>
        </p:blipFill>
        <p:spPr>
          <a:xfrm>
            <a:off x="5883483" y="1002604"/>
            <a:ext cx="2916457" cy="2522561"/>
          </a:xfrm>
          <a:prstGeom prst="rect">
            <a:avLst/>
          </a:prstGeom>
          <a:effectLst>
            <a:softEdge rad="38100"/>
          </a:effectLst>
        </p:spPr>
      </p:pic>
      <p:sp>
        <p:nvSpPr>
          <p:cNvPr id="3" name="Content Placeholder 2">
            <a:extLst>
              <a:ext uri="{FF2B5EF4-FFF2-40B4-BE49-F238E27FC236}">
                <a16:creationId xmlns:a16="http://schemas.microsoft.com/office/drawing/2014/main" id="{3FF74080-379B-A76F-5C20-7DA459431868}"/>
              </a:ext>
            </a:extLst>
          </p:cNvPr>
          <p:cNvSpPr txBox="1">
            <a:spLocks/>
          </p:cNvSpPr>
          <p:nvPr/>
        </p:nvSpPr>
        <p:spPr>
          <a:xfrm>
            <a:off x="437806" y="1635646"/>
            <a:ext cx="4896544" cy="3960440"/>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Mechanical measurements and coil contact homogeneity (FUJI)</a:t>
            </a: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Consistent with previous magnets</a:t>
            </a:r>
            <a:endParaRPr lang="en-GB" sz="1200" dirty="0"/>
          </a:p>
          <a:p>
            <a:pPr marL="0" indent="0" defTabSz="609585">
              <a:lnSpc>
                <a:spcPct val="80000"/>
              </a:lnSpc>
              <a:buNone/>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All electrical tests successfully passed</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Warm magnetic measurements</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Small difference in b3 and a3 for the inner dipole ~ 5-6 units with respect to previous magnets. </a:t>
            </a:r>
            <a:r>
              <a:rPr lang="en-US" sz="1200" b="1"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 expected, also present at cold.</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Outer dipole in line with previous assemblies</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Cold test</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(See slides from G. Willering)</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Documentation and EDMS status: </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Documentation is up to date. </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pic>
        <p:nvPicPr>
          <p:cNvPr id="4" name="Picture 2">
            <a:extLst>
              <a:ext uri="{FF2B5EF4-FFF2-40B4-BE49-F238E27FC236}">
                <a16:creationId xmlns:a16="http://schemas.microsoft.com/office/drawing/2014/main" id="{42977818-9833-D832-DAEE-D82F15EF9B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126" y="1954209"/>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BF646B77-A422-D1C5-7441-AD6B711E1868}"/>
              </a:ext>
            </a:extLst>
          </p:cNvPr>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698907" y="2480140"/>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7FF677C5-2D96-EDD4-0946-6760B4E79D6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126" y="1375959"/>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39268895-2476-5C7A-4650-B1199671B9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8907" y="3349559"/>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D07960CF-15C6-96D4-55DE-17BB446C74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2126" y="3767863"/>
            <a:ext cx="359600" cy="35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9742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11153"/>
            <a:ext cx="7920000" cy="540000"/>
          </a:xfrm>
        </p:spPr>
        <p:txBody>
          <a:bodyPr/>
          <a:lstStyle/>
          <a:p>
            <a:r>
              <a:rPr lang="en-GB" dirty="0"/>
              <a:t>MCBXFB05</a:t>
            </a:r>
          </a:p>
        </p:txBody>
      </p:sp>
      <p:pic>
        <p:nvPicPr>
          <p:cNvPr id="8" name="Picture 7" descr="A group of men in white coats in a factory&#10;&#10;Description automatically generated">
            <a:extLst>
              <a:ext uri="{FF2B5EF4-FFF2-40B4-BE49-F238E27FC236}">
                <a16:creationId xmlns:a16="http://schemas.microsoft.com/office/drawing/2014/main" id="{20273D4C-D7A6-69CB-5E09-8F6567B60863}"/>
              </a:ext>
            </a:extLst>
          </p:cNvPr>
          <p:cNvPicPr>
            <a:picLocks noChangeAspect="1"/>
          </p:cNvPicPr>
          <p:nvPr/>
        </p:nvPicPr>
        <p:blipFill>
          <a:blip r:embed="rId2"/>
          <a:stretch>
            <a:fillRect/>
          </a:stretch>
        </p:blipFill>
        <p:spPr>
          <a:xfrm>
            <a:off x="425824" y="538128"/>
            <a:ext cx="2711496" cy="2033622"/>
          </a:xfrm>
          <a:prstGeom prst="rect">
            <a:avLst/>
          </a:prstGeom>
        </p:spPr>
      </p:pic>
      <p:pic>
        <p:nvPicPr>
          <p:cNvPr id="10" name="Picture 9" descr="A person standing next to a machine&#10;&#10;Description automatically generated">
            <a:extLst>
              <a:ext uri="{FF2B5EF4-FFF2-40B4-BE49-F238E27FC236}">
                <a16:creationId xmlns:a16="http://schemas.microsoft.com/office/drawing/2014/main" id="{9CB99C0A-738A-39FC-01A9-1349FEF731A8}"/>
              </a:ext>
            </a:extLst>
          </p:cNvPr>
          <p:cNvPicPr>
            <a:picLocks noChangeAspect="1"/>
          </p:cNvPicPr>
          <p:nvPr/>
        </p:nvPicPr>
        <p:blipFill>
          <a:blip r:embed="rId3"/>
          <a:stretch>
            <a:fillRect/>
          </a:stretch>
        </p:blipFill>
        <p:spPr>
          <a:xfrm>
            <a:off x="3268568" y="537750"/>
            <a:ext cx="2712000" cy="2034000"/>
          </a:xfrm>
          <a:prstGeom prst="rect">
            <a:avLst/>
          </a:prstGeom>
        </p:spPr>
      </p:pic>
      <p:pic>
        <p:nvPicPr>
          <p:cNvPr id="13" name="Picture 12" descr="Two men in white coats standing in a factory&#10;&#10;Description automatically generated">
            <a:extLst>
              <a:ext uri="{FF2B5EF4-FFF2-40B4-BE49-F238E27FC236}">
                <a16:creationId xmlns:a16="http://schemas.microsoft.com/office/drawing/2014/main" id="{96DC6275-BAE7-6582-69D4-E0C4864E2DB0}"/>
              </a:ext>
            </a:extLst>
          </p:cNvPr>
          <p:cNvPicPr>
            <a:picLocks noChangeAspect="1"/>
          </p:cNvPicPr>
          <p:nvPr/>
        </p:nvPicPr>
        <p:blipFill>
          <a:blip r:embed="rId4"/>
          <a:stretch>
            <a:fillRect/>
          </a:stretch>
        </p:blipFill>
        <p:spPr>
          <a:xfrm>
            <a:off x="6111816" y="537750"/>
            <a:ext cx="2712000" cy="2034000"/>
          </a:xfrm>
          <a:prstGeom prst="rect">
            <a:avLst/>
          </a:prstGeom>
        </p:spPr>
      </p:pic>
      <p:pic>
        <p:nvPicPr>
          <p:cNvPr id="15" name="Picture 14" descr="A machine with a circular object on it&#10;&#10;Description automatically generated">
            <a:extLst>
              <a:ext uri="{FF2B5EF4-FFF2-40B4-BE49-F238E27FC236}">
                <a16:creationId xmlns:a16="http://schemas.microsoft.com/office/drawing/2014/main" id="{EB8A48DF-0433-485D-947E-1DEB9DC2B353}"/>
              </a:ext>
            </a:extLst>
          </p:cNvPr>
          <p:cNvPicPr>
            <a:picLocks noChangeAspect="1"/>
          </p:cNvPicPr>
          <p:nvPr/>
        </p:nvPicPr>
        <p:blipFill>
          <a:blip r:embed="rId5"/>
          <a:stretch>
            <a:fillRect/>
          </a:stretch>
        </p:blipFill>
        <p:spPr>
          <a:xfrm>
            <a:off x="379692" y="2715766"/>
            <a:ext cx="3035829" cy="1707654"/>
          </a:xfrm>
          <a:prstGeom prst="rect">
            <a:avLst/>
          </a:prstGeom>
        </p:spPr>
      </p:pic>
      <p:pic>
        <p:nvPicPr>
          <p:cNvPr id="17" name="Picture 16" descr="A large round machine with wires&#10;&#10;Description automatically generated">
            <a:extLst>
              <a:ext uri="{FF2B5EF4-FFF2-40B4-BE49-F238E27FC236}">
                <a16:creationId xmlns:a16="http://schemas.microsoft.com/office/drawing/2014/main" id="{2E641290-9E5F-425D-EB20-1106D2549856}"/>
              </a:ext>
            </a:extLst>
          </p:cNvPr>
          <p:cNvPicPr>
            <a:picLocks noChangeAspect="1"/>
          </p:cNvPicPr>
          <p:nvPr/>
        </p:nvPicPr>
        <p:blipFill rotWithShape="1">
          <a:blip r:embed="rId6"/>
          <a:srcRect l="13284"/>
          <a:stretch/>
        </p:blipFill>
        <p:spPr>
          <a:xfrm rot="5400000">
            <a:off x="6450816" y="3040608"/>
            <a:ext cx="2034001" cy="1759186"/>
          </a:xfrm>
          <a:prstGeom prst="rect">
            <a:avLst/>
          </a:prstGeom>
        </p:spPr>
      </p:pic>
      <p:pic>
        <p:nvPicPr>
          <p:cNvPr id="19" name="Picture 18" descr="A close up of a machine&#10;&#10;Description automatically generated">
            <a:extLst>
              <a:ext uri="{FF2B5EF4-FFF2-40B4-BE49-F238E27FC236}">
                <a16:creationId xmlns:a16="http://schemas.microsoft.com/office/drawing/2014/main" id="{DBA3690E-AE43-F286-1DB2-4EC8420EA607}"/>
              </a:ext>
            </a:extLst>
          </p:cNvPr>
          <p:cNvPicPr>
            <a:picLocks noChangeAspect="1"/>
          </p:cNvPicPr>
          <p:nvPr/>
        </p:nvPicPr>
        <p:blipFill>
          <a:blip r:embed="rId7"/>
          <a:stretch>
            <a:fillRect/>
          </a:stretch>
        </p:blipFill>
        <p:spPr>
          <a:xfrm rot="5400000">
            <a:off x="3700438" y="3020553"/>
            <a:ext cx="2240298" cy="1680224"/>
          </a:xfrm>
          <a:prstGeom prst="rect">
            <a:avLst/>
          </a:prstGeom>
        </p:spPr>
      </p:pic>
    </p:spTree>
    <p:extLst>
      <p:ext uri="{BB962C8B-B14F-4D97-AF65-F5344CB8AC3E}">
        <p14:creationId xmlns:p14="http://schemas.microsoft.com/office/powerpoint/2010/main" val="3278124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MCBXFB05</a:t>
            </a:r>
          </a:p>
        </p:txBody>
      </p:sp>
      <p:graphicFrame>
        <p:nvGraphicFramePr>
          <p:cNvPr id="11" name="Table 10">
            <a:extLst>
              <a:ext uri="{FF2B5EF4-FFF2-40B4-BE49-F238E27FC236}">
                <a16:creationId xmlns:a16="http://schemas.microsoft.com/office/drawing/2014/main" id="{9F0B02EC-E778-B22D-5026-92FB70DE263A}"/>
              </a:ext>
            </a:extLst>
          </p:cNvPr>
          <p:cNvGraphicFramePr>
            <a:graphicFrameLocks noGrp="1"/>
          </p:cNvGraphicFramePr>
          <p:nvPr>
            <p:extLst>
              <p:ext uri="{D42A27DB-BD31-4B8C-83A1-F6EECF244321}">
                <p14:modId xmlns:p14="http://schemas.microsoft.com/office/powerpoint/2010/main" val="1889770870"/>
              </p:ext>
            </p:extLst>
          </p:nvPr>
        </p:nvGraphicFramePr>
        <p:xfrm>
          <a:off x="1835696" y="830982"/>
          <a:ext cx="6113780" cy="2057400"/>
        </p:xfrm>
        <a:graphic>
          <a:graphicData uri="http://schemas.openxmlformats.org/drawingml/2006/table">
            <a:tbl>
              <a:tblPr firstRow="1" firstCol="1" bandRow="1"/>
              <a:tblGrid>
                <a:gridCol w="911225">
                  <a:extLst>
                    <a:ext uri="{9D8B030D-6E8A-4147-A177-3AD203B41FA5}">
                      <a16:colId xmlns:a16="http://schemas.microsoft.com/office/drawing/2014/main" val="2738308742"/>
                    </a:ext>
                  </a:extLst>
                </a:gridCol>
                <a:gridCol w="3829050">
                  <a:extLst>
                    <a:ext uri="{9D8B030D-6E8A-4147-A177-3AD203B41FA5}">
                      <a16:colId xmlns:a16="http://schemas.microsoft.com/office/drawing/2014/main" val="1732139202"/>
                    </a:ext>
                  </a:extLst>
                </a:gridCol>
                <a:gridCol w="1373505">
                  <a:extLst>
                    <a:ext uri="{9D8B030D-6E8A-4147-A177-3AD203B41FA5}">
                      <a16:colId xmlns:a16="http://schemas.microsoft.com/office/drawing/2014/main" val="1015174632"/>
                    </a:ext>
                  </a:extLst>
                </a:gridCol>
              </a:tblGrid>
              <a:tr h="0">
                <a:tc>
                  <a:txBody>
                    <a:bodyPr/>
                    <a:lstStyle/>
                    <a:p>
                      <a:r>
                        <a:rPr lang="en-GB" sz="900" kern="14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Requirement</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GB" sz="900" kern="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GB" sz="900" kern="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Measurement</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2914341592"/>
                  </a:ext>
                </a:extLst>
              </a:tr>
              <a:tr h="0">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Requirement 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dirty="0">
                          <a:effectLst/>
                          <a:latin typeface="Calibri" panose="020F0502020204030204" pitchFamily="34" charset="0"/>
                          <a:ea typeface="Times New Roman" panose="02020603050405020304" pitchFamily="18" charset="0"/>
                          <a:cs typeface="Times New Roman" panose="02020603050405020304" pitchFamily="18" charset="0"/>
                        </a:rPr>
                        <a:t>Steady state operation at nominal current in 4 angles at 1 to 4 hours.</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dirty="0">
                          <a:effectLst/>
                          <a:latin typeface="Calibri" panose="020F0502020204030204" pitchFamily="34" charset="0"/>
                          <a:ea typeface="Times New Roman" panose="02020603050405020304" pitchFamily="18" charset="0"/>
                          <a:cs typeface="Times New Roman" panose="02020603050405020304" pitchFamily="18" charset="0"/>
                        </a:rPr>
                        <a:t>Steady state operation at ultimate current combinations for 4 hours</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Not in test plan</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53381781"/>
                  </a:ext>
                </a:extLst>
              </a:tr>
              <a:tr h="0">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Requirement 2</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Maximum 1 quench to reach nominal integrated field after thermal cycle in all combinations of signs.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4127192"/>
                  </a:ext>
                </a:extLst>
              </a:tr>
              <a:tr h="0">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Requirement 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Field harmonics (except b3, a3, b5, a5) within 5 units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Field harmonics b3 and a3 within 20 units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Field harmonics b5 and a5 within 7 units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dirty="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b</a:t>
                      </a:r>
                      <a:r>
                        <a:rPr lang="en-GB" sz="900" kern="1400" baseline="-250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3</a:t>
                      </a:r>
                      <a:r>
                        <a:rPr lang="en-GB" sz="9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rPr>
                        <a:t> out by 1.8 units</a:t>
                      </a:r>
                      <a:endParaRPr lang="en-GB" sz="1100" kern="1400" dirty="0">
                        <a:solidFill>
                          <a:srgbClr val="FF0000"/>
                        </a:solidFill>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dirty="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82184909"/>
                  </a:ext>
                </a:extLst>
              </a:tr>
              <a:tr h="0">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Requirement 6</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Electrical insulation test passed at reception</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Electrical insulation test passed at room temperature</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Electrical insulation test passed at nominal operating conditions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66267908"/>
                  </a:ext>
                </a:extLst>
              </a:tr>
              <a:tr h="0">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Requirement 9</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The individual splice resistance is lower than 5 n</a:t>
                      </a:r>
                      <a:r>
                        <a:rPr lang="en-GB" sz="900" kern="1400">
                          <a:effectLst/>
                          <a:latin typeface="Calibri" panose="020F0502020204030204" pitchFamily="34" charset="0"/>
                          <a:ea typeface="Times New Roman" panose="02020603050405020304" pitchFamily="18" charset="0"/>
                          <a:cs typeface="Calibri" panose="020F0502020204030204" pitchFamily="34" charset="0"/>
                        </a:rPr>
                        <a:t>Ω</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8009906"/>
                  </a:ext>
                </a:extLst>
              </a:tr>
              <a:tr h="0">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Requirement A</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Satisfy requirement 1 after 100 quenches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Out of scope</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51197043"/>
                  </a:ext>
                </a:extLst>
              </a:tr>
              <a:tr h="0">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Requirement B</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Satisfy requirement 1 after 10000 cycles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Out of scope</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88716519"/>
                  </a:ext>
                </a:extLst>
              </a:tr>
              <a:tr h="0">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Requirement C</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a:effectLst/>
                          <a:latin typeface="Calibri" panose="020F0502020204030204" pitchFamily="34" charset="0"/>
                          <a:ea typeface="Times New Roman" panose="02020603050405020304" pitchFamily="18" charset="0"/>
                          <a:cs typeface="Times New Roman" panose="02020603050405020304" pitchFamily="18" charset="0"/>
                        </a:rPr>
                        <a:t>Satisfy requirement 1 after 10 thermal cycles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GB" sz="900" kern="1400" dirty="0">
                          <a:effectLst/>
                          <a:latin typeface="Calibri" panose="020F0502020204030204" pitchFamily="34" charset="0"/>
                          <a:ea typeface="Times New Roman" panose="02020603050405020304" pitchFamily="18" charset="0"/>
                          <a:cs typeface="Times New Roman" panose="02020603050405020304" pitchFamily="18" charset="0"/>
                        </a:rPr>
                        <a:t>Out of scope</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32080812"/>
                  </a:ext>
                </a:extLst>
              </a:tr>
            </a:tbl>
          </a:graphicData>
        </a:graphic>
      </p:graphicFrame>
      <p:sp>
        <p:nvSpPr>
          <p:cNvPr id="14" name="Rectangle 2">
            <a:extLst>
              <a:ext uri="{FF2B5EF4-FFF2-40B4-BE49-F238E27FC236}">
                <a16:creationId xmlns:a16="http://schemas.microsoft.com/office/drawing/2014/main" id="{11832B58-6385-07BD-046E-C2C9AB0C35B1}"/>
              </a:ext>
            </a:extLst>
          </p:cNvPr>
          <p:cNvSpPr>
            <a:spLocks noChangeArrowheads="1"/>
          </p:cNvSpPr>
          <p:nvPr/>
        </p:nvSpPr>
        <p:spPr bwMode="auto">
          <a:xfrm>
            <a:off x="2987824" y="602382"/>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rPr>
              <a:t>Table 4. Acceptance criteria for MCBXFB, EDMS </a:t>
            </a:r>
            <a:r>
              <a:rPr kumimoji="0" lang="en-GB" altLang="en-US" sz="1100" b="0" i="0" u="none" strike="noStrike" cap="none" normalizeH="0" baseline="0" dirty="0">
                <a:ln>
                  <a:noFill/>
                </a:ln>
                <a:solidFill>
                  <a:schemeClr val="tx1"/>
                </a:solidFill>
                <a:effectLst/>
                <a:latin typeface="Calibri" panose="020F0502020204030204" pitchFamily="34" charset="0"/>
                <a:ea typeface="Times New Roman" panose="02020603050405020304" pitchFamily="18" charset="0"/>
                <a:cs typeface="Calibri" panose="020F0502020204030204" pitchFamily="34" charset="0"/>
                <a:hlinkClick r:id="rId3"/>
              </a:rPr>
              <a:t>2051311</a:t>
            </a:r>
            <a:endParaRPr kumimoji="0" lang="en-GB" altLang="en-US" sz="4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p:pic>
        <p:nvPicPr>
          <p:cNvPr id="15" name="Picture 14">
            <a:extLst>
              <a:ext uri="{FF2B5EF4-FFF2-40B4-BE49-F238E27FC236}">
                <a16:creationId xmlns:a16="http://schemas.microsoft.com/office/drawing/2014/main" id="{1F717323-C9F1-2250-12CF-801B332A5824}"/>
              </a:ext>
            </a:extLst>
          </p:cNvPr>
          <p:cNvPicPr>
            <a:picLocks noChangeAspect="1"/>
          </p:cNvPicPr>
          <p:nvPr/>
        </p:nvPicPr>
        <p:blipFill>
          <a:blip r:embed="rId4"/>
          <a:srcRect l="5" r="5"/>
          <a:stretch>
            <a:fillRect/>
          </a:stretch>
        </p:blipFill>
        <p:spPr>
          <a:xfrm>
            <a:off x="1023639" y="2941320"/>
            <a:ext cx="3548361" cy="1656000"/>
          </a:xfrm>
          <a:prstGeom prst="rect">
            <a:avLst/>
          </a:prstGeom>
        </p:spPr>
      </p:pic>
      <p:pic>
        <p:nvPicPr>
          <p:cNvPr id="16" name="Picture 15">
            <a:extLst>
              <a:ext uri="{FF2B5EF4-FFF2-40B4-BE49-F238E27FC236}">
                <a16:creationId xmlns:a16="http://schemas.microsoft.com/office/drawing/2014/main" id="{A7DCD998-B179-283E-5354-612D7A712B98}"/>
              </a:ext>
            </a:extLst>
          </p:cNvPr>
          <p:cNvPicPr>
            <a:picLocks noChangeAspect="1"/>
          </p:cNvPicPr>
          <p:nvPr/>
        </p:nvPicPr>
        <p:blipFill>
          <a:blip r:embed="rId5"/>
          <a:srcRect l="5" r="5"/>
          <a:stretch>
            <a:fillRect/>
          </a:stretch>
        </p:blipFill>
        <p:spPr>
          <a:xfrm>
            <a:off x="4572000" y="2941320"/>
            <a:ext cx="3548361" cy="1656000"/>
          </a:xfrm>
          <a:prstGeom prst="rect">
            <a:avLst/>
          </a:prstGeom>
        </p:spPr>
      </p:pic>
      <p:sp>
        <p:nvSpPr>
          <p:cNvPr id="17" name="TextBox 16">
            <a:extLst>
              <a:ext uri="{FF2B5EF4-FFF2-40B4-BE49-F238E27FC236}">
                <a16:creationId xmlns:a16="http://schemas.microsoft.com/office/drawing/2014/main" id="{62BA6C2A-2D9D-7BE9-C946-532DAB3D6651}"/>
              </a:ext>
            </a:extLst>
          </p:cNvPr>
          <p:cNvSpPr txBox="1"/>
          <p:nvPr/>
        </p:nvSpPr>
        <p:spPr>
          <a:xfrm>
            <a:off x="6228184" y="4788757"/>
            <a:ext cx="2133918"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1" u="sng"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rPr>
              <a:t>Test report: EDMS 3123996 </a:t>
            </a:r>
            <a:endParaRPr kumimoji="0" lang="en-GB" sz="1200" b="0" i="1" u="sng"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endParaRPr>
          </a:p>
        </p:txBody>
      </p:sp>
    </p:spTree>
    <p:extLst>
      <p:ext uri="{BB962C8B-B14F-4D97-AF65-F5344CB8AC3E}">
        <p14:creationId xmlns:p14="http://schemas.microsoft.com/office/powerpoint/2010/main" val="137081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B174-BDF5-FB41-819B-9C19A86DE74E}"/>
              </a:ext>
            </a:extLst>
          </p:cNvPr>
          <p:cNvSpPr>
            <a:spLocks noGrp="1"/>
          </p:cNvSpPr>
          <p:nvPr>
            <p:ph type="title"/>
          </p:nvPr>
        </p:nvSpPr>
        <p:spPr/>
        <p:txBody>
          <a:bodyPr/>
          <a:lstStyle/>
          <a:p>
            <a:r>
              <a:rPr lang="en-CH"/>
              <a:t>Outline</a:t>
            </a:r>
          </a:p>
        </p:txBody>
      </p:sp>
      <p:sp>
        <p:nvSpPr>
          <p:cNvPr id="3" name="Content Placeholder 2">
            <a:extLst>
              <a:ext uri="{FF2B5EF4-FFF2-40B4-BE49-F238E27FC236}">
                <a16:creationId xmlns:a16="http://schemas.microsoft.com/office/drawing/2014/main" id="{56B0392B-C14A-7445-B906-98EB613F5284}"/>
              </a:ext>
            </a:extLst>
          </p:cNvPr>
          <p:cNvSpPr>
            <a:spLocks noGrp="1"/>
          </p:cNvSpPr>
          <p:nvPr>
            <p:ph idx="1"/>
          </p:nvPr>
        </p:nvSpPr>
        <p:spPr>
          <a:xfrm>
            <a:off x="1115616" y="1491630"/>
            <a:ext cx="5688632" cy="2449437"/>
          </a:xfrm>
        </p:spPr>
        <p:txBody>
          <a:bodyPr>
            <a:normAutofit/>
          </a:bodyPr>
          <a:lstStyle/>
          <a:p>
            <a:r>
              <a:rPr lang="en-CH" sz="2000" dirty="0">
                <a:solidFill>
                  <a:schemeClr val="bg1">
                    <a:lumMod val="75000"/>
                  </a:schemeClr>
                </a:solidFill>
              </a:rPr>
              <a:t>MCBXF </a:t>
            </a:r>
            <a:r>
              <a:rPr lang="en-US" sz="2000" dirty="0">
                <a:solidFill>
                  <a:schemeClr val="bg1">
                    <a:lumMod val="75000"/>
                  </a:schemeClr>
                </a:solidFill>
              </a:rPr>
              <a:t>general </a:t>
            </a:r>
            <a:r>
              <a:rPr lang="en-CH" sz="2000" dirty="0">
                <a:solidFill>
                  <a:schemeClr val="bg1">
                    <a:lumMod val="75000"/>
                  </a:schemeClr>
                </a:solidFill>
              </a:rPr>
              <a:t>status</a:t>
            </a:r>
            <a:r>
              <a:rPr lang="en-US" sz="2000" dirty="0">
                <a:solidFill>
                  <a:schemeClr val="bg1">
                    <a:lumMod val="75000"/>
                  </a:schemeClr>
                </a:solidFill>
              </a:rPr>
              <a:t> at CERN</a:t>
            </a:r>
            <a:endParaRPr lang="en-CH" sz="2000" dirty="0">
              <a:solidFill>
                <a:schemeClr val="bg1">
                  <a:lumMod val="75000"/>
                </a:schemeClr>
              </a:solidFill>
            </a:endParaRPr>
          </a:p>
          <a:p>
            <a:r>
              <a:rPr lang="fr-CH" sz="2000" dirty="0">
                <a:solidFill>
                  <a:schemeClr val="bg1">
                    <a:lumMod val="75000"/>
                  </a:schemeClr>
                </a:solidFill>
              </a:rPr>
              <a:t>MCBXFB05 </a:t>
            </a:r>
            <a:r>
              <a:rPr lang="fr-CH" sz="2000" dirty="0" err="1">
                <a:solidFill>
                  <a:schemeClr val="bg1">
                    <a:lumMod val="75000"/>
                  </a:schemeClr>
                </a:solidFill>
              </a:rPr>
              <a:t>assembly</a:t>
            </a:r>
            <a:endParaRPr lang="fr-CH" sz="2000" dirty="0">
              <a:solidFill>
                <a:schemeClr val="bg1">
                  <a:lumMod val="75000"/>
                </a:schemeClr>
              </a:solidFill>
            </a:endParaRPr>
          </a:p>
          <a:p>
            <a:r>
              <a:rPr lang="fr-CH" sz="2000" b="1" dirty="0"/>
              <a:t>MCBXFA1 </a:t>
            </a:r>
            <a:r>
              <a:rPr lang="fr-CH" sz="2000" b="1" dirty="0" err="1"/>
              <a:t>assembly</a:t>
            </a:r>
            <a:endParaRPr lang="fr-CH" sz="2000" b="1" dirty="0"/>
          </a:p>
          <a:p>
            <a:r>
              <a:rPr lang="fr-CH" sz="2000" dirty="0">
                <a:solidFill>
                  <a:schemeClr val="bg1">
                    <a:lumMod val="75000"/>
                  </a:schemeClr>
                </a:solidFill>
              </a:rPr>
              <a:t>MCBXFB06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MCBXFB07 </a:t>
            </a:r>
            <a:r>
              <a:rPr lang="fr-CH" sz="2000" dirty="0" err="1">
                <a:solidFill>
                  <a:schemeClr val="bg1">
                    <a:lumMod val="75000"/>
                  </a:schemeClr>
                </a:solidFill>
              </a:rPr>
              <a:t>assembly</a:t>
            </a:r>
            <a:endParaRPr lang="fr-CH" sz="2000" dirty="0">
              <a:solidFill>
                <a:schemeClr val="bg1">
                  <a:lumMod val="75000"/>
                </a:schemeClr>
              </a:solidFill>
            </a:endParaRPr>
          </a:p>
          <a:p>
            <a:r>
              <a:rPr lang="en-US" sz="2000" dirty="0">
                <a:solidFill>
                  <a:schemeClr val="bg1">
                    <a:lumMod val="75000"/>
                  </a:schemeClr>
                </a:solidFill>
              </a:rPr>
              <a:t>Summary and outlook</a:t>
            </a:r>
          </a:p>
          <a:p>
            <a:endParaRPr lang="en-CH" sz="2000" dirty="0"/>
          </a:p>
        </p:txBody>
      </p:sp>
    </p:spTree>
    <p:extLst>
      <p:ext uri="{BB962C8B-B14F-4D97-AF65-F5344CB8AC3E}">
        <p14:creationId xmlns:p14="http://schemas.microsoft.com/office/powerpoint/2010/main" val="13750514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MCBXFA1</a:t>
            </a:r>
          </a:p>
        </p:txBody>
      </p:sp>
      <p:sp>
        <p:nvSpPr>
          <p:cNvPr id="7" name="Content Placeholder 6">
            <a:extLst>
              <a:ext uri="{FF2B5EF4-FFF2-40B4-BE49-F238E27FC236}">
                <a16:creationId xmlns:a16="http://schemas.microsoft.com/office/drawing/2014/main" id="{3CB604F0-3E5E-BBEF-658F-8FBD2005ABC1}"/>
              </a:ext>
            </a:extLst>
          </p:cNvPr>
          <p:cNvSpPr>
            <a:spLocks noGrp="1"/>
          </p:cNvSpPr>
          <p:nvPr>
            <p:ph idx="1"/>
          </p:nvPr>
        </p:nvSpPr>
        <p:spPr>
          <a:xfrm>
            <a:off x="642872" y="647547"/>
            <a:ext cx="7920000" cy="303995"/>
          </a:xfrm>
        </p:spPr>
        <p:txBody>
          <a:bodyPr>
            <a:normAutofit/>
          </a:bodyPr>
          <a:lstStyle/>
          <a:p>
            <a:r>
              <a:rPr lang="en-GB" sz="1400" b="1" dirty="0"/>
              <a:t>Second long MCBXF magnet ever built (no units produced at </a:t>
            </a:r>
            <a:r>
              <a:rPr lang="en-GB" sz="1400" b="1" dirty="0" err="1"/>
              <a:t>Elytt</a:t>
            </a:r>
            <a:r>
              <a:rPr lang="en-GB" sz="1400" b="1" dirty="0"/>
              <a:t> Energy)</a:t>
            </a:r>
            <a:endParaRPr lang="en-GB" sz="1300" dirty="0"/>
          </a:p>
        </p:txBody>
      </p:sp>
      <p:sp>
        <p:nvSpPr>
          <p:cNvPr id="12" name="Content Placeholder 2">
            <a:extLst>
              <a:ext uri="{FF2B5EF4-FFF2-40B4-BE49-F238E27FC236}">
                <a16:creationId xmlns:a16="http://schemas.microsoft.com/office/drawing/2014/main" id="{C26E671B-F14D-AC52-77FE-3FFE96786E83}"/>
              </a:ext>
            </a:extLst>
          </p:cNvPr>
          <p:cNvSpPr txBox="1">
            <a:spLocks/>
          </p:cNvSpPr>
          <p:nvPr/>
        </p:nvSpPr>
        <p:spPr>
          <a:xfrm>
            <a:off x="402184" y="725551"/>
            <a:ext cx="5184576" cy="3960440"/>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endParaRPr lang="en-GB" sz="1200" dirty="0"/>
          </a:p>
          <a:p>
            <a:pPr marL="0" indent="0" defTabSz="609585">
              <a:lnSpc>
                <a:spcPct val="80000"/>
              </a:lnSpc>
              <a:buNone/>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Assembly duration / finishing date:</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2.5 months / August 2024</a:t>
            </a:r>
          </a:p>
          <a:p>
            <a:pPr lvl="1"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pic>
        <p:nvPicPr>
          <p:cNvPr id="10242" name="Picture 2">
            <a:extLst>
              <a:ext uri="{FF2B5EF4-FFF2-40B4-BE49-F238E27FC236}">
                <a16:creationId xmlns:a16="http://schemas.microsoft.com/office/drawing/2014/main" id="{772EB51A-1901-B587-7600-33D56EB05C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1881" y="1688052"/>
            <a:ext cx="3237042" cy="2427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C26E671B-F14D-AC52-77FE-3FFE96786E83}"/>
              </a:ext>
            </a:extLst>
          </p:cNvPr>
          <p:cNvSpPr txBox="1">
            <a:spLocks/>
          </p:cNvSpPr>
          <p:nvPr/>
        </p:nvSpPr>
        <p:spPr>
          <a:xfrm>
            <a:off x="463164" y="1695775"/>
            <a:ext cx="4024616" cy="3960440"/>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Mechanical measurements and coil contact homogeneity (FUJI)</a:t>
            </a: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Consistent with previous magnets</a:t>
            </a:r>
            <a:endParaRPr lang="en-GB" sz="1200" dirty="0"/>
          </a:p>
          <a:p>
            <a:pPr marL="0" indent="0" defTabSz="609585">
              <a:lnSpc>
                <a:spcPct val="80000"/>
              </a:lnSpc>
              <a:buNone/>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All electrical tests successfully passed</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Warm magnetic measurements</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685800" lvl="2" indent="0" defTabSz="609585">
              <a:lnSpc>
                <a:spcPct val="80000"/>
              </a:lnSpc>
              <a:buNone/>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Cold test</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(See slides from G. Willering)</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Documentation and EDMS status: </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Documentation is up to date. </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pic>
        <p:nvPicPr>
          <p:cNvPr id="4098" name="Picture 2">
            <a:extLst>
              <a:ext uri="{FF2B5EF4-FFF2-40B4-BE49-F238E27FC236}">
                <a16:creationId xmlns:a16="http://schemas.microsoft.com/office/drawing/2014/main" id="{28376B69-7B8A-6042-11A3-8FBEBB4259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484" y="2172480"/>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a:extLst>
              <a:ext uri="{FF2B5EF4-FFF2-40B4-BE49-F238E27FC236}">
                <a16:creationId xmlns:a16="http://schemas.microsoft.com/office/drawing/2014/main" id="{5EF46F43-4BC9-230D-5126-E9326C6AECB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484" y="1436088"/>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28376B69-7B8A-6042-11A3-8FBEBB4259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484" y="3253354"/>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B9E4B9AC-C3D8-DCBF-5971-4E0CDDDB1E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484" y="3756234"/>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7B920E94-1C26-AFD2-5079-1FC85E175EF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7484" y="2677642"/>
            <a:ext cx="359600" cy="35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87130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11153"/>
            <a:ext cx="7920000" cy="540000"/>
          </a:xfrm>
        </p:spPr>
        <p:txBody>
          <a:bodyPr/>
          <a:lstStyle/>
          <a:p>
            <a:r>
              <a:rPr lang="en-GB" dirty="0"/>
              <a:t>MCBXFA1</a:t>
            </a:r>
          </a:p>
        </p:txBody>
      </p:sp>
      <p:pic>
        <p:nvPicPr>
          <p:cNvPr id="4" name="Picture 3" descr="A machine on a table&#10;&#10;Description automatically generated">
            <a:extLst>
              <a:ext uri="{FF2B5EF4-FFF2-40B4-BE49-F238E27FC236}">
                <a16:creationId xmlns:a16="http://schemas.microsoft.com/office/drawing/2014/main" id="{C3DC7F97-D8B6-DBAB-C83B-7B2024584F48}"/>
              </a:ext>
            </a:extLst>
          </p:cNvPr>
          <p:cNvPicPr>
            <a:picLocks noChangeAspect="1"/>
          </p:cNvPicPr>
          <p:nvPr/>
        </p:nvPicPr>
        <p:blipFill>
          <a:blip r:embed="rId2"/>
          <a:stretch>
            <a:fillRect/>
          </a:stretch>
        </p:blipFill>
        <p:spPr>
          <a:xfrm>
            <a:off x="2722375" y="747932"/>
            <a:ext cx="2400000" cy="1800000"/>
          </a:xfrm>
          <a:prstGeom prst="rect">
            <a:avLst/>
          </a:prstGeom>
        </p:spPr>
      </p:pic>
      <p:pic>
        <p:nvPicPr>
          <p:cNvPr id="6" name="Picture 5" descr="A person in a white robe and gloves working on a machine&#10;&#10;Description automatically generated">
            <a:extLst>
              <a:ext uri="{FF2B5EF4-FFF2-40B4-BE49-F238E27FC236}">
                <a16:creationId xmlns:a16="http://schemas.microsoft.com/office/drawing/2014/main" id="{00462280-050C-B449-EA56-4BA152B0C536}"/>
              </a:ext>
            </a:extLst>
          </p:cNvPr>
          <p:cNvPicPr>
            <a:picLocks noChangeAspect="1"/>
          </p:cNvPicPr>
          <p:nvPr/>
        </p:nvPicPr>
        <p:blipFill>
          <a:blip r:embed="rId3"/>
          <a:stretch>
            <a:fillRect/>
          </a:stretch>
        </p:blipFill>
        <p:spPr>
          <a:xfrm rot="5400000">
            <a:off x="596600" y="990016"/>
            <a:ext cx="1800000" cy="1350000"/>
          </a:xfrm>
          <a:prstGeom prst="rect">
            <a:avLst/>
          </a:prstGeom>
        </p:spPr>
      </p:pic>
      <p:pic>
        <p:nvPicPr>
          <p:cNvPr id="8194" name="Picture 2">
            <a:extLst>
              <a:ext uri="{FF2B5EF4-FFF2-40B4-BE49-F238E27FC236}">
                <a16:creationId xmlns:a16="http://schemas.microsoft.com/office/drawing/2014/main" id="{DF709341-A5C4-EBA0-62ED-161F6F886B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0112" y="771750"/>
            <a:ext cx="2400000"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3">
            <a:extLst>
              <a:ext uri="{FF2B5EF4-FFF2-40B4-BE49-F238E27FC236}">
                <a16:creationId xmlns:a16="http://schemas.microsoft.com/office/drawing/2014/main" id="{2CA9CB6E-AF09-C5F8-D9EC-D5871E543A6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128" y="2741333"/>
            <a:ext cx="2400000"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id="{7566E5CC-FC59-1524-5DCA-16135A54908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18913" y="2741333"/>
            <a:ext cx="2448273" cy="1836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4">
            <a:extLst>
              <a:ext uri="{FF2B5EF4-FFF2-40B4-BE49-F238E27FC236}">
                <a16:creationId xmlns:a16="http://schemas.microsoft.com/office/drawing/2014/main" id="{B5D8A5FF-6DD4-430C-F566-3DB14BCD4583}"/>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152400" y="2753840"/>
            <a:ext cx="2400000" cy="18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6265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MCBXFA1</a:t>
            </a:r>
          </a:p>
        </p:txBody>
      </p:sp>
      <p:sp>
        <p:nvSpPr>
          <p:cNvPr id="5" name="TextBox 4">
            <a:extLst>
              <a:ext uri="{FF2B5EF4-FFF2-40B4-BE49-F238E27FC236}">
                <a16:creationId xmlns:a16="http://schemas.microsoft.com/office/drawing/2014/main" id="{FABD697D-2261-5C08-9FC6-7C200A322FD3}"/>
              </a:ext>
            </a:extLst>
          </p:cNvPr>
          <p:cNvSpPr txBox="1"/>
          <p:nvPr/>
        </p:nvSpPr>
        <p:spPr>
          <a:xfrm>
            <a:off x="6228184" y="4788757"/>
            <a:ext cx="2133918" cy="276999"/>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1" u="sng"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rPr>
              <a:t>Test report: EDMS 3162193 </a:t>
            </a:r>
            <a:endParaRPr kumimoji="0" lang="en-GB" sz="1200" b="0" i="1" u="sng"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endParaRPr>
          </a:p>
        </p:txBody>
      </p:sp>
      <p:graphicFrame>
        <p:nvGraphicFramePr>
          <p:cNvPr id="3" name="Table 2">
            <a:extLst>
              <a:ext uri="{FF2B5EF4-FFF2-40B4-BE49-F238E27FC236}">
                <a16:creationId xmlns:a16="http://schemas.microsoft.com/office/drawing/2014/main" id="{B5F729C5-111B-B41C-BFD9-AD9B5934A7E4}"/>
              </a:ext>
            </a:extLst>
          </p:cNvPr>
          <p:cNvGraphicFramePr>
            <a:graphicFrameLocks noGrp="1"/>
          </p:cNvGraphicFramePr>
          <p:nvPr>
            <p:extLst>
              <p:ext uri="{D42A27DB-BD31-4B8C-83A1-F6EECF244321}">
                <p14:modId xmlns:p14="http://schemas.microsoft.com/office/powerpoint/2010/main" val="400813008"/>
              </p:ext>
            </p:extLst>
          </p:nvPr>
        </p:nvGraphicFramePr>
        <p:xfrm>
          <a:off x="1619672" y="838284"/>
          <a:ext cx="6113780" cy="2057400"/>
        </p:xfrm>
        <a:graphic>
          <a:graphicData uri="http://schemas.openxmlformats.org/drawingml/2006/table">
            <a:tbl>
              <a:tblPr firstRow="1" firstCol="1" bandRow="1"/>
              <a:tblGrid>
                <a:gridCol w="911225">
                  <a:extLst>
                    <a:ext uri="{9D8B030D-6E8A-4147-A177-3AD203B41FA5}">
                      <a16:colId xmlns:a16="http://schemas.microsoft.com/office/drawing/2014/main" val="780324355"/>
                    </a:ext>
                  </a:extLst>
                </a:gridCol>
                <a:gridCol w="3829050">
                  <a:extLst>
                    <a:ext uri="{9D8B030D-6E8A-4147-A177-3AD203B41FA5}">
                      <a16:colId xmlns:a16="http://schemas.microsoft.com/office/drawing/2014/main" val="1283562019"/>
                    </a:ext>
                  </a:extLst>
                </a:gridCol>
                <a:gridCol w="1373505">
                  <a:extLst>
                    <a:ext uri="{9D8B030D-6E8A-4147-A177-3AD203B41FA5}">
                      <a16:colId xmlns:a16="http://schemas.microsoft.com/office/drawing/2014/main" val="3578127725"/>
                    </a:ext>
                  </a:extLst>
                </a:gridCol>
              </a:tblGrid>
              <a:tr h="0">
                <a:tc>
                  <a:txBody>
                    <a:bodyPr/>
                    <a:lstStyle/>
                    <a:p>
                      <a:r>
                        <a:rPr lang="en-US" sz="900" kern="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Requirement</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900" kern="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Description</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tc>
                  <a:txBody>
                    <a:bodyPr/>
                    <a:lstStyle/>
                    <a:p>
                      <a:r>
                        <a:rPr lang="en-US" sz="900" kern="14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Measurement</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4036428826"/>
                  </a:ext>
                </a:extLst>
              </a:tr>
              <a:tr h="0">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Requirement 1</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Steady state operation at nominal current in 4 angles at 1 to 4 hours.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Steady state operation at ultimate current combinations for 4 hours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Not in test plan</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2976770"/>
                  </a:ext>
                </a:extLst>
              </a:tr>
              <a:tr h="0">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Requirement 2</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Maximum 1 quench to reach nominal integrated field after thermal cycle in all combinations of signs.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 </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396135180"/>
                  </a:ext>
                </a:extLst>
              </a:tr>
              <a:tr h="0">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Requirement 3</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Field harmonics (except b3, a3, b5, a5) within 5 units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Field harmonics b3 and a3 within 20 units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Field harmonics b5 and a5 within 7 units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75907748"/>
                  </a:ext>
                </a:extLst>
              </a:tr>
              <a:tr h="0">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Requirement 6</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Electrical insulation test passed at reception</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Electrical insulation test passed at room temperature</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Electrical insulation test passed at nominal operating conditions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87213471"/>
                  </a:ext>
                </a:extLst>
              </a:tr>
              <a:tr h="0">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Requirement 9</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The individual splice resistance is lower than 5 n</a:t>
                      </a:r>
                      <a:r>
                        <a:rPr lang="en-US" sz="900" kern="1400">
                          <a:effectLst/>
                          <a:latin typeface="Calibri" panose="020F0502020204030204" pitchFamily="34" charset="0"/>
                          <a:ea typeface="Times New Roman" panose="02020603050405020304" pitchFamily="18" charset="0"/>
                          <a:cs typeface="Calibri" panose="020F0502020204030204" pitchFamily="34" charset="0"/>
                        </a:rPr>
                        <a:t>Ω</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OK</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46568264"/>
                  </a:ext>
                </a:extLst>
              </a:tr>
              <a:tr h="0">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Requirement A</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Satisfy requirement 1 after 100 quenches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Out of scope</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44919813"/>
                  </a:ext>
                </a:extLst>
              </a:tr>
              <a:tr h="0">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Requirement B</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Satisfy requirement 1 after 10000 cycles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Out of scope</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34584060"/>
                  </a:ext>
                </a:extLst>
              </a:tr>
              <a:tr h="0">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Requirement C</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a:effectLst/>
                          <a:latin typeface="Calibri" panose="020F0502020204030204" pitchFamily="34" charset="0"/>
                          <a:ea typeface="Times New Roman" panose="02020603050405020304" pitchFamily="18" charset="0"/>
                          <a:cs typeface="Times New Roman" panose="02020603050405020304" pitchFamily="18" charset="0"/>
                        </a:rPr>
                        <a:t>Satisfy requirement 1 after 10 thermal cycles</a:t>
                      </a:r>
                      <a:endParaRPr lang="en-GB" sz="1100" kern="1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sz="900" kern="1400" dirty="0">
                          <a:effectLst/>
                          <a:latin typeface="Calibri" panose="020F0502020204030204" pitchFamily="34" charset="0"/>
                          <a:ea typeface="Times New Roman" panose="02020603050405020304" pitchFamily="18" charset="0"/>
                          <a:cs typeface="Times New Roman" panose="02020603050405020304" pitchFamily="18" charset="0"/>
                        </a:rPr>
                        <a:t>Out of scope</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39012562"/>
                  </a:ext>
                </a:extLst>
              </a:tr>
            </a:tbl>
          </a:graphicData>
        </a:graphic>
      </p:graphicFrame>
      <p:sp>
        <p:nvSpPr>
          <p:cNvPr id="8" name="TextBox 7">
            <a:extLst>
              <a:ext uri="{FF2B5EF4-FFF2-40B4-BE49-F238E27FC236}">
                <a16:creationId xmlns:a16="http://schemas.microsoft.com/office/drawing/2014/main" id="{CB7629C5-EC2A-D733-8BD0-1B05C8782D47}"/>
              </a:ext>
            </a:extLst>
          </p:cNvPr>
          <p:cNvSpPr txBox="1"/>
          <p:nvPr/>
        </p:nvSpPr>
        <p:spPr>
          <a:xfrm>
            <a:off x="2286000" y="571585"/>
            <a:ext cx="4572000" cy="261610"/>
          </a:xfrm>
          <a:prstGeom prst="rect">
            <a:avLst/>
          </a:prstGeom>
          <a:noFill/>
        </p:spPr>
        <p:txBody>
          <a:bodyPr wrap="square">
            <a:spAutoFit/>
          </a:bodyPr>
          <a:lstStyle/>
          <a:p>
            <a:pPr algn="ctr">
              <a:spcBef>
                <a:spcPts val="300"/>
              </a:spcBef>
              <a:spcAft>
                <a:spcPts val="300"/>
              </a:spcAft>
            </a:pPr>
            <a:r>
              <a:rPr lang="en-GB" sz="1100" kern="1400" dirty="0">
                <a:effectLst/>
                <a:latin typeface="Calibri" panose="020F0502020204030204" pitchFamily="34" charset="0"/>
                <a:ea typeface="Times New Roman" panose="02020603050405020304" pitchFamily="18" charset="0"/>
                <a:cs typeface="Times New Roman" panose="02020603050405020304" pitchFamily="18" charset="0"/>
              </a:rPr>
              <a:t>Table 4. Acceptance criteria for MCBXFA, EDMS </a:t>
            </a:r>
            <a:r>
              <a:rPr lang="en-GB" sz="1100" u="sng" kern="1400" dirty="0">
                <a:solidFill>
                  <a:srgbClr val="0000FF"/>
                </a:solidFill>
                <a:effectLst/>
                <a:latin typeface="Calibri" panose="020F0502020204030204" pitchFamily="34" charset="0"/>
                <a:ea typeface="Times New Roman" panose="02020603050405020304" pitchFamily="18" charset="0"/>
                <a:cs typeface="Times New Roman" panose="02020603050405020304" pitchFamily="18" charset="0"/>
                <a:hlinkClick r:id="rId3"/>
              </a:rPr>
              <a:t>2051311</a:t>
            </a:r>
            <a:endParaRPr lang="en-GB"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1C3B32A0-F971-927B-6C40-3E20C7D7C030}"/>
              </a:ext>
            </a:extLst>
          </p:cNvPr>
          <p:cNvPicPr>
            <a:picLocks noChangeAspect="1"/>
          </p:cNvPicPr>
          <p:nvPr/>
        </p:nvPicPr>
        <p:blipFill>
          <a:blip r:embed="rId4"/>
          <a:srcRect l="5" r="5"/>
          <a:stretch>
            <a:fillRect/>
          </a:stretch>
        </p:blipFill>
        <p:spPr>
          <a:xfrm>
            <a:off x="827584" y="2877139"/>
            <a:ext cx="3548361" cy="1656000"/>
          </a:xfrm>
          <a:prstGeom prst="rect">
            <a:avLst/>
          </a:prstGeom>
        </p:spPr>
      </p:pic>
      <p:pic>
        <p:nvPicPr>
          <p:cNvPr id="10" name="Picture 9">
            <a:extLst>
              <a:ext uri="{FF2B5EF4-FFF2-40B4-BE49-F238E27FC236}">
                <a16:creationId xmlns:a16="http://schemas.microsoft.com/office/drawing/2014/main" id="{9A471BFC-8831-E781-77CF-7CC1A647FD11}"/>
              </a:ext>
            </a:extLst>
          </p:cNvPr>
          <p:cNvPicPr>
            <a:picLocks noChangeAspect="1"/>
          </p:cNvPicPr>
          <p:nvPr/>
        </p:nvPicPr>
        <p:blipFill>
          <a:blip r:embed="rId5"/>
          <a:srcRect l="5" r="5"/>
          <a:stretch>
            <a:fillRect/>
          </a:stretch>
        </p:blipFill>
        <p:spPr>
          <a:xfrm>
            <a:off x="4283968" y="2895684"/>
            <a:ext cx="3548361" cy="1656000"/>
          </a:xfrm>
          <a:prstGeom prst="rect">
            <a:avLst/>
          </a:prstGeom>
        </p:spPr>
      </p:pic>
    </p:spTree>
    <p:extLst>
      <p:ext uri="{BB962C8B-B14F-4D97-AF65-F5344CB8AC3E}">
        <p14:creationId xmlns:p14="http://schemas.microsoft.com/office/powerpoint/2010/main" val="21553855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B174-BDF5-FB41-819B-9C19A86DE74E}"/>
              </a:ext>
            </a:extLst>
          </p:cNvPr>
          <p:cNvSpPr>
            <a:spLocks noGrp="1"/>
          </p:cNvSpPr>
          <p:nvPr>
            <p:ph type="title"/>
          </p:nvPr>
        </p:nvSpPr>
        <p:spPr/>
        <p:txBody>
          <a:bodyPr/>
          <a:lstStyle/>
          <a:p>
            <a:r>
              <a:rPr lang="en-CH"/>
              <a:t>Outline</a:t>
            </a:r>
          </a:p>
        </p:txBody>
      </p:sp>
      <p:sp>
        <p:nvSpPr>
          <p:cNvPr id="3" name="Content Placeholder 2">
            <a:extLst>
              <a:ext uri="{FF2B5EF4-FFF2-40B4-BE49-F238E27FC236}">
                <a16:creationId xmlns:a16="http://schemas.microsoft.com/office/drawing/2014/main" id="{56B0392B-C14A-7445-B906-98EB613F5284}"/>
              </a:ext>
            </a:extLst>
          </p:cNvPr>
          <p:cNvSpPr>
            <a:spLocks noGrp="1"/>
          </p:cNvSpPr>
          <p:nvPr>
            <p:ph idx="1"/>
          </p:nvPr>
        </p:nvSpPr>
        <p:spPr>
          <a:xfrm>
            <a:off x="1115616" y="1491630"/>
            <a:ext cx="5688632" cy="2449437"/>
          </a:xfrm>
        </p:spPr>
        <p:txBody>
          <a:bodyPr>
            <a:normAutofit/>
          </a:bodyPr>
          <a:lstStyle/>
          <a:p>
            <a:r>
              <a:rPr lang="en-CH" sz="2000" dirty="0">
                <a:solidFill>
                  <a:schemeClr val="bg1">
                    <a:lumMod val="75000"/>
                  </a:schemeClr>
                </a:solidFill>
              </a:rPr>
              <a:t>MCBXF </a:t>
            </a:r>
            <a:r>
              <a:rPr lang="en-US" sz="2000" dirty="0">
                <a:solidFill>
                  <a:schemeClr val="bg1">
                    <a:lumMod val="75000"/>
                  </a:schemeClr>
                </a:solidFill>
              </a:rPr>
              <a:t>general </a:t>
            </a:r>
            <a:r>
              <a:rPr lang="en-CH" sz="2000" dirty="0">
                <a:solidFill>
                  <a:schemeClr val="bg1">
                    <a:lumMod val="75000"/>
                  </a:schemeClr>
                </a:solidFill>
              </a:rPr>
              <a:t>status</a:t>
            </a:r>
            <a:r>
              <a:rPr lang="en-US" sz="2000" dirty="0">
                <a:solidFill>
                  <a:schemeClr val="bg1">
                    <a:lumMod val="75000"/>
                  </a:schemeClr>
                </a:solidFill>
              </a:rPr>
              <a:t> at CERN</a:t>
            </a:r>
            <a:endParaRPr lang="en-CH" sz="2000" dirty="0">
              <a:solidFill>
                <a:schemeClr val="bg1">
                  <a:lumMod val="75000"/>
                </a:schemeClr>
              </a:solidFill>
            </a:endParaRPr>
          </a:p>
          <a:p>
            <a:r>
              <a:rPr lang="fr-CH" sz="2000" dirty="0">
                <a:solidFill>
                  <a:schemeClr val="bg1">
                    <a:lumMod val="75000"/>
                  </a:schemeClr>
                </a:solidFill>
              </a:rPr>
              <a:t>MCBXFB05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MCBXFA1 </a:t>
            </a:r>
            <a:r>
              <a:rPr lang="fr-CH" sz="2000" dirty="0" err="1">
                <a:solidFill>
                  <a:schemeClr val="bg1">
                    <a:lumMod val="75000"/>
                  </a:schemeClr>
                </a:solidFill>
              </a:rPr>
              <a:t>assembly</a:t>
            </a:r>
            <a:endParaRPr lang="fr-CH" sz="2000" dirty="0">
              <a:solidFill>
                <a:schemeClr val="bg1">
                  <a:lumMod val="75000"/>
                </a:schemeClr>
              </a:solidFill>
            </a:endParaRPr>
          </a:p>
          <a:p>
            <a:r>
              <a:rPr lang="fr-CH" sz="2000" b="1" dirty="0"/>
              <a:t>MCBXFB06 </a:t>
            </a:r>
            <a:r>
              <a:rPr lang="fr-CH" sz="2000" b="1" dirty="0" err="1"/>
              <a:t>assembly</a:t>
            </a:r>
            <a:endParaRPr lang="fr-CH" sz="2000" b="1" dirty="0"/>
          </a:p>
          <a:p>
            <a:r>
              <a:rPr lang="fr-CH" sz="2000" dirty="0">
                <a:solidFill>
                  <a:schemeClr val="bg1">
                    <a:lumMod val="75000"/>
                  </a:schemeClr>
                </a:solidFill>
              </a:rPr>
              <a:t>MCBXFB07 </a:t>
            </a:r>
            <a:r>
              <a:rPr lang="fr-CH" sz="2000" dirty="0" err="1">
                <a:solidFill>
                  <a:schemeClr val="bg1">
                    <a:lumMod val="75000"/>
                  </a:schemeClr>
                </a:solidFill>
              </a:rPr>
              <a:t>assembly</a:t>
            </a:r>
            <a:endParaRPr lang="fr-CH" sz="2000" dirty="0">
              <a:solidFill>
                <a:schemeClr val="bg1">
                  <a:lumMod val="75000"/>
                </a:schemeClr>
              </a:solidFill>
            </a:endParaRPr>
          </a:p>
          <a:p>
            <a:r>
              <a:rPr lang="en-US" sz="2000" dirty="0">
                <a:solidFill>
                  <a:schemeClr val="bg1">
                    <a:lumMod val="75000"/>
                  </a:schemeClr>
                </a:solidFill>
              </a:rPr>
              <a:t>Summary and outlook</a:t>
            </a:r>
          </a:p>
          <a:p>
            <a:endParaRPr lang="en-CH" sz="2000" dirty="0"/>
          </a:p>
        </p:txBody>
      </p:sp>
    </p:spTree>
    <p:extLst>
      <p:ext uri="{BB962C8B-B14F-4D97-AF65-F5344CB8AC3E}">
        <p14:creationId xmlns:p14="http://schemas.microsoft.com/office/powerpoint/2010/main" val="29771557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MCBXFB06</a:t>
            </a:r>
          </a:p>
        </p:txBody>
      </p:sp>
      <p:sp>
        <p:nvSpPr>
          <p:cNvPr id="12" name="Content Placeholder 2">
            <a:extLst>
              <a:ext uri="{FF2B5EF4-FFF2-40B4-BE49-F238E27FC236}">
                <a16:creationId xmlns:a16="http://schemas.microsoft.com/office/drawing/2014/main" id="{C26E671B-F14D-AC52-77FE-3FFE96786E83}"/>
              </a:ext>
            </a:extLst>
          </p:cNvPr>
          <p:cNvSpPr txBox="1">
            <a:spLocks/>
          </p:cNvSpPr>
          <p:nvPr/>
        </p:nvSpPr>
        <p:spPr>
          <a:xfrm>
            <a:off x="612000" y="915566"/>
            <a:ext cx="4536064" cy="4345762"/>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defTabSz="609585">
              <a:lnSpc>
                <a:spcPct val="80000"/>
              </a:lnSpc>
              <a:buNone/>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Assembly duration / finishing date:</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2.5 months / October 2024</a:t>
            </a:r>
          </a:p>
          <a:p>
            <a:pPr lvl="1"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On schedule, including a shimming change for the inner dipole</a:t>
            </a:r>
          </a:p>
          <a:p>
            <a:pPr lvl="1" defTabSz="609585">
              <a:lnSpc>
                <a:spcPct val="80000"/>
              </a:lnSpc>
            </a:pPr>
            <a:endPar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342900" lvl="1" indent="0" defTabSz="609585">
              <a:lnSpc>
                <a:spcPct val="80000"/>
              </a:lnSpc>
              <a:buNone/>
            </a:pPr>
            <a:endPar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All electrical tests successfully passed</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Warm magnetic measurements</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 for MCBXFB05, we see a difference in b3 / a3 compared to the first magnets</a:t>
            </a:r>
            <a:r>
              <a:rPr lang="en-US" sz="1200" b="1"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Outer dipole in line with previous assemblies</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Cold test</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(See slides from G. Willering)</a:t>
            </a: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pic>
        <p:nvPicPr>
          <p:cNvPr id="4098" name="Picture 2">
            <a:extLst>
              <a:ext uri="{FF2B5EF4-FFF2-40B4-BE49-F238E27FC236}">
                <a16:creationId xmlns:a16="http://schemas.microsoft.com/office/drawing/2014/main" id="{28376B69-7B8A-6042-11A3-8FBEBB4259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9181" y="1753528"/>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a:extLst>
              <a:ext uri="{FF2B5EF4-FFF2-40B4-BE49-F238E27FC236}">
                <a16:creationId xmlns:a16="http://schemas.microsoft.com/office/drawing/2014/main" id="{E20B0A08-A179-6919-6BBC-63D8CBC5D748}"/>
              </a:ext>
            </a:extLst>
          </p:cNvPr>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89181" y="2313119"/>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a:extLst>
              <a:ext uri="{FF2B5EF4-FFF2-40B4-BE49-F238E27FC236}">
                <a16:creationId xmlns:a16="http://schemas.microsoft.com/office/drawing/2014/main" id="{D8B83B24-1320-1212-0CFB-00606D18A58E}"/>
              </a:ext>
            </a:extLst>
          </p:cNvPr>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889181" y="3167554"/>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DE35477-96A8-366C-8F16-88911208C7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1582" y="3180206"/>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descr="A person working on a piece of metal&#10;&#10;Description automatically generated">
            <a:extLst>
              <a:ext uri="{FF2B5EF4-FFF2-40B4-BE49-F238E27FC236}">
                <a16:creationId xmlns:a16="http://schemas.microsoft.com/office/drawing/2014/main" id="{B7A8DC37-D214-335E-8106-F0DF5897CB65}"/>
              </a:ext>
            </a:extLst>
          </p:cNvPr>
          <p:cNvPicPr>
            <a:picLocks noChangeAspect="1"/>
          </p:cNvPicPr>
          <p:nvPr/>
        </p:nvPicPr>
        <p:blipFill>
          <a:blip r:embed="rId4"/>
          <a:srcRect l="20787"/>
          <a:stretch/>
        </p:blipFill>
        <p:spPr>
          <a:xfrm rot="5400000">
            <a:off x="5523978" y="997318"/>
            <a:ext cx="3074117" cy="2910614"/>
          </a:xfrm>
          <a:prstGeom prst="rect">
            <a:avLst/>
          </a:prstGeom>
        </p:spPr>
      </p:pic>
    </p:spTree>
    <p:extLst>
      <p:ext uri="{BB962C8B-B14F-4D97-AF65-F5344CB8AC3E}">
        <p14:creationId xmlns:p14="http://schemas.microsoft.com/office/powerpoint/2010/main" val="7740470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B174-BDF5-FB41-819B-9C19A86DE74E}"/>
              </a:ext>
            </a:extLst>
          </p:cNvPr>
          <p:cNvSpPr>
            <a:spLocks noGrp="1"/>
          </p:cNvSpPr>
          <p:nvPr>
            <p:ph type="title"/>
          </p:nvPr>
        </p:nvSpPr>
        <p:spPr/>
        <p:txBody>
          <a:bodyPr/>
          <a:lstStyle/>
          <a:p>
            <a:r>
              <a:rPr lang="en-CH"/>
              <a:t>Outline</a:t>
            </a:r>
          </a:p>
        </p:txBody>
      </p:sp>
      <p:sp>
        <p:nvSpPr>
          <p:cNvPr id="3" name="Content Placeholder 2">
            <a:extLst>
              <a:ext uri="{FF2B5EF4-FFF2-40B4-BE49-F238E27FC236}">
                <a16:creationId xmlns:a16="http://schemas.microsoft.com/office/drawing/2014/main" id="{56B0392B-C14A-7445-B906-98EB613F5284}"/>
              </a:ext>
            </a:extLst>
          </p:cNvPr>
          <p:cNvSpPr>
            <a:spLocks noGrp="1"/>
          </p:cNvSpPr>
          <p:nvPr>
            <p:ph idx="1"/>
          </p:nvPr>
        </p:nvSpPr>
        <p:spPr>
          <a:xfrm>
            <a:off x="1115616" y="1491630"/>
            <a:ext cx="5688632" cy="2449437"/>
          </a:xfrm>
        </p:spPr>
        <p:txBody>
          <a:bodyPr>
            <a:normAutofit/>
          </a:bodyPr>
          <a:lstStyle/>
          <a:p>
            <a:r>
              <a:rPr lang="en-CH" sz="2000" dirty="0"/>
              <a:t>MCBXF </a:t>
            </a:r>
            <a:r>
              <a:rPr lang="en-US" sz="2000" dirty="0"/>
              <a:t>general </a:t>
            </a:r>
            <a:r>
              <a:rPr lang="en-CH" sz="2000" dirty="0"/>
              <a:t>status</a:t>
            </a:r>
            <a:r>
              <a:rPr lang="en-US" sz="2000" dirty="0"/>
              <a:t> at CERN</a:t>
            </a:r>
            <a:endParaRPr lang="en-CH" sz="2000" dirty="0"/>
          </a:p>
          <a:p>
            <a:r>
              <a:rPr lang="fr-CH" sz="2000" dirty="0"/>
              <a:t>MCBXFB05 </a:t>
            </a:r>
            <a:r>
              <a:rPr lang="fr-CH" sz="2000" dirty="0" err="1"/>
              <a:t>assembly</a:t>
            </a:r>
            <a:endParaRPr lang="fr-CH" sz="2000" dirty="0"/>
          </a:p>
          <a:p>
            <a:r>
              <a:rPr lang="fr-CH" sz="2000" dirty="0"/>
              <a:t>MCBXFA1 </a:t>
            </a:r>
            <a:r>
              <a:rPr lang="fr-CH" sz="2000" dirty="0" err="1"/>
              <a:t>assembly</a:t>
            </a:r>
            <a:endParaRPr lang="fr-CH" sz="2000" dirty="0"/>
          </a:p>
          <a:p>
            <a:r>
              <a:rPr lang="fr-CH" sz="2000" dirty="0"/>
              <a:t>MCBXFB06 </a:t>
            </a:r>
            <a:r>
              <a:rPr lang="fr-CH" sz="2000" dirty="0" err="1"/>
              <a:t>assembly</a:t>
            </a:r>
            <a:endParaRPr lang="fr-CH" sz="2000" dirty="0"/>
          </a:p>
          <a:p>
            <a:r>
              <a:rPr lang="fr-CH" sz="2000" dirty="0"/>
              <a:t>MCBXFB07 </a:t>
            </a:r>
            <a:r>
              <a:rPr lang="fr-CH" sz="2000" dirty="0" err="1"/>
              <a:t>assembly</a:t>
            </a:r>
            <a:endParaRPr lang="fr-CH" sz="2000" dirty="0"/>
          </a:p>
          <a:p>
            <a:r>
              <a:rPr lang="en-US" sz="2000" dirty="0"/>
              <a:t>Summary and outlook</a:t>
            </a:r>
          </a:p>
          <a:p>
            <a:endParaRPr lang="en-CH" sz="2000" dirty="0"/>
          </a:p>
        </p:txBody>
      </p:sp>
    </p:spTree>
    <p:extLst>
      <p:ext uri="{BB962C8B-B14F-4D97-AF65-F5344CB8AC3E}">
        <p14:creationId xmlns:p14="http://schemas.microsoft.com/office/powerpoint/2010/main" val="1212774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B174-BDF5-FB41-819B-9C19A86DE74E}"/>
              </a:ext>
            </a:extLst>
          </p:cNvPr>
          <p:cNvSpPr>
            <a:spLocks noGrp="1"/>
          </p:cNvSpPr>
          <p:nvPr>
            <p:ph type="title"/>
          </p:nvPr>
        </p:nvSpPr>
        <p:spPr/>
        <p:txBody>
          <a:bodyPr/>
          <a:lstStyle/>
          <a:p>
            <a:r>
              <a:rPr lang="en-CH"/>
              <a:t>Outline</a:t>
            </a:r>
          </a:p>
        </p:txBody>
      </p:sp>
      <p:sp>
        <p:nvSpPr>
          <p:cNvPr id="3" name="Content Placeholder 2">
            <a:extLst>
              <a:ext uri="{FF2B5EF4-FFF2-40B4-BE49-F238E27FC236}">
                <a16:creationId xmlns:a16="http://schemas.microsoft.com/office/drawing/2014/main" id="{56B0392B-C14A-7445-B906-98EB613F5284}"/>
              </a:ext>
            </a:extLst>
          </p:cNvPr>
          <p:cNvSpPr>
            <a:spLocks noGrp="1"/>
          </p:cNvSpPr>
          <p:nvPr>
            <p:ph idx="1"/>
          </p:nvPr>
        </p:nvSpPr>
        <p:spPr>
          <a:xfrm>
            <a:off x="1115616" y="1491630"/>
            <a:ext cx="5688632" cy="2449437"/>
          </a:xfrm>
        </p:spPr>
        <p:txBody>
          <a:bodyPr>
            <a:normAutofit/>
          </a:bodyPr>
          <a:lstStyle/>
          <a:p>
            <a:r>
              <a:rPr lang="en-CH" sz="2000" dirty="0">
                <a:solidFill>
                  <a:schemeClr val="bg1">
                    <a:lumMod val="75000"/>
                  </a:schemeClr>
                </a:solidFill>
              </a:rPr>
              <a:t>MCBXF </a:t>
            </a:r>
            <a:r>
              <a:rPr lang="en-US" sz="2000" dirty="0">
                <a:solidFill>
                  <a:schemeClr val="bg1">
                    <a:lumMod val="75000"/>
                  </a:schemeClr>
                </a:solidFill>
              </a:rPr>
              <a:t>general </a:t>
            </a:r>
            <a:r>
              <a:rPr lang="en-CH" sz="2000" dirty="0">
                <a:solidFill>
                  <a:schemeClr val="bg1">
                    <a:lumMod val="75000"/>
                  </a:schemeClr>
                </a:solidFill>
              </a:rPr>
              <a:t>status</a:t>
            </a:r>
            <a:r>
              <a:rPr lang="en-US" sz="2000" dirty="0">
                <a:solidFill>
                  <a:schemeClr val="bg1">
                    <a:lumMod val="75000"/>
                  </a:schemeClr>
                </a:solidFill>
              </a:rPr>
              <a:t> at CERN</a:t>
            </a:r>
            <a:endParaRPr lang="en-CH" sz="2000" dirty="0">
              <a:solidFill>
                <a:schemeClr val="bg1">
                  <a:lumMod val="75000"/>
                </a:schemeClr>
              </a:solidFill>
            </a:endParaRPr>
          </a:p>
          <a:p>
            <a:r>
              <a:rPr lang="fr-CH" sz="2000" dirty="0">
                <a:solidFill>
                  <a:schemeClr val="bg1">
                    <a:lumMod val="75000"/>
                  </a:schemeClr>
                </a:solidFill>
              </a:rPr>
              <a:t>MCBXFB05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MCBXFA1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MCBXFB06 </a:t>
            </a:r>
            <a:r>
              <a:rPr lang="fr-CH" sz="2000" dirty="0" err="1">
                <a:solidFill>
                  <a:schemeClr val="bg1">
                    <a:lumMod val="75000"/>
                  </a:schemeClr>
                </a:solidFill>
              </a:rPr>
              <a:t>assembly</a:t>
            </a:r>
            <a:endParaRPr lang="fr-CH" sz="2000" dirty="0">
              <a:solidFill>
                <a:schemeClr val="bg1">
                  <a:lumMod val="75000"/>
                </a:schemeClr>
              </a:solidFill>
            </a:endParaRPr>
          </a:p>
          <a:p>
            <a:r>
              <a:rPr lang="fr-CH" sz="2000" b="1" dirty="0"/>
              <a:t>MCBXFB07 </a:t>
            </a:r>
            <a:r>
              <a:rPr lang="fr-CH" sz="2000" b="1" dirty="0" err="1"/>
              <a:t>assembly</a:t>
            </a:r>
            <a:endParaRPr lang="fr-CH" sz="2000" b="1" dirty="0"/>
          </a:p>
          <a:p>
            <a:r>
              <a:rPr lang="en-US" sz="2000" dirty="0">
                <a:solidFill>
                  <a:schemeClr val="bg1">
                    <a:lumMod val="75000"/>
                  </a:schemeClr>
                </a:solidFill>
              </a:rPr>
              <a:t>Summary and outlook</a:t>
            </a:r>
          </a:p>
          <a:p>
            <a:endParaRPr lang="en-CH" sz="2000" dirty="0"/>
          </a:p>
        </p:txBody>
      </p:sp>
    </p:spTree>
    <p:extLst>
      <p:ext uri="{BB962C8B-B14F-4D97-AF65-F5344CB8AC3E}">
        <p14:creationId xmlns:p14="http://schemas.microsoft.com/office/powerpoint/2010/main" val="26258140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MCBXFB07</a:t>
            </a:r>
          </a:p>
        </p:txBody>
      </p:sp>
      <p:sp>
        <p:nvSpPr>
          <p:cNvPr id="12" name="Content Placeholder 2">
            <a:extLst>
              <a:ext uri="{FF2B5EF4-FFF2-40B4-BE49-F238E27FC236}">
                <a16:creationId xmlns:a16="http://schemas.microsoft.com/office/drawing/2014/main" id="{C26E671B-F14D-AC52-77FE-3FFE96786E83}"/>
              </a:ext>
            </a:extLst>
          </p:cNvPr>
          <p:cNvSpPr txBox="1">
            <a:spLocks/>
          </p:cNvSpPr>
          <p:nvPr/>
        </p:nvSpPr>
        <p:spPr>
          <a:xfrm>
            <a:off x="467544" y="987574"/>
            <a:ext cx="4859808" cy="3960440"/>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Assembly duration / finishing date:</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2.5 months / December 2024</a:t>
            </a:r>
          </a:p>
          <a:p>
            <a:pPr lvl="1"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Modified shimming trying to correct the small field quality deviation in B05 &amp; B06.</a:t>
            </a:r>
          </a:p>
          <a:p>
            <a:pPr lvl="2" defTabSz="609585">
              <a:lnSpc>
                <a:spcPct val="80000"/>
              </a:lnSpc>
            </a:pPr>
            <a:endParaRPr lang="en-US" sz="10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685800" lvl="2" indent="0" defTabSz="609585">
              <a:lnSpc>
                <a:spcPct val="80000"/>
              </a:lnSpc>
              <a:buNone/>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pic>
        <p:nvPicPr>
          <p:cNvPr id="1026" name="Picture 2">
            <a:extLst>
              <a:ext uri="{FF2B5EF4-FFF2-40B4-BE49-F238E27FC236}">
                <a16:creationId xmlns:a16="http://schemas.microsoft.com/office/drawing/2014/main" id="{5FAC89DF-9B68-A20D-1F42-C781894DCDE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3256" y="771750"/>
            <a:ext cx="2700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a:extLst>
              <a:ext uri="{FF2B5EF4-FFF2-40B4-BE49-F238E27FC236}">
                <a16:creationId xmlns:a16="http://schemas.microsoft.com/office/drawing/2014/main" id="{25F1AE85-66D1-811B-AE2D-9D4B53B0AD69}"/>
              </a:ext>
            </a:extLst>
          </p:cNvPr>
          <p:cNvSpPr txBox="1">
            <a:spLocks/>
          </p:cNvSpPr>
          <p:nvPr/>
        </p:nvSpPr>
        <p:spPr>
          <a:xfrm>
            <a:off x="467544" y="2002317"/>
            <a:ext cx="4024616" cy="2520280"/>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marR="0" lvl="0" indent="0" algn="l" defTabSz="609585" rtl="0" eaLnBrk="1" fontAlgn="auto" latinLnBrk="0" hangingPunct="1">
              <a:lnSpc>
                <a:spcPct val="80000"/>
              </a:lnSpc>
              <a:spcBef>
                <a:spcPct val="20000"/>
              </a:spcBef>
              <a:spcAft>
                <a:spcPts val="0"/>
              </a:spcAft>
              <a:buClr>
                <a:srgbClr val="FB963C"/>
              </a:buClr>
              <a:buSzTx/>
              <a:buFont typeface="Wingdings" charset="2"/>
              <a:buNone/>
              <a:tabLst/>
              <a:defRPr/>
            </a:pPr>
            <a:endParaRPr kumimoji="0" lang="en-GB" sz="1200" b="0" i="0" u="none"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endParaRPr>
          </a:p>
          <a:p>
            <a:pPr marL="557213" marR="0" lvl="1" indent="-214313" algn="l" defTabSz="609585" rtl="0" eaLnBrk="1" fontAlgn="auto" latinLnBrk="0" hangingPunct="1">
              <a:lnSpc>
                <a:spcPct val="80000"/>
              </a:lnSpc>
              <a:spcBef>
                <a:spcPct val="20000"/>
              </a:spcBef>
              <a:spcAft>
                <a:spcPts val="0"/>
              </a:spcAft>
              <a:buClr>
                <a:srgbClr val="FB963C"/>
              </a:buClr>
              <a:buSzTx/>
              <a:buFont typeface="Wingdings" charset="2"/>
              <a:buChar char="§"/>
              <a:tabLst/>
              <a:defRPr/>
            </a:pPr>
            <a:r>
              <a:rPr kumimoji="0" lang="en-US" sz="1200" b="0" i="0" u="sng"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rPr>
              <a:t>All electrical tests successfully passed</a:t>
            </a:r>
            <a:r>
              <a:rPr kumimoji="0" lang="en-US" sz="1200" b="0" i="0" u="none"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rPr>
              <a:t> </a:t>
            </a:r>
          </a:p>
          <a:p>
            <a:pPr marL="857250" marR="0" lvl="2" indent="-171450" algn="l" defTabSz="609585" rtl="0" eaLnBrk="1" fontAlgn="auto" latinLnBrk="0" hangingPunct="1">
              <a:lnSpc>
                <a:spcPct val="80000"/>
              </a:lnSpc>
              <a:spcBef>
                <a:spcPct val="20000"/>
              </a:spcBef>
              <a:spcAft>
                <a:spcPts val="0"/>
              </a:spcAft>
              <a:buClr>
                <a:srgbClr val="FB963C"/>
              </a:buClr>
              <a:buSzTx/>
              <a:buFont typeface="Wingdings" charset="2"/>
              <a:buChar char="§"/>
              <a:tabLst/>
              <a:defRPr/>
            </a:pPr>
            <a:endParaRPr kumimoji="0" lang="en-US" sz="1200" b="0" i="0" u="none"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endParaRPr>
          </a:p>
          <a:p>
            <a:pPr marL="857250" marR="0" lvl="2" indent="-171450" algn="l" defTabSz="609585" rtl="0" eaLnBrk="1" fontAlgn="auto" latinLnBrk="0" hangingPunct="1">
              <a:lnSpc>
                <a:spcPct val="80000"/>
              </a:lnSpc>
              <a:spcBef>
                <a:spcPct val="20000"/>
              </a:spcBef>
              <a:spcAft>
                <a:spcPts val="0"/>
              </a:spcAft>
              <a:buClr>
                <a:srgbClr val="FB963C"/>
              </a:buClr>
              <a:buSzTx/>
              <a:buFont typeface="Wingdings" charset="2"/>
              <a:buChar char="§"/>
              <a:tabLst/>
              <a:defRPr/>
            </a:pPr>
            <a:endParaRPr kumimoji="0" lang="en-US" sz="1200" b="0" i="0" u="none"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endParaRPr>
          </a:p>
          <a:p>
            <a:pPr marL="557213" marR="0" lvl="1" indent="-214313" algn="l" defTabSz="609585" rtl="0" eaLnBrk="1" fontAlgn="auto" latinLnBrk="0" hangingPunct="1">
              <a:lnSpc>
                <a:spcPct val="80000"/>
              </a:lnSpc>
              <a:spcBef>
                <a:spcPct val="20000"/>
              </a:spcBef>
              <a:spcAft>
                <a:spcPts val="0"/>
              </a:spcAft>
              <a:buClr>
                <a:srgbClr val="FB963C"/>
              </a:buClr>
              <a:buSzTx/>
              <a:buFont typeface="Wingdings" charset="2"/>
              <a:buChar char="§"/>
              <a:tabLst/>
              <a:defRPr/>
            </a:pPr>
            <a:r>
              <a:rPr kumimoji="0" lang="en-US" sz="1200" b="0" i="0" u="sng"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rPr>
              <a:t>Warm magnetic measurements</a:t>
            </a:r>
          </a:p>
          <a:p>
            <a:pPr marL="857250" marR="0" lvl="2" indent="-171450" algn="l" defTabSz="609585" rtl="0" eaLnBrk="1" fontAlgn="auto" latinLnBrk="0" hangingPunct="1">
              <a:lnSpc>
                <a:spcPct val="80000"/>
              </a:lnSpc>
              <a:spcBef>
                <a:spcPct val="20000"/>
              </a:spcBef>
              <a:spcAft>
                <a:spcPts val="0"/>
              </a:spcAft>
              <a:buClr>
                <a:srgbClr val="FB963C"/>
              </a:buClr>
              <a:buSzTx/>
              <a:buFont typeface="Wingdings" charset="2"/>
              <a:buChar char="§"/>
              <a:tabLst/>
              <a:defRPr/>
            </a:pPr>
            <a:r>
              <a:rPr kumimoji="0" lang="en-US" sz="1200" b="0" i="0" u="none"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rPr>
              <a:t>Shape of field harmonics (along the magnet longitudinal axis) is similar to B05 &amp; B06. </a:t>
            </a:r>
          </a:p>
          <a:p>
            <a:pPr marL="857250" marR="0" lvl="2" indent="-171450" algn="l" defTabSz="609585" rtl="0" eaLnBrk="1" fontAlgn="auto" latinLnBrk="0" hangingPunct="1">
              <a:lnSpc>
                <a:spcPct val="80000"/>
              </a:lnSpc>
              <a:spcBef>
                <a:spcPct val="20000"/>
              </a:spcBef>
              <a:spcAft>
                <a:spcPts val="0"/>
              </a:spcAft>
              <a:buClr>
                <a:srgbClr val="FB963C"/>
              </a:buClr>
              <a:buSzTx/>
              <a:buFont typeface="Wingdings" charset="2"/>
              <a:buChar char="§"/>
              <a:tabLst/>
              <a:defRPr/>
            </a:pPr>
            <a:r>
              <a:rPr lang="en-US" sz="1200" dirty="0">
                <a:solidFill>
                  <a:prstClr val="black">
                    <a:lumMod val="65000"/>
                    <a:lumOff val="35000"/>
                  </a:prstClr>
                </a:solidFill>
                <a:latin typeface="CMU Bright" panose="02000603000000000000" pitchFamily="2" charset="0"/>
                <a:ea typeface="CMU Bright" panose="02000603000000000000" pitchFamily="2" charset="0"/>
                <a:cs typeface="CMU Bright" panose="02000603000000000000" pitchFamily="2" charset="0"/>
              </a:rPr>
              <a:t>With the new shimming we have shifted the integrated harmonics back to the values of the first series magnets.</a:t>
            </a:r>
            <a:endParaRPr kumimoji="0" lang="en-US" sz="1200" b="1" i="0" u="none"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endParaRPr>
          </a:p>
          <a:p>
            <a:pPr marL="857250" marR="0" lvl="2" indent="-171450" algn="l" defTabSz="609585" rtl="0" eaLnBrk="1" fontAlgn="auto" latinLnBrk="0" hangingPunct="1">
              <a:lnSpc>
                <a:spcPct val="80000"/>
              </a:lnSpc>
              <a:spcBef>
                <a:spcPct val="20000"/>
              </a:spcBef>
              <a:spcAft>
                <a:spcPts val="0"/>
              </a:spcAft>
              <a:buClr>
                <a:srgbClr val="FB963C"/>
              </a:buClr>
              <a:buSzTx/>
              <a:buFont typeface="Wingdings" charset="2"/>
              <a:buChar char="§"/>
              <a:tabLst/>
              <a:defRPr/>
            </a:pPr>
            <a:r>
              <a:rPr kumimoji="0" lang="en-US" sz="1200" b="0" i="0" u="none" strike="noStrike" kern="1200" cap="none" spc="0" normalizeH="0" baseline="0" noProof="0" dirty="0">
                <a:ln>
                  <a:noFill/>
                </a:ln>
                <a:solidFill>
                  <a:prstClr val="black">
                    <a:lumMod val="65000"/>
                    <a:lumOff val="35000"/>
                  </a:prstClr>
                </a:solidFill>
                <a:effectLst/>
                <a:uLnTx/>
                <a:uFillTx/>
                <a:latin typeface="CMU Bright" panose="02000603000000000000" pitchFamily="2" charset="0"/>
                <a:ea typeface="CMU Bright" panose="02000603000000000000" pitchFamily="2" charset="0"/>
                <a:cs typeface="CMU Bright" panose="02000603000000000000" pitchFamily="2" charset="0"/>
              </a:rPr>
              <a:t>Outer dipole in line with previous assemblies</a:t>
            </a:r>
          </a:p>
          <a:p>
            <a:pPr marL="857250" marR="0" lvl="2" indent="-171450" algn="l" defTabSz="609585" rtl="0" eaLnBrk="1" fontAlgn="auto" latinLnBrk="0" hangingPunct="1">
              <a:lnSpc>
                <a:spcPct val="80000"/>
              </a:lnSpc>
              <a:spcBef>
                <a:spcPct val="20000"/>
              </a:spcBef>
              <a:spcAft>
                <a:spcPts val="0"/>
              </a:spcAft>
              <a:buClr>
                <a:srgbClr val="FB963C"/>
              </a:buClr>
              <a:buSzTx/>
              <a:buFont typeface="Wingdings" charset="2"/>
              <a:buChar char="§"/>
              <a:tabLst/>
              <a:defRPr/>
            </a:pPr>
            <a:endParaRPr lang="en-US" sz="1200" dirty="0">
              <a:solidFill>
                <a:prstClr val="black">
                  <a:lumMod val="65000"/>
                  <a:lumOff val="35000"/>
                </a:prstClr>
              </a:solidFill>
              <a:latin typeface="CMU Bright" panose="02000603000000000000" pitchFamily="2" charset="0"/>
              <a:ea typeface="CMU Bright" panose="02000603000000000000" pitchFamily="2" charset="0"/>
              <a:cs typeface="CMU Bright" panose="02000603000000000000" pitchFamily="2" charset="0"/>
            </a:endParaRPr>
          </a:p>
          <a:p>
            <a:pPr lvl="1" indent="-171450" defTabSz="609585">
              <a:lnSpc>
                <a:spcPct val="80000"/>
              </a:lnSpc>
              <a:buClr>
                <a:srgbClr val="FB963C"/>
              </a:buClr>
              <a:defRPr/>
            </a:pPr>
            <a:r>
              <a:rPr lang="en-US" sz="1200" u="sng" dirty="0">
                <a:solidFill>
                  <a:prstClr val="black">
                    <a:lumMod val="65000"/>
                    <a:lumOff val="35000"/>
                  </a:prstClr>
                </a:solidFill>
                <a:latin typeface="CMU Bright" panose="02000603000000000000" pitchFamily="2" charset="0"/>
              </a:rPr>
              <a:t>Cold test scheduled for February 2025</a:t>
            </a:r>
          </a:p>
          <a:p>
            <a:pPr marL="0" marR="0" lvl="0" indent="0" algn="l" defTabSz="342900" rtl="0" eaLnBrk="1" fontAlgn="auto" latinLnBrk="0" hangingPunct="1">
              <a:lnSpc>
                <a:spcPct val="100000"/>
              </a:lnSpc>
              <a:spcBef>
                <a:spcPct val="20000"/>
              </a:spcBef>
              <a:spcAft>
                <a:spcPts val="0"/>
              </a:spcAft>
              <a:buClr>
                <a:srgbClr val="FB963C"/>
              </a:buClr>
              <a:buSzTx/>
              <a:buFont typeface="Wingdings" charset="2"/>
              <a:buNone/>
              <a:tabLst/>
              <a:defRPr/>
            </a:pPr>
            <a:endParaRPr kumimoji="0" lang="en-GB" sz="1200" b="0" i="0" u="none" strike="noStrike" kern="1200" cap="none" spc="0" normalizeH="0" baseline="0" noProof="0" dirty="0">
              <a:ln>
                <a:noFill/>
              </a:ln>
              <a:solidFill>
                <a:srgbClr val="5A5A5A"/>
              </a:solidFill>
              <a:effectLst/>
              <a:uLnTx/>
              <a:uFillTx/>
              <a:latin typeface="Arial"/>
              <a:ea typeface="+mn-ea"/>
              <a:cs typeface="+mn-cs"/>
            </a:endParaRPr>
          </a:p>
        </p:txBody>
      </p:sp>
      <p:pic>
        <p:nvPicPr>
          <p:cNvPr id="4" name="Picture 2">
            <a:extLst>
              <a:ext uri="{FF2B5EF4-FFF2-40B4-BE49-F238E27FC236}">
                <a16:creationId xmlns:a16="http://schemas.microsoft.com/office/drawing/2014/main" id="{3CEBF5C0-C083-0639-8D94-8930FF4B1D5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1532" y="1965316"/>
            <a:ext cx="359600" cy="3596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343FE982-82AF-60D8-4B78-D342D38F1A7A}"/>
              </a:ext>
            </a:extLst>
          </p:cNvPr>
          <p:cNvPicPr>
            <a:picLocks noChangeAspect="1" noChangeArrowheads="1"/>
          </p:cNvPicPr>
          <p:nvPr/>
        </p:nvPicPr>
        <p:blipFill>
          <a:blip r:embed="rId4">
            <a:lum bright="70000" contrast="-70000"/>
            <a:extLst>
              <a:ext uri="{28A0092B-C50C-407E-A947-70E740481C1C}">
                <a14:useLocalDpi xmlns:a14="http://schemas.microsoft.com/office/drawing/2010/main" val="0"/>
              </a:ext>
            </a:extLst>
          </a:blip>
          <a:srcRect/>
          <a:stretch>
            <a:fillRect/>
          </a:stretch>
        </p:blipFill>
        <p:spPr bwMode="auto">
          <a:xfrm>
            <a:off x="741532" y="2493437"/>
            <a:ext cx="359600" cy="35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46411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B174-BDF5-FB41-819B-9C19A86DE74E}"/>
              </a:ext>
            </a:extLst>
          </p:cNvPr>
          <p:cNvSpPr>
            <a:spLocks noGrp="1"/>
          </p:cNvSpPr>
          <p:nvPr>
            <p:ph type="title"/>
          </p:nvPr>
        </p:nvSpPr>
        <p:spPr/>
        <p:txBody>
          <a:bodyPr/>
          <a:lstStyle/>
          <a:p>
            <a:r>
              <a:rPr lang="en-CH"/>
              <a:t>Outline</a:t>
            </a:r>
          </a:p>
        </p:txBody>
      </p:sp>
      <p:sp>
        <p:nvSpPr>
          <p:cNvPr id="3" name="Content Placeholder 2">
            <a:extLst>
              <a:ext uri="{FF2B5EF4-FFF2-40B4-BE49-F238E27FC236}">
                <a16:creationId xmlns:a16="http://schemas.microsoft.com/office/drawing/2014/main" id="{56B0392B-C14A-7445-B906-98EB613F5284}"/>
              </a:ext>
            </a:extLst>
          </p:cNvPr>
          <p:cNvSpPr>
            <a:spLocks noGrp="1"/>
          </p:cNvSpPr>
          <p:nvPr>
            <p:ph idx="1"/>
          </p:nvPr>
        </p:nvSpPr>
        <p:spPr>
          <a:xfrm>
            <a:off x="1115616" y="1491630"/>
            <a:ext cx="5688632" cy="2449437"/>
          </a:xfrm>
        </p:spPr>
        <p:txBody>
          <a:bodyPr>
            <a:normAutofit/>
          </a:bodyPr>
          <a:lstStyle/>
          <a:p>
            <a:r>
              <a:rPr lang="en-CH" sz="2000" dirty="0">
                <a:solidFill>
                  <a:schemeClr val="bg1">
                    <a:lumMod val="75000"/>
                  </a:schemeClr>
                </a:solidFill>
              </a:rPr>
              <a:t>MCBXF </a:t>
            </a:r>
            <a:r>
              <a:rPr lang="en-US" sz="2000" dirty="0">
                <a:solidFill>
                  <a:schemeClr val="bg1">
                    <a:lumMod val="75000"/>
                  </a:schemeClr>
                </a:solidFill>
              </a:rPr>
              <a:t>general </a:t>
            </a:r>
            <a:r>
              <a:rPr lang="en-CH" sz="2000" dirty="0">
                <a:solidFill>
                  <a:schemeClr val="bg1">
                    <a:lumMod val="75000"/>
                  </a:schemeClr>
                </a:solidFill>
              </a:rPr>
              <a:t>status</a:t>
            </a:r>
            <a:r>
              <a:rPr lang="en-US" sz="2000" dirty="0">
                <a:solidFill>
                  <a:schemeClr val="bg1">
                    <a:lumMod val="75000"/>
                  </a:schemeClr>
                </a:solidFill>
              </a:rPr>
              <a:t> at CERN</a:t>
            </a:r>
            <a:endParaRPr lang="en-CH" sz="2000" dirty="0">
              <a:solidFill>
                <a:schemeClr val="bg1">
                  <a:lumMod val="75000"/>
                </a:schemeClr>
              </a:solidFill>
            </a:endParaRPr>
          </a:p>
          <a:p>
            <a:r>
              <a:rPr lang="fr-CH" sz="2000" dirty="0">
                <a:solidFill>
                  <a:schemeClr val="bg1">
                    <a:lumMod val="75000"/>
                  </a:schemeClr>
                </a:solidFill>
              </a:rPr>
              <a:t>MCBXFB05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MCBXFA1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MCBXFB06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MCBXFB07 </a:t>
            </a:r>
            <a:r>
              <a:rPr lang="fr-CH" sz="2000" dirty="0" err="1">
                <a:solidFill>
                  <a:schemeClr val="bg1">
                    <a:lumMod val="75000"/>
                  </a:schemeClr>
                </a:solidFill>
              </a:rPr>
              <a:t>assembly</a:t>
            </a:r>
            <a:endParaRPr lang="fr-CH" sz="2000" dirty="0">
              <a:solidFill>
                <a:schemeClr val="bg1">
                  <a:lumMod val="75000"/>
                </a:schemeClr>
              </a:solidFill>
            </a:endParaRPr>
          </a:p>
          <a:p>
            <a:r>
              <a:rPr lang="en-US" sz="2000" b="1" dirty="0"/>
              <a:t>Summary and outlook</a:t>
            </a:r>
          </a:p>
          <a:p>
            <a:endParaRPr lang="en-CH" sz="2000" dirty="0"/>
          </a:p>
        </p:txBody>
      </p:sp>
    </p:spTree>
    <p:extLst>
      <p:ext uri="{BB962C8B-B14F-4D97-AF65-F5344CB8AC3E}">
        <p14:creationId xmlns:p14="http://schemas.microsoft.com/office/powerpoint/2010/main" val="33252275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Summary and outlook</a:t>
            </a:r>
          </a:p>
        </p:txBody>
      </p:sp>
      <p:sp>
        <p:nvSpPr>
          <p:cNvPr id="7" name="Content Placeholder 6">
            <a:extLst>
              <a:ext uri="{FF2B5EF4-FFF2-40B4-BE49-F238E27FC236}">
                <a16:creationId xmlns:a16="http://schemas.microsoft.com/office/drawing/2014/main" id="{3CB604F0-3E5E-BBEF-658F-8FBD2005ABC1}"/>
              </a:ext>
            </a:extLst>
          </p:cNvPr>
          <p:cNvSpPr>
            <a:spLocks noGrp="1"/>
          </p:cNvSpPr>
          <p:nvPr>
            <p:ph idx="1"/>
          </p:nvPr>
        </p:nvSpPr>
        <p:spPr>
          <a:xfrm>
            <a:off x="899592" y="878571"/>
            <a:ext cx="6660114" cy="3705131"/>
          </a:xfrm>
        </p:spPr>
        <p:txBody>
          <a:bodyPr>
            <a:noAutofit/>
          </a:bodyPr>
          <a:lstStyle/>
          <a:p>
            <a:pPr algn="just"/>
            <a:r>
              <a:rPr lang="en-GB" sz="1200" dirty="0"/>
              <a:t>Assembly activities at CERN are aligned with the planning proposed beginning of 2024. </a:t>
            </a:r>
          </a:p>
          <a:p>
            <a:pPr lvl="1" algn="just"/>
            <a:r>
              <a:rPr lang="en-GB" sz="1200" dirty="0"/>
              <a:t>The schedule for 2024 was successfully accomplished.  </a:t>
            </a:r>
          </a:p>
          <a:p>
            <a:pPr lvl="1" algn="just"/>
            <a:r>
              <a:rPr lang="en-GB" sz="1200" dirty="0"/>
              <a:t>5 magnets to be manufactured in 2025 (1 more </a:t>
            </a:r>
            <a:r>
              <a:rPr lang="en-GB" sz="1200" dirty="0" err="1"/>
              <a:t>w.r.t.</a:t>
            </a:r>
            <a:r>
              <a:rPr lang="en-GB" sz="1200" dirty="0"/>
              <a:t> 2024).</a:t>
            </a:r>
          </a:p>
          <a:p>
            <a:pPr marL="342900" lvl="1" indent="0" algn="just">
              <a:buNone/>
            </a:pPr>
            <a:endParaRPr lang="en-GB" sz="1200" dirty="0"/>
          </a:p>
          <a:p>
            <a:pPr algn="just"/>
            <a:r>
              <a:rPr lang="en-GB" sz="1200" dirty="0"/>
              <a:t>Based on our magnet delivery rate and the coil/components availability (see presentation from F. Toral), we are confident in achieving the target of 5 magnets to be assembled in 2025. </a:t>
            </a:r>
          </a:p>
          <a:p>
            <a:pPr lvl="1" algn="just"/>
            <a:r>
              <a:rPr lang="en-GB" sz="1200" dirty="0"/>
              <a:t>Coil availability is in the critical path. Specially for the end of 2025 and beginning of 2026. CIEMAT is </a:t>
            </a:r>
            <a:r>
              <a:rPr lang="en-GB" sz="1200" dirty="0" err="1"/>
              <a:t>centering</a:t>
            </a:r>
            <a:r>
              <a:rPr lang="en-GB" sz="1200" dirty="0"/>
              <a:t> all efforts on compensating for this.</a:t>
            </a:r>
          </a:p>
          <a:p>
            <a:pPr lvl="1" algn="just"/>
            <a:endParaRPr lang="en-GB" sz="1200" dirty="0"/>
          </a:p>
          <a:p>
            <a:pPr algn="just"/>
            <a:r>
              <a:rPr lang="en-GB" sz="1200" dirty="0"/>
              <a:t>In terms of cold-mass integration, Corrector Package cold masses (CP) will be assembled following MCBXFA magnet readiness. For Q2 cold-masses, MCBXFB schedule is tight (limit) for 2025 and in conflict for the two magnets in 2026. As for the </a:t>
            </a:r>
            <a:r>
              <a:rPr lang="en-GB" sz="1200"/>
              <a:t>previous point, </a:t>
            </a:r>
            <a:r>
              <a:rPr lang="en-GB" sz="1200" dirty="0"/>
              <a:t>efforts trying to compensate for this. </a:t>
            </a:r>
          </a:p>
          <a:p>
            <a:pPr algn="just"/>
            <a:endParaRPr lang="en-GB" sz="1200" dirty="0"/>
          </a:p>
          <a:p>
            <a:pPr algn="just"/>
            <a:r>
              <a:rPr lang="en-GB" sz="1200" dirty="0"/>
              <a:t>3 out of the 4 magnets assembled in 2024 have been tested and accepted. The fourth magnet is waiting for vertical test.</a:t>
            </a:r>
          </a:p>
          <a:p>
            <a:pPr algn="just"/>
            <a:endParaRPr lang="en-GB" sz="1200" dirty="0"/>
          </a:p>
          <a:p>
            <a:pPr lvl="1" algn="just"/>
            <a:endParaRPr lang="en-GB" sz="1200" dirty="0"/>
          </a:p>
          <a:p>
            <a:pPr lvl="2" algn="just"/>
            <a:endParaRPr lang="en-GB" sz="1200" dirty="0"/>
          </a:p>
          <a:p>
            <a:pPr lvl="1" algn="just"/>
            <a:endParaRPr lang="en-GB" sz="1200" dirty="0"/>
          </a:p>
          <a:p>
            <a:pPr algn="just"/>
            <a:endParaRPr lang="en-GB" sz="1200" dirty="0"/>
          </a:p>
          <a:p>
            <a:pPr lvl="1" algn="just"/>
            <a:endParaRPr lang="en-GB" sz="1200" dirty="0"/>
          </a:p>
          <a:p>
            <a:pPr lvl="2" algn="just"/>
            <a:endParaRPr lang="en-GB" sz="1200" dirty="0">
              <a:solidFill>
                <a:schemeClr val="tx1"/>
              </a:solidFill>
            </a:endParaRPr>
          </a:p>
          <a:p>
            <a:pPr lvl="3" algn="just"/>
            <a:endParaRPr lang="en-GB" sz="1200" dirty="0">
              <a:solidFill>
                <a:schemeClr val="tx1"/>
              </a:solidFill>
            </a:endParaRPr>
          </a:p>
          <a:p>
            <a:pPr lvl="2" algn="just"/>
            <a:endParaRPr lang="en-GB" sz="1200" dirty="0"/>
          </a:p>
          <a:p>
            <a:pPr lvl="2" algn="just"/>
            <a:endParaRPr lang="en-GB" sz="1200" dirty="0"/>
          </a:p>
          <a:p>
            <a:pPr lvl="2" algn="just"/>
            <a:endParaRPr lang="en-GB" sz="1200" dirty="0"/>
          </a:p>
          <a:p>
            <a:pPr lvl="2" algn="just"/>
            <a:endParaRPr lang="en-GB" sz="1200" dirty="0"/>
          </a:p>
          <a:p>
            <a:pPr lvl="1" algn="just"/>
            <a:endParaRPr lang="en-GB" sz="1200" dirty="0"/>
          </a:p>
          <a:p>
            <a:pPr lvl="1" algn="just"/>
            <a:endParaRPr lang="en-GB" sz="1200" dirty="0"/>
          </a:p>
          <a:p>
            <a:pPr lvl="1" algn="just"/>
            <a:endParaRPr lang="en-GB" sz="1200" dirty="0">
              <a:solidFill>
                <a:srgbClr val="FF0000"/>
              </a:solidFill>
            </a:endParaRPr>
          </a:p>
          <a:p>
            <a:pPr lvl="1" algn="just"/>
            <a:endParaRPr lang="en-GB" sz="1200" dirty="0"/>
          </a:p>
        </p:txBody>
      </p:sp>
    </p:spTree>
    <p:extLst>
      <p:ext uri="{BB962C8B-B14F-4D97-AF65-F5344CB8AC3E}">
        <p14:creationId xmlns:p14="http://schemas.microsoft.com/office/powerpoint/2010/main" val="24584693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A44159-96CE-E727-63D5-421401D21F6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385762-A063-F330-F3F9-FCA8434B2B76}"/>
              </a:ext>
            </a:extLst>
          </p:cNvPr>
          <p:cNvSpPr>
            <a:spLocks noGrp="1"/>
          </p:cNvSpPr>
          <p:nvPr>
            <p:ph type="title"/>
          </p:nvPr>
        </p:nvSpPr>
        <p:spPr>
          <a:xfrm>
            <a:off x="612000" y="2301750"/>
            <a:ext cx="7920000" cy="540000"/>
          </a:xfrm>
        </p:spPr>
        <p:txBody>
          <a:bodyPr/>
          <a:lstStyle/>
          <a:p>
            <a:r>
              <a:rPr lang="en-US" dirty="0"/>
              <a:t>Annex</a:t>
            </a:r>
            <a:endParaRPr lang="en-CH" dirty="0"/>
          </a:p>
        </p:txBody>
      </p:sp>
    </p:spTree>
    <p:extLst>
      <p:ext uri="{BB962C8B-B14F-4D97-AF65-F5344CB8AC3E}">
        <p14:creationId xmlns:p14="http://schemas.microsoft.com/office/powerpoint/2010/main" val="17620936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3EFCE-7581-996A-AF3D-01B3FD48DEBE}"/>
            </a:ext>
          </a:extLst>
        </p:cNvPr>
        <p:cNvGrpSpPr/>
        <p:nvPr/>
      </p:nvGrpSpPr>
      <p:grpSpPr>
        <a:xfrm>
          <a:off x="0" y="0"/>
          <a:ext cx="0" cy="0"/>
          <a:chOff x="0" y="0"/>
          <a:chExt cx="0" cy="0"/>
        </a:xfrm>
      </p:grpSpPr>
      <p:pic>
        <p:nvPicPr>
          <p:cNvPr id="2" name="Picture 1" descr="A group of men standing in a factory&#10;&#10;Description automatically generated">
            <a:extLst>
              <a:ext uri="{FF2B5EF4-FFF2-40B4-BE49-F238E27FC236}">
                <a16:creationId xmlns:a16="http://schemas.microsoft.com/office/drawing/2014/main" id="{014BAD76-9AC3-C5E3-A9BD-2A1A0431F458}"/>
              </a:ext>
            </a:extLst>
          </p:cNvPr>
          <p:cNvPicPr>
            <a:picLocks noChangeAspect="1"/>
          </p:cNvPicPr>
          <p:nvPr/>
        </p:nvPicPr>
        <p:blipFill>
          <a:blip r:embed="rId3"/>
          <a:stretch>
            <a:fillRect/>
          </a:stretch>
        </p:blipFill>
        <p:spPr>
          <a:xfrm>
            <a:off x="755576" y="228200"/>
            <a:ext cx="4892870" cy="2752239"/>
          </a:xfrm>
          <a:prstGeom prst="rect">
            <a:avLst/>
          </a:prstGeom>
          <a:ln>
            <a:noFill/>
          </a:ln>
          <a:effectLst>
            <a:outerShdw blurRad="292100" dist="139700" dir="2700000" algn="tl" rotWithShape="0">
              <a:srgbClr val="333333">
                <a:alpha val="65000"/>
              </a:srgbClr>
            </a:outerShdw>
          </a:effectLst>
        </p:spPr>
      </p:pic>
      <p:pic>
        <p:nvPicPr>
          <p:cNvPr id="1026" name="Picture 2">
            <a:extLst>
              <a:ext uri="{FF2B5EF4-FFF2-40B4-BE49-F238E27FC236}">
                <a16:creationId xmlns:a16="http://schemas.microsoft.com/office/drawing/2014/main" id="{7EE279AE-DD42-C3EA-73A2-9C3A006141A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9952" y="1869769"/>
            <a:ext cx="4032449" cy="3024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968266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A2B174-BDF5-FB41-819B-9C19A86DE74E}"/>
              </a:ext>
            </a:extLst>
          </p:cNvPr>
          <p:cNvSpPr>
            <a:spLocks noGrp="1"/>
          </p:cNvSpPr>
          <p:nvPr>
            <p:ph type="title"/>
          </p:nvPr>
        </p:nvSpPr>
        <p:spPr/>
        <p:txBody>
          <a:bodyPr/>
          <a:lstStyle/>
          <a:p>
            <a:r>
              <a:rPr lang="en-CH" dirty="0"/>
              <a:t>Outline</a:t>
            </a:r>
          </a:p>
        </p:txBody>
      </p:sp>
      <p:sp>
        <p:nvSpPr>
          <p:cNvPr id="3" name="Content Placeholder 2">
            <a:extLst>
              <a:ext uri="{FF2B5EF4-FFF2-40B4-BE49-F238E27FC236}">
                <a16:creationId xmlns:a16="http://schemas.microsoft.com/office/drawing/2014/main" id="{56B0392B-C14A-7445-B906-98EB613F5284}"/>
              </a:ext>
            </a:extLst>
          </p:cNvPr>
          <p:cNvSpPr>
            <a:spLocks noGrp="1"/>
          </p:cNvSpPr>
          <p:nvPr>
            <p:ph idx="1"/>
          </p:nvPr>
        </p:nvSpPr>
        <p:spPr>
          <a:xfrm>
            <a:off x="1115616" y="1491630"/>
            <a:ext cx="5688632" cy="2449437"/>
          </a:xfrm>
        </p:spPr>
        <p:txBody>
          <a:bodyPr>
            <a:normAutofit/>
          </a:bodyPr>
          <a:lstStyle/>
          <a:p>
            <a:r>
              <a:rPr lang="en-CH" sz="2000" b="1" dirty="0"/>
              <a:t>MCBXF </a:t>
            </a:r>
            <a:r>
              <a:rPr lang="en-US" sz="2000" b="1" dirty="0"/>
              <a:t>general </a:t>
            </a:r>
            <a:r>
              <a:rPr lang="en-CH" sz="2000" b="1" dirty="0"/>
              <a:t>status</a:t>
            </a:r>
            <a:r>
              <a:rPr lang="en-US" sz="2000" b="1" dirty="0"/>
              <a:t> at CERN</a:t>
            </a:r>
            <a:endParaRPr lang="en-CH" sz="2000" b="1" dirty="0"/>
          </a:p>
          <a:p>
            <a:r>
              <a:rPr lang="fr-CH" sz="2000" dirty="0">
                <a:solidFill>
                  <a:schemeClr val="bg1">
                    <a:lumMod val="75000"/>
                  </a:schemeClr>
                </a:solidFill>
              </a:rPr>
              <a:t>MCBXFB05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MCBXFA1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MCBXFB06 </a:t>
            </a:r>
            <a:r>
              <a:rPr lang="fr-CH" sz="2000" dirty="0" err="1">
                <a:solidFill>
                  <a:schemeClr val="bg1">
                    <a:lumMod val="75000"/>
                  </a:schemeClr>
                </a:solidFill>
              </a:rPr>
              <a:t>assembly</a:t>
            </a:r>
            <a:endParaRPr lang="fr-CH" sz="2000" dirty="0">
              <a:solidFill>
                <a:schemeClr val="bg1">
                  <a:lumMod val="75000"/>
                </a:schemeClr>
              </a:solidFill>
            </a:endParaRPr>
          </a:p>
          <a:p>
            <a:r>
              <a:rPr lang="fr-CH" sz="2000" dirty="0">
                <a:solidFill>
                  <a:schemeClr val="bg1">
                    <a:lumMod val="75000"/>
                  </a:schemeClr>
                </a:solidFill>
              </a:rPr>
              <a:t>MCBXFB07 </a:t>
            </a:r>
            <a:r>
              <a:rPr lang="fr-CH" sz="2000" dirty="0" err="1">
                <a:solidFill>
                  <a:schemeClr val="bg1">
                    <a:lumMod val="75000"/>
                  </a:schemeClr>
                </a:solidFill>
              </a:rPr>
              <a:t>assembly</a:t>
            </a:r>
            <a:endParaRPr lang="fr-CH" sz="2000" dirty="0">
              <a:solidFill>
                <a:schemeClr val="bg1">
                  <a:lumMod val="75000"/>
                </a:schemeClr>
              </a:solidFill>
            </a:endParaRPr>
          </a:p>
          <a:p>
            <a:r>
              <a:rPr lang="en-US" sz="2000" dirty="0">
                <a:solidFill>
                  <a:schemeClr val="bg1">
                    <a:lumMod val="75000"/>
                  </a:schemeClr>
                </a:solidFill>
              </a:rPr>
              <a:t>Summary and outlook</a:t>
            </a:r>
          </a:p>
          <a:p>
            <a:endParaRPr lang="en-CH" sz="2000" dirty="0"/>
          </a:p>
        </p:txBody>
      </p:sp>
    </p:spTree>
    <p:extLst>
      <p:ext uri="{BB962C8B-B14F-4D97-AF65-F5344CB8AC3E}">
        <p14:creationId xmlns:p14="http://schemas.microsoft.com/office/powerpoint/2010/main" val="2334820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MCBXF status at CERN</a:t>
            </a:r>
          </a:p>
        </p:txBody>
      </p:sp>
      <p:sp>
        <p:nvSpPr>
          <p:cNvPr id="7" name="Content Placeholder 6">
            <a:extLst>
              <a:ext uri="{FF2B5EF4-FFF2-40B4-BE49-F238E27FC236}">
                <a16:creationId xmlns:a16="http://schemas.microsoft.com/office/drawing/2014/main" id="{3CB604F0-3E5E-BBEF-658F-8FBD2005ABC1}"/>
              </a:ext>
            </a:extLst>
          </p:cNvPr>
          <p:cNvSpPr>
            <a:spLocks noGrp="1"/>
          </p:cNvSpPr>
          <p:nvPr>
            <p:ph idx="1"/>
          </p:nvPr>
        </p:nvSpPr>
        <p:spPr>
          <a:xfrm>
            <a:off x="684706" y="588574"/>
            <a:ext cx="7920000" cy="303995"/>
          </a:xfrm>
        </p:spPr>
        <p:txBody>
          <a:bodyPr>
            <a:normAutofit/>
          </a:bodyPr>
          <a:lstStyle/>
          <a:p>
            <a:r>
              <a:rPr lang="en-GB" sz="1400" b="1" dirty="0"/>
              <a:t>Organization:</a:t>
            </a:r>
          </a:p>
          <a:p>
            <a:pPr lvl="1"/>
            <a:endParaRPr lang="en-GB" dirty="0"/>
          </a:p>
          <a:p>
            <a:pPr lvl="1"/>
            <a:endParaRPr lang="en-GB" sz="1300" dirty="0">
              <a:solidFill>
                <a:srgbClr val="FF0000"/>
              </a:solidFill>
            </a:endParaRPr>
          </a:p>
          <a:p>
            <a:pPr lvl="1"/>
            <a:endParaRPr lang="en-GB" sz="1300" dirty="0"/>
          </a:p>
        </p:txBody>
      </p:sp>
      <p:sp>
        <p:nvSpPr>
          <p:cNvPr id="12" name="Content Placeholder 2">
            <a:extLst>
              <a:ext uri="{FF2B5EF4-FFF2-40B4-BE49-F238E27FC236}">
                <a16:creationId xmlns:a16="http://schemas.microsoft.com/office/drawing/2014/main" id="{C26E671B-F14D-AC52-77FE-3FFE96786E83}"/>
              </a:ext>
            </a:extLst>
          </p:cNvPr>
          <p:cNvSpPr txBox="1">
            <a:spLocks/>
          </p:cNvSpPr>
          <p:nvPr/>
        </p:nvSpPr>
        <p:spPr>
          <a:xfrm>
            <a:off x="612000" y="851539"/>
            <a:ext cx="8280480" cy="3960440"/>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endParaRPr lang="en-GB" sz="1200" dirty="0"/>
          </a:p>
          <a:p>
            <a:pPr marL="0" indent="0" defTabSz="609585">
              <a:lnSpc>
                <a:spcPct val="80000"/>
              </a:lnSpc>
              <a:buFont typeface="Wingdings" charset="2"/>
              <a:buNone/>
            </a:pPr>
            <a:r>
              <a:rPr lang="en-GB"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WP3 Project engineer: J.C. Perez</a:t>
            </a:r>
          </a:p>
          <a:p>
            <a:pPr marL="0" indent="0" defTabSz="609585">
              <a:lnSpc>
                <a:spcPct val="80000"/>
              </a:lnSpc>
              <a:buFont typeface="Wingdings" charset="2"/>
              <a:buNone/>
            </a:pPr>
            <a:endParaRPr lang="en-GB" sz="10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Magnet assembly activities:</a:t>
            </a:r>
          </a:p>
          <a:p>
            <a:pPr lvl="1"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Gonzalo Hernando (TE-MSC-SMT)</a:t>
            </a:r>
          </a:p>
          <a:p>
            <a:pPr lvl="1"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Jose Ferradas (TE-MSC-SMT)</a:t>
            </a:r>
            <a:endParaRPr lang="en-GB" sz="1200" dirty="0">
              <a:solidFill>
                <a:srgbClr val="FF0000"/>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s-E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Federico Ismail Ben el Caid </a:t>
            </a: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(TE-MSC-SMT)</a:t>
            </a:r>
            <a:endParaRPr lang="en-GB" sz="1200" dirty="0">
              <a:solidFill>
                <a:srgbClr val="FF0000"/>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Sebastien Luzieux (TE-MSC-LMF)</a:t>
            </a:r>
          </a:p>
          <a:p>
            <a:pPr lvl="1"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Karim Kallat (TE-MSC-LMF)</a:t>
            </a:r>
          </a:p>
          <a:p>
            <a:pPr lvl="1"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Nicolas Eyraud (TE-MSC-LMF), </a:t>
            </a:r>
            <a:r>
              <a:rPr lang="en-GB" sz="1200" i="1"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in charge of knowledge transfer during MCBXFB05 and MCBXFA1 assembly!</a:t>
            </a:r>
          </a:p>
          <a:p>
            <a:pPr lvl="1" defTabSz="609585">
              <a:lnSpc>
                <a:spcPct val="80000"/>
              </a:lnSpc>
            </a:pPr>
            <a:endParaRPr lang="en-GB" sz="9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Logistics (TE-MSC-LMF):</a:t>
            </a:r>
          </a:p>
          <a:p>
            <a:pPr lvl="1"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Steve Becle, Laurent Boulonguet and </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Sylvain Caille</a:t>
            </a: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endParaRPr lang="en-GB" sz="9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Mechanical measurements (EN-MME):</a:t>
            </a:r>
          </a:p>
          <a:p>
            <a:pPr lvl="1"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Sylvain Mugnier and Michael </a:t>
            </a:r>
            <a:r>
              <a:rPr lang="en-GB" sz="1200" dirty="0" err="1">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Guinchard</a:t>
            </a: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endParaRPr lang="en-GB" sz="9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r>
              <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Additional support from LMF and SMT (machining, electrical and magnetic measurements, etc): Pietro Rizzo, P.A. Contat, Ludovic Grand-Clement, Jeremy Pechiney, Franck Evrard, Piotr Rogacki and Lucio Fiscarelli.</a:t>
            </a:r>
          </a:p>
          <a:p>
            <a:pPr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pic>
        <p:nvPicPr>
          <p:cNvPr id="3" name="Picture 2">
            <a:extLst>
              <a:ext uri="{FF2B5EF4-FFF2-40B4-BE49-F238E27FC236}">
                <a16:creationId xmlns:a16="http://schemas.microsoft.com/office/drawing/2014/main" id="{A1A30287-AB7E-1C7E-62F6-BE9B92BDEC8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5631" b="24526"/>
          <a:stretch/>
        </p:blipFill>
        <p:spPr bwMode="auto">
          <a:xfrm>
            <a:off x="6012160" y="588574"/>
            <a:ext cx="2777116" cy="1665790"/>
          </a:xfrm>
          <a:prstGeom prst="rect">
            <a:avLst/>
          </a:prstGeom>
          <a:noFill/>
          <a:ln>
            <a:noFill/>
          </a:ln>
          <a:effectLst>
            <a:softEdge rad="254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213632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men posing for a photo&#10;&#10;Description automatically generated">
            <a:extLst>
              <a:ext uri="{FF2B5EF4-FFF2-40B4-BE49-F238E27FC236}">
                <a16:creationId xmlns:a16="http://schemas.microsoft.com/office/drawing/2014/main" id="{034A45AE-E296-3B8D-49F0-48576D34F8CF}"/>
              </a:ext>
            </a:extLst>
          </p:cNvPr>
          <p:cNvPicPr>
            <a:picLocks noChangeAspect="1"/>
          </p:cNvPicPr>
          <p:nvPr/>
        </p:nvPicPr>
        <p:blipFill>
          <a:blip r:embed="rId3"/>
          <a:srcRect t="14622" b="23401"/>
          <a:stretch/>
        </p:blipFill>
        <p:spPr>
          <a:xfrm>
            <a:off x="2005236" y="267494"/>
            <a:ext cx="5184576" cy="4284326"/>
          </a:xfrm>
          <a:prstGeom prst="rect">
            <a:avLst/>
          </a:prstGeom>
        </p:spPr>
      </p:pic>
    </p:spTree>
    <p:extLst>
      <p:ext uri="{BB962C8B-B14F-4D97-AF65-F5344CB8AC3E}">
        <p14:creationId xmlns:p14="http://schemas.microsoft.com/office/powerpoint/2010/main" val="3739782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MCBXF status at CERN</a:t>
            </a:r>
          </a:p>
        </p:txBody>
      </p:sp>
      <p:sp>
        <p:nvSpPr>
          <p:cNvPr id="7" name="Content Placeholder 6">
            <a:extLst>
              <a:ext uri="{FF2B5EF4-FFF2-40B4-BE49-F238E27FC236}">
                <a16:creationId xmlns:a16="http://schemas.microsoft.com/office/drawing/2014/main" id="{3CB604F0-3E5E-BBEF-658F-8FBD2005ABC1}"/>
              </a:ext>
            </a:extLst>
          </p:cNvPr>
          <p:cNvSpPr>
            <a:spLocks noGrp="1"/>
          </p:cNvSpPr>
          <p:nvPr>
            <p:ph idx="1"/>
          </p:nvPr>
        </p:nvSpPr>
        <p:spPr>
          <a:xfrm>
            <a:off x="648004" y="676283"/>
            <a:ext cx="7920000" cy="303995"/>
          </a:xfrm>
        </p:spPr>
        <p:txBody>
          <a:bodyPr>
            <a:normAutofit/>
          </a:bodyPr>
          <a:lstStyle/>
          <a:p>
            <a:r>
              <a:rPr lang="en-GB" sz="1400" b="1" dirty="0"/>
              <a:t>Where are we?:</a:t>
            </a:r>
          </a:p>
          <a:p>
            <a:pPr lvl="1"/>
            <a:endParaRPr lang="en-GB" dirty="0"/>
          </a:p>
          <a:p>
            <a:pPr lvl="1"/>
            <a:endParaRPr lang="en-GB" sz="1300" dirty="0">
              <a:solidFill>
                <a:srgbClr val="FF0000"/>
              </a:solidFill>
            </a:endParaRPr>
          </a:p>
          <a:p>
            <a:pPr lvl="1"/>
            <a:endParaRPr lang="en-GB" sz="1300" dirty="0"/>
          </a:p>
        </p:txBody>
      </p:sp>
      <p:sp>
        <p:nvSpPr>
          <p:cNvPr id="31" name="Content Placeholder 2">
            <a:extLst>
              <a:ext uri="{FF2B5EF4-FFF2-40B4-BE49-F238E27FC236}">
                <a16:creationId xmlns:a16="http://schemas.microsoft.com/office/drawing/2014/main" id="{A93266F8-CD4E-782E-74DE-60BA899A5B20}"/>
              </a:ext>
            </a:extLst>
          </p:cNvPr>
          <p:cNvSpPr txBox="1">
            <a:spLocks/>
          </p:cNvSpPr>
          <p:nvPr/>
        </p:nvSpPr>
        <p:spPr>
          <a:xfrm>
            <a:off x="539552" y="3867894"/>
            <a:ext cx="8136904" cy="720080"/>
          </a:xfrm>
          <a:prstGeom prst="rect">
            <a:avLst/>
          </a:prstGeom>
        </p:spPr>
        <p:txBody>
          <a:bodyPr vert="horz" lIns="0" tIns="0" rIns="0" bIns="0" rtlCol="0" anchor="ctr">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defTabSz="609585">
              <a:lnSpc>
                <a:spcPct val="80000"/>
              </a:lnSpc>
              <a:buFont typeface="Wingdings" charset="2"/>
              <a:buNone/>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Assembly activities at CERN are aligned with the planning proposed beginning of 2024.</a:t>
            </a:r>
          </a:p>
          <a:p>
            <a:pPr marL="0" indent="0" algn="ctr" defTabSz="609585">
              <a:lnSpc>
                <a:spcPct val="80000"/>
              </a:lnSpc>
              <a:buFont typeface="Wingdings" charset="2"/>
              <a:buNone/>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Schedule for 2024 successfully accomplished.  5 magnets to be manufactured in 2025, in line with our 2024 delivery rate.</a:t>
            </a:r>
          </a:p>
        </p:txBody>
      </p:sp>
      <p:graphicFrame>
        <p:nvGraphicFramePr>
          <p:cNvPr id="8" name="Table 7">
            <a:extLst>
              <a:ext uri="{FF2B5EF4-FFF2-40B4-BE49-F238E27FC236}">
                <a16:creationId xmlns:a16="http://schemas.microsoft.com/office/drawing/2014/main" id="{5C587E68-849C-5168-CA54-07A4A645E464}"/>
              </a:ext>
            </a:extLst>
          </p:cNvPr>
          <p:cNvGraphicFramePr>
            <a:graphicFrameLocks noGrp="1"/>
          </p:cNvGraphicFramePr>
          <p:nvPr>
            <p:extLst>
              <p:ext uri="{D42A27DB-BD31-4B8C-83A1-F6EECF244321}">
                <p14:modId xmlns:p14="http://schemas.microsoft.com/office/powerpoint/2010/main" val="2677616767"/>
              </p:ext>
            </p:extLst>
          </p:nvPr>
        </p:nvGraphicFramePr>
        <p:xfrm>
          <a:off x="396761" y="1203598"/>
          <a:ext cx="8279695" cy="2630668"/>
        </p:xfrm>
        <a:graphic>
          <a:graphicData uri="http://schemas.openxmlformats.org/drawingml/2006/table">
            <a:tbl>
              <a:tblPr/>
              <a:tblGrid>
                <a:gridCol w="449985">
                  <a:extLst>
                    <a:ext uri="{9D8B030D-6E8A-4147-A177-3AD203B41FA5}">
                      <a16:colId xmlns:a16="http://schemas.microsoft.com/office/drawing/2014/main" val="3195884230"/>
                    </a:ext>
                  </a:extLst>
                </a:gridCol>
                <a:gridCol w="134995">
                  <a:extLst>
                    <a:ext uri="{9D8B030D-6E8A-4147-A177-3AD203B41FA5}">
                      <a16:colId xmlns:a16="http://schemas.microsoft.com/office/drawing/2014/main" val="1283738496"/>
                    </a:ext>
                  </a:extLst>
                </a:gridCol>
                <a:gridCol w="134995">
                  <a:extLst>
                    <a:ext uri="{9D8B030D-6E8A-4147-A177-3AD203B41FA5}">
                      <a16:colId xmlns:a16="http://schemas.microsoft.com/office/drawing/2014/main" val="3116962883"/>
                    </a:ext>
                  </a:extLst>
                </a:gridCol>
                <a:gridCol w="134995">
                  <a:extLst>
                    <a:ext uri="{9D8B030D-6E8A-4147-A177-3AD203B41FA5}">
                      <a16:colId xmlns:a16="http://schemas.microsoft.com/office/drawing/2014/main" val="2352931156"/>
                    </a:ext>
                  </a:extLst>
                </a:gridCol>
                <a:gridCol w="134995">
                  <a:extLst>
                    <a:ext uri="{9D8B030D-6E8A-4147-A177-3AD203B41FA5}">
                      <a16:colId xmlns:a16="http://schemas.microsoft.com/office/drawing/2014/main" val="3870211462"/>
                    </a:ext>
                  </a:extLst>
                </a:gridCol>
                <a:gridCol w="134995">
                  <a:extLst>
                    <a:ext uri="{9D8B030D-6E8A-4147-A177-3AD203B41FA5}">
                      <a16:colId xmlns:a16="http://schemas.microsoft.com/office/drawing/2014/main" val="2038320699"/>
                    </a:ext>
                  </a:extLst>
                </a:gridCol>
                <a:gridCol w="134995">
                  <a:extLst>
                    <a:ext uri="{9D8B030D-6E8A-4147-A177-3AD203B41FA5}">
                      <a16:colId xmlns:a16="http://schemas.microsoft.com/office/drawing/2014/main" val="2020861737"/>
                    </a:ext>
                  </a:extLst>
                </a:gridCol>
                <a:gridCol w="134995">
                  <a:extLst>
                    <a:ext uri="{9D8B030D-6E8A-4147-A177-3AD203B41FA5}">
                      <a16:colId xmlns:a16="http://schemas.microsoft.com/office/drawing/2014/main" val="1909097349"/>
                    </a:ext>
                  </a:extLst>
                </a:gridCol>
                <a:gridCol w="134995">
                  <a:extLst>
                    <a:ext uri="{9D8B030D-6E8A-4147-A177-3AD203B41FA5}">
                      <a16:colId xmlns:a16="http://schemas.microsoft.com/office/drawing/2014/main" val="1389920300"/>
                    </a:ext>
                  </a:extLst>
                </a:gridCol>
                <a:gridCol w="134995">
                  <a:extLst>
                    <a:ext uri="{9D8B030D-6E8A-4147-A177-3AD203B41FA5}">
                      <a16:colId xmlns:a16="http://schemas.microsoft.com/office/drawing/2014/main" val="1282880005"/>
                    </a:ext>
                  </a:extLst>
                </a:gridCol>
                <a:gridCol w="134995">
                  <a:extLst>
                    <a:ext uri="{9D8B030D-6E8A-4147-A177-3AD203B41FA5}">
                      <a16:colId xmlns:a16="http://schemas.microsoft.com/office/drawing/2014/main" val="1760885839"/>
                    </a:ext>
                  </a:extLst>
                </a:gridCol>
                <a:gridCol w="134995">
                  <a:extLst>
                    <a:ext uri="{9D8B030D-6E8A-4147-A177-3AD203B41FA5}">
                      <a16:colId xmlns:a16="http://schemas.microsoft.com/office/drawing/2014/main" val="1142963282"/>
                    </a:ext>
                  </a:extLst>
                </a:gridCol>
                <a:gridCol w="134995">
                  <a:extLst>
                    <a:ext uri="{9D8B030D-6E8A-4147-A177-3AD203B41FA5}">
                      <a16:colId xmlns:a16="http://schemas.microsoft.com/office/drawing/2014/main" val="566129300"/>
                    </a:ext>
                  </a:extLst>
                </a:gridCol>
                <a:gridCol w="134995">
                  <a:extLst>
                    <a:ext uri="{9D8B030D-6E8A-4147-A177-3AD203B41FA5}">
                      <a16:colId xmlns:a16="http://schemas.microsoft.com/office/drawing/2014/main" val="357676917"/>
                    </a:ext>
                  </a:extLst>
                </a:gridCol>
                <a:gridCol w="134995">
                  <a:extLst>
                    <a:ext uri="{9D8B030D-6E8A-4147-A177-3AD203B41FA5}">
                      <a16:colId xmlns:a16="http://schemas.microsoft.com/office/drawing/2014/main" val="1158022051"/>
                    </a:ext>
                  </a:extLst>
                </a:gridCol>
                <a:gridCol w="134995">
                  <a:extLst>
                    <a:ext uri="{9D8B030D-6E8A-4147-A177-3AD203B41FA5}">
                      <a16:colId xmlns:a16="http://schemas.microsoft.com/office/drawing/2014/main" val="980453051"/>
                    </a:ext>
                  </a:extLst>
                </a:gridCol>
                <a:gridCol w="134995">
                  <a:extLst>
                    <a:ext uri="{9D8B030D-6E8A-4147-A177-3AD203B41FA5}">
                      <a16:colId xmlns:a16="http://schemas.microsoft.com/office/drawing/2014/main" val="822797914"/>
                    </a:ext>
                  </a:extLst>
                </a:gridCol>
                <a:gridCol w="134995">
                  <a:extLst>
                    <a:ext uri="{9D8B030D-6E8A-4147-A177-3AD203B41FA5}">
                      <a16:colId xmlns:a16="http://schemas.microsoft.com/office/drawing/2014/main" val="3894940948"/>
                    </a:ext>
                  </a:extLst>
                </a:gridCol>
                <a:gridCol w="134995">
                  <a:extLst>
                    <a:ext uri="{9D8B030D-6E8A-4147-A177-3AD203B41FA5}">
                      <a16:colId xmlns:a16="http://schemas.microsoft.com/office/drawing/2014/main" val="3374096519"/>
                    </a:ext>
                  </a:extLst>
                </a:gridCol>
                <a:gridCol w="134995">
                  <a:extLst>
                    <a:ext uri="{9D8B030D-6E8A-4147-A177-3AD203B41FA5}">
                      <a16:colId xmlns:a16="http://schemas.microsoft.com/office/drawing/2014/main" val="2652975535"/>
                    </a:ext>
                  </a:extLst>
                </a:gridCol>
                <a:gridCol w="134995">
                  <a:extLst>
                    <a:ext uri="{9D8B030D-6E8A-4147-A177-3AD203B41FA5}">
                      <a16:colId xmlns:a16="http://schemas.microsoft.com/office/drawing/2014/main" val="872207463"/>
                    </a:ext>
                  </a:extLst>
                </a:gridCol>
                <a:gridCol w="134995">
                  <a:extLst>
                    <a:ext uri="{9D8B030D-6E8A-4147-A177-3AD203B41FA5}">
                      <a16:colId xmlns:a16="http://schemas.microsoft.com/office/drawing/2014/main" val="3986915079"/>
                    </a:ext>
                  </a:extLst>
                </a:gridCol>
                <a:gridCol w="134995">
                  <a:extLst>
                    <a:ext uri="{9D8B030D-6E8A-4147-A177-3AD203B41FA5}">
                      <a16:colId xmlns:a16="http://schemas.microsoft.com/office/drawing/2014/main" val="2231309381"/>
                    </a:ext>
                  </a:extLst>
                </a:gridCol>
                <a:gridCol w="134995">
                  <a:extLst>
                    <a:ext uri="{9D8B030D-6E8A-4147-A177-3AD203B41FA5}">
                      <a16:colId xmlns:a16="http://schemas.microsoft.com/office/drawing/2014/main" val="3248765231"/>
                    </a:ext>
                  </a:extLst>
                </a:gridCol>
                <a:gridCol w="134995">
                  <a:extLst>
                    <a:ext uri="{9D8B030D-6E8A-4147-A177-3AD203B41FA5}">
                      <a16:colId xmlns:a16="http://schemas.microsoft.com/office/drawing/2014/main" val="3200618191"/>
                    </a:ext>
                  </a:extLst>
                </a:gridCol>
                <a:gridCol w="134995">
                  <a:extLst>
                    <a:ext uri="{9D8B030D-6E8A-4147-A177-3AD203B41FA5}">
                      <a16:colId xmlns:a16="http://schemas.microsoft.com/office/drawing/2014/main" val="1534680130"/>
                    </a:ext>
                  </a:extLst>
                </a:gridCol>
                <a:gridCol w="134995">
                  <a:extLst>
                    <a:ext uri="{9D8B030D-6E8A-4147-A177-3AD203B41FA5}">
                      <a16:colId xmlns:a16="http://schemas.microsoft.com/office/drawing/2014/main" val="276827640"/>
                    </a:ext>
                  </a:extLst>
                </a:gridCol>
                <a:gridCol w="134995">
                  <a:extLst>
                    <a:ext uri="{9D8B030D-6E8A-4147-A177-3AD203B41FA5}">
                      <a16:colId xmlns:a16="http://schemas.microsoft.com/office/drawing/2014/main" val="2112907836"/>
                    </a:ext>
                  </a:extLst>
                </a:gridCol>
                <a:gridCol w="134995">
                  <a:extLst>
                    <a:ext uri="{9D8B030D-6E8A-4147-A177-3AD203B41FA5}">
                      <a16:colId xmlns:a16="http://schemas.microsoft.com/office/drawing/2014/main" val="1635302103"/>
                    </a:ext>
                  </a:extLst>
                </a:gridCol>
                <a:gridCol w="134995">
                  <a:extLst>
                    <a:ext uri="{9D8B030D-6E8A-4147-A177-3AD203B41FA5}">
                      <a16:colId xmlns:a16="http://schemas.microsoft.com/office/drawing/2014/main" val="932307897"/>
                    </a:ext>
                  </a:extLst>
                </a:gridCol>
                <a:gridCol w="134995">
                  <a:extLst>
                    <a:ext uri="{9D8B030D-6E8A-4147-A177-3AD203B41FA5}">
                      <a16:colId xmlns:a16="http://schemas.microsoft.com/office/drawing/2014/main" val="1827744891"/>
                    </a:ext>
                  </a:extLst>
                </a:gridCol>
                <a:gridCol w="134995">
                  <a:extLst>
                    <a:ext uri="{9D8B030D-6E8A-4147-A177-3AD203B41FA5}">
                      <a16:colId xmlns:a16="http://schemas.microsoft.com/office/drawing/2014/main" val="1456216310"/>
                    </a:ext>
                  </a:extLst>
                </a:gridCol>
                <a:gridCol w="134995">
                  <a:extLst>
                    <a:ext uri="{9D8B030D-6E8A-4147-A177-3AD203B41FA5}">
                      <a16:colId xmlns:a16="http://schemas.microsoft.com/office/drawing/2014/main" val="1282382126"/>
                    </a:ext>
                  </a:extLst>
                </a:gridCol>
                <a:gridCol w="134995">
                  <a:extLst>
                    <a:ext uri="{9D8B030D-6E8A-4147-A177-3AD203B41FA5}">
                      <a16:colId xmlns:a16="http://schemas.microsoft.com/office/drawing/2014/main" val="3023619553"/>
                    </a:ext>
                  </a:extLst>
                </a:gridCol>
                <a:gridCol w="134995">
                  <a:extLst>
                    <a:ext uri="{9D8B030D-6E8A-4147-A177-3AD203B41FA5}">
                      <a16:colId xmlns:a16="http://schemas.microsoft.com/office/drawing/2014/main" val="437423070"/>
                    </a:ext>
                  </a:extLst>
                </a:gridCol>
                <a:gridCol w="134995">
                  <a:extLst>
                    <a:ext uri="{9D8B030D-6E8A-4147-A177-3AD203B41FA5}">
                      <a16:colId xmlns:a16="http://schemas.microsoft.com/office/drawing/2014/main" val="533048988"/>
                    </a:ext>
                  </a:extLst>
                </a:gridCol>
                <a:gridCol w="134995">
                  <a:extLst>
                    <a:ext uri="{9D8B030D-6E8A-4147-A177-3AD203B41FA5}">
                      <a16:colId xmlns:a16="http://schemas.microsoft.com/office/drawing/2014/main" val="827238911"/>
                    </a:ext>
                  </a:extLst>
                </a:gridCol>
                <a:gridCol w="134995">
                  <a:extLst>
                    <a:ext uri="{9D8B030D-6E8A-4147-A177-3AD203B41FA5}">
                      <a16:colId xmlns:a16="http://schemas.microsoft.com/office/drawing/2014/main" val="1232384529"/>
                    </a:ext>
                  </a:extLst>
                </a:gridCol>
                <a:gridCol w="134995">
                  <a:extLst>
                    <a:ext uri="{9D8B030D-6E8A-4147-A177-3AD203B41FA5}">
                      <a16:colId xmlns:a16="http://schemas.microsoft.com/office/drawing/2014/main" val="1894143890"/>
                    </a:ext>
                  </a:extLst>
                </a:gridCol>
                <a:gridCol w="134995">
                  <a:extLst>
                    <a:ext uri="{9D8B030D-6E8A-4147-A177-3AD203B41FA5}">
                      <a16:colId xmlns:a16="http://schemas.microsoft.com/office/drawing/2014/main" val="3162733802"/>
                    </a:ext>
                  </a:extLst>
                </a:gridCol>
                <a:gridCol w="134995">
                  <a:extLst>
                    <a:ext uri="{9D8B030D-6E8A-4147-A177-3AD203B41FA5}">
                      <a16:colId xmlns:a16="http://schemas.microsoft.com/office/drawing/2014/main" val="2463064519"/>
                    </a:ext>
                  </a:extLst>
                </a:gridCol>
                <a:gridCol w="134995">
                  <a:extLst>
                    <a:ext uri="{9D8B030D-6E8A-4147-A177-3AD203B41FA5}">
                      <a16:colId xmlns:a16="http://schemas.microsoft.com/office/drawing/2014/main" val="3427009399"/>
                    </a:ext>
                  </a:extLst>
                </a:gridCol>
                <a:gridCol w="134995">
                  <a:extLst>
                    <a:ext uri="{9D8B030D-6E8A-4147-A177-3AD203B41FA5}">
                      <a16:colId xmlns:a16="http://schemas.microsoft.com/office/drawing/2014/main" val="1749510885"/>
                    </a:ext>
                  </a:extLst>
                </a:gridCol>
                <a:gridCol w="134995">
                  <a:extLst>
                    <a:ext uri="{9D8B030D-6E8A-4147-A177-3AD203B41FA5}">
                      <a16:colId xmlns:a16="http://schemas.microsoft.com/office/drawing/2014/main" val="1230137483"/>
                    </a:ext>
                  </a:extLst>
                </a:gridCol>
                <a:gridCol w="134995">
                  <a:extLst>
                    <a:ext uri="{9D8B030D-6E8A-4147-A177-3AD203B41FA5}">
                      <a16:colId xmlns:a16="http://schemas.microsoft.com/office/drawing/2014/main" val="896515044"/>
                    </a:ext>
                  </a:extLst>
                </a:gridCol>
                <a:gridCol w="134995">
                  <a:extLst>
                    <a:ext uri="{9D8B030D-6E8A-4147-A177-3AD203B41FA5}">
                      <a16:colId xmlns:a16="http://schemas.microsoft.com/office/drawing/2014/main" val="2738744044"/>
                    </a:ext>
                  </a:extLst>
                </a:gridCol>
                <a:gridCol w="134995">
                  <a:extLst>
                    <a:ext uri="{9D8B030D-6E8A-4147-A177-3AD203B41FA5}">
                      <a16:colId xmlns:a16="http://schemas.microsoft.com/office/drawing/2014/main" val="734078226"/>
                    </a:ext>
                  </a:extLst>
                </a:gridCol>
                <a:gridCol w="134995">
                  <a:extLst>
                    <a:ext uri="{9D8B030D-6E8A-4147-A177-3AD203B41FA5}">
                      <a16:colId xmlns:a16="http://schemas.microsoft.com/office/drawing/2014/main" val="2030735252"/>
                    </a:ext>
                  </a:extLst>
                </a:gridCol>
                <a:gridCol w="134995">
                  <a:extLst>
                    <a:ext uri="{9D8B030D-6E8A-4147-A177-3AD203B41FA5}">
                      <a16:colId xmlns:a16="http://schemas.microsoft.com/office/drawing/2014/main" val="2128156914"/>
                    </a:ext>
                  </a:extLst>
                </a:gridCol>
                <a:gridCol w="134995">
                  <a:extLst>
                    <a:ext uri="{9D8B030D-6E8A-4147-A177-3AD203B41FA5}">
                      <a16:colId xmlns:a16="http://schemas.microsoft.com/office/drawing/2014/main" val="3326168803"/>
                    </a:ext>
                  </a:extLst>
                </a:gridCol>
                <a:gridCol w="134995">
                  <a:extLst>
                    <a:ext uri="{9D8B030D-6E8A-4147-A177-3AD203B41FA5}">
                      <a16:colId xmlns:a16="http://schemas.microsoft.com/office/drawing/2014/main" val="3748988301"/>
                    </a:ext>
                  </a:extLst>
                </a:gridCol>
                <a:gridCol w="134995">
                  <a:extLst>
                    <a:ext uri="{9D8B030D-6E8A-4147-A177-3AD203B41FA5}">
                      <a16:colId xmlns:a16="http://schemas.microsoft.com/office/drawing/2014/main" val="3725231475"/>
                    </a:ext>
                  </a:extLst>
                </a:gridCol>
                <a:gridCol w="134995">
                  <a:extLst>
                    <a:ext uri="{9D8B030D-6E8A-4147-A177-3AD203B41FA5}">
                      <a16:colId xmlns:a16="http://schemas.microsoft.com/office/drawing/2014/main" val="530109506"/>
                    </a:ext>
                  </a:extLst>
                </a:gridCol>
                <a:gridCol w="134995">
                  <a:extLst>
                    <a:ext uri="{9D8B030D-6E8A-4147-A177-3AD203B41FA5}">
                      <a16:colId xmlns:a16="http://schemas.microsoft.com/office/drawing/2014/main" val="2274996666"/>
                    </a:ext>
                  </a:extLst>
                </a:gridCol>
                <a:gridCol w="134995">
                  <a:extLst>
                    <a:ext uri="{9D8B030D-6E8A-4147-A177-3AD203B41FA5}">
                      <a16:colId xmlns:a16="http://schemas.microsoft.com/office/drawing/2014/main" val="4010503648"/>
                    </a:ext>
                  </a:extLst>
                </a:gridCol>
                <a:gridCol w="134995">
                  <a:extLst>
                    <a:ext uri="{9D8B030D-6E8A-4147-A177-3AD203B41FA5}">
                      <a16:colId xmlns:a16="http://schemas.microsoft.com/office/drawing/2014/main" val="1594317878"/>
                    </a:ext>
                  </a:extLst>
                </a:gridCol>
                <a:gridCol w="134995">
                  <a:extLst>
                    <a:ext uri="{9D8B030D-6E8A-4147-A177-3AD203B41FA5}">
                      <a16:colId xmlns:a16="http://schemas.microsoft.com/office/drawing/2014/main" val="872043825"/>
                    </a:ext>
                  </a:extLst>
                </a:gridCol>
                <a:gridCol w="134995">
                  <a:extLst>
                    <a:ext uri="{9D8B030D-6E8A-4147-A177-3AD203B41FA5}">
                      <a16:colId xmlns:a16="http://schemas.microsoft.com/office/drawing/2014/main" val="1986179676"/>
                    </a:ext>
                  </a:extLst>
                </a:gridCol>
                <a:gridCol w="134995">
                  <a:extLst>
                    <a:ext uri="{9D8B030D-6E8A-4147-A177-3AD203B41FA5}">
                      <a16:colId xmlns:a16="http://schemas.microsoft.com/office/drawing/2014/main" val="3618533640"/>
                    </a:ext>
                  </a:extLst>
                </a:gridCol>
              </a:tblGrid>
              <a:tr h="235768">
                <a:tc>
                  <a:txBody>
                    <a:bodyPr/>
                    <a:lstStyle/>
                    <a:p>
                      <a:pPr algn="ctr" fontAlgn="ctr"/>
                      <a:endParaRPr lang="en-GB" sz="1200" b="0" i="0" u="none" strike="noStrike" dirty="0">
                        <a:solidFill>
                          <a:srgbClr val="000000"/>
                        </a:solidFill>
                        <a:effectLst/>
                        <a:latin typeface="Arial" panose="020B0604020202020204" pitchFamily="34" charset="0"/>
                      </a:endParaRPr>
                    </a:p>
                  </a:txBody>
                  <a:tcPr marL="5164" marR="5164" marT="5164" marB="0" anchor="ctr">
                    <a:lnL>
                      <a:noFill/>
                    </a:lnL>
                    <a:lnR w="6350" cap="flat" cmpd="sng" algn="ctr">
                      <a:solidFill>
                        <a:srgbClr val="000000"/>
                      </a:solidFill>
                      <a:prstDash val="solid"/>
                      <a:round/>
                      <a:headEnd type="none" w="med" len="med"/>
                      <a:tailEnd type="none" w="med" len="med"/>
                    </a:lnR>
                    <a:lnT>
                      <a:noFill/>
                    </a:lnT>
                    <a:lnB>
                      <a:noFill/>
                    </a:lnB>
                    <a:noFill/>
                  </a:tcPr>
                </a:tc>
                <a:tc gridSpan="24">
                  <a:txBody>
                    <a:bodyPr/>
                    <a:lstStyle/>
                    <a:p>
                      <a:pPr algn="ctr" rtl="0" fontAlgn="ctr"/>
                      <a:r>
                        <a:rPr lang="en-GB" sz="700" b="0" i="0" u="none" strike="noStrike">
                          <a:solidFill>
                            <a:srgbClr val="000000"/>
                          </a:solidFill>
                          <a:effectLst/>
                          <a:latin typeface="Calibri" panose="020F0502020204030204" pitchFamily="34" charset="0"/>
                        </a:rPr>
                        <a:t>2024</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rtl="0" fontAlgn="ctr"/>
                      <a:r>
                        <a:rPr lang="en-GB" sz="700" b="0" i="0" u="none" strike="noStrike">
                          <a:solidFill>
                            <a:srgbClr val="000000"/>
                          </a:solidFill>
                          <a:effectLst/>
                          <a:latin typeface="Calibri" panose="020F0502020204030204" pitchFamily="34" charset="0"/>
                        </a:rPr>
                        <a:t>2025</a:t>
                      </a:r>
                    </a:p>
                  </a:txBody>
                  <a:tcPr marL="5164" marR="5164" marT="516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0">
                  <a:txBody>
                    <a:bodyPr/>
                    <a:lstStyle/>
                    <a:p>
                      <a:pPr algn="ctr" rtl="0" fontAlgn="ctr"/>
                      <a:r>
                        <a:rPr lang="en-GB" sz="700" b="0" i="0" u="none" strike="noStrike">
                          <a:solidFill>
                            <a:srgbClr val="000000"/>
                          </a:solidFill>
                          <a:effectLst/>
                          <a:latin typeface="Calibri" panose="020F0502020204030204" pitchFamily="34" charset="0"/>
                        </a:rPr>
                        <a:t>2026</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18910103"/>
                  </a:ext>
                </a:extLst>
              </a:tr>
              <a:tr h="241972">
                <a:tc>
                  <a:txBody>
                    <a:bodyPr/>
                    <a:lstStyle/>
                    <a:p>
                      <a:pPr algn="ctr" fontAlgn="ctr"/>
                      <a:r>
                        <a:rPr lang="en-GB" sz="1200" b="0" i="0" u="none" strike="noStrike">
                          <a:solidFill>
                            <a:srgbClr val="000000"/>
                          </a:solidFill>
                          <a:effectLst/>
                          <a:latin typeface="Arial" panose="020B060402020202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500" b="0" i="0" u="none" strike="noStrike">
                          <a:solidFill>
                            <a:srgbClr val="000000"/>
                          </a:solidFill>
                          <a:effectLst/>
                          <a:latin typeface="Calibri" panose="020F0502020204030204" pitchFamily="34" charset="0"/>
                        </a:rPr>
                        <a:t>Jan</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Feb</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Apr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May</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Jun</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Jul</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Aug</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Sep</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Oct</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Nov</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Dec</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Jan</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Feb</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Apr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May</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Jun</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Jul</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Aug</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Sep</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Oct</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Nov</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Dec</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Jan</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Feb</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April</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May</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2859075453"/>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MCBXFB05</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6">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B05</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8428950"/>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MCBXFA1</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A1</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4639204"/>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MCBXFB06</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B06</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0910241"/>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MCBXFB07</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B07</a:t>
                      </a:r>
                    </a:p>
                  </a:txBody>
                  <a:tcPr marL="5164" marR="5164" marT="5164"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05424504"/>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MCBXFA2</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A2</a:t>
                      </a:r>
                    </a:p>
                  </a:txBody>
                  <a:tcPr marL="5164" marR="5164" marT="5164"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8646066"/>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MCBXFB08</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B08</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1804885"/>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MCBXFA3</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A3</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62719668"/>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MCBXFB09</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dirty="0">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B09</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2094524"/>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MCBXFA4</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6">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A4</a:t>
                      </a:r>
                    </a:p>
                  </a:txBody>
                  <a:tcPr marL="5164" marR="5164" marT="5164"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9166106"/>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MCBXFB10</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B10</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2363108"/>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MCBXFA5</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dirty="0">
                          <a:solidFill>
                            <a:srgbClr val="000000"/>
                          </a:solidFill>
                          <a:effectLst/>
                          <a:highlight>
                            <a:srgbClr val="F4B084"/>
                          </a:highlight>
                          <a:latin typeface="Calibri" panose="020F0502020204030204" pitchFamily="34" charset="0"/>
                        </a:rPr>
                        <a:t>A5</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6502870"/>
                  </a:ext>
                </a:extLst>
              </a:tr>
              <a:tr h="148906">
                <a:tc>
                  <a:txBody>
                    <a:bodyPr/>
                    <a:lstStyle/>
                    <a:p>
                      <a:pPr algn="ctr" rtl="0" fontAlgn="ctr"/>
                      <a:r>
                        <a:rPr lang="en-GB" sz="500" b="0" i="0" u="none" strike="noStrike">
                          <a:solidFill>
                            <a:srgbClr val="000000"/>
                          </a:solidFill>
                          <a:effectLst/>
                          <a:latin typeface="Calibri" panose="020F0502020204030204" pitchFamily="34" charset="0"/>
                        </a:rPr>
                        <a:t>MCBXFA6</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2044664978"/>
                  </a:ext>
                </a:extLst>
              </a:tr>
              <a:tr h="148906">
                <a:tc>
                  <a:txBody>
                    <a:bodyPr/>
                    <a:lstStyle/>
                    <a:p>
                      <a:pPr algn="ctr" rtl="0" fontAlgn="ctr"/>
                      <a:r>
                        <a:rPr lang="en-GB" sz="500" b="0" i="0" u="none" strike="noStrike">
                          <a:solidFill>
                            <a:srgbClr val="000000"/>
                          </a:solidFill>
                          <a:effectLst/>
                          <a:latin typeface="Calibri" panose="020F0502020204030204" pitchFamily="34" charset="0"/>
                        </a:rPr>
                        <a:t>MCBXFB11</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2178034073"/>
                  </a:ext>
                </a:extLst>
              </a:tr>
              <a:tr h="148906">
                <a:tc>
                  <a:txBody>
                    <a:bodyPr/>
                    <a:lstStyle/>
                    <a:p>
                      <a:pPr algn="ctr" rtl="0" fontAlgn="ctr"/>
                      <a:r>
                        <a:rPr lang="en-GB" sz="500" b="0" i="0" u="none" strike="noStrike">
                          <a:solidFill>
                            <a:srgbClr val="000000"/>
                          </a:solidFill>
                          <a:effectLst/>
                          <a:latin typeface="Calibri" panose="020F0502020204030204" pitchFamily="34" charset="0"/>
                        </a:rPr>
                        <a:t>MCBXFB12</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dirty="0">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1154096718"/>
                  </a:ext>
                </a:extLst>
              </a:tr>
            </a:tbl>
          </a:graphicData>
        </a:graphic>
      </p:graphicFrame>
      <p:grpSp>
        <p:nvGrpSpPr>
          <p:cNvPr id="21" name="Group 20">
            <a:extLst>
              <a:ext uri="{FF2B5EF4-FFF2-40B4-BE49-F238E27FC236}">
                <a16:creationId xmlns:a16="http://schemas.microsoft.com/office/drawing/2014/main" id="{0F3A370C-D2D0-3AAC-B090-A64E4E659FE5}"/>
              </a:ext>
            </a:extLst>
          </p:cNvPr>
          <p:cNvGrpSpPr/>
          <p:nvPr/>
        </p:nvGrpSpPr>
        <p:grpSpPr>
          <a:xfrm>
            <a:off x="4067944" y="915566"/>
            <a:ext cx="650126" cy="1372340"/>
            <a:chOff x="3411856" y="1294982"/>
            <a:chExt cx="866835" cy="1829786"/>
          </a:xfrm>
        </p:grpSpPr>
        <p:cxnSp>
          <p:nvCxnSpPr>
            <p:cNvPr id="22" name="Straight Arrow Connector 21">
              <a:extLst>
                <a:ext uri="{FF2B5EF4-FFF2-40B4-BE49-F238E27FC236}">
                  <a16:creationId xmlns:a16="http://schemas.microsoft.com/office/drawing/2014/main" id="{787B9DFB-5BFF-B6C7-95ED-3517802246C0}"/>
                </a:ext>
              </a:extLst>
            </p:cNvPr>
            <p:cNvCxnSpPr>
              <a:cxnSpLocks/>
            </p:cNvCxnSpPr>
            <p:nvPr/>
          </p:nvCxnSpPr>
          <p:spPr>
            <a:xfrm>
              <a:off x="3630168" y="1563625"/>
              <a:ext cx="0" cy="156114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3090AD2B-2523-B5F3-9DE7-D08716EA7028}"/>
                </a:ext>
              </a:extLst>
            </p:cNvPr>
            <p:cNvSpPr txBox="1"/>
            <p:nvPr/>
          </p:nvSpPr>
          <p:spPr>
            <a:xfrm>
              <a:off x="3411856" y="1294982"/>
              <a:ext cx="866835" cy="276999"/>
            </a:xfrm>
            <a:prstGeom prst="rect">
              <a:avLst/>
            </a:prstGeom>
            <a:noFill/>
            <a:ln w="25400">
              <a:solidFill>
                <a:srgbClr val="FF0000"/>
              </a:solidFill>
            </a:ln>
          </p:spPr>
          <p:txBody>
            <a:bodyPr wrap="square" lIns="0" tIns="0" rIns="0" bIns="0" rtlCol="0">
              <a:spAutoFit/>
            </a:bodyPr>
            <a:lstStyle/>
            <a:p>
              <a:pPr algn="ctr"/>
              <a:r>
                <a:rPr lang="en-GB" sz="1350" dirty="0">
                  <a:solidFill>
                    <a:srgbClr val="FF0000"/>
                  </a:solidFill>
                </a:rPr>
                <a:t>Today</a:t>
              </a:r>
            </a:p>
          </p:txBody>
        </p:sp>
      </p:grpSp>
    </p:spTree>
    <p:extLst>
      <p:ext uri="{BB962C8B-B14F-4D97-AF65-F5344CB8AC3E}">
        <p14:creationId xmlns:p14="http://schemas.microsoft.com/office/powerpoint/2010/main" val="1862369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E5115-24BC-99FF-75DD-1F9076D8F6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B32BEA-FCB0-CEBD-2F6B-BA80374541CF}"/>
              </a:ext>
            </a:extLst>
          </p:cNvPr>
          <p:cNvSpPr>
            <a:spLocks noGrp="1"/>
          </p:cNvSpPr>
          <p:nvPr>
            <p:ph type="title"/>
          </p:nvPr>
        </p:nvSpPr>
        <p:spPr>
          <a:xfrm>
            <a:off x="612000" y="89603"/>
            <a:ext cx="7920000" cy="540000"/>
          </a:xfrm>
        </p:spPr>
        <p:txBody>
          <a:bodyPr/>
          <a:lstStyle/>
          <a:p>
            <a:r>
              <a:rPr lang="en-GB" dirty="0"/>
              <a:t>MCBXF status at CERN</a:t>
            </a:r>
          </a:p>
        </p:txBody>
      </p:sp>
      <p:sp>
        <p:nvSpPr>
          <p:cNvPr id="31" name="Content Placeholder 2">
            <a:extLst>
              <a:ext uri="{FF2B5EF4-FFF2-40B4-BE49-F238E27FC236}">
                <a16:creationId xmlns:a16="http://schemas.microsoft.com/office/drawing/2014/main" id="{687078E0-A14F-4347-87B8-3419F122585F}"/>
              </a:ext>
            </a:extLst>
          </p:cNvPr>
          <p:cNvSpPr txBox="1">
            <a:spLocks/>
          </p:cNvSpPr>
          <p:nvPr/>
        </p:nvSpPr>
        <p:spPr>
          <a:xfrm>
            <a:off x="539552" y="3880357"/>
            <a:ext cx="8136904" cy="720080"/>
          </a:xfrm>
          <a:prstGeom prst="rect">
            <a:avLst/>
          </a:prstGeom>
        </p:spPr>
        <p:txBody>
          <a:bodyPr vert="horz" lIns="0" tIns="0" rIns="0" bIns="0" rtlCol="0" anchor="ctr">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defTabSz="609585">
              <a:lnSpc>
                <a:spcPct val="80000"/>
              </a:lnSpc>
              <a:buNone/>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If we focus on magnet manufacturing, coils from CIEMAT are on schedule for 2025 (without much margin, particularly for the end of the year). Coils are in the critical path, with conflicts appearing in the schedule for 2026.</a:t>
            </a:r>
          </a:p>
          <a:p>
            <a:pPr marL="0" indent="0" algn="ctr" defTabSz="609585">
              <a:lnSpc>
                <a:spcPct val="80000"/>
              </a:lnSpc>
              <a:buNone/>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See presentation from F. Toral:</a:t>
            </a: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 Best efforts on their side are focusing on coil production (two production lines now running, one for each dipole length). All this work will try to compensate for what is needed in 2026.</a:t>
            </a: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p:txBody>
      </p:sp>
      <p:graphicFrame>
        <p:nvGraphicFramePr>
          <p:cNvPr id="8" name="Table 7">
            <a:extLst>
              <a:ext uri="{FF2B5EF4-FFF2-40B4-BE49-F238E27FC236}">
                <a16:creationId xmlns:a16="http://schemas.microsoft.com/office/drawing/2014/main" id="{B61ACA4F-C1EB-16FC-CEAC-06147490D124}"/>
              </a:ext>
            </a:extLst>
          </p:cNvPr>
          <p:cNvGraphicFramePr>
            <a:graphicFrameLocks noGrp="1"/>
          </p:cNvGraphicFramePr>
          <p:nvPr>
            <p:extLst>
              <p:ext uri="{D42A27DB-BD31-4B8C-83A1-F6EECF244321}">
                <p14:modId xmlns:p14="http://schemas.microsoft.com/office/powerpoint/2010/main" val="1182718234"/>
              </p:ext>
            </p:extLst>
          </p:nvPr>
        </p:nvGraphicFramePr>
        <p:xfrm>
          <a:off x="396761" y="1093210"/>
          <a:ext cx="8279695" cy="2630668"/>
        </p:xfrm>
        <a:graphic>
          <a:graphicData uri="http://schemas.openxmlformats.org/drawingml/2006/table">
            <a:tbl>
              <a:tblPr/>
              <a:tblGrid>
                <a:gridCol w="449985">
                  <a:extLst>
                    <a:ext uri="{9D8B030D-6E8A-4147-A177-3AD203B41FA5}">
                      <a16:colId xmlns:a16="http://schemas.microsoft.com/office/drawing/2014/main" val="3195884230"/>
                    </a:ext>
                  </a:extLst>
                </a:gridCol>
                <a:gridCol w="134995">
                  <a:extLst>
                    <a:ext uri="{9D8B030D-6E8A-4147-A177-3AD203B41FA5}">
                      <a16:colId xmlns:a16="http://schemas.microsoft.com/office/drawing/2014/main" val="1283738496"/>
                    </a:ext>
                  </a:extLst>
                </a:gridCol>
                <a:gridCol w="134995">
                  <a:extLst>
                    <a:ext uri="{9D8B030D-6E8A-4147-A177-3AD203B41FA5}">
                      <a16:colId xmlns:a16="http://schemas.microsoft.com/office/drawing/2014/main" val="3116962883"/>
                    </a:ext>
                  </a:extLst>
                </a:gridCol>
                <a:gridCol w="134995">
                  <a:extLst>
                    <a:ext uri="{9D8B030D-6E8A-4147-A177-3AD203B41FA5}">
                      <a16:colId xmlns:a16="http://schemas.microsoft.com/office/drawing/2014/main" val="2352931156"/>
                    </a:ext>
                  </a:extLst>
                </a:gridCol>
                <a:gridCol w="134995">
                  <a:extLst>
                    <a:ext uri="{9D8B030D-6E8A-4147-A177-3AD203B41FA5}">
                      <a16:colId xmlns:a16="http://schemas.microsoft.com/office/drawing/2014/main" val="3870211462"/>
                    </a:ext>
                  </a:extLst>
                </a:gridCol>
                <a:gridCol w="134995">
                  <a:extLst>
                    <a:ext uri="{9D8B030D-6E8A-4147-A177-3AD203B41FA5}">
                      <a16:colId xmlns:a16="http://schemas.microsoft.com/office/drawing/2014/main" val="2038320699"/>
                    </a:ext>
                  </a:extLst>
                </a:gridCol>
                <a:gridCol w="134995">
                  <a:extLst>
                    <a:ext uri="{9D8B030D-6E8A-4147-A177-3AD203B41FA5}">
                      <a16:colId xmlns:a16="http://schemas.microsoft.com/office/drawing/2014/main" val="2020861737"/>
                    </a:ext>
                  </a:extLst>
                </a:gridCol>
                <a:gridCol w="134995">
                  <a:extLst>
                    <a:ext uri="{9D8B030D-6E8A-4147-A177-3AD203B41FA5}">
                      <a16:colId xmlns:a16="http://schemas.microsoft.com/office/drawing/2014/main" val="1909097349"/>
                    </a:ext>
                  </a:extLst>
                </a:gridCol>
                <a:gridCol w="134995">
                  <a:extLst>
                    <a:ext uri="{9D8B030D-6E8A-4147-A177-3AD203B41FA5}">
                      <a16:colId xmlns:a16="http://schemas.microsoft.com/office/drawing/2014/main" val="1389920300"/>
                    </a:ext>
                  </a:extLst>
                </a:gridCol>
                <a:gridCol w="134995">
                  <a:extLst>
                    <a:ext uri="{9D8B030D-6E8A-4147-A177-3AD203B41FA5}">
                      <a16:colId xmlns:a16="http://schemas.microsoft.com/office/drawing/2014/main" val="1282880005"/>
                    </a:ext>
                  </a:extLst>
                </a:gridCol>
                <a:gridCol w="134995">
                  <a:extLst>
                    <a:ext uri="{9D8B030D-6E8A-4147-A177-3AD203B41FA5}">
                      <a16:colId xmlns:a16="http://schemas.microsoft.com/office/drawing/2014/main" val="1760885839"/>
                    </a:ext>
                  </a:extLst>
                </a:gridCol>
                <a:gridCol w="134995">
                  <a:extLst>
                    <a:ext uri="{9D8B030D-6E8A-4147-A177-3AD203B41FA5}">
                      <a16:colId xmlns:a16="http://schemas.microsoft.com/office/drawing/2014/main" val="1142963282"/>
                    </a:ext>
                  </a:extLst>
                </a:gridCol>
                <a:gridCol w="134995">
                  <a:extLst>
                    <a:ext uri="{9D8B030D-6E8A-4147-A177-3AD203B41FA5}">
                      <a16:colId xmlns:a16="http://schemas.microsoft.com/office/drawing/2014/main" val="566129300"/>
                    </a:ext>
                  </a:extLst>
                </a:gridCol>
                <a:gridCol w="134995">
                  <a:extLst>
                    <a:ext uri="{9D8B030D-6E8A-4147-A177-3AD203B41FA5}">
                      <a16:colId xmlns:a16="http://schemas.microsoft.com/office/drawing/2014/main" val="357676917"/>
                    </a:ext>
                  </a:extLst>
                </a:gridCol>
                <a:gridCol w="134995">
                  <a:extLst>
                    <a:ext uri="{9D8B030D-6E8A-4147-A177-3AD203B41FA5}">
                      <a16:colId xmlns:a16="http://schemas.microsoft.com/office/drawing/2014/main" val="1158022051"/>
                    </a:ext>
                  </a:extLst>
                </a:gridCol>
                <a:gridCol w="134995">
                  <a:extLst>
                    <a:ext uri="{9D8B030D-6E8A-4147-A177-3AD203B41FA5}">
                      <a16:colId xmlns:a16="http://schemas.microsoft.com/office/drawing/2014/main" val="980453051"/>
                    </a:ext>
                  </a:extLst>
                </a:gridCol>
                <a:gridCol w="134995">
                  <a:extLst>
                    <a:ext uri="{9D8B030D-6E8A-4147-A177-3AD203B41FA5}">
                      <a16:colId xmlns:a16="http://schemas.microsoft.com/office/drawing/2014/main" val="822797914"/>
                    </a:ext>
                  </a:extLst>
                </a:gridCol>
                <a:gridCol w="134995">
                  <a:extLst>
                    <a:ext uri="{9D8B030D-6E8A-4147-A177-3AD203B41FA5}">
                      <a16:colId xmlns:a16="http://schemas.microsoft.com/office/drawing/2014/main" val="3894940948"/>
                    </a:ext>
                  </a:extLst>
                </a:gridCol>
                <a:gridCol w="134995">
                  <a:extLst>
                    <a:ext uri="{9D8B030D-6E8A-4147-A177-3AD203B41FA5}">
                      <a16:colId xmlns:a16="http://schemas.microsoft.com/office/drawing/2014/main" val="3374096519"/>
                    </a:ext>
                  </a:extLst>
                </a:gridCol>
                <a:gridCol w="134995">
                  <a:extLst>
                    <a:ext uri="{9D8B030D-6E8A-4147-A177-3AD203B41FA5}">
                      <a16:colId xmlns:a16="http://schemas.microsoft.com/office/drawing/2014/main" val="2652975535"/>
                    </a:ext>
                  </a:extLst>
                </a:gridCol>
                <a:gridCol w="134995">
                  <a:extLst>
                    <a:ext uri="{9D8B030D-6E8A-4147-A177-3AD203B41FA5}">
                      <a16:colId xmlns:a16="http://schemas.microsoft.com/office/drawing/2014/main" val="872207463"/>
                    </a:ext>
                  </a:extLst>
                </a:gridCol>
                <a:gridCol w="134995">
                  <a:extLst>
                    <a:ext uri="{9D8B030D-6E8A-4147-A177-3AD203B41FA5}">
                      <a16:colId xmlns:a16="http://schemas.microsoft.com/office/drawing/2014/main" val="3986915079"/>
                    </a:ext>
                  </a:extLst>
                </a:gridCol>
                <a:gridCol w="134995">
                  <a:extLst>
                    <a:ext uri="{9D8B030D-6E8A-4147-A177-3AD203B41FA5}">
                      <a16:colId xmlns:a16="http://schemas.microsoft.com/office/drawing/2014/main" val="2231309381"/>
                    </a:ext>
                  </a:extLst>
                </a:gridCol>
                <a:gridCol w="134995">
                  <a:extLst>
                    <a:ext uri="{9D8B030D-6E8A-4147-A177-3AD203B41FA5}">
                      <a16:colId xmlns:a16="http://schemas.microsoft.com/office/drawing/2014/main" val="3248765231"/>
                    </a:ext>
                  </a:extLst>
                </a:gridCol>
                <a:gridCol w="134995">
                  <a:extLst>
                    <a:ext uri="{9D8B030D-6E8A-4147-A177-3AD203B41FA5}">
                      <a16:colId xmlns:a16="http://schemas.microsoft.com/office/drawing/2014/main" val="3200618191"/>
                    </a:ext>
                  </a:extLst>
                </a:gridCol>
                <a:gridCol w="134995">
                  <a:extLst>
                    <a:ext uri="{9D8B030D-6E8A-4147-A177-3AD203B41FA5}">
                      <a16:colId xmlns:a16="http://schemas.microsoft.com/office/drawing/2014/main" val="1534680130"/>
                    </a:ext>
                  </a:extLst>
                </a:gridCol>
                <a:gridCol w="134995">
                  <a:extLst>
                    <a:ext uri="{9D8B030D-6E8A-4147-A177-3AD203B41FA5}">
                      <a16:colId xmlns:a16="http://schemas.microsoft.com/office/drawing/2014/main" val="276827640"/>
                    </a:ext>
                  </a:extLst>
                </a:gridCol>
                <a:gridCol w="134995">
                  <a:extLst>
                    <a:ext uri="{9D8B030D-6E8A-4147-A177-3AD203B41FA5}">
                      <a16:colId xmlns:a16="http://schemas.microsoft.com/office/drawing/2014/main" val="2112907836"/>
                    </a:ext>
                  </a:extLst>
                </a:gridCol>
                <a:gridCol w="134995">
                  <a:extLst>
                    <a:ext uri="{9D8B030D-6E8A-4147-A177-3AD203B41FA5}">
                      <a16:colId xmlns:a16="http://schemas.microsoft.com/office/drawing/2014/main" val="1635302103"/>
                    </a:ext>
                  </a:extLst>
                </a:gridCol>
                <a:gridCol w="134995">
                  <a:extLst>
                    <a:ext uri="{9D8B030D-6E8A-4147-A177-3AD203B41FA5}">
                      <a16:colId xmlns:a16="http://schemas.microsoft.com/office/drawing/2014/main" val="932307897"/>
                    </a:ext>
                  </a:extLst>
                </a:gridCol>
                <a:gridCol w="134995">
                  <a:extLst>
                    <a:ext uri="{9D8B030D-6E8A-4147-A177-3AD203B41FA5}">
                      <a16:colId xmlns:a16="http://schemas.microsoft.com/office/drawing/2014/main" val="1827744891"/>
                    </a:ext>
                  </a:extLst>
                </a:gridCol>
                <a:gridCol w="134995">
                  <a:extLst>
                    <a:ext uri="{9D8B030D-6E8A-4147-A177-3AD203B41FA5}">
                      <a16:colId xmlns:a16="http://schemas.microsoft.com/office/drawing/2014/main" val="1456216310"/>
                    </a:ext>
                  </a:extLst>
                </a:gridCol>
                <a:gridCol w="134995">
                  <a:extLst>
                    <a:ext uri="{9D8B030D-6E8A-4147-A177-3AD203B41FA5}">
                      <a16:colId xmlns:a16="http://schemas.microsoft.com/office/drawing/2014/main" val="1282382126"/>
                    </a:ext>
                  </a:extLst>
                </a:gridCol>
                <a:gridCol w="134995">
                  <a:extLst>
                    <a:ext uri="{9D8B030D-6E8A-4147-A177-3AD203B41FA5}">
                      <a16:colId xmlns:a16="http://schemas.microsoft.com/office/drawing/2014/main" val="3023619553"/>
                    </a:ext>
                  </a:extLst>
                </a:gridCol>
                <a:gridCol w="134995">
                  <a:extLst>
                    <a:ext uri="{9D8B030D-6E8A-4147-A177-3AD203B41FA5}">
                      <a16:colId xmlns:a16="http://schemas.microsoft.com/office/drawing/2014/main" val="437423070"/>
                    </a:ext>
                  </a:extLst>
                </a:gridCol>
                <a:gridCol w="134995">
                  <a:extLst>
                    <a:ext uri="{9D8B030D-6E8A-4147-A177-3AD203B41FA5}">
                      <a16:colId xmlns:a16="http://schemas.microsoft.com/office/drawing/2014/main" val="533048988"/>
                    </a:ext>
                  </a:extLst>
                </a:gridCol>
                <a:gridCol w="134995">
                  <a:extLst>
                    <a:ext uri="{9D8B030D-6E8A-4147-A177-3AD203B41FA5}">
                      <a16:colId xmlns:a16="http://schemas.microsoft.com/office/drawing/2014/main" val="827238911"/>
                    </a:ext>
                  </a:extLst>
                </a:gridCol>
                <a:gridCol w="134995">
                  <a:extLst>
                    <a:ext uri="{9D8B030D-6E8A-4147-A177-3AD203B41FA5}">
                      <a16:colId xmlns:a16="http://schemas.microsoft.com/office/drawing/2014/main" val="1232384529"/>
                    </a:ext>
                  </a:extLst>
                </a:gridCol>
                <a:gridCol w="134995">
                  <a:extLst>
                    <a:ext uri="{9D8B030D-6E8A-4147-A177-3AD203B41FA5}">
                      <a16:colId xmlns:a16="http://schemas.microsoft.com/office/drawing/2014/main" val="1894143890"/>
                    </a:ext>
                  </a:extLst>
                </a:gridCol>
                <a:gridCol w="134995">
                  <a:extLst>
                    <a:ext uri="{9D8B030D-6E8A-4147-A177-3AD203B41FA5}">
                      <a16:colId xmlns:a16="http://schemas.microsoft.com/office/drawing/2014/main" val="3162733802"/>
                    </a:ext>
                  </a:extLst>
                </a:gridCol>
                <a:gridCol w="134995">
                  <a:extLst>
                    <a:ext uri="{9D8B030D-6E8A-4147-A177-3AD203B41FA5}">
                      <a16:colId xmlns:a16="http://schemas.microsoft.com/office/drawing/2014/main" val="2463064519"/>
                    </a:ext>
                  </a:extLst>
                </a:gridCol>
                <a:gridCol w="134995">
                  <a:extLst>
                    <a:ext uri="{9D8B030D-6E8A-4147-A177-3AD203B41FA5}">
                      <a16:colId xmlns:a16="http://schemas.microsoft.com/office/drawing/2014/main" val="3427009399"/>
                    </a:ext>
                  </a:extLst>
                </a:gridCol>
                <a:gridCol w="134995">
                  <a:extLst>
                    <a:ext uri="{9D8B030D-6E8A-4147-A177-3AD203B41FA5}">
                      <a16:colId xmlns:a16="http://schemas.microsoft.com/office/drawing/2014/main" val="1749510885"/>
                    </a:ext>
                  </a:extLst>
                </a:gridCol>
                <a:gridCol w="134995">
                  <a:extLst>
                    <a:ext uri="{9D8B030D-6E8A-4147-A177-3AD203B41FA5}">
                      <a16:colId xmlns:a16="http://schemas.microsoft.com/office/drawing/2014/main" val="1230137483"/>
                    </a:ext>
                  </a:extLst>
                </a:gridCol>
                <a:gridCol w="134995">
                  <a:extLst>
                    <a:ext uri="{9D8B030D-6E8A-4147-A177-3AD203B41FA5}">
                      <a16:colId xmlns:a16="http://schemas.microsoft.com/office/drawing/2014/main" val="896515044"/>
                    </a:ext>
                  </a:extLst>
                </a:gridCol>
                <a:gridCol w="134995">
                  <a:extLst>
                    <a:ext uri="{9D8B030D-6E8A-4147-A177-3AD203B41FA5}">
                      <a16:colId xmlns:a16="http://schemas.microsoft.com/office/drawing/2014/main" val="2738744044"/>
                    </a:ext>
                  </a:extLst>
                </a:gridCol>
                <a:gridCol w="134995">
                  <a:extLst>
                    <a:ext uri="{9D8B030D-6E8A-4147-A177-3AD203B41FA5}">
                      <a16:colId xmlns:a16="http://schemas.microsoft.com/office/drawing/2014/main" val="734078226"/>
                    </a:ext>
                  </a:extLst>
                </a:gridCol>
                <a:gridCol w="134995">
                  <a:extLst>
                    <a:ext uri="{9D8B030D-6E8A-4147-A177-3AD203B41FA5}">
                      <a16:colId xmlns:a16="http://schemas.microsoft.com/office/drawing/2014/main" val="2030735252"/>
                    </a:ext>
                  </a:extLst>
                </a:gridCol>
                <a:gridCol w="134995">
                  <a:extLst>
                    <a:ext uri="{9D8B030D-6E8A-4147-A177-3AD203B41FA5}">
                      <a16:colId xmlns:a16="http://schemas.microsoft.com/office/drawing/2014/main" val="2128156914"/>
                    </a:ext>
                  </a:extLst>
                </a:gridCol>
                <a:gridCol w="134995">
                  <a:extLst>
                    <a:ext uri="{9D8B030D-6E8A-4147-A177-3AD203B41FA5}">
                      <a16:colId xmlns:a16="http://schemas.microsoft.com/office/drawing/2014/main" val="3326168803"/>
                    </a:ext>
                  </a:extLst>
                </a:gridCol>
                <a:gridCol w="134995">
                  <a:extLst>
                    <a:ext uri="{9D8B030D-6E8A-4147-A177-3AD203B41FA5}">
                      <a16:colId xmlns:a16="http://schemas.microsoft.com/office/drawing/2014/main" val="3748988301"/>
                    </a:ext>
                  </a:extLst>
                </a:gridCol>
                <a:gridCol w="134995">
                  <a:extLst>
                    <a:ext uri="{9D8B030D-6E8A-4147-A177-3AD203B41FA5}">
                      <a16:colId xmlns:a16="http://schemas.microsoft.com/office/drawing/2014/main" val="3725231475"/>
                    </a:ext>
                  </a:extLst>
                </a:gridCol>
                <a:gridCol w="134995">
                  <a:extLst>
                    <a:ext uri="{9D8B030D-6E8A-4147-A177-3AD203B41FA5}">
                      <a16:colId xmlns:a16="http://schemas.microsoft.com/office/drawing/2014/main" val="530109506"/>
                    </a:ext>
                  </a:extLst>
                </a:gridCol>
                <a:gridCol w="134995">
                  <a:extLst>
                    <a:ext uri="{9D8B030D-6E8A-4147-A177-3AD203B41FA5}">
                      <a16:colId xmlns:a16="http://schemas.microsoft.com/office/drawing/2014/main" val="2274996666"/>
                    </a:ext>
                  </a:extLst>
                </a:gridCol>
                <a:gridCol w="134995">
                  <a:extLst>
                    <a:ext uri="{9D8B030D-6E8A-4147-A177-3AD203B41FA5}">
                      <a16:colId xmlns:a16="http://schemas.microsoft.com/office/drawing/2014/main" val="4010503648"/>
                    </a:ext>
                  </a:extLst>
                </a:gridCol>
                <a:gridCol w="134995">
                  <a:extLst>
                    <a:ext uri="{9D8B030D-6E8A-4147-A177-3AD203B41FA5}">
                      <a16:colId xmlns:a16="http://schemas.microsoft.com/office/drawing/2014/main" val="1594317878"/>
                    </a:ext>
                  </a:extLst>
                </a:gridCol>
                <a:gridCol w="134995">
                  <a:extLst>
                    <a:ext uri="{9D8B030D-6E8A-4147-A177-3AD203B41FA5}">
                      <a16:colId xmlns:a16="http://schemas.microsoft.com/office/drawing/2014/main" val="872043825"/>
                    </a:ext>
                  </a:extLst>
                </a:gridCol>
                <a:gridCol w="134995">
                  <a:extLst>
                    <a:ext uri="{9D8B030D-6E8A-4147-A177-3AD203B41FA5}">
                      <a16:colId xmlns:a16="http://schemas.microsoft.com/office/drawing/2014/main" val="1986179676"/>
                    </a:ext>
                  </a:extLst>
                </a:gridCol>
                <a:gridCol w="134995">
                  <a:extLst>
                    <a:ext uri="{9D8B030D-6E8A-4147-A177-3AD203B41FA5}">
                      <a16:colId xmlns:a16="http://schemas.microsoft.com/office/drawing/2014/main" val="3618533640"/>
                    </a:ext>
                  </a:extLst>
                </a:gridCol>
              </a:tblGrid>
              <a:tr h="235768">
                <a:tc>
                  <a:txBody>
                    <a:bodyPr/>
                    <a:lstStyle/>
                    <a:p>
                      <a:pPr algn="ctr" fontAlgn="ctr"/>
                      <a:endParaRPr lang="en-GB" sz="1200" b="0" i="0" u="none" strike="noStrike" dirty="0">
                        <a:solidFill>
                          <a:srgbClr val="000000"/>
                        </a:solidFill>
                        <a:effectLst/>
                        <a:latin typeface="Arial" panose="020B0604020202020204" pitchFamily="34" charset="0"/>
                      </a:endParaRPr>
                    </a:p>
                  </a:txBody>
                  <a:tcPr marL="5164" marR="5164" marT="5164" marB="0" anchor="ctr">
                    <a:lnL>
                      <a:noFill/>
                    </a:lnL>
                    <a:lnR w="6350" cap="flat" cmpd="sng" algn="ctr">
                      <a:solidFill>
                        <a:srgbClr val="000000"/>
                      </a:solidFill>
                      <a:prstDash val="solid"/>
                      <a:round/>
                      <a:headEnd type="none" w="med" len="med"/>
                      <a:tailEnd type="none" w="med" len="med"/>
                    </a:lnR>
                    <a:lnT>
                      <a:noFill/>
                    </a:lnT>
                    <a:lnB>
                      <a:noFill/>
                    </a:lnB>
                    <a:noFill/>
                  </a:tcPr>
                </a:tc>
                <a:tc gridSpan="24">
                  <a:txBody>
                    <a:bodyPr/>
                    <a:lstStyle/>
                    <a:p>
                      <a:pPr algn="ctr" rtl="0" fontAlgn="ctr"/>
                      <a:r>
                        <a:rPr lang="en-GB" sz="700" b="0" i="0" u="none" strike="noStrike">
                          <a:solidFill>
                            <a:srgbClr val="000000"/>
                          </a:solidFill>
                          <a:effectLst/>
                          <a:latin typeface="Calibri" panose="020F0502020204030204" pitchFamily="34" charset="0"/>
                        </a:rPr>
                        <a:t>2024</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rtl="0" fontAlgn="ctr"/>
                      <a:r>
                        <a:rPr lang="en-GB" sz="700" b="0" i="0" u="none" strike="noStrike">
                          <a:solidFill>
                            <a:srgbClr val="000000"/>
                          </a:solidFill>
                          <a:effectLst/>
                          <a:latin typeface="Calibri" panose="020F0502020204030204" pitchFamily="34" charset="0"/>
                        </a:rPr>
                        <a:t>2025</a:t>
                      </a:r>
                    </a:p>
                  </a:txBody>
                  <a:tcPr marL="5164" marR="5164" marT="5164"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0">
                  <a:txBody>
                    <a:bodyPr/>
                    <a:lstStyle/>
                    <a:p>
                      <a:pPr algn="ctr" rtl="0" fontAlgn="ctr"/>
                      <a:r>
                        <a:rPr lang="en-GB" sz="700" b="0" i="0" u="none" strike="noStrike">
                          <a:solidFill>
                            <a:srgbClr val="000000"/>
                          </a:solidFill>
                          <a:effectLst/>
                          <a:latin typeface="Calibri" panose="020F0502020204030204" pitchFamily="34" charset="0"/>
                        </a:rPr>
                        <a:t>2026</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18910103"/>
                  </a:ext>
                </a:extLst>
              </a:tr>
              <a:tr h="241972">
                <a:tc>
                  <a:txBody>
                    <a:bodyPr/>
                    <a:lstStyle/>
                    <a:p>
                      <a:pPr algn="ctr" fontAlgn="ctr"/>
                      <a:r>
                        <a:rPr lang="en-GB" sz="1200" b="0" i="0" u="none" strike="noStrike">
                          <a:solidFill>
                            <a:srgbClr val="000000"/>
                          </a:solidFill>
                          <a:effectLst/>
                          <a:latin typeface="Arial" panose="020B060402020202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500" b="0" i="0" u="none" strike="noStrike">
                          <a:solidFill>
                            <a:srgbClr val="000000"/>
                          </a:solidFill>
                          <a:effectLst/>
                          <a:latin typeface="Calibri" panose="020F0502020204030204" pitchFamily="34" charset="0"/>
                        </a:rPr>
                        <a:t>Jan</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Feb</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Apr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May</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Jun</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Jul</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Aug</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Sep</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Oct</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Nov</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Dec</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Jan</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Feb</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Apr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May</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Jun</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Jul</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Aug</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Sep</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Oct</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Nov</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Dec</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Jan</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Feb</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Mar</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April</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500" b="0" i="0" u="none" strike="noStrike">
                          <a:solidFill>
                            <a:srgbClr val="000000"/>
                          </a:solidFill>
                          <a:effectLst/>
                          <a:latin typeface="Calibri" panose="020F0502020204030204" pitchFamily="34" charset="0"/>
                        </a:rPr>
                        <a:t>May</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2859075453"/>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MCBXFB05</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6">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B05</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8428950"/>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MCBXFA1</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A1</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4639204"/>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MCBXFB06</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B06</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0910241"/>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MCBXFB07</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B07</a:t>
                      </a:r>
                    </a:p>
                  </a:txBody>
                  <a:tcPr marL="5164" marR="5164" marT="5164"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05424504"/>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MCBXFA2</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A2</a:t>
                      </a:r>
                    </a:p>
                  </a:txBody>
                  <a:tcPr marL="5164" marR="5164" marT="5164"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8646066"/>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MCBXFB08</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B08</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1804885"/>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MCBXFA3</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A3</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62719668"/>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MCBXFB09</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dirty="0">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B09</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2094524"/>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MCBXFA4</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6">
                  <a:txBody>
                    <a:bodyPr/>
                    <a:lstStyle/>
                    <a:p>
                      <a:pPr algn="ctr" rtl="0" fontAlgn="ctr"/>
                      <a:r>
                        <a:rPr lang="en-GB" sz="500" b="0" i="0" u="none" strike="noStrike">
                          <a:solidFill>
                            <a:srgbClr val="000000"/>
                          </a:solidFill>
                          <a:effectLst/>
                          <a:highlight>
                            <a:srgbClr val="F4B084"/>
                          </a:highlight>
                          <a:latin typeface="Calibri" panose="020F0502020204030204" pitchFamily="34" charset="0"/>
                        </a:rPr>
                        <a:t>A4</a:t>
                      </a:r>
                    </a:p>
                  </a:txBody>
                  <a:tcPr marL="5164" marR="5164" marT="5164"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9166106"/>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MCBXFB10</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500" b="0" i="0" u="none" strike="noStrike">
                          <a:solidFill>
                            <a:srgbClr val="000000"/>
                          </a:solidFill>
                          <a:effectLst/>
                          <a:highlight>
                            <a:srgbClr val="4472C4"/>
                          </a:highlight>
                          <a:latin typeface="Calibri" panose="020F0502020204030204" pitchFamily="34" charset="0"/>
                        </a:rPr>
                        <a:t>B10</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2363108"/>
                  </a:ext>
                </a:extLst>
              </a:tr>
              <a:tr h="155110">
                <a:tc>
                  <a:txBody>
                    <a:bodyPr/>
                    <a:lstStyle/>
                    <a:p>
                      <a:pPr algn="ctr" rtl="0" fontAlgn="ctr"/>
                      <a:r>
                        <a:rPr lang="en-GB" sz="500" b="0" i="0" u="none" strike="noStrike">
                          <a:solidFill>
                            <a:srgbClr val="000000"/>
                          </a:solidFill>
                          <a:effectLst/>
                          <a:latin typeface="Calibri" panose="020F0502020204030204" pitchFamily="34" charset="0"/>
                        </a:rPr>
                        <a:t>MCBXFA5</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500" b="0" i="0" u="none" strike="noStrike" dirty="0">
                          <a:solidFill>
                            <a:srgbClr val="000000"/>
                          </a:solidFill>
                          <a:effectLst/>
                          <a:highlight>
                            <a:srgbClr val="F4B084"/>
                          </a:highlight>
                          <a:latin typeface="Calibri" panose="020F0502020204030204" pitchFamily="34" charset="0"/>
                        </a:rPr>
                        <a:t>A5</a:t>
                      </a:r>
                    </a:p>
                  </a:txBody>
                  <a:tcPr marL="5164" marR="5164" marT="516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500" b="0" i="0" u="none" strike="noStrike">
                          <a:solidFill>
                            <a:srgbClr val="000000"/>
                          </a:solidFill>
                          <a:effectLst/>
                          <a:latin typeface="Calibri" panose="020F0502020204030204" pitchFamily="34" charset="0"/>
                        </a:rPr>
                        <a:t> </a:t>
                      </a:r>
                    </a:p>
                  </a:txBody>
                  <a:tcPr marL="5164" marR="5164" marT="5164"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6502870"/>
                  </a:ext>
                </a:extLst>
              </a:tr>
              <a:tr h="148906">
                <a:tc>
                  <a:txBody>
                    <a:bodyPr/>
                    <a:lstStyle/>
                    <a:p>
                      <a:pPr algn="ctr" rtl="0" fontAlgn="ctr"/>
                      <a:r>
                        <a:rPr lang="en-GB" sz="500" b="0" i="0" u="none" strike="noStrike">
                          <a:solidFill>
                            <a:srgbClr val="000000"/>
                          </a:solidFill>
                          <a:effectLst/>
                          <a:latin typeface="Calibri" panose="020F0502020204030204" pitchFamily="34" charset="0"/>
                        </a:rPr>
                        <a:t>MCBXFA6</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2044664978"/>
                  </a:ext>
                </a:extLst>
              </a:tr>
              <a:tr h="148906">
                <a:tc>
                  <a:txBody>
                    <a:bodyPr/>
                    <a:lstStyle/>
                    <a:p>
                      <a:pPr algn="ctr" rtl="0" fontAlgn="ctr"/>
                      <a:r>
                        <a:rPr lang="en-GB" sz="500" b="0" i="0" u="none" strike="noStrike">
                          <a:solidFill>
                            <a:srgbClr val="000000"/>
                          </a:solidFill>
                          <a:effectLst/>
                          <a:latin typeface="Calibri" panose="020F0502020204030204" pitchFamily="34" charset="0"/>
                        </a:rPr>
                        <a:t>MCBXFB11</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2178034073"/>
                  </a:ext>
                </a:extLst>
              </a:tr>
              <a:tr h="148906">
                <a:tc>
                  <a:txBody>
                    <a:bodyPr/>
                    <a:lstStyle/>
                    <a:p>
                      <a:pPr algn="ctr" rtl="0" fontAlgn="ctr"/>
                      <a:r>
                        <a:rPr lang="en-GB" sz="500" b="0" i="0" u="none" strike="noStrike">
                          <a:solidFill>
                            <a:srgbClr val="000000"/>
                          </a:solidFill>
                          <a:effectLst/>
                          <a:latin typeface="Calibri" panose="020F0502020204030204" pitchFamily="34" charset="0"/>
                        </a:rPr>
                        <a:t>MCBXFB12</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500" b="0" i="0" u="none" strike="noStrike" dirty="0">
                          <a:solidFill>
                            <a:srgbClr val="000000"/>
                          </a:solidFill>
                          <a:effectLst/>
                          <a:highlight>
                            <a:srgbClr val="F5FFAC"/>
                          </a:highlight>
                          <a:latin typeface="Calibri" panose="020F0502020204030204" pitchFamily="34" charset="0"/>
                        </a:rPr>
                        <a:t> </a:t>
                      </a:r>
                    </a:p>
                  </a:txBody>
                  <a:tcPr marL="5164" marR="5164" marT="516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1154096718"/>
                  </a:ext>
                </a:extLst>
              </a:tr>
            </a:tbl>
          </a:graphicData>
        </a:graphic>
      </p:graphicFrame>
      <p:cxnSp>
        <p:nvCxnSpPr>
          <p:cNvPr id="3" name="Straight Arrow Connector 2">
            <a:extLst>
              <a:ext uri="{FF2B5EF4-FFF2-40B4-BE49-F238E27FC236}">
                <a16:creationId xmlns:a16="http://schemas.microsoft.com/office/drawing/2014/main" id="{0DE528D3-6C54-96C3-443C-1476C70276F6}"/>
              </a:ext>
            </a:extLst>
          </p:cNvPr>
          <p:cNvCxnSpPr>
            <a:cxnSpLocks/>
          </p:cNvCxnSpPr>
          <p:nvPr/>
        </p:nvCxnSpPr>
        <p:spPr>
          <a:xfrm flipV="1">
            <a:off x="4230334" y="2393767"/>
            <a:ext cx="0" cy="496442"/>
          </a:xfrm>
          <a:prstGeom prst="straightConnector1">
            <a:avLst/>
          </a:prstGeom>
          <a:ln>
            <a:solidFill>
              <a:srgbClr val="00B0F0"/>
            </a:solidFill>
            <a:tailEnd type="triangle"/>
          </a:ln>
        </p:spPr>
        <p:style>
          <a:lnRef idx="2">
            <a:schemeClr val="accent3"/>
          </a:lnRef>
          <a:fillRef idx="0">
            <a:schemeClr val="accent3"/>
          </a:fillRef>
          <a:effectRef idx="1">
            <a:schemeClr val="accent3"/>
          </a:effectRef>
          <a:fontRef idx="minor">
            <a:schemeClr val="tx1"/>
          </a:fontRef>
        </p:style>
      </p:cxnSp>
      <p:sp>
        <p:nvSpPr>
          <p:cNvPr id="6" name="TextBox 5">
            <a:extLst>
              <a:ext uri="{FF2B5EF4-FFF2-40B4-BE49-F238E27FC236}">
                <a16:creationId xmlns:a16="http://schemas.microsoft.com/office/drawing/2014/main" id="{BAB8DC8B-A8EB-7B1C-7B1E-8384DBD80F40}"/>
              </a:ext>
            </a:extLst>
          </p:cNvPr>
          <p:cNvSpPr txBox="1"/>
          <p:nvPr/>
        </p:nvSpPr>
        <p:spPr>
          <a:xfrm>
            <a:off x="4174492" y="2936300"/>
            <a:ext cx="790601" cy="261610"/>
          </a:xfrm>
          <a:prstGeom prst="rect">
            <a:avLst/>
          </a:prstGeom>
          <a:solidFill>
            <a:schemeClr val="bg1"/>
          </a:solidFill>
          <a:ln>
            <a:solidFill>
              <a:schemeClr val="tx1"/>
            </a:solidFill>
          </a:ln>
        </p:spPr>
        <p:txBody>
          <a:bodyPr wrap="none" rtlCol="0">
            <a:spAutoFit/>
          </a:bodyPr>
          <a:lstStyle/>
          <a:p>
            <a:r>
              <a:rPr lang="en-US" sz="1050" dirty="0"/>
              <a:t>Coils B08</a:t>
            </a:r>
            <a:endParaRPr lang="en-GB" sz="1050" dirty="0"/>
          </a:p>
        </p:txBody>
      </p:sp>
      <p:cxnSp>
        <p:nvCxnSpPr>
          <p:cNvPr id="9" name="Straight Arrow Connector 8">
            <a:extLst>
              <a:ext uri="{FF2B5EF4-FFF2-40B4-BE49-F238E27FC236}">
                <a16:creationId xmlns:a16="http://schemas.microsoft.com/office/drawing/2014/main" id="{A761C561-158E-3154-03B3-3FD129E8198F}"/>
              </a:ext>
            </a:extLst>
          </p:cNvPr>
          <p:cNvCxnSpPr>
            <a:cxnSpLocks/>
          </p:cNvCxnSpPr>
          <p:nvPr/>
        </p:nvCxnSpPr>
        <p:spPr>
          <a:xfrm>
            <a:off x="4788024" y="1642772"/>
            <a:ext cx="0" cy="496442"/>
          </a:xfrm>
          <a:prstGeom prst="straightConnector1">
            <a:avLst/>
          </a:prstGeom>
          <a:ln>
            <a:solidFill>
              <a:srgbClr val="00B0F0"/>
            </a:solidFill>
            <a:tailEnd type="triangle"/>
          </a:ln>
        </p:spPr>
        <p:style>
          <a:lnRef idx="2">
            <a:schemeClr val="accent3"/>
          </a:lnRef>
          <a:fillRef idx="0">
            <a:schemeClr val="accent3"/>
          </a:fillRef>
          <a:effectRef idx="1">
            <a:schemeClr val="accent3"/>
          </a:effectRef>
          <a:fontRef idx="minor">
            <a:schemeClr val="tx1"/>
          </a:fontRef>
        </p:style>
      </p:cxnSp>
      <p:sp>
        <p:nvSpPr>
          <p:cNvPr id="10" name="TextBox 9">
            <a:extLst>
              <a:ext uri="{FF2B5EF4-FFF2-40B4-BE49-F238E27FC236}">
                <a16:creationId xmlns:a16="http://schemas.microsoft.com/office/drawing/2014/main" id="{A24737B4-17EF-F1B0-E20C-BD2B8CA30E5B}"/>
              </a:ext>
            </a:extLst>
          </p:cNvPr>
          <p:cNvSpPr txBox="1"/>
          <p:nvPr/>
        </p:nvSpPr>
        <p:spPr>
          <a:xfrm>
            <a:off x="4856624" y="1642772"/>
            <a:ext cx="688009" cy="253916"/>
          </a:xfrm>
          <a:prstGeom prst="rect">
            <a:avLst/>
          </a:prstGeom>
          <a:solidFill>
            <a:schemeClr val="bg1"/>
          </a:solidFill>
          <a:ln>
            <a:solidFill>
              <a:schemeClr val="tx1"/>
            </a:solidFill>
          </a:ln>
        </p:spPr>
        <p:txBody>
          <a:bodyPr wrap="none" rtlCol="0">
            <a:spAutoFit/>
          </a:bodyPr>
          <a:lstStyle/>
          <a:p>
            <a:r>
              <a:rPr lang="en-US" sz="1050" dirty="0"/>
              <a:t>Coils A3</a:t>
            </a:r>
            <a:endParaRPr lang="en-GB" sz="1050" dirty="0"/>
          </a:p>
        </p:txBody>
      </p:sp>
      <p:cxnSp>
        <p:nvCxnSpPr>
          <p:cNvPr id="11" name="Straight Arrow Connector 10">
            <a:extLst>
              <a:ext uri="{FF2B5EF4-FFF2-40B4-BE49-F238E27FC236}">
                <a16:creationId xmlns:a16="http://schemas.microsoft.com/office/drawing/2014/main" id="{CEF6B406-E639-73FE-785F-60FE3C7FE14B}"/>
              </a:ext>
            </a:extLst>
          </p:cNvPr>
          <p:cNvCxnSpPr>
            <a:cxnSpLocks/>
          </p:cNvCxnSpPr>
          <p:nvPr/>
        </p:nvCxnSpPr>
        <p:spPr>
          <a:xfrm flipV="1">
            <a:off x="5851978" y="2703303"/>
            <a:ext cx="0" cy="496442"/>
          </a:xfrm>
          <a:prstGeom prst="straightConnector1">
            <a:avLst/>
          </a:prstGeom>
          <a:ln>
            <a:solidFill>
              <a:srgbClr val="00B0F0"/>
            </a:solidFill>
            <a:tailEnd type="triangle"/>
          </a:ln>
        </p:spPr>
        <p:style>
          <a:lnRef idx="2">
            <a:schemeClr val="accent3"/>
          </a:lnRef>
          <a:fillRef idx="0">
            <a:schemeClr val="accent3"/>
          </a:fillRef>
          <a:effectRef idx="1">
            <a:schemeClr val="accent3"/>
          </a:effectRef>
          <a:fontRef idx="minor">
            <a:schemeClr val="tx1"/>
          </a:fontRef>
        </p:style>
      </p:cxnSp>
      <p:sp>
        <p:nvSpPr>
          <p:cNvPr id="12" name="TextBox 11">
            <a:extLst>
              <a:ext uri="{FF2B5EF4-FFF2-40B4-BE49-F238E27FC236}">
                <a16:creationId xmlns:a16="http://schemas.microsoft.com/office/drawing/2014/main" id="{E6B124FE-CE17-523C-DCAC-585265095870}"/>
              </a:ext>
            </a:extLst>
          </p:cNvPr>
          <p:cNvSpPr txBox="1"/>
          <p:nvPr/>
        </p:nvSpPr>
        <p:spPr>
          <a:xfrm>
            <a:off x="5470302" y="3207895"/>
            <a:ext cx="763351" cy="253916"/>
          </a:xfrm>
          <a:prstGeom prst="rect">
            <a:avLst/>
          </a:prstGeom>
          <a:solidFill>
            <a:schemeClr val="bg1"/>
          </a:solidFill>
          <a:ln>
            <a:solidFill>
              <a:schemeClr val="tx1"/>
            </a:solidFill>
          </a:ln>
        </p:spPr>
        <p:txBody>
          <a:bodyPr wrap="none" rtlCol="0">
            <a:spAutoFit/>
          </a:bodyPr>
          <a:lstStyle/>
          <a:p>
            <a:r>
              <a:rPr lang="en-US" sz="1050" dirty="0"/>
              <a:t>Coils B09</a:t>
            </a:r>
            <a:endParaRPr lang="en-GB" sz="1050" dirty="0"/>
          </a:p>
        </p:txBody>
      </p:sp>
      <p:cxnSp>
        <p:nvCxnSpPr>
          <p:cNvPr id="13" name="Straight Arrow Connector 12">
            <a:extLst>
              <a:ext uri="{FF2B5EF4-FFF2-40B4-BE49-F238E27FC236}">
                <a16:creationId xmlns:a16="http://schemas.microsoft.com/office/drawing/2014/main" id="{7C8FB8D7-54E0-F5AD-9E47-4AAED8DE32EC}"/>
              </a:ext>
            </a:extLst>
          </p:cNvPr>
          <p:cNvCxnSpPr>
            <a:cxnSpLocks/>
          </p:cNvCxnSpPr>
          <p:nvPr/>
        </p:nvCxnSpPr>
        <p:spPr>
          <a:xfrm flipV="1">
            <a:off x="7724186" y="3124573"/>
            <a:ext cx="0" cy="496442"/>
          </a:xfrm>
          <a:prstGeom prst="straightConnector1">
            <a:avLst/>
          </a:prstGeom>
          <a:ln>
            <a:solidFill>
              <a:srgbClr val="00B0F0"/>
            </a:solidFill>
            <a:tailEnd type="triangle"/>
          </a:ln>
        </p:spPr>
        <p:style>
          <a:lnRef idx="2">
            <a:schemeClr val="accent3"/>
          </a:lnRef>
          <a:fillRef idx="0">
            <a:schemeClr val="accent3"/>
          </a:fillRef>
          <a:effectRef idx="1">
            <a:schemeClr val="accent3"/>
          </a:effectRef>
          <a:fontRef idx="minor">
            <a:schemeClr val="tx1"/>
          </a:fontRef>
        </p:style>
      </p:cxnSp>
      <p:sp>
        <p:nvSpPr>
          <p:cNvPr id="14" name="TextBox 13">
            <a:extLst>
              <a:ext uri="{FF2B5EF4-FFF2-40B4-BE49-F238E27FC236}">
                <a16:creationId xmlns:a16="http://schemas.microsoft.com/office/drawing/2014/main" id="{E4C4C84B-1309-48A4-01BB-F80AF5D59304}"/>
              </a:ext>
            </a:extLst>
          </p:cNvPr>
          <p:cNvSpPr txBox="1"/>
          <p:nvPr/>
        </p:nvSpPr>
        <p:spPr>
          <a:xfrm>
            <a:off x="6876256" y="3399149"/>
            <a:ext cx="763351" cy="253916"/>
          </a:xfrm>
          <a:prstGeom prst="rect">
            <a:avLst/>
          </a:prstGeom>
          <a:solidFill>
            <a:schemeClr val="bg1"/>
          </a:solidFill>
          <a:ln>
            <a:solidFill>
              <a:schemeClr val="tx1"/>
            </a:solidFill>
          </a:ln>
        </p:spPr>
        <p:txBody>
          <a:bodyPr wrap="none" rtlCol="0">
            <a:spAutoFit/>
          </a:bodyPr>
          <a:lstStyle/>
          <a:p>
            <a:r>
              <a:rPr lang="en-US" sz="1050" dirty="0"/>
              <a:t>Coils B10</a:t>
            </a:r>
            <a:endParaRPr lang="en-GB" sz="1050" dirty="0"/>
          </a:p>
        </p:txBody>
      </p:sp>
      <p:cxnSp>
        <p:nvCxnSpPr>
          <p:cNvPr id="15" name="Straight Arrow Connector 14">
            <a:extLst>
              <a:ext uri="{FF2B5EF4-FFF2-40B4-BE49-F238E27FC236}">
                <a16:creationId xmlns:a16="http://schemas.microsoft.com/office/drawing/2014/main" id="{682AF854-8011-6554-1A34-3B79115A81DE}"/>
              </a:ext>
            </a:extLst>
          </p:cNvPr>
          <p:cNvCxnSpPr>
            <a:cxnSpLocks/>
          </p:cNvCxnSpPr>
          <p:nvPr/>
        </p:nvCxnSpPr>
        <p:spPr>
          <a:xfrm>
            <a:off x="6322028" y="2030696"/>
            <a:ext cx="0" cy="496442"/>
          </a:xfrm>
          <a:prstGeom prst="straightConnector1">
            <a:avLst/>
          </a:prstGeom>
          <a:ln>
            <a:solidFill>
              <a:srgbClr val="00B0F0"/>
            </a:solidFill>
            <a:tailEnd type="triangle"/>
          </a:ln>
        </p:spPr>
        <p:style>
          <a:lnRef idx="2">
            <a:schemeClr val="accent3"/>
          </a:lnRef>
          <a:fillRef idx="0">
            <a:schemeClr val="accent3"/>
          </a:fillRef>
          <a:effectRef idx="1">
            <a:schemeClr val="accent3"/>
          </a:effectRef>
          <a:fontRef idx="minor">
            <a:schemeClr val="tx1"/>
          </a:fontRef>
        </p:style>
      </p:cxnSp>
      <p:sp>
        <p:nvSpPr>
          <p:cNvPr id="16" name="TextBox 15">
            <a:extLst>
              <a:ext uri="{FF2B5EF4-FFF2-40B4-BE49-F238E27FC236}">
                <a16:creationId xmlns:a16="http://schemas.microsoft.com/office/drawing/2014/main" id="{DBD998F6-BEF0-88E0-DF11-B50BEB3F1D35}"/>
              </a:ext>
            </a:extLst>
          </p:cNvPr>
          <p:cNvSpPr txBox="1"/>
          <p:nvPr/>
        </p:nvSpPr>
        <p:spPr>
          <a:xfrm>
            <a:off x="6390628" y="2030696"/>
            <a:ext cx="688009" cy="253916"/>
          </a:xfrm>
          <a:prstGeom prst="rect">
            <a:avLst/>
          </a:prstGeom>
          <a:solidFill>
            <a:schemeClr val="bg1"/>
          </a:solidFill>
          <a:ln>
            <a:solidFill>
              <a:schemeClr val="tx1"/>
            </a:solidFill>
          </a:ln>
        </p:spPr>
        <p:txBody>
          <a:bodyPr wrap="none" rtlCol="0">
            <a:spAutoFit/>
          </a:bodyPr>
          <a:lstStyle/>
          <a:p>
            <a:r>
              <a:rPr lang="en-US" sz="1050" dirty="0"/>
              <a:t>Coils A4</a:t>
            </a:r>
            <a:endParaRPr lang="en-GB" sz="1050" dirty="0"/>
          </a:p>
        </p:txBody>
      </p:sp>
      <p:cxnSp>
        <p:nvCxnSpPr>
          <p:cNvPr id="17" name="Straight Arrow Connector 16">
            <a:extLst>
              <a:ext uri="{FF2B5EF4-FFF2-40B4-BE49-F238E27FC236}">
                <a16:creationId xmlns:a16="http://schemas.microsoft.com/office/drawing/2014/main" id="{FDA9EE37-F39B-E202-D785-C6556D8A4F5D}"/>
              </a:ext>
            </a:extLst>
          </p:cNvPr>
          <p:cNvCxnSpPr>
            <a:cxnSpLocks/>
          </p:cNvCxnSpPr>
          <p:nvPr/>
        </p:nvCxnSpPr>
        <p:spPr>
          <a:xfrm>
            <a:off x="8039468" y="2455082"/>
            <a:ext cx="0" cy="496442"/>
          </a:xfrm>
          <a:prstGeom prst="straightConnector1">
            <a:avLst/>
          </a:prstGeom>
          <a:ln>
            <a:solidFill>
              <a:srgbClr val="00B0F0"/>
            </a:solidFill>
            <a:tailEnd type="triangle"/>
          </a:ln>
        </p:spPr>
        <p:style>
          <a:lnRef idx="2">
            <a:schemeClr val="accent3"/>
          </a:lnRef>
          <a:fillRef idx="0">
            <a:schemeClr val="accent3"/>
          </a:fillRef>
          <a:effectRef idx="1">
            <a:schemeClr val="accent3"/>
          </a:effectRef>
          <a:fontRef idx="minor">
            <a:schemeClr val="tx1"/>
          </a:fontRef>
        </p:style>
      </p:cxnSp>
      <p:sp>
        <p:nvSpPr>
          <p:cNvPr id="18" name="TextBox 17">
            <a:extLst>
              <a:ext uri="{FF2B5EF4-FFF2-40B4-BE49-F238E27FC236}">
                <a16:creationId xmlns:a16="http://schemas.microsoft.com/office/drawing/2014/main" id="{A063F398-AB44-225F-2206-7CEE23AEF8B4}"/>
              </a:ext>
            </a:extLst>
          </p:cNvPr>
          <p:cNvSpPr txBox="1"/>
          <p:nvPr/>
        </p:nvSpPr>
        <p:spPr>
          <a:xfrm>
            <a:off x="8187995" y="2294593"/>
            <a:ext cx="688009" cy="253916"/>
          </a:xfrm>
          <a:prstGeom prst="rect">
            <a:avLst/>
          </a:prstGeom>
          <a:solidFill>
            <a:schemeClr val="bg1"/>
          </a:solidFill>
          <a:ln>
            <a:solidFill>
              <a:schemeClr val="tx1"/>
            </a:solidFill>
          </a:ln>
        </p:spPr>
        <p:txBody>
          <a:bodyPr wrap="none" rtlCol="0">
            <a:spAutoFit/>
          </a:bodyPr>
          <a:lstStyle/>
          <a:p>
            <a:r>
              <a:rPr lang="en-US" sz="1050" dirty="0"/>
              <a:t>Coils A5</a:t>
            </a:r>
            <a:endParaRPr lang="en-GB" sz="1050" dirty="0"/>
          </a:p>
        </p:txBody>
      </p:sp>
      <p:grpSp>
        <p:nvGrpSpPr>
          <p:cNvPr id="21" name="Group 20">
            <a:extLst>
              <a:ext uri="{FF2B5EF4-FFF2-40B4-BE49-F238E27FC236}">
                <a16:creationId xmlns:a16="http://schemas.microsoft.com/office/drawing/2014/main" id="{5D2D7723-1A12-79AB-559B-48FCBBC4587D}"/>
              </a:ext>
            </a:extLst>
          </p:cNvPr>
          <p:cNvGrpSpPr/>
          <p:nvPr/>
        </p:nvGrpSpPr>
        <p:grpSpPr>
          <a:xfrm>
            <a:off x="4069299" y="786052"/>
            <a:ext cx="650126" cy="1372340"/>
            <a:chOff x="3411856" y="1294982"/>
            <a:chExt cx="866835" cy="1829786"/>
          </a:xfrm>
        </p:grpSpPr>
        <p:cxnSp>
          <p:nvCxnSpPr>
            <p:cNvPr id="22" name="Straight Arrow Connector 21">
              <a:extLst>
                <a:ext uri="{FF2B5EF4-FFF2-40B4-BE49-F238E27FC236}">
                  <a16:creationId xmlns:a16="http://schemas.microsoft.com/office/drawing/2014/main" id="{9390015F-5111-1841-9B86-B7ED56B25AF3}"/>
                </a:ext>
              </a:extLst>
            </p:cNvPr>
            <p:cNvCxnSpPr>
              <a:cxnSpLocks/>
            </p:cNvCxnSpPr>
            <p:nvPr/>
          </p:nvCxnSpPr>
          <p:spPr>
            <a:xfrm>
              <a:off x="3630168" y="1563625"/>
              <a:ext cx="0" cy="156114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A8968611-6CBB-D771-C778-FD032EE55D69}"/>
                </a:ext>
              </a:extLst>
            </p:cNvPr>
            <p:cNvSpPr txBox="1"/>
            <p:nvPr/>
          </p:nvSpPr>
          <p:spPr>
            <a:xfrm>
              <a:off x="3411856" y="1294982"/>
              <a:ext cx="866835" cy="276999"/>
            </a:xfrm>
            <a:prstGeom prst="rect">
              <a:avLst/>
            </a:prstGeom>
            <a:noFill/>
            <a:ln w="25400">
              <a:solidFill>
                <a:srgbClr val="FF0000"/>
              </a:solidFill>
            </a:ln>
          </p:spPr>
          <p:txBody>
            <a:bodyPr wrap="square" lIns="0" tIns="0" rIns="0" bIns="0" rtlCol="0">
              <a:spAutoFit/>
            </a:bodyPr>
            <a:lstStyle/>
            <a:p>
              <a:pPr algn="ctr"/>
              <a:r>
                <a:rPr lang="en-GB" sz="1350" dirty="0">
                  <a:solidFill>
                    <a:srgbClr val="FF0000"/>
                  </a:solidFill>
                </a:rPr>
                <a:t>Today</a:t>
              </a:r>
            </a:p>
          </p:txBody>
        </p:sp>
      </p:grpSp>
      <p:pic>
        <p:nvPicPr>
          <p:cNvPr id="24" name="Picture 23" descr="1601-00 Cross Section MCBXFB 0.jpg">
            <a:extLst>
              <a:ext uri="{FF2B5EF4-FFF2-40B4-BE49-F238E27FC236}">
                <a16:creationId xmlns:a16="http://schemas.microsoft.com/office/drawing/2014/main" id="{B6CB6E8B-3DA1-8887-C1A7-516463B69579}"/>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3057" b="99127" l="731" r="99415">
                        <a14:foregroundMark x1="48977" y1="50364" x2="48977" y2="50364"/>
                        <a14:foregroundMark x1="56725" y1="51092" x2="56725" y2="51092"/>
                        <a14:foregroundMark x1="52047" y1="44105" x2="52047" y2="44105"/>
                        <a14:foregroundMark x1="48977" y1="57205" x2="48977" y2="57205"/>
                        <a14:foregroundMark x1="41959" y1="49491" x2="41959" y2="49491"/>
                        <a14:foregroundMark x1="45760" y1="44105" x2="45760" y2="44105"/>
                      </a14:backgroundRemoval>
                    </a14:imgEffect>
                  </a14:imgLayer>
                </a14:imgProps>
              </a:ext>
              <a:ext uri="{28A0092B-C50C-407E-A947-70E740481C1C}">
                <a14:useLocalDpi xmlns:a14="http://schemas.microsoft.com/office/drawing/2010/main"/>
              </a:ext>
            </a:extLst>
          </a:blip>
          <a:srcRect/>
          <a:stretch/>
        </p:blipFill>
        <p:spPr>
          <a:xfrm>
            <a:off x="7883324" y="37988"/>
            <a:ext cx="1230714" cy="1235860"/>
          </a:xfrm>
          <a:prstGeom prst="rect">
            <a:avLst/>
          </a:prstGeom>
        </p:spPr>
      </p:pic>
    </p:spTree>
    <p:extLst>
      <p:ext uri="{BB962C8B-B14F-4D97-AF65-F5344CB8AC3E}">
        <p14:creationId xmlns:p14="http://schemas.microsoft.com/office/powerpoint/2010/main" val="27138251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CBE4D-9D3F-C267-AE95-8E6822E3AF42}"/>
              </a:ext>
            </a:extLst>
          </p:cNvPr>
          <p:cNvSpPr>
            <a:spLocks noGrp="1"/>
          </p:cNvSpPr>
          <p:nvPr>
            <p:ph type="title"/>
          </p:nvPr>
        </p:nvSpPr>
        <p:spPr/>
        <p:txBody>
          <a:bodyPr/>
          <a:lstStyle/>
          <a:p>
            <a:r>
              <a:rPr lang="en-GB" dirty="0"/>
              <a:t>MCBXF status at CERN</a:t>
            </a:r>
          </a:p>
        </p:txBody>
      </p:sp>
      <p:sp>
        <p:nvSpPr>
          <p:cNvPr id="5" name="Slide Number Placeholder 4">
            <a:extLst>
              <a:ext uri="{FF2B5EF4-FFF2-40B4-BE49-F238E27FC236}">
                <a16:creationId xmlns:a16="http://schemas.microsoft.com/office/drawing/2014/main" id="{CC38410A-2AA2-6845-BC97-C0C002DB19D4}"/>
              </a:ext>
            </a:extLst>
          </p:cNvPr>
          <p:cNvSpPr>
            <a:spLocks noGrp="1"/>
          </p:cNvSpPr>
          <p:nvPr>
            <p:ph type="sldNum" sz="quarter" idx="12"/>
          </p:nvPr>
        </p:nvSpPr>
        <p:spPr/>
        <p:txBody>
          <a:bodyPr/>
          <a:lstStyle/>
          <a:p>
            <a:fld id="{8447280E-DBD2-48B9-BCF2-797537AC91CF}" type="slidenum">
              <a:rPr lang="en-US" smtClean="0"/>
              <a:t>8</a:t>
            </a:fld>
            <a:endParaRPr lang="en-US"/>
          </a:p>
        </p:txBody>
      </p:sp>
      <p:graphicFrame>
        <p:nvGraphicFramePr>
          <p:cNvPr id="6" name="Table 5">
            <a:extLst>
              <a:ext uri="{FF2B5EF4-FFF2-40B4-BE49-F238E27FC236}">
                <a16:creationId xmlns:a16="http://schemas.microsoft.com/office/drawing/2014/main" id="{86D4A07E-02E8-C51E-B656-688D1A5C68C9}"/>
              </a:ext>
            </a:extLst>
          </p:cNvPr>
          <p:cNvGraphicFramePr>
            <a:graphicFrameLocks noGrp="1"/>
          </p:cNvGraphicFramePr>
          <p:nvPr>
            <p:extLst>
              <p:ext uri="{D42A27DB-BD31-4B8C-83A1-F6EECF244321}">
                <p14:modId xmlns:p14="http://schemas.microsoft.com/office/powerpoint/2010/main" val="1965101865"/>
              </p:ext>
            </p:extLst>
          </p:nvPr>
        </p:nvGraphicFramePr>
        <p:xfrm>
          <a:off x="305992" y="1360640"/>
          <a:ext cx="7945548" cy="2474126"/>
        </p:xfrm>
        <a:graphic>
          <a:graphicData uri="http://schemas.openxmlformats.org/drawingml/2006/table">
            <a:tbl>
              <a:tblPr/>
              <a:tblGrid>
                <a:gridCol w="427474">
                  <a:extLst>
                    <a:ext uri="{9D8B030D-6E8A-4147-A177-3AD203B41FA5}">
                      <a16:colId xmlns:a16="http://schemas.microsoft.com/office/drawing/2014/main" val="3195884230"/>
                    </a:ext>
                  </a:extLst>
                </a:gridCol>
                <a:gridCol w="128242">
                  <a:extLst>
                    <a:ext uri="{9D8B030D-6E8A-4147-A177-3AD203B41FA5}">
                      <a16:colId xmlns:a16="http://schemas.microsoft.com/office/drawing/2014/main" val="1283738496"/>
                    </a:ext>
                  </a:extLst>
                </a:gridCol>
                <a:gridCol w="128242">
                  <a:extLst>
                    <a:ext uri="{9D8B030D-6E8A-4147-A177-3AD203B41FA5}">
                      <a16:colId xmlns:a16="http://schemas.microsoft.com/office/drawing/2014/main" val="3116962883"/>
                    </a:ext>
                  </a:extLst>
                </a:gridCol>
                <a:gridCol w="128242">
                  <a:extLst>
                    <a:ext uri="{9D8B030D-6E8A-4147-A177-3AD203B41FA5}">
                      <a16:colId xmlns:a16="http://schemas.microsoft.com/office/drawing/2014/main" val="2352931156"/>
                    </a:ext>
                  </a:extLst>
                </a:gridCol>
                <a:gridCol w="128242">
                  <a:extLst>
                    <a:ext uri="{9D8B030D-6E8A-4147-A177-3AD203B41FA5}">
                      <a16:colId xmlns:a16="http://schemas.microsoft.com/office/drawing/2014/main" val="3870211462"/>
                    </a:ext>
                  </a:extLst>
                </a:gridCol>
                <a:gridCol w="128242">
                  <a:extLst>
                    <a:ext uri="{9D8B030D-6E8A-4147-A177-3AD203B41FA5}">
                      <a16:colId xmlns:a16="http://schemas.microsoft.com/office/drawing/2014/main" val="2038320699"/>
                    </a:ext>
                  </a:extLst>
                </a:gridCol>
                <a:gridCol w="128242">
                  <a:extLst>
                    <a:ext uri="{9D8B030D-6E8A-4147-A177-3AD203B41FA5}">
                      <a16:colId xmlns:a16="http://schemas.microsoft.com/office/drawing/2014/main" val="2020861737"/>
                    </a:ext>
                  </a:extLst>
                </a:gridCol>
                <a:gridCol w="128242">
                  <a:extLst>
                    <a:ext uri="{9D8B030D-6E8A-4147-A177-3AD203B41FA5}">
                      <a16:colId xmlns:a16="http://schemas.microsoft.com/office/drawing/2014/main" val="1909097349"/>
                    </a:ext>
                  </a:extLst>
                </a:gridCol>
                <a:gridCol w="128242">
                  <a:extLst>
                    <a:ext uri="{9D8B030D-6E8A-4147-A177-3AD203B41FA5}">
                      <a16:colId xmlns:a16="http://schemas.microsoft.com/office/drawing/2014/main" val="1389920300"/>
                    </a:ext>
                  </a:extLst>
                </a:gridCol>
                <a:gridCol w="128242">
                  <a:extLst>
                    <a:ext uri="{9D8B030D-6E8A-4147-A177-3AD203B41FA5}">
                      <a16:colId xmlns:a16="http://schemas.microsoft.com/office/drawing/2014/main" val="1282880005"/>
                    </a:ext>
                  </a:extLst>
                </a:gridCol>
                <a:gridCol w="128242">
                  <a:extLst>
                    <a:ext uri="{9D8B030D-6E8A-4147-A177-3AD203B41FA5}">
                      <a16:colId xmlns:a16="http://schemas.microsoft.com/office/drawing/2014/main" val="1760885839"/>
                    </a:ext>
                  </a:extLst>
                </a:gridCol>
                <a:gridCol w="128242">
                  <a:extLst>
                    <a:ext uri="{9D8B030D-6E8A-4147-A177-3AD203B41FA5}">
                      <a16:colId xmlns:a16="http://schemas.microsoft.com/office/drawing/2014/main" val="1142963282"/>
                    </a:ext>
                  </a:extLst>
                </a:gridCol>
                <a:gridCol w="128242">
                  <a:extLst>
                    <a:ext uri="{9D8B030D-6E8A-4147-A177-3AD203B41FA5}">
                      <a16:colId xmlns:a16="http://schemas.microsoft.com/office/drawing/2014/main" val="566129300"/>
                    </a:ext>
                  </a:extLst>
                </a:gridCol>
                <a:gridCol w="128242">
                  <a:extLst>
                    <a:ext uri="{9D8B030D-6E8A-4147-A177-3AD203B41FA5}">
                      <a16:colId xmlns:a16="http://schemas.microsoft.com/office/drawing/2014/main" val="357676917"/>
                    </a:ext>
                  </a:extLst>
                </a:gridCol>
                <a:gridCol w="128242">
                  <a:extLst>
                    <a:ext uri="{9D8B030D-6E8A-4147-A177-3AD203B41FA5}">
                      <a16:colId xmlns:a16="http://schemas.microsoft.com/office/drawing/2014/main" val="1158022051"/>
                    </a:ext>
                  </a:extLst>
                </a:gridCol>
                <a:gridCol w="128242">
                  <a:extLst>
                    <a:ext uri="{9D8B030D-6E8A-4147-A177-3AD203B41FA5}">
                      <a16:colId xmlns:a16="http://schemas.microsoft.com/office/drawing/2014/main" val="980453051"/>
                    </a:ext>
                  </a:extLst>
                </a:gridCol>
                <a:gridCol w="128242">
                  <a:extLst>
                    <a:ext uri="{9D8B030D-6E8A-4147-A177-3AD203B41FA5}">
                      <a16:colId xmlns:a16="http://schemas.microsoft.com/office/drawing/2014/main" val="822797914"/>
                    </a:ext>
                  </a:extLst>
                </a:gridCol>
                <a:gridCol w="128242">
                  <a:extLst>
                    <a:ext uri="{9D8B030D-6E8A-4147-A177-3AD203B41FA5}">
                      <a16:colId xmlns:a16="http://schemas.microsoft.com/office/drawing/2014/main" val="3894940948"/>
                    </a:ext>
                  </a:extLst>
                </a:gridCol>
                <a:gridCol w="128242">
                  <a:extLst>
                    <a:ext uri="{9D8B030D-6E8A-4147-A177-3AD203B41FA5}">
                      <a16:colId xmlns:a16="http://schemas.microsoft.com/office/drawing/2014/main" val="3374096519"/>
                    </a:ext>
                  </a:extLst>
                </a:gridCol>
                <a:gridCol w="208280">
                  <a:extLst>
                    <a:ext uri="{9D8B030D-6E8A-4147-A177-3AD203B41FA5}">
                      <a16:colId xmlns:a16="http://schemas.microsoft.com/office/drawing/2014/main" val="2652975535"/>
                    </a:ext>
                  </a:extLst>
                </a:gridCol>
                <a:gridCol w="128242">
                  <a:extLst>
                    <a:ext uri="{9D8B030D-6E8A-4147-A177-3AD203B41FA5}">
                      <a16:colId xmlns:a16="http://schemas.microsoft.com/office/drawing/2014/main" val="872207463"/>
                    </a:ext>
                  </a:extLst>
                </a:gridCol>
                <a:gridCol w="128242">
                  <a:extLst>
                    <a:ext uri="{9D8B030D-6E8A-4147-A177-3AD203B41FA5}">
                      <a16:colId xmlns:a16="http://schemas.microsoft.com/office/drawing/2014/main" val="3986915079"/>
                    </a:ext>
                  </a:extLst>
                </a:gridCol>
                <a:gridCol w="128242">
                  <a:extLst>
                    <a:ext uri="{9D8B030D-6E8A-4147-A177-3AD203B41FA5}">
                      <a16:colId xmlns:a16="http://schemas.microsoft.com/office/drawing/2014/main" val="2231309381"/>
                    </a:ext>
                  </a:extLst>
                </a:gridCol>
                <a:gridCol w="128242">
                  <a:extLst>
                    <a:ext uri="{9D8B030D-6E8A-4147-A177-3AD203B41FA5}">
                      <a16:colId xmlns:a16="http://schemas.microsoft.com/office/drawing/2014/main" val="3248765231"/>
                    </a:ext>
                  </a:extLst>
                </a:gridCol>
                <a:gridCol w="128242">
                  <a:extLst>
                    <a:ext uri="{9D8B030D-6E8A-4147-A177-3AD203B41FA5}">
                      <a16:colId xmlns:a16="http://schemas.microsoft.com/office/drawing/2014/main" val="3200618191"/>
                    </a:ext>
                  </a:extLst>
                </a:gridCol>
                <a:gridCol w="128242">
                  <a:extLst>
                    <a:ext uri="{9D8B030D-6E8A-4147-A177-3AD203B41FA5}">
                      <a16:colId xmlns:a16="http://schemas.microsoft.com/office/drawing/2014/main" val="1534680130"/>
                    </a:ext>
                  </a:extLst>
                </a:gridCol>
                <a:gridCol w="128242">
                  <a:extLst>
                    <a:ext uri="{9D8B030D-6E8A-4147-A177-3AD203B41FA5}">
                      <a16:colId xmlns:a16="http://schemas.microsoft.com/office/drawing/2014/main" val="276827640"/>
                    </a:ext>
                  </a:extLst>
                </a:gridCol>
                <a:gridCol w="128242">
                  <a:extLst>
                    <a:ext uri="{9D8B030D-6E8A-4147-A177-3AD203B41FA5}">
                      <a16:colId xmlns:a16="http://schemas.microsoft.com/office/drawing/2014/main" val="2112907836"/>
                    </a:ext>
                  </a:extLst>
                </a:gridCol>
                <a:gridCol w="128242">
                  <a:extLst>
                    <a:ext uri="{9D8B030D-6E8A-4147-A177-3AD203B41FA5}">
                      <a16:colId xmlns:a16="http://schemas.microsoft.com/office/drawing/2014/main" val="1635302103"/>
                    </a:ext>
                  </a:extLst>
                </a:gridCol>
                <a:gridCol w="128242">
                  <a:extLst>
                    <a:ext uri="{9D8B030D-6E8A-4147-A177-3AD203B41FA5}">
                      <a16:colId xmlns:a16="http://schemas.microsoft.com/office/drawing/2014/main" val="932307897"/>
                    </a:ext>
                  </a:extLst>
                </a:gridCol>
                <a:gridCol w="128242">
                  <a:extLst>
                    <a:ext uri="{9D8B030D-6E8A-4147-A177-3AD203B41FA5}">
                      <a16:colId xmlns:a16="http://schemas.microsoft.com/office/drawing/2014/main" val="1827744891"/>
                    </a:ext>
                  </a:extLst>
                </a:gridCol>
                <a:gridCol w="128242">
                  <a:extLst>
                    <a:ext uri="{9D8B030D-6E8A-4147-A177-3AD203B41FA5}">
                      <a16:colId xmlns:a16="http://schemas.microsoft.com/office/drawing/2014/main" val="1456216310"/>
                    </a:ext>
                  </a:extLst>
                </a:gridCol>
                <a:gridCol w="128242">
                  <a:extLst>
                    <a:ext uri="{9D8B030D-6E8A-4147-A177-3AD203B41FA5}">
                      <a16:colId xmlns:a16="http://schemas.microsoft.com/office/drawing/2014/main" val="1282382126"/>
                    </a:ext>
                  </a:extLst>
                </a:gridCol>
                <a:gridCol w="128242">
                  <a:extLst>
                    <a:ext uri="{9D8B030D-6E8A-4147-A177-3AD203B41FA5}">
                      <a16:colId xmlns:a16="http://schemas.microsoft.com/office/drawing/2014/main" val="3023619553"/>
                    </a:ext>
                  </a:extLst>
                </a:gridCol>
                <a:gridCol w="128242">
                  <a:extLst>
                    <a:ext uri="{9D8B030D-6E8A-4147-A177-3AD203B41FA5}">
                      <a16:colId xmlns:a16="http://schemas.microsoft.com/office/drawing/2014/main" val="437423070"/>
                    </a:ext>
                  </a:extLst>
                </a:gridCol>
                <a:gridCol w="128242">
                  <a:extLst>
                    <a:ext uri="{9D8B030D-6E8A-4147-A177-3AD203B41FA5}">
                      <a16:colId xmlns:a16="http://schemas.microsoft.com/office/drawing/2014/main" val="533048988"/>
                    </a:ext>
                  </a:extLst>
                </a:gridCol>
                <a:gridCol w="128242">
                  <a:extLst>
                    <a:ext uri="{9D8B030D-6E8A-4147-A177-3AD203B41FA5}">
                      <a16:colId xmlns:a16="http://schemas.microsoft.com/office/drawing/2014/main" val="827238911"/>
                    </a:ext>
                  </a:extLst>
                </a:gridCol>
                <a:gridCol w="128242">
                  <a:extLst>
                    <a:ext uri="{9D8B030D-6E8A-4147-A177-3AD203B41FA5}">
                      <a16:colId xmlns:a16="http://schemas.microsoft.com/office/drawing/2014/main" val="1232384529"/>
                    </a:ext>
                  </a:extLst>
                </a:gridCol>
                <a:gridCol w="128242">
                  <a:extLst>
                    <a:ext uri="{9D8B030D-6E8A-4147-A177-3AD203B41FA5}">
                      <a16:colId xmlns:a16="http://schemas.microsoft.com/office/drawing/2014/main" val="1894143890"/>
                    </a:ext>
                  </a:extLst>
                </a:gridCol>
                <a:gridCol w="128242">
                  <a:extLst>
                    <a:ext uri="{9D8B030D-6E8A-4147-A177-3AD203B41FA5}">
                      <a16:colId xmlns:a16="http://schemas.microsoft.com/office/drawing/2014/main" val="3162733802"/>
                    </a:ext>
                  </a:extLst>
                </a:gridCol>
                <a:gridCol w="128242">
                  <a:extLst>
                    <a:ext uri="{9D8B030D-6E8A-4147-A177-3AD203B41FA5}">
                      <a16:colId xmlns:a16="http://schemas.microsoft.com/office/drawing/2014/main" val="2463064519"/>
                    </a:ext>
                  </a:extLst>
                </a:gridCol>
                <a:gridCol w="128242">
                  <a:extLst>
                    <a:ext uri="{9D8B030D-6E8A-4147-A177-3AD203B41FA5}">
                      <a16:colId xmlns:a16="http://schemas.microsoft.com/office/drawing/2014/main" val="3427009399"/>
                    </a:ext>
                  </a:extLst>
                </a:gridCol>
                <a:gridCol w="128242">
                  <a:extLst>
                    <a:ext uri="{9D8B030D-6E8A-4147-A177-3AD203B41FA5}">
                      <a16:colId xmlns:a16="http://schemas.microsoft.com/office/drawing/2014/main" val="1749510885"/>
                    </a:ext>
                  </a:extLst>
                </a:gridCol>
                <a:gridCol w="128242">
                  <a:extLst>
                    <a:ext uri="{9D8B030D-6E8A-4147-A177-3AD203B41FA5}">
                      <a16:colId xmlns:a16="http://schemas.microsoft.com/office/drawing/2014/main" val="1230137483"/>
                    </a:ext>
                  </a:extLst>
                </a:gridCol>
                <a:gridCol w="128242">
                  <a:extLst>
                    <a:ext uri="{9D8B030D-6E8A-4147-A177-3AD203B41FA5}">
                      <a16:colId xmlns:a16="http://schemas.microsoft.com/office/drawing/2014/main" val="896515044"/>
                    </a:ext>
                  </a:extLst>
                </a:gridCol>
                <a:gridCol w="128242">
                  <a:extLst>
                    <a:ext uri="{9D8B030D-6E8A-4147-A177-3AD203B41FA5}">
                      <a16:colId xmlns:a16="http://schemas.microsoft.com/office/drawing/2014/main" val="2738744044"/>
                    </a:ext>
                  </a:extLst>
                </a:gridCol>
                <a:gridCol w="128242">
                  <a:extLst>
                    <a:ext uri="{9D8B030D-6E8A-4147-A177-3AD203B41FA5}">
                      <a16:colId xmlns:a16="http://schemas.microsoft.com/office/drawing/2014/main" val="734078226"/>
                    </a:ext>
                  </a:extLst>
                </a:gridCol>
                <a:gridCol w="128242">
                  <a:extLst>
                    <a:ext uri="{9D8B030D-6E8A-4147-A177-3AD203B41FA5}">
                      <a16:colId xmlns:a16="http://schemas.microsoft.com/office/drawing/2014/main" val="2030735252"/>
                    </a:ext>
                  </a:extLst>
                </a:gridCol>
                <a:gridCol w="128242">
                  <a:extLst>
                    <a:ext uri="{9D8B030D-6E8A-4147-A177-3AD203B41FA5}">
                      <a16:colId xmlns:a16="http://schemas.microsoft.com/office/drawing/2014/main" val="2128156914"/>
                    </a:ext>
                  </a:extLst>
                </a:gridCol>
                <a:gridCol w="128242">
                  <a:extLst>
                    <a:ext uri="{9D8B030D-6E8A-4147-A177-3AD203B41FA5}">
                      <a16:colId xmlns:a16="http://schemas.microsoft.com/office/drawing/2014/main" val="3326168803"/>
                    </a:ext>
                  </a:extLst>
                </a:gridCol>
                <a:gridCol w="128242">
                  <a:extLst>
                    <a:ext uri="{9D8B030D-6E8A-4147-A177-3AD203B41FA5}">
                      <a16:colId xmlns:a16="http://schemas.microsoft.com/office/drawing/2014/main" val="3748988301"/>
                    </a:ext>
                  </a:extLst>
                </a:gridCol>
                <a:gridCol w="128242">
                  <a:extLst>
                    <a:ext uri="{9D8B030D-6E8A-4147-A177-3AD203B41FA5}">
                      <a16:colId xmlns:a16="http://schemas.microsoft.com/office/drawing/2014/main" val="3725231475"/>
                    </a:ext>
                  </a:extLst>
                </a:gridCol>
                <a:gridCol w="128242">
                  <a:extLst>
                    <a:ext uri="{9D8B030D-6E8A-4147-A177-3AD203B41FA5}">
                      <a16:colId xmlns:a16="http://schemas.microsoft.com/office/drawing/2014/main" val="530109506"/>
                    </a:ext>
                  </a:extLst>
                </a:gridCol>
                <a:gridCol w="128242">
                  <a:extLst>
                    <a:ext uri="{9D8B030D-6E8A-4147-A177-3AD203B41FA5}">
                      <a16:colId xmlns:a16="http://schemas.microsoft.com/office/drawing/2014/main" val="2274996666"/>
                    </a:ext>
                  </a:extLst>
                </a:gridCol>
                <a:gridCol w="128242">
                  <a:extLst>
                    <a:ext uri="{9D8B030D-6E8A-4147-A177-3AD203B41FA5}">
                      <a16:colId xmlns:a16="http://schemas.microsoft.com/office/drawing/2014/main" val="4010503648"/>
                    </a:ext>
                  </a:extLst>
                </a:gridCol>
                <a:gridCol w="128242">
                  <a:extLst>
                    <a:ext uri="{9D8B030D-6E8A-4147-A177-3AD203B41FA5}">
                      <a16:colId xmlns:a16="http://schemas.microsoft.com/office/drawing/2014/main" val="1594317878"/>
                    </a:ext>
                  </a:extLst>
                </a:gridCol>
                <a:gridCol w="128242">
                  <a:extLst>
                    <a:ext uri="{9D8B030D-6E8A-4147-A177-3AD203B41FA5}">
                      <a16:colId xmlns:a16="http://schemas.microsoft.com/office/drawing/2014/main" val="872043825"/>
                    </a:ext>
                  </a:extLst>
                </a:gridCol>
                <a:gridCol w="128242">
                  <a:extLst>
                    <a:ext uri="{9D8B030D-6E8A-4147-A177-3AD203B41FA5}">
                      <a16:colId xmlns:a16="http://schemas.microsoft.com/office/drawing/2014/main" val="1986179676"/>
                    </a:ext>
                  </a:extLst>
                </a:gridCol>
                <a:gridCol w="128242">
                  <a:extLst>
                    <a:ext uri="{9D8B030D-6E8A-4147-A177-3AD203B41FA5}">
                      <a16:colId xmlns:a16="http://schemas.microsoft.com/office/drawing/2014/main" val="3618533640"/>
                    </a:ext>
                  </a:extLst>
                </a:gridCol>
              </a:tblGrid>
              <a:tr h="221738">
                <a:tc>
                  <a:txBody>
                    <a:bodyPr/>
                    <a:lstStyle/>
                    <a:p>
                      <a:pPr algn="ctr" fontAlgn="ctr"/>
                      <a:endParaRPr lang="en-GB" sz="900" b="0" i="0" u="none" strike="noStrike" dirty="0">
                        <a:solidFill>
                          <a:srgbClr val="000000"/>
                        </a:solidFill>
                        <a:effectLst/>
                        <a:latin typeface="Arial" panose="020B0604020202020204" pitchFamily="34" charset="0"/>
                      </a:endParaRPr>
                    </a:p>
                  </a:txBody>
                  <a:tcPr marL="3873" marR="3873" marT="3873" marB="0" anchor="ctr">
                    <a:lnL>
                      <a:noFill/>
                    </a:lnL>
                    <a:lnR w="6350" cap="flat" cmpd="sng" algn="ctr">
                      <a:solidFill>
                        <a:srgbClr val="000000"/>
                      </a:solidFill>
                      <a:prstDash val="solid"/>
                      <a:round/>
                      <a:headEnd type="none" w="med" len="med"/>
                      <a:tailEnd type="none" w="med" len="med"/>
                    </a:lnR>
                    <a:lnT>
                      <a:noFill/>
                    </a:lnT>
                    <a:lnB>
                      <a:noFill/>
                    </a:lnB>
                    <a:noFill/>
                  </a:tcPr>
                </a:tc>
                <a:tc gridSpan="24">
                  <a:txBody>
                    <a:bodyPr/>
                    <a:lstStyle/>
                    <a:p>
                      <a:pPr algn="ctr" rtl="0" fontAlgn="ctr"/>
                      <a:r>
                        <a:rPr lang="en-GB" sz="500" b="0" i="0" u="none" strike="noStrike">
                          <a:solidFill>
                            <a:srgbClr val="000000"/>
                          </a:solidFill>
                          <a:effectLst/>
                          <a:latin typeface="Calibri" panose="020F0502020204030204" pitchFamily="34" charset="0"/>
                        </a:rPr>
                        <a:t>2024</a:t>
                      </a:r>
                    </a:p>
                  </a:txBody>
                  <a:tcPr marL="3873" marR="3873" marT="3873"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lnL w="19050" cap="flat" cmpd="sng" algn="ctr">
                      <a:solidFill>
                        <a:srgbClr val="000000"/>
                      </a:solidFill>
                      <a:prstDash val="solid"/>
                      <a:round/>
                      <a:headEnd type="none" w="med" len="med"/>
                      <a:tailEnd type="none" w="med" len="med"/>
                    </a:ln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24">
                  <a:txBody>
                    <a:bodyPr/>
                    <a:lstStyle/>
                    <a:p>
                      <a:pPr algn="ctr" rtl="0" fontAlgn="ctr"/>
                      <a:r>
                        <a:rPr lang="en-GB" sz="500" b="0" i="0" u="none" strike="noStrike">
                          <a:solidFill>
                            <a:srgbClr val="000000"/>
                          </a:solidFill>
                          <a:effectLst/>
                          <a:latin typeface="Calibri" panose="020F0502020204030204" pitchFamily="34" charset="0"/>
                        </a:rPr>
                        <a:t>2025</a:t>
                      </a:r>
                    </a:p>
                  </a:txBody>
                  <a:tcPr marL="3873" marR="3873" marT="3873"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gridSpan="10">
                  <a:txBody>
                    <a:bodyPr/>
                    <a:lstStyle/>
                    <a:p>
                      <a:pPr algn="ctr" rtl="0" fontAlgn="ctr"/>
                      <a:r>
                        <a:rPr lang="en-GB" sz="500" b="0" i="0" u="none" strike="noStrike">
                          <a:solidFill>
                            <a:srgbClr val="000000"/>
                          </a:solidFill>
                          <a:effectLst/>
                          <a:latin typeface="Calibri" panose="020F0502020204030204" pitchFamily="34" charset="0"/>
                        </a:rPr>
                        <a:t>2026</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918910103"/>
                  </a:ext>
                </a:extLst>
              </a:tr>
              <a:tr h="227573">
                <a:tc>
                  <a:txBody>
                    <a:bodyPr/>
                    <a:lstStyle/>
                    <a:p>
                      <a:pPr algn="ctr" fontAlgn="ctr"/>
                      <a:r>
                        <a:rPr lang="en-GB" sz="900" b="0" i="0" u="none" strike="noStrike">
                          <a:solidFill>
                            <a:srgbClr val="000000"/>
                          </a:solidFill>
                          <a:effectLst/>
                          <a:latin typeface="Arial" panose="020B060402020202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noFill/>
                  </a:tcPr>
                </a:tc>
                <a:tc gridSpan="2">
                  <a:txBody>
                    <a:bodyPr/>
                    <a:lstStyle/>
                    <a:p>
                      <a:pPr algn="ctr" rtl="0" fontAlgn="ctr"/>
                      <a:r>
                        <a:rPr lang="en-GB" sz="400" b="0" i="0" u="none" strike="noStrike">
                          <a:solidFill>
                            <a:srgbClr val="000000"/>
                          </a:solidFill>
                          <a:effectLst/>
                          <a:latin typeface="Calibri" panose="020F0502020204030204" pitchFamily="34" charset="0"/>
                        </a:rPr>
                        <a:t>Jan</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Feb</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Mar</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Apr</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May</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Jun</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Jul</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Aug</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Sep</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Oct</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Nov</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Dec</a:t>
                      </a:r>
                    </a:p>
                  </a:txBody>
                  <a:tcPr marL="3873" marR="3873" marT="3873"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Jan</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Feb</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Mar</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Apr</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May</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Jun</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Jul</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Aug</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Sep</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Oct</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Nov</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Dec</a:t>
                      </a:r>
                    </a:p>
                  </a:txBody>
                  <a:tcPr marL="3873" marR="3873" marT="3873"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Jan</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Feb</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Mar</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April</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tc gridSpan="2">
                  <a:txBody>
                    <a:bodyPr/>
                    <a:lstStyle/>
                    <a:p>
                      <a:pPr algn="ctr" rtl="0" fontAlgn="ctr"/>
                      <a:r>
                        <a:rPr lang="en-GB" sz="400" b="0" i="0" u="none" strike="noStrike">
                          <a:solidFill>
                            <a:srgbClr val="000000"/>
                          </a:solidFill>
                          <a:effectLst/>
                          <a:latin typeface="Calibri" panose="020F0502020204030204" pitchFamily="34" charset="0"/>
                        </a:rPr>
                        <a:t>May</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hMerge="1">
                  <a:txBody>
                    <a:bodyPr/>
                    <a:lstStyle/>
                    <a:p>
                      <a:endParaRPr lang="en-GB"/>
                    </a:p>
                  </a:txBody>
                  <a:tcPr/>
                </a:tc>
                <a:extLst>
                  <a:ext uri="{0D108BD9-81ED-4DB2-BD59-A6C34878D82A}">
                    <a16:rowId xmlns:a16="http://schemas.microsoft.com/office/drawing/2014/main" val="2859075453"/>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MCBXFB05</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6">
                  <a:txBody>
                    <a:bodyPr/>
                    <a:lstStyle/>
                    <a:p>
                      <a:pPr algn="ctr" rtl="0" fontAlgn="ctr"/>
                      <a:r>
                        <a:rPr lang="en-GB" sz="400" b="0" i="0" u="none" strike="noStrike">
                          <a:solidFill>
                            <a:srgbClr val="000000"/>
                          </a:solidFill>
                          <a:effectLst/>
                          <a:highlight>
                            <a:srgbClr val="4472C4"/>
                          </a:highlight>
                          <a:latin typeface="Calibri" panose="020F0502020204030204" pitchFamily="34" charset="0"/>
                        </a:rPr>
                        <a:t>B05</a:t>
                      </a:r>
                    </a:p>
                  </a:txBody>
                  <a:tcPr marL="3873" marR="3873" marT="387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958428950"/>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MCBXFA1</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400" b="0" i="0" u="none" strike="noStrike">
                          <a:solidFill>
                            <a:srgbClr val="000000"/>
                          </a:solidFill>
                          <a:effectLst/>
                          <a:highlight>
                            <a:srgbClr val="F4B084"/>
                          </a:highlight>
                          <a:latin typeface="Calibri" panose="020F0502020204030204" pitchFamily="34" charset="0"/>
                        </a:rPr>
                        <a:t>A1</a:t>
                      </a:r>
                    </a:p>
                  </a:txBody>
                  <a:tcPr marL="3873" marR="3873" marT="38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54639204"/>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MCBXFB06</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400" b="0" i="0" u="none" strike="noStrike">
                          <a:solidFill>
                            <a:srgbClr val="000000"/>
                          </a:solidFill>
                          <a:effectLst/>
                          <a:highlight>
                            <a:srgbClr val="4472C4"/>
                          </a:highlight>
                          <a:latin typeface="Calibri" panose="020F0502020204030204" pitchFamily="34" charset="0"/>
                        </a:rPr>
                        <a:t>B06</a:t>
                      </a:r>
                    </a:p>
                  </a:txBody>
                  <a:tcPr marL="3873" marR="3873" marT="387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0910241"/>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MCBXFB07</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6350" cap="flat" cmpd="sng" algn="ctr">
                      <a:solidFill>
                        <a:srgbClr val="000000"/>
                      </a:solidFill>
                      <a:prstDash val="solid"/>
                      <a:round/>
                      <a:headEnd type="none" w="med" len="med"/>
                      <a:tailEnd type="none" w="med" len="med"/>
                    </a:lnB>
                    <a:noFill/>
                  </a:tcPr>
                </a:tc>
                <a:tc gridSpan="5">
                  <a:txBody>
                    <a:bodyPr/>
                    <a:lstStyle/>
                    <a:p>
                      <a:pPr algn="ctr" rtl="0" fontAlgn="ctr"/>
                      <a:r>
                        <a:rPr lang="en-GB" sz="400" b="0" i="0" u="none" strike="noStrike">
                          <a:solidFill>
                            <a:srgbClr val="000000"/>
                          </a:solidFill>
                          <a:effectLst/>
                          <a:highlight>
                            <a:srgbClr val="4472C4"/>
                          </a:highlight>
                          <a:latin typeface="Calibri" panose="020F0502020204030204" pitchFamily="34" charset="0"/>
                        </a:rPr>
                        <a:t>B07</a:t>
                      </a:r>
                    </a:p>
                  </a:txBody>
                  <a:tcPr marL="3873" marR="3873" marT="3873"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205424504"/>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MCBXFA2</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400" b="0" i="0" u="none" strike="noStrike">
                          <a:solidFill>
                            <a:srgbClr val="000000"/>
                          </a:solidFill>
                          <a:effectLst/>
                          <a:highlight>
                            <a:srgbClr val="F4B084"/>
                          </a:highlight>
                          <a:latin typeface="Calibri" panose="020F0502020204030204" pitchFamily="34" charset="0"/>
                        </a:rPr>
                        <a:t>A2</a:t>
                      </a:r>
                    </a:p>
                  </a:txBody>
                  <a:tcPr marL="3873" marR="3873" marT="3873"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dirty="0">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78646066"/>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MCBXFB08</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400" b="0" i="0" u="none" strike="noStrike">
                          <a:solidFill>
                            <a:srgbClr val="000000"/>
                          </a:solidFill>
                          <a:effectLst/>
                          <a:highlight>
                            <a:srgbClr val="4472C4"/>
                          </a:highlight>
                          <a:latin typeface="Calibri" panose="020F0502020204030204" pitchFamily="34" charset="0"/>
                        </a:rPr>
                        <a:t>B08</a:t>
                      </a:r>
                    </a:p>
                  </a:txBody>
                  <a:tcPr marL="3873" marR="3873" marT="387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1804885"/>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MCBXFA3</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400" b="0" i="0" u="none" strike="noStrike">
                          <a:solidFill>
                            <a:srgbClr val="000000"/>
                          </a:solidFill>
                          <a:effectLst/>
                          <a:highlight>
                            <a:srgbClr val="F4B084"/>
                          </a:highlight>
                          <a:latin typeface="Calibri" panose="020F0502020204030204" pitchFamily="34" charset="0"/>
                        </a:rPr>
                        <a:t>A3</a:t>
                      </a:r>
                    </a:p>
                  </a:txBody>
                  <a:tcPr marL="3873" marR="3873" marT="38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62719668"/>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MCBXFB09</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400" b="0" i="0" u="none" strike="noStrike">
                          <a:solidFill>
                            <a:srgbClr val="000000"/>
                          </a:solidFill>
                          <a:effectLst/>
                          <a:highlight>
                            <a:srgbClr val="4472C4"/>
                          </a:highlight>
                          <a:latin typeface="Calibri" panose="020F0502020204030204" pitchFamily="34" charset="0"/>
                        </a:rPr>
                        <a:t>B09</a:t>
                      </a:r>
                    </a:p>
                  </a:txBody>
                  <a:tcPr marL="3873" marR="3873" marT="38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92094524"/>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MCBXFA4</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6">
                  <a:txBody>
                    <a:bodyPr/>
                    <a:lstStyle/>
                    <a:p>
                      <a:pPr algn="ctr" rtl="0" fontAlgn="ctr"/>
                      <a:r>
                        <a:rPr lang="en-GB" sz="400" b="0" i="0" u="none" strike="noStrike">
                          <a:solidFill>
                            <a:srgbClr val="000000"/>
                          </a:solidFill>
                          <a:effectLst/>
                          <a:highlight>
                            <a:srgbClr val="F4B084"/>
                          </a:highlight>
                          <a:latin typeface="Calibri" panose="020F0502020204030204" pitchFamily="34" charset="0"/>
                        </a:rPr>
                        <a:t>A4</a:t>
                      </a:r>
                    </a:p>
                  </a:txBody>
                  <a:tcPr marL="3873" marR="3873" marT="3873" marB="0" anchor="ctr">
                    <a:lnL w="1270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59166106"/>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MCBXFB10</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4">
                  <a:txBody>
                    <a:bodyPr/>
                    <a:lstStyle/>
                    <a:p>
                      <a:pPr algn="ctr" rtl="0" fontAlgn="ctr"/>
                      <a:r>
                        <a:rPr lang="en-GB" sz="400" b="0" i="0" u="none" strike="noStrike">
                          <a:solidFill>
                            <a:srgbClr val="000000"/>
                          </a:solidFill>
                          <a:effectLst/>
                          <a:highlight>
                            <a:srgbClr val="4472C4"/>
                          </a:highlight>
                          <a:latin typeface="Calibri" panose="020F0502020204030204" pitchFamily="34" charset="0"/>
                        </a:rPr>
                        <a:t>B10</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72C4"/>
                    </a:solidFill>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42363108"/>
                  </a:ext>
                </a:extLst>
              </a:tr>
              <a:tr h="145880">
                <a:tc>
                  <a:txBody>
                    <a:bodyPr/>
                    <a:lstStyle/>
                    <a:p>
                      <a:pPr algn="ctr" rtl="0" fontAlgn="ctr"/>
                      <a:r>
                        <a:rPr lang="en-GB" sz="400" b="0" i="0" u="none" strike="noStrike">
                          <a:solidFill>
                            <a:srgbClr val="000000"/>
                          </a:solidFill>
                          <a:effectLst/>
                          <a:latin typeface="Calibri" panose="020F0502020204030204" pitchFamily="34" charset="0"/>
                        </a:rPr>
                        <a:t>MCBXFA5</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gridSpan="5">
                  <a:txBody>
                    <a:bodyPr/>
                    <a:lstStyle/>
                    <a:p>
                      <a:pPr algn="ctr" rtl="0" fontAlgn="ctr"/>
                      <a:r>
                        <a:rPr lang="en-GB" sz="400" b="0" i="0" u="none" strike="noStrike" dirty="0">
                          <a:solidFill>
                            <a:srgbClr val="000000"/>
                          </a:solidFill>
                          <a:effectLst/>
                          <a:highlight>
                            <a:srgbClr val="F4B084"/>
                          </a:highlight>
                          <a:latin typeface="Calibri" panose="020F0502020204030204" pitchFamily="34" charset="0"/>
                        </a:rPr>
                        <a:t>A5</a:t>
                      </a:r>
                    </a:p>
                  </a:txBody>
                  <a:tcPr marL="3873" marR="3873" marT="3873"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4B084"/>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rtl="0" fontAlgn="ctr"/>
                      <a:r>
                        <a:rPr lang="en-GB" sz="400" b="0" i="0" u="none" strike="noStrike">
                          <a:solidFill>
                            <a:srgbClr val="000000"/>
                          </a:solidFill>
                          <a:effectLst/>
                          <a:latin typeface="Calibri" panose="020F0502020204030204" pitchFamily="34" charset="0"/>
                        </a:rPr>
                        <a:t> </a:t>
                      </a:r>
                    </a:p>
                  </a:txBody>
                  <a:tcPr marL="3873" marR="3873" marT="3873"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66502870"/>
                  </a:ext>
                </a:extLst>
              </a:tr>
              <a:tr h="140045">
                <a:tc>
                  <a:txBody>
                    <a:bodyPr/>
                    <a:lstStyle/>
                    <a:p>
                      <a:pPr algn="ctr" rtl="0" fontAlgn="ctr"/>
                      <a:r>
                        <a:rPr lang="en-GB" sz="400" b="0" i="0" u="none" strike="noStrike">
                          <a:solidFill>
                            <a:srgbClr val="000000"/>
                          </a:solidFill>
                          <a:effectLst/>
                          <a:latin typeface="Calibri" panose="020F0502020204030204" pitchFamily="34" charset="0"/>
                        </a:rPr>
                        <a:t>MCBXFA6</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2044664978"/>
                  </a:ext>
                </a:extLst>
              </a:tr>
              <a:tr h="140045">
                <a:tc>
                  <a:txBody>
                    <a:bodyPr/>
                    <a:lstStyle/>
                    <a:p>
                      <a:pPr algn="ctr" rtl="0" fontAlgn="ctr"/>
                      <a:r>
                        <a:rPr lang="en-GB" sz="400" b="0" i="0" u="none" strike="noStrike">
                          <a:solidFill>
                            <a:srgbClr val="000000"/>
                          </a:solidFill>
                          <a:effectLst/>
                          <a:latin typeface="Calibri" panose="020F0502020204030204" pitchFamily="34" charset="0"/>
                        </a:rPr>
                        <a:t>MCBXFB11</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dirty="0">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2178034073"/>
                  </a:ext>
                </a:extLst>
              </a:tr>
              <a:tr h="140045">
                <a:tc>
                  <a:txBody>
                    <a:bodyPr/>
                    <a:lstStyle/>
                    <a:p>
                      <a:pPr algn="ctr" rtl="0" fontAlgn="ctr"/>
                      <a:r>
                        <a:rPr lang="en-GB" sz="400" b="0" i="0" u="none" strike="noStrike">
                          <a:solidFill>
                            <a:srgbClr val="000000"/>
                          </a:solidFill>
                          <a:effectLst/>
                          <a:latin typeface="Calibri" panose="020F0502020204030204" pitchFamily="34" charset="0"/>
                        </a:rPr>
                        <a:t>MCBXFB12</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tc>
                  <a:txBody>
                    <a:bodyPr/>
                    <a:lstStyle/>
                    <a:p>
                      <a:pPr algn="ctr" rtl="0" fontAlgn="ctr"/>
                      <a:r>
                        <a:rPr lang="en-GB" sz="400" b="0" i="0" u="none" strike="noStrike" dirty="0">
                          <a:solidFill>
                            <a:srgbClr val="000000"/>
                          </a:solidFill>
                          <a:effectLst/>
                          <a:highlight>
                            <a:srgbClr val="F5FFAC"/>
                          </a:highlight>
                          <a:latin typeface="Calibri" panose="020F0502020204030204" pitchFamily="34" charset="0"/>
                        </a:rPr>
                        <a:t> </a:t>
                      </a:r>
                    </a:p>
                  </a:txBody>
                  <a:tcPr marL="3873" marR="3873" marT="38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FFAC"/>
                    </a:solidFill>
                  </a:tcPr>
                </a:tc>
                <a:extLst>
                  <a:ext uri="{0D108BD9-81ED-4DB2-BD59-A6C34878D82A}">
                    <a16:rowId xmlns:a16="http://schemas.microsoft.com/office/drawing/2014/main" val="1154096718"/>
                  </a:ext>
                </a:extLst>
              </a:tr>
            </a:tbl>
          </a:graphicData>
        </a:graphic>
      </p:graphicFrame>
      <p:grpSp>
        <p:nvGrpSpPr>
          <p:cNvPr id="13" name="Group 12">
            <a:extLst>
              <a:ext uri="{FF2B5EF4-FFF2-40B4-BE49-F238E27FC236}">
                <a16:creationId xmlns:a16="http://schemas.microsoft.com/office/drawing/2014/main" id="{DB4C5849-0638-A2EE-5D7E-EB3EE698B502}"/>
              </a:ext>
            </a:extLst>
          </p:cNvPr>
          <p:cNvGrpSpPr/>
          <p:nvPr/>
        </p:nvGrpSpPr>
        <p:grpSpPr>
          <a:xfrm>
            <a:off x="3777858" y="996887"/>
            <a:ext cx="650126" cy="1372340"/>
            <a:chOff x="3411856" y="1294982"/>
            <a:chExt cx="866835" cy="1829786"/>
          </a:xfrm>
        </p:grpSpPr>
        <p:cxnSp>
          <p:nvCxnSpPr>
            <p:cNvPr id="10" name="Straight Arrow Connector 9">
              <a:extLst>
                <a:ext uri="{FF2B5EF4-FFF2-40B4-BE49-F238E27FC236}">
                  <a16:creationId xmlns:a16="http://schemas.microsoft.com/office/drawing/2014/main" id="{52FB05FE-C98A-D296-EB7B-E8F852BB5B21}"/>
                </a:ext>
              </a:extLst>
            </p:cNvPr>
            <p:cNvCxnSpPr>
              <a:cxnSpLocks/>
            </p:cNvCxnSpPr>
            <p:nvPr/>
          </p:nvCxnSpPr>
          <p:spPr>
            <a:xfrm>
              <a:off x="3630168" y="1563625"/>
              <a:ext cx="0" cy="1561143"/>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2461B3FC-B9B6-5434-EC23-D589A6DB698C}"/>
                </a:ext>
              </a:extLst>
            </p:cNvPr>
            <p:cNvSpPr txBox="1"/>
            <p:nvPr/>
          </p:nvSpPr>
          <p:spPr>
            <a:xfrm>
              <a:off x="3411856" y="1294982"/>
              <a:ext cx="866835" cy="276999"/>
            </a:xfrm>
            <a:prstGeom prst="rect">
              <a:avLst/>
            </a:prstGeom>
            <a:noFill/>
            <a:ln w="25400">
              <a:solidFill>
                <a:srgbClr val="FF0000"/>
              </a:solidFill>
            </a:ln>
          </p:spPr>
          <p:txBody>
            <a:bodyPr wrap="square" lIns="0" tIns="0" rIns="0" bIns="0" rtlCol="0">
              <a:spAutoFit/>
            </a:bodyPr>
            <a:lstStyle/>
            <a:p>
              <a:pPr algn="ctr"/>
              <a:r>
                <a:rPr lang="en-GB" sz="1350" dirty="0">
                  <a:solidFill>
                    <a:srgbClr val="FF0000"/>
                  </a:solidFill>
                </a:rPr>
                <a:t>Today</a:t>
              </a:r>
            </a:p>
          </p:txBody>
        </p:sp>
      </p:grpSp>
      <p:sp>
        <p:nvSpPr>
          <p:cNvPr id="25" name="TextBox 24">
            <a:extLst>
              <a:ext uri="{FF2B5EF4-FFF2-40B4-BE49-F238E27FC236}">
                <a16:creationId xmlns:a16="http://schemas.microsoft.com/office/drawing/2014/main" id="{9C11D7CF-FCDD-54A1-5361-1F2A7DBE0481}"/>
              </a:ext>
            </a:extLst>
          </p:cNvPr>
          <p:cNvSpPr txBox="1"/>
          <p:nvPr/>
        </p:nvSpPr>
        <p:spPr>
          <a:xfrm>
            <a:off x="7087928" y="2369598"/>
            <a:ext cx="1071038" cy="461665"/>
          </a:xfrm>
          <a:prstGeom prst="rect">
            <a:avLst/>
          </a:prstGeom>
          <a:solidFill>
            <a:schemeClr val="bg1"/>
          </a:solidFill>
          <a:ln w="19050">
            <a:solidFill>
              <a:srgbClr val="FF0000"/>
            </a:solidFill>
          </a:ln>
        </p:spPr>
        <p:txBody>
          <a:bodyPr wrap="square" rtlCol="0">
            <a:spAutoFit/>
          </a:bodyPr>
          <a:lstStyle/>
          <a:p>
            <a:pPr algn="ctr"/>
            <a:r>
              <a:rPr lang="en-GB" sz="825" b="1" dirty="0">
                <a:solidFill>
                  <a:srgbClr val="FF0000"/>
                </a:solidFill>
              </a:rPr>
              <a:t>Needed 07/01/2026 </a:t>
            </a:r>
            <a:r>
              <a:rPr lang="en-GB" sz="750" dirty="0"/>
              <a:t>for LMQXFB13</a:t>
            </a:r>
          </a:p>
        </p:txBody>
      </p:sp>
      <p:grpSp>
        <p:nvGrpSpPr>
          <p:cNvPr id="32" name="Group 31">
            <a:extLst>
              <a:ext uri="{FF2B5EF4-FFF2-40B4-BE49-F238E27FC236}">
                <a16:creationId xmlns:a16="http://schemas.microsoft.com/office/drawing/2014/main" id="{0D93F6F1-7974-DD2F-A5C1-4F25919107B8}"/>
              </a:ext>
            </a:extLst>
          </p:cNvPr>
          <p:cNvGrpSpPr/>
          <p:nvPr/>
        </p:nvGrpSpPr>
        <p:grpSpPr>
          <a:xfrm>
            <a:off x="4962524" y="2149936"/>
            <a:ext cx="1186483" cy="438582"/>
            <a:chOff x="6616698" y="2866579"/>
            <a:chExt cx="1581977" cy="584776"/>
          </a:xfrm>
        </p:grpSpPr>
        <p:sp>
          <p:nvSpPr>
            <p:cNvPr id="19" name="TextBox 18">
              <a:extLst>
                <a:ext uri="{FF2B5EF4-FFF2-40B4-BE49-F238E27FC236}">
                  <a16:creationId xmlns:a16="http://schemas.microsoft.com/office/drawing/2014/main" id="{B8ED350C-C50F-CD7E-211A-B0F2C87B7816}"/>
                </a:ext>
              </a:extLst>
            </p:cNvPr>
            <p:cNvSpPr txBox="1"/>
            <p:nvPr/>
          </p:nvSpPr>
          <p:spPr>
            <a:xfrm>
              <a:off x="6901503" y="2866579"/>
              <a:ext cx="1297172" cy="584776"/>
            </a:xfrm>
            <a:prstGeom prst="rect">
              <a:avLst/>
            </a:prstGeom>
            <a:solidFill>
              <a:schemeClr val="bg1"/>
            </a:solidFill>
            <a:ln w="19050">
              <a:solidFill>
                <a:schemeClr val="accent6"/>
              </a:solidFill>
            </a:ln>
          </p:spPr>
          <p:txBody>
            <a:bodyPr wrap="square" rtlCol="0">
              <a:spAutoFit/>
            </a:bodyPr>
            <a:lstStyle/>
            <a:p>
              <a:pPr algn="ctr"/>
              <a:r>
                <a:rPr lang="en-GB" sz="750" b="1" dirty="0">
                  <a:solidFill>
                    <a:schemeClr val="accent6"/>
                  </a:solidFill>
                </a:rPr>
                <a:t>Needed 24/06/2025 </a:t>
              </a:r>
              <a:r>
                <a:rPr lang="en-GB" sz="750" dirty="0"/>
                <a:t>for LMQXFB11</a:t>
              </a:r>
            </a:p>
          </p:txBody>
        </p:sp>
        <p:cxnSp>
          <p:nvCxnSpPr>
            <p:cNvPr id="27" name="Elbow Connector 26">
              <a:extLst>
                <a:ext uri="{FF2B5EF4-FFF2-40B4-BE49-F238E27FC236}">
                  <a16:creationId xmlns:a16="http://schemas.microsoft.com/office/drawing/2014/main" id="{FFF3F68F-284C-0BB6-75FF-204948B2CB27}"/>
                </a:ext>
              </a:extLst>
            </p:cNvPr>
            <p:cNvCxnSpPr>
              <a:endCxn id="19" idx="1"/>
            </p:cNvCxnSpPr>
            <p:nvPr/>
          </p:nvCxnSpPr>
          <p:spPr>
            <a:xfrm flipV="1">
              <a:off x="6616698" y="3158967"/>
              <a:ext cx="284805" cy="241359"/>
            </a:xfrm>
            <a:prstGeom prst="bentConnector3">
              <a:avLst>
                <a:gd name="adj1" fmla="val 33640"/>
              </a:avLst>
            </a:prstGeom>
            <a:ln w="412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88356342-BF07-0757-C981-A5A3B16D0718}"/>
              </a:ext>
            </a:extLst>
          </p:cNvPr>
          <p:cNvGrpSpPr/>
          <p:nvPr/>
        </p:nvGrpSpPr>
        <p:grpSpPr>
          <a:xfrm>
            <a:off x="6115049" y="1853116"/>
            <a:ext cx="1166870" cy="954981"/>
            <a:chOff x="8153399" y="2470821"/>
            <a:chExt cx="1555826" cy="1273308"/>
          </a:xfrm>
        </p:grpSpPr>
        <p:sp>
          <p:nvSpPr>
            <p:cNvPr id="22" name="TextBox 21">
              <a:extLst>
                <a:ext uri="{FF2B5EF4-FFF2-40B4-BE49-F238E27FC236}">
                  <a16:creationId xmlns:a16="http://schemas.microsoft.com/office/drawing/2014/main" id="{2BA40ED6-0CD7-0D4C-B631-C0EA5CA69B0B}"/>
                </a:ext>
              </a:extLst>
            </p:cNvPr>
            <p:cNvSpPr txBox="1"/>
            <p:nvPr/>
          </p:nvSpPr>
          <p:spPr>
            <a:xfrm>
              <a:off x="8293278" y="2470821"/>
              <a:ext cx="1415947" cy="615553"/>
            </a:xfrm>
            <a:prstGeom prst="rect">
              <a:avLst/>
            </a:prstGeom>
            <a:solidFill>
              <a:schemeClr val="bg1"/>
            </a:solidFill>
            <a:ln w="19050">
              <a:solidFill>
                <a:schemeClr val="accent6"/>
              </a:solidFill>
            </a:ln>
          </p:spPr>
          <p:txBody>
            <a:bodyPr wrap="square" rtlCol="0">
              <a:spAutoFit/>
            </a:bodyPr>
            <a:lstStyle/>
            <a:p>
              <a:pPr algn="ctr"/>
              <a:r>
                <a:rPr lang="en-GB" sz="825" b="1" dirty="0">
                  <a:solidFill>
                    <a:schemeClr val="accent6"/>
                  </a:solidFill>
                </a:rPr>
                <a:t>Needed 14/10/2025 </a:t>
              </a:r>
              <a:r>
                <a:rPr lang="en-GB" sz="750" dirty="0"/>
                <a:t>for LMQXFB12</a:t>
              </a:r>
            </a:p>
          </p:txBody>
        </p:sp>
        <p:cxnSp>
          <p:nvCxnSpPr>
            <p:cNvPr id="28" name="Elbow Connector 27">
              <a:extLst>
                <a:ext uri="{FF2B5EF4-FFF2-40B4-BE49-F238E27FC236}">
                  <a16:creationId xmlns:a16="http://schemas.microsoft.com/office/drawing/2014/main" id="{BF7393D5-6E66-6B56-CCB5-D33E319AAE55}"/>
                </a:ext>
              </a:extLst>
            </p:cNvPr>
            <p:cNvCxnSpPr>
              <a:cxnSpLocks/>
            </p:cNvCxnSpPr>
            <p:nvPr/>
          </p:nvCxnSpPr>
          <p:spPr>
            <a:xfrm rot="5400000" flipH="1" flipV="1">
              <a:off x="8053124" y="3186649"/>
              <a:ext cx="657755" cy="457205"/>
            </a:xfrm>
            <a:prstGeom prst="bentConnector3">
              <a:avLst>
                <a:gd name="adj1" fmla="val 27568"/>
              </a:avLst>
            </a:prstGeom>
            <a:ln w="41275">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7E3FFD2C-2070-621F-F25B-095E95BE5466}"/>
              </a:ext>
            </a:extLst>
          </p:cNvPr>
          <p:cNvGrpSpPr/>
          <p:nvPr/>
        </p:nvGrpSpPr>
        <p:grpSpPr>
          <a:xfrm>
            <a:off x="3652657" y="2394431"/>
            <a:ext cx="1746449" cy="1069703"/>
            <a:chOff x="4870209" y="3192576"/>
            <a:chExt cx="2328599" cy="1426271"/>
          </a:xfrm>
        </p:grpSpPr>
        <p:sp>
          <p:nvSpPr>
            <p:cNvPr id="16" name="TextBox 15">
              <a:extLst>
                <a:ext uri="{FF2B5EF4-FFF2-40B4-BE49-F238E27FC236}">
                  <a16:creationId xmlns:a16="http://schemas.microsoft.com/office/drawing/2014/main" id="{1AB5A9E2-0E35-9E77-61D2-ABBCCF081D99}"/>
                </a:ext>
              </a:extLst>
            </p:cNvPr>
            <p:cNvSpPr txBox="1"/>
            <p:nvPr/>
          </p:nvSpPr>
          <p:spPr>
            <a:xfrm>
              <a:off x="5901636" y="4034071"/>
              <a:ext cx="1297172" cy="584776"/>
            </a:xfrm>
            <a:prstGeom prst="rect">
              <a:avLst/>
            </a:prstGeom>
            <a:solidFill>
              <a:schemeClr val="bg1"/>
            </a:solidFill>
            <a:ln w="19050">
              <a:solidFill>
                <a:srgbClr val="00B050"/>
              </a:solidFill>
            </a:ln>
          </p:spPr>
          <p:txBody>
            <a:bodyPr wrap="square" rtlCol="0">
              <a:spAutoFit/>
            </a:bodyPr>
            <a:lstStyle/>
            <a:p>
              <a:pPr algn="ctr"/>
              <a:r>
                <a:rPr lang="en-GB" sz="750" dirty="0">
                  <a:solidFill>
                    <a:srgbClr val="00B050"/>
                  </a:solidFill>
                </a:rPr>
                <a:t>Needed 18/03/2025 </a:t>
              </a:r>
              <a:r>
                <a:rPr lang="en-GB" sz="750" dirty="0"/>
                <a:t>for LMQXFB10</a:t>
              </a:r>
            </a:p>
          </p:txBody>
        </p:sp>
        <p:cxnSp>
          <p:nvCxnSpPr>
            <p:cNvPr id="33" name="Elbow Connector 32">
              <a:extLst>
                <a:ext uri="{FF2B5EF4-FFF2-40B4-BE49-F238E27FC236}">
                  <a16:creationId xmlns:a16="http://schemas.microsoft.com/office/drawing/2014/main" id="{BDFBFA04-86B0-E499-FB17-0C14CA7E4D98}"/>
                </a:ext>
              </a:extLst>
            </p:cNvPr>
            <p:cNvCxnSpPr>
              <a:cxnSpLocks/>
            </p:cNvCxnSpPr>
            <p:nvPr/>
          </p:nvCxnSpPr>
          <p:spPr>
            <a:xfrm>
              <a:off x="4870209" y="3192576"/>
              <a:ext cx="1034128" cy="1009171"/>
            </a:xfrm>
            <a:prstGeom prst="bentConnector3">
              <a:avLst>
                <a:gd name="adj1" fmla="val -352"/>
              </a:avLst>
            </a:prstGeom>
            <a:ln w="41275">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5196D561-E973-9CD2-E07F-5CADBCEE4FAC}"/>
              </a:ext>
            </a:extLst>
          </p:cNvPr>
          <p:cNvGrpSpPr/>
          <p:nvPr/>
        </p:nvGrpSpPr>
        <p:grpSpPr>
          <a:xfrm>
            <a:off x="3021451" y="1644484"/>
            <a:ext cx="1760816" cy="438582"/>
            <a:chOff x="4028601" y="2192644"/>
            <a:chExt cx="2347754" cy="584775"/>
          </a:xfrm>
        </p:grpSpPr>
        <p:sp>
          <p:nvSpPr>
            <p:cNvPr id="9" name="TextBox 8">
              <a:extLst>
                <a:ext uri="{FF2B5EF4-FFF2-40B4-BE49-F238E27FC236}">
                  <a16:creationId xmlns:a16="http://schemas.microsoft.com/office/drawing/2014/main" id="{4D8BDC08-DD5A-B0E2-A2C4-AD6E7402839E}"/>
                </a:ext>
              </a:extLst>
            </p:cNvPr>
            <p:cNvSpPr txBox="1"/>
            <p:nvPr/>
          </p:nvSpPr>
          <p:spPr>
            <a:xfrm>
              <a:off x="5079183" y="2192644"/>
              <a:ext cx="1297172" cy="584775"/>
            </a:xfrm>
            <a:prstGeom prst="rect">
              <a:avLst/>
            </a:prstGeom>
            <a:solidFill>
              <a:schemeClr val="bg1"/>
            </a:solidFill>
            <a:ln w="19050">
              <a:solidFill>
                <a:srgbClr val="00B050"/>
              </a:solidFill>
            </a:ln>
          </p:spPr>
          <p:txBody>
            <a:bodyPr wrap="square" rtlCol="0">
              <a:spAutoFit/>
            </a:bodyPr>
            <a:lstStyle/>
            <a:p>
              <a:pPr algn="ctr"/>
              <a:r>
                <a:rPr lang="en-GB" sz="750" dirty="0">
                  <a:solidFill>
                    <a:srgbClr val="00B050"/>
                  </a:solidFill>
                </a:rPr>
                <a:t>Needed 07/01/2025</a:t>
              </a:r>
              <a:r>
                <a:rPr lang="en-GB" sz="750" dirty="0">
                  <a:solidFill>
                    <a:schemeClr val="accent6"/>
                  </a:solidFill>
                </a:rPr>
                <a:t> </a:t>
              </a:r>
              <a:r>
                <a:rPr lang="en-GB" sz="750" dirty="0"/>
                <a:t>for LMQXFB09</a:t>
              </a:r>
            </a:p>
          </p:txBody>
        </p:sp>
        <p:cxnSp>
          <p:nvCxnSpPr>
            <p:cNvPr id="39" name="Elbow Connector 38">
              <a:extLst>
                <a:ext uri="{FF2B5EF4-FFF2-40B4-BE49-F238E27FC236}">
                  <a16:creationId xmlns:a16="http://schemas.microsoft.com/office/drawing/2014/main" id="{7FEC91F4-4DDF-1F87-FD30-6244B803F010}"/>
                </a:ext>
              </a:extLst>
            </p:cNvPr>
            <p:cNvCxnSpPr>
              <a:cxnSpLocks/>
              <a:endCxn id="9" idx="1"/>
            </p:cNvCxnSpPr>
            <p:nvPr/>
          </p:nvCxnSpPr>
          <p:spPr>
            <a:xfrm flipV="1">
              <a:off x="4028601" y="2485032"/>
              <a:ext cx="1050582" cy="292172"/>
            </a:xfrm>
            <a:prstGeom prst="bentConnector3">
              <a:avLst>
                <a:gd name="adj1" fmla="val 4171"/>
              </a:avLst>
            </a:prstGeom>
            <a:ln w="41275">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Content Placeholder 2">
            <a:extLst>
              <a:ext uri="{FF2B5EF4-FFF2-40B4-BE49-F238E27FC236}">
                <a16:creationId xmlns:a16="http://schemas.microsoft.com/office/drawing/2014/main" id="{62D8EEDC-9DF3-7F49-AB25-4ECEE2DE7EB8}"/>
              </a:ext>
            </a:extLst>
          </p:cNvPr>
          <p:cNvSpPr txBox="1">
            <a:spLocks/>
          </p:cNvSpPr>
          <p:nvPr/>
        </p:nvSpPr>
        <p:spPr>
          <a:xfrm>
            <a:off x="539552" y="3867894"/>
            <a:ext cx="8136904" cy="756168"/>
          </a:xfrm>
          <a:prstGeom prst="rect">
            <a:avLst/>
          </a:prstGeom>
        </p:spPr>
        <p:txBody>
          <a:bodyPr vert="horz" lIns="0" tIns="0" rIns="0" bIns="0" rtlCol="0" anchor="ctr">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defTabSz="609585">
              <a:lnSpc>
                <a:spcPct val="80000"/>
              </a:lnSpc>
              <a:buFont typeface="Wingdings" charset="2"/>
              <a:buNone/>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Regarding the magnet readiness for Q2 cold-mass preparation, our schedule for 2025 becomes tight for MCBXFB08 and beyond*. As mentioned in previous slide, efforts on-going trying to compensate for what is needed in 2026.</a:t>
            </a:r>
          </a:p>
          <a:p>
            <a:pPr marL="0" indent="0" algn="ctr" defTabSz="609585">
              <a:lnSpc>
                <a:spcPct val="80000"/>
              </a:lnSpc>
              <a:buFont typeface="Wingdings" charset="2"/>
              <a:buNone/>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For CP cold-masses, the assembly will proceed as soon as MCBXFA magnets are ready (HO correctors in stock).</a:t>
            </a:r>
          </a:p>
        </p:txBody>
      </p:sp>
      <p:cxnSp>
        <p:nvCxnSpPr>
          <p:cNvPr id="18" name="Elbow Connector 27">
            <a:extLst>
              <a:ext uri="{FF2B5EF4-FFF2-40B4-BE49-F238E27FC236}">
                <a16:creationId xmlns:a16="http://schemas.microsoft.com/office/drawing/2014/main" id="{070F9518-60E7-107B-18EF-32C78E00D5A2}"/>
              </a:ext>
            </a:extLst>
          </p:cNvPr>
          <p:cNvCxnSpPr>
            <a:cxnSpLocks/>
          </p:cNvCxnSpPr>
          <p:nvPr/>
        </p:nvCxnSpPr>
        <p:spPr>
          <a:xfrm rot="5400000" flipH="1" flipV="1">
            <a:off x="7146021" y="2872834"/>
            <a:ext cx="316429" cy="185277"/>
          </a:xfrm>
          <a:prstGeom prst="bentConnector3">
            <a:avLst>
              <a:gd name="adj1" fmla="val 50000"/>
            </a:avLst>
          </a:prstGeom>
          <a:ln w="412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2" name="Picture 51" descr="A long cylindrical object with a long cylindrical object&#10;&#10;Description automatically generated">
            <a:extLst>
              <a:ext uri="{FF2B5EF4-FFF2-40B4-BE49-F238E27FC236}">
                <a16:creationId xmlns:a16="http://schemas.microsoft.com/office/drawing/2014/main" id="{592C33C9-C1F2-C49B-D665-50503768E9E3}"/>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541508">
            <a:off x="6003987" y="236919"/>
            <a:ext cx="2882000" cy="1382142"/>
          </a:xfrm>
          <a:prstGeom prst="rect">
            <a:avLst/>
          </a:prstGeom>
        </p:spPr>
      </p:pic>
      <p:sp>
        <p:nvSpPr>
          <p:cNvPr id="53" name="Content Placeholder 2">
            <a:extLst>
              <a:ext uri="{FF2B5EF4-FFF2-40B4-BE49-F238E27FC236}">
                <a16:creationId xmlns:a16="http://schemas.microsoft.com/office/drawing/2014/main" id="{A239CFBA-15AE-80D3-21CD-D90B31E47D23}"/>
              </a:ext>
            </a:extLst>
          </p:cNvPr>
          <p:cNvSpPr txBox="1">
            <a:spLocks/>
          </p:cNvSpPr>
          <p:nvPr/>
        </p:nvSpPr>
        <p:spPr>
          <a:xfrm>
            <a:off x="3415419" y="4581588"/>
            <a:ext cx="5184576" cy="656447"/>
          </a:xfrm>
          <a:prstGeom prst="rect">
            <a:avLst/>
          </a:prstGeom>
        </p:spPr>
        <p:txBody>
          <a:bodyPr vert="horz" lIns="0" tIns="0" rIns="0" bIns="0" rtlCol="0" anchor="ctr">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algn="ctr" defTabSz="609585">
              <a:lnSpc>
                <a:spcPct val="80000"/>
              </a:lnSpc>
              <a:buFont typeface="Wingdings" charset="2"/>
              <a:buNone/>
            </a:pPr>
            <a:r>
              <a:rPr lang="en-US" sz="10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*Note that the magnet dates (blue/orange bars) in the slide do not account for the time needed for vertical cold test (qualification) at SM18.</a:t>
            </a:r>
          </a:p>
        </p:txBody>
      </p:sp>
    </p:spTree>
    <p:extLst>
      <p:ext uri="{BB962C8B-B14F-4D97-AF65-F5344CB8AC3E}">
        <p14:creationId xmlns:p14="http://schemas.microsoft.com/office/powerpoint/2010/main" val="3849424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5A15-628B-3746-B2CA-F452C068C256}"/>
              </a:ext>
            </a:extLst>
          </p:cNvPr>
          <p:cNvSpPr>
            <a:spLocks noGrp="1"/>
          </p:cNvSpPr>
          <p:nvPr>
            <p:ph type="title"/>
          </p:nvPr>
        </p:nvSpPr>
        <p:spPr>
          <a:xfrm>
            <a:off x="612000" y="89603"/>
            <a:ext cx="7920000" cy="540000"/>
          </a:xfrm>
        </p:spPr>
        <p:txBody>
          <a:bodyPr/>
          <a:lstStyle/>
          <a:p>
            <a:r>
              <a:rPr lang="en-GB" dirty="0"/>
              <a:t>MCBXF status at CERN</a:t>
            </a:r>
          </a:p>
        </p:txBody>
      </p:sp>
      <p:sp>
        <p:nvSpPr>
          <p:cNvPr id="7" name="Content Placeholder 6">
            <a:extLst>
              <a:ext uri="{FF2B5EF4-FFF2-40B4-BE49-F238E27FC236}">
                <a16:creationId xmlns:a16="http://schemas.microsoft.com/office/drawing/2014/main" id="{3CB604F0-3E5E-BBEF-658F-8FBD2005ABC1}"/>
              </a:ext>
            </a:extLst>
          </p:cNvPr>
          <p:cNvSpPr>
            <a:spLocks noGrp="1"/>
          </p:cNvSpPr>
          <p:nvPr>
            <p:ph idx="1"/>
          </p:nvPr>
        </p:nvSpPr>
        <p:spPr>
          <a:xfrm>
            <a:off x="755576" y="771550"/>
            <a:ext cx="7920000" cy="303995"/>
          </a:xfrm>
        </p:spPr>
        <p:txBody>
          <a:bodyPr>
            <a:normAutofit/>
          </a:bodyPr>
          <a:lstStyle/>
          <a:p>
            <a:r>
              <a:rPr lang="en-GB" sz="1400" b="1" dirty="0"/>
              <a:t>Summary on what has been done in 2024:</a:t>
            </a:r>
          </a:p>
          <a:p>
            <a:pPr lvl="1"/>
            <a:endParaRPr lang="en-GB" dirty="0"/>
          </a:p>
          <a:p>
            <a:pPr lvl="1"/>
            <a:endParaRPr lang="en-GB" sz="1300" dirty="0">
              <a:solidFill>
                <a:srgbClr val="FF0000"/>
              </a:solidFill>
            </a:endParaRPr>
          </a:p>
          <a:p>
            <a:pPr lvl="1"/>
            <a:endParaRPr lang="en-GB" sz="1300" dirty="0"/>
          </a:p>
        </p:txBody>
      </p:sp>
      <p:sp>
        <p:nvSpPr>
          <p:cNvPr id="3" name="Content Placeholder 2">
            <a:extLst>
              <a:ext uri="{FF2B5EF4-FFF2-40B4-BE49-F238E27FC236}">
                <a16:creationId xmlns:a16="http://schemas.microsoft.com/office/drawing/2014/main" id="{CE3971A0-82D2-DBA9-178B-A58E46B17816}"/>
              </a:ext>
            </a:extLst>
          </p:cNvPr>
          <p:cNvSpPr txBox="1">
            <a:spLocks/>
          </p:cNvSpPr>
          <p:nvPr/>
        </p:nvSpPr>
        <p:spPr>
          <a:xfrm>
            <a:off x="767169" y="1068456"/>
            <a:ext cx="6613143" cy="3960440"/>
          </a:xfrm>
          <a:prstGeom prst="rect">
            <a:avLst/>
          </a:prstGeom>
        </p:spPr>
        <p:txBody>
          <a:bodyPr vert="horz" lIns="0" tIns="0" rIns="0" bIns="0" rtlCol="0">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0" indent="0" defTabSz="609585">
              <a:lnSpc>
                <a:spcPct val="80000"/>
              </a:lnSpc>
              <a:buNone/>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MCBXFB05:</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Assembly duration: 3 months </a:t>
            </a:r>
          </a:p>
          <a:p>
            <a:pPr lvl="2" defTabSz="609585">
              <a:lnSpc>
                <a:spcPct val="80000"/>
              </a:lnSpc>
            </a:pPr>
            <a:r>
              <a:rPr lang="en-US" sz="1200" i="1" dirty="0">
                <a:solidFill>
                  <a:srgbClr val="0070C0"/>
                </a:solidFill>
                <a:latin typeface="CMU Bright" panose="02000603000000000000" pitchFamily="2" charset="0"/>
                <a:ea typeface="CMU Bright" panose="02000603000000000000" pitchFamily="2" charset="0"/>
                <a:cs typeface="CMU Bright" panose="02000603000000000000" pitchFamily="2" charset="0"/>
              </a:rPr>
              <a:t>Used for transferring the know-how to the new team and setting-up the production line (including ancillary systems like magnetic measurements)</a:t>
            </a:r>
          </a:p>
          <a:p>
            <a:pPr lvl="2" defTabSz="609585">
              <a:lnSpc>
                <a:spcPct val="80000"/>
              </a:lnSpc>
            </a:pPr>
            <a:r>
              <a:rPr lang="en-US" sz="1200" i="1" dirty="0">
                <a:solidFill>
                  <a:schemeClr val="accent6"/>
                </a:solidFill>
                <a:latin typeface="CMU Bright" panose="02000603000000000000" pitchFamily="2" charset="0"/>
                <a:ea typeface="CMU Bright" panose="02000603000000000000" pitchFamily="2" charset="0"/>
                <a:cs typeface="CMU Bright" panose="02000603000000000000" pitchFamily="2" charset="0"/>
              </a:rPr>
              <a:t>Note - field quality, b3 out of range (~1-2 units in combined operation)</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MCBXFA1:</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Assembly duration: 2.5 months </a:t>
            </a:r>
          </a:p>
          <a:p>
            <a:pPr lvl="2" defTabSz="609585">
              <a:lnSpc>
                <a:spcPct val="80000"/>
              </a:lnSpc>
            </a:pPr>
            <a:r>
              <a:rPr lang="en-US" sz="1200" i="1" dirty="0">
                <a:solidFill>
                  <a:srgbClr val="0070C0"/>
                </a:solidFill>
                <a:latin typeface="CMU Bright" panose="02000603000000000000" pitchFamily="2" charset="0"/>
                <a:ea typeface="CMU Bright" panose="02000603000000000000" pitchFamily="2" charset="0"/>
                <a:cs typeface="CMU Bright" panose="02000603000000000000" pitchFamily="2" charset="0"/>
              </a:rPr>
              <a:t>First MCBXFA series magnet. Used as well for transferring the know-how to the new team</a:t>
            </a:r>
          </a:p>
          <a:p>
            <a:pPr marL="685800" lvl="2" indent="0" defTabSz="609585">
              <a:lnSpc>
                <a:spcPct val="80000"/>
              </a:lnSpc>
              <a:buNone/>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MCBXFB06:</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Assembly duration: 2.5 months </a:t>
            </a:r>
          </a:p>
          <a:p>
            <a:pPr lvl="2" defTabSz="609585">
              <a:lnSpc>
                <a:spcPct val="80000"/>
              </a:lnSpc>
            </a:pPr>
            <a:r>
              <a:rPr lang="en-US" sz="1200" i="1" dirty="0">
                <a:solidFill>
                  <a:schemeClr val="accent6"/>
                </a:solidFill>
                <a:latin typeface="CMU Bright" panose="02000603000000000000" pitchFamily="2" charset="0"/>
                <a:ea typeface="CMU Bright" panose="02000603000000000000" pitchFamily="2" charset="0"/>
                <a:cs typeface="CMU Bright" panose="02000603000000000000" pitchFamily="2" charset="0"/>
              </a:rPr>
              <a:t>Note - field quality, b3 out of range (~1-2 units in combined operation, same as MCBXFB05)</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1" defTabSz="609585">
              <a:lnSpc>
                <a:spcPct val="80000"/>
              </a:lnSpc>
            </a:pPr>
            <a:r>
              <a:rPr lang="en-US" sz="1200" u="sng"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MCBXFB07:</a:t>
            </a:r>
          </a:p>
          <a:p>
            <a:pPr lvl="2" defTabSz="609585">
              <a:lnSpc>
                <a:spcPct val="80000"/>
              </a:lnSpc>
            </a:pPr>
            <a:r>
              <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rPr>
              <a:t>Assembly duration: 2.5 months </a:t>
            </a:r>
          </a:p>
          <a:p>
            <a:pPr lvl="2" defTabSz="609585">
              <a:lnSpc>
                <a:spcPct val="80000"/>
              </a:lnSpc>
            </a:pPr>
            <a:r>
              <a:rPr lang="en-US" sz="1200" i="1" dirty="0">
                <a:solidFill>
                  <a:srgbClr val="0070C0"/>
                </a:solidFill>
                <a:latin typeface="CMU Bright" panose="02000603000000000000" pitchFamily="2" charset="0"/>
                <a:ea typeface="CMU Bright" panose="02000603000000000000" pitchFamily="2" charset="0"/>
                <a:cs typeface="CMU Bright" panose="02000603000000000000" pitchFamily="2" charset="0"/>
              </a:rPr>
              <a:t>Modified shimming to correct field quality</a:t>
            </a: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US"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lvl="2"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defTabSz="609585">
              <a:lnSpc>
                <a:spcPct val="80000"/>
              </a:lnSpc>
            </a:pPr>
            <a:endParaRPr lang="en-GB" sz="1200" dirty="0">
              <a:solidFill>
                <a:schemeClr val="tx1">
                  <a:lumMod val="65000"/>
                  <a:lumOff val="35000"/>
                </a:schemeClr>
              </a:solidFill>
              <a:latin typeface="CMU Bright" panose="02000603000000000000" pitchFamily="2" charset="0"/>
              <a:ea typeface="CMU Bright" panose="02000603000000000000" pitchFamily="2" charset="0"/>
              <a:cs typeface="CMU Bright" panose="02000603000000000000" pitchFamily="2" charset="0"/>
            </a:endParaRPr>
          </a:p>
          <a:p>
            <a:pPr marL="0" indent="0">
              <a:buFont typeface="Wingdings" charset="2"/>
              <a:buNone/>
            </a:pPr>
            <a:endParaRPr lang="en-GB" sz="1200" dirty="0"/>
          </a:p>
        </p:txBody>
      </p:sp>
    </p:spTree>
    <p:extLst>
      <p:ext uri="{BB962C8B-B14F-4D97-AF65-F5344CB8AC3E}">
        <p14:creationId xmlns:p14="http://schemas.microsoft.com/office/powerpoint/2010/main" val="4228816082"/>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4068</Words>
  <Application>Microsoft Office PowerPoint</Application>
  <PresentationFormat>On-screen Show (16:9)</PresentationFormat>
  <Paragraphs>2795</Paragraphs>
  <Slides>25</Slides>
  <Notes>21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CMU Bright</vt:lpstr>
      <vt:lpstr>Wingdings</vt:lpstr>
      <vt:lpstr>Thème Office</vt:lpstr>
      <vt:lpstr>MCBXF series production at CERN Update (January 2025)  </vt:lpstr>
      <vt:lpstr>Outline</vt:lpstr>
      <vt:lpstr>Outline</vt:lpstr>
      <vt:lpstr>MCBXF status at CERN</vt:lpstr>
      <vt:lpstr>PowerPoint Presentation</vt:lpstr>
      <vt:lpstr>MCBXF status at CERN</vt:lpstr>
      <vt:lpstr>MCBXF status at CERN</vt:lpstr>
      <vt:lpstr>MCBXF status at CERN</vt:lpstr>
      <vt:lpstr>MCBXF status at CERN</vt:lpstr>
      <vt:lpstr>Outline</vt:lpstr>
      <vt:lpstr>MCBXFB05</vt:lpstr>
      <vt:lpstr>MCBXFB05</vt:lpstr>
      <vt:lpstr>MCBXFB05</vt:lpstr>
      <vt:lpstr>Outline</vt:lpstr>
      <vt:lpstr>MCBXFA1</vt:lpstr>
      <vt:lpstr>MCBXFA1</vt:lpstr>
      <vt:lpstr>MCBXFA1</vt:lpstr>
      <vt:lpstr>Outline</vt:lpstr>
      <vt:lpstr>MCBXFB06</vt:lpstr>
      <vt:lpstr>Outline</vt:lpstr>
      <vt:lpstr>MCBXFB07</vt:lpstr>
      <vt:lpstr>Outline</vt:lpstr>
      <vt:lpstr>Summary and outlook</vt:lpstr>
      <vt:lpstr>Annex</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2016-04-21T14:50:33Z</dcterms:created>
  <dcterms:modified xsi:type="dcterms:W3CDTF">2025-01-15T09:36:49Z</dcterms:modified>
</cp:coreProperties>
</file>