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8" r:id="rId4"/>
    <p:sldMasterId id="2147483701" r:id="rId5"/>
    <p:sldMasterId id="2147483715" r:id="rId6"/>
    <p:sldMasterId id="2147483731" r:id="rId7"/>
    <p:sldMasterId id="2147483757" r:id="rId8"/>
    <p:sldMasterId id="2147483770" r:id="rId9"/>
    <p:sldMasterId id="2147483775" r:id="rId10"/>
  </p:sldMasterIdLst>
  <p:notesMasterIdLst>
    <p:notesMasterId r:id="rId37"/>
  </p:notesMasterIdLst>
  <p:sldIdLst>
    <p:sldId id="4619" r:id="rId11"/>
    <p:sldId id="4704" r:id="rId12"/>
    <p:sldId id="2754" r:id="rId13"/>
    <p:sldId id="294" r:id="rId14"/>
    <p:sldId id="4733" r:id="rId15"/>
    <p:sldId id="4735" r:id="rId16"/>
    <p:sldId id="4673" r:id="rId17"/>
    <p:sldId id="4737" r:id="rId18"/>
    <p:sldId id="4739" r:id="rId19"/>
    <p:sldId id="4738" r:id="rId20"/>
    <p:sldId id="4744" r:id="rId21"/>
    <p:sldId id="4741" r:id="rId22"/>
    <p:sldId id="4743" r:id="rId23"/>
    <p:sldId id="4734" r:id="rId24"/>
    <p:sldId id="4660" r:id="rId25"/>
    <p:sldId id="4726" r:id="rId26"/>
    <p:sldId id="4705" r:id="rId27"/>
    <p:sldId id="4742" r:id="rId28"/>
    <p:sldId id="4547" r:id="rId29"/>
    <p:sldId id="4641" r:id="rId30"/>
    <p:sldId id="4658" r:id="rId31"/>
    <p:sldId id="4684" r:id="rId32"/>
    <p:sldId id="285" r:id="rId33"/>
    <p:sldId id="4668" r:id="rId34"/>
    <p:sldId id="4635" r:id="rId35"/>
    <p:sldId id="472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034" autoAdjust="0"/>
  </p:normalViewPr>
  <p:slideViewPr>
    <p:cSldViewPr snapToGrid="0" showGuides="1">
      <p:cViewPr>
        <p:scale>
          <a:sx n="60" d="100"/>
          <a:sy n="60" d="100"/>
        </p:scale>
        <p:origin x="845" y="44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4A38E-3E18-4A5F-A85C-56294E10E901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D5035-7877-4205-90D9-07F8B3C60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9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44148" indent="-231286" defTabSz="462572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006720" indent="-231286" defTabSz="462572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69292" indent="-231286" defTabSz="462572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931864" indent="-231286" defTabSz="462572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25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 typeface="Times New Roman" panose="02020603050405020304" pitchFamily="18" charset="0"/>
              <a:buNone/>
              <a:tabLst>
                <a:tab pos="462572" algn="l"/>
                <a:tab pos="925144" algn="l"/>
                <a:tab pos="1387717" algn="l"/>
                <a:tab pos="1850289" algn="l"/>
                <a:tab pos="2312862" algn="l"/>
                <a:tab pos="2775434" algn="l"/>
              </a:tabLst>
              <a:defRPr/>
            </a:pPr>
            <a:fld id="{66D6A5A0-806E-4E21-A59A-4D6E0AB8A47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92514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 typeface="Times New Roman" panose="02020603050405020304" pitchFamily="18" charset="0"/>
                <a:buNone/>
                <a:tabLst>
                  <a:tab pos="462572" algn="l"/>
                  <a:tab pos="925144" algn="l"/>
                  <a:tab pos="1387717" algn="l"/>
                  <a:tab pos="1850289" algn="l"/>
                  <a:tab pos="2312862" algn="l"/>
                  <a:tab pos="2775434" algn="l"/>
                </a:tabLst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828675"/>
            <a:ext cx="7278688" cy="40957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447" y="5185636"/>
            <a:ext cx="6046949" cy="491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514" tIns="46258" rIns="92514" bIns="46258" anchor="ctr"/>
          <a:lstStyle/>
          <a:p>
            <a:pPr marL="0" marR="0" lvl="0" indent="0" algn="l" defTabSz="925144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">
            <a:extLst>
              <a:ext uri="{FF2B5EF4-FFF2-40B4-BE49-F238E27FC236}">
                <a16:creationId xmlns:a16="http://schemas.microsoft.com/office/drawing/2014/main" id="{A582808F-1B55-4C8C-B67D-F80A35D284E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25496" indent="-220500" defTabSz="44099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866496" indent="-220500" defTabSz="44099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307495" indent="-220500" defTabSz="44099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748494" indent="-220500" defTabSz="44099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88199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 typeface="Times New Roman" panose="02020603050405020304" pitchFamily="18" charset="0"/>
              <a:buNone/>
              <a:tabLst>
                <a:tab pos="440999" algn="l"/>
                <a:tab pos="881998" algn="l"/>
                <a:tab pos="1322998" algn="l"/>
                <a:tab pos="1763997" algn="l"/>
                <a:tab pos="2204997" algn="l"/>
                <a:tab pos="2645996" algn="l"/>
              </a:tabLst>
              <a:defRPr/>
            </a:pPr>
            <a:fld id="{A3518953-E347-4627-8DB3-12FB50EACE85}" type="slidenum"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88199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 typeface="Times New Roman" panose="02020603050405020304" pitchFamily="18" charset="0"/>
                <a:buNone/>
                <a:tabLst>
                  <a:tab pos="440999" algn="l"/>
                  <a:tab pos="881998" algn="l"/>
                  <a:tab pos="1322998" algn="l"/>
                  <a:tab pos="1763997" algn="l"/>
                  <a:tab pos="2204997" algn="l"/>
                  <a:tab pos="2645996" algn="l"/>
                </a:tabLst>
                <a:defRPr/>
              </a:pPr>
              <a:t>3</a:t>
            </a:fld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68611" name="Rectangle 1">
            <a:extLst>
              <a:ext uri="{FF2B5EF4-FFF2-40B4-BE49-F238E27FC236}">
                <a16:creationId xmlns:a16="http://schemas.microsoft.com/office/drawing/2014/main" id="{C7B0C01B-24EA-4180-9283-C92EDC04C4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6725" y="741363"/>
            <a:ext cx="6503988" cy="3657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2" name="Text Box 2">
            <a:extLst>
              <a:ext uri="{FF2B5EF4-FFF2-40B4-BE49-F238E27FC236}">
                <a16:creationId xmlns:a16="http://schemas.microsoft.com/office/drawing/2014/main" id="{957D2B46-F92D-430A-9CA1-5338D568E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328" y="4633788"/>
            <a:ext cx="5950054" cy="439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200" tIns="44100" rIns="88200" bIns="44100" anchor="ctr"/>
          <a:lstStyle/>
          <a:p>
            <a:pPr marL="0" marR="0" lvl="0" indent="0" algn="l" defTabSz="881998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780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5035-7877-4205-90D9-07F8B3C60A5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239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5035-7877-4205-90D9-07F8B3C60A5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37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44503" indent="-222228" defTabSz="44445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888957" indent="-222228" defTabSz="44445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333412" indent="-222228" defTabSz="44445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777868" indent="-222228" defTabSz="44445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88891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 typeface="Times New Roman" panose="02020603050405020304" pitchFamily="18" charset="0"/>
              <a:buNone/>
              <a:tabLst>
                <a:tab pos="444455" algn="l"/>
                <a:tab pos="888910" algn="l"/>
                <a:tab pos="1333365" algn="l"/>
                <a:tab pos="1777820" algn="l"/>
                <a:tab pos="2222276" algn="l"/>
                <a:tab pos="2666731" algn="l"/>
              </a:tabLst>
              <a:defRPr/>
            </a:pPr>
            <a:fld id="{66D6A5A0-806E-4E21-A59A-4D6E0AB8A47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88891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 typeface="Times New Roman" panose="02020603050405020304" pitchFamily="18" charset="0"/>
                <a:buNone/>
                <a:tabLst>
                  <a:tab pos="444455" algn="l"/>
                  <a:tab pos="888910" algn="l"/>
                  <a:tab pos="1333365" algn="l"/>
                  <a:tab pos="1777820" algn="l"/>
                  <a:tab pos="2222276" algn="l"/>
                  <a:tab pos="2666731" algn="l"/>
                </a:tabLst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693738"/>
            <a:ext cx="6105525" cy="34337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26" y="4347703"/>
            <a:ext cx="6245027" cy="4119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8891" tIns="44446" rIns="88891" bIns="44446" anchor="ctr"/>
          <a:lstStyle/>
          <a:p>
            <a:pPr marL="0" marR="0" lvl="0" indent="0" algn="l" defTabSz="88891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4714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F3DE2-81F1-2B6B-A5A7-80D1C9ADD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07472-82FB-258A-7B5E-2014E77E0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6E950-A899-6C4B-C94B-011A6BB1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8B08A-D0DD-9F29-88E6-6D08336C6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76A11-C6C7-3060-A08F-FB7B816D9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11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2BC27-9D8C-B4C1-A257-DDB774121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622BA4-C668-D05F-9AD8-45195050F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1122A-9FDD-7CA0-9EA7-E8EA8FBA4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8148C-310D-C7B8-7817-D6946C2B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AD602-A1DE-AFD6-EC2A-C3573C8F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36708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C56D-2A74-495F-A434-7A91537BC9BB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30838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59BB64-AB17-436D-AE41-50E2694D0998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525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DF3F2-BD92-41FC-99AC-12B2C78624D3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1A743F-B8F9-DF4F-B444-0326959A40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781482" cy="7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9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1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1063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161C1-0662-43F6-BDDD-8D347B8B7D03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81385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6B213C-2121-4887-B277-0A74F2753B40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06842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90AF06-A9AB-4243-B72E-DAC3DC4481D5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36081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EFD86F-A79C-487D-898B-22FAD46083E8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370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6EE23-0EC0-1E67-AD2E-8C9DDBCA2A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AA9AC-91A1-05DC-6146-2F533DF93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79D91-2D78-CF69-CE9F-C00F66558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F7AF1-887E-CAE0-3DBB-FFDBB0EA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E0D4F-1643-2AEA-5AA6-FCCF05F6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362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8056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83213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1178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22590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76084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606244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88253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124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46A24-7F69-613C-EDF6-9FA80A9C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DEE8F-8812-A543-7B12-760FEFB36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9520D-327B-2E08-F75E-B191CC592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65481-638F-6847-1C56-FB329CF8E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75F4C-C5E6-0EBF-26AC-7E555C49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418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6265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6514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35669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839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69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76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5410810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80777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49309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539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BB04-6D81-FB74-DC70-57B6E817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0AF3E-2601-66D6-DC3E-16688EBA3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701E94-CEC0-1087-63B3-BD3FAFBF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2653E-4695-FA35-3FA7-2C590072E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945D7-2CCF-BDA0-8536-5CD861CE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3000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911949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67466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59515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74855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122789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4853085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3189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708462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971525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5653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0A4D1-94E3-9C60-9FB2-E584D85C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7C399-9C05-8B2F-2C89-5FE00EDD2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197BE-D988-807B-32E3-A043064AA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9FFFDA-7BCE-97C0-17D6-F7AB47AB6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24F156-8E6A-3B0B-72A5-82B900304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3E3F1-3E9C-A644-ADE6-F40D0EAFF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8397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464582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821450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645588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29563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38212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89934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1927047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490467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1700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61335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1D372-3622-89C6-F07E-CBCBE89A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1246D-DF30-1FA2-7177-1CEF56A44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6CBE6-1DA3-18D1-7837-75B6B1318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AC7556-F0C8-A6D1-B999-5CD0C170D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73E52-18C9-4813-2AFD-2E03DE27F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4C35DE-27B5-B719-A2BC-9A22CA180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6449D1-1680-4FAB-21A9-8821D0A0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656202-FE1B-8688-2173-001D97E00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27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0490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283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698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900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427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0550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3959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02623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3280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5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34EF7-8022-C604-A687-355EB263B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66BD7-A2D7-CC4E-C8C9-0445BE9A2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35BF8-95FE-45FC-4CB9-7EF58E91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8C9F3-DC4C-5DE6-C14C-9B4A2E6CC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4769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FCC7-98AE-0483-8F78-ED29B7E94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1C9EE-CFFB-7CE9-B677-02639C9C5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146AA-8345-C320-2489-D30EB2DB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DBEF-5DA7-40C5-A4AF-420BFBE8F895}" type="datetime8">
              <a:rPr lang="en-150" smtClean="0"/>
              <a:t>01/11/2025 08:55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7C6E-1A3C-D687-1A3C-0004E291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04A72-02C2-C487-6A7E-D1E8F01F8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90" y="6474620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25F45218-EFE8-4AFD-8563-7EF7F84D4617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045882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1488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44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158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303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0837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34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1/11/2025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5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9422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22145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5FC280-9153-6652-46BA-DBD9E058D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DA3BF-16B2-EA79-FD75-5C083791A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426F1-D7CA-15B4-E01D-97590A5EA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79820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5584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3880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35499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8216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9255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1141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9377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16819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1287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6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65FA7-B1DB-F134-B86F-408B437B9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93D1C-54E1-96F3-94BE-92894CDB4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157D92-56CC-DF6E-0C2F-80D3D605D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B0486-D45A-27F8-52F1-31B611F33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A2C12-F8E8-7E98-9BDB-CF0BBB14F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6A13A-9F4A-DD68-04CC-98B6E3313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102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50964183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5420462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497918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622167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062548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601677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8452074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127977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2667108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0113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F0718-47E6-BD04-DD75-B40B76537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7B90B-CB0E-E160-5C81-A9BB791D8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7F41E1-0173-5DBF-D34B-10C906D42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12033-D214-8C02-A283-8B0842C05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CD9A0-732D-831F-96B9-364C5DC54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2FAA9-1A06-F382-6BCF-19566259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42007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0349306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191383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92F6-B2DF-465E-B9CB-E53B71A7D27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Welcome and goals of the meeting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11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53D0F-6D70-4F42-82D5-60A9DBA2796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Welcome and goals of the meeting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933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2148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670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E71EEF-3720-4DDF-A575-5DB070CF86E8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92244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0895D-4BF3-4FC3-AD88-21152AE52D38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96966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6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3D4305-FFEF-4B89-9F1F-7AFF391857E7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4887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CA2F3B-C06B-4D47-BDA4-AD905218FDE1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188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9" Type="http://schemas.openxmlformats.org/officeDocument/2006/relationships/image" Target="../media/image4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4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6.jp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5589C-EF5D-8D7A-6597-76BD4BA35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BAC87-01ED-3111-69C6-902864567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0F1EB-5B18-90A7-A390-2A3D37735C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307833-7922-4339-9EAC-BE6BB1B44EE4}" type="datetimeFigureOut">
              <a:rPr lang="en-GB" smtClean="0"/>
              <a:t>11/01/2025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0DD36-505D-509A-B2D3-893FC6CF4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2E331-E187-5863-2619-DB2B2A3B2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C94E9-2A27-4C2F-B231-28C1275A4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03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FAA258-2C9F-4918-9B00-63500A674DAC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09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72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6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80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59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2024-05-07</a:t>
            </a:r>
          </a:p>
        </p:txBody>
      </p:sp>
    </p:spTree>
    <p:extLst>
      <p:ext uri="{BB962C8B-B14F-4D97-AF65-F5344CB8AC3E}">
        <p14:creationId xmlns:p14="http://schemas.microsoft.com/office/powerpoint/2010/main" val="117957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982D18-6859-33BC-9A0A-346DFAC9B023}"/>
              </a:ext>
            </a:extLst>
          </p:cNvPr>
          <p:cNvSpPr txBox="1"/>
          <p:nvPr userDrawn="1"/>
        </p:nvSpPr>
        <p:spPr>
          <a:xfrm>
            <a:off x="683324" y="6249504"/>
            <a:ext cx="2576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Feasibility Study &amp; </a:t>
            </a:r>
            <a:r>
              <a:rPr lang="en-GB" sz="1000" b="1">
                <a:solidFill>
                  <a:schemeClr val="bg1"/>
                </a:solidFill>
              </a:rPr>
              <a:t>Accelerator Roadmap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03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2024-10-07</a:t>
            </a:r>
          </a:p>
        </p:txBody>
      </p:sp>
    </p:spTree>
    <p:extLst>
      <p:ext uri="{BB962C8B-B14F-4D97-AF65-F5344CB8AC3E}">
        <p14:creationId xmlns:p14="http://schemas.microsoft.com/office/powerpoint/2010/main" val="135223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64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388C9-9B93-483B-A5A7-B9F74F792C2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29"/>
            <a:ext cx="4618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Welcome and goals of the meeting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6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fcc" TargetMode="External"/><Relationship Id="rId13" Type="http://schemas.openxmlformats.org/officeDocument/2006/relationships/image" Target="../media/image19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Relationship Id="rId14" Type="http://schemas.openxmlformats.org/officeDocument/2006/relationships/hyperlink" Target="https://indico.cern.ch/event/1439509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2.svg"/><Relationship Id="rId7" Type="http://schemas.openxmlformats.org/officeDocument/2006/relationships/image" Target="../media/image44.png"/><Relationship Id="rId12" Type="http://schemas.openxmlformats.org/officeDocument/2006/relationships/image" Target="../media/image47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3.png"/><Relationship Id="rId11" Type="http://schemas.openxmlformats.org/officeDocument/2006/relationships/image" Target="../media/image46.png"/><Relationship Id="rId5" Type="http://schemas.microsoft.com/office/2007/relationships/hdphoto" Target="../media/hdphoto2.wdp"/><Relationship Id="rId10" Type="http://schemas.microsoft.com/office/2007/relationships/hdphoto" Target="../media/hdphoto3.wdp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ission.europa.eu/topics/strengthening-european-competitiveness/eu-competitiveness-looking-ahead_en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2.png"/><Relationship Id="rId4" Type="http://schemas.openxmlformats.org/officeDocument/2006/relationships/image" Target="../media/image5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7445/contributions/5034859/attachments/2510649/4315140/spc-e-1183-Rev2-c-e-3654-Rev2_FCC_Mid_Term_Review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2"/>
          <p:cNvSpPr txBox="1"/>
          <p:nvPr/>
        </p:nvSpPr>
        <p:spPr>
          <a:xfrm>
            <a:off x="8950032" y="6597352"/>
            <a:ext cx="1558142" cy="28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457200">
              <a:defRPr sz="140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</a:p>
        </p:txBody>
      </p:sp>
      <p:sp>
        <p:nvSpPr>
          <p:cNvPr id="99" name="Rectangle 43"/>
          <p:cNvSpPr txBox="1"/>
          <p:nvPr/>
        </p:nvSpPr>
        <p:spPr>
          <a:xfrm>
            <a:off x="382096" y="6259619"/>
            <a:ext cx="8716184" cy="629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i="1">
                <a:solidFill>
                  <a:srgbClr val="FFE699"/>
                </a:solidFill>
              </a:defRPr>
            </a:pP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</a:t>
            </a:r>
            <a:r>
              <a:rPr kumimoji="0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supported by the </a:t>
            </a:r>
            <a:r>
              <a:rPr kumimoji="0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the </a:t>
            </a:r>
            <a:r>
              <a:rPr kumimoji="0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projects </a:t>
            </a:r>
            <a:r>
              <a:rPr kumimoji="0" sz="1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EuroCirCol</a:t>
            </a:r>
            <a:r>
              <a:rPr kumimoji="0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654305; </a:t>
            </a:r>
            <a:r>
              <a:rPr kumimoji="0" sz="1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agreement no. 764879</a:t>
            </a: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 </a:t>
            </a:r>
            <a:r>
              <a:rPr kumimoji="0" sz="1200" b="1" i="1" u="none" strike="noStrike" kern="1200" cap="none" spc="0" normalizeH="0" baseline="0" noProof="0" dirty="0" err="1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iFAST</a:t>
            </a: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101004730, 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FCCIS</a:t>
            </a: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951754; 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645479; 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EAJADE</a:t>
            </a: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 contract number 101086276; and by the Swiss 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CHART </a:t>
            </a:r>
            <a:r>
              <a:rPr kumimoji="0" sz="1200" b="0" i="1" u="none" strike="noStrike" kern="1200" cap="none" spc="0" normalizeH="0" baseline="0" noProof="0" dirty="0">
                <a:ln>
                  <a:noFill/>
                </a:ln>
                <a:solidFill>
                  <a:srgbClr val="FFE6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</a:t>
            </a:r>
          </a:p>
        </p:txBody>
      </p:sp>
      <p:grpSp>
        <p:nvGrpSpPr>
          <p:cNvPr id="102" name="Picture 44"/>
          <p:cNvGrpSpPr/>
          <p:nvPr/>
        </p:nvGrpSpPr>
        <p:grpSpPr>
          <a:xfrm>
            <a:off x="9377967" y="6312008"/>
            <a:ext cx="2814033" cy="439233"/>
            <a:chOff x="0" y="0"/>
            <a:chExt cx="2814031" cy="439232"/>
          </a:xfrm>
        </p:grpSpPr>
        <p:sp>
          <p:nvSpPr>
            <p:cNvPr id="100" name="Rectangle"/>
            <p:cNvSpPr/>
            <p:nvPr/>
          </p:nvSpPr>
          <p:spPr>
            <a:xfrm>
              <a:off x="0" y="0"/>
              <a:ext cx="2814032" cy="4392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1" name="image2.png" descr="image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814032" cy="4392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3" name="TextBox 11"/>
          <p:cNvSpPr/>
          <p:nvPr/>
        </p:nvSpPr>
        <p:spPr>
          <a:xfrm>
            <a:off x="174531" y="5516664"/>
            <a:ext cx="12017469" cy="7262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4" name="Picture 47" descr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764" y="5533915"/>
            <a:ext cx="1302193" cy="6269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Picture 48" descr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538" y="5527365"/>
            <a:ext cx="983595" cy="64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Picture 50" descr="Picture 50"/>
          <p:cNvPicPr>
            <a:picLocks noChangeAspect="1"/>
          </p:cNvPicPr>
          <p:nvPr/>
        </p:nvPicPr>
        <p:blipFill>
          <a:blip r:embed="rId5"/>
          <a:srcRect l="23997" t="16876" r="24262" b="24372"/>
          <a:stretch>
            <a:fillRect/>
          </a:stretch>
        </p:blipFill>
        <p:spPr>
          <a:xfrm>
            <a:off x="6595563" y="5527326"/>
            <a:ext cx="424543" cy="64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icture 51" descr="Picture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058" y="5585617"/>
            <a:ext cx="1619273" cy="57329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0" name="Picture 52"/>
          <p:cNvGrpSpPr/>
          <p:nvPr/>
        </p:nvGrpSpPr>
        <p:grpSpPr>
          <a:xfrm>
            <a:off x="11471695" y="5603047"/>
            <a:ext cx="601025" cy="640081"/>
            <a:chOff x="0" y="0"/>
            <a:chExt cx="601024" cy="640080"/>
          </a:xfrm>
        </p:grpSpPr>
        <p:sp>
          <p:nvSpPr>
            <p:cNvPr id="108" name="Rectangle"/>
            <p:cNvSpPr/>
            <p:nvPr/>
          </p:nvSpPr>
          <p:spPr>
            <a:xfrm>
              <a:off x="0" y="0"/>
              <a:ext cx="601025" cy="6400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9" name="image8.png" descr="image8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601025" cy="6400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1" name="Rectangle 53"/>
          <p:cNvSpPr/>
          <p:nvPr/>
        </p:nvSpPr>
        <p:spPr>
          <a:xfrm>
            <a:off x="9501784" y="5755599"/>
            <a:ext cx="1756803" cy="3330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" action="ppaction://noaction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uFillTx/>
              </a:defRPr>
            </a:pPr>
            <a:r>
              <a:rPr kumimoji="0" sz="1800" b="0" i="0" u="sng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>
                  <a:solidFill>
                    <a:srgbClr val="0563C1"/>
                  </a:solidFill>
                </a:uFill>
                <a:latin typeface="Calibri" panose="020F0502020204030204"/>
                <a:ea typeface="+mn-ea"/>
                <a:cs typeface="+mn-cs"/>
                <a:hlinkClick r:id="rId8"/>
              </a:rPr>
              <a:t>http://cern.ch/fcc</a:t>
            </a:r>
          </a:p>
        </p:txBody>
      </p:sp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70175" y="5512851"/>
            <a:ext cx="1086269" cy="6691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1" descr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7481" y="5559095"/>
            <a:ext cx="1745940" cy="6006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2" descr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13891" y="5585469"/>
            <a:ext cx="453718" cy="58860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AC382E-DEDF-939F-96BD-CBB6A5A5096A}"/>
              </a:ext>
            </a:extLst>
          </p:cNvPr>
          <p:cNvSpPr txBox="1"/>
          <p:nvPr/>
        </p:nvSpPr>
        <p:spPr>
          <a:xfrm>
            <a:off x="3911283" y="1029762"/>
            <a:ext cx="7343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Alain BLONDEL </a:t>
            </a:r>
            <a:b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</a:b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Uni. Geneva and Paris-Sorbonne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3977F-F17A-BC0F-1444-8446885E6F00}"/>
              </a:ext>
            </a:extLst>
          </p:cNvPr>
          <p:cNvSpPr txBox="1"/>
          <p:nvPr/>
        </p:nvSpPr>
        <p:spPr>
          <a:xfrm>
            <a:off x="2431946" y="27521"/>
            <a:ext cx="11688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en-GB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Progress and Status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B420A8-985E-900A-09FA-54AA729BC032}"/>
              </a:ext>
            </a:extLst>
          </p:cNvPr>
          <p:cNvSpPr txBox="1"/>
          <p:nvPr/>
        </p:nvSpPr>
        <p:spPr>
          <a:xfrm>
            <a:off x="4694893" y="2075524"/>
            <a:ext cx="7451387" cy="58477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prstClr val="white"/>
                </a:solidFill>
                <a:latin typeface="Calibri" panose="020F0502020204030204"/>
              </a:rPr>
              <a:t>FCC Early Career Forum 13 January 2025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544FB8B-1620-9704-3D4C-41C1632862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981" y="0"/>
            <a:ext cx="4466938" cy="48795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80" y="3707998"/>
            <a:ext cx="6096000" cy="1695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02017" y="3119437"/>
            <a:ext cx="5352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Much more information </a:t>
            </a:r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afternoon</a:t>
            </a:r>
            <a:r>
              <a:rPr lang="fr-CH" dirty="0"/>
              <a:t> </a:t>
            </a:r>
            <a:r>
              <a:rPr lang="fr-CH" dirty="0" smtClean="0"/>
              <a:t>at 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                 </a:t>
            </a:r>
            <a:r>
              <a:rPr lang="fr-CH" dirty="0">
                <a:hlinkClick r:id="rId14"/>
              </a:rPr>
              <a:t>https://indico.cern.ch/event/1439509</a:t>
            </a:r>
            <a:r>
              <a:rPr lang="fr-CH" dirty="0" smtClean="0">
                <a:hlinkClick r:id="rId14"/>
              </a:rPr>
              <a:t>/</a:t>
            </a:r>
            <a:r>
              <a:rPr lang="fr-CH" dirty="0" smtClean="0"/>
              <a:t> 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DF3F2-BD92-41FC-99AC-12B2C78624D3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62200" y="6192841"/>
            <a:ext cx="3860800" cy="365125"/>
          </a:xfrm>
        </p:spPr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</a:t>
            </a:r>
            <a:r>
              <a:rPr kumimoji="0" lang="en-US" sz="144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144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Physics</a:t>
            </a:r>
            <a:endParaRPr kumimoji="0" lang="en-GB" sz="144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4097" t="28025" r="30173" b="60401"/>
          <a:stretch/>
        </p:blipFill>
        <p:spPr>
          <a:xfrm>
            <a:off x="47724" y="1857377"/>
            <a:ext cx="6813351" cy="17240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4097" t="39352" r="31597" b="6914"/>
          <a:stretch/>
        </p:blipFill>
        <p:spPr>
          <a:xfrm>
            <a:off x="6692900" y="56677"/>
            <a:ext cx="5359400" cy="66647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2900" y="901700"/>
            <a:ext cx="31212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upcoming</a:t>
            </a:r>
            <a:r>
              <a:rPr lang="fr-CH" dirty="0" smtClean="0"/>
              <a:t> </a:t>
            </a:r>
            <a:r>
              <a:rPr lang="fr-CH" dirty="0" err="1" smtClean="0"/>
              <a:t>FSReport</a:t>
            </a:r>
            <a:r>
              <a:rPr lang="fr-CH" dirty="0" smtClean="0"/>
              <a:t> (PED)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DF3F2-BD92-41FC-99AC-12B2C78624D3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094" t="19481" r="13150" b="9379"/>
          <a:stretch/>
        </p:blipFill>
        <p:spPr>
          <a:xfrm>
            <a:off x="815975" y="0"/>
            <a:ext cx="10560050" cy="56526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297" y="5819842"/>
            <a:ext cx="117091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Also</a:t>
            </a:r>
            <a:r>
              <a:rPr lang="fr-CH" dirty="0" smtClean="0"/>
              <a:t>: ILD (</a:t>
            </a:r>
            <a:r>
              <a:rPr lang="fr-CH" dirty="0" err="1" smtClean="0"/>
              <a:t>IlC</a:t>
            </a:r>
            <a:r>
              <a:rPr lang="fr-CH" dirty="0" smtClean="0"/>
              <a:t> detector </a:t>
            </a:r>
            <a:r>
              <a:rPr lang="fr-CH" dirty="0" err="1" smtClean="0"/>
              <a:t>with</a:t>
            </a:r>
            <a:r>
              <a:rPr lang="fr-CH" dirty="0" smtClean="0"/>
              <a:t> TPC as </a:t>
            </a:r>
            <a:r>
              <a:rPr lang="fr-CH" dirty="0" err="1" smtClean="0"/>
              <a:t>inner</a:t>
            </a:r>
            <a:r>
              <a:rPr lang="fr-CH" dirty="0" smtClean="0"/>
              <a:t> </a:t>
            </a:r>
            <a:r>
              <a:rPr lang="fr-CH" dirty="0" err="1" smtClean="0"/>
              <a:t>tracker</a:t>
            </a:r>
            <a:r>
              <a:rPr lang="fr-CH" dirty="0" smtClean="0"/>
              <a:t>) </a:t>
            </a:r>
            <a:r>
              <a:rPr lang="fr-CH" dirty="0" err="1" smtClean="0"/>
              <a:t>working</a:t>
            </a:r>
            <a:r>
              <a:rPr lang="fr-CH" dirty="0" smtClean="0"/>
              <a:t> on </a:t>
            </a:r>
            <a:r>
              <a:rPr lang="fr-CH" dirty="0" err="1" smtClean="0"/>
              <a:t>adapting</a:t>
            </a:r>
            <a:r>
              <a:rPr lang="fr-CH" dirty="0" smtClean="0"/>
              <a:t> to FCC-</a:t>
            </a:r>
            <a:r>
              <a:rPr lang="fr-CH" dirty="0" err="1" smtClean="0"/>
              <a:t>ee</a:t>
            </a:r>
            <a:r>
              <a:rPr lang="fr-CH" dirty="0" smtClean="0"/>
              <a:t> – challenges due to high rate at  Z-pole </a:t>
            </a:r>
            <a:r>
              <a:rPr lang="fr-CH" dirty="0" err="1" smtClean="0"/>
              <a:t>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99" y="1361440"/>
            <a:ext cx="8093677" cy="3801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4100" y="113587"/>
            <a:ext cx="9187195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This </a:t>
            </a:r>
            <a:r>
              <a:rPr lang="fr-CH" sz="2160" dirty="0" err="1"/>
              <a:t>picture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relevant to Neutrino,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sectors</a:t>
            </a:r>
            <a:r>
              <a:rPr lang="fr-CH" sz="2160" dirty="0"/>
              <a:t> and High </a:t>
            </a:r>
            <a:r>
              <a:rPr lang="fr-CH" sz="2160" dirty="0" err="1"/>
              <a:t>Energy</a:t>
            </a:r>
            <a:r>
              <a:rPr lang="fr-CH" sz="2160" dirty="0"/>
              <a:t> </a:t>
            </a:r>
            <a:r>
              <a:rPr lang="fr-CH" sz="2160" dirty="0" err="1"/>
              <a:t>Frontiers</a:t>
            </a:r>
            <a:r>
              <a:rPr lang="fr-CH" sz="2160" dirty="0"/>
              <a:t>. </a:t>
            </a:r>
            <a:br>
              <a:rPr lang="fr-CH" sz="2160" dirty="0"/>
            </a:br>
            <a:r>
              <a:rPr lang="fr-CH" sz="2160" dirty="0"/>
              <a:t> FCC-</a:t>
            </a:r>
            <a:r>
              <a:rPr lang="fr-CH" sz="2160" dirty="0" err="1"/>
              <a:t>ee</a:t>
            </a:r>
            <a:r>
              <a:rPr lang="fr-CH" sz="2160" dirty="0"/>
              <a:t>  (Z) </a:t>
            </a:r>
            <a:r>
              <a:rPr lang="fr-CH" sz="2160" dirty="0" err="1"/>
              <a:t>compared</a:t>
            </a:r>
            <a:r>
              <a:rPr lang="fr-CH" sz="2160" dirty="0"/>
              <a:t> to the </a:t>
            </a:r>
            <a:r>
              <a:rPr lang="fr-CH" sz="2160" dirty="0" err="1"/>
              <a:t>other</a:t>
            </a:r>
            <a:r>
              <a:rPr lang="fr-CH" sz="2160" dirty="0"/>
              <a:t> machines for right-</a:t>
            </a:r>
            <a:r>
              <a:rPr lang="fr-CH" sz="2160" dirty="0" err="1"/>
              <a:t>handed</a:t>
            </a:r>
            <a:r>
              <a:rPr lang="fr-CH" sz="2160" dirty="0"/>
              <a:t> (</a:t>
            </a:r>
            <a:r>
              <a:rPr lang="fr-CH" sz="2160" dirty="0" err="1"/>
              <a:t>sterile</a:t>
            </a:r>
            <a:r>
              <a:rPr lang="fr-CH" sz="2160" dirty="0"/>
              <a:t>) neutrinos</a:t>
            </a:r>
          </a:p>
          <a:p>
            <a:r>
              <a:rPr lang="fr-CH" sz="2160" dirty="0"/>
              <a:t> How close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F686-2A96-41CA-88F9-00AF6348FF9D}" type="datetime1">
              <a:rPr lang="fr-CH" smtClean="0"/>
              <a:t>13.01.2025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70653" y="5358579"/>
            <a:ext cx="10358477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smtClean="0"/>
              <a:t>95% </a:t>
            </a:r>
            <a:r>
              <a:rPr lang="fr-CH" sz="2160" dirty="0"/>
              <a:t>C</a:t>
            </a:r>
            <a:r>
              <a:rPr lang="fr-CH" sz="2160" dirty="0" smtClean="0"/>
              <a:t>L </a:t>
            </a:r>
            <a:r>
              <a:rPr lang="fr-CH" sz="2160" dirty="0" err="1" smtClean="0"/>
              <a:t>limit</a:t>
            </a:r>
            <a:r>
              <a:rPr lang="fr-CH" sz="2160" dirty="0" smtClean="0"/>
              <a:t> if no HNL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 err="1" smtClean="0"/>
              <a:t>observed</a:t>
            </a:r>
            <a:r>
              <a:rPr lang="fr-CH" sz="2160" dirty="0" smtClean="0"/>
              <a:t>. (</a:t>
            </a:r>
            <a:r>
              <a:rPr lang="fr-CH" sz="2160" dirty="0" err="1"/>
              <a:t>here</a:t>
            </a:r>
            <a:r>
              <a:rPr lang="fr-CH" sz="2160" dirty="0"/>
              <a:t> for 10</a:t>
            </a:r>
            <a:r>
              <a:rPr lang="fr-CH" sz="2160" baseline="30000" dirty="0"/>
              <a:t>12</a:t>
            </a:r>
            <a:r>
              <a:rPr lang="fr-CH" sz="2160" dirty="0"/>
              <a:t> Z), </a:t>
            </a:r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>
                <a:sym typeface="Symbol"/>
              </a:rPr>
              <a:t>m</a:t>
            </a:r>
            <a:r>
              <a:rPr lang="fr-CH" sz="2160" baseline="-25000" dirty="0" err="1">
                <a:sym typeface="Symbol"/>
              </a:rPr>
              <a:t>Z</a:t>
            </a:r>
            <a:r>
              <a:rPr lang="fr-CH" sz="2160" dirty="0">
                <a:sym typeface="Symbol"/>
              </a:rPr>
              <a:t>, m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dirty="0">
                <a:sym typeface="Symbol"/>
              </a:rPr>
              <a:t>,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t="2888" r="12647" b="-2888"/>
          <a:stretch/>
        </p:blipFill>
        <p:spPr>
          <a:xfrm>
            <a:off x="264160" y="1301131"/>
            <a:ext cx="3769360" cy="391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486D-EEF6-42AC-9A95-3E45D6F5CBA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13.01.2025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2543"/>
            <a:ext cx="5435600" cy="5355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880" b="1" dirty="0"/>
              <a:t>U</a:t>
            </a:r>
            <a:r>
              <a:rPr lang="fr-CH" sz="2880" b="1" dirty="0" smtClean="0"/>
              <a:t>nique: </a:t>
            </a:r>
            <a:r>
              <a:rPr lang="fr-CH" sz="2880" b="1" dirty="0" err="1" smtClean="0"/>
              <a:t>electron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Yukawa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coupling</a:t>
            </a:r>
            <a:r>
              <a:rPr lang="fr-CH" sz="2880" b="1" dirty="0" smtClean="0"/>
              <a:t>  </a:t>
            </a:r>
            <a:endParaRPr lang="en-GB" sz="288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8320" y="611127"/>
            <a:ext cx="5026027" cy="294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2361" y="165874"/>
            <a:ext cx="5146481" cy="20621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Measure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>
                <a:sym typeface="Wingdings" panose="05000000000000000000" pitchFamily="2" charset="2"/>
              </a:rPr>
              <a:t> H @ 125.xxx </a:t>
            </a:r>
            <a:r>
              <a:rPr lang="fr-CH" dirty="0" err="1">
                <a:sym typeface="Wingdings" panose="05000000000000000000" pitchFamily="2" charset="2"/>
              </a:rPr>
              <a:t>GeV</a:t>
            </a:r>
            <a:r>
              <a:rPr lang="fr-CH" dirty="0">
                <a:sym typeface="Wingdings" panose="05000000000000000000" pitchFamily="2" charset="2"/>
              </a:rPr>
              <a:t> </a:t>
            </a:r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ym typeface="Wingdings" panose="05000000000000000000" pitchFamily="2" charset="2"/>
              </a:rPr>
              <a:t>requires</a:t>
            </a:r>
            <a:endParaRPr lang="fr-CH" b="1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dirty="0" err="1">
                <a:sym typeface="Wingdings" panose="05000000000000000000" pitchFamily="2" charset="2"/>
              </a:rPr>
              <a:t>Higgs</a:t>
            </a:r>
            <a:r>
              <a:rPr lang="fr-CH" dirty="0">
                <a:sym typeface="Wingdings" panose="05000000000000000000" pitchFamily="2" charset="2"/>
              </a:rPr>
              <a:t> mass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known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smtClean="0">
                <a:sym typeface="Wingdings" panose="05000000000000000000" pitchFamily="2" charset="2"/>
              </a:rPr>
              <a:t>&lt;&lt;5 </a:t>
            </a:r>
            <a:r>
              <a:rPr lang="fr-CH" dirty="0">
                <a:sym typeface="Wingdings" panose="05000000000000000000" pitchFamily="2" charset="2"/>
              </a:rPr>
              <a:t>MeV </a:t>
            </a:r>
            <a:r>
              <a:rPr lang="fr-CH" dirty="0" smtClean="0">
                <a:sym typeface="Wingdings" panose="05000000000000000000" pitchFamily="2" charset="2"/>
              </a:rPr>
              <a:t>(OK, 3 MeV)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Huge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luminosity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 smtClean="0">
                <a:sym typeface="Wingdings" panose="05000000000000000000" pitchFamily="2" charset="2"/>
              </a:rPr>
              <a:t>several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years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monochromatization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to </a:t>
            </a:r>
            <a:r>
              <a:rPr lang="fr-CH" dirty="0" err="1">
                <a:sym typeface="Wingdings" panose="05000000000000000000" pitchFamily="2" charset="2"/>
              </a:rPr>
              <a:t>reduce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>
                <a:sym typeface="Symbol"/>
              </a:rPr>
              <a:t></a:t>
            </a:r>
            <a:r>
              <a:rPr lang="fr-CH" baseline="-25000" dirty="0">
                <a:sym typeface="Wingdings" panose="05000000000000000000" pitchFamily="2" charset="2"/>
              </a:rPr>
              <a:t>ECM</a:t>
            </a: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continuous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adjustment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of E</a:t>
            </a:r>
            <a:r>
              <a:rPr lang="fr-CH" b="1" baseline="-25000" dirty="0">
                <a:solidFill>
                  <a:srgbClr val="C00000"/>
                </a:solidFill>
                <a:sym typeface="Wingdings" panose="05000000000000000000" pitchFamily="2" charset="2"/>
              </a:rPr>
              <a:t>CM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>
                <a:sym typeface="Wingdings" panose="05000000000000000000" pitchFamily="2" charset="2"/>
              </a:rPr>
              <a:t>transv</a:t>
            </a:r>
            <a:r>
              <a:rPr lang="fr-CH" dirty="0">
                <a:sym typeface="Wingdings" panose="05000000000000000000" pitchFamily="2" charset="2"/>
              </a:rPr>
              <a:t>. Polar.)</a:t>
            </a:r>
          </a:p>
          <a:p>
            <a:r>
              <a:rPr lang="fr-CH" dirty="0"/>
              <a:t>-- an </a:t>
            </a:r>
            <a:r>
              <a:rPr lang="fr-CH" dirty="0" err="1"/>
              <a:t>extremely</a:t>
            </a:r>
            <a:r>
              <a:rPr lang="fr-CH" dirty="0"/>
              <a:t> sensitive </a:t>
            </a:r>
            <a:r>
              <a:rPr lang="fr-CH" dirty="0" err="1"/>
              <a:t>event</a:t>
            </a:r>
            <a:r>
              <a:rPr lang="fr-CH" dirty="0"/>
              <a:t> </a:t>
            </a:r>
            <a:r>
              <a:rPr lang="fr-CH" dirty="0" err="1" smtClean="0"/>
              <a:t>selection</a:t>
            </a:r>
            <a:endParaRPr lang="fr-CH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20" y="3535680"/>
            <a:ext cx="420488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0" y="734234"/>
            <a:ext cx="2265364" cy="75713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160" b="1" dirty="0">
                <a:solidFill>
                  <a:srgbClr val="FFFF00"/>
                </a:solidFill>
              </a:rPr>
              <a:t>HUGE </a:t>
            </a:r>
            <a:r>
              <a:rPr lang="en-US" sz="2160" b="1" dirty="0" smtClean="0">
                <a:solidFill>
                  <a:srgbClr val="FFFF00"/>
                </a:solidFill>
              </a:rPr>
              <a:t>CHALLENGE</a:t>
            </a:r>
          </a:p>
          <a:p>
            <a:pPr algn="ctr"/>
            <a:r>
              <a:rPr lang="en-US" sz="2160" b="1" dirty="0" smtClean="0">
                <a:solidFill>
                  <a:srgbClr val="FFFF00"/>
                </a:solidFill>
              </a:rPr>
              <a:t>under study</a:t>
            </a:r>
            <a:endParaRPr lang="en-US" sz="2160" b="1" dirty="0">
              <a:solidFill>
                <a:srgbClr val="FFFF00"/>
              </a:solidFill>
            </a:endParaRPr>
          </a:p>
        </p:txBody>
      </p:sp>
      <p:pic>
        <p:nvPicPr>
          <p:cNvPr id="10" name="图片 3">
            <a:extLst>
              <a:ext uri="{FF2B5EF4-FFF2-40B4-BE49-F238E27FC236}">
                <a16:creationId xmlns:a16="http://schemas.microsoft.com/office/drawing/2014/main" id="{E2CF3881-C729-40AF-9013-F724AFC96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689" y="3397568"/>
            <a:ext cx="4676232" cy="2575057"/>
          </a:xfrm>
          <a:prstGeom prst="rect">
            <a:avLst/>
          </a:prstGeom>
        </p:spPr>
      </p:pic>
      <p:pic>
        <p:nvPicPr>
          <p:cNvPr id="11" name="图片 3">
            <a:extLst>
              <a:ext uri="{FF2B5EF4-FFF2-40B4-BE49-F238E27FC236}">
                <a16:creationId xmlns:a16="http://schemas.microsoft.com/office/drawing/2014/main" id="{3C8AA19A-35AF-48A1-B631-B986DA3C3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758" y="4480560"/>
            <a:ext cx="4513242" cy="2058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53280" y="2428240"/>
            <a:ext cx="666983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Monochromatization: </a:t>
            </a:r>
            <a:r>
              <a:rPr lang="fr-FR" b="1" dirty="0" smtClean="0"/>
              <a:t>UNDER STUDY</a:t>
            </a:r>
          </a:p>
          <a:p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 smtClean="0"/>
              <a:t> of the </a:t>
            </a:r>
            <a:r>
              <a:rPr lang="fr-FR" dirty="0" err="1" smtClean="0"/>
              <a:t>separate</a:t>
            </a:r>
            <a:r>
              <a:rPr lang="fr-FR" dirty="0" smtClean="0"/>
              <a:t> e+ and e- rings, one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distribute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 opposite </a:t>
            </a:r>
            <a:r>
              <a:rPr lang="fr-FR" dirty="0" err="1" smtClean="0"/>
              <a:t>way</a:t>
            </a:r>
            <a:r>
              <a:rPr lang="fr-FR" dirty="0" smtClean="0"/>
              <a:t> high and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in the </a:t>
            </a:r>
            <a:r>
              <a:rPr lang="fr-FR" dirty="0" err="1" smtClean="0"/>
              <a:t>beam</a:t>
            </a:r>
            <a:r>
              <a:rPr lang="fr-FR" dirty="0" smtClean="0"/>
              <a:t> (in x, z time)   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399280" y="6014720"/>
            <a:ext cx="344312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opposite </a:t>
            </a:r>
            <a:r>
              <a:rPr lang="fr-FR" dirty="0" err="1" smtClean="0">
                <a:solidFill>
                  <a:srgbClr val="00B0F0"/>
                </a:solidFill>
              </a:rPr>
              <a:t>sign</a:t>
            </a:r>
            <a:r>
              <a:rPr lang="fr-FR" dirty="0" smtClean="0">
                <a:solidFill>
                  <a:srgbClr val="00B0F0"/>
                </a:solidFill>
              </a:rPr>
              <a:t> horizontal dispersion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41360" y="6360160"/>
            <a:ext cx="341221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opposite </a:t>
            </a:r>
            <a:r>
              <a:rPr lang="fr-FR" dirty="0" err="1" smtClean="0">
                <a:solidFill>
                  <a:srgbClr val="FF0000"/>
                </a:solidFill>
              </a:rPr>
              <a:t>difference</a:t>
            </a:r>
            <a:r>
              <a:rPr lang="fr-FR" dirty="0" smtClean="0">
                <a:solidFill>
                  <a:srgbClr val="FF0000"/>
                </a:solidFill>
              </a:rPr>
              <a:t> in </a:t>
            </a:r>
            <a:r>
              <a:rPr lang="fr-FR" dirty="0" err="1" smtClean="0">
                <a:solidFill>
                  <a:srgbClr val="FF0000"/>
                </a:solidFill>
              </a:rPr>
              <a:t>arrival</a:t>
            </a:r>
            <a:r>
              <a:rPr lang="fr-FR" dirty="0" smtClean="0">
                <a:solidFill>
                  <a:srgbClr val="FF0000"/>
                </a:solidFill>
              </a:rPr>
              <a:t> time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53360" y="4023360"/>
            <a:ext cx="97796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so</a:t>
            </a:r>
            <a:r>
              <a:rPr lang="fr-FR" dirty="0" smtClean="0"/>
              <a:t> far,</a:t>
            </a:r>
          </a:p>
          <a:p>
            <a:r>
              <a:rPr lang="fr-FR" dirty="0" smtClean="0"/>
              <a:t>SM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10556240" y="3728720"/>
            <a:ext cx="11060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combine?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115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95" t="31514" r="14872" b="16296"/>
          <a:stretch/>
        </p:blipFill>
        <p:spPr>
          <a:xfrm>
            <a:off x="330544" y="1140022"/>
            <a:ext cx="11530911" cy="477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261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93EA09-2400-E7D5-3E5B-E556B113345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8" name="Content Placeholder 5">
            <a:extLst>
              <a:ext uri="{FF2B5EF4-FFF2-40B4-BE49-F238E27FC236}">
                <a16:creationId xmlns:a16="http://schemas.microsoft.com/office/drawing/2014/main" id="{AE3BD2AE-BF5D-94F0-57EA-0B3B05ED3134}"/>
              </a:ext>
            </a:extLst>
          </p:cNvPr>
          <p:cNvGraphicFramePr>
            <a:graphicFrameLocks/>
          </p:cNvGraphicFramePr>
          <p:nvPr/>
        </p:nvGraphicFramePr>
        <p:xfrm>
          <a:off x="156105" y="859307"/>
          <a:ext cx="11914160" cy="5872071"/>
        </p:xfrm>
        <a:graphic>
          <a:graphicData uri="http://schemas.openxmlformats.org/drawingml/2006/table">
            <a:tbl>
              <a:tblPr firstRow="1" bandRow="1"/>
              <a:tblGrid>
                <a:gridCol w="297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64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7923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436838272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656770343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950003352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857376332"/>
                    </a:ext>
                  </a:extLst>
                </a:gridCol>
                <a:gridCol w="313852">
                  <a:extLst>
                    <a:ext uri="{9D8B030D-6E8A-4147-A177-3AD203B41FA5}">
                      <a16:colId xmlns:a16="http://schemas.microsoft.com/office/drawing/2014/main" val="3477369395"/>
                    </a:ext>
                  </a:extLst>
                </a:gridCol>
                <a:gridCol w="281856">
                  <a:extLst>
                    <a:ext uri="{9D8B030D-6E8A-4147-A177-3AD203B41FA5}">
                      <a16:colId xmlns:a16="http://schemas.microsoft.com/office/drawing/2014/main" val="3808759949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622084184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464158128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3758331998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231906010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804511511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762523244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86750906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3534367037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539389564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3033895602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452781312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2071890334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3789349140"/>
                    </a:ext>
                  </a:extLst>
                </a:gridCol>
                <a:gridCol w="297854">
                  <a:extLst>
                    <a:ext uri="{9D8B030D-6E8A-4147-A177-3AD203B41FA5}">
                      <a16:colId xmlns:a16="http://schemas.microsoft.com/office/drawing/2014/main" val="1916931030"/>
                    </a:ext>
                  </a:extLst>
                </a:gridCol>
              </a:tblGrid>
              <a:tr h="508463"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2026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2029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2030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2031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2032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2033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104"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5504"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9" name="Rounded Rectangle 9">
            <a:extLst>
              <a:ext uri="{FF2B5EF4-FFF2-40B4-BE49-F238E27FC236}">
                <a16:creationId xmlns:a16="http://schemas.microsoft.com/office/drawing/2014/main" id="{B42A419C-2CC6-7038-488C-2FCFCC1CAC7D}"/>
              </a:ext>
            </a:extLst>
          </p:cNvPr>
          <p:cNvSpPr/>
          <p:nvPr/>
        </p:nvSpPr>
        <p:spPr>
          <a:xfrm>
            <a:off x="202395" y="2301524"/>
            <a:ext cx="1465045" cy="542222"/>
          </a:xfrm>
          <a:prstGeom prst="roundRect">
            <a:avLst/>
          </a:prstGeom>
          <a:solidFill>
            <a:srgbClr val="0C377B">
              <a:lumMod val="40000"/>
              <a:lumOff val="60000"/>
            </a:srgbClr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FS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cost update</a:t>
            </a:r>
          </a:p>
        </p:txBody>
      </p:sp>
      <p:sp>
        <p:nvSpPr>
          <p:cNvPr id="40" name="Rounded Rectangle 31">
            <a:extLst>
              <a:ext uri="{FF2B5EF4-FFF2-40B4-BE49-F238E27FC236}">
                <a16:creationId xmlns:a16="http://schemas.microsoft.com/office/drawing/2014/main" id="{732FA709-916C-CA37-11FF-53F2B825F555}"/>
              </a:ext>
            </a:extLst>
          </p:cNvPr>
          <p:cNvSpPr/>
          <p:nvPr/>
        </p:nvSpPr>
        <p:spPr>
          <a:xfrm>
            <a:off x="1667440" y="1344520"/>
            <a:ext cx="3214739" cy="542222"/>
          </a:xfrm>
          <a:prstGeom prst="roundRect">
            <a:avLst/>
          </a:prstGeom>
          <a:solidFill>
            <a:srgbClr val="99CCFF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Pre-TDR Phase</a:t>
            </a:r>
          </a:p>
        </p:txBody>
      </p:sp>
      <p:sp>
        <p:nvSpPr>
          <p:cNvPr id="41" name="Rounded Rectangle 33">
            <a:extLst>
              <a:ext uri="{FF2B5EF4-FFF2-40B4-BE49-F238E27FC236}">
                <a16:creationId xmlns:a16="http://schemas.microsoft.com/office/drawing/2014/main" id="{AACAB647-3992-8E5B-95E2-AB46BAC9CEA5}"/>
              </a:ext>
            </a:extLst>
          </p:cNvPr>
          <p:cNvSpPr/>
          <p:nvPr/>
        </p:nvSpPr>
        <p:spPr>
          <a:xfrm>
            <a:off x="4946129" y="1343795"/>
            <a:ext cx="4703626" cy="542221"/>
          </a:xfrm>
          <a:prstGeom prst="roundRect">
            <a:avLst/>
          </a:prstGeom>
          <a:solidFill>
            <a:srgbClr val="99CCFF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TDR Phase</a:t>
            </a:r>
          </a:p>
        </p:txBody>
      </p:sp>
      <p:sp>
        <p:nvSpPr>
          <p:cNvPr id="42" name="Rounded Rectangle 6">
            <a:extLst>
              <a:ext uri="{FF2B5EF4-FFF2-40B4-BE49-F238E27FC236}">
                <a16:creationId xmlns:a16="http://schemas.microsoft.com/office/drawing/2014/main" id="{01CE27BC-80A3-E01D-F2A1-1DE0F9DBA21E}"/>
              </a:ext>
            </a:extLst>
          </p:cNvPr>
          <p:cNvSpPr/>
          <p:nvPr/>
        </p:nvSpPr>
        <p:spPr>
          <a:xfrm>
            <a:off x="156106" y="1335669"/>
            <a:ext cx="1465045" cy="566941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Feasibility Study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43" name="Graphic 42" descr="Pin">
            <a:extLst>
              <a:ext uri="{FF2B5EF4-FFF2-40B4-BE49-F238E27FC236}">
                <a16:creationId xmlns:a16="http://schemas.microsoft.com/office/drawing/2014/main" id="{ED9523F1-1D28-740C-17AD-DD9525AC92E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88074" y="1656491"/>
            <a:ext cx="710229" cy="710229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338B96C9-FB7E-3839-F687-025420D16956}"/>
              </a:ext>
            </a:extLst>
          </p:cNvPr>
          <p:cNvGrpSpPr/>
          <p:nvPr/>
        </p:nvGrpSpPr>
        <p:grpSpPr>
          <a:xfrm>
            <a:off x="1379768" y="2056743"/>
            <a:ext cx="615661" cy="576741"/>
            <a:chOff x="6234726" y="2760924"/>
            <a:chExt cx="540000" cy="54000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4A4DFB87-B9B6-C4BE-CD82-F55BC077A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3CC454C3-E05F-A6FA-77A2-9DD67A62E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47" name="Rounded Rectangle 13">
            <a:extLst>
              <a:ext uri="{FF2B5EF4-FFF2-40B4-BE49-F238E27FC236}">
                <a16:creationId xmlns:a16="http://schemas.microsoft.com/office/drawing/2014/main" id="{04ADFA71-473B-80D0-1FBC-812ACE367CB0}"/>
              </a:ext>
            </a:extLst>
          </p:cNvPr>
          <p:cNvSpPr/>
          <p:nvPr/>
        </p:nvSpPr>
        <p:spPr>
          <a:xfrm>
            <a:off x="4442653" y="2939116"/>
            <a:ext cx="974738" cy="37640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Project Decision</a:t>
            </a:r>
          </a:p>
        </p:txBody>
      </p:sp>
      <p:sp>
        <p:nvSpPr>
          <p:cNvPr id="52" name="Rounded Rectangle 33">
            <a:extLst>
              <a:ext uri="{FF2B5EF4-FFF2-40B4-BE49-F238E27FC236}">
                <a16:creationId xmlns:a16="http://schemas.microsoft.com/office/drawing/2014/main" id="{01CB3E32-735E-08F8-F20B-711659B7938C}"/>
              </a:ext>
            </a:extLst>
          </p:cNvPr>
          <p:cNvSpPr/>
          <p:nvPr/>
        </p:nvSpPr>
        <p:spPr>
          <a:xfrm>
            <a:off x="1845139" y="5428486"/>
            <a:ext cx="3064863" cy="404118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CE Concept Design update</a:t>
            </a:r>
          </a:p>
        </p:txBody>
      </p:sp>
      <p:pic>
        <p:nvPicPr>
          <p:cNvPr id="55" name="Graphic 54" descr="Crane with solid fill">
            <a:extLst>
              <a:ext uri="{FF2B5EF4-FFF2-40B4-BE49-F238E27FC236}">
                <a16:creationId xmlns:a16="http://schemas.microsoft.com/office/drawing/2014/main" id="{02751E91-82F9-D977-2C40-4A4339328AD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382493" y="4811931"/>
            <a:ext cx="629920" cy="629920"/>
          </a:xfrm>
          <a:prstGeom prst="rect">
            <a:avLst/>
          </a:prstGeom>
        </p:spPr>
      </p:pic>
      <p:sp>
        <p:nvSpPr>
          <p:cNvPr id="56" name="Rounded Rectangle 9">
            <a:extLst>
              <a:ext uri="{FF2B5EF4-FFF2-40B4-BE49-F238E27FC236}">
                <a16:creationId xmlns:a16="http://schemas.microsoft.com/office/drawing/2014/main" id="{1DA659B2-CBC0-F541-9214-D2521DDF016B}"/>
              </a:ext>
            </a:extLst>
          </p:cNvPr>
          <p:cNvSpPr/>
          <p:nvPr/>
        </p:nvSpPr>
        <p:spPr>
          <a:xfrm>
            <a:off x="9659331" y="5355674"/>
            <a:ext cx="1476497" cy="537728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Start construction</a:t>
            </a:r>
          </a:p>
        </p:txBody>
      </p:sp>
      <p:sp>
        <p:nvSpPr>
          <p:cNvPr id="59" name="Rounded Rectangle 6">
            <a:extLst>
              <a:ext uri="{FF2B5EF4-FFF2-40B4-BE49-F238E27FC236}">
                <a16:creationId xmlns:a16="http://schemas.microsoft.com/office/drawing/2014/main" id="{C0FCCD71-8C91-4CE0-AB74-7217CE8B8F6F}"/>
              </a:ext>
            </a:extLst>
          </p:cNvPr>
          <p:cNvSpPr/>
          <p:nvPr/>
        </p:nvSpPr>
        <p:spPr>
          <a:xfrm>
            <a:off x="983228" y="6112178"/>
            <a:ext cx="1513667" cy="56694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Detector EOI submissions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0" name="Rounded Rectangle 6">
            <a:extLst>
              <a:ext uri="{FF2B5EF4-FFF2-40B4-BE49-F238E27FC236}">
                <a16:creationId xmlns:a16="http://schemas.microsoft.com/office/drawing/2014/main" id="{DE7C86B0-BF88-9A60-9938-CC7D801917C5}"/>
              </a:ext>
            </a:extLst>
          </p:cNvPr>
          <p:cNvSpPr/>
          <p:nvPr/>
        </p:nvSpPr>
        <p:spPr>
          <a:xfrm>
            <a:off x="4571710" y="6128817"/>
            <a:ext cx="1730099" cy="56694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formation, call for CDRs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1" name="Rounded Rectangle 6">
            <a:extLst>
              <a:ext uri="{FF2B5EF4-FFF2-40B4-BE49-F238E27FC236}">
                <a16:creationId xmlns:a16="http://schemas.microsoft.com/office/drawing/2014/main" id="{1A6A3450-F8E6-C69F-FFFE-E4D1FAD5532F}"/>
              </a:ext>
            </a:extLst>
          </p:cNvPr>
          <p:cNvSpPr/>
          <p:nvPr/>
        </p:nvSpPr>
        <p:spPr>
          <a:xfrm>
            <a:off x="7845023" y="6128817"/>
            <a:ext cx="1810286" cy="56694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Detector CDRs submitted to FC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5" name="Rounded Rectangle 6">
            <a:extLst>
              <a:ext uri="{FF2B5EF4-FFF2-40B4-BE49-F238E27FC236}">
                <a16:creationId xmlns:a16="http://schemas.microsoft.com/office/drawing/2014/main" id="{E63CA649-7A19-5C7B-076A-2C06536F548D}"/>
              </a:ext>
            </a:extLst>
          </p:cNvPr>
          <p:cNvSpPr/>
          <p:nvPr/>
        </p:nvSpPr>
        <p:spPr>
          <a:xfrm>
            <a:off x="1738595" y="2339141"/>
            <a:ext cx="1404772" cy="504605"/>
          </a:xfrm>
          <a:prstGeom prst="roundRect">
            <a:avLst/>
          </a:prstGeom>
          <a:solidFill>
            <a:srgbClr val="4D4D4D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ESPPU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2025/26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9" name="Rounded Rectangle 33">
            <a:extLst>
              <a:ext uri="{FF2B5EF4-FFF2-40B4-BE49-F238E27FC236}">
                <a16:creationId xmlns:a16="http://schemas.microsoft.com/office/drawing/2014/main" id="{EBE042E1-A20A-6EB8-086E-2FFD843EA562}"/>
              </a:ext>
            </a:extLst>
          </p:cNvPr>
          <p:cNvSpPr/>
          <p:nvPr/>
        </p:nvSpPr>
        <p:spPr>
          <a:xfrm>
            <a:off x="9743681" y="1340747"/>
            <a:ext cx="2292213" cy="542221"/>
          </a:xfrm>
          <a:prstGeom prst="roundRect">
            <a:avLst/>
          </a:prstGeom>
          <a:solidFill>
            <a:srgbClr val="99CCFF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Construction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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0" name="Rounded Rectangle 33">
            <a:extLst>
              <a:ext uri="{FF2B5EF4-FFF2-40B4-BE49-F238E27FC236}">
                <a16:creationId xmlns:a16="http://schemas.microsoft.com/office/drawing/2014/main" id="{1578C1B8-1E47-B6B0-C0DA-3997E9CE2982}"/>
              </a:ext>
            </a:extLst>
          </p:cNvPr>
          <p:cNvSpPr/>
          <p:nvPr/>
        </p:nvSpPr>
        <p:spPr>
          <a:xfrm>
            <a:off x="7309329" y="5426474"/>
            <a:ext cx="2303612" cy="404118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Construction Design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162E1DB-7747-4920-D711-609F19EC08DE}"/>
              </a:ext>
            </a:extLst>
          </p:cNvPr>
          <p:cNvGrpSpPr>
            <a:grpSpLocks noChangeAspect="1"/>
          </p:cNvGrpSpPr>
          <p:nvPr/>
        </p:nvGrpSpPr>
        <p:grpSpPr>
          <a:xfrm>
            <a:off x="4624089" y="2376298"/>
            <a:ext cx="615661" cy="581317"/>
            <a:chOff x="4333017" y="2114253"/>
            <a:chExt cx="1219048" cy="121904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3BFA68E-45F7-D80D-828B-96EC1EDA4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68987CA-708E-F2A0-0864-F5F0C383A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130A1D0D-3AA7-EA9A-BCF5-DC4BF0BAF35B}"/>
              </a:ext>
            </a:extLst>
          </p:cNvPr>
          <p:cNvSpPr/>
          <p:nvPr/>
        </p:nvSpPr>
        <p:spPr>
          <a:xfrm>
            <a:off x="8195196" y="2350537"/>
            <a:ext cx="1465045" cy="533389"/>
          </a:xfrm>
          <a:prstGeom prst="roundRect">
            <a:avLst/>
          </a:prstGeom>
          <a:solidFill>
            <a:srgbClr val="0C377B">
              <a:lumMod val="40000"/>
              <a:lumOff val="60000"/>
            </a:srgbClr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TDR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cost update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B001A8C-65A9-BE20-83A1-7033FABFA5DD}"/>
              </a:ext>
            </a:extLst>
          </p:cNvPr>
          <p:cNvGrpSpPr/>
          <p:nvPr/>
        </p:nvGrpSpPr>
        <p:grpSpPr>
          <a:xfrm>
            <a:off x="9268355" y="2060924"/>
            <a:ext cx="615661" cy="576741"/>
            <a:chOff x="6234726" y="2760924"/>
            <a:chExt cx="540000" cy="54000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C5FCCD18-B913-0B8F-44DC-503DD61DE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A23C05B-6318-30F0-2843-C41577FB8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9" name="Rounded Rectangle 33">
            <a:extLst>
              <a:ext uri="{FF2B5EF4-FFF2-40B4-BE49-F238E27FC236}">
                <a16:creationId xmlns:a16="http://schemas.microsoft.com/office/drawing/2014/main" id="{A2577572-E2DF-B1E3-FB25-FEB75010B531}"/>
              </a:ext>
            </a:extLst>
          </p:cNvPr>
          <p:cNvSpPr/>
          <p:nvPr/>
        </p:nvSpPr>
        <p:spPr>
          <a:xfrm>
            <a:off x="4947763" y="5425612"/>
            <a:ext cx="2303612" cy="404118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CE Tender Design</a:t>
            </a:r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D448FABD-5A42-11FC-E81E-036AD8CAAFCB}"/>
              </a:ext>
            </a:extLst>
          </p:cNvPr>
          <p:cNvSpPr/>
          <p:nvPr/>
        </p:nvSpPr>
        <p:spPr>
          <a:xfrm>
            <a:off x="9718925" y="3467944"/>
            <a:ext cx="2316970" cy="501749"/>
          </a:xfrm>
          <a:prstGeom prst="roundRect">
            <a:avLst/>
          </a:prstGeom>
          <a:solidFill>
            <a:srgbClr val="4D4D4D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engineering design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Wingdings" panose="05000000000000000000" pitchFamily="2" charset="2"/>
              </a:rPr>
              <a:t>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7" name="Arrow: Bent 16">
            <a:extLst>
              <a:ext uri="{FF2B5EF4-FFF2-40B4-BE49-F238E27FC236}">
                <a16:creationId xmlns:a16="http://schemas.microsoft.com/office/drawing/2014/main" id="{963C629B-F031-868F-C48F-E505848E34F8}"/>
              </a:ext>
            </a:extLst>
          </p:cNvPr>
          <p:cNvSpPr/>
          <p:nvPr/>
        </p:nvSpPr>
        <p:spPr>
          <a:xfrm rot="10800000" flipH="1">
            <a:off x="2218048" y="3821502"/>
            <a:ext cx="266676" cy="616172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Arrow: Bent 17">
            <a:extLst>
              <a:ext uri="{FF2B5EF4-FFF2-40B4-BE49-F238E27FC236}">
                <a16:creationId xmlns:a16="http://schemas.microsoft.com/office/drawing/2014/main" id="{A4044D87-478A-56F3-DA45-1C5FFF20134B}"/>
              </a:ext>
            </a:extLst>
          </p:cNvPr>
          <p:cNvSpPr/>
          <p:nvPr/>
        </p:nvSpPr>
        <p:spPr>
          <a:xfrm rot="10800000" flipH="1">
            <a:off x="1561300" y="5217652"/>
            <a:ext cx="288530" cy="455981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ounded Rectangle 6">
            <a:extLst>
              <a:ext uri="{FF2B5EF4-FFF2-40B4-BE49-F238E27FC236}">
                <a16:creationId xmlns:a16="http://schemas.microsoft.com/office/drawing/2014/main" id="{844C656C-A8E8-1960-D398-435D6082C81A}"/>
              </a:ext>
            </a:extLst>
          </p:cNvPr>
          <p:cNvSpPr/>
          <p:nvPr/>
        </p:nvSpPr>
        <p:spPr>
          <a:xfrm>
            <a:off x="690540" y="4728350"/>
            <a:ext cx="1293696" cy="566941"/>
          </a:xfrm>
          <a:prstGeom prst="roundRect">
            <a:avLst/>
          </a:prstGeom>
          <a:solidFill>
            <a:srgbClr val="FFCC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Phase 1 Site Investigations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9" name="Arrow: Bent 18">
            <a:extLst>
              <a:ext uri="{FF2B5EF4-FFF2-40B4-BE49-F238E27FC236}">
                <a16:creationId xmlns:a16="http://schemas.microsoft.com/office/drawing/2014/main" id="{C15E54BD-32F7-B46F-DA53-623DE7AF8EB1}"/>
              </a:ext>
            </a:extLst>
          </p:cNvPr>
          <p:cNvSpPr/>
          <p:nvPr/>
        </p:nvSpPr>
        <p:spPr>
          <a:xfrm rot="10800000" flipH="1">
            <a:off x="4922722" y="5232033"/>
            <a:ext cx="288530" cy="455981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Arrow: Bent 19">
            <a:extLst>
              <a:ext uri="{FF2B5EF4-FFF2-40B4-BE49-F238E27FC236}">
                <a16:creationId xmlns:a16="http://schemas.microsoft.com/office/drawing/2014/main" id="{FD613123-B446-8D30-B942-39DD8E01B489}"/>
              </a:ext>
            </a:extLst>
          </p:cNvPr>
          <p:cNvSpPr/>
          <p:nvPr/>
        </p:nvSpPr>
        <p:spPr>
          <a:xfrm rot="10800000" flipH="1">
            <a:off x="4790452" y="3821501"/>
            <a:ext cx="256720" cy="1958525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ounded Rectangle 6">
            <a:extLst>
              <a:ext uri="{FF2B5EF4-FFF2-40B4-BE49-F238E27FC236}">
                <a16:creationId xmlns:a16="http://schemas.microsoft.com/office/drawing/2014/main" id="{DE16E851-0131-4E68-1AE0-C77F8B72F541}"/>
              </a:ext>
            </a:extLst>
          </p:cNvPr>
          <p:cNvSpPr/>
          <p:nvPr/>
        </p:nvSpPr>
        <p:spPr>
          <a:xfrm>
            <a:off x="2535159" y="4185964"/>
            <a:ext cx="7114596" cy="388926"/>
          </a:xfrm>
          <a:prstGeom prst="roundRect">
            <a:avLst/>
          </a:prstGeom>
          <a:solidFill>
            <a:srgbClr val="00FF99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Environmental Impact study &amp; Authorization Process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1" name="Arrow: Bent 20">
            <a:extLst>
              <a:ext uri="{FF2B5EF4-FFF2-40B4-BE49-F238E27FC236}">
                <a16:creationId xmlns:a16="http://schemas.microsoft.com/office/drawing/2014/main" id="{FC3F33D9-186C-3A15-C693-479937CD657C}"/>
              </a:ext>
            </a:extLst>
          </p:cNvPr>
          <p:cNvSpPr/>
          <p:nvPr/>
        </p:nvSpPr>
        <p:spPr>
          <a:xfrm rot="10800000" flipH="1">
            <a:off x="7110955" y="5246413"/>
            <a:ext cx="288530" cy="455981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ounded Rectangle 6">
            <a:extLst>
              <a:ext uri="{FF2B5EF4-FFF2-40B4-BE49-F238E27FC236}">
                <a16:creationId xmlns:a16="http://schemas.microsoft.com/office/drawing/2014/main" id="{3D513D92-F47B-2001-6A71-DC4C2C78B371}"/>
              </a:ext>
            </a:extLst>
          </p:cNvPr>
          <p:cNvSpPr/>
          <p:nvPr/>
        </p:nvSpPr>
        <p:spPr>
          <a:xfrm>
            <a:off x="3740413" y="4716562"/>
            <a:ext cx="3470704" cy="571312"/>
          </a:xfrm>
          <a:prstGeom prst="roundRect">
            <a:avLst/>
          </a:prstGeom>
          <a:solidFill>
            <a:srgbClr val="FFCC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Phase 2 Site Investigations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8" name="Rounded Rectangle 6">
            <a:extLst>
              <a:ext uri="{FF2B5EF4-FFF2-40B4-BE49-F238E27FC236}">
                <a16:creationId xmlns:a16="http://schemas.microsoft.com/office/drawing/2014/main" id="{CF4A34FD-18A1-BF82-5744-794C1A9E66A1}"/>
              </a:ext>
            </a:extLst>
          </p:cNvPr>
          <p:cNvSpPr/>
          <p:nvPr/>
        </p:nvSpPr>
        <p:spPr>
          <a:xfrm>
            <a:off x="202395" y="3463763"/>
            <a:ext cx="9447360" cy="501749"/>
          </a:xfrm>
          <a:prstGeom prst="roundRect">
            <a:avLst/>
          </a:prstGeom>
          <a:solidFill>
            <a:srgbClr val="4D4D4D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accelerator design, technical infrastructure design, R&amp;D, towards TDR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162E961-9A0F-E7F6-D5AB-702962A02CB3}"/>
              </a:ext>
            </a:extLst>
          </p:cNvPr>
          <p:cNvGrpSpPr/>
          <p:nvPr/>
        </p:nvGrpSpPr>
        <p:grpSpPr>
          <a:xfrm>
            <a:off x="2811376" y="2048168"/>
            <a:ext cx="615661" cy="576741"/>
            <a:chOff x="-1219048" y="3333377"/>
            <a:chExt cx="540000" cy="540000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248813F-2232-1A04-901A-CC1D6C5FD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85A7EFB1-ECEF-C54E-D909-FC8A383E3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71" name="Rounded Rectangle 9">
            <a:extLst>
              <a:ext uri="{FF2B5EF4-FFF2-40B4-BE49-F238E27FC236}">
                <a16:creationId xmlns:a16="http://schemas.microsoft.com/office/drawing/2014/main" id="{F31CA7C3-62B1-7971-429C-B48E82EDBAAA}"/>
              </a:ext>
            </a:extLst>
          </p:cNvPr>
          <p:cNvSpPr/>
          <p:nvPr/>
        </p:nvSpPr>
        <p:spPr>
          <a:xfrm>
            <a:off x="3177508" y="2336158"/>
            <a:ext cx="1465045" cy="533389"/>
          </a:xfrm>
          <a:prstGeom prst="roundRect">
            <a:avLst/>
          </a:prstGeom>
          <a:solidFill>
            <a:srgbClr val="0C377B">
              <a:lumMod val="40000"/>
              <a:lumOff val="60000"/>
            </a:srgbClr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pre TDR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cost update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C38F595-3395-62BE-5970-73FEDCB6EB32}"/>
              </a:ext>
            </a:extLst>
          </p:cNvPr>
          <p:cNvGrpSpPr/>
          <p:nvPr/>
        </p:nvGrpSpPr>
        <p:grpSpPr>
          <a:xfrm>
            <a:off x="4311750" y="2039628"/>
            <a:ext cx="615661" cy="576741"/>
            <a:chOff x="6234726" y="2760924"/>
            <a:chExt cx="540000" cy="540000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8CC741BA-3FD5-1A73-F746-5E83ABC5E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8F2FE7C1-870A-8B13-D362-F08E8A695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89E5FF1-D02B-CACA-D060-2DCFFF6EAE85}"/>
              </a:ext>
            </a:extLst>
          </p:cNvPr>
          <p:cNvSpPr txBox="1"/>
          <p:nvPr/>
        </p:nvSpPr>
        <p:spPr>
          <a:xfrm>
            <a:off x="205844" y="104834"/>
            <a:ext cx="9161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Expected time line till start of construction</a:t>
            </a:r>
          </a:p>
        </p:txBody>
      </p:sp>
    </p:spTree>
    <p:extLst>
      <p:ext uri="{BB962C8B-B14F-4D97-AF65-F5344CB8AC3E}">
        <p14:creationId xmlns:p14="http://schemas.microsoft.com/office/powerpoint/2010/main" val="94494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F28B94-AD36-8957-7571-05F53776EB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2857DA-66AC-843A-B3AA-2886A620B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56" y="908721"/>
            <a:ext cx="6701679" cy="51233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23E326-F64F-65B2-8694-934C20C5FA52}"/>
              </a:ext>
            </a:extLst>
          </p:cNvPr>
          <p:cNvSpPr txBox="1"/>
          <p:nvPr/>
        </p:nvSpPr>
        <p:spPr>
          <a:xfrm>
            <a:off x="6655324" y="825956"/>
            <a:ext cx="5536676" cy="606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One of CERN’s most promising current projects, with significant scientific potential, is the construction of the Future Circular Collider (FCC): a 90-km ring designed initially for an electron collider and later for a hadron collider.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Refinancing CERN and ensuring its continued global leadership in frontier research should be regarded as a top EU priority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given the objective of maintaining European prominence in this critical area of fundamental research, which is expected to generate significant business spillovers in the coming years.”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A392D85-8CC9-01D7-67A3-A456F1170FDC}"/>
              </a:ext>
            </a:extLst>
          </p:cNvPr>
          <p:cNvSpPr txBox="1">
            <a:spLocks/>
          </p:cNvSpPr>
          <p:nvPr/>
        </p:nvSpPr>
        <p:spPr>
          <a:xfrm>
            <a:off x="152109" y="117055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EU competitiveness report</a:t>
            </a: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2D1C63-CC10-EC5A-98E1-7335E4FAB61C}"/>
              </a:ext>
            </a:extLst>
          </p:cNvPr>
          <p:cNvSpPr txBox="1"/>
          <p:nvPr/>
        </p:nvSpPr>
        <p:spPr>
          <a:xfrm>
            <a:off x="6398945" y="30216"/>
            <a:ext cx="52043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edited by Mario Draghi, and officially handed over to Ursula von der Leyen in September 2024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96D450-97DE-0A0A-C461-5A257521999E}"/>
              </a:ext>
            </a:extLst>
          </p:cNvPr>
          <p:cNvSpPr txBox="1"/>
          <p:nvPr/>
        </p:nvSpPr>
        <p:spPr>
          <a:xfrm>
            <a:off x="245690" y="6227435"/>
            <a:ext cx="64096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https://commission.europa.eu/topics/strengthening-european-competitiveness/eu-competitiveness-looking-ahead_en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58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9E0C05-6498-0E2C-CB0B-5BE449EC2C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0D38F084-F4B2-A302-21DB-0F2A76142865}"/>
              </a:ext>
            </a:extLst>
          </p:cNvPr>
          <p:cNvSpPr txBox="1">
            <a:spLocks/>
          </p:cNvSpPr>
          <p:nvPr/>
        </p:nvSpPr>
        <p:spPr>
          <a:xfrm>
            <a:off x="152109" y="117055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CERN 70th anniversary, 1 October 2024</a:t>
            </a: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0ED302-B5DA-873C-AD5C-8E501DA6D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981"/>
          <a:stretch/>
        </p:blipFill>
        <p:spPr>
          <a:xfrm>
            <a:off x="62028" y="1576789"/>
            <a:ext cx="9315220" cy="54251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1C006D-FEA3-80B4-7F27-347E01095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60" y="877910"/>
            <a:ext cx="9086850" cy="1562100"/>
          </a:xfrm>
          <a:prstGeom prst="rect">
            <a:avLst/>
          </a:prstGeom>
        </p:spPr>
      </p:pic>
      <p:pic>
        <p:nvPicPr>
          <p:cNvPr id="9" name="Picture 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B2FE136-EB86-9AF5-63EF-2BD37685E0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2" b="23293"/>
          <a:stretch/>
        </p:blipFill>
        <p:spPr>
          <a:xfrm>
            <a:off x="9086850" y="2149478"/>
            <a:ext cx="3086100" cy="3912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8108C4-4FD8-B95C-5B59-2CD8DB86C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1215" y="926360"/>
            <a:ext cx="248602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01800"/>
            <a:ext cx="11822467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3000" dirty="0" err="1" smtClean="0"/>
              <a:t>Complementary</a:t>
            </a:r>
            <a:r>
              <a:rPr lang="fr-CH" sz="3000" dirty="0" smtClean="0"/>
              <a:t> slides to show the </a:t>
            </a:r>
            <a:r>
              <a:rPr lang="fr-CH" sz="3000" dirty="0" err="1" smtClean="0"/>
              <a:t>great</a:t>
            </a:r>
            <a:r>
              <a:rPr lang="fr-CH" sz="3000" dirty="0" smtClean="0"/>
              <a:t> </a:t>
            </a:r>
            <a:r>
              <a:rPr lang="fr-CH" sz="3000" dirty="0" err="1" smtClean="0"/>
              <a:t>progress</a:t>
            </a:r>
            <a:r>
              <a:rPr lang="fr-CH" sz="3000" dirty="0" smtClean="0"/>
              <a:t> on the </a:t>
            </a:r>
            <a:r>
              <a:rPr lang="fr-CH" sz="3000" dirty="0" err="1" smtClean="0"/>
              <a:t>accelerator</a:t>
            </a:r>
            <a:endParaRPr lang="fr-CH" sz="3000" dirty="0" smtClean="0"/>
          </a:p>
          <a:p>
            <a:pPr algn="l">
              <a:lnSpc>
                <a:spcPts val="3700"/>
              </a:lnSpc>
            </a:pPr>
            <a:r>
              <a:rPr lang="fr-CH" sz="3000" dirty="0"/>
              <a:t> </a:t>
            </a:r>
            <a:r>
              <a:rPr lang="fr-CH" sz="3000" dirty="0" smtClean="0"/>
              <a:t>and infrastructure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8326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44FB8B-1620-9704-3D4C-41C163286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3" y="1953504"/>
            <a:ext cx="4466938" cy="48795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24D11E-7877-F018-B500-F357B8287D0B}"/>
              </a:ext>
            </a:extLst>
          </p:cNvPr>
          <p:cNvSpPr txBox="1"/>
          <p:nvPr/>
        </p:nvSpPr>
        <p:spPr>
          <a:xfrm>
            <a:off x="0" y="770698"/>
            <a:ext cx="7665694" cy="1015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85750" indent="-285750" defTabSz="18288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b="1">
                <a:solidFill>
                  <a:srgbClr val="0C377B"/>
                </a:solidFill>
                <a:latin typeface="Arial"/>
              </a:defRPr>
            </a:lvl1pPr>
            <a:lvl2pPr marL="0" indent="0" defTabSz="1828800">
              <a:lnSpc>
                <a:spcPts val="3700"/>
              </a:lnSpc>
              <a:spcBef>
                <a:spcPts val="0"/>
              </a:spcBef>
              <a:buFontTx/>
              <a:buNone/>
              <a:defRPr sz="3600" b="1"/>
            </a:lvl2pPr>
            <a:lvl3pPr marL="0" indent="0" defTabSz="1828800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/>
            </a:lvl3pPr>
            <a:lvl4pPr marL="0" indent="0" defTabSz="1828800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/>
            </a:lvl4pPr>
            <a:lvl5pPr marL="0" indent="0" defTabSz="1828800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/>
            </a:lvl5pPr>
            <a:lvl6pPr marL="5029200" indent="-457200" defTabSz="1828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/>
            </a:lvl6pPr>
            <a:lvl7pPr marL="5943600" indent="-457200" defTabSz="1828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/>
            </a:lvl7pPr>
            <a:lvl8pPr marL="6858000" indent="-457200" defTabSz="1828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/>
            </a:lvl8pPr>
            <a:lvl9pPr marL="7772400" indent="-457200" defTabSz="1828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/>
            </a:lvl9pPr>
          </a:lstStyle>
          <a:p>
            <a:pPr marL="285750" marR="0" lvl="0" indent="-28575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Road accesses developed for all 8 surface sites</a:t>
            </a:r>
          </a:p>
          <a:p>
            <a:pPr marL="285750" marR="0" lvl="0" indent="-28575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Four possible highway connections defined</a:t>
            </a:r>
          </a:p>
          <a:p>
            <a:pPr marL="285750" marR="0" lvl="0" indent="-28575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Less than 4 km of new roads required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8E128F-CF3A-2C0E-910A-6759E1080A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89" b="2676"/>
          <a:stretch/>
        </p:blipFill>
        <p:spPr>
          <a:xfrm>
            <a:off x="7803851" y="760949"/>
            <a:ext cx="4359596" cy="39670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1EA278-9DE9-11E8-5C4C-879DF26995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33" t="9025" r="16320" b="2459"/>
          <a:stretch/>
        </p:blipFill>
        <p:spPr>
          <a:xfrm>
            <a:off x="4646026" y="1971520"/>
            <a:ext cx="3183917" cy="2329833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F127B59-6532-1216-0A44-51D53F97BA6C}"/>
              </a:ext>
            </a:extLst>
          </p:cNvPr>
          <p:cNvSpPr txBox="1">
            <a:spLocks/>
          </p:cNvSpPr>
          <p:nvPr/>
        </p:nvSpPr>
        <p:spPr>
          <a:xfrm>
            <a:off x="4722167" y="4695896"/>
            <a:ext cx="7182286" cy="566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Electrical connection concept developed with RTE                  (French electricity  grid operator) </a:t>
            </a:r>
          </a:p>
          <a:p>
            <a:pPr marL="285750" marR="0" lvl="0" indent="-28575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Three HV supply points, two new stations &amp; CERN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Prevessin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   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 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equested loads have no significant impact on grid</a:t>
            </a:r>
          </a:p>
          <a:p>
            <a:pPr marL="285750" marR="0" lvl="0" indent="-28575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efforts aiming at reducing the energy consumption of FCC-ee and FCC-hh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077EBA-5D7A-F137-30C1-A629ABC69364}"/>
              </a:ext>
            </a:extLst>
          </p:cNvPr>
          <p:cNvSpPr txBox="1"/>
          <p:nvPr/>
        </p:nvSpPr>
        <p:spPr>
          <a:xfrm>
            <a:off x="6303146" y="838868"/>
            <a:ext cx="27390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Connections to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French electricity grid </a:t>
            </a:r>
            <a:endParaRPr kumimoji="0" lang="en-CH" sz="18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BF3DF0-0EEA-E5FE-AC35-A9CEECA19AAF}"/>
              </a:ext>
            </a:extLst>
          </p:cNvPr>
          <p:cNvSpPr txBox="1"/>
          <p:nvPr/>
        </p:nvSpPr>
        <p:spPr>
          <a:xfrm>
            <a:off x="1235076" y="4123304"/>
            <a:ext cx="2053891" cy="646331"/>
          </a:xfrm>
          <a:prstGeom prst="rect">
            <a:avLst/>
          </a:prstGeom>
          <a:solidFill>
            <a:srgbClr val="F8F8F8">
              <a:alpha val="69804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connections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highway network</a:t>
            </a:r>
            <a:endParaRPr kumimoji="0" lang="en-CH" sz="18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AB5D05-45D9-A676-43B9-72E8B67E3FEE}"/>
              </a:ext>
            </a:extLst>
          </p:cNvPr>
          <p:cNvSpPr txBox="1"/>
          <p:nvPr/>
        </p:nvSpPr>
        <p:spPr>
          <a:xfrm>
            <a:off x="142875" y="101790"/>
            <a:ext cx="84916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Integration with regional infrastructures</a:t>
            </a:r>
          </a:p>
        </p:txBody>
      </p:sp>
    </p:spTree>
    <p:extLst>
      <p:ext uri="{BB962C8B-B14F-4D97-AF65-F5344CB8AC3E}">
        <p14:creationId xmlns:p14="http://schemas.microsoft.com/office/powerpoint/2010/main" val="173449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/>
              <p:nvPr/>
            </p:nvSpPr>
            <p:spPr>
              <a:xfrm>
                <a:off x="42863" y="755622"/>
                <a:ext cx="12192000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comprehensive long-term programme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FCC-hh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pp &amp; AA collisions; e-h option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highly synergetic and complementary programme boosting the physics reach of both colliders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common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building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allows the start of a new, major facility at CERN within a few years of the end of HL-LHC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3" y="755622"/>
                <a:ext cx="12192000" cy="1785104"/>
              </a:xfrm>
              <a:prstGeom prst="rect">
                <a:avLst/>
              </a:prstGeom>
              <a:blipFill>
                <a:blip r:embed="rId3"/>
                <a:stretch>
                  <a:fillRect l="-500" t="-1706" b="-4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17">
            <a:extLst>
              <a:ext uri="{FF2B5EF4-FFF2-40B4-BE49-F238E27FC236}">
                <a16:creationId xmlns:a16="http://schemas.microsoft.com/office/drawing/2014/main" id="{782A5E12-9D9C-2EBB-609A-68AA01F4F717}"/>
              </a:ext>
            </a:extLst>
          </p:cNvPr>
          <p:cNvSpPr txBox="1"/>
          <p:nvPr/>
        </p:nvSpPr>
        <p:spPr>
          <a:xfrm>
            <a:off x="3005138" y="6396677"/>
            <a:ext cx="114567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similar two-stage project CEPC/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SppC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under study in China</a:t>
            </a:r>
          </a:p>
        </p:txBody>
      </p:sp>
      <p:pic>
        <p:nvPicPr>
          <p:cNvPr id="2" name="Picture 1" descr="Diagram, radar chart&#10;&#10;Description automatically generated">
            <a:extLst>
              <a:ext uri="{FF2B5EF4-FFF2-40B4-BE49-F238E27FC236}">
                <a16:creationId xmlns:a16="http://schemas.microsoft.com/office/drawing/2014/main" id="{35A5F079-ED80-2AED-94DC-726FEF2B06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38" y="2637966"/>
            <a:ext cx="3867190" cy="3027550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0" y="2709974"/>
            <a:ext cx="2823067" cy="314481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2DB9E4-D680-6FA1-A8A4-473DF0931125}"/>
              </a:ext>
            </a:extLst>
          </p:cNvPr>
          <p:cNvSpPr txBox="1">
            <a:spLocks/>
          </p:cNvSpPr>
          <p:nvPr/>
        </p:nvSpPr>
        <p:spPr>
          <a:xfrm>
            <a:off x="5174058" y="3430054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133498" y="5944119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4453978" y="5944119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EA2CCD-5CED-34BC-F294-67B69938070E}"/>
              </a:ext>
            </a:extLst>
          </p:cNvPr>
          <p:cNvSpPr/>
          <p:nvPr/>
        </p:nvSpPr>
        <p:spPr>
          <a:xfrm>
            <a:off x="7238287" y="5944119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366436" y="5907439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5064140" y="5907439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9139474" y="5907439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2070 - 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 descr="Diagram, radar chart&#10;&#10;Description automatically generated">
            <a:extLst>
              <a:ext uri="{FF2B5EF4-FFF2-40B4-BE49-F238E27FC236}">
                <a16:creationId xmlns:a16="http://schemas.microsoft.com/office/drawing/2014/main" id="{CAB6820D-7F89-AA9E-627F-2F076BC02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1598" y="2657130"/>
            <a:ext cx="3795188" cy="3077180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6B11ACC-554C-4750-AE7A-6884C42941D0}"/>
              </a:ext>
            </a:extLst>
          </p:cNvPr>
          <p:cNvSpPr txBox="1">
            <a:spLocks/>
          </p:cNvSpPr>
          <p:nvPr/>
        </p:nvSpPr>
        <p:spPr>
          <a:xfrm>
            <a:off x="9260998" y="3321868"/>
            <a:ext cx="1512168" cy="7281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4C2051-950B-130D-B44C-55C31AC98E34}"/>
              </a:ext>
            </a:extLst>
          </p:cNvPr>
          <p:cNvSpPr txBox="1"/>
          <p:nvPr/>
        </p:nvSpPr>
        <p:spPr>
          <a:xfrm>
            <a:off x="238844" y="31215"/>
            <a:ext cx="9234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FCC integrated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programme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43132E-8C5D-AA93-33FE-8F498AA20830}"/>
              </a:ext>
            </a:extLst>
          </p:cNvPr>
          <p:cNvSpPr txBox="1"/>
          <p:nvPr/>
        </p:nvSpPr>
        <p:spPr>
          <a:xfrm>
            <a:off x="263352" y="914336"/>
            <a:ext cx="942886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goal of the FCC FS mid-term review is to assess the progress of the Study towards the final report.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Deliverables approved by the Council in September 2022: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0818B2-D8E1-6413-CFB9-1FA37502213F}"/>
              </a:ext>
            </a:extLst>
          </p:cNvPr>
          <p:cNvSpPr txBox="1"/>
          <p:nvPr/>
        </p:nvSpPr>
        <p:spPr>
          <a:xfrm>
            <a:off x="47328" y="1430908"/>
            <a:ext cx="1216486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https://indico.cern.ch/event/1197445/contributions/5034859/attachments/2510649/4315140/spc-e-1183-Rev2-c-e-3654-Rev2_FCC_Mid_Term_Review.pdf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84335A-3756-61ED-052F-4D3F794F018A}"/>
              </a:ext>
            </a:extLst>
          </p:cNvPr>
          <p:cNvGrpSpPr/>
          <p:nvPr/>
        </p:nvGrpSpPr>
        <p:grpSpPr>
          <a:xfrm>
            <a:off x="197654" y="4589742"/>
            <a:ext cx="4511824" cy="1512168"/>
            <a:chOff x="0" y="4653136"/>
            <a:chExt cx="4511824" cy="151216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4B9F54A-F27A-BD1A-5F6E-1D98EBF7C518}"/>
                </a:ext>
              </a:extLst>
            </p:cNvPr>
            <p:cNvSpPr/>
            <p:nvPr/>
          </p:nvSpPr>
          <p:spPr>
            <a:xfrm>
              <a:off x="0" y="4653136"/>
              <a:ext cx="4511824" cy="1512168"/>
            </a:xfrm>
            <a:prstGeom prst="rect">
              <a:avLst/>
            </a:prstGeom>
            <a:solidFill>
              <a:srgbClr val="9290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46792BC-4F92-67EC-9CA8-A416B790C885}"/>
                </a:ext>
              </a:extLst>
            </p:cNvPr>
            <p:cNvSpPr txBox="1"/>
            <p:nvPr/>
          </p:nvSpPr>
          <p:spPr>
            <a:xfrm>
              <a:off x="166337" y="4790182"/>
              <a:ext cx="4281621" cy="12311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Documents</a:t>
              </a: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Mid-term report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(all deliverables except D7) 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Executive Summary of mid-term report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Updated cost assessment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(D7)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Funding model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(D7)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701C7F-40B6-29FC-DB44-F719CD981D2A}"/>
              </a:ext>
            </a:extLst>
          </p:cNvPr>
          <p:cNvGrpSpPr/>
          <p:nvPr/>
        </p:nvGrpSpPr>
        <p:grpSpPr>
          <a:xfrm>
            <a:off x="4878174" y="4589742"/>
            <a:ext cx="7272808" cy="1530751"/>
            <a:chOff x="4799856" y="4737630"/>
            <a:chExt cx="7272808" cy="153075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D80BA4B-107A-8BB8-401E-E0E1244E6078}"/>
                </a:ext>
              </a:extLst>
            </p:cNvPr>
            <p:cNvSpPr/>
            <p:nvPr/>
          </p:nvSpPr>
          <p:spPr>
            <a:xfrm>
              <a:off x="4799856" y="4737630"/>
              <a:ext cx="7272808" cy="1530751"/>
            </a:xfrm>
            <a:prstGeom prst="rect">
              <a:avLst/>
            </a:prstGeom>
            <a:solidFill>
              <a:srgbClr val="9411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EEC57D5-F2C7-2C9C-B833-5A40B829FB10}"/>
                </a:ext>
              </a:extLst>
            </p:cNvPr>
            <p:cNvSpPr txBox="1"/>
            <p:nvPr/>
          </p:nvSpPr>
          <p:spPr>
            <a:xfrm>
              <a:off x="4984694" y="4869160"/>
              <a:ext cx="6871946" cy="12311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Review</a:t>
              </a: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process: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Oct 2023: Scientific Advisory Committee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(scientific and technical aspects)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and Cost Review Panel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(ad hoc committee; cost and financial aspects)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Nov 2023: SPC and FC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 Feb 2024: Council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A939E56-A3F9-69A6-712C-3DEC55F737D3}"/>
              </a:ext>
            </a:extLst>
          </p:cNvPr>
          <p:cNvSpPr txBox="1"/>
          <p:nvPr/>
        </p:nvSpPr>
        <p:spPr>
          <a:xfrm>
            <a:off x="9376690" y="3436742"/>
            <a:ext cx="260749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Many thanks to the SAC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CRP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SPC, FC and the Council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very useful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eviews!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0CD064-67E8-6A0D-1AE8-F1617D62FDD2}"/>
              </a:ext>
            </a:extLst>
          </p:cNvPr>
          <p:cNvGrpSpPr/>
          <p:nvPr/>
        </p:nvGrpSpPr>
        <p:grpSpPr>
          <a:xfrm>
            <a:off x="207814" y="1775331"/>
            <a:ext cx="6336704" cy="2570222"/>
            <a:chOff x="1343473" y="1899995"/>
            <a:chExt cx="6336704" cy="257022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E41E08E-35F7-5414-009C-FA744E822E81}"/>
                </a:ext>
              </a:extLst>
            </p:cNvPr>
            <p:cNvSpPr/>
            <p:nvPr/>
          </p:nvSpPr>
          <p:spPr>
            <a:xfrm>
              <a:off x="1343473" y="1899995"/>
              <a:ext cx="6336704" cy="2570222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98191F-265C-D13D-48E6-5116BD0F38EE}"/>
                </a:ext>
              </a:extLst>
            </p:cNvPr>
            <p:cNvSpPr txBox="1"/>
            <p:nvPr/>
          </p:nvSpPr>
          <p:spPr>
            <a:xfrm>
              <a:off x="1559496" y="2047780"/>
              <a:ext cx="5943935" cy="221599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Deliverables</a:t>
              </a: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D1 : Definition of the baseline scenario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D2 : Civil engineering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D3 : 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Processes and implementation studies with the Host States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D4 : Technical infrastructure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D5 : FCC-</a:t>
              </a:r>
              <a:r>
                <a:rPr kumimoji="0" lang="en-GB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ee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accelerator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D6:  FCC-</a:t>
              </a:r>
              <a:r>
                <a:rPr kumimoji="0" lang="en-GB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hh</a:t>
              </a: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accelerator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D7:  Project cost and financial feasibility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D8:  Physics, experiments and detectors</a:t>
              </a:r>
            </a:p>
          </p:txBody>
        </p:sp>
      </p:grpSp>
      <p:pic>
        <p:nvPicPr>
          <p:cNvPr id="17" name="Google Shape;148;p25">
            <a:extLst>
              <a:ext uri="{FF2B5EF4-FFF2-40B4-BE49-F238E27FC236}">
                <a16:creationId xmlns:a16="http://schemas.microsoft.com/office/drawing/2014/main" id="{6D1D8DD8-CC81-9CB5-43DD-98B9A87D1C0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8986" t="2087" r="10391" b="6142"/>
          <a:stretch/>
        </p:blipFill>
        <p:spPr>
          <a:xfrm>
            <a:off x="6778198" y="1663366"/>
            <a:ext cx="2252438" cy="28396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8" name="Google Shape;141;p25">
            <a:extLst>
              <a:ext uri="{FF2B5EF4-FFF2-40B4-BE49-F238E27FC236}">
                <a16:creationId xmlns:a16="http://schemas.microsoft.com/office/drawing/2014/main" id="{07B1E7B0-C7E4-6730-17D2-ADF506BC1853}"/>
              </a:ext>
            </a:extLst>
          </p:cNvPr>
          <p:cNvSpPr txBox="1"/>
          <p:nvPr/>
        </p:nvSpPr>
        <p:spPr>
          <a:xfrm>
            <a:off x="9264316" y="1607811"/>
            <a:ext cx="2594800" cy="1295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Report 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5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highlight>
                  <a:srgbClr val="FFFFFF"/>
                </a:highlight>
                <a:uLnTx/>
                <a:uFillTx/>
                <a:latin typeface="Arial"/>
                <a:ea typeface="+mn-ea"/>
                <a:cs typeface="+mn-cs"/>
              </a:rPr>
              <a:t>8 Chapters/Deliverables 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highlight>
                <a:srgbClr val="FFFFF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5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highlight>
                  <a:srgbClr val="FFFFFF"/>
                </a:highlight>
                <a:uLnTx/>
                <a:uFillTx/>
                <a:latin typeface="Arial"/>
                <a:ea typeface="+mn-ea"/>
                <a:cs typeface="+mn-cs"/>
              </a:rPr>
              <a:t>~ 700pp document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highlight>
                <a:srgbClr val="FFFFF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5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highlight>
                  <a:srgbClr val="FFFFFF"/>
                </a:highlight>
                <a:uLnTx/>
                <a:uFillTx/>
                <a:latin typeface="Arial"/>
                <a:ea typeface="+mn-ea"/>
                <a:cs typeface="+mn-cs"/>
              </a:rPr>
              <a:t>~ 16 editors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highlight>
                <a:srgbClr val="FFFFF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5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highlight>
                  <a:srgbClr val="FFFFFF"/>
                </a:highlight>
                <a:uLnTx/>
                <a:uFillTx/>
                <a:latin typeface="Arial"/>
                <a:ea typeface="+mn-ea"/>
                <a:cs typeface="+mn-cs"/>
              </a:rPr>
              <a:t>~ 500 contributors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highlight>
                <a:srgbClr val="FFFFF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202124"/>
              </a:solidFill>
              <a:effectLst/>
              <a:highlight>
                <a:srgbClr val="FFFFF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B4ADDA-1CA5-0F63-18FC-491EAC0CF55D}"/>
              </a:ext>
            </a:extLst>
          </p:cNvPr>
          <p:cNvSpPr txBox="1"/>
          <p:nvPr/>
        </p:nvSpPr>
        <p:spPr>
          <a:xfrm>
            <a:off x="7936714" y="6245486"/>
            <a:ext cx="4176143" cy="527067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70-80 recommendations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FB7286-78E6-A1DA-B597-81BDAE9360BF}"/>
              </a:ext>
            </a:extLst>
          </p:cNvPr>
          <p:cNvSpPr txBox="1"/>
          <p:nvPr/>
        </p:nvSpPr>
        <p:spPr>
          <a:xfrm>
            <a:off x="587758" y="6256656"/>
            <a:ext cx="6657592" cy="518219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deliverables met, no technical showstoppers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BA0367-1D63-9B1F-8D72-EAFB818B4C0F}"/>
              </a:ext>
            </a:extLst>
          </p:cNvPr>
          <p:cNvSpPr txBox="1"/>
          <p:nvPr/>
        </p:nvSpPr>
        <p:spPr>
          <a:xfrm>
            <a:off x="423836" y="173550"/>
            <a:ext cx="87506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Feasibility Study Mid-Term Review passed !</a:t>
            </a:r>
          </a:p>
        </p:txBody>
      </p:sp>
    </p:spTree>
    <p:extLst>
      <p:ext uri="{BB962C8B-B14F-4D97-AF65-F5344CB8AC3E}">
        <p14:creationId xmlns:p14="http://schemas.microsoft.com/office/powerpoint/2010/main" val="41371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71372F-F4F8-E03F-F6CA-8C320DB6C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5" y="777731"/>
            <a:ext cx="6461323" cy="60432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C15F3F-83B0-92B7-BD4D-6B6A422F14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3" t="9786" r="557" b="20529"/>
          <a:stretch/>
        </p:blipFill>
        <p:spPr>
          <a:xfrm>
            <a:off x="5475758" y="5406503"/>
            <a:ext cx="6716242" cy="141446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B1EE93-8F0A-1978-3604-C0AA1534C581}"/>
              </a:ext>
            </a:extLst>
          </p:cNvPr>
          <p:cNvSpPr txBox="1"/>
          <p:nvPr/>
        </p:nvSpPr>
        <p:spPr>
          <a:xfrm>
            <a:off x="6628545" y="912201"/>
            <a:ext cx="549633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Site investigations to identify exact location of geological interfaces: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Molasse layer vs moraines/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limestone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~30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drillings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~100 km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seismic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4A2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Vertical position and inclination of tunnel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4A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B0CF86-0987-50A3-3E61-825B0555FCE4}"/>
              </a:ext>
            </a:extLst>
          </p:cNvPr>
          <p:cNvSpPr txBox="1"/>
          <p:nvPr/>
        </p:nvSpPr>
        <p:spPr>
          <a:xfrm>
            <a:off x="10083361" y="4921104"/>
            <a:ext cx="1786467" cy="471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Drilling works on the lake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Image 3">
            <a:extLst>
              <a:ext uri="{FF2B5EF4-FFF2-40B4-BE49-F238E27FC236}">
                <a16:creationId xmlns:a16="http://schemas.microsoft.com/office/drawing/2014/main" id="{6B90DF94-A125-91EA-A3BF-92D52FE0E0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9070" y="3245885"/>
            <a:ext cx="2649680" cy="2126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2B436E-ECB9-78DA-DBCC-99DF179C57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7156" y="3227802"/>
            <a:ext cx="2536009" cy="19722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FE8537-8AFD-B78F-2DC5-9E74C9C20F08}"/>
              </a:ext>
            </a:extLst>
          </p:cNvPr>
          <p:cNvSpPr txBox="1"/>
          <p:nvPr/>
        </p:nvSpPr>
        <p:spPr>
          <a:xfrm>
            <a:off x="196039" y="55886"/>
            <a:ext cx="61075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First series of site investigations</a:t>
            </a:r>
          </a:p>
        </p:txBody>
      </p:sp>
    </p:spTree>
    <p:extLst>
      <p:ext uri="{BB962C8B-B14F-4D97-AF65-F5344CB8AC3E}">
        <p14:creationId xmlns:p14="http://schemas.microsoft.com/office/powerpoint/2010/main" val="67624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6D34A7-D0FE-3858-ED5D-F7DD396A09BF}"/>
              </a:ext>
            </a:extLst>
          </p:cNvPr>
          <p:cNvSpPr txBox="1"/>
          <p:nvPr/>
        </p:nvSpPr>
        <p:spPr>
          <a:xfrm>
            <a:off x="150507" y="828901"/>
            <a:ext cx="120414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Same two-cell RF cavities for Z, WW and ZH operation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with constant cavity coupling thanks to 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reverse phase operation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: (1) experimentally verified w high beam loading at KEKB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(Y. Morita et al., 2009)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(2) Baseline solution US EIC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 longer any 1-cell 400 MHz cavities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Reduced installation time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Reduced commissioning effort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Fast switching between Z, WW and ZH operation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3D08B0-05CC-7816-4CF4-B795F700B1AD}"/>
              </a:ext>
            </a:extLst>
          </p:cNvPr>
          <p:cNvSpPr txBox="1"/>
          <p:nvPr/>
        </p:nvSpPr>
        <p:spPr>
          <a:xfrm>
            <a:off x="5615654" y="148593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RF waves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114594-F5C3-5FC9-CD1A-01F32ECFF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930" y="1533939"/>
            <a:ext cx="5084970" cy="25678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6C88889-F694-AE9F-E522-FDD7BE6F930A}"/>
              </a:ext>
            </a:extLst>
          </p:cNvPr>
          <p:cNvSpPr txBox="1"/>
          <p:nvPr/>
        </p:nvSpPr>
        <p:spPr>
          <a:xfrm>
            <a:off x="2784122" y="4967364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1A8F4B4-E950-BD2D-1AE4-64A5DAB0A2E1}"/>
              </a:ext>
            </a:extLst>
          </p:cNvPr>
          <p:cNvGrpSpPr>
            <a:grpSpLocks noChangeAspect="1"/>
          </p:cNvGrpSpPr>
          <p:nvPr/>
        </p:nvGrpSpPr>
        <p:grpSpPr>
          <a:xfrm>
            <a:off x="4678334" y="4352112"/>
            <a:ext cx="7030183" cy="2047134"/>
            <a:chOff x="4646999" y="3742909"/>
            <a:chExt cx="1714224" cy="49916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D5D8972-4F1B-4C76-FEED-3B5D75C90C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6999" y="3742909"/>
              <a:ext cx="1714224" cy="499168"/>
              <a:chOff x="796366" y="576884"/>
              <a:chExt cx="3693639" cy="107556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300B7E5-8D99-DB43-841F-6E53C31CA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81257"/>
              <a:stretch/>
            </p:blipFill>
            <p:spPr>
              <a:xfrm>
                <a:off x="796366" y="576884"/>
                <a:ext cx="903847" cy="1060796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EB7B60F-67B7-9A87-E769-94B93F7107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245" r="18348"/>
              <a:stretch/>
            </p:blipFill>
            <p:spPr>
              <a:xfrm>
                <a:off x="1670685" y="578312"/>
                <a:ext cx="742950" cy="1060796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47BBEC6-8E25-21AA-438E-698931B347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7084"/>
              <a:stretch/>
            </p:blipFill>
            <p:spPr>
              <a:xfrm>
                <a:off x="3867148" y="591649"/>
                <a:ext cx="622857" cy="1060796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B1BD271B-4C74-25A6-EAC7-6C20648487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245" r="18348"/>
              <a:stretch/>
            </p:blipFill>
            <p:spPr>
              <a:xfrm>
                <a:off x="2402205" y="582122"/>
                <a:ext cx="742950" cy="1060796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EB194A4-11EA-0B7F-4E74-6A434ADE8C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6245" r="18348"/>
              <a:stretch/>
            </p:blipFill>
            <p:spPr>
              <a:xfrm>
                <a:off x="3137535" y="589742"/>
                <a:ext cx="742950" cy="1060796"/>
              </a:xfrm>
              <a:prstGeom prst="rect">
                <a:avLst/>
              </a:prstGeom>
            </p:spPr>
          </p:pic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3EB8C3-4409-5CE5-A5EA-01679CD1C2BC}"/>
                </a:ext>
              </a:extLst>
            </p:cNvPr>
            <p:cNvSpPr/>
            <p:nvPr/>
          </p:nvSpPr>
          <p:spPr>
            <a:xfrm>
              <a:off x="4671060" y="3745230"/>
              <a:ext cx="1569720" cy="10668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ADB52D42-2178-88F8-F167-00245FBD864D}"/>
              </a:ext>
            </a:extLst>
          </p:cNvPr>
          <p:cNvSpPr/>
          <p:nvPr/>
        </p:nvSpPr>
        <p:spPr>
          <a:xfrm>
            <a:off x="5704330" y="6495533"/>
            <a:ext cx="4148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400 MHz cryomodule, ~12 m long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0C6B3C-559E-2E45-CC49-84FC1F8C69B2}"/>
              </a:ext>
            </a:extLst>
          </p:cNvPr>
          <p:cNvSpPr/>
          <p:nvPr/>
        </p:nvSpPr>
        <p:spPr>
          <a:xfrm>
            <a:off x="-54118" y="5386284"/>
            <a:ext cx="4519268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400 MHz 2-cell cavity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Niobium thin film on Copper, 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Operation at 4.5 Kelvin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Max. accel. gradient </a:t>
            </a: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</a:t>
            </a:r>
            <a:r>
              <a:rPr kumimoji="0" lang="en-GB" sz="1400" b="1" i="0" u="none" strike="noStrike" kern="0" cap="none" spc="0" normalizeH="0" baseline="-25000" noProof="0" dirty="0" err="1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= 13 MV/m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Quality factor Q</a:t>
            </a:r>
            <a:r>
              <a:rPr kumimoji="0" lang="en-GB" sz="1400" b="1" i="0" u="none" strike="noStrike" kern="0" cap="none" spc="0" normalizeH="0" baseline="-2500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= 3.3 x 10</a:t>
            </a:r>
            <a:r>
              <a:rPr kumimoji="0" lang="en-GB" sz="1400" b="1" i="0" u="none" strike="noStrike" kern="0" cap="none" spc="0" normalizeH="0" baseline="30000" noProof="0" dirty="0">
                <a:ln>
                  <a:noFill/>
                </a:ln>
                <a:solidFill>
                  <a:srgbClr val="BFA16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6A7138A-6418-5407-E998-7D2FAD80B617}"/>
              </a:ext>
            </a:extLst>
          </p:cNvPr>
          <p:cNvSpPr/>
          <p:nvPr/>
        </p:nvSpPr>
        <p:spPr>
          <a:xfrm>
            <a:off x="3227305" y="3799898"/>
            <a:ext cx="1409833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Z, W, ZH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95652B-4D28-62AC-050D-BB2CAFF8719C}"/>
              </a:ext>
            </a:extLst>
          </p:cNvPr>
          <p:cNvSpPr/>
          <p:nvPr/>
        </p:nvSpPr>
        <p:spPr>
          <a:xfrm>
            <a:off x="3185923" y="4348619"/>
            <a:ext cx="102443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 264</a:t>
            </a:r>
            <a:endParaRPr kumimoji="0" lang="en-GB" sz="20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A44640C-AF39-491C-A889-12794DC9D636}"/>
              </a:ext>
            </a:extLst>
          </p:cNvPr>
          <p:cNvSpPr/>
          <p:nvPr/>
        </p:nvSpPr>
        <p:spPr>
          <a:xfrm>
            <a:off x="10897109" y="4377883"/>
            <a:ext cx="87418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 66</a:t>
            </a:r>
            <a:endParaRPr kumimoji="0" lang="en-GB" sz="18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A6EAEBD-2619-8710-9110-16D172BB0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01" y="3531024"/>
            <a:ext cx="2587793" cy="166040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25EBCAB-46AC-26F7-4BF1-299A3E679DD8}"/>
              </a:ext>
            </a:extLst>
          </p:cNvPr>
          <p:cNvSpPr txBox="1"/>
          <p:nvPr/>
        </p:nvSpPr>
        <p:spPr>
          <a:xfrm>
            <a:off x="394005" y="3027418"/>
            <a:ext cx="2791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400 MHz cavities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2ADEE9-134F-A65D-E5F8-92044F4D72B6}"/>
              </a:ext>
            </a:extLst>
          </p:cNvPr>
          <p:cNvSpPr txBox="1"/>
          <p:nvPr/>
        </p:nvSpPr>
        <p:spPr>
          <a:xfrm>
            <a:off x="5193860" y="4184498"/>
            <a:ext cx="2046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cryomodule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9A16B-5B9C-F257-3A51-978A031B8865}"/>
              </a:ext>
            </a:extLst>
          </p:cNvPr>
          <p:cNvSpPr txBox="1"/>
          <p:nvPr/>
        </p:nvSpPr>
        <p:spPr>
          <a:xfrm>
            <a:off x="114300" y="95499"/>
            <a:ext cx="120491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400 MHz SRF progress – one system for 3 energies</a:t>
            </a:r>
          </a:p>
        </p:txBody>
      </p:sp>
    </p:spTree>
    <p:extLst>
      <p:ext uri="{BB962C8B-B14F-4D97-AF65-F5344CB8AC3E}">
        <p14:creationId xmlns:p14="http://schemas.microsoft.com/office/powerpoint/2010/main" val="7231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184EB2-6E63-CCDF-8082-A2C48AA9F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F9DB69-DB22-E395-71E0-DF79BBC75D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2726" y="161758"/>
            <a:ext cx="11017250" cy="1071563"/>
          </a:xfrm>
        </p:spPr>
        <p:txBody>
          <a:bodyPr/>
          <a:lstStyle/>
          <a:p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Calibri" panose="020F0502020204030204" pitchFamily="34" charset="0"/>
              </a:rPr>
              <a:t>FCC-</a:t>
            </a:r>
            <a:r>
              <a:rPr kumimoji="0" lang="en-US" sz="40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j-ea"/>
                <a:cs typeface="Calibri" panose="020F0502020204030204" pitchFamily="34" charset="0"/>
              </a:rPr>
              <a:t>ee</a:t>
            </a: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Calibri" panose="020F0502020204030204" pitchFamily="34" charset="0"/>
              </a:rPr>
              <a:t> main machine parameters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DEB619-E7F9-BF2A-9F64-6FFE66930DA8}"/>
              </a:ext>
            </a:extLst>
          </p:cNvPr>
          <p:cNvSpPr txBox="1"/>
          <p:nvPr/>
        </p:nvSpPr>
        <p:spPr>
          <a:xfrm>
            <a:off x="262726" y="6361773"/>
            <a:ext cx="87774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Gianotti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23F7640-B7E2-1512-DA4D-68F6F5EA9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86240"/>
              </p:ext>
            </p:extLst>
          </p:nvPr>
        </p:nvGraphicFramePr>
        <p:xfrm>
          <a:off x="107132" y="870435"/>
          <a:ext cx="8102148" cy="511237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91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5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4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3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3629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4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14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4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beam energy [GeV]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45.6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80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120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182.5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beam current [mA]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1270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137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26.7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4.9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number bunches/beam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11200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1780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440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60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bunch intensity  [10</a:t>
                      </a:r>
                      <a:r>
                        <a:rPr kumimoji="0" lang="en-GB" sz="1200" b="1" kern="1200" baseline="30000" dirty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2.14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1.45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1.55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SR</a:t>
                      </a:r>
                      <a:r>
                        <a:rPr kumimoji="0" lang="en-GB" sz="1200" b="1" kern="1200" baseline="0" dirty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nergy loss / turn [GeV]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0.0394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0.374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1.89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10.4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total RF voltage 400/800 MHz [GV]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0.120/0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1.0/0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2.1/0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2.1/9.4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long.</a:t>
                      </a:r>
                      <a:r>
                        <a:rPr kumimoji="0" lang="en-GB" sz="1200" b="1" kern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damping time [turns]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1158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215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</a:rPr>
                        <a:t>64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</a:rPr>
                        <a:t>horizontal beta*</a:t>
                      </a:r>
                      <a:r>
                        <a:rPr kumimoji="0" lang="de-AT" sz="1200" b="1" kern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</a:rPr>
                        <a:t>[m]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0.11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0.2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0.24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1.0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vertical</a:t>
                      </a:r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</a:rPr>
                        <a:t> beta* [mm]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1.0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1.0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horizontal geometric emittance</a:t>
                      </a:r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</a:rPr>
                        <a:t> [nm]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0.71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2.17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0.71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1.59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vertical geom. emittance [pm]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2.2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vertical rms IP spot size [nm]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36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47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51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449764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beam-beam parameter x</a:t>
                      </a:r>
                      <a:r>
                        <a:rPr kumimoji="0" lang="en-US" sz="1200" b="1" kern="1200" baseline="-25000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kumimoji="0" lang="en-US" sz="1200" b="1" kern="12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kumimoji="0" lang="en-US" sz="1200" b="1" kern="1200" baseline="-25000" dirty="0" err="1">
                          <a:solidFill>
                            <a:schemeClr val="tx1"/>
                          </a:solidFill>
                        </a:rPr>
                        <a:t>y</a:t>
                      </a:r>
                      <a:endParaRPr kumimoji="0" lang="en-GB" sz="1200" b="1" kern="1200" baseline="-250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0.002/0.0973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0.013/0.128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0.010/0.088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0.073/0.134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805163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rms bunch length </a:t>
                      </a: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with SR / 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BS [mm]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5.6 / </a:t>
                      </a: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15.5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</a:rPr>
                        <a:t>3.5 / </a:t>
                      </a:r>
                      <a:r>
                        <a:rPr kumimoji="0" lang="de-AT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5.4</a:t>
                      </a:r>
                      <a:endParaRPr kumimoji="0" lang="de-AT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3.4 / </a:t>
                      </a: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4.7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1.8 / </a:t>
                      </a:r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</a:t>
                      </a:r>
                      <a:r>
                        <a:rPr kumimoji="0" lang="en-GB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luminosity per IP [10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34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cm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-2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s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-1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140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≥5.0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1.25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19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total integrated luminosity / IP / year [ab</a:t>
                      </a:r>
                      <a:r>
                        <a:rPr kumimoji="0" lang="en-US" sz="1200" b="1" kern="1200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-1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/</a:t>
                      </a:r>
                      <a:r>
                        <a:rPr kumimoji="0" lang="en-US" sz="1200" b="1" kern="12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yr</a:t>
                      </a:r>
                      <a:r>
                        <a:rPr kumimoji="0" lang="en-US" sz="12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17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2.4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0.6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0.15</a:t>
                      </a:r>
                      <a:endParaRPr kumimoji="0" lang="en-GB" sz="14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034531"/>
                  </a:ext>
                </a:extLst>
              </a:tr>
              <a:tr h="195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</a:rPr>
                        <a:t>beam lifetime rad Bhabha + BS [min]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98A1906-AA6D-6EC9-2825-F15FDE41113C}"/>
              </a:ext>
            </a:extLst>
          </p:cNvPr>
          <p:cNvSpPr txBox="1"/>
          <p:nvPr/>
        </p:nvSpPr>
        <p:spPr>
          <a:xfrm>
            <a:off x="8279765" y="2794465"/>
            <a:ext cx="3839086" cy="2868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>
              <a:lnSpc>
                <a:spcPct val="150000"/>
              </a:lnSpc>
              <a:buClr>
                <a:srgbClr val="0000FF"/>
              </a:buClr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Improvements:</a:t>
            </a:r>
          </a:p>
          <a:p>
            <a:pPr marL="285750" indent="-285750" defTabSz="9144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q"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10-50 on all EW observables</a:t>
            </a:r>
            <a:endParaRPr lang="en-CH" sz="1400" dirty="0">
              <a:solidFill>
                <a:srgbClr val="0F124A"/>
              </a:solidFill>
              <a:latin typeface="Arial"/>
            </a:endParaRPr>
          </a:p>
          <a:p>
            <a:pPr marL="285750" indent="-285750" defTabSz="914400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q"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x 10 on Higgs coupling 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(model-indep.) 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measurements over HL-LHC</a:t>
            </a: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x10 Belle II statistics for b, c, τ </a:t>
            </a:r>
            <a:endParaRPr kumimoji="0" lang="en-CH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indirect discovery potential up to ~ 70 TeV</a:t>
            </a:r>
            <a:endParaRPr kumimoji="0" lang="en-CH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4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 discovery potential for feebly-interacting particles over 5-100 GeV mass range</a:t>
            </a:r>
            <a:endParaRPr kumimoji="0" lang="en-CH" sz="14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0B310A-600B-9BE5-321E-2037B157B010}"/>
              </a:ext>
            </a:extLst>
          </p:cNvPr>
          <p:cNvSpPr txBox="1"/>
          <p:nvPr/>
        </p:nvSpPr>
        <p:spPr>
          <a:xfrm>
            <a:off x="8281097" y="813383"/>
            <a:ext cx="3982720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Design and parameters to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maximise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luminosity </a:t>
            </a:r>
            <a:r>
              <a:rPr lang="en-US" sz="1400" b="1" dirty="0">
                <a:latin typeface="Arial"/>
              </a:rPr>
              <a:t>at all working points: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allow for 50 MW synchrotron radiation per beam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latin typeface="Arial"/>
              </a:rPr>
              <a:t>Independent vacuum systems for electrons and positrons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700" dirty="0">
                <a:latin typeface="Arial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latin typeface="Arial"/>
              </a:rPr>
              <a:t>full energy booster ring with top-up injection, collider permanent in collision mode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E78119C-71F4-1C13-2E03-FC353659E6D4}"/>
              </a:ext>
            </a:extLst>
          </p:cNvPr>
          <p:cNvSpPr/>
          <p:nvPr/>
        </p:nvSpPr>
        <p:spPr>
          <a:xfrm>
            <a:off x="8279764" y="5771906"/>
            <a:ext cx="3912236" cy="9432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4 interaction points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 robustness, statistics,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p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ossibility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o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f specialised detectors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to</a:t>
            </a:r>
            <a:r>
              <a:rPr lang="en-CH" sz="1400" dirty="0">
                <a:latin typeface="Arial"/>
                <a:sym typeface="Wingdings" pitchFamily="2" charset="2"/>
              </a:rPr>
              <a:t>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maximise physics 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386FFB3-7609-FAFA-B1F1-91E7F9E85061}"/>
              </a:ext>
            </a:extLst>
          </p:cNvPr>
          <p:cNvSpPr txBox="1"/>
          <p:nvPr/>
        </p:nvSpPr>
        <p:spPr>
          <a:xfrm>
            <a:off x="5872951" y="6143422"/>
            <a:ext cx="818715" cy="505952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years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FEE8B2-BF9C-CE41-74EA-1FF1FBBED3BD}"/>
              </a:ext>
            </a:extLst>
          </p:cNvPr>
          <p:cNvSpPr txBox="1"/>
          <p:nvPr/>
        </p:nvSpPr>
        <p:spPr>
          <a:xfrm>
            <a:off x="7060470" y="6154024"/>
            <a:ext cx="743242" cy="484748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years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tt pairs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37BC17-8BBA-8CA0-3527-E7E8A371A121}"/>
              </a:ext>
            </a:extLst>
          </p:cNvPr>
          <p:cNvSpPr txBox="1"/>
          <p:nvPr/>
        </p:nvSpPr>
        <p:spPr>
          <a:xfrm>
            <a:off x="4685432" y="6154024"/>
            <a:ext cx="818715" cy="484748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years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WW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85EB8E-3EFC-AE31-CB99-D080A6D7A2C8}"/>
              </a:ext>
            </a:extLst>
          </p:cNvPr>
          <p:cNvSpPr txBox="1"/>
          <p:nvPr/>
        </p:nvSpPr>
        <p:spPr>
          <a:xfrm>
            <a:off x="3497913" y="6154024"/>
            <a:ext cx="818715" cy="484748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years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</a:t>
            </a: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Z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 x 10</a:t>
            </a:r>
            <a:r>
              <a:rPr kumimoji="0" lang="en-CH" sz="105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586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04B29C0-DB83-B742-875F-7DFA6FFF8ED1}"/>
              </a:ext>
            </a:extLst>
          </p:cNvPr>
          <p:cNvSpPr txBox="1"/>
          <p:nvPr/>
        </p:nvSpPr>
        <p:spPr>
          <a:xfrm>
            <a:off x="11316595" y="6514499"/>
            <a:ext cx="81881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Gianotti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797B9D5F-88F5-F32F-73CB-3D4547E7A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11" y="5362363"/>
            <a:ext cx="6869188" cy="14773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Formidable challenges: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774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high-field superconducting magnets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14 - 20 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power load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arcs from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synchrotron radiation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4 MW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cryogenics,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vacuum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stored beam energy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9 GJ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machine protection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pile-up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detectors: ~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1000 events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xing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energy consumption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TWh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/year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R&amp;D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on 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cryo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, HTS, beam current, … 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8F3B35-F1E9-2FAB-1F4F-FCD233A46240}"/>
              </a:ext>
            </a:extLst>
          </p:cNvPr>
          <p:cNvSpPr txBox="1"/>
          <p:nvPr/>
        </p:nvSpPr>
        <p:spPr>
          <a:xfrm>
            <a:off x="7179303" y="5454696"/>
            <a:ext cx="4667945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Formidable physics reach, including: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discovery potential up to ~ 40 TeV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 of Higgs self to ~ 5% and ttH to ~ 1%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High-precision and model-indep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(with FCC-ee input)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m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easurements of  rare Higgs decays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(𝛄𝛄, Z𝛄, µµ)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word about WIMP dark matter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F41FFD-F6E6-CF0D-41DF-BF902876A5A8}"/>
              </a:ext>
            </a:extLst>
          </p:cNvPr>
          <p:cNvSpPr txBox="1"/>
          <p:nvPr/>
        </p:nvSpPr>
        <p:spPr>
          <a:xfrm>
            <a:off x="9855200" y="2016423"/>
            <a:ext cx="205716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FCC-hh after FCC-ee: significantly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ime for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igh-field magnet R&amp;D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iming at highest possible energies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1CD239-242E-5EC8-A00F-EE0CCA875DFC}"/>
              </a:ext>
            </a:extLst>
          </p:cNvPr>
          <p:cNvGraphicFramePr>
            <a:graphicFrameLocks noGrp="1"/>
          </p:cNvGraphicFramePr>
          <p:nvPr/>
        </p:nvGraphicFramePr>
        <p:xfrm>
          <a:off x="21761" y="770698"/>
          <a:ext cx="9519998" cy="4612689"/>
        </p:xfrm>
        <a:graphic>
          <a:graphicData uri="http://schemas.openxmlformats.org/drawingml/2006/table">
            <a:tbl>
              <a:tblPr firstRow="1" bandRow="1"/>
              <a:tblGrid>
                <a:gridCol w="3114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4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3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7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53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91439" marR="91439" marT="45726" marB="45726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26" marB="45726" anchor="ctr">
                    <a:lnL>
                      <a:noFill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6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91439" marR="91439" marT="45726" marB="45726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6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84 - 120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2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14 - 20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circumference</a:t>
                      </a:r>
                      <a:r>
                        <a:rPr kumimoji="0" lang="de-AT" sz="14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[km]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90.7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arc length [km]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76.9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22.5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100 - 4570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4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14 - 58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0.77 – 0.26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~1000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7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6.3 – 9.2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72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Integrated luminosity/main IP [fb</a:t>
                      </a:r>
                      <a:r>
                        <a:rPr kumimoji="0" lang="en-GB" sz="14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91439" marR="91439" marT="45726" marB="45726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91439" marR="91439" marT="45726" marB="45726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8974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7E62662-5D43-11C2-F2D9-0578FF85FAD3}"/>
              </a:ext>
            </a:extLst>
          </p:cNvPr>
          <p:cNvSpPr txBox="1"/>
          <p:nvPr/>
        </p:nvSpPr>
        <p:spPr>
          <a:xfrm>
            <a:off x="286152" y="135679"/>
            <a:ext cx="8199681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 main machine </a:t>
            </a:r>
            <a:r>
              <a:rPr lang="en-US" sz="40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arameters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339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96894D-9348-D1B8-DD09-06A3A2E909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81" t="3253" r="6624"/>
          <a:stretch/>
        </p:blipFill>
        <p:spPr>
          <a:xfrm>
            <a:off x="23949" y="2543017"/>
            <a:ext cx="4258066" cy="43149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FD750-1B08-439C-9D7C-C6AEE9EA8CD9}"/>
              </a:ext>
            </a:extLst>
          </p:cNvPr>
          <p:cNvSpPr txBox="1"/>
          <p:nvPr/>
        </p:nvSpPr>
        <p:spPr>
          <a:xfrm>
            <a:off x="266988" y="952376"/>
            <a:ext cx="7293021" cy="154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Optics design activities: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adaptation to new layout and geometry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shrink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collimation &amp; extraction by ~30% 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optics optimisation (filling factor etc.)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D7B51AAF-14A7-7FA3-8B0B-46539C0A33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53"/>
          <a:stretch/>
        </p:blipFill>
        <p:spPr>
          <a:xfrm>
            <a:off x="5475486" y="775480"/>
            <a:ext cx="3033948" cy="2231369"/>
          </a:xfrm>
          <a:prstGeom prst="rect">
            <a:avLst/>
          </a:prstGeom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A3C1063E-3B44-B136-2B2D-DDA9E05F21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53"/>
          <a:stretch/>
        </p:blipFill>
        <p:spPr>
          <a:xfrm>
            <a:off x="8881559" y="784358"/>
            <a:ext cx="3033947" cy="2231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77BA5E-2847-F539-F005-F3B14C5BBF30}"/>
              </a:ext>
            </a:extLst>
          </p:cNvPr>
          <p:cNvSpPr txBox="1"/>
          <p:nvPr/>
        </p:nvSpPr>
        <p:spPr>
          <a:xfrm>
            <a:off x="6027382" y="2955327"/>
            <a:ext cx="2269660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0C377B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betatron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collimation straight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702622-0F72-E8B4-C086-E48DA9838F94}"/>
              </a:ext>
            </a:extLst>
          </p:cNvPr>
          <p:cNvSpPr txBox="1"/>
          <p:nvPr/>
        </p:nvSpPr>
        <p:spPr>
          <a:xfrm>
            <a:off x="9759674" y="2959985"/>
            <a:ext cx="1746568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straight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E48AC2-38D7-1192-6402-C1A7BACED78C}"/>
              </a:ext>
            </a:extLst>
          </p:cNvPr>
          <p:cNvSpPr txBox="1"/>
          <p:nvPr/>
        </p:nvSpPr>
        <p:spPr>
          <a:xfrm>
            <a:off x="3311350" y="6319268"/>
            <a:ext cx="1229330" cy="27979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Collider Center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211323-F5BA-1AD3-E301-8FC18C62A089}"/>
              </a:ext>
            </a:extLst>
          </p:cNvPr>
          <p:cNvCxnSpPr>
            <a:cxnSpLocks/>
          </p:cNvCxnSpPr>
          <p:nvPr/>
        </p:nvCxnSpPr>
        <p:spPr>
          <a:xfrm>
            <a:off x="3548533" y="6715398"/>
            <a:ext cx="720167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D098EB9-FB4A-F19D-E634-49E3B57424B3}"/>
              </a:ext>
            </a:extLst>
          </p:cNvPr>
          <p:cNvSpPr txBox="1"/>
          <p:nvPr/>
        </p:nvSpPr>
        <p:spPr>
          <a:xfrm>
            <a:off x="13633" y="6503556"/>
            <a:ext cx="117597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Valchkova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960D8D-0B36-6B90-9883-657426799543}"/>
              </a:ext>
            </a:extLst>
          </p:cNvPr>
          <p:cNvSpPr txBox="1"/>
          <p:nvPr/>
        </p:nvSpPr>
        <p:spPr>
          <a:xfrm>
            <a:off x="8881559" y="3254651"/>
            <a:ext cx="3305728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Giovannozzi. G. Perez, T.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Risselada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2E0CF7-CB77-E2D8-F703-FE60C4320589}"/>
              </a:ext>
            </a:extLst>
          </p:cNvPr>
          <p:cNvSpPr txBox="1"/>
          <p:nvPr/>
        </p:nvSpPr>
        <p:spPr>
          <a:xfrm>
            <a:off x="4622485" y="3714616"/>
            <a:ext cx="729302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High-field cryo-magnet system design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Conceptual study of cryogenics concept and temperature layout for LTS and HTS based magnets, in view of electrical consumption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 of integration study for the ongoing HFM designs and scaling to preliminary HTS design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	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Confirmation of tunnel diameter!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HFM R&amp;D (LTS and HTS) on technology and magnet design, aiming also at bridging the TRL gap between HTS and 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74BB93-F68E-83A6-483D-E34037735EB3}"/>
              </a:ext>
            </a:extLst>
          </p:cNvPr>
          <p:cNvSpPr txBox="1"/>
          <p:nvPr/>
        </p:nvSpPr>
        <p:spPr>
          <a:xfrm>
            <a:off x="142875" y="75273"/>
            <a:ext cx="127505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Key activities on FCC-hh: </a:t>
            </a:r>
            <a:r>
              <a:rPr lang="en-GB" sz="3200" dirty="0" err="1"/>
              <a:t>cryo</a:t>
            </a:r>
            <a:r>
              <a:rPr lang="en-GB" sz="3200" dirty="0"/>
              <a:t> magnet system &amp; optics design</a:t>
            </a:r>
          </a:p>
        </p:txBody>
      </p:sp>
    </p:spTree>
    <p:extLst>
      <p:ext uri="{BB962C8B-B14F-4D97-AF65-F5344CB8AC3E}">
        <p14:creationId xmlns:p14="http://schemas.microsoft.com/office/powerpoint/2010/main" val="125516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25000" lnSpcReduction="20000"/>
          </a:bodyPr>
          <a:lstStyle/>
          <a:p>
            <a:pPr defTabSz="914303">
              <a:spcAft>
                <a:spcPts val="300"/>
              </a:spcAft>
            </a:pPr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 defTabSz="914303">
                <a:spcAft>
                  <a:spcPts val="300"/>
                </a:spcAft>
              </a:pPr>
              <a:t>26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7C2240-BEAA-AF24-4681-C5A312B3720C}"/>
              </a:ext>
            </a:extLst>
          </p:cNvPr>
          <p:cNvSpPr txBox="1"/>
          <p:nvPr/>
        </p:nvSpPr>
        <p:spPr>
          <a:xfrm>
            <a:off x="0" y="5665738"/>
            <a:ext cx="12192000" cy="1200329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endParaRPr lang="en-GB" sz="3600" b="1" kern="0" dirty="0">
              <a:solidFill>
                <a:srgbClr val="FFFF00"/>
              </a:solidFill>
              <a:latin typeface="Calibri" panose="020F0502020204030204"/>
            </a:endParaRPr>
          </a:p>
          <a:p>
            <a:pPr>
              <a:defRPr/>
            </a:pPr>
            <a:endParaRPr lang="en-GB" sz="3600" b="1" kern="0" dirty="0">
              <a:solidFill>
                <a:srgbClr val="FFFF00"/>
              </a:solidFill>
              <a:latin typeface="Calibri" panose="020F0502020204030204"/>
            </a:endParaRPr>
          </a:p>
        </p:txBody>
      </p:sp>
      <p:pic>
        <p:nvPicPr>
          <p:cNvPr id="11" name="Picture 10" descr="A group of people standing in front of a screen&#10;&#10;Description automatically generated">
            <a:extLst>
              <a:ext uri="{FF2B5EF4-FFF2-40B4-BE49-F238E27FC236}">
                <a16:creationId xmlns:a16="http://schemas.microsoft.com/office/drawing/2014/main" id="{B41D742D-9F8A-4304-31F0-CD4187FF07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83"/>
            <a:ext cx="12192000" cy="52683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FBC6F3-1C00-FE68-A69A-D3D17476CAD2}"/>
              </a:ext>
            </a:extLst>
          </p:cNvPr>
          <p:cNvSpPr txBox="1"/>
          <p:nvPr/>
        </p:nvSpPr>
        <p:spPr>
          <a:xfrm>
            <a:off x="23999" y="6147378"/>
            <a:ext cx="12144001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303"/>
            <a:r>
              <a:rPr lang="fr-CH" sz="2800" dirty="0">
                <a:solidFill>
                  <a:srgbClr val="0F124A"/>
                </a:solidFill>
                <a:latin typeface="Arial"/>
              </a:rPr>
              <a:t>449 participants : 75 </a:t>
            </a:r>
            <a:r>
              <a:rPr lang="fr-CH" sz="2800" dirty="0" err="1">
                <a:solidFill>
                  <a:srgbClr val="0F124A"/>
                </a:solidFill>
                <a:latin typeface="Arial"/>
              </a:rPr>
              <a:t>remote</a:t>
            </a:r>
            <a:r>
              <a:rPr lang="fr-CH" sz="2800" dirty="0">
                <a:solidFill>
                  <a:srgbClr val="0F124A"/>
                </a:solidFill>
                <a:latin typeface="Arial"/>
              </a:rPr>
              <a:t>, 374 on site </a:t>
            </a:r>
            <a:r>
              <a:rPr lang="fr-CH" sz="2800" dirty="0" err="1">
                <a:solidFill>
                  <a:srgbClr val="0F124A"/>
                </a:solidFill>
                <a:latin typeface="Arial"/>
              </a:rPr>
              <a:t>including</a:t>
            </a:r>
            <a:r>
              <a:rPr lang="fr-CH" sz="2800" dirty="0">
                <a:solidFill>
                  <a:srgbClr val="0F124A"/>
                </a:solidFill>
                <a:latin typeface="Arial"/>
              </a:rPr>
              <a:t>, 28 ‘1-day’ passes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DB793B-A99E-56BF-9DE8-AB909CF30C6F}"/>
              </a:ext>
            </a:extLst>
          </p:cNvPr>
          <p:cNvSpPr txBox="1"/>
          <p:nvPr/>
        </p:nvSpPr>
        <p:spPr>
          <a:xfrm>
            <a:off x="755374" y="3940"/>
            <a:ext cx="10447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FCC Week 2024 – San Francisco – 10 to 14 June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683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A73DF6-3828-4943-B3CE-95D1DA6203D1}"/>
              </a:ext>
            </a:extLst>
          </p:cNvPr>
          <p:cNvSpPr txBox="1"/>
          <p:nvPr/>
        </p:nvSpPr>
        <p:spPr>
          <a:xfrm>
            <a:off x="108066" y="612844"/>
            <a:ext cx="12056726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demonstration of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geological, technical, environmental and administrative feasibility of the tunnel and surface areas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 of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placement and layout of the ring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related infrastructure;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pursuit,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together with the Host States, of the preparatory administrative processes required for a potential project approval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identify and remove any showstopper;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prstClr val="black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 of the design of the colliders and their injector chains, supported by R&amp;D to develop the needed key technologies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elaboration of a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sustainable operational model for the colliders and experiments in terms of human and financial resource needs,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well as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environmental aspects and energy efficiency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development of a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consolidated cost estimate,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well as the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funding and organisational models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needed to enable the project’s technical design completion, implementation and operation;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prstClr val="black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identification of substantial resources from outside CERN’s budget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implementation of the first stage of a possible future project (tunnel and FCC-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prstClr val="black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consolidation of the physics case and detector concepts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both colliders.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587" name="TextBox 1">
            <a:extLst>
              <a:ext uri="{FF2B5EF4-FFF2-40B4-BE49-F238E27FC236}">
                <a16:creationId xmlns:a16="http://schemas.microsoft.com/office/drawing/2014/main" id="{4E0D01A0-8170-4512-86E1-F16B167E0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651" y="5952767"/>
            <a:ext cx="11398698" cy="46166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Results </a:t>
            </a:r>
            <a:r>
              <a:rPr kumimoji="0" lang="en-GB" alt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are being summarised </a:t>
            </a:r>
            <a:r>
              <a:rPr kumimoji="0" lang="en-GB" alt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in a </a:t>
            </a:r>
            <a:r>
              <a:rPr kumimoji="0" lang="en-GB" alt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Feasibility Study Report </a:t>
            </a:r>
            <a:r>
              <a:rPr kumimoji="0" lang="en-GB" alt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to be released by March 2025</a:t>
            </a:r>
            <a:endParaRPr kumimoji="0" lang="en-GB" alt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02F26A-6138-D64E-5167-1B9226176869}"/>
              </a:ext>
            </a:extLst>
          </p:cNvPr>
          <p:cNvSpPr txBox="1"/>
          <p:nvPr/>
        </p:nvSpPr>
        <p:spPr>
          <a:xfrm>
            <a:off x="240030" y="89624"/>
            <a:ext cx="112039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FCC Feasibility Study (2021-2025): high-level objectives</a:t>
            </a:r>
          </a:p>
        </p:txBody>
      </p:sp>
    </p:spTree>
    <p:extLst>
      <p:ext uri="{BB962C8B-B14F-4D97-AF65-F5344CB8AC3E}">
        <p14:creationId xmlns:p14="http://schemas.microsoft.com/office/powerpoint/2010/main" val="43582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F3BFAB-EE16-070B-C780-9B39E5B930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7EFEF"/>
              </a:clrFrom>
              <a:clrTo>
                <a:srgbClr val="F7EFEF">
                  <a:alpha val="0"/>
                </a:srgbClr>
              </a:clrTo>
            </a:clrChange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l="1914" r="2707"/>
          <a:stretch/>
        </p:blipFill>
        <p:spPr>
          <a:xfrm>
            <a:off x="0" y="9713"/>
            <a:ext cx="12192000" cy="6382987"/>
          </a:xfrm>
          <a:prstGeom prst="rect">
            <a:avLst/>
          </a:prstGeom>
          <a:effectLst>
            <a:glow>
              <a:schemeClr val="accent1"/>
            </a:glo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184EB2-6E63-CCDF-8082-A2C48AA9F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F9DB69-DB22-E395-71E0-DF79BBC75D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27000"/>
            <a:ext cx="11018838" cy="1073150"/>
          </a:xfrm>
        </p:spPr>
        <p:txBody>
          <a:bodyPr/>
          <a:lstStyle/>
          <a:p>
            <a:r>
              <a:rPr lang="en-CH" dirty="0"/>
              <a:t>Status of FCC global collaboration</a:t>
            </a:r>
          </a:p>
        </p:txBody>
      </p:sp>
      <p:sp>
        <p:nvSpPr>
          <p:cNvPr id="8" name="Rectangle: Rounded Corners 13">
            <a:extLst>
              <a:ext uri="{FF2B5EF4-FFF2-40B4-BE49-F238E27FC236}">
                <a16:creationId xmlns:a16="http://schemas.microsoft.com/office/drawing/2014/main" id="{95970293-3F48-5852-6D79-7D8B07F3E706}"/>
              </a:ext>
            </a:extLst>
          </p:cNvPr>
          <p:cNvSpPr/>
          <p:nvPr/>
        </p:nvSpPr>
        <p:spPr>
          <a:xfrm>
            <a:off x="5763662" y="4816103"/>
            <a:ext cx="1272976" cy="12292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~150 Institutes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C11113F7-3B8D-D30B-3D01-AACC4B0117CF}"/>
              </a:ext>
            </a:extLst>
          </p:cNvPr>
          <p:cNvSpPr/>
          <p:nvPr/>
        </p:nvSpPr>
        <p:spPr>
          <a:xfrm>
            <a:off x="7104624" y="4816103"/>
            <a:ext cx="1272976" cy="122926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 countries</a:t>
            </a:r>
          </a:p>
          <a:p>
            <a:pPr marL="0" marR="0" lvl="0" indent="0" algn="ctr" defTabSz="9143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</a:t>
            </a:r>
          </a:p>
          <a:p>
            <a:pPr marL="0" marR="0" lvl="0" indent="0" algn="ctr" defTabSz="9143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 descr="A blue flag with yellow stars&#10;&#10;Description automatically generated">
            <a:extLst>
              <a:ext uri="{FF2B5EF4-FFF2-40B4-BE49-F238E27FC236}">
                <a16:creationId xmlns:a16="http://schemas.microsoft.com/office/drawing/2014/main" id="{B29263F8-2359-25F9-7B99-DE4781581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099" y="4876488"/>
            <a:ext cx="1756286" cy="1168879"/>
          </a:xfrm>
          <a:prstGeom prst="rect">
            <a:avLst/>
          </a:prstGeom>
        </p:spPr>
      </p:pic>
      <p:pic>
        <p:nvPicPr>
          <p:cNvPr id="11" name="Picture 10" descr="A logo with text and a circle&#10;&#10;Description automatically generated">
            <a:extLst>
              <a:ext uri="{FF2B5EF4-FFF2-40B4-BE49-F238E27FC236}">
                <a16:creationId xmlns:a16="http://schemas.microsoft.com/office/drawing/2014/main" id="{AD24B144-A4C8-80CB-F9DA-29ABAF093F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 r="10025"/>
          <a:stretch/>
        </p:blipFill>
        <p:spPr>
          <a:xfrm>
            <a:off x="10204884" y="4867411"/>
            <a:ext cx="2002709" cy="11996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7BB0D7F-60F3-9B61-0F34-E07AB5C543D2}"/>
              </a:ext>
            </a:extLst>
          </p:cNvPr>
          <p:cNvSpPr/>
          <p:nvPr/>
        </p:nvSpPr>
        <p:spPr>
          <a:xfrm>
            <a:off x="449128" y="896442"/>
            <a:ext cx="1101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2960">
              <a:defRPr/>
            </a:pPr>
            <a:r>
              <a:rPr lang="en-GB" sz="1800" b="1" dirty="0">
                <a:latin typeface="Arial"/>
              </a:rPr>
              <a:t>Increasing international collaboration as a prerequisite for success:</a:t>
            </a:r>
            <a:br>
              <a:rPr lang="en-GB" sz="1800" b="1" dirty="0">
                <a:latin typeface="Arial"/>
              </a:rPr>
            </a:br>
            <a:r>
              <a:rPr lang="en-GB" sz="1800" b="1" dirty="0">
                <a:latin typeface="Arial"/>
                <a:sym typeface="Wingdings" panose="05000000000000000000" pitchFamily="2" charset="2"/>
              </a:rPr>
              <a:t> </a:t>
            </a:r>
            <a:r>
              <a:rPr lang="en-GB" sz="1800" dirty="0">
                <a:latin typeface="Arial"/>
              </a:rPr>
              <a:t>links with </a:t>
            </a:r>
            <a:r>
              <a:rPr lang="en-GB" sz="1800" b="1" dirty="0">
                <a:latin typeface="Arial"/>
              </a:rPr>
              <a:t>science, research &amp; development </a:t>
            </a:r>
            <a:r>
              <a:rPr lang="en-GB" sz="1800" dirty="0">
                <a:latin typeface="Arial"/>
              </a:rPr>
              <a:t>and </a:t>
            </a:r>
            <a:r>
              <a:rPr lang="en-GB" sz="1800" b="1" dirty="0">
                <a:latin typeface="Arial"/>
              </a:rPr>
              <a:t>high-tech industry </a:t>
            </a:r>
            <a:r>
              <a:rPr lang="en-GB" sz="1800" dirty="0">
                <a:latin typeface="Arial"/>
              </a:rPr>
              <a:t>will be essential to further advance and prepare the implementation of FCC</a:t>
            </a:r>
            <a:endParaRPr lang="en-US" sz="1800" dirty="0"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BF2FBF-617C-DA2B-B185-98B8E2F85A50}"/>
              </a:ext>
            </a:extLst>
          </p:cNvPr>
          <p:cNvSpPr txBox="1"/>
          <p:nvPr/>
        </p:nvSpPr>
        <p:spPr>
          <a:xfrm>
            <a:off x="142928" y="5200104"/>
            <a:ext cx="5118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>
              <a:defRPr/>
            </a:pPr>
            <a:r>
              <a:rPr lang="en-CH" b="1" dirty="0">
                <a:latin typeface="Arial"/>
              </a:rPr>
              <a:t>FCC Feasibility Study: </a:t>
            </a:r>
          </a:p>
          <a:p>
            <a:pPr defTabSz="822960">
              <a:defRPr/>
            </a:pPr>
            <a:r>
              <a:rPr lang="fr-FR" dirty="0">
                <a:latin typeface="Arial"/>
              </a:rPr>
              <a:t>Aim </a:t>
            </a:r>
            <a:r>
              <a:rPr lang="fr-FR" dirty="0" err="1">
                <a:latin typeface="Arial"/>
              </a:rPr>
              <a:t>is</a:t>
            </a:r>
            <a:r>
              <a:rPr lang="fr-FR" dirty="0">
                <a:latin typeface="Arial"/>
              </a:rPr>
              <a:t> to </a:t>
            </a:r>
            <a:r>
              <a:rPr lang="fr-FR" dirty="0" err="1">
                <a:latin typeface="Arial"/>
              </a:rPr>
              <a:t>further</a:t>
            </a:r>
            <a:r>
              <a:rPr lang="fr-FR" dirty="0">
                <a:latin typeface="Arial"/>
              </a:rPr>
              <a:t> </a:t>
            </a:r>
            <a:r>
              <a:rPr lang="fr-FR" dirty="0" err="1">
                <a:latin typeface="Arial"/>
              </a:rPr>
              <a:t>increase</a:t>
            </a:r>
            <a:r>
              <a:rPr lang="fr-FR" dirty="0">
                <a:latin typeface="Arial"/>
              </a:rPr>
              <a:t> the collaboration,</a:t>
            </a:r>
          </a:p>
          <a:p>
            <a:pPr defTabSz="822960">
              <a:defRPr/>
            </a:pPr>
            <a:r>
              <a:rPr lang="fr-FR" dirty="0">
                <a:latin typeface="Arial"/>
              </a:rPr>
              <a:t>on all aspects, in </a:t>
            </a:r>
            <a:r>
              <a:rPr lang="fr-FR" dirty="0" err="1">
                <a:latin typeface="Arial"/>
              </a:rPr>
              <a:t>particular</a:t>
            </a:r>
            <a:r>
              <a:rPr lang="fr-FR" dirty="0">
                <a:latin typeface="Arial"/>
              </a:rPr>
              <a:t> on</a:t>
            </a:r>
          </a:p>
          <a:p>
            <a:pPr defTabSz="822960">
              <a:defRPr/>
            </a:pPr>
            <a:r>
              <a:rPr lang="fr-FR" dirty="0">
                <a:latin typeface="Arial"/>
              </a:rPr>
              <a:t>Accelerator and </a:t>
            </a:r>
            <a:r>
              <a:rPr lang="fr-FR" dirty="0" err="1">
                <a:latin typeface="Arial"/>
              </a:rPr>
              <a:t>Particle</a:t>
            </a:r>
            <a:r>
              <a:rPr lang="fr-FR" dirty="0">
                <a:latin typeface="Arial"/>
              </a:rPr>
              <a:t>/</a:t>
            </a:r>
            <a:r>
              <a:rPr lang="fr-FR" dirty="0" err="1">
                <a:latin typeface="Arial"/>
              </a:rPr>
              <a:t>Experiments</a:t>
            </a:r>
            <a:r>
              <a:rPr lang="fr-FR" dirty="0">
                <a:latin typeface="Arial"/>
              </a:rPr>
              <a:t>/Detectors 	</a:t>
            </a:r>
            <a:endParaRPr lang="fr-FR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67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AC4E-B217-477F-9468-8B617F12116A}" type="datetime1">
              <a:rPr lang="fr-CH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13.01.2025</a:t>
            </a:fld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Welcome and goals of the meeting</a:t>
            </a:r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672" y="16630"/>
            <a:ext cx="4624920" cy="584775"/>
          </a:xfrm>
          <a:prstGeom prst="rect">
            <a:avLst/>
          </a:prstGeom>
          <a:solidFill>
            <a:srgbClr val="FFE701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err="1">
                <a:solidFill>
                  <a:prstClr val="black"/>
                </a:solidFill>
                <a:latin typeface="Calibri"/>
              </a:rPr>
              <a:t>We</a:t>
            </a:r>
            <a:r>
              <a:rPr lang="fr-CH" sz="3200" b="1" dirty="0">
                <a:solidFill>
                  <a:prstClr val="black"/>
                </a:solidFill>
                <a:latin typeface="Calibri"/>
              </a:rPr>
              <a:t> have gone a long </a:t>
            </a:r>
            <a:r>
              <a:rPr lang="fr-CH" sz="3200" b="1" dirty="0" err="1">
                <a:solidFill>
                  <a:prstClr val="black"/>
                </a:solidFill>
                <a:latin typeface="Calibri"/>
              </a:rPr>
              <a:t>way</a:t>
            </a:r>
            <a:r>
              <a:rPr lang="fr-CH" sz="3200" b="1" dirty="0">
                <a:solidFill>
                  <a:prstClr val="black"/>
                </a:solidFill>
                <a:latin typeface="Calibri"/>
              </a:rPr>
              <a:t>!</a:t>
            </a:r>
            <a:endParaRPr lang="en-GB" sz="3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2144" y="739553"/>
            <a:ext cx="980108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black"/>
                </a:solidFill>
                <a:latin typeface="Calibri"/>
              </a:rPr>
              <a:t>2010-11-12 :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ideas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,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wishes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, basic concepts, (VHE-LHC, LEP3, TLEP), 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Higgs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discovery</a:t>
            </a:r>
            <a:endParaRPr lang="fr-CH" b="1" dirty="0">
              <a:solidFill>
                <a:prstClr val="black"/>
              </a:solidFill>
              <a:latin typeface="Calibri"/>
            </a:endParaRPr>
          </a:p>
          <a:p>
            <a:r>
              <a:rPr lang="fr-CH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                    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grassroots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studies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in 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EU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</a:rPr>
              <a:t>context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; «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</a:rPr>
              <a:t>Higgs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</a:rPr>
              <a:t>factory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» in LHC, first,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</a:rPr>
              <a:t>then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 in new 100km tunnel</a:t>
            </a:r>
            <a:endParaRPr lang="fr-CH" b="1" dirty="0">
              <a:solidFill>
                <a:prstClr val="black"/>
              </a:solidFill>
              <a:latin typeface="Calibri"/>
            </a:endParaRPr>
          </a:p>
          <a:p>
            <a:r>
              <a:rPr lang="fr-CH" b="1" dirty="0">
                <a:solidFill>
                  <a:prstClr val="black"/>
                </a:solidFill>
                <a:latin typeface="Calibri"/>
              </a:rPr>
              <a:t>                       LEP3 and TLEP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submitted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ESPP2012   {TLEP + VHE-LHC ~FCC}</a:t>
            </a:r>
            <a:endParaRPr lang="fr-CH" b="1" dirty="0">
              <a:solidFill>
                <a:prstClr val="black"/>
              </a:solidFill>
              <a:latin typeface="Calibri"/>
            </a:endParaRPr>
          </a:p>
          <a:p>
            <a:r>
              <a:rPr lang="fr-CH" b="1" dirty="0">
                <a:solidFill>
                  <a:prstClr val="black"/>
                </a:solidFill>
                <a:latin typeface="Calibri"/>
              </a:rPr>
              <a:t>2013  ESPP2013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wants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«</a:t>
            </a:r>
            <a:r>
              <a:rPr lang="en-US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ambitious </a:t>
            </a:r>
            <a:r>
              <a:rPr lang="en-US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post-LHC accelerator </a:t>
            </a:r>
            <a:r>
              <a:rPr lang="en-US" b="1" kern="0" dirty="0" err="1">
                <a:solidFill>
                  <a:prstClr val="black"/>
                </a:solidFill>
                <a:latin typeface="Arial"/>
                <a:cs typeface="Calibri" pitchFamily="34" charset="0"/>
              </a:rPr>
              <a:t>projet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»</a:t>
            </a:r>
          </a:p>
          <a:p>
            <a:r>
              <a:rPr lang="fr-CH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b="1" dirty="0">
                <a:solidFill>
                  <a:prstClr val="black"/>
                </a:solidFill>
                <a:latin typeface="Calibri"/>
              </a:rPr>
              <a:t>2014-02  Kick-off meeting of FCC design </a:t>
            </a:r>
            <a:r>
              <a:rPr lang="fr-CH" b="1" dirty="0" err="1">
                <a:solidFill>
                  <a:prstClr val="black"/>
                </a:solidFill>
                <a:latin typeface="Calibri"/>
              </a:rPr>
              <a:t>study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   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FCC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</a:rPr>
              <a:t>ee-ep-hh</a:t>
            </a:r>
            <a:r>
              <a:rPr lang="fr-CH" b="1" dirty="0" smtClean="0">
                <a:solidFill>
                  <a:prstClr val="black"/>
                </a:solidFill>
                <a:latin typeface="Calibri"/>
              </a:rPr>
              <a:t> </a:t>
            </a:r>
            <a:endParaRPr lang="fr-CH" b="1" dirty="0">
              <a:solidFill>
                <a:prstClr val="black"/>
              </a:solidFill>
              <a:latin typeface="Calibri"/>
            </a:endParaRPr>
          </a:p>
          <a:p>
            <a:endParaRPr lang="fr-CH" b="1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lain" startAt="2018"/>
            </a:pPr>
            <a:r>
              <a:rPr lang="fr-CH" b="1" dirty="0">
                <a:solidFill>
                  <a:srgbClr val="FF0000"/>
                </a:solidFill>
                <a:latin typeface="Calibri"/>
              </a:rPr>
              <a:t>  ESPP contributions and CDR </a:t>
            </a:r>
            <a:r>
              <a:rPr lang="fr-CH" b="1" dirty="0" err="1">
                <a:solidFill>
                  <a:srgbClr val="FF0000"/>
                </a:solidFill>
                <a:latin typeface="Calibri"/>
              </a:rPr>
              <a:t>submitted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</a:t>
            </a:r>
            <a:br>
              <a:rPr lang="fr-CH" b="1" dirty="0">
                <a:solidFill>
                  <a:prstClr val="black"/>
                </a:solidFill>
                <a:latin typeface="Calibri"/>
              </a:rPr>
            </a:br>
            <a:r>
              <a:rPr lang="fr-CH" b="1" dirty="0">
                <a:solidFill>
                  <a:prstClr val="black"/>
                </a:solidFill>
                <a:latin typeface="Calibri"/>
              </a:rPr>
              <a:t>              </a:t>
            </a:r>
            <a:r>
              <a:rPr lang="fr-CH" b="1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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  </a:t>
            </a:r>
            <a:r>
              <a:rPr lang="fr-CH" b="1" u="sng" dirty="0">
                <a:solidFill>
                  <a:prstClr val="black"/>
                </a:solidFill>
                <a:latin typeface="Calibri"/>
              </a:rPr>
              <a:t>FCC </a:t>
            </a:r>
            <a:r>
              <a:rPr lang="fr-CH" b="1" u="sng" dirty="0" err="1">
                <a:solidFill>
                  <a:prstClr val="black"/>
                </a:solidFill>
                <a:latin typeface="Calibri"/>
              </a:rPr>
              <a:t>can</a:t>
            </a:r>
            <a:r>
              <a:rPr lang="fr-CH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u="sng" dirty="0" err="1">
                <a:solidFill>
                  <a:prstClr val="black"/>
                </a:solidFill>
                <a:latin typeface="Calibri"/>
              </a:rPr>
              <a:t>be</a:t>
            </a:r>
            <a:r>
              <a:rPr lang="fr-CH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u="sng" dirty="0" err="1">
                <a:solidFill>
                  <a:prstClr val="black"/>
                </a:solidFill>
                <a:latin typeface="Calibri"/>
              </a:rPr>
              <a:t>done</a:t>
            </a:r>
            <a:r>
              <a:rPr lang="fr-CH" b="1" u="sng" dirty="0">
                <a:solidFill>
                  <a:prstClr val="black"/>
                </a:solidFill>
                <a:latin typeface="Calibri"/>
              </a:rPr>
              <a:t>! </a:t>
            </a:r>
            <a:r>
              <a:rPr lang="fr-CH" b="1" u="sng" dirty="0" err="1">
                <a:solidFill>
                  <a:prstClr val="black"/>
                </a:solidFill>
                <a:latin typeface="Calibri"/>
              </a:rPr>
              <a:t>Starting</a:t>
            </a:r>
            <a:r>
              <a:rPr lang="fr-CH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u="sng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CH" b="1" u="sng" dirty="0">
                <a:solidFill>
                  <a:prstClr val="black"/>
                </a:solidFill>
                <a:latin typeface="Calibri"/>
              </a:rPr>
              <a:t> the e+ e- </a:t>
            </a:r>
            <a:r>
              <a:rPr lang="fr-CH" b="1" u="sng" dirty="0" err="1" smtClean="0">
                <a:solidFill>
                  <a:prstClr val="black"/>
                </a:solidFill>
                <a:latin typeface="Calibri"/>
              </a:rPr>
              <a:t>collider</a:t>
            </a:r>
            <a:endParaRPr lang="fr-CH" b="1" u="sng" dirty="0">
              <a:solidFill>
                <a:prstClr val="black"/>
              </a:solidFill>
              <a:latin typeface="Calibri"/>
            </a:endParaRPr>
          </a:p>
          <a:p>
            <a:endParaRPr lang="fr-CH" b="1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lain" startAt="2019"/>
            </a:pP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-2020 ESPP2020 long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term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vision: a 100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TeV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pp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collider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b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</a:b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          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shorter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term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priority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‘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Higgs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Factory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’ </a:t>
            </a:r>
            <a:b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</a:b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          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recommends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Feasibility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study</a:t>
            </a:r>
            <a:r>
              <a:rPr lang="fr-CH" b="1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of 100km </a:t>
            </a:r>
            <a:r>
              <a:rPr lang="fr-CH" b="1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facity</a:t>
            </a:r>
            <a:endParaRPr lang="fr-CH" b="1" dirty="0" smtClean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42568" y="2469427"/>
            <a:ext cx="3949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Many</a:t>
            </a:r>
            <a:r>
              <a:rPr lang="fr-CH" dirty="0" smtClean="0"/>
              <a:t> new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opportunities</a:t>
            </a:r>
            <a:r>
              <a:rPr lang="fr-CH" dirty="0" smtClean="0"/>
              <a:t> </a:t>
            </a:r>
            <a:r>
              <a:rPr lang="fr-CH" dirty="0" err="1" smtClean="0"/>
              <a:t>discovered</a:t>
            </a:r>
            <a:r>
              <a:rPr lang="fr-CH" dirty="0" smtClean="0"/>
              <a:t> esp. for O(10</a:t>
            </a:r>
            <a:r>
              <a:rPr lang="fr-CH" baseline="30000" dirty="0" smtClean="0"/>
              <a:t>13</a:t>
            </a:r>
            <a:r>
              <a:rPr lang="fr-CH" dirty="0" smtClean="0"/>
              <a:t>) Z </a:t>
            </a:r>
            <a:r>
              <a:rPr lang="fr-CH" dirty="0" err="1" smtClean="0"/>
              <a:t>factory</a:t>
            </a:r>
            <a:r>
              <a:rPr lang="fr-CH" dirty="0" smtClean="0"/>
              <a:t>!</a:t>
            </a:r>
            <a:br>
              <a:rPr lang="fr-CH" dirty="0" smtClean="0"/>
            </a:br>
            <a:r>
              <a:rPr lang="fr-CH" dirty="0" smtClean="0"/>
              <a:t>Great </a:t>
            </a:r>
            <a:r>
              <a:rPr lang="fr-CH" dirty="0" err="1" smtClean="0"/>
              <a:t>complementarity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ee</a:t>
            </a:r>
            <a:r>
              <a:rPr lang="fr-CH" dirty="0" smtClean="0"/>
              <a:t> and pp  programmes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8079" y="4716072"/>
            <a:ext cx="10697865" cy="17543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FF00"/>
                </a:solidFill>
              </a:rPr>
              <a:t>Europe</a:t>
            </a:r>
            <a:r>
              <a:rPr lang="en-US" b="1" i="1" dirty="0">
                <a:solidFill>
                  <a:srgbClr val="FFFF00"/>
                </a:solidFill>
              </a:rPr>
              <a:t>, together with its international partners, should investigate the technical and financial feasibility </a:t>
            </a:r>
            <a:r>
              <a:rPr lang="en-US" b="1" i="1" dirty="0" smtClean="0">
                <a:solidFill>
                  <a:srgbClr val="FFFF00"/>
                </a:solidFill>
              </a:rPr>
              <a:t/>
            </a:r>
            <a:br>
              <a:rPr lang="en-US" b="1" i="1" dirty="0" smtClean="0">
                <a:solidFill>
                  <a:srgbClr val="FFFF00"/>
                </a:solidFill>
              </a:rPr>
            </a:br>
            <a:r>
              <a:rPr lang="en-US" b="1" i="1" dirty="0" smtClean="0">
                <a:solidFill>
                  <a:srgbClr val="FFFF00"/>
                </a:solidFill>
              </a:rPr>
              <a:t>of </a:t>
            </a:r>
            <a:r>
              <a:rPr lang="en-US" b="1" i="1" dirty="0">
                <a:solidFill>
                  <a:srgbClr val="FFFF00"/>
                </a:solidFill>
              </a:rPr>
              <a:t>a future hadron collider at CERN with a </a:t>
            </a:r>
            <a:r>
              <a:rPr lang="en-US" b="1" i="1" dirty="0" err="1">
                <a:solidFill>
                  <a:srgbClr val="FFFF00"/>
                </a:solidFill>
              </a:rPr>
              <a:t>centre</a:t>
            </a:r>
            <a:r>
              <a:rPr lang="en-US" b="1" i="1" dirty="0">
                <a:solidFill>
                  <a:srgbClr val="FFFF00"/>
                </a:solidFill>
              </a:rPr>
              <a:t>-of-mass energy of at least 100 </a:t>
            </a:r>
            <a:r>
              <a:rPr lang="en-US" b="1" i="1" dirty="0" err="1">
                <a:solidFill>
                  <a:srgbClr val="FFFF00"/>
                </a:solidFill>
              </a:rPr>
              <a:t>TeV</a:t>
            </a:r>
            <a:r>
              <a:rPr lang="en-US" b="1" i="1" dirty="0">
                <a:solidFill>
                  <a:srgbClr val="FFFF00"/>
                </a:solidFill>
              </a:rPr>
              <a:t> and </a:t>
            </a:r>
            <a:r>
              <a:rPr lang="en-US" b="1" i="1" dirty="0" smtClean="0">
                <a:solidFill>
                  <a:srgbClr val="FFFF00"/>
                </a:solidFill>
              </a:rPr>
              <a:t/>
            </a:r>
            <a:br>
              <a:rPr lang="en-US" b="1" i="1" dirty="0" smtClean="0">
                <a:solidFill>
                  <a:srgbClr val="FFFF00"/>
                </a:solidFill>
              </a:rPr>
            </a:br>
            <a:r>
              <a:rPr lang="en-US" b="1" i="1" dirty="0" smtClean="0">
                <a:solidFill>
                  <a:srgbClr val="FFFF00"/>
                </a:solidFill>
              </a:rPr>
              <a:t>with </a:t>
            </a:r>
            <a:r>
              <a:rPr lang="en-US" b="1" i="1" dirty="0">
                <a:solidFill>
                  <a:srgbClr val="FFFF00"/>
                </a:solidFill>
              </a:rPr>
              <a:t>an electron-positron Higgs and electroweak factory as a possible first stage. </a:t>
            </a:r>
            <a:r>
              <a:rPr lang="en-US" b="1" i="1" dirty="0" smtClean="0">
                <a:solidFill>
                  <a:srgbClr val="FFFF00"/>
                </a:solidFill>
              </a:rPr>
              <a:t/>
            </a:r>
            <a:br>
              <a:rPr lang="en-US" b="1" i="1" dirty="0" smtClean="0">
                <a:solidFill>
                  <a:srgbClr val="FFFF00"/>
                </a:solidFill>
              </a:rPr>
            </a:br>
            <a:r>
              <a:rPr lang="en-US" b="1" i="1" dirty="0" smtClean="0">
                <a:solidFill>
                  <a:srgbClr val="FFFF00"/>
                </a:solidFill>
              </a:rPr>
              <a:t>Such </a:t>
            </a:r>
            <a:r>
              <a:rPr lang="en-US" b="1" i="1" dirty="0">
                <a:solidFill>
                  <a:srgbClr val="FFFF00"/>
                </a:solidFill>
              </a:rPr>
              <a:t>a feasibility study of the colliders and related infrastructure should be established as a global </a:t>
            </a:r>
            <a:r>
              <a:rPr lang="en-US" b="1" i="1" dirty="0" err="1">
                <a:solidFill>
                  <a:srgbClr val="FFFF00"/>
                </a:solidFill>
              </a:rPr>
              <a:t>endeavour</a:t>
            </a:r>
            <a:r>
              <a:rPr lang="en-US" b="1" i="1" dirty="0">
                <a:solidFill>
                  <a:srgbClr val="FFFF00"/>
                </a:solidFill>
              </a:rPr>
              <a:t> </a:t>
            </a:r>
            <a:r>
              <a:rPr lang="en-US" b="1" i="1" dirty="0" smtClean="0">
                <a:solidFill>
                  <a:srgbClr val="FFFF00"/>
                </a:solidFill>
              </a:rPr>
              <a:t/>
            </a:r>
            <a:br>
              <a:rPr lang="en-US" b="1" i="1" dirty="0" smtClean="0">
                <a:solidFill>
                  <a:srgbClr val="FFFF00"/>
                </a:solidFill>
              </a:rPr>
            </a:br>
            <a:r>
              <a:rPr lang="en-US" b="1" i="1" dirty="0" smtClean="0">
                <a:solidFill>
                  <a:srgbClr val="FFFF00"/>
                </a:solidFill>
              </a:rPr>
              <a:t>and </a:t>
            </a:r>
            <a:r>
              <a:rPr lang="en-US" b="1" i="1" dirty="0">
                <a:solidFill>
                  <a:srgbClr val="FFFF00"/>
                </a:solidFill>
              </a:rPr>
              <a:t>be completed on the timescale of the next Strategy update.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2709" t="21392" r="17675" b="12772"/>
          <a:stretch/>
        </p:blipFill>
        <p:spPr>
          <a:xfrm>
            <a:off x="0" y="0"/>
            <a:ext cx="6352162" cy="4741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1875" t="30617" r="17084" b="11605"/>
          <a:stretch/>
        </p:blipFill>
        <p:spPr>
          <a:xfrm>
            <a:off x="6420956" y="522051"/>
            <a:ext cx="5771044" cy="3674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92690" y="4738280"/>
            <a:ext cx="1882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statistics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2796" y="5138390"/>
            <a:ext cx="5827621" cy="1323439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Z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r>
              <a:rPr lang="fr-CH" sz="2000" b="1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CH" sz="2000" b="1" baseline="-25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 91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6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fr-CH" sz="2000" b="1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  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WW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fr-CH" sz="2000" b="1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CH" sz="2000" b="1" baseline="-25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161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2.5 10</a:t>
            </a:r>
            <a:r>
              <a:rPr lang="fr-CH" sz="2000" b="1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 </a:t>
            </a:r>
            <a:r>
              <a:rPr lang="fr-CH" sz="2000" b="1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ZH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</a:t>
            </a:r>
            <a:r>
              <a:rPr lang="fr-CH" sz="2000" b="1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CH" sz="2000" b="1" baseline="-25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240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2.4 10</a:t>
            </a:r>
            <a:r>
              <a:rPr lang="fr-CH" sz="2000" b="1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 </a:t>
            </a:r>
            <a:r>
              <a:rPr lang="fr-CH" sz="2000" b="1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tt 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</a:t>
            </a:r>
            <a:r>
              <a:rPr lang="fr-CH" sz="2000" b="1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CH" sz="2000" b="1" baseline="-250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&gt;350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2    10</a:t>
            </a:r>
            <a:r>
              <a:rPr lang="fr-CH" sz="2000" b="1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tt</a:t>
            </a:r>
            <a:endParaRPr lang="fr-CH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33769" y="5149448"/>
            <a:ext cx="142333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LEP x </a:t>
            </a:r>
            <a:r>
              <a:rPr lang="fr-CH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3 10</a:t>
            </a:r>
            <a:r>
              <a:rPr lang="fr-CH" sz="2000" b="1" baseline="30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fr-CH" sz="2000" b="1" baseline="30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LEP x 2.10</a:t>
            </a:r>
            <a:r>
              <a:rPr lang="fr-CH" sz="2000" b="1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endParaRPr lang="fr-CH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endParaRPr lang="fr-CH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0459" y="5129464"/>
            <a:ext cx="2491810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110/20 </a:t>
            </a: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ptp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endParaRPr lang="fr-CH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300 </a:t>
            </a:r>
            <a:r>
              <a:rPr lang="fr-CH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endParaRPr lang="fr-CH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&lt;1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</a:p>
          <a:p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&lt;2 </a:t>
            </a:r>
            <a:r>
              <a:rPr lang="fr-CH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1668" y="4767686"/>
            <a:ext cx="11967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CH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fr-CH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errors</a:t>
            </a:r>
            <a:r>
              <a:rPr lang="fr-CH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fr-CH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96762" y="6486620"/>
            <a:ext cx="8228337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fr-CH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reat </a:t>
            </a:r>
            <a:r>
              <a:rPr lang="fr-CH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CH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range for the </a:t>
            </a:r>
            <a:r>
              <a:rPr lang="fr-CH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heavy</a:t>
            </a:r>
            <a:r>
              <a:rPr lang="fr-CH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fr-CH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of the Standard Model. </a:t>
            </a: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714500" y="6469159"/>
            <a:ext cx="2133600" cy="365125"/>
          </a:xfrm>
        </p:spPr>
        <p:txBody>
          <a:bodyPr/>
          <a:lstStyle/>
          <a:p>
            <a:fld id="{61689E47-5CE1-4C53-AC94-0F8DF3568621}" type="datetime1">
              <a:rPr lang="fr-CH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13.01.2025</a:t>
            </a:fld>
            <a:endParaRPr lang="fr-CH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29100" y="6494137"/>
            <a:ext cx="3464024" cy="365125"/>
          </a:xfr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Alain Blondel Welcome and goals of the meeting</a:t>
            </a:r>
            <a:endParaRPr lang="fr-CH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0500" y="6469159"/>
            <a:ext cx="2133600" cy="365125"/>
          </a:xfrm>
        </p:spPr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fr-CH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44552" y="152719"/>
            <a:ext cx="186461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Feasibility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1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3778690-9B7C-CF5B-1603-623EC6FD8F75}"/>
              </a:ext>
            </a:extLst>
          </p:cNvPr>
          <p:cNvGrpSpPr>
            <a:grpSpLocks noChangeAspect="1"/>
          </p:cNvGrpSpPr>
          <p:nvPr/>
        </p:nvGrpSpPr>
        <p:grpSpPr>
          <a:xfrm>
            <a:off x="6118063" y="739717"/>
            <a:ext cx="6098617" cy="6116087"/>
            <a:chOff x="4943872" y="426891"/>
            <a:chExt cx="6368243" cy="6386485"/>
          </a:xfrm>
        </p:grpSpPr>
        <p:sp>
          <p:nvSpPr>
            <p:cNvPr id="6" name="Slide Number Placeholder 1">
              <a:extLst>
                <a:ext uri="{FF2B5EF4-FFF2-40B4-BE49-F238E27FC236}">
                  <a16:creationId xmlns:a16="http://schemas.microsoft.com/office/drawing/2014/main" id="{32B507C4-FE40-38C4-A592-160F15BB287E}"/>
                </a:ext>
              </a:extLst>
            </p:cNvPr>
            <p:cNvSpPr txBox="1">
              <a:spLocks/>
            </p:cNvSpPr>
            <p:nvPr/>
          </p:nvSpPr>
          <p:spPr>
            <a:xfrm>
              <a:off x="7706627" y="6284342"/>
              <a:ext cx="2743200" cy="365125"/>
            </a:xfrm>
            <a:prstGeom prst="rect">
              <a:avLst/>
            </a:prstGeom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28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88A1DFE4-5FC5-43BD-BB7E-75EAD82B965F}" type="slidenum">
                <a:rPr kumimoji="0" lang="en-US" sz="1067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pPr marL="0" marR="0" lvl="0" indent="0" algn="r" defTabSz="914280" rtl="0" eaLnBrk="1" fontAlgn="auto" latinLnBrk="0" hangingPunct="1">
                  <a:lnSpc>
                    <a:spcPts val="1651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7</a:t>
              </a:fld>
              <a:endPara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9" name="Picture 8" descr="Map&#10;&#10;Description automatically generated">
              <a:extLst>
                <a:ext uri="{FF2B5EF4-FFF2-40B4-BE49-F238E27FC236}">
                  <a16:creationId xmlns:a16="http://schemas.microsoft.com/office/drawing/2014/main" id="{BCBA99D0-3DBF-6212-44AE-C5E817B58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3872" y="426891"/>
              <a:ext cx="6344156" cy="638648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003D95-F40D-A64C-832D-F6ECCC9EDFFA}"/>
                </a:ext>
              </a:extLst>
            </p:cNvPr>
            <p:cNvSpPr txBox="1"/>
            <p:nvPr/>
          </p:nvSpPr>
          <p:spPr>
            <a:xfrm>
              <a:off x="6453009" y="732505"/>
              <a:ext cx="1507715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PA: Experiment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91DA8E-9F50-EDAC-EDE1-AB2C7A12E392}"/>
                </a:ext>
              </a:extLst>
            </p:cNvPr>
            <p:cNvSpPr txBox="1"/>
            <p:nvPr/>
          </p:nvSpPr>
          <p:spPr>
            <a:xfrm>
              <a:off x="9653758" y="1193313"/>
              <a:ext cx="1310388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PB: technical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9A09EB-3683-AED0-63E4-5CEA40855296}"/>
                </a:ext>
              </a:extLst>
            </p:cNvPr>
            <p:cNvSpPr txBox="1"/>
            <p:nvPr/>
          </p:nvSpPr>
          <p:spPr>
            <a:xfrm>
              <a:off x="9802150" y="3018438"/>
              <a:ext cx="1509965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PD: experiment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BCB069-FAA9-B593-C223-1E851E167C52}"/>
                </a:ext>
              </a:extLst>
            </p:cNvPr>
            <p:cNvSpPr txBox="1"/>
            <p:nvPr/>
          </p:nvSpPr>
          <p:spPr>
            <a:xfrm>
              <a:off x="9529142" y="5139854"/>
              <a:ext cx="1298448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PF: technical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36C721-7248-AD42-A839-E8FDD1D8C66D}"/>
                </a:ext>
              </a:extLst>
            </p:cNvPr>
            <p:cNvSpPr txBox="1"/>
            <p:nvPr/>
          </p:nvSpPr>
          <p:spPr>
            <a:xfrm>
              <a:off x="8677198" y="6435701"/>
              <a:ext cx="1520200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PG: experiment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18E6B2-2F43-4DF9-4C6B-116AA454C6D3}"/>
                </a:ext>
              </a:extLst>
            </p:cNvPr>
            <p:cNvSpPr txBox="1"/>
            <p:nvPr/>
          </p:nvSpPr>
          <p:spPr>
            <a:xfrm>
              <a:off x="6453009" y="5975924"/>
              <a:ext cx="1320623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PH: technical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1DF8D1-B2B9-921B-09B6-3980AA1768C1}"/>
                </a:ext>
              </a:extLst>
            </p:cNvPr>
            <p:cNvSpPr txBox="1"/>
            <p:nvPr/>
          </p:nvSpPr>
          <p:spPr>
            <a:xfrm>
              <a:off x="5323611" y="4073012"/>
              <a:ext cx="1467322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PJ: experiment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00A708-0F98-3301-8744-9198B2CCAE39}"/>
                </a:ext>
              </a:extLst>
            </p:cNvPr>
            <p:cNvSpPr txBox="1"/>
            <p:nvPr/>
          </p:nvSpPr>
          <p:spPr>
            <a:xfrm>
              <a:off x="5754954" y="1919718"/>
              <a:ext cx="1288213" cy="327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PL: technical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5DA98CD-BAEE-0C4C-18E3-19391715CE6B}"/>
              </a:ext>
            </a:extLst>
          </p:cNvPr>
          <p:cNvSpPr txBox="1"/>
          <p:nvPr/>
        </p:nvSpPr>
        <p:spPr>
          <a:xfrm>
            <a:off x="130517" y="872772"/>
            <a:ext cx="6051383" cy="13696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Layout chosen out of </a:t>
            </a:r>
            <a:r>
              <a:rPr kumimoji="0" lang="root" altLang="roo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</a:t>
            </a:r>
            <a:r>
              <a:rPr kumimoji="0" lang="en-US" altLang="roo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root" altLang="roo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 initial variants, based on </a:t>
            </a: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geology </a:t>
            </a:r>
            <a:r>
              <a:rPr kumimoji="0" lang="root" altLang="roo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  <a:endParaRPr kumimoji="0" lang="en-US" altLang="root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surface constraints</a:t>
            </a:r>
            <a:r>
              <a:rPr kumimoji="0" lang="en-US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oot" altLang="roo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(land availability, access to roads, etc.), </a:t>
            </a:r>
            <a:r>
              <a:rPr kumimoji="0" lang="en-GB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nvironment</a:t>
            </a:r>
            <a:r>
              <a:rPr kumimoji="0" lang="en-US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root" altLang="roo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(protected zones), </a:t>
            </a: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infrastructure</a:t>
            </a:r>
            <a:r>
              <a:rPr kumimoji="0" lang="root" altLang="roo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oot" altLang="roo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(water, electricity, transport), </a:t>
            </a:r>
            <a:r>
              <a:rPr kumimoji="0" lang="en-US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 performance </a:t>
            </a:r>
            <a:r>
              <a:rPr kumimoji="0" lang="root" altLang="roo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etc.</a:t>
            </a:r>
            <a:endParaRPr kumimoji="0" lang="en-US" altLang="roo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oot" altLang="roo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  <a:r>
              <a:rPr kumimoji="0" lang="en-US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Avoid-</a:t>
            </a: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</a:t>
            </a:r>
            <a:r>
              <a:rPr kumimoji="0" lang="en-US" altLang="root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uce</a:t>
            </a:r>
            <a:r>
              <a:rPr kumimoji="0" lang="en-US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compens</a:t>
            </a:r>
            <a:r>
              <a:rPr kumimoji="0" lang="en-US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ate</a:t>
            </a:r>
            <a:r>
              <a:rPr kumimoji="0" lang="root" altLang="roo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 </a:t>
            </a:r>
            <a:r>
              <a:rPr kumimoji="0" lang="root" altLang="roo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principle of EU and French regulations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5E66E2-14A5-8198-5273-277F34E124CD}"/>
              </a:ext>
            </a:extLst>
          </p:cNvPr>
          <p:cNvSpPr txBox="1"/>
          <p:nvPr/>
        </p:nvSpPr>
        <p:spPr>
          <a:xfrm>
            <a:off x="130517" y="2455216"/>
            <a:ext cx="5869096" cy="7232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 lowest-risk baseline: 90.7 km ring, 8 surface points,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4-fold symmetry  </a:t>
            </a:r>
            <a:endParaRPr kumimoji="0" lang="root" altLang="root" sz="1600" b="1" i="0" u="none" strike="noStrike" kern="1200" cap="none" spc="0" normalizeH="0" baseline="0" noProof="0" dirty="0">
              <a:ln>
                <a:noFill/>
              </a:ln>
              <a:solidFill>
                <a:srgbClr val="008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5" name="Table 7">
            <a:extLst>
              <a:ext uri="{FF2B5EF4-FFF2-40B4-BE49-F238E27FC236}">
                <a16:creationId xmlns:a16="http://schemas.microsoft.com/office/drawing/2014/main" id="{A0126627-3D2F-1468-82D9-B847F45BFE4A}"/>
              </a:ext>
            </a:extLst>
          </p:cNvPr>
          <p:cNvGraphicFramePr>
            <a:graphicFrameLocks noGrp="1"/>
          </p:cNvGraphicFramePr>
          <p:nvPr/>
        </p:nvGraphicFramePr>
        <p:xfrm>
          <a:off x="7901220" y="2869937"/>
          <a:ext cx="2873846" cy="1997520"/>
        </p:xfrm>
        <a:graphic>
          <a:graphicData uri="http://schemas.openxmlformats.org/drawingml/2006/table">
            <a:tbl>
              <a:tblPr bandRow="1"/>
              <a:tblGrid>
                <a:gridCol w="2112473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761373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</a:tblGrid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Number of surface sites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8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806506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/>
                        <a:t>Surface requirements</a:t>
                      </a:r>
                      <a:endParaRPr lang="en-CH" sz="1400" b="0" dirty="0"/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/>
                        <a:t>~40 ha</a:t>
                      </a:r>
                      <a:endParaRPr lang="en-CH" sz="1400" dirty="0"/>
                    </a:p>
                  </a:txBody>
                  <a:tcPr marL="72000" marR="72000" marT="36000" marB="36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LSS@IP </a:t>
                      </a:r>
                      <a:r>
                        <a:rPr lang="en-CH" sz="1400" b="0" dirty="0"/>
                        <a:t>(PA, PD, PG, PJ)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1400 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LSS@TECH </a:t>
                      </a:r>
                      <a:r>
                        <a:rPr lang="en-CH" sz="1400" b="0" dirty="0"/>
                        <a:t>(PB, PF, PH, PL)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2</a:t>
                      </a:r>
                      <a:r>
                        <a:rPr lang="en-US" sz="1400" dirty="0"/>
                        <a:t>032</a:t>
                      </a:r>
                      <a:r>
                        <a:rPr lang="en-CH" sz="1400" dirty="0"/>
                        <a:t> 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886502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Arc length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9.6 km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400" b="1" dirty="0"/>
                        <a:t>Sum of arc lengths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400" dirty="0"/>
                        <a:t>76.9 m</a:t>
                      </a:r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98293"/>
                  </a:ext>
                </a:extLst>
              </a:tr>
              <a:tr h="239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1" dirty="0"/>
                        <a:t>Total length</a:t>
                      </a:r>
                      <a:endParaRPr lang="en-CH" sz="1400" b="1" dirty="0"/>
                    </a:p>
                  </a:txBody>
                  <a:tcPr marL="72000" marR="72000" marT="36000" marB="36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b="1" dirty="0"/>
                        <a:t>90.7 km</a:t>
                      </a:r>
                      <a:endParaRPr lang="en-CH" sz="1400" b="1" dirty="0"/>
                    </a:p>
                  </a:txBody>
                  <a:tcPr marL="72000" marR="72000" marT="36000" marB="36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04057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71FBA9D-F57A-A02E-2374-A060F8F7AEC7}"/>
              </a:ext>
            </a:extLst>
          </p:cNvPr>
          <p:cNvSpPr txBox="1"/>
          <p:nvPr/>
        </p:nvSpPr>
        <p:spPr>
          <a:xfrm>
            <a:off x="10770646" y="704633"/>
            <a:ext cx="1112797" cy="50783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Mertens,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Gutleber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4E45300-1AA7-B8E5-10AB-4DF2AD4E8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94" y="3065034"/>
            <a:ext cx="4351221" cy="374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11E6ADE-F699-1D05-74D3-2933BD1DCF05}"/>
              </a:ext>
            </a:extLst>
          </p:cNvPr>
          <p:cNvSpPr txBox="1"/>
          <p:nvPr/>
        </p:nvSpPr>
        <p:spPr>
          <a:xfrm>
            <a:off x="306005" y="195263"/>
            <a:ext cx="95536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Reference layout and implementation:   PA31  -  90.7 km</a:t>
            </a:r>
          </a:p>
        </p:txBody>
      </p:sp>
    </p:spTree>
    <p:extLst>
      <p:ext uri="{BB962C8B-B14F-4D97-AF65-F5344CB8AC3E}">
        <p14:creationId xmlns:p14="http://schemas.microsoft.com/office/powerpoint/2010/main" val="35250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ED55D6-FC2D-425B-8BF3-0173361E4713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13.01.2025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68476" y="251378"/>
            <a:ext cx="345504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</a:t>
            </a:r>
            <a:r>
              <a:rPr kumimoji="0" lang="fr-CH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FCC-</a:t>
            </a:r>
            <a:r>
              <a:rPr kumimoji="0" lang="fr-CH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2677" y="1149634"/>
            <a:ext cx="9463488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182" marR="0" lvl="0" indent="-457182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FACTORY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provides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good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reason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why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e+e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(or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)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ELECTROWEAK PRECISION  ( 10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-3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today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10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-5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)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 + WW + top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required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! 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precision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determination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centre-of-mass</a:t>
            </a:r>
            <a:r>
              <a:rPr kumimoji="0" lang="fr-CH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(20-100 </a:t>
            </a:r>
            <a:r>
              <a:rPr kumimoji="0" lang="fr-CH" sz="20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keV</a:t>
            </a:r>
            <a:r>
              <a:rPr kumimoji="0" lang="fr-CH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the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completeness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the SM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Z FACTORY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5 10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   i.e.  1.5 10</a:t>
            </a:r>
            <a:r>
              <a:rPr kumimoji="0" lang="en-US" sz="20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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, </a:t>
            </a:r>
            <a:r>
              <a:rPr kumimoji="0" lang="en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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 ;  ~0.7 10</a:t>
            </a:r>
            <a:r>
              <a:rPr kumimoji="0" lang="en-US" sz="20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12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uu,dd,ss,cc,bb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 ;  10</a:t>
            </a:r>
            <a:r>
              <a:rPr kumimoji="0" lang="en-US" sz="20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12 </a:t>
            </a:r>
            <a:r>
              <a:rPr kumimoji="0" lang="en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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statistics for Heavy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Flavours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QCD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Search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Feebly  Coupled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000" b="1" dirty="0" smtClean="0">
                <a:solidFill>
                  <a:srgbClr val="00B0F0"/>
                </a:solidFill>
                <a:latin typeface="Calibri"/>
              </a:rPr>
              <a:t>Possible insight on </a:t>
            </a:r>
            <a:r>
              <a:rPr lang="fr-CH" sz="2000" b="1" dirty="0" err="1" smtClean="0">
                <a:solidFill>
                  <a:srgbClr val="00B0F0"/>
                </a:solidFill>
                <a:latin typeface="Calibri"/>
              </a:rPr>
              <a:t>Higgs</a:t>
            </a:r>
            <a:r>
              <a:rPr lang="fr-CH" sz="2000" b="1" dirty="0" smtClean="0">
                <a:solidFill>
                  <a:srgbClr val="00B0F0"/>
                </a:solidFill>
                <a:latin typeface="Calibri"/>
              </a:rPr>
              <a:t> </a:t>
            </a:r>
            <a:r>
              <a:rPr lang="fr-CH" sz="2000" b="1" dirty="0" err="1" smtClean="0">
                <a:solidFill>
                  <a:srgbClr val="00B0F0"/>
                </a:solidFill>
                <a:latin typeface="Calibri"/>
              </a:rPr>
              <a:t>coupling</a:t>
            </a:r>
            <a:r>
              <a:rPr lang="fr-CH" sz="2000" b="1" dirty="0" smtClean="0">
                <a:solidFill>
                  <a:srgbClr val="00B0F0"/>
                </a:solidFill>
                <a:latin typeface="Calibri"/>
              </a:rPr>
              <a:t> to neutrinos if HNL (right-</a:t>
            </a:r>
            <a:r>
              <a:rPr lang="fr-CH" sz="2000" b="1" dirty="0" err="1" smtClean="0">
                <a:solidFill>
                  <a:srgbClr val="00B0F0"/>
                </a:solidFill>
                <a:latin typeface="Calibri"/>
              </a:rPr>
              <a:t>handed</a:t>
            </a:r>
            <a:r>
              <a:rPr lang="fr-CH" sz="2000" b="1" dirty="0" smtClean="0">
                <a:solidFill>
                  <a:srgbClr val="00B0F0"/>
                </a:solidFill>
                <a:latin typeface="Calibri"/>
              </a:rPr>
              <a:t> neutrino) </a:t>
            </a:r>
            <a:r>
              <a:rPr lang="fr-CH" sz="2000" b="1" dirty="0" err="1" smtClean="0">
                <a:solidFill>
                  <a:srgbClr val="00B0F0"/>
                </a:solidFill>
                <a:latin typeface="Calibri"/>
              </a:rPr>
              <a:t>discovery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place for ‘direct discovery’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 smtClean="0">
                <a:solidFill>
                  <a:prstClr val="black"/>
                </a:solidFill>
                <a:latin typeface="Calibri"/>
              </a:rPr>
              <a:t>Aussi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 the most challenging for experiments!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2940" y="5987020"/>
            <a:ext cx="687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comments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synergy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complementarity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FCC-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hh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eh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962" y="4847474"/>
            <a:ext cx="646646" cy="63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9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23" y="1085638"/>
            <a:ext cx="5306752" cy="48115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82D1B94-7E04-4EFA-A3BB-86E2ABF0D3D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13.01.2025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28110" y="3017074"/>
            <a:ext cx="7746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28109" y="1512502"/>
            <a:ext cx="740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46567" y="2468114"/>
            <a:ext cx="46038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FF0000"/>
                </a:solidFill>
              </a:rPr>
              <a:t>ee</a:t>
            </a:r>
            <a:endParaRPr lang="en-GB" sz="216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48167" y="3926840"/>
            <a:ext cx="4764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0000FF"/>
                </a:solidFill>
              </a:rPr>
              <a:t>hh</a:t>
            </a:r>
            <a:endParaRPr lang="en-GB" sz="216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70448" y="4906805"/>
            <a:ext cx="415498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b="1" dirty="0" err="1">
                <a:solidFill>
                  <a:srgbClr val="FF0000"/>
                </a:solidFill>
              </a:rPr>
              <a:t>ee</a:t>
            </a:r>
            <a:endParaRPr lang="en-US" sz="1680" b="1" dirty="0">
              <a:solidFill>
                <a:srgbClr val="FF0000"/>
              </a:solidFill>
            </a:endParaRPr>
          </a:p>
          <a:p>
            <a:r>
              <a:rPr lang="en-US" sz="1680" b="1" dirty="0" err="1">
                <a:solidFill>
                  <a:srgbClr val="0070C0"/>
                </a:solidFill>
              </a:rPr>
              <a:t>hh</a:t>
            </a:r>
            <a:endParaRPr lang="en-US" sz="1680" b="1" dirty="0">
              <a:solidFill>
                <a:srgbClr val="0070C0"/>
              </a:solidFill>
            </a:endParaRPr>
          </a:p>
          <a:p>
            <a:r>
              <a:rPr lang="en-US" sz="1680" dirty="0" err="1">
                <a:solidFill>
                  <a:srgbClr val="FF0000"/>
                </a:solidFill>
              </a:rPr>
              <a:t>ee</a:t>
            </a:r>
            <a:endParaRPr lang="en-US" sz="168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30483" y="1948070"/>
            <a:ext cx="568960" cy="23754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830806" y="1950499"/>
            <a:ext cx="568960" cy="234320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8260080" y="5862320"/>
            <a:ext cx="599440" cy="670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ee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71280" y="5872480"/>
            <a:ext cx="589280" cy="65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B050"/>
                </a:solidFill>
              </a:rPr>
              <a:t>LHC+ee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18473" y="0"/>
            <a:ext cx="9926320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Complementarity</a:t>
            </a:r>
            <a:r>
              <a:rPr lang="fr-FR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 </a:t>
            </a:r>
            <a:r>
              <a:rPr lang="fr-FR" sz="4000" b="1" dirty="0" smtClean="0"/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Higgs</a:t>
            </a:r>
            <a:r>
              <a:rPr lang="fr-FR" sz="4000" b="1" dirty="0" smtClean="0">
                <a:solidFill>
                  <a:srgbClr val="FFFF00"/>
                </a:solidFill>
              </a:rPr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Physics</a:t>
            </a:r>
            <a:r>
              <a:rPr lang="fr-FR" sz="4000" b="1" dirty="0" smtClean="0">
                <a:solidFill>
                  <a:srgbClr val="FFFF00"/>
                </a:solidFill>
              </a:rPr>
              <a:t> at FCC</a:t>
            </a:r>
            <a:endParaRPr lang="fr-FR" sz="4000" b="1" dirty="0"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2703" y="933646"/>
            <a:ext cx="6807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olidFill>
                  <a:srgbClr val="FF0000"/>
                </a:solidFill>
              </a:rPr>
              <a:t>FCC-</a:t>
            </a:r>
            <a:r>
              <a:rPr lang="en-GB" b="1" dirty="0" err="1" smtClean="0">
                <a:solidFill>
                  <a:srgbClr val="FF0000"/>
                </a:solidFill>
              </a:rPr>
              <a:t>ee</a:t>
            </a:r>
            <a:r>
              <a:rPr lang="en-GB" b="1" dirty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GB" b="1" dirty="0" smtClean="0"/>
              <a:t> </a:t>
            </a:r>
            <a:r>
              <a:rPr lang="en-GB" b="1" dirty="0" err="1" smtClean="0"/>
              <a:t>g</a:t>
            </a:r>
            <a:r>
              <a:rPr lang="en-GB" b="1" baseline="-25000" dirty="0" err="1" smtClean="0"/>
              <a:t>HZZ</a:t>
            </a:r>
            <a:r>
              <a:rPr lang="en-GB" b="1" dirty="0" smtClean="0"/>
              <a:t> to &lt;</a:t>
            </a:r>
            <a:r>
              <a:rPr lang="en-CH" b="1" dirty="0" smtClean="0">
                <a:sym typeface="Symbol" panose="05050102010706020507" pitchFamily="18" charset="2"/>
              </a:rPr>
              <a:t></a:t>
            </a:r>
            <a:r>
              <a:rPr lang="en-GB" b="1" dirty="0" smtClean="0"/>
              <a:t>0.2% from </a:t>
            </a:r>
            <a:r>
              <a:rPr lang="en-GB" b="1" dirty="0" err="1" smtClean="0">
                <a:latin typeface="Symbol" pitchFamily="2" charset="2"/>
              </a:rPr>
              <a:t>s</a:t>
            </a:r>
            <a:r>
              <a:rPr lang="en-GB" b="1" baseline="-25000" dirty="0" err="1" smtClean="0"/>
              <a:t>ZH</a:t>
            </a:r>
            <a:r>
              <a:rPr lang="en-GB" b="1" baseline="-25000" dirty="0" smtClean="0"/>
              <a:t>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     (model-independent standard candle) </a:t>
            </a:r>
          </a:p>
          <a:p>
            <a:pPr marL="742950" lvl="1" indent="-285750">
              <a:buFont typeface="Symbol" panose="05050102010706020507" pitchFamily="18" charset="2"/>
              <a:buChar char=" "/>
            </a:pPr>
            <a:r>
              <a:rPr lang="en-GB" dirty="0" smtClean="0"/>
              <a:t>and</a:t>
            </a:r>
            <a:r>
              <a:rPr lang="en-GB" dirty="0" smtClean="0">
                <a:latin typeface="Symbol" pitchFamily="2" charset="2"/>
              </a:rPr>
              <a:t> G</a:t>
            </a:r>
            <a:r>
              <a:rPr lang="en-GB" baseline="-25000" dirty="0" smtClean="0"/>
              <a:t>H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Hbb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Hcc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tt</a:t>
            </a:r>
            <a:r>
              <a:rPr lang="en-GB" dirty="0" smtClean="0"/>
              <a:t> 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HWW</a:t>
            </a:r>
            <a:endParaRPr lang="en-GB" dirty="0"/>
          </a:p>
          <a:p>
            <a:pPr marL="742950" lvl="1" indent="-285750">
              <a:buFont typeface="Symbol" panose="05050102010706020507" pitchFamily="18" charset="2"/>
              <a:buChar char=" "/>
            </a:pPr>
            <a:endParaRPr lang="en-GB" dirty="0" smtClean="0"/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GB" b="1" dirty="0" smtClean="0"/>
              <a:t>fixes all HL-LHC / FCC-</a:t>
            </a:r>
            <a:r>
              <a:rPr lang="en-GB" b="1" dirty="0" err="1" smtClean="0"/>
              <a:t>hh</a:t>
            </a:r>
            <a:r>
              <a:rPr lang="en-GB" b="1" dirty="0" smtClean="0"/>
              <a:t> couplings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over 10</a:t>
            </a:r>
            <a:r>
              <a:rPr lang="en-GB" b="1" baseline="30000" dirty="0" smtClean="0"/>
              <a:t>10</a:t>
            </a:r>
            <a:r>
              <a:rPr lang="en-GB" b="1" dirty="0" smtClean="0"/>
              <a:t> Higgs bosons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use </a:t>
            </a:r>
            <a:r>
              <a:rPr lang="en-GB" dirty="0" err="1" smtClean="0">
                <a:solidFill>
                  <a:schemeClr val="tx1"/>
                </a:solidFill>
              </a:rPr>
              <a:t>g</a:t>
            </a:r>
            <a:r>
              <a:rPr lang="en-GB" baseline="-25000" dirty="0" err="1" smtClean="0">
                <a:solidFill>
                  <a:schemeClr val="tx1"/>
                </a:solidFill>
              </a:rPr>
              <a:t>HZZ</a:t>
            </a:r>
            <a:r>
              <a:rPr lang="en-GB" dirty="0" smtClean="0"/>
              <a:t> from </a:t>
            </a:r>
            <a:r>
              <a:rPr lang="en-GB" dirty="0" err="1" smtClean="0"/>
              <a:t>FCC</a:t>
            </a:r>
            <a:r>
              <a:rPr lang="en-GB" baseline="-25000" dirty="0" err="1" smtClean="0"/>
              <a:t>ee</a:t>
            </a:r>
            <a:r>
              <a:rPr lang="en-GB" dirty="0" smtClean="0"/>
              <a:t> will give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mm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gg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HZ</a:t>
            </a:r>
            <a:r>
              <a:rPr lang="en-GB" baseline="-25000" dirty="0" err="1" smtClean="0">
                <a:latin typeface="Symbol" pitchFamily="2" charset="2"/>
              </a:rPr>
              <a:t>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Br</a:t>
            </a:r>
            <a:r>
              <a:rPr lang="en-GB" baseline="-25000" dirty="0" err="1" smtClean="0"/>
              <a:t>inv</a:t>
            </a:r>
            <a:endParaRPr lang="en-GB" baseline="-25000" dirty="0" smtClean="0"/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ee</a:t>
            </a:r>
            <a:r>
              <a:rPr lang="en-GB" b="1" dirty="0" smtClean="0"/>
              <a:t> also measures top EW couplings </a:t>
            </a:r>
            <a:r>
              <a:rPr lang="en-GB" dirty="0" smtClean="0"/>
              <a:t>(</a:t>
            </a:r>
            <a:r>
              <a:rPr lang="en-GB" dirty="0" err="1" smtClean="0"/>
              <a:t>e</a:t>
            </a:r>
            <a:r>
              <a:rPr lang="en-GB" baseline="30000" dirty="0" err="1" smtClean="0">
                <a:latin typeface="Symbol" pitchFamily="2" charset="2"/>
              </a:rPr>
              <a:t>+</a:t>
            </a:r>
            <a:r>
              <a:rPr lang="en-GB" dirty="0" err="1" smtClean="0"/>
              <a:t>e</a:t>
            </a:r>
            <a:r>
              <a:rPr lang="en-GB" baseline="30000" dirty="0" smtClean="0">
                <a:latin typeface="Symbol" pitchFamily="2" charset="2"/>
              </a:rPr>
              <a:t>-</a:t>
            </a:r>
            <a:r>
              <a:rPr lang="en-GB" dirty="0" smtClean="0"/>
              <a:t> ➝ </a:t>
            </a:r>
            <a:r>
              <a:rPr lang="en-GB" dirty="0" err="1" smtClean="0"/>
              <a:t>tt</a:t>
            </a:r>
            <a:r>
              <a:rPr lang="en-GB" dirty="0" smtClean="0"/>
              <a:t>)</a:t>
            </a:r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10</a:t>
            </a:r>
            <a:r>
              <a:rPr lang="en-GB" b="1" baseline="30000" dirty="0" smtClean="0"/>
              <a:t>8</a:t>
            </a:r>
            <a:r>
              <a:rPr lang="en-GB" b="1" dirty="0" smtClean="0"/>
              <a:t> </a:t>
            </a:r>
            <a:r>
              <a:rPr lang="en-GB" b="1" dirty="0" err="1" smtClean="0"/>
              <a:t>ttH</a:t>
            </a:r>
            <a:r>
              <a:rPr lang="en-GB" b="1" dirty="0" smtClean="0"/>
              <a:t> and 2. 10</a:t>
            </a:r>
            <a:r>
              <a:rPr lang="en-GB" b="1" baseline="30000" dirty="0" smtClean="0"/>
              <a:t>7</a:t>
            </a:r>
            <a:r>
              <a:rPr lang="en-GB" b="1" dirty="0" smtClean="0"/>
              <a:t> HH pairs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 ➝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Htt</a:t>
            </a:r>
            <a:r>
              <a:rPr lang="en-GB" dirty="0" smtClean="0"/>
              <a:t> and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HHH</a:t>
            </a:r>
            <a:r>
              <a:rPr lang="en-GB" dirty="0" smtClean="0"/>
              <a:t>, model-independent &amp; precise!</a:t>
            </a:r>
            <a:endParaRPr lang="en-GB" baseline="-25000" dirty="0" smtClean="0"/>
          </a:p>
          <a:p>
            <a:pPr lvl="4"/>
            <a:endParaRPr lang="en-GB" dirty="0" smtClean="0"/>
          </a:p>
          <a:p>
            <a:r>
              <a:rPr lang="en-GB" sz="2000" b="1" dirty="0" smtClean="0">
                <a:solidFill>
                  <a:srgbClr val="FF0000"/>
                </a:solidFill>
              </a:rPr>
              <a:t>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r>
              <a:rPr lang="en-GB" sz="2000" b="1" dirty="0" smtClean="0">
                <a:solidFill>
                  <a:srgbClr val="FF0000"/>
                </a:solidFill>
              </a:rPr>
              <a:t> / FCC-</a:t>
            </a:r>
            <a:r>
              <a:rPr lang="en-GB" sz="2000" b="1" dirty="0" err="1" smtClean="0">
                <a:solidFill>
                  <a:srgbClr val="FF0000"/>
                </a:solidFill>
              </a:rPr>
              <a:t>hh</a:t>
            </a:r>
            <a:r>
              <a:rPr lang="en-GB" sz="2000" b="1" dirty="0" smtClean="0">
                <a:solidFill>
                  <a:srgbClr val="FF0000"/>
                </a:solidFill>
              </a:rPr>
              <a:t> complementarity is outstanding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809425" y="5855914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FCC-ee+hh+ep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err="1" smtClean="0"/>
              <a:t>ep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WW </a:t>
            </a:r>
            <a:r>
              <a:rPr lang="fr-FR" dirty="0" err="1" smtClean="0"/>
              <a:t>mostly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349194" y="5640125"/>
            <a:ext cx="453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</a:t>
            </a:r>
            <a:r>
              <a:rPr lang="fr-FR" dirty="0" err="1" smtClean="0"/>
              <a:t>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colliders</a:t>
            </a:r>
            <a:r>
              <a:rPr lang="fr-FR" dirty="0" smtClean="0"/>
              <a:t> in </a:t>
            </a:r>
            <a:r>
              <a:rPr lang="fr-FR" dirty="0" err="1" smtClean="0"/>
              <a:t>spares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7126357" y="5040000"/>
            <a:ext cx="603050" cy="216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30-50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74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5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6.xml><?xml version="1.0" encoding="utf-8"?>
<a:theme xmlns:a="http://schemas.openxmlformats.org/drawingml/2006/main" name="6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8.xml><?xml version="1.0" encoding="utf-8"?>
<a:theme xmlns:a="http://schemas.openxmlformats.org/drawingml/2006/main" name="7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9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6489</TotalTime>
  <Words>2673</Words>
  <Application>Microsoft Office PowerPoint</Application>
  <PresentationFormat>Widescreen</PresentationFormat>
  <Paragraphs>546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26</vt:i4>
      </vt:variant>
    </vt:vector>
  </HeadingPairs>
  <TitlesOfParts>
    <vt:vector size="47" baseType="lpstr">
      <vt:lpstr>Aptos</vt:lpstr>
      <vt:lpstr>Aptos Display</vt:lpstr>
      <vt:lpstr>Arial</vt:lpstr>
      <vt:lpstr>Calibri</vt:lpstr>
      <vt:lpstr>Cambria Math</vt:lpstr>
      <vt:lpstr>Century Gothic</vt:lpstr>
      <vt:lpstr>DejaVu Sans</vt:lpstr>
      <vt:lpstr>Symbol</vt:lpstr>
      <vt:lpstr>Times New Roman</vt:lpstr>
      <vt:lpstr>Verdana</vt:lpstr>
      <vt:lpstr>Wingdings</vt:lpstr>
      <vt:lpstr>Office Theme</vt:lpstr>
      <vt:lpstr>6_Content Slides - Deep Blue</vt:lpstr>
      <vt:lpstr>5_Content Slides - Deep Blue</vt:lpstr>
      <vt:lpstr>1_Content Slides - Deep Blue</vt:lpstr>
      <vt:lpstr>Content Slides - Deep Blue</vt:lpstr>
      <vt:lpstr>6_FC5643-CERN3027 - Scale of contributions</vt:lpstr>
      <vt:lpstr>2_Content Slides - Deep Blue</vt:lpstr>
      <vt:lpstr>7_Content Slides - Deep Blue</vt:lpstr>
      <vt:lpstr>10_Office Theme</vt:lpstr>
      <vt:lpstr>1_Office Theme</vt:lpstr>
      <vt:lpstr>PowerPoint Presentation</vt:lpstr>
      <vt:lpstr>PowerPoint Presentation</vt:lpstr>
      <vt:lpstr>PowerPoint Presentation</vt:lpstr>
      <vt:lpstr>Status of FCC global collaboration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FCC-ee main machine parameters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Alain Blondel</cp:lastModifiedBy>
  <cp:revision>58</cp:revision>
  <dcterms:created xsi:type="dcterms:W3CDTF">2024-10-05T08:50:07Z</dcterms:created>
  <dcterms:modified xsi:type="dcterms:W3CDTF">2025-01-13T08:25:49Z</dcterms:modified>
</cp:coreProperties>
</file>