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13"/>
  </p:notes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  <p:sldId id="265" r:id="rId11"/>
    <p:sldId id="267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0000FF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C5E0B4"/>
    <a:srgbClr val="FFFFFF"/>
    <a:srgbClr val="000000"/>
    <a:srgbClr val="FF0000"/>
    <a:srgbClr val="00CCFF"/>
    <a:srgbClr val="538034"/>
    <a:srgbClr val="A9D18E"/>
    <a:srgbClr val="767171"/>
    <a:srgbClr val="FFC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3" autoAdjust="0"/>
    <p:restoredTop sz="96791" autoAdjust="0"/>
  </p:normalViewPr>
  <p:slideViewPr>
    <p:cSldViewPr showGuides="1">
      <p:cViewPr varScale="1">
        <p:scale>
          <a:sx n="113" d="100"/>
          <a:sy n="113" d="100"/>
        </p:scale>
        <p:origin x="231" y="57"/>
      </p:cViewPr>
      <p:guideLst>
        <p:guide orient="horz" pos="107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A4457-C33F-47DA-90CD-F38B732147D0}" type="datetimeFigureOut">
              <a:rPr kumimoji="1" lang="ja-JP" altLang="en-US" smtClean="0"/>
              <a:t>2025/4/2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E5276E-F286-441F-BEB3-FC9135AE55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6981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Apr. 2, 2025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K. Oyama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A54A-2E67-43D5-B19B-70D888C56A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419856"/>
            <a:ext cx="12192000" cy="103632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8800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Apr. 2, 2025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K. Oyama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BABA54A-2E67-43D5-B19B-70D888C56A9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0" y="859536"/>
            <a:ext cx="12192000" cy="103632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389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Apr. 2, 2025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K. Oyama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A54A-2E67-43D5-B19B-70D888C56A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8" name="正方形/長方形 7"/>
          <p:cNvSpPr/>
          <p:nvPr userDrawn="1"/>
        </p:nvSpPr>
        <p:spPr>
          <a:xfrm>
            <a:off x="0" y="859536"/>
            <a:ext cx="12192000" cy="103632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8631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Apr. 2, 2025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K. Oyama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A54A-2E67-43D5-B19B-70D888C56A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417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901" y="133102"/>
            <a:ext cx="11669709" cy="8191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901" y="1217396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738502" y="44625"/>
            <a:ext cx="1335596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Apr. 2, 2025</a:t>
            </a:r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416480" y="260648"/>
            <a:ext cx="1656928" cy="288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K. Oyama</a:t>
            </a:r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36360" y="5126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BABA54A-2E67-43D5-B19B-70D888C56A98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01095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8" r:id="rId3"/>
    <p:sldLayoutId id="2147483739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Wingdings" panose="05000000000000000000" pitchFamily="2" charset="2"/>
        <a:buChar char="n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コンテンツ プレースホルダー 7">
            <a:extLst>
              <a:ext uri="{FF2B5EF4-FFF2-40B4-BE49-F238E27FC236}">
                <a16:creationId xmlns:a16="http://schemas.microsoft.com/office/drawing/2014/main" id="{D5BBC1C8-98EE-4766-AFFF-9C1AC91A5DF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588" y="1591410"/>
            <a:ext cx="7416824" cy="525117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1034710"/>
            <a:ext cx="12192000" cy="2387600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ja-JP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 status and future plans - Nagasaki, Tokyo &amp; Tsukuba</a:t>
            </a:r>
            <a:endParaRPr kumimoji="1" lang="ja-JP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915305"/>
            <a:ext cx="9144000" cy="1655762"/>
          </a:xfrm>
        </p:spPr>
        <p:txBody>
          <a:bodyPr>
            <a:normAutofit/>
          </a:bodyPr>
          <a:lstStyle/>
          <a:p>
            <a:r>
              <a:rPr lang="en-US" altLang="ja-JP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Ken Oyama</a:t>
            </a:r>
          </a:p>
          <a:p>
            <a:r>
              <a:rPr lang="en-US" altLang="ja-JP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Nagasaki Institute of Applied Science</a:t>
            </a:r>
            <a:endParaRPr lang="ja-JP" alt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pic>
        <p:nvPicPr>
          <p:cNvPr id="1026" name="Picture 2" descr="é¢é£ç»å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6" y="80628"/>
            <a:ext cx="1118193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3782A27C-3814-4341-878D-AA5E9B99CE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0156" y="231209"/>
            <a:ext cx="4509893" cy="897129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FA22FC3-6339-42DB-98E3-627DA0E9E72A}"/>
              </a:ext>
            </a:extLst>
          </p:cNvPr>
          <p:cNvSpPr txBox="1"/>
          <p:nvPr/>
        </p:nvSpPr>
        <p:spPr>
          <a:xfrm>
            <a:off x="2675620" y="6123745"/>
            <a:ext cx="68407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Apr. 2, 2025, ALICE Tier-1/Tier-2 Workshop</a:t>
            </a:r>
            <a:r>
              <a:rPr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</a:t>
            </a:r>
            <a:r>
              <a:rPr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Nagasaki</a:t>
            </a:r>
            <a:endParaRPr lang="ja-JP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3762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BD0146-22D9-4178-9EEA-1EBFA0B2F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Administration of Tier-2 in Japan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29959AA-819E-41D0-92B9-069D43E99E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900" y="1217396"/>
            <a:ext cx="11705747" cy="5415960"/>
          </a:xfrm>
        </p:spPr>
        <p:txBody>
          <a:bodyPr>
            <a:normAutofit/>
          </a:bodyPr>
          <a:lstStyle/>
          <a:p>
            <a:r>
              <a:rPr lang="en-US" altLang="ja-JP" dirty="0"/>
              <a:t>ALICE-Japan is formed by small groups</a:t>
            </a:r>
          </a:p>
          <a:p>
            <a:pPr lvl="1"/>
            <a:r>
              <a:rPr lang="en-US" altLang="ja-JP" dirty="0"/>
              <a:t>always limited in man-power</a:t>
            </a:r>
            <a:endParaRPr kumimoji="1" lang="en-US" altLang="ja-JP" dirty="0"/>
          </a:p>
          <a:p>
            <a:pPr lvl="1"/>
            <a:r>
              <a:rPr kumimoji="1" lang="en-US" altLang="ja-JP" dirty="0"/>
              <a:t>each institute can not hold maintainer dedicated for the Ti</a:t>
            </a:r>
            <a:r>
              <a:rPr lang="en-US" altLang="ja-JP" dirty="0"/>
              <a:t>er-2 site maintenance</a:t>
            </a:r>
          </a:p>
          <a:p>
            <a:pPr lvl="1"/>
            <a:r>
              <a:rPr kumimoji="1" lang="en-US" altLang="ja-JP" dirty="0"/>
              <a:t>physicists</a:t>
            </a:r>
            <a:r>
              <a:rPr lang="en-US" altLang="ja-JP" dirty="0"/>
              <a:t> or Ms. or PhD students are maintaining at small fraction of FTE</a:t>
            </a:r>
          </a:p>
          <a:p>
            <a:pPr lvl="1"/>
            <a:r>
              <a:rPr kumimoji="1" lang="en-US" altLang="ja-JP" dirty="0"/>
              <a:t>people are replaced after several years</a:t>
            </a: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b="1" dirty="0"/>
              <a:t>Solution</a:t>
            </a:r>
          </a:p>
          <a:p>
            <a:r>
              <a:rPr kumimoji="1" lang="en-US" altLang="ja-JP" dirty="0"/>
              <a:t>Decentralized co-management system among institutes, with sharing knowledge are essential</a:t>
            </a:r>
          </a:p>
          <a:p>
            <a:pPr lvl="1"/>
            <a:r>
              <a:rPr lang="en-US" altLang="ja-JP" dirty="0"/>
              <a:t>hold always 2-3 experts (for grid middleware management) in entire ALICE-Japan</a:t>
            </a:r>
          </a:p>
          <a:p>
            <a:pPr lvl="2"/>
            <a:r>
              <a:rPr lang="en-US" altLang="ja-JP" dirty="0"/>
              <a:t>not necessarily in the institute where Tier-2 sites are</a:t>
            </a:r>
          </a:p>
          <a:p>
            <a:pPr lvl="1"/>
            <a:r>
              <a:rPr kumimoji="1" lang="en-US" altLang="ja-JP" dirty="0"/>
              <a:t>0-1 expert</a:t>
            </a:r>
            <a:r>
              <a:rPr lang="en-US" altLang="ja-JP" dirty="0"/>
              <a:t> (in hardware maintenance and initial installation) in each institute</a:t>
            </a:r>
          </a:p>
          <a:p>
            <a:pPr lvl="2"/>
            <a:r>
              <a:rPr kumimoji="1" lang="en-US" altLang="ja-JP" dirty="0"/>
              <a:t>if some institutes is missing hardware experts, experts in other institute travel to solve the problem</a:t>
            </a:r>
          </a:p>
          <a:p>
            <a:pPr lvl="2"/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ABA27E2-D293-40C5-8F64-38B380B86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Apr. 2, 2025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A2C8A2D-0B71-4A17-9696-31CC3AA84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K. Oyama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E4521F-1228-4B98-83EE-0E1BDED5B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A54A-2E67-43D5-B19B-70D888C56A98}" type="slidenum">
              <a:rPr lang="ja-JP" altLang="en-US" smtClean="0"/>
              <a:pPr/>
              <a:t>10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47286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0A734B-CD44-4F46-9030-BF55A0CA1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ALICE Japan Tier-2 operation crew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C8B6E02-BFCE-4FB2-B5BE-826D39EDFD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901" y="1217396"/>
            <a:ext cx="4936995" cy="5640604"/>
          </a:xfrm>
        </p:spPr>
        <p:txBody>
          <a:bodyPr>
            <a:normAutofit lnSpcReduction="10000"/>
          </a:bodyPr>
          <a:lstStyle/>
          <a:p>
            <a:r>
              <a:rPr lang="en-US" altLang="ja-JP" dirty="0"/>
              <a:t>for next 1-2 years</a:t>
            </a:r>
          </a:p>
          <a:p>
            <a:pPr lvl="1"/>
            <a:r>
              <a:rPr kumimoji="1" lang="en-US" altLang="ja-JP" dirty="0"/>
              <a:t>Masanori Ogino </a:t>
            </a:r>
            <a:r>
              <a:rPr lang="en-US" altLang="ja-JP" dirty="0"/>
              <a:t>[Tokyo]</a:t>
            </a:r>
          </a:p>
          <a:p>
            <a:pPr lvl="1"/>
            <a:r>
              <a:rPr kumimoji="1" lang="en-US" altLang="ja-JP" dirty="0"/>
              <a:t>Takuma Matsumoto [Hiroshima]</a:t>
            </a:r>
          </a:p>
          <a:p>
            <a:pPr lvl="1"/>
            <a:r>
              <a:rPr kumimoji="1" lang="en-US" altLang="ja-JP" dirty="0"/>
              <a:t>Hiroki </a:t>
            </a:r>
            <a:r>
              <a:rPr kumimoji="1" lang="en-US" altLang="ja-JP" dirty="0" err="1"/>
              <a:t>Osanai</a:t>
            </a:r>
            <a:r>
              <a:rPr kumimoji="1" lang="en-US" altLang="ja-JP" dirty="0"/>
              <a:t> [Nagasaki]</a:t>
            </a:r>
          </a:p>
          <a:p>
            <a:pPr lvl="1"/>
            <a:r>
              <a:rPr lang="en-US" altLang="ja-JP" dirty="0" err="1"/>
              <a:t>Sho</a:t>
            </a:r>
            <a:r>
              <a:rPr lang="en-US" altLang="ja-JP" dirty="0"/>
              <a:t> Miyamoto [Nagasaki]</a:t>
            </a:r>
          </a:p>
          <a:p>
            <a:pPr lvl="1"/>
            <a:endParaRPr kumimoji="1" lang="en-US" altLang="ja-JP" dirty="0"/>
          </a:p>
          <a:p>
            <a:r>
              <a:rPr kumimoji="1" lang="en-US" altLang="ja-JP" dirty="0"/>
              <a:t>Recent activities and plan</a:t>
            </a:r>
          </a:p>
          <a:p>
            <a:pPr lvl="1"/>
            <a:r>
              <a:rPr lang="en-US" altLang="ja-JP" dirty="0"/>
              <a:t>Dec. 2024 training at CERN with setting up a few worker nodes in Hiroshima with great help of CERN people!!</a:t>
            </a:r>
          </a:p>
          <a:p>
            <a:pPr lvl="1"/>
            <a:r>
              <a:rPr lang="en-US" altLang="ja-JP" dirty="0"/>
              <a:t>Jan.-Feb. full ramping up of Hiroshima site</a:t>
            </a:r>
          </a:p>
          <a:p>
            <a:pPr lvl="1"/>
            <a:r>
              <a:rPr lang="en-US" altLang="ja-JP" dirty="0"/>
              <a:t>Mar.-Apr. finagling Hiroshima, then start Nagasaki setup </a:t>
            </a:r>
            <a:endParaRPr kumimoji="1"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047A77-37D0-47C9-9972-1D7DC9DB3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Apr. 2, 2025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065609-DBFE-48F6-AB61-8270625E2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K. Oyama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BC5A3D-32EF-49E1-8145-03B26698E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A54A-2E67-43D5-B19B-70D888C56A98}" type="slidenum">
              <a:rPr lang="ja-JP" altLang="en-US" smtClean="0"/>
              <a:pPr/>
              <a:t>11</a:t>
            </a:fld>
            <a:endParaRPr lang="ja-JP" alt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9ADD5026-950D-404C-B2CE-26AFBC7E8B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370" y="1115766"/>
            <a:ext cx="6928729" cy="389741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7FBC8605-02D5-423B-BADF-00AFB11735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143" y="3518673"/>
            <a:ext cx="5699956" cy="3206225"/>
          </a:xfrm>
          <a:prstGeom prst="rect">
            <a:avLst/>
          </a:prstGeom>
        </p:spPr>
      </p:pic>
      <p:sp>
        <p:nvSpPr>
          <p:cNvPr id="11" name="楕円 10">
            <a:extLst>
              <a:ext uri="{FF2B5EF4-FFF2-40B4-BE49-F238E27FC236}">
                <a16:creationId xmlns:a16="http://schemas.microsoft.com/office/drawing/2014/main" id="{7E05DDB6-D4A6-4D4D-8864-A25F19ED501D}"/>
              </a:ext>
            </a:extLst>
          </p:cNvPr>
          <p:cNvSpPr/>
          <p:nvPr/>
        </p:nvSpPr>
        <p:spPr>
          <a:xfrm>
            <a:off x="6269143" y="2240868"/>
            <a:ext cx="798965" cy="792088"/>
          </a:xfrm>
          <a:prstGeom prst="ellipse">
            <a:avLst/>
          </a:prstGeom>
          <a:noFill/>
          <a:ln w="76200">
            <a:solidFill>
              <a:srgbClr val="FFC000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6913861B-02CB-46CD-9F39-1285B4FC0E4C}"/>
              </a:ext>
            </a:extLst>
          </p:cNvPr>
          <p:cNvSpPr/>
          <p:nvPr/>
        </p:nvSpPr>
        <p:spPr>
          <a:xfrm>
            <a:off x="7705769" y="2393268"/>
            <a:ext cx="798965" cy="792088"/>
          </a:xfrm>
          <a:prstGeom prst="ellipse">
            <a:avLst/>
          </a:prstGeom>
          <a:noFill/>
          <a:ln w="76200">
            <a:solidFill>
              <a:srgbClr val="FFC000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FAD10644-ACBC-4626-948F-C437AC3B89AA}"/>
              </a:ext>
            </a:extLst>
          </p:cNvPr>
          <p:cNvSpPr/>
          <p:nvPr/>
        </p:nvSpPr>
        <p:spPr>
          <a:xfrm>
            <a:off x="8400808" y="2392930"/>
            <a:ext cx="798965" cy="792088"/>
          </a:xfrm>
          <a:prstGeom prst="ellipse">
            <a:avLst/>
          </a:prstGeom>
          <a:noFill/>
          <a:ln w="76200">
            <a:solidFill>
              <a:srgbClr val="FFC000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4472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1B7967-84CD-4DB0-A9EB-FCAAADBEC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Tier-2 sites in Japan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A9C1905-BC1D-44A8-8546-75EBDC0FF2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ja-JP" b="1" dirty="0"/>
              <a:t>four sites including future plan</a:t>
            </a:r>
          </a:p>
          <a:p>
            <a:r>
              <a:rPr lang="en-US" altLang="ja-JP" dirty="0"/>
              <a:t>Tsukuba … TL: Tatsuya </a:t>
            </a:r>
            <a:r>
              <a:rPr lang="en-US" altLang="ja-JP" dirty="0" err="1"/>
              <a:t>Chujo</a:t>
            </a:r>
            <a:br>
              <a:rPr lang="en-US" altLang="ja-JP" dirty="0"/>
            </a:br>
            <a:r>
              <a:rPr lang="en-US" altLang="ja-JP" dirty="0"/>
              <a:t>  </a:t>
            </a:r>
            <a:r>
              <a:rPr lang="en-US" altLang="ja-JP" b="1" dirty="0"/>
              <a:t>under construction</a:t>
            </a:r>
          </a:p>
          <a:p>
            <a:r>
              <a:rPr lang="en-US" altLang="ja-JP" dirty="0"/>
              <a:t>Tokyo … TL: Taku Gunji</a:t>
            </a:r>
            <a:br>
              <a:rPr lang="en-US" altLang="ja-JP" dirty="0"/>
            </a:br>
            <a:r>
              <a:rPr lang="en-US" altLang="ja-JP" dirty="0"/>
              <a:t>  </a:t>
            </a:r>
            <a:r>
              <a:rPr lang="en-US" altLang="ja-JP" b="1" dirty="0"/>
              <a:t>planned</a:t>
            </a:r>
          </a:p>
          <a:p>
            <a:r>
              <a:rPr kumimoji="1" lang="en-US" altLang="ja-JP" dirty="0"/>
              <a:t>Hiroshima … TL: Kenta Shigaki</a:t>
            </a:r>
            <a:br>
              <a:rPr kumimoji="1" lang="en-US" altLang="ja-JP" dirty="0"/>
            </a:br>
            <a:r>
              <a:rPr kumimoji="1" lang="en-US" altLang="ja-JP" dirty="0"/>
              <a:t>  </a:t>
            </a:r>
            <a:r>
              <a:rPr kumimoji="1" lang="en-US" altLang="ja-JP" b="1" dirty="0">
                <a:solidFill>
                  <a:schemeClr val="accent5"/>
                </a:solidFill>
              </a:rPr>
              <a:t>is up and running</a:t>
            </a:r>
            <a:r>
              <a:rPr kumimoji="1" lang="en-US" altLang="ja-JP" dirty="0"/>
              <a:t> now, see Takuma’s talk</a:t>
            </a:r>
          </a:p>
          <a:p>
            <a:r>
              <a:rPr lang="en-US" altLang="ja-JP" dirty="0"/>
              <a:t>Nagasaki … TL: Ken Oyama</a:t>
            </a:r>
            <a:br>
              <a:rPr lang="en-US" altLang="ja-JP" dirty="0"/>
            </a:br>
            <a:r>
              <a:rPr lang="en-US" altLang="ja-JP" dirty="0"/>
              <a:t>  </a:t>
            </a:r>
            <a:r>
              <a:rPr lang="en-US" altLang="ja-JP" b="1" dirty="0"/>
              <a:t>under construction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4925E4-071D-4BEE-9AF8-3C53C2A0B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Apr. 2, 2025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F3207E-1323-480B-81A0-CA0FD0414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K. Oyama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064F05-03E6-469F-A371-990561670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A54A-2E67-43D5-B19B-70D888C56A98}" type="slidenum">
              <a:rPr lang="ja-JP" altLang="en-US" smtClean="0"/>
              <a:pPr/>
              <a:t>2</a:t>
            </a:fld>
            <a:endParaRPr lang="ja-JP" alt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8537EE3-930F-FFD5-A795-A1B9C760F6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1800" y="974355"/>
            <a:ext cx="4951575" cy="5885738"/>
          </a:xfrm>
          <a:prstGeom prst="rect">
            <a:avLst/>
          </a:prstGeom>
        </p:spPr>
      </p:pic>
      <p:sp>
        <p:nvSpPr>
          <p:cNvPr id="9" name="楕円 8">
            <a:extLst>
              <a:ext uri="{FF2B5EF4-FFF2-40B4-BE49-F238E27FC236}">
                <a16:creationId xmlns:a16="http://schemas.microsoft.com/office/drawing/2014/main" id="{D20EEFE0-4D3E-8670-7FF8-6684BD92DC4F}"/>
              </a:ext>
            </a:extLst>
          </p:cNvPr>
          <p:cNvSpPr/>
          <p:nvPr/>
        </p:nvSpPr>
        <p:spPr>
          <a:xfrm>
            <a:off x="8148228" y="5563726"/>
            <a:ext cx="288000" cy="288000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20D6CF61-0D70-6453-63B2-A771FD5F61CD}"/>
              </a:ext>
            </a:extLst>
          </p:cNvPr>
          <p:cNvSpPr/>
          <p:nvPr/>
        </p:nvSpPr>
        <p:spPr>
          <a:xfrm>
            <a:off x="10450501" y="4797152"/>
            <a:ext cx="288000" cy="288000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FA458F28-8C8A-1662-36FA-56F1B18071DA}"/>
              </a:ext>
            </a:extLst>
          </p:cNvPr>
          <p:cNvSpPr/>
          <p:nvPr/>
        </p:nvSpPr>
        <p:spPr>
          <a:xfrm>
            <a:off x="10563960" y="4509152"/>
            <a:ext cx="288000" cy="288000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F41CE31-A835-4214-0144-9A1BA873FD26}"/>
              </a:ext>
            </a:extLst>
          </p:cNvPr>
          <p:cNvSpPr txBox="1"/>
          <p:nvPr/>
        </p:nvSpPr>
        <p:spPr>
          <a:xfrm>
            <a:off x="7796739" y="5851726"/>
            <a:ext cx="990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solidFill>
                  <a:schemeClr val="bg1"/>
                </a:solidFill>
              </a:rPr>
              <a:t>Nagasaki</a:t>
            </a:r>
            <a:endParaRPr kumimoji="1" lang="ja-JP" altLang="en-US" sz="1400" b="1" dirty="0">
              <a:solidFill>
                <a:schemeClr val="bg1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A7065D3-73EA-E410-1F84-BFA938162293}"/>
              </a:ext>
            </a:extLst>
          </p:cNvPr>
          <p:cNvSpPr txBox="1"/>
          <p:nvPr/>
        </p:nvSpPr>
        <p:spPr>
          <a:xfrm>
            <a:off x="10752280" y="4835695"/>
            <a:ext cx="71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solidFill>
                  <a:schemeClr val="bg1"/>
                </a:solidFill>
              </a:rPr>
              <a:t>Tokyo</a:t>
            </a:r>
            <a:endParaRPr kumimoji="1" lang="ja-JP" altLang="en-US" sz="1400" b="1" dirty="0">
              <a:solidFill>
                <a:schemeClr val="bg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62326FF-96E3-098B-5AA7-BBB577ED0DDE}"/>
              </a:ext>
            </a:extLst>
          </p:cNvPr>
          <p:cNvSpPr txBox="1"/>
          <p:nvPr/>
        </p:nvSpPr>
        <p:spPr>
          <a:xfrm>
            <a:off x="10841053" y="4509152"/>
            <a:ext cx="9380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solidFill>
                  <a:schemeClr val="bg1"/>
                </a:solidFill>
              </a:rPr>
              <a:t>Tsukuba</a:t>
            </a:r>
            <a:endParaRPr kumimoji="1" lang="ja-JP" alt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051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5089FD-97A2-4D17-BDE5-731B58684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Nagasaki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04245B-6906-493A-BBD1-F579B4829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901" y="1217396"/>
            <a:ext cx="7781311" cy="55401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dirty="0"/>
              <a:t>A</a:t>
            </a:r>
            <a:r>
              <a:rPr kumimoji="1" lang="en-US" altLang="ja-JP" dirty="0"/>
              <a:t> small system under construction with:</a:t>
            </a:r>
            <a:endParaRPr lang="en-US" altLang="ja-JP" dirty="0"/>
          </a:p>
          <a:p>
            <a:r>
              <a:rPr lang="en-US" altLang="ja-JP" dirty="0"/>
              <a:t>full 10G network switches</a:t>
            </a:r>
          </a:p>
          <a:p>
            <a:pPr lvl="1"/>
            <a:r>
              <a:rPr lang="en-US" altLang="ja-JP" dirty="0"/>
              <a:t>uplink to SINET to be upgraded from 1G to 10G in 2025</a:t>
            </a:r>
            <a:endParaRPr kumimoji="1" lang="en-US" altLang="ja-JP" dirty="0"/>
          </a:p>
          <a:p>
            <a:r>
              <a:rPr kumimoji="1" lang="en-US" altLang="ja-JP" dirty="0"/>
              <a:t>disks: 280TB (2 </a:t>
            </a:r>
            <a:r>
              <a:rPr kumimoji="1" lang="en-US" altLang="ja-JP" dirty="0" err="1"/>
              <a:t>hw</a:t>
            </a:r>
            <a:r>
              <a:rPr kumimoji="1" lang="en-US" altLang="ja-JP" dirty="0"/>
              <a:t>. RAID system, FC) + 200TB JBODs (</a:t>
            </a:r>
            <a:r>
              <a:rPr kumimoji="1" lang="en-US" altLang="ja-JP" dirty="0" err="1"/>
              <a:t>zfs</a:t>
            </a:r>
            <a:r>
              <a:rPr kumimoji="1" lang="en-US" altLang="ja-JP" dirty="0"/>
              <a:t>)</a:t>
            </a:r>
          </a:p>
          <a:p>
            <a:r>
              <a:rPr lang="en-US" altLang="ja-JP" dirty="0" err="1"/>
              <a:t>cpus</a:t>
            </a:r>
            <a:r>
              <a:rPr lang="en-US" altLang="ja-JP" dirty="0"/>
              <a:t>: 432 (216 cores) </a:t>
            </a:r>
          </a:p>
          <a:p>
            <a:r>
              <a:rPr lang="en-US" altLang="ja-JP" dirty="0"/>
              <a:t>planning to </a:t>
            </a:r>
            <a:r>
              <a:rPr kumimoji="1" lang="en-US" altLang="ja-JP" dirty="0"/>
              <a:t>add another</a:t>
            </a:r>
            <a:br>
              <a:rPr kumimoji="1" lang="en-US" altLang="ja-JP" dirty="0"/>
            </a:br>
            <a:r>
              <a:rPr kumimoji="1" lang="en-US" altLang="ja-JP" dirty="0"/>
              <a:t> ~128 </a:t>
            </a:r>
            <a:r>
              <a:rPr kumimoji="1" lang="en-US" altLang="ja-JP" dirty="0" err="1"/>
              <a:t>cpus</a:t>
            </a:r>
            <a:r>
              <a:rPr kumimoji="1" lang="en-US" altLang="ja-JP" dirty="0"/>
              <a:t> this year</a:t>
            </a:r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FFC12F6-1A89-4DE4-9F6D-AD76C4B96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Apr. 2, 2025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662322-12B7-4035-AD32-7359B39FC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K. Oyama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313CFD1-2E5B-4A6D-9D82-6D2D74DD5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A54A-2E67-43D5-B19B-70D888C56A98}" type="slidenum">
              <a:rPr lang="ja-JP" altLang="en-US" smtClean="0"/>
              <a:pPr/>
              <a:t>3</a:t>
            </a:fld>
            <a:endParaRPr lang="ja-JP" alt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D9050C5D-596A-4D3F-B306-205C7C17C1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97965" y="2006508"/>
            <a:ext cx="6081294" cy="3420728"/>
          </a:xfrm>
          <a:prstGeom prst="rect">
            <a:avLst/>
          </a:prstGeom>
        </p:spPr>
      </p:pic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9C5A4713-52CB-C137-7846-C43D32E073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058500"/>
              </p:ext>
            </p:extLst>
          </p:nvPr>
        </p:nvGraphicFramePr>
        <p:xfrm>
          <a:off x="3827748" y="3212976"/>
          <a:ext cx="4104455" cy="326136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291653">
                  <a:extLst>
                    <a:ext uri="{9D8B030D-6E8A-4147-A177-3AD203B41FA5}">
                      <a16:colId xmlns:a16="http://schemas.microsoft.com/office/drawing/2014/main" val="3769771097"/>
                    </a:ext>
                  </a:extLst>
                </a:gridCol>
                <a:gridCol w="786687">
                  <a:extLst>
                    <a:ext uri="{9D8B030D-6E8A-4147-A177-3AD203B41FA5}">
                      <a16:colId xmlns:a16="http://schemas.microsoft.com/office/drawing/2014/main" val="978991415"/>
                    </a:ext>
                  </a:extLst>
                </a:gridCol>
                <a:gridCol w="1026115">
                  <a:extLst>
                    <a:ext uri="{9D8B030D-6E8A-4147-A177-3AD203B41FA5}">
                      <a16:colId xmlns:a16="http://schemas.microsoft.com/office/drawing/2014/main" val="866777327"/>
                    </a:ext>
                  </a:extLst>
                </a:gridCol>
              </a:tblGrid>
              <a:tr h="204023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type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/>
                        <a:t>cpus</a:t>
                      </a:r>
                      <a:endParaRPr kumimoji="1" lang="en-US" altLang="ja-JP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memory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3298852"/>
                  </a:ext>
                </a:extLst>
              </a:tr>
              <a:tr h="204023">
                <a:tc>
                  <a:txBody>
                    <a:bodyPr/>
                    <a:lstStyle/>
                    <a:p>
                      <a:r>
                        <a:rPr kumimoji="1" lang="it-IT" altLang="ja-JP" sz="1600" dirty="0"/>
                        <a:t>EPYC 7402P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48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128GB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7077748"/>
                  </a:ext>
                </a:extLst>
              </a:tr>
              <a:tr h="204023">
                <a:tc>
                  <a:txBody>
                    <a:bodyPr/>
                    <a:lstStyle/>
                    <a:p>
                      <a:r>
                        <a:rPr kumimoji="1" lang="pt-BR" altLang="ja-JP" sz="1600" dirty="0"/>
                        <a:t>Xeon Silver 4314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32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32GB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1340499"/>
                  </a:ext>
                </a:extLst>
              </a:tr>
              <a:tr h="204023">
                <a:tc>
                  <a:txBody>
                    <a:bodyPr/>
                    <a:lstStyle/>
                    <a:p>
                      <a:r>
                        <a:rPr kumimoji="1" lang="pt-BR" altLang="ja-JP" sz="1600" dirty="0"/>
                        <a:t>Xeon Gold 6312U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48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256GB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2790981"/>
                  </a:ext>
                </a:extLst>
              </a:tr>
              <a:tr h="204023">
                <a:tc>
                  <a:txBody>
                    <a:bodyPr/>
                    <a:lstStyle/>
                    <a:p>
                      <a:r>
                        <a:rPr kumimoji="1" lang="pt-BR" altLang="ja-JP" sz="1600" dirty="0"/>
                        <a:t>Xeon Gold 6312U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48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256GB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5737242"/>
                  </a:ext>
                </a:extLst>
              </a:tr>
              <a:tr h="204023">
                <a:tc>
                  <a:txBody>
                    <a:bodyPr/>
                    <a:lstStyle/>
                    <a:p>
                      <a:r>
                        <a:rPr kumimoji="1" lang="it-IT" altLang="ja-JP" sz="1600" dirty="0"/>
                        <a:t>Ryzen 9 5950X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32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64GB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5424045"/>
                  </a:ext>
                </a:extLst>
              </a:tr>
              <a:tr h="204023">
                <a:tc>
                  <a:txBody>
                    <a:bodyPr/>
                    <a:lstStyle/>
                    <a:p>
                      <a:r>
                        <a:rPr kumimoji="1" lang="it-IT" altLang="ja-JP" sz="1600" dirty="0"/>
                        <a:t>Ryzen 9 5950X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32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64GB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508222"/>
                  </a:ext>
                </a:extLst>
              </a:tr>
              <a:tr h="204023">
                <a:tc>
                  <a:txBody>
                    <a:bodyPr/>
                    <a:lstStyle/>
                    <a:p>
                      <a:r>
                        <a:rPr kumimoji="1" lang="pt-BR" altLang="ja-JP" sz="1600" dirty="0"/>
                        <a:t>Xeon(R) Gold 6142 dual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64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256GB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8680095"/>
                  </a:ext>
                </a:extLst>
              </a:tr>
              <a:tr h="204023">
                <a:tc>
                  <a:txBody>
                    <a:bodyPr/>
                    <a:lstStyle/>
                    <a:p>
                      <a:r>
                        <a:rPr kumimoji="1" lang="it-IT" altLang="ja-JP" sz="1600" dirty="0"/>
                        <a:t>AMD EPYC 7502 dual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128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1TB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96057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3588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5089FD-97A2-4D17-BDE5-731B58684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Nagasaki future plan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04245B-6906-493A-BBD1-F579B4829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900" y="1217396"/>
            <a:ext cx="11669709" cy="5451964"/>
          </a:xfrm>
        </p:spPr>
        <p:txBody>
          <a:bodyPr>
            <a:normAutofit lnSpcReduction="10000"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Bringing up the worker nodes </a:t>
            </a:r>
            <a:r>
              <a:rPr lang="en-US" altLang="ja-JP" dirty="0"/>
              <a:t>(see later slides) by summer of 2025</a:t>
            </a:r>
          </a:p>
          <a:p>
            <a:r>
              <a:rPr lang="en-US" altLang="ja-JP" dirty="0"/>
              <a:t>Japanese government recently changed their policy</a:t>
            </a:r>
          </a:p>
          <a:p>
            <a:pPr lvl="1"/>
            <a:r>
              <a:rPr lang="en-US" altLang="ja-JP" dirty="0"/>
              <a:t>increases faculty of science and engineering, especially for digital technology (semiconductor, green energy tech., network, computer science including AI, QC, </a:t>
            </a:r>
            <a:r>
              <a:rPr lang="en-US" altLang="ja-JP" dirty="0" err="1"/>
              <a:t>etc</a:t>
            </a:r>
            <a:r>
              <a:rPr lang="en-US" altLang="ja-JP" dirty="0"/>
              <a:t>)</a:t>
            </a:r>
          </a:p>
          <a:p>
            <a:pPr lvl="1"/>
            <a:r>
              <a:rPr lang="en-US" altLang="ja-JP" dirty="0"/>
              <a:t>transfer resources of whole Japanese universities from humanities &amp; liberal arts to sciences</a:t>
            </a:r>
          </a:p>
          <a:p>
            <a:r>
              <a:rPr lang="en-US" altLang="ja-JP" dirty="0" err="1"/>
              <a:t>NiAS</a:t>
            </a:r>
            <a:r>
              <a:rPr lang="en-US" altLang="ja-JP" dirty="0"/>
              <a:t>: faculty restructuring on going towards 2027</a:t>
            </a:r>
          </a:p>
          <a:p>
            <a:pPr lvl="1"/>
            <a:r>
              <a:rPr lang="en-US" altLang="ja-JP" dirty="0"/>
              <a:t>“Engineering faculty” </a:t>
            </a:r>
            <a:r>
              <a:rPr lang="en-US" altLang="ja-JP" dirty="0">
                <a:sym typeface="Wingdings" panose="05000000000000000000" pitchFamily="2" charset="2"/>
              </a:rPr>
              <a:t> “</a:t>
            </a:r>
            <a:r>
              <a:rPr lang="en-US" altLang="ja-JP" dirty="0" err="1">
                <a:sym typeface="Wingdings" panose="05000000000000000000" pitchFamily="2" charset="2"/>
              </a:rPr>
              <a:t>Green&amp;Digital</a:t>
            </a:r>
            <a:r>
              <a:rPr lang="en-US" altLang="ja-JP" dirty="0">
                <a:sym typeface="Wingdings" panose="05000000000000000000" pitchFamily="2" charset="2"/>
              </a:rPr>
              <a:t> Science and Engineering faculty”</a:t>
            </a: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funding of 3B JPY (~ 20M CHF) for preparation is expected (1/3 of that already secured)</a:t>
            </a: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t</a:t>
            </a:r>
            <a:r>
              <a:rPr kumimoji="1" lang="en-US" altLang="ja-JP" dirty="0">
                <a:sym typeface="Wingdings" panose="05000000000000000000" pitchFamily="2" charset="2"/>
              </a:rPr>
              <a:t>he entire project includes building of a new computing facility to contain initially </a:t>
            </a:r>
            <a:r>
              <a:rPr kumimoji="1" lang="en-US" altLang="ja-JP" dirty="0">
                <a:solidFill>
                  <a:srgbClr val="FF0000"/>
                </a:solidFill>
                <a:sym typeface="Wingdings" panose="05000000000000000000" pitchFamily="2" charset="2"/>
              </a:rPr>
              <a:t>CPUs and disks at scale of 200-400k CHF</a:t>
            </a:r>
            <a:endParaRPr lang="en-US" altLang="ja-JP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/>
            <a:r>
              <a:rPr kumimoji="1" lang="en-US" altLang="ja-JP" dirty="0">
                <a:solidFill>
                  <a:srgbClr val="FF0000"/>
                </a:solidFill>
                <a:sym typeface="Wingdings" panose="05000000000000000000" pitchFamily="2" charset="2"/>
              </a:rPr>
              <a:t>AI computing and education is a main purpose, but we can put our grid middleware to run whenever no other activities are</a:t>
            </a: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electricity powered by renewable energies (demonstration experiment) funded by ministry of the environment (another 3M CHF project)</a:t>
            </a:r>
            <a:endParaRPr kumimoji="1" lang="en-US" altLang="ja-JP" dirty="0">
              <a:sym typeface="Wingdings" panose="05000000000000000000" pitchFamily="2" charset="2"/>
            </a:endParaRPr>
          </a:p>
          <a:p>
            <a:pPr lvl="1"/>
            <a:r>
              <a:rPr kumimoji="1" lang="en-US" altLang="ja-JP" dirty="0"/>
              <a:t>more funding news in June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FFC12F6-1A89-4DE4-9F6D-AD76C4B96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Apr. 2, 2025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662322-12B7-4035-AD32-7359B39FC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K. Oyama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313CFD1-2E5B-4A6D-9D82-6D2D74DD5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A54A-2E67-43D5-B19B-70D888C56A98}" type="slidenum">
              <a:rPr lang="ja-JP" altLang="en-US" smtClean="0"/>
              <a:pPr/>
              <a:t>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2432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4D61FF-C9E0-4194-82EF-96047D0B5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Tsukuba plan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9022031-4FD7-4EA0-B9C2-CCABB4B71C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Old hardware is becoming outdated</a:t>
            </a:r>
          </a:p>
          <a:p>
            <a:pPr lvl="1"/>
            <a:r>
              <a:rPr kumimoji="1" lang="en-US" altLang="ja-JP" dirty="0"/>
              <a:t>but network switches and fast connection to SINET is ready to use</a:t>
            </a:r>
          </a:p>
          <a:p>
            <a:r>
              <a:rPr kumimoji="1" lang="en-US" altLang="ja-JP" dirty="0"/>
              <a:t>Planning to “</a:t>
            </a:r>
            <a:r>
              <a:rPr kumimoji="1" lang="en-US" altLang="ja-JP" dirty="0">
                <a:solidFill>
                  <a:srgbClr val="FF0000"/>
                </a:solidFill>
              </a:rPr>
              <a:t>renew</a:t>
            </a:r>
            <a:r>
              <a:rPr kumimoji="1" lang="en-US" altLang="ja-JP" dirty="0"/>
              <a:t>” whole hardware using a new budget </a:t>
            </a:r>
            <a:r>
              <a:rPr lang="en-US" altLang="ja-JP" dirty="0"/>
              <a:t>of </a:t>
            </a:r>
            <a:r>
              <a:rPr kumimoji="1" lang="en-US" altLang="ja-JP" dirty="0"/>
              <a:t>this JFY 2025</a:t>
            </a:r>
          </a:p>
          <a:p>
            <a:pPr lvl="1"/>
            <a:r>
              <a:rPr lang="en-US" altLang="ja-JP" dirty="0"/>
              <a:t>budget</a:t>
            </a:r>
            <a:r>
              <a:rPr kumimoji="1" lang="en-US" altLang="ja-JP" dirty="0"/>
              <a:t> scale: 70k CHF</a:t>
            </a:r>
          </a:p>
          <a:p>
            <a:pPr lvl="1"/>
            <a:r>
              <a:rPr lang="en-US" altLang="ja-JP" dirty="0"/>
              <a:t>s</a:t>
            </a:r>
            <a:r>
              <a:rPr kumimoji="1" lang="en-US" altLang="ja-JP" dirty="0"/>
              <a:t>pend for worker nodes (and service nodes?) … 500-1000 cores?</a:t>
            </a:r>
          </a:p>
          <a:p>
            <a:pPr lvl="1"/>
            <a:r>
              <a:rPr lang="en-US" altLang="ja-JP" dirty="0"/>
              <a:t>procurement before summer of this year</a:t>
            </a:r>
          </a:p>
          <a:p>
            <a:pPr lvl="1"/>
            <a:r>
              <a:rPr lang="en-US" altLang="ja-JP" dirty="0"/>
              <a:t>setup during summer</a:t>
            </a:r>
          </a:p>
          <a:p>
            <a:r>
              <a:rPr kumimoji="1" lang="en-US" altLang="ja-JP" dirty="0"/>
              <a:t>Idea of </a:t>
            </a:r>
            <a:r>
              <a:rPr kumimoji="1" lang="en-US" altLang="ja-JP" dirty="0">
                <a:solidFill>
                  <a:srgbClr val="FF0000"/>
                </a:solidFill>
              </a:rPr>
              <a:t>using Pegasus supercomputer </a:t>
            </a:r>
            <a:r>
              <a:rPr kumimoji="1" lang="en-US" altLang="ja-JP" dirty="0"/>
              <a:t>of Center for Computational Sciences of University</a:t>
            </a:r>
            <a:r>
              <a:rPr lang="en-US" altLang="ja-JP" dirty="0"/>
              <a:t> of Tsukuba for Tier-2 (see talk by Tatsuya </a:t>
            </a:r>
            <a:r>
              <a:rPr lang="en-US" altLang="ja-JP" dirty="0" err="1"/>
              <a:t>Chujo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C86093-EBA4-48CF-A7CF-0A2D05D8C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Apr. 2, 2025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75AB0B-448A-43BF-B955-4E8884591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K. Oyama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3A074DA-6F6C-4FEE-828A-C72314FA9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A54A-2E67-43D5-B19B-70D888C56A98}" type="slidenum">
              <a:rPr lang="ja-JP" altLang="en-US" smtClean="0"/>
              <a:pPr/>
              <a:t>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6432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80794D-A457-4828-9882-C0EB7B1D8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Tokyo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4FD8C2F-19F2-4B4D-A5DD-7CC7C2F92F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There is always a plan to build a small Tier-2 in Tokyo</a:t>
            </a:r>
          </a:p>
          <a:p>
            <a:pPr lvl="1"/>
            <a:r>
              <a:rPr kumimoji="1" lang="en-US" altLang="ja-JP" dirty="0"/>
              <a:t>Taku Gunji is continuously working for acquiring budget for that</a:t>
            </a:r>
          </a:p>
          <a:p>
            <a:pPr lvl="1"/>
            <a:endParaRPr lang="en-US" altLang="ja-JP" dirty="0"/>
          </a:p>
          <a:p>
            <a:r>
              <a:rPr kumimoji="1" lang="en-US" altLang="ja-JP" dirty="0"/>
              <a:t>They are now preparing/developing computing system/model also for EIC</a:t>
            </a:r>
          </a:p>
          <a:p>
            <a:pPr lvl="1"/>
            <a:r>
              <a:rPr lang="en-US" altLang="ja-JP" dirty="0"/>
              <a:t>streaming DAQ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C4E45FD-3EAE-4A72-BC75-E51640990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Apr. 2, 2025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B2251F2-5D4B-4EA3-9C13-A3284DF40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K. Oyama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C2D0AC8-FE7A-4D6E-9F41-44A94366B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A54A-2E67-43D5-B19B-70D888C56A98}" type="slidenum">
              <a:rPr lang="ja-JP" altLang="en-US" smtClean="0"/>
              <a:pPr/>
              <a:t>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11211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FD12C-0F0B-AF4B-BA4D-778BCE03B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JP" b="1" u="sng" dirty="0">
                <a:latin typeface="Calibri" panose="020F0502020204030204" pitchFamily="34" charset="0"/>
                <a:cs typeface="Calibri" panose="020F0502020204030204" pitchFamily="34" charset="0"/>
              </a:rPr>
              <a:t>Computing for the EIC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72E34-5FF2-9D48-8FF0-A1B56FF419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190" y="1230560"/>
            <a:ext cx="10515600" cy="4680672"/>
          </a:xfrm>
        </p:spPr>
        <p:txBody>
          <a:bodyPr/>
          <a:lstStyle/>
          <a:p>
            <a:r>
              <a:rPr lang="en-JP" b="1" dirty="0"/>
              <a:t>EIC streaming DAQ and computing: </a:t>
            </a:r>
          </a:p>
          <a:p>
            <a:pPr lvl="1"/>
            <a:r>
              <a:rPr lang="en-US" b="1" dirty="0"/>
              <a:t>I</a:t>
            </a:r>
            <a:r>
              <a:rPr lang="en-JP" b="1" dirty="0"/>
              <a:t>nterests by U-Tokyo, RCNP, and RIKEN</a:t>
            </a:r>
          </a:p>
          <a:p>
            <a:r>
              <a:rPr lang="en-JP" b="1" dirty="0"/>
              <a:t>FABRIC network in the US -&gt; connection to Tokyo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673A45-BE5E-1846-927C-75D717B42D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2600908"/>
            <a:ext cx="11484428" cy="401997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F58895D-03E1-8047-A3AE-69932839B358}"/>
              </a:ext>
            </a:extLst>
          </p:cNvPr>
          <p:cNvSpPr txBox="1"/>
          <p:nvPr/>
        </p:nvSpPr>
        <p:spPr>
          <a:xfrm>
            <a:off x="838200" y="6321647"/>
            <a:ext cx="60979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JP" dirty="0"/>
              <a:t>https://portal.fabric-testbed.net/about/about-fabric</a:t>
            </a:r>
          </a:p>
        </p:txBody>
      </p:sp>
    </p:spTree>
    <p:extLst>
      <p:ext uri="{BB962C8B-B14F-4D97-AF65-F5344CB8AC3E}">
        <p14:creationId xmlns:p14="http://schemas.microsoft.com/office/powerpoint/2010/main" val="77038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52576DF2-2AA7-194D-814E-B43994A0D5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598" y="2268187"/>
            <a:ext cx="10340206" cy="458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97FD12C-0F0B-AF4B-BA4D-778BCE03B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JP" b="1" u="sng" dirty="0">
                <a:latin typeface="Calibri" panose="020F0502020204030204" pitchFamily="34" charset="0"/>
                <a:cs typeface="Calibri" panose="020F0502020204030204" pitchFamily="34" charset="0"/>
              </a:rPr>
              <a:t>Computing for the EIC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72E34-5FF2-9D48-8FF0-A1B56FF419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190" y="1230560"/>
            <a:ext cx="10799618" cy="4680672"/>
          </a:xfrm>
        </p:spPr>
        <p:txBody>
          <a:bodyPr/>
          <a:lstStyle/>
          <a:p>
            <a:r>
              <a:rPr lang="en-JP" b="1" dirty="0"/>
              <a:t>ESnet and EJFAT in US</a:t>
            </a:r>
          </a:p>
          <a:p>
            <a:pPr lvl="1"/>
            <a:r>
              <a:rPr lang="en-US" sz="2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Physics data from </a:t>
            </a:r>
            <a:r>
              <a:rPr lang="en-US" sz="20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JLab</a:t>
            </a:r>
            <a:r>
              <a:rPr lang="en-US" sz="2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was streamed across the </a:t>
            </a:r>
            <a:r>
              <a:rPr lang="en-US" sz="20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ESnet</a:t>
            </a:r>
            <a:r>
              <a:rPr lang="en-US" sz="2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backbone at 100 Gbps into the EJFAT load balancer, which directed it into NERSC’s Perlmutter for </a:t>
            </a:r>
            <a:r>
              <a:rPr lang="en-US" sz="2000" b="1" dirty="0">
                <a:solidFill>
                  <a:srgbClr val="0432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real time</a:t>
            </a:r>
            <a:r>
              <a:rPr lang="en-US" sz="2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processing.</a:t>
            </a:r>
            <a:endParaRPr lang="en-JP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141469-7FD0-014A-A172-7BACFCB4B55A}"/>
              </a:ext>
            </a:extLst>
          </p:cNvPr>
          <p:cNvSpPr txBox="1"/>
          <p:nvPr/>
        </p:nvSpPr>
        <p:spPr>
          <a:xfrm>
            <a:off x="187037" y="6061450"/>
            <a:ext cx="60979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JP" dirty="0"/>
              <a:t>https://www.es.net/news-and-publications/esnet-news/2024/ejfat-jefferson-lab-esnet/</a:t>
            </a:r>
          </a:p>
        </p:txBody>
      </p:sp>
    </p:spTree>
    <p:extLst>
      <p:ext uri="{BB962C8B-B14F-4D97-AF65-F5344CB8AC3E}">
        <p14:creationId xmlns:p14="http://schemas.microsoft.com/office/powerpoint/2010/main" val="2025927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FD12C-0F0B-AF4B-BA4D-778BCE03B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JP" b="1" u="sng" dirty="0">
                <a:latin typeface="Calibri" panose="020F0502020204030204" pitchFamily="34" charset="0"/>
                <a:cs typeface="Calibri" panose="020F0502020204030204" pitchFamily="34" charset="0"/>
              </a:rPr>
              <a:t>Establish Similar network in Japan?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72E34-5FF2-9D48-8FF0-A1B56FF419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330" y="1203660"/>
            <a:ext cx="11615519" cy="4680672"/>
          </a:xfrm>
        </p:spPr>
        <p:txBody>
          <a:bodyPr>
            <a:normAutofit/>
          </a:bodyPr>
          <a:lstStyle/>
          <a:p>
            <a:r>
              <a:rPr lang="en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Streaming DAQ will be the standard at many accelerator facilities in Japan (ex, RCNP, </a:t>
            </a:r>
            <a:br>
              <a:rPr lang="en-JP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J-PARC, RIBF)</a:t>
            </a:r>
          </a:p>
          <a:p>
            <a:pPr lvl="1"/>
            <a:r>
              <a:rPr lang="en-JP" sz="2200" b="1" dirty="0">
                <a:latin typeface="Calibri" panose="020F0502020204030204" pitchFamily="34" charset="0"/>
                <a:cs typeface="Calibri" panose="020F0502020204030204" pitchFamily="34" charset="0"/>
              </a:rPr>
              <a:t>SPADI-Alliance collaboration in Japan (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https://</a:t>
            </a:r>
            <a:r>
              <a:rPr lang="en-US" sz="2200" b="1" dirty="0" err="1">
                <a:latin typeface="Calibri" panose="020F0502020204030204" pitchFamily="34" charset="0"/>
                <a:cs typeface="Calibri" panose="020F0502020204030204" pitchFamily="34" charset="0"/>
              </a:rPr>
              <a:t>www.rcnp.osaka-u.ac.jp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/~</a:t>
            </a:r>
            <a:r>
              <a:rPr lang="en-US" sz="2200" b="1" dirty="0" err="1">
                <a:latin typeface="Calibri" panose="020F0502020204030204" pitchFamily="34" charset="0"/>
                <a:cs typeface="Calibri" panose="020F0502020204030204" pitchFamily="34" charset="0"/>
              </a:rPr>
              <a:t>spadi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JP" sz="22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en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Ambitious goal is streamred data from EIC, J-PARC, RCNP, RIBF, etc will be processed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synchronously</a:t>
            </a:r>
            <a:r>
              <a:rPr lang="en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 at many computiing facilities (Tokyo, Osaka, etc). </a:t>
            </a:r>
          </a:p>
          <a:p>
            <a:r>
              <a:rPr lang="en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The network will be based on SINET6?  IOWN network? </a:t>
            </a:r>
          </a:p>
          <a:p>
            <a:r>
              <a:rPr lang="en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Benfits for ALICE Tier2 sites (Hiroshima, Tsukuba, Nagasaki) to join?</a:t>
            </a:r>
          </a:p>
          <a:p>
            <a:pPr lvl="1"/>
            <a:endParaRPr lang="en-JP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JP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JP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0" name="Picture 2" descr="学術情報ネットワークとは - SINET6 - Science Information NETwork 6">
            <a:extLst>
              <a:ext uri="{FF2B5EF4-FFF2-40B4-BE49-F238E27FC236}">
                <a16:creationId xmlns:a16="http://schemas.microsoft.com/office/drawing/2014/main" id="{E0E87E72-EE4B-2649-B727-5DD03AA518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30" y="4478242"/>
            <a:ext cx="3697439" cy="2379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CF31ED3-BC7D-AB4C-9955-8A80356E10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3832" y="5884332"/>
            <a:ext cx="5644902" cy="7417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AE45D8A-2921-8F4F-904E-67B243B708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6703" y="4558769"/>
            <a:ext cx="7393965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084310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2">
      <a:majorFont>
        <a:latin typeface="游ゴシック Medium"/>
        <a:ea typeface="游ゴシック Medium"/>
        <a:cs typeface=""/>
      </a:majorFont>
      <a:minorFont>
        <a:latin typeface="游ゴシック"/>
        <a:ea typeface="游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33283</TotalTime>
  <Words>942</Words>
  <Application>Microsoft Office PowerPoint</Application>
  <PresentationFormat>ワイド画面</PresentationFormat>
  <Paragraphs>135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7" baseType="lpstr">
      <vt:lpstr>游ゴシック</vt:lpstr>
      <vt:lpstr>游ゴシック Medium</vt:lpstr>
      <vt:lpstr>Calibri</vt:lpstr>
      <vt:lpstr>Wingdings</vt:lpstr>
      <vt:lpstr>Wingdings 2</vt:lpstr>
      <vt:lpstr>HDOfficeLightV0</vt:lpstr>
      <vt:lpstr>Site status and future plans - Nagasaki, Tokyo &amp; Tsukuba</vt:lpstr>
      <vt:lpstr>Tier-2 sites in Japan</vt:lpstr>
      <vt:lpstr>Nagasaki</vt:lpstr>
      <vt:lpstr>Nagasaki future plan</vt:lpstr>
      <vt:lpstr>Tsukuba plan</vt:lpstr>
      <vt:lpstr>Tokyo</vt:lpstr>
      <vt:lpstr>Computing for the EIC</vt:lpstr>
      <vt:lpstr>Computing for the EIC</vt:lpstr>
      <vt:lpstr>Establish Similar network in Japan?</vt:lpstr>
      <vt:lpstr>Administration of Tier-2 in Japan</vt:lpstr>
      <vt:lpstr>ALICE Japan Tier-2 operation crew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LICE Run3+Run4 における物理測定パフォーマンス</dc:title>
  <dc:creator>Ken Oyama</dc:creator>
  <cp:lastModifiedBy>大山健</cp:lastModifiedBy>
  <cp:revision>1930</cp:revision>
  <dcterms:created xsi:type="dcterms:W3CDTF">2018-08-13T05:14:29Z</dcterms:created>
  <dcterms:modified xsi:type="dcterms:W3CDTF">2025-04-02T05:28:09Z</dcterms:modified>
</cp:coreProperties>
</file>