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306" r:id="rId5"/>
    <p:sldId id="307" r:id="rId6"/>
    <p:sldId id="308" r:id="rId7"/>
    <p:sldId id="317" r:id="rId8"/>
    <p:sldId id="318" r:id="rId9"/>
    <p:sldId id="319" r:id="rId10"/>
    <p:sldId id="312" r:id="rId11"/>
  </p:sldIdLst>
  <p:sldSz cx="12192000" cy="6858000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BDD7EE"/>
    <a:srgbClr val="000000"/>
    <a:srgbClr val="DEEBF7"/>
    <a:srgbClr val="00B050"/>
    <a:srgbClr val="AEBD0D"/>
    <a:srgbClr val="F4FF06"/>
    <a:srgbClr val="2F0ED6"/>
    <a:srgbClr val="FFCC3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35" autoAdjust="0"/>
    <p:restoredTop sz="93488" autoAdjust="0"/>
  </p:normalViewPr>
  <p:slideViewPr>
    <p:cSldViewPr snapToObjects="1" showGuides="1">
      <p:cViewPr>
        <p:scale>
          <a:sx n="110" d="100"/>
          <a:sy n="110" d="100"/>
        </p:scale>
        <p:origin x="708" y="23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519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02/05/2025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6396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955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Patrick Bestmann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3060435" y="6453337"/>
            <a:ext cx="1828144" cy="26813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pPr algn="ctr"/>
            <a:r>
              <a:rPr lang="en-US" dirty="0"/>
              <a:t>02.02.2022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284695/1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956878" y="3068960"/>
            <a:ext cx="10585176" cy="1080120"/>
          </a:xfrm>
        </p:spPr>
        <p:txBody>
          <a:bodyPr/>
          <a:lstStyle/>
          <a:p>
            <a:r>
              <a:rPr lang="en-GB" sz="3500" dirty="0">
                <a:latin typeface="Arial" panose="020B0604020202020204" pitchFamily="34" charset="0"/>
                <a:cs typeface="Arial" panose="020B0604020202020204" pitchFamily="34" charset="0"/>
              </a:rPr>
              <a:t>Geometrical Measurements</a:t>
            </a:r>
            <a:br>
              <a:rPr lang="en-GB" sz="35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HCQQXF_SA008-CR000003/ MQXFB05</a:t>
            </a:r>
            <a:b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200" b="0" i="1" dirty="0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297722" y="5872626"/>
            <a:ext cx="2917957" cy="792088"/>
          </a:xfrm>
        </p:spPr>
        <p:txBody>
          <a:bodyPr>
            <a:normAutofit/>
          </a:bodyPr>
          <a:lstStyle/>
          <a:p>
            <a:pPr algn="ctr"/>
            <a:r>
              <a:rPr lang="en-GB" sz="1400" dirty="0"/>
              <a:t>Patrick Bestmann </a:t>
            </a:r>
          </a:p>
          <a:p>
            <a:pPr algn="ctr"/>
            <a:r>
              <a:rPr lang="en-GB" sz="1400" dirty="0"/>
              <a:t>MAB meeting 05/05/2025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63034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12F11-4141-E4CB-6BD5-108CB7021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Q2A 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HCQQXF_SA008-CR000003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7D867-DCAF-D21E-4C57-B121177D7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Coldmass</a:t>
            </a:r>
            <a:r>
              <a:rPr lang="en-GB" dirty="0"/>
              <a:t> measurements @ CERN B180</a:t>
            </a:r>
          </a:p>
          <a:p>
            <a:r>
              <a:rPr lang="en-GB" dirty="0"/>
              <a:t>Mechanical </a:t>
            </a:r>
            <a:r>
              <a:rPr lang="en-GB" dirty="0" err="1"/>
              <a:t>fiducialisation</a:t>
            </a:r>
            <a:r>
              <a:rPr lang="en-GB" dirty="0"/>
              <a:t> SMI2 12.07.2024</a:t>
            </a:r>
          </a:p>
          <a:p>
            <a:r>
              <a:rPr lang="en-GB" dirty="0"/>
              <a:t>Mechanical </a:t>
            </a:r>
            <a:r>
              <a:rPr lang="en-GB" dirty="0" err="1"/>
              <a:t>fiducialisation</a:t>
            </a:r>
            <a:r>
              <a:rPr lang="en-GB" dirty="0"/>
              <a:t> SMI2 18.03.2025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6B1AC-D80C-E55D-FCC6-B3161649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9E593-B213-3683-22A7-99DAE7D53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EE86D6D-8E84-626E-3A53-590D9561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05/05/2025</a:t>
            </a:r>
          </a:p>
        </p:txBody>
      </p:sp>
    </p:spTree>
    <p:extLst>
      <p:ext uri="{BB962C8B-B14F-4D97-AF65-F5344CB8AC3E}">
        <p14:creationId xmlns:p14="http://schemas.microsoft.com/office/powerpoint/2010/main" val="265213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12F11-4141-E4CB-6BD5-108CB7021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Q2A  HCQQXF_SA008-CR000003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6B1AC-D80C-E55D-FCC6-B3161649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9E593-B213-3683-22A7-99DAE7D53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EE86D6D-8E84-626E-3A53-590D9561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05/05/2025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A501689-510B-C14F-CE8B-9D3AFC393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 err="1"/>
              <a:t>Coldmass</a:t>
            </a:r>
            <a:r>
              <a:rPr lang="en-GB" sz="2000" dirty="0"/>
              <a:t> measurements @ B180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71BBF2-4D85-3F17-CC0C-20D3EE079CF9}"/>
              </a:ext>
            </a:extLst>
          </p:cNvPr>
          <p:cNvSpPr txBox="1"/>
          <p:nvPr/>
        </p:nvSpPr>
        <p:spPr>
          <a:xfrm>
            <a:off x="2279576" y="1780978"/>
            <a:ext cx="23762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1">
                <a:solidFill>
                  <a:schemeClr val="accent5"/>
                </a:solidFill>
              </a:rPr>
              <a:t>Horizontal Shape</a:t>
            </a:r>
            <a:endParaRPr lang="en-GB" sz="2000" dirty="0">
              <a:solidFill>
                <a:schemeClr val="accent5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9E171-AD78-BDC7-8C8F-F89DD35E5102}"/>
              </a:ext>
            </a:extLst>
          </p:cNvPr>
          <p:cNvSpPr txBox="1"/>
          <p:nvPr/>
        </p:nvSpPr>
        <p:spPr>
          <a:xfrm>
            <a:off x="7752184" y="1780978"/>
            <a:ext cx="24719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1">
                <a:solidFill>
                  <a:schemeClr val="accent5"/>
                </a:solidFill>
              </a:rPr>
              <a:t>Vertical Shape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6E59FE-3682-C81D-79DB-856532EA60DE}"/>
              </a:ext>
            </a:extLst>
          </p:cNvPr>
          <p:cNvSpPr txBox="1"/>
          <p:nvPr/>
        </p:nvSpPr>
        <p:spPr>
          <a:xfrm>
            <a:off x="589217" y="5944279"/>
            <a:ext cx="1172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CS/NIP-side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E77774-4D0E-6E1C-AF8F-514115F4D12B}"/>
              </a:ext>
            </a:extLst>
          </p:cNvPr>
          <p:cNvSpPr txBox="1"/>
          <p:nvPr/>
        </p:nvSpPr>
        <p:spPr>
          <a:xfrm>
            <a:off x="4831236" y="5939640"/>
            <a:ext cx="10518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NC/IP-side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18448C-DE22-EE8E-41E6-2766CE07E07F}"/>
              </a:ext>
            </a:extLst>
          </p:cNvPr>
          <p:cNvSpPr txBox="1"/>
          <p:nvPr/>
        </p:nvSpPr>
        <p:spPr>
          <a:xfrm>
            <a:off x="6014465" y="5947939"/>
            <a:ext cx="1172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CS/NIP-side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35D0799-ECD2-071F-BDAA-3EF8692238AA}"/>
              </a:ext>
            </a:extLst>
          </p:cNvPr>
          <p:cNvSpPr txBox="1"/>
          <p:nvPr/>
        </p:nvSpPr>
        <p:spPr>
          <a:xfrm>
            <a:off x="10256484" y="5943300"/>
            <a:ext cx="10518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NC/IP-side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19162C-7573-34C3-B613-455A43D9A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0385" y="2126100"/>
            <a:ext cx="5601961" cy="3657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C8CF80-4640-298E-87D5-D55BB0DADE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058" y="2126100"/>
            <a:ext cx="5594407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121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B3D8EB-280F-1644-1958-99F98CAB56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78ADD-698D-FC84-44C3-243990829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Q2A  HCQQXF_SA008-CR000003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4236F4-8111-944D-FFB6-63EC4BAD4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DD1238-1826-51A9-055B-175D10C1F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E1C9A69-625E-5168-995B-3FAFB6A3E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05/05/2025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155D730-A546-C2B2-25D0-42AA132446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 err="1"/>
              <a:t>Fiducialisation</a:t>
            </a:r>
            <a:r>
              <a:rPr lang="en-GB" sz="2000" dirty="0"/>
              <a:t> before </a:t>
            </a:r>
            <a:r>
              <a:rPr lang="en-GB" sz="2000" dirty="0" err="1"/>
              <a:t>ColdTest</a:t>
            </a:r>
            <a:r>
              <a:rPr lang="en-GB" sz="2000" dirty="0"/>
              <a:t> @ CERN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410767-7B27-D65C-479B-FD3776DD6807}"/>
              </a:ext>
            </a:extLst>
          </p:cNvPr>
          <p:cNvSpPr txBox="1"/>
          <p:nvPr/>
        </p:nvSpPr>
        <p:spPr>
          <a:xfrm>
            <a:off x="2279576" y="1780978"/>
            <a:ext cx="23762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1">
                <a:solidFill>
                  <a:schemeClr val="accent5"/>
                </a:solidFill>
              </a:rPr>
              <a:t>Horizontal Shape</a:t>
            </a:r>
            <a:endParaRPr lang="en-GB" sz="2000" dirty="0">
              <a:solidFill>
                <a:schemeClr val="accent5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0D6161-F06D-5D46-0D84-086E7BDD5D9A}"/>
              </a:ext>
            </a:extLst>
          </p:cNvPr>
          <p:cNvSpPr txBox="1"/>
          <p:nvPr/>
        </p:nvSpPr>
        <p:spPr>
          <a:xfrm>
            <a:off x="7752184" y="1780978"/>
            <a:ext cx="24719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1">
                <a:solidFill>
                  <a:schemeClr val="accent5"/>
                </a:solidFill>
              </a:rPr>
              <a:t>Vertical Shape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DA0CD3-9085-A601-153B-D703293380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677" y="2300126"/>
            <a:ext cx="5594406" cy="3657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1CA93A2-D95D-5DFF-14AA-0F977FBA01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0255" y="2304398"/>
            <a:ext cx="5601962" cy="3657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DC783E-4DFA-23BE-C11C-DDC304A9FCCF}"/>
              </a:ext>
            </a:extLst>
          </p:cNvPr>
          <p:cNvSpPr txBox="1"/>
          <p:nvPr/>
        </p:nvSpPr>
        <p:spPr>
          <a:xfrm>
            <a:off x="589217" y="5925875"/>
            <a:ext cx="1172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CS/NIP-side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7857D7-80F3-674B-31DF-6A3085E3D902}"/>
              </a:ext>
            </a:extLst>
          </p:cNvPr>
          <p:cNvSpPr txBox="1"/>
          <p:nvPr/>
        </p:nvSpPr>
        <p:spPr>
          <a:xfrm>
            <a:off x="4831236" y="5921236"/>
            <a:ext cx="10518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NC/IP-side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9216DA-BFFF-B621-B11D-8347966DAA83}"/>
              </a:ext>
            </a:extLst>
          </p:cNvPr>
          <p:cNvSpPr txBox="1"/>
          <p:nvPr/>
        </p:nvSpPr>
        <p:spPr>
          <a:xfrm>
            <a:off x="6014465" y="5929535"/>
            <a:ext cx="1172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CS/NIP-side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729D88A-A7BB-0F10-D631-25EDDBCEB6E6}"/>
              </a:ext>
            </a:extLst>
          </p:cNvPr>
          <p:cNvSpPr txBox="1"/>
          <p:nvPr/>
        </p:nvSpPr>
        <p:spPr>
          <a:xfrm>
            <a:off x="10256484" y="5924896"/>
            <a:ext cx="10518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NC/IP-side</a:t>
            </a:r>
          </a:p>
        </p:txBody>
      </p:sp>
    </p:spTree>
    <p:extLst>
      <p:ext uri="{BB962C8B-B14F-4D97-AF65-F5344CB8AC3E}">
        <p14:creationId xmlns:p14="http://schemas.microsoft.com/office/powerpoint/2010/main" val="821007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034DB3-D60A-867F-6004-86B4616169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E7D9B-C6EC-7CAF-51EC-D458ECE36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Q2A  HCQQXF_SA008-CR000003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614F01-8A2F-791E-0D82-180D53BA0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90A25C-3D90-F1E9-82C5-5855E3EC1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D4CE7B8-7D81-1AA4-953F-4FE38E35B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05/05/2025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BE51588-9EBB-02F4-E1F4-2C042A38B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 err="1"/>
              <a:t>Fiducialisation</a:t>
            </a:r>
            <a:r>
              <a:rPr lang="en-GB" sz="2000" dirty="0"/>
              <a:t> after </a:t>
            </a:r>
            <a:r>
              <a:rPr lang="en-GB" sz="2000" dirty="0" err="1"/>
              <a:t>ColdTest</a:t>
            </a:r>
            <a:r>
              <a:rPr lang="en-GB" sz="2000" dirty="0"/>
              <a:t> @ CERN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0984C6-D75D-2C9D-4E75-E90B3E3F564F}"/>
              </a:ext>
            </a:extLst>
          </p:cNvPr>
          <p:cNvSpPr txBox="1"/>
          <p:nvPr/>
        </p:nvSpPr>
        <p:spPr>
          <a:xfrm>
            <a:off x="2279576" y="1780978"/>
            <a:ext cx="23762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1">
                <a:solidFill>
                  <a:schemeClr val="accent5"/>
                </a:solidFill>
              </a:rPr>
              <a:t>Horizontal Shape</a:t>
            </a:r>
            <a:endParaRPr lang="en-GB" sz="2000" dirty="0">
              <a:solidFill>
                <a:schemeClr val="accent5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5F3B3B-4406-FCEE-7B5A-D66970B0EC21}"/>
              </a:ext>
            </a:extLst>
          </p:cNvPr>
          <p:cNvSpPr txBox="1"/>
          <p:nvPr/>
        </p:nvSpPr>
        <p:spPr>
          <a:xfrm>
            <a:off x="7752184" y="1780978"/>
            <a:ext cx="24719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1">
                <a:solidFill>
                  <a:schemeClr val="accent5"/>
                </a:solidFill>
              </a:rPr>
              <a:t>Vertical Shape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5FD707-3748-77F3-4304-CC3123327EA1}"/>
              </a:ext>
            </a:extLst>
          </p:cNvPr>
          <p:cNvSpPr txBox="1"/>
          <p:nvPr/>
        </p:nvSpPr>
        <p:spPr>
          <a:xfrm>
            <a:off x="589217" y="5925875"/>
            <a:ext cx="1172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CS/NIP-side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68C740-4553-A313-0EBD-B2D13B0F81F1}"/>
              </a:ext>
            </a:extLst>
          </p:cNvPr>
          <p:cNvSpPr txBox="1"/>
          <p:nvPr/>
        </p:nvSpPr>
        <p:spPr>
          <a:xfrm>
            <a:off x="4831236" y="5921236"/>
            <a:ext cx="10518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NC/IP-side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5FE6DF-86D6-4051-5E6D-5F98A368F989}"/>
              </a:ext>
            </a:extLst>
          </p:cNvPr>
          <p:cNvSpPr txBox="1"/>
          <p:nvPr/>
        </p:nvSpPr>
        <p:spPr>
          <a:xfrm>
            <a:off x="6014465" y="5929535"/>
            <a:ext cx="1172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CS/NIP-side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70E0E3-B828-3060-9DC1-6025EF9B481D}"/>
              </a:ext>
            </a:extLst>
          </p:cNvPr>
          <p:cNvSpPr txBox="1"/>
          <p:nvPr/>
        </p:nvSpPr>
        <p:spPr>
          <a:xfrm>
            <a:off x="10588725" y="5924896"/>
            <a:ext cx="10518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NC/IP-side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E21102-D454-1BB6-3EF7-A4FB54805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8875" y="2271935"/>
            <a:ext cx="5601961" cy="36576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30120F0-F887-B5D5-D8E2-29AED47256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04" y="2263636"/>
            <a:ext cx="5594407" cy="36576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397D8D04-E521-2B13-4AE0-23C5F2A6CD28}"/>
              </a:ext>
            </a:extLst>
          </p:cNvPr>
          <p:cNvGrpSpPr/>
          <p:nvPr/>
        </p:nvGrpSpPr>
        <p:grpSpPr>
          <a:xfrm>
            <a:off x="8608953" y="3501008"/>
            <a:ext cx="1001803" cy="808932"/>
            <a:chOff x="8608953" y="3501008"/>
            <a:chExt cx="1001803" cy="808932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6709F31F-E0B7-808B-3377-DB22CBC198C6}"/>
                </a:ext>
              </a:extLst>
            </p:cNvPr>
            <p:cNvCxnSpPr/>
            <p:nvPr/>
          </p:nvCxnSpPr>
          <p:spPr>
            <a:xfrm>
              <a:off x="8976320" y="3501008"/>
              <a:ext cx="0" cy="45720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0CFB890-156A-010F-94D4-4EAD5AF9699C}"/>
                </a:ext>
              </a:extLst>
            </p:cNvPr>
            <p:cNvSpPr txBox="1"/>
            <p:nvPr/>
          </p:nvSpPr>
          <p:spPr>
            <a:xfrm>
              <a:off x="8608953" y="3940608"/>
              <a:ext cx="10018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0.3mm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4507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CAF152-ABAD-A1CD-59BB-1FFB33911A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5B1EA-B148-B2F4-3DC0-4E9687612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Q2A  HCQQXF_SA008-CR000003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8243A2-D15A-A159-17D4-7018F5D96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AB773F-218C-859F-45B9-D7CC18F77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BC96E6C-621A-2FF0-B992-54560CDA8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05/05/2025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68C03E6-75B3-24FE-182F-879880CB57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7448" y="928235"/>
            <a:ext cx="9453209" cy="5256088"/>
          </a:xfr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12E5ADE-1E7D-F9C6-82D2-3C5018EB9979}"/>
              </a:ext>
            </a:extLst>
          </p:cNvPr>
          <p:cNvSpPr txBox="1"/>
          <p:nvPr/>
        </p:nvSpPr>
        <p:spPr>
          <a:xfrm>
            <a:off x="3949667" y="5973533"/>
            <a:ext cx="44398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hlinkClick r:id="rId3"/>
              </a:rPr>
              <a:t>https://edms.cern.ch/document/3284695/1</a:t>
            </a:r>
            <a:endParaRPr lang="en-GB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80A10A9-9AD0-A7C9-6CD6-39E236B3353D}"/>
              </a:ext>
            </a:extLst>
          </p:cNvPr>
          <p:cNvSpPr txBox="1"/>
          <p:nvPr/>
        </p:nvSpPr>
        <p:spPr>
          <a:xfrm>
            <a:off x="8595883" y="5973533"/>
            <a:ext cx="2654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J. Calmels, V. Rude</a:t>
            </a: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44706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12F11-4141-E4CB-6BD5-108CB7021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Feedback Q2A  HCQQXF_SA008-CR000003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7D867-DCAF-D21E-4C57-B121177D7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err="1"/>
              <a:t>Coldbore</a:t>
            </a:r>
            <a:r>
              <a:rPr lang="en-GB" sz="2400" dirty="0"/>
              <a:t> shape  from 180 and first </a:t>
            </a:r>
            <a:r>
              <a:rPr lang="en-GB" sz="2400" dirty="0" err="1"/>
              <a:t>fiducialisation</a:t>
            </a:r>
            <a:r>
              <a:rPr lang="en-GB" sz="2400" dirty="0"/>
              <a:t> coherent</a:t>
            </a:r>
          </a:p>
          <a:p>
            <a:r>
              <a:rPr lang="en-GB" sz="2400" dirty="0"/>
              <a:t>2</a:t>
            </a:r>
            <a:r>
              <a:rPr lang="en-GB" sz="2400" baseline="30000" dirty="0"/>
              <a:t>nd</a:t>
            </a:r>
            <a:r>
              <a:rPr lang="en-GB" sz="2400" dirty="0"/>
              <a:t> </a:t>
            </a:r>
            <a:r>
              <a:rPr lang="en-GB" sz="2400" dirty="0" err="1"/>
              <a:t>Fiducialisation</a:t>
            </a:r>
            <a:r>
              <a:rPr lang="en-GB" sz="2400" dirty="0"/>
              <a:t> after cold test shows significant vertical shift of 0.3mm</a:t>
            </a:r>
          </a:p>
          <a:p>
            <a:pPr lvl="1"/>
            <a:r>
              <a:rPr lang="en-GB" sz="2000" dirty="0"/>
              <a:t>Not the first time this is seen!</a:t>
            </a:r>
          </a:p>
          <a:p>
            <a:pPr lvl="1"/>
            <a:r>
              <a:rPr lang="en-GB" sz="2000" dirty="0"/>
              <a:t>Not clear if it is only the </a:t>
            </a:r>
            <a:r>
              <a:rPr lang="en-GB" sz="2000" dirty="0" err="1"/>
              <a:t>coldbore</a:t>
            </a:r>
            <a:r>
              <a:rPr lang="en-GB" sz="2000" dirty="0"/>
              <a:t> or magnets including </a:t>
            </a:r>
            <a:r>
              <a:rPr lang="en-GB" sz="2000" dirty="0" err="1"/>
              <a:t>coldbore</a:t>
            </a:r>
            <a:endParaRPr lang="en-GB" sz="2000" dirty="0"/>
          </a:p>
          <a:p>
            <a:pPr lvl="1"/>
            <a:r>
              <a:rPr lang="en-GB" sz="2000" dirty="0"/>
              <a:t>Investigations and more measurements are ongoing</a:t>
            </a:r>
          </a:p>
          <a:p>
            <a:r>
              <a:rPr lang="en-GB" sz="2400" dirty="0"/>
              <a:t>The FSI is monitoring the </a:t>
            </a:r>
            <a:r>
              <a:rPr lang="en-GB" sz="2400" dirty="0" err="1"/>
              <a:t>coldmass</a:t>
            </a:r>
            <a:r>
              <a:rPr lang="en-GB" sz="2400" dirty="0"/>
              <a:t> </a:t>
            </a:r>
            <a:r>
              <a:rPr lang="en-GB" sz="2400" dirty="0" err="1"/>
              <a:t>w.r.t.</a:t>
            </a:r>
            <a:r>
              <a:rPr lang="en-GB" sz="2400" dirty="0"/>
              <a:t> the vacuum vessel</a:t>
            </a:r>
          </a:p>
          <a:p>
            <a:pPr lvl="1"/>
            <a:r>
              <a:rPr lang="en-GB" sz="2000" b="1" u="sng" dirty="0"/>
              <a:t>Every movement inside the </a:t>
            </a:r>
            <a:r>
              <a:rPr lang="en-GB" sz="2000" b="1" u="sng" dirty="0" err="1"/>
              <a:t>coldmass</a:t>
            </a:r>
            <a:r>
              <a:rPr lang="en-GB" sz="2000" b="1" u="sng" dirty="0"/>
              <a:t> is transparent to the FSI</a:t>
            </a:r>
          </a:p>
          <a:p>
            <a:pPr marL="0" indent="0">
              <a:buNone/>
            </a:pPr>
            <a:endParaRPr lang="en-GB" sz="2400" dirty="0"/>
          </a:p>
          <a:p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6B1AC-D80C-E55D-FCC6-B3161649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9E593-B213-3683-22A7-99DAE7D53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EE86D6D-8E84-626E-3A53-590D9561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05/05/2025</a:t>
            </a:r>
          </a:p>
        </p:txBody>
      </p:sp>
    </p:spTree>
    <p:extLst>
      <p:ext uri="{BB962C8B-B14F-4D97-AF65-F5344CB8AC3E}">
        <p14:creationId xmlns:p14="http://schemas.microsoft.com/office/powerpoint/2010/main" val="29359887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39934</TotalTime>
  <Words>227</Words>
  <Application>Microsoft Office PowerPoint</Application>
  <PresentationFormat>Widescreen</PresentationFormat>
  <Paragraphs>62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Thème Office</vt:lpstr>
      <vt:lpstr>Geometrical Measurements HCQQXF_SA008-CR000003/ MQXFB05 </vt:lpstr>
      <vt:lpstr>Q2A  HCQQXF_SA008-CR000003</vt:lpstr>
      <vt:lpstr>Q2A  HCQQXF_SA008-CR000003</vt:lpstr>
      <vt:lpstr>Q2A  HCQQXF_SA008-CR000003</vt:lpstr>
      <vt:lpstr>Q2A  HCQQXF_SA008-CR000003</vt:lpstr>
      <vt:lpstr>Q2A  HCQQXF_SA008-CR000003</vt:lpstr>
      <vt:lpstr>General Feedback Q2A  HCQQXF_SA008-CR000003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Survey Workflow</dc:title>
  <dc:creator>André-Pierre OLIVIER</dc:creator>
  <cp:lastModifiedBy>Patrick Bestmann</cp:lastModifiedBy>
  <cp:revision>896</cp:revision>
  <cp:lastPrinted>2021-09-28T15:58:42Z</cp:lastPrinted>
  <dcterms:created xsi:type="dcterms:W3CDTF">2016-01-11T14:38:10Z</dcterms:created>
  <dcterms:modified xsi:type="dcterms:W3CDTF">2025-05-02T12:29:54Z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