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15"/>
  </p:notesMasterIdLst>
  <p:handoutMasterIdLst>
    <p:handoutMasterId r:id="rId16"/>
  </p:handoutMasterIdLst>
  <p:sldIdLst>
    <p:sldId id="789" r:id="rId6"/>
    <p:sldId id="275" r:id="rId7"/>
    <p:sldId id="2614" r:id="rId8"/>
    <p:sldId id="2613" r:id="rId9"/>
    <p:sldId id="2615" r:id="rId10"/>
    <p:sldId id="2616" r:id="rId11"/>
    <p:sldId id="2617" r:id="rId12"/>
    <p:sldId id="2618" r:id="rId13"/>
    <p:sldId id="2619" r:id="rId14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FF66"/>
    <a:srgbClr val="0000FF"/>
    <a:srgbClr val="6600FF"/>
    <a:srgbClr val="FF0000"/>
    <a:srgbClr val="FF00FF"/>
    <a:srgbClr val="000099"/>
    <a:srgbClr val="CCFFCC"/>
    <a:srgbClr val="33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4364" autoAdjust="0"/>
  </p:normalViewPr>
  <p:slideViewPr>
    <p:cSldViewPr snapToObjects="1" showGuides="1">
      <p:cViewPr varScale="1">
        <p:scale>
          <a:sx n="123" d="100"/>
          <a:sy n="123" d="100"/>
        </p:scale>
        <p:origin x="1134" y="108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724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745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32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72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08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897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1"/>
            <a:ext cx="64404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3" y="381001"/>
            <a:ext cx="3134659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6070600"/>
            <a:ext cx="4572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875867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0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3402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1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3" y="381001"/>
            <a:ext cx="3134659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49"/>
            <a:ext cx="6480000" cy="349251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0600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875867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6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1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485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2"/>
            <a:ext cx="792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6356351"/>
            <a:ext cx="60936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L. Fiscarelli - Magnetic measurements on the LMQXFA01 at 1.9 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1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3064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MAB meeting 05/05/2025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3256300-C836-4BE7-449C-F4CF0763B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4998" y="5403850"/>
            <a:ext cx="6480000" cy="990600"/>
          </a:xfrm>
        </p:spPr>
        <p:txBody>
          <a:bodyPr/>
          <a:lstStyle/>
          <a:p>
            <a:r>
              <a:rPr lang="en-US" dirty="0"/>
              <a:t>L. Fiscarelli</a:t>
            </a:r>
          </a:p>
        </p:txBody>
      </p:sp>
      <p:sp>
        <p:nvSpPr>
          <p:cNvPr id="9" name="Titre 17">
            <a:extLst>
              <a:ext uri="{FF2B5EF4-FFF2-40B4-BE49-F238E27FC236}">
                <a16:creationId xmlns:a16="http://schemas.microsoft.com/office/drawing/2014/main" id="{B8BBC499-1A7C-A16A-FC5E-18B8806C9B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4998" y="2492896"/>
            <a:ext cx="8293506" cy="1350000"/>
          </a:xfrm>
        </p:spPr>
        <p:txBody>
          <a:bodyPr/>
          <a:lstStyle/>
          <a:p>
            <a:r>
              <a:rPr lang="en-GB" sz="2400" dirty="0"/>
              <a:t>Field quality of HCQQXF SA008-CR000003 (Q2a)</a:t>
            </a:r>
            <a:br>
              <a:rPr lang="en-GB" sz="2400" dirty="0"/>
            </a:br>
            <a:br>
              <a:rPr lang="en-GB" sz="2400" dirty="0"/>
            </a:br>
            <a:r>
              <a:rPr lang="en-GB" sz="1800" dirty="0"/>
              <a:t>- Cold mass LMQXFB06</a:t>
            </a:r>
            <a:br>
              <a:rPr lang="en-GB" sz="1800" dirty="0"/>
            </a:br>
            <a:r>
              <a:rPr lang="en-GB" sz="1800" dirty="0"/>
              <a:t>- Quadrupole MQXFB05</a:t>
            </a:r>
            <a:br>
              <a:rPr lang="en-GB" sz="1800" dirty="0"/>
            </a:br>
            <a:r>
              <a:rPr lang="en-GB" sz="1800" dirty="0"/>
              <a:t>- Corrector MCBXFB04</a:t>
            </a:r>
            <a:br>
              <a:rPr lang="en-GB" sz="1800" dirty="0"/>
            </a:br>
            <a:br>
              <a:rPr lang="en-GB" sz="2400" dirty="0"/>
            </a:br>
            <a:r>
              <a:rPr lang="en-GB" sz="1800" dirty="0"/>
              <a:t>Test report EDMS 3170453</a:t>
            </a:r>
            <a:br>
              <a:rPr lang="en-GB" sz="1800" dirty="0"/>
            </a:br>
            <a:r>
              <a:rPr lang="en-GB" sz="1800" dirty="0"/>
              <a:t>ID card EDMS 3296493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BC77709-4835-3126-81E7-DB668C48F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test results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F2EDAF8-72A6-AB42-7900-8F1AC560C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15918"/>
            <a:ext cx="7920000" cy="5226164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sz="2400" b="1" dirty="0"/>
              <a:t>MCBXFB</a:t>
            </a:r>
          </a:p>
          <a:p>
            <a:pPr algn="l"/>
            <a:r>
              <a:rPr lang="en-US" sz="2400" dirty="0"/>
              <a:t>Measurements (3x) at warm</a:t>
            </a:r>
          </a:p>
          <a:p>
            <a:pPr lvl="1" algn="l"/>
            <a:r>
              <a:rPr lang="en-US" sz="2000" dirty="0"/>
              <a:t>Inner coils, </a:t>
            </a:r>
            <a:r>
              <a:rPr lang="en-US" sz="2000" dirty="0" err="1"/>
              <a:t>inner+outer</a:t>
            </a:r>
            <a:r>
              <a:rPr lang="en-US" sz="2000" dirty="0"/>
              <a:t> coils, full assembly with yoke</a:t>
            </a:r>
          </a:p>
          <a:p>
            <a:pPr algn="l"/>
            <a:r>
              <a:rPr lang="en-US" sz="2400" dirty="0"/>
              <a:t>Test in vertical at 1.9 K</a:t>
            </a:r>
          </a:p>
          <a:p>
            <a:pPr marL="0" indent="0" algn="l">
              <a:buNone/>
            </a:pPr>
            <a:endParaRPr lang="en-US" sz="2400" dirty="0"/>
          </a:p>
          <a:p>
            <a:pPr marL="0" indent="0" algn="l">
              <a:buNone/>
            </a:pPr>
            <a:r>
              <a:rPr lang="en-US" sz="2400" b="1" dirty="0"/>
              <a:t>MQXFB</a:t>
            </a:r>
          </a:p>
          <a:p>
            <a:pPr algn="l"/>
            <a:r>
              <a:rPr lang="en-US" sz="2400" dirty="0"/>
              <a:t>Measurements (3x) at warm</a:t>
            </a:r>
          </a:p>
          <a:p>
            <a:pPr lvl="1" algn="l"/>
            <a:r>
              <a:rPr lang="en-US" sz="2000" dirty="0"/>
              <a:t>Coil pack, after centering, after loading</a:t>
            </a:r>
          </a:p>
          <a:p>
            <a:pPr marL="0" indent="0" algn="l">
              <a:buNone/>
            </a:pPr>
            <a:endParaRPr lang="en-US" sz="2400" dirty="0"/>
          </a:p>
          <a:p>
            <a:pPr marL="0" indent="0" algn="l">
              <a:buNone/>
            </a:pPr>
            <a:r>
              <a:rPr lang="en-US" sz="2400" b="1" dirty="0"/>
              <a:t>Cold mass</a:t>
            </a:r>
          </a:p>
          <a:p>
            <a:pPr algn="l"/>
            <a:r>
              <a:rPr lang="en-US" sz="2400" dirty="0"/>
              <a:t>Final measurement at warm of the cold mass</a:t>
            </a:r>
          </a:p>
          <a:p>
            <a:pPr marL="0" indent="0" algn="l">
              <a:buNone/>
            </a:pPr>
            <a:endParaRPr lang="en-GB" sz="2400" dirty="0"/>
          </a:p>
          <a:p>
            <a:pPr marL="0" indent="0" algn="l">
              <a:buNone/>
            </a:pPr>
            <a:r>
              <a:rPr lang="en-GB" sz="2400" b="1" dirty="0"/>
              <a:t>Cryo-assembly</a:t>
            </a:r>
          </a:p>
          <a:p>
            <a:pPr algn="l"/>
            <a:r>
              <a:rPr lang="en-GB" sz="2400" dirty="0"/>
              <a:t>Test in horizontal at 1.9 K of the cryo-assembly</a:t>
            </a:r>
          </a:p>
          <a:p>
            <a:pPr algn="l"/>
            <a:r>
              <a:rPr lang="en-GB" sz="2400" dirty="0"/>
              <a:t>Measurement in horizontal at warm of the cryo-assembly</a:t>
            </a:r>
          </a:p>
          <a:p>
            <a:pPr algn="l"/>
            <a:r>
              <a:rPr lang="en-GB" sz="2400" dirty="0"/>
              <a:t>Additional test at warm of the cryo-assembly</a:t>
            </a:r>
          </a:p>
          <a:p>
            <a:pPr marL="0" indent="0" algn="l">
              <a:buNone/>
            </a:pPr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5022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CDD61-7F8B-6653-A92A-701168427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1CCD05C-6B29-723A-4F7C-728D2FD7F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from measurement at warm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4324747-1AA5-3197-9F62-24A7D387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3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7" name="Picture 6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683855AD-4ADF-24CA-CD38-F6B5806AF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129" y="889920"/>
            <a:ext cx="5496692" cy="563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9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4B51F-3A16-5038-5988-77B14BEE4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5A3A995-A0A5-CF2F-879A-5DBD34398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from measurements at 1.9 K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A140F8-0CE5-72C6-D9D4-EDBDDCBF4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4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8A335CF-8F9F-8DA9-71CA-FB52B949C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739" y="829786"/>
            <a:ext cx="4494522" cy="584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72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BA476-3430-6312-22E5-50B0D1C51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E383CDC-CBDC-2095-DC90-13E46B9F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from measurements at 1.9 K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FD496E7-084A-1F0C-8B6C-51FD65520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5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2" name="Picture 11" descr="A graph of a function&#10;&#10;AI-generated content may be incorrect.">
            <a:extLst>
              <a:ext uri="{FF2B5EF4-FFF2-40B4-BE49-F238E27FC236}">
                <a16:creationId xmlns:a16="http://schemas.microsoft.com/office/drawing/2014/main" id="{4788FA2D-6CD8-21E9-EB80-508CAFD31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80728"/>
            <a:ext cx="7408626" cy="5281397"/>
          </a:xfrm>
          <a:prstGeom prst="rect">
            <a:avLst/>
          </a:prstGeom>
        </p:spPr>
      </p:pic>
      <p:sp>
        <p:nvSpPr>
          <p:cNvPr id="13" name="Speech Bubble: Rectangle 12">
            <a:extLst>
              <a:ext uri="{FF2B5EF4-FFF2-40B4-BE49-F238E27FC236}">
                <a16:creationId xmlns:a16="http://schemas.microsoft.com/office/drawing/2014/main" id="{55245F2A-DABA-19AF-18A2-E56E39A15143}"/>
              </a:ext>
            </a:extLst>
          </p:cNvPr>
          <p:cNvSpPr/>
          <p:nvPr/>
        </p:nvSpPr>
        <p:spPr>
          <a:xfrm>
            <a:off x="7452320" y="1196752"/>
            <a:ext cx="1594480" cy="864096"/>
          </a:xfrm>
          <a:prstGeom prst="wedgeRectCallout">
            <a:avLst>
              <a:gd name="adj1" fmla="val -78779"/>
              <a:gd name="adj2" fmla="val 144108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WRONG LABELLING !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730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840C3B-D5AD-64E0-E708-04814A7EB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D74CCFD-02A2-7485-CB13-093C34B21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from measurements at 1.9 K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5EFFF77-BD9C-929C-2C99-78027953C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6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4" name="Picture 3" descr="A graph with a line drawn on it&#10;&#10;AI-generated content may be incorrect.">
            <a:extLst>
              <a:ext uri="{FF2B5EF4-FFF2-40B4-BE49-F238E27FC236}">
                <a16:creationId xmlns:a16="http://schemas.microsoft.com/office/drawing/2014/main" id="{0D48EEC8-79BA-939A-7512-A9BBD36A2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935056"/>
            <a:ext cx="2743583" cy="2362530"/>
          </a:xfrm>
          <a:prstGeom prst="rect">
            <a:avLst/>
          </a:prstGeom>
        </p:spPr>
      </p:pic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440DC96-BE35-57CF-D766-C3952AEEA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659" y="3429000"/>
            <a:ext cx="5456682" cy="235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349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F94AC-1AB6-424C-DFDE-6A43455FD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FBE62-EB0E-837D-198F-932A1546E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26" y="-27384"/>
            <a:ext cx="7920000" cy="720000"/>
          </a:xfrm>
        </p:spPr>
        <p:txBody>
          <a:bodyPr/>
          <a:lstStyle/>
          <a:p>
            <a:r>
              <a:rPr lang="en-US" dirty="0"/>
              <a:t>Magnetic axis - Radial</a:t>
            </a:r>
            <a:endParaRPr lang="en-GB" dirty="0"/>
          </a:p>
        </p:txBody>
      </p:sp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04AE2046-6B6E-19E0-5F1C-ED2AADD3B3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097" b="5770"/>
          <a:stretch/>
        </p:blipFill>
        <p:spPr>
          <a:xfrm>
            <a:off x="821007" y="548680"/>
            <a:ext cx="7501985" cy="3168352"/>
          </a:xfrm>
          <a:prstGeom prst="rect">
            <a:avLst/>
          </a:prstGeom>
        </p:spPr>
      </p:pic>
      <p:pic>
        <p:nvPicPr>
          <p:cNvPr id="7" name="Picture 6" descr="A screenshot of a graph&#10;&#10;AI-generated content may be incorrect.">
            <a:extLst>
              <a:ext uri="{FF2B5EF4-FFF2-40B4-BE49-F238E27FC236}">
                <a16:creationId xmlns:a16="http://schemas.microsoft.com/office/drawing/2014/main" id="{453890BE-F133-B7D4-397A-1E3AD4B4D5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938"/>
          <a:stretch/>
        </p:blipFill>
        <p:spPr>
          <a:xfrm>
            <a:off x="3414389" y="3450769"/>
            <a:ext cx="2376264" cy="342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58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788A8-A278-B679-9F56-E026DFF0E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CFF81-A74D-7D86-0409-43123079B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26" y="-27384"/>
            <a:ext cx="7920000" cy="720000"/>
          </a:xfrm>
        </p:spPr>
        <p:txBody>
          <a:bodyPr/>
          <a:lstStyle/>
          <a:p>
            <a:r>
              <a:rPr lang="en-US" dirty="0"/>
              <a:t>Magnetic axis - Vertical</a:t>
            </a:r>
            <a:endParaRPr lang="en-GB" dirty="0"/>
          </a:p>
        </p:txBody>
      </p:sp>
      <p:pic>
        <p:nvPicPr>
          <p:cNvPr id="4" name="Picture 3" descr="A graph on a white sheet&#10;&#10;AI-generated content may be incorrect.">
            <a:extLst>
              <a:ext uri="{FF2B5EF4-FFF2-40B4-BE49-F238E27FC236}">
                <a16:creationId xmlns:a16="http://schemas.microsoft.com/office/drawing/2014/main" id="{48D754BF-894F-9F09-AB8D-892098E4D2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39"/>
          <a:stretch/>
        </p:blipFill>
        <p:spPr>
          <a:xfrm>
            <a:off x="842698" y="601184"/>
            <a:ext cx="7492458" cy="3143128"/>
          </a:xfrm>
          <a:prstGeom prst="rect">
            <a:avLst/>
          </a:prstGeom>
        </p:spPr>
      </p:pic>
      <p:pic>
        <p:nvPicPr>
          <p:cNvPr id="6" name="Picture 5" descr="A screenshot of a graph&#10;&#10;AI-generated content may be incorrect.">
            <a:extLst>
              <a:ext uri="{FF2B5EF4-FFF2-40B4-BE49-F238E27FC236}">
                <a16:creationId xmlns:a16="http://schemas.microsoft.com/office/drawing/2014/main" id="{7C74167B-E699-AD3F-FEB6-3A4A583B92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675" r="199"/>
          <a:stretch/>
        </p:blipFill>
        <p:spPr>
          <a:xfrm>
            <a:off x="3361085" y="3429000"/>
            <a:ext cx="2478339" cy="342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12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44075-B425-793B-8864-11EF72EE48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B37EF-4186-9AC7-530D-48A1F9C22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26" y="-27384"/>
            <a:ext cx="7920000" cy="720000"/>
          </a:xfrm>
        </p:spPr>
        <p:txBody>
          <a:bodyPr/>
          <a:lstStyle/>
          <a:p>
            <a:r>
              <a:rPr lang="en-US" dirty="0"/>
              <a:t>Field direction</a:t>
            </a:r>
            <a:endParaRPr lang="en-GB" dirty="0"/>
          </a:p>
        </p:txBody>
      </p:sp>
      <p:pic>
        <p:nvPicPr>
          <p:cNvPr id="5" name="Picture 4" descr="A diagram of a circular object&#10;&#10;AI-generated content may be incorrect.">
            <a:extLst>
              <a:ext uri="{FF2B5EF4-FFF2-40B4-BE49-F238E27FC236}">
                <a16:creationId xmlns:a16="http://schemas.microsoft.com/office/drawing/2014/main" id="{849A11B7-CCEE-9AA4-3D68-69463C488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369" y="548681"/>
            <a:ext cx="6760360" cy="3180841"/>
          </a:xfrm>
          <a:prstGeom prst="rect">
            <a:avLst/>
          </a:prstGeom>
        </p:spPr>
      </p:pic>
      <p:pic>
        <p:nvPicPr>
          <p:cNvPr id="8" name="Picture 7" descr="A diagram of a magnetic field&#10;&#10;AI-generated content may be incorrect.">
            <a:extLst>
              <a:ext uri="{FF2B5EF4-FFF2-40B4-BE49-F238E27FC236}">
                <a16:creationId xmlns:a16="http://schemas.microsoft.com/office/drawing/2014/main" id="{5FD357F9-F7CE-524C-A4B0-99400E63B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3298694"/>
            <a:ext cx="2276316" cy="3215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104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13371</TotalTime>
  <Words>162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1_Thème Office</vt:lpstr>
      <vt:lpstr>Field quality of HCQQXF SA008-CR000003 (Q2a)  - Cold mass LMQXFB06 - Quadrupole MQXFB05 - Corrector MCBXFB04  Test report EDMS 3170453 ID card EDMS 3296493 </vt:lpstr>
      <vt:lpstr>Available test results</vt:lpstr>
      <vt:lpstr>Field quality from measurement at warm</vt:lpstr>
      <vt:lpstr>Field quality from measurements at 1.9 K</vt:lpstr>
      <vt:lpstr>Field quality from measurements at 1.9 K</vt:lpstr>
      <vt:lpstr>Field quality from measurements at 1.9 K</vt:lpstr>
      <vt:lpstr>Magnetic axis - Radial</vt:lpstr>
      <vt:lpstr>Magnetic axis - Vertical</vt:lpstr>
      <vt:lpstr>Field direction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Lucio Fiscarelli</cp:lastModifiedBy>
  <cp:revision>299</cp:revision>
  <dcterms:created xsi:type="dcterms:W3CDTF">2020-10-16T13:36:16Z</dcterms:created>
  <dcterms:modified xsi:type="dcterms:W3CDTF">2025-05-05T08:11:43Z</dcterms:modified>
</cp:coreProperties>
</file>