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9" r:id="rId2"/>
    <p:sldId id="953" r:id="rId3"/>
    <p:sldId id="952" r:id="rId4"/>
    <p:sldId id="951" r:id="rId5"/>
    <p:sldId id="84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4"/>
    <a:srgbClr val="E29C23"/>
    <a:srgbClr val="5D81B6"/>
    <a:srgbClr val="5D81B5"/>
    <a:srgbClr val="005432"/>
    <a:srgbClr val="FF9900"/>
    <a:srgbClr val="D26800"/>
    <a:srgbClr val="5382BB"/>
    <a:srgbClr val="FF0000"/>
    <a:srgbClr val="5C8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348"/>
    <p:restoredTop sz="97030"/>
  </p:normalViewPr>
  <p:slideViewPr>
    <p:cSldViewPr snapToGrid="0" snapToObjects="1">
      <p:cViewPr varScale="1">
        <p:scale>
          <a:sx n="93" d="100"/>
          <a:sy n="93" d="100"/>
        </p:scale>
        <p:origin x="216" y="8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2/25/25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022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327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10089/" TargetMode="External"/><Relationship Id="rId7" Type="http://schemas.openxmlformats.org/officeDocument/2006/relationships/hyperlink" Target="https://gitlab.cern.ch/garfield/garfieldpp/-/merge_requests/458" TargetMode="External"/><Relationship Id="rId2" Type="http://schemas.openxmlformats.org/officeDocument/2006/relationships/hyperlink" Target="https://indi.to/fgrD6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itlab.cern.ch/garfield/garfieldpp/-/merge_requests/460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indico.cern.ch/category/18031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indico.cern.ch/event/1489983/sessions/580472/#20250226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blue and white logo&#10;&#10;AI-generated content may be incorrect.">
            <a:extLst>
              <a:ext uri="{FF2B5EF4-FFF2-40B4-BE49-F238E27FC236}">
                <a16:creationId xmlns:a16="http://schemas.microsoft.com/office/drawing/2014/main" id="{0261344F-7CF9-8973-D310-3F38EB2594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54951" y="5750996"/>
            <a:ext cx="527325" cy="16308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E53F2A3-49A8-474E-CCD0-8DAD7E7ADFE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1000"/>
          </a:blip>
          <a:srcRect l="5599" t="21506" r="79071" b="17534"/>
          <a:stretch/>
        </p:blipFill>
        <p:spPr>
          <a:xfrm rot="16200000">
            <a:off x="2667000" y="-2667002"/>
            <a:ext cx="6858002" cy="1219200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54AB7DD-ADE0-8B7E-D2BA-4B232AD7F113}"/>
              </a:ext>
            </a:extLst>
          </p:cNvPr>
          <p:cNvSpPr txBox="1"/>
          <p:nvPr/>
        </p:nvSpPr>
        <p:spPr>
          <a:xfrm>
            <a:off x="180919" y="1505396"/>
            <a:ext cx="11830162" cy="38472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/>
            <a:r>
              <a:rPr lang="en-US" sz="3200" b="1" dirty="0">
                <a:solidFill>
                  <a:srgbClr val="0033A0"/>
                </a:solidFill>
              </a:rPr>
              <a:t>4</a:t>
            </a:r>
            <a:r>
              <a:rPr lang="en-US" sz="3200" b="1" baseline="30000" dirty="0">
                <a:solidFill>
                  <a:srgbClr val="0033A0"/>
                </a:solidFill>
              </a:rPr>
              <a:t>th</a:t>
            </a:r>
            <a:r>
              <a:rPr lang="en-US" sz="3200" b="1" dirty="0">
                <a:solidFill>
                  <a:srgbClr val="0033A0"/>
                </a:solidFill>
              </a:rPr>
              <a:t> DRD1 Collaboration Meeting</a:t>
            </a:r>
          </a:p>
          <a:p>
            <a:pPr lvl="0" algn="ctr"/>
            <a:endParaRPr lang="en-US" sz="2400" dirty="0">
              <a:solidFill>
                <a:srgbClr val="F03F0C"/>
              </a:solidFill>
            </a:endParaRPr>
          </a:p>
          <a:p>
            <a:pPr lvl="0" algn="ctr"/>
            <a:r>
              <a:rPr lang="en-US" sz="2400" dirty="0">
                <a:solidFill>
                  <a:srgbClr val="F03F0C"/>
                </a:solidFill>
              </a:rPr>
              <a:t>WG4 Welcome &amp; News</a:t>
            </a:r>
          </a:p>
          <a:p>
            <a:pPr lvl="0" algn="ctr"/>
            <a:endParaRPr lang="en-US" dirty="0">
              <a:solidFill>
                <a:srgbClr val="F03F0C"/>
              </a:solidFill>
            </a:endParaRPr>
          </a:p>
          <a:p>
            <a:pPr lvl="0" algn="ctr"/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F03F0C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F03F0C"/>
                </a:solidFill>
                <a:effectLst/>
                <a:uLnTx/>
                <a:uFillTx/>
                <a:ea typeface="+mn-ea"/>
                <a:cs typeface="+mn-cs"/>
              </a:rPr>
              <a:t>On Behalf o</a:t>
            </a:r>
            <a:r>
              <a:rPr lang="en-US" dirty="0">
                <a:solidFill>
                  <a:srgbClr val="F03F0C"/>
                </a:solidFill>
              </a:rPr>
              <a:t>f the WG4 Conveners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F03F0C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03F0C"/>
                </a:solidFill>
                <a:effectLst/>
                <a:uLnTx/>
                <a:uFillTx/>
                <a:ea typeface="+mn-ea"/>
                <a:cs typeface="+mn-cs"/>
              </a:rPr>
              <a:t>drd1-wg4-convenors@cern.ch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F03F0C"/>
              </a:solidFill>
              <a:effectLst/>
              <a:uLnTx/>
              <a:uFillTx/>
              <a:ea typeface="+mn-ea"/>
              <a:cs typeface="+mn-cs"/>
            </a:endParaRPr>
          </a:p>
          <a:p>
            <a:pPr lvl="0" algn="ctr"/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F03F0C"/>
              </a:solidFill>
              <a:effectLst/>
              <a:uLnTx/>
              <a:uFillTx/>
              <a:ea typeface="+mn-ea"/>
              <a:cs typeface="+mn-cs"/>
            </a:endParaRPr>
          </a:p>
          <a:p>
            <a:pPr lvl="0" algn="ctr"/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F03F0C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0033A0"/>
                </a:solidFill>
              </a:rPr>
              <a:t>February 26</a:t>
            </a:r>
            <a:r>
              <a:rPr lang="en-US" sz="2400" baseline="30000" dirty="0">
                <a:solidFill>
                  <a:srgbClr val="0033A0"/>
                </a:solidFill>
              </a:rPr>
              <a:t>th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ea typeface="+mn-ea"/>
                <a:cs typeface="+mn-cs"/>
              </a:rPr>
              <a:t>, 2025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03F0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D64F7F-2446-9C13-85FE-23BB666FC7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BAAEFC-6442-D36E-F944-594FE29B19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09880"/>
            <a:ext cx="11376025" cy="1059066"/>
          </a:xfrm>
        </p:spPr>
        <p:txBody>
          <a:bodyPr/>
          <a:lstStyle/>
          <a:p>
            <a:pPr marL="0" lvl="1" indent="0">
              <a:buNone/>
            </a:pPr>
            <a:r>
              <a:rPr lang="en-US" dirty="0"/>
              <a:t>On the 10</a:t>
            </a:r>
            <a:r>
              <a:rPr lang="en-US" baseline="30000" dirty="0"/>
              <a:t>th</a:t>
            </a:r>
            <a:r>
              <a:rPr lang="en-US" dirty="0"/>
              <a:t> of February there was a meeting on Monte Carlo simulations of the at low pressures. This was based on a contribution of the SWEATERS project to </a:t>
            </a:r>
            <a:r>
              <a:rPr lang="en-US" dirty="0">
                <a:hlinkClick r:id="rId2"/>
              </a:rPr>
              <a:t>the previous DRD1 collaboration meeting</a:t>
            </a:r>
            <a:r>
              <a:rPr lang="en-US" dirty="0"/>
              <a:t>.</a:t>
            </a:r>
            <a:endParaRPr lang="en-US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4C284B-EADE-D75A-9D94-6A98B1F60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3881"/>
          </a:xfrm>
        </p:spPr>
        <p:txBody>
          <a:bodyPr/>
          <a:lstStyle/>
          <a:p>
            <a:r>
              <a:rPr lang="en-US" sz="2800" dirty="0">
                <a:solidFill>
                  <a:srgbClr val="0033A4"/>
                </a:solidFill>
              </a:rPr>
              <a:t>Meeting on Low-Pressure Simulations and Measurements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AA307-A4C5-2E8C-313D-B8DEEF059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6FCC37-11F9-8508-5885-77C009A0DD6E}"/>
              </a:ext>
            </a:extLst>
          </p:cNvPr>
          <p:cNvSpPr txBox="1"/>
          <p:nvPr/>
        </p:nvSpPr>
        <p:spPr>
          <a:xfrm>
            <a:off x="7400613" y="2149488"/>
            <a:ext cx="372057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Schematic overview of changes to the Garfield++ code</a:t>
            </a:r>
            <a:endParaRPr lang="en-BE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E9612D1-8FF8-CC6F-67DD-775687282CF8}"/>
              </a:ext>
            </a:extLst>
          </p:cNvPr>
          <p:cNvSpPr/>
          <p:nvPr/>
        </p:nvSpPr>
        <p:spPr>
          <a:xfrm>
            <a:off x="407988" y="6309320"/>
            <a:ext cx="1079500" cy="4341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5D2A8C-9F65-2590-1B1C-61AFB3521AE7}"/>
              </a:ext>
            </a:extLst>
          </p:cNvPr>
          <p:cNvSpPr txBox="1"/>
          <p:nvPr/>
        </p:nvSpPr>
        <p:spPr>
          <a:xfrm>
            <a:off x="8101071" y="6444527"/>
            <a:ext cx="338714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Indico page: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3"/>
              </a:rPr>
              <a:t>https://indico.cern.ch/event/1510089/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 descr="A blue and white logo&#10;&#10;AI-generated content may be incorrect.">
            <a:extLst>
              <a:ext uri="{FF2B5EF4-FFF2-40B4-BE49-F238E27FC236}">
                <a16:creationId xmlns:a16="http://schemas.microsoft.com/office/drawing/2014/main" id="{A389B743-69D3-F0A2-0EC5-09CDE47B7D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954951" y="5750996"/>
            <a:ext cx="527325" cy="1630827"/>
          </a:xfrm>
          <a:prstGeom prst="rect">
            <a:avLst/>
          </a:prstGeom>
        </p:spPr>
      </p:pic>
      <p:pic>
        <p:nvPicPr>
          <p:cNvPr id="5" name="Picture 4" descr="A diagram of a graph&#10;&#10;AI-generated content may be incorrect.">
            <a:extLst>
              <a:ext uri="{FF2B5EF4-FFF2-40B4-BE49-F238E27FC236}">
                <a16:creationId xmlns:a16="http://schemas.microsoft.com/office/drawing/2014/main" id="{6B891D15-CEF3-12ED-3545-5DD9619511A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19044"/>
          <a:stretch/>
        </p:blipFill>
        <p:spPr>
          <a:xfrm>
            <a:off x="6695229" y="2516285"/>
            <a:ext cx="5252549" cy="311410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2C20982-C4FE-CFE0-2BC2-3C3669675937}"/>
              </a:ext>
            </a:extLst>
          </p:cNvPr>
          <p:cNvSpPr/>
          <p:nvPr/>
        </p:nvSpPr>
        <p:spPr>
          <a:xfrm>
            <a:off x="11488217" y="3907481"/>
            <a:ext cx="546526" cy="9223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D215B5B-2350-59DC-BAD8-A2248E95D9E5}"/>
              </a:ext>
            </a:extLst>
          </p:cNvPr>
          <p:cNvSpPr txBox="1">
            <a:spLocks/>
          </p:cNvSpPr>
          <p:nvPr/>
        </p:nvSpPr>
        <p:spPr>
          <a:xfrm>
            <a:off x="403200" y="2037264"/>
            <a:ext cx="6205086" cy="14323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Merging existing and new code to Garfield++ has started:</a:t>
            </a:r>
          </a:p>
          <a:p>
            <a:pPr lvl="2"/>
            <a:r>
              <a:rPr lang="en-US" sz="1800" dirty="0"/>
              <a:t>Integration of the SWEATERS’ r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</a:rPr>
              <a:t>adiation trapping </a:t>
            </a:r>
            <a:r>
              <a:rPr lang="en-US" sz="1800" dirty="0"/>
              <a:t>code into the main branch of Garfield++ (</a:t>
            </a:r>
            <a:r>
              <a:rPr lang="en-US" sz="1800" dirty="0">
                <a:hlinkClick r:id="rId6"/>
              </a:rPr>
              <a:t>!460</a:t>
            </a:r>
            <a:r>
              <a:rPr lang="en-US" sz="1800" dirty="0"/>
              <a:t>)</a:t>
            </a:r>
          </a:p>
          <a:p>
            <a:pPr lvl="2"/>
            <a:r>
              <a:rPr lang="en-US" sz="1800" dirty="0"/>
              <a:t>Inclusion of a Runge-</a:t>
            </a:r>
            <a:r>
              <a:rPr lang="en-US" sz="1800" dirty="0" err="1"/>
              <a:t>Kutta</a:t>
            </a:r>
            <a:r>
              <a:rPr lang="en-US" sz="1800" dirty="0"/>
              <a:t>-Nyström method integration option during electron’s free flight (</a:t>
            </a:r>
            <a:r>
              <a:rPr lang="en-US" sz="1800" dirty="0">
                <a:hlinkClick r:id="rId7"/>
              </a:rPr>
              <a:t>!458</a:t>
            </a:r>
            <a:r>
              <a:rPr lang="en-US" sz="1800" dirty="0"/>
              <a:t>)</a:t>
            </a:r>
          </a:p>
          <a:p>
            <a:pPr lvl="2"/>
            <a:r>
              <a:rPr lang="en-US" sz="1800" dirty="0"/>
              <a:t>Still, some work to do!</a:t>
            </a:r>
          </a:p>
          <a:p>
            <a:pPr lvl="2"/>
            <a:endParaRPr lang="en-US" sz="1800" dirty="0"/>
          </a:p>
          <a:p>
            <a:pPr lvl="1"/>
            <a:r>
              <a:rPr lang="en-US" dirty="0"/>
              <a:t>More measurements are needed to better represent the different underlying physics processes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Organize a WG4 topical meeting on this topic</a:t>
            </a:r>
          </a:p>
        </p:txBody>
      </p:sp>
    </p:spTree>
    <p:extLst>
      <p:ext uri="{BB962C8B-B14F-4D97-AF65-F5344CB8AC3E}">
        <p14:creationId xmlns:p14="http://schemas.microsoft.com/office/powerpoint/2010/main" val="3225339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404639-634D-3619-367E-92835F32F8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3580A63-6D0E-EA37-6589-A9EB9C720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3881"/>
          </a:xfrm>
        </p:spPr>
        <p:txBody>
          <a:bodyPr/>
          <a:lstStyle/>
          <a:p>
            <a:r>
              <a:rPr lang="en-US" sz="2800" dirty="0">
                <a:solidFill>
                  <a:srgbClr val="0033A4"/>
                </a:solidFill>
              </a:rPr>
              <a:t>WG4 Working Meetings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DA805-1BDB-4E02-2358-599CA21BA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0BDE31-8EC6-03B4-3404-FCD79093078B}"/>
              </a:ext>
            </a:extLst>
          </p:cNvPr>
          <p:cNvSpPr/>
          <p:nvPr/>
        </p:nvSpPr>
        <p:spPr>
          <a:xfrm>
            <a:off x="407988" y="6309320"/>
            <a:ext cx="1079500" cy="4341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6530AC-20A6-72FB-24A1-F943CA56C88B}"/>
              </a:ext>
            </a:extLst>
          </p:cNvPr>
          <p:cNvSpPr txBox="1"/>
          <p:nvPr/>
        </p:nvSpPr>
        <p:spPr>
          <a:xfrm>
            <a:off x="7250914" y="6467451"/>
            <a:ext cx="437299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Past WG4 work meetings: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/>
              </a:rPr>
              <a:t>https://indico.cern.ch/category/18031/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BBF2E4-9D66-BB31-BDAD-37D91097283D}"/>
              </a:ext>
            </a:extLst>
          </p:cNvPr>
          <p:cNvSpPr txBox="1"/>
          <p:nvPr/>
        </p:nvSpPr>
        <p:spPr>
          <a:xfrm>
            <a:off x="398412" y="853888"/>
            <a:ext cx="11385600" cy="5262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Since the last DRD1 Collaboration Meeting (CM), a convener meet-up was organized to discuss the upcoming CM, organise a meeting on low-pressure simulations, and to exchange ideas on </a:t>
            </a:r>
            <a:r>
              <a:rPr lang="en-GB" dirty="0">
                <a:solidFill>
                  <a:srgbClr val="000000"/>
                </a:solidFill>
                <a:effectLst/>
                <a:latin typeface="Helvetica" pitchFamily="2" charset="0"/>
              </a:rPr>
              <a:t>approaches to tackle certain topics</a:t>
            </a:r>
            <a:r>
              <a:rPr lang="en-GB" dirty="0">
                <a:solidFill>
                  <a:schemeClr val="tx2"/>
                </a:solidFill>
              </a:rPr>
              <a:t>. Additionally, a proposal was made for a series of upcoming WG4 topical meetings: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b="1" dirty="0">
                <a:solidFill>
                  <a:schemeClr val="tx2"/>
                </a:solidFill>
              </a:rPr>
              <a:t>Documentation &amp; Simulation School (March 2025)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dirty="0">
                <a:solidFill>
                  <a:schemeClr val="tx2"/>
                </a:solidFill>
              </a:rPr>
              <a:t>Initiate the organization of a dedicated simulation school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General discussion on the aims of the school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Identify interested parties to assist in organizing and developing exercises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dirty="0">
                <a:solidFill>
                  <a:schemeClr val="tx2"/>
                </a:solidFill>
              </a:rPr>
              <a:t>Open discussion on strategies to improve the documentation of MC toolkits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r>
              <a:rPr lang="en-GB" b="1" dirty="0">
                <a:solidFill>
                  <a:schemeClr val="tx2"/>
                </a:solidFill>
              </a:rPr>
              <a:t>Simulation and Measurements at Low-Pressures (April 2025)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dirty="0">
                <a:solidFill>
                  <a:schemeClr val="tx2"/>
                </a:solidFill>
              </a:rPr>
              <a:t>Contributions from groups working on this topic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dirty="0">
                <a:solidFill>
                  <a:schemeClr val="tx2"/>
                </a:solidFill>
              </a:rPr>
              <a:t>Open discussion on simulation strategies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dirty="0">
                <a:solidFill>
                  <a:schemeClr val="tx2"/>
                </a:solidFill>
              </a:rPr>
              <a:t>Identify key measurements needed to enhance our understanding of the underlying physics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dirty="0">
                <a:solidFill>
                  <a:schemeClr val="tx2"/>
                </a:solidFill>
              </a:rPr>
              <a:t>Explore synergies with other WGs and WPs</a:t>
            </a:r>
          </a:p>
          <a:p>
            <a:pPr marL="285750" indent="-285750">
              <a:buFont typeface="Wingdings" pitchFamily="2" charset="2"/>
              <a:buChar char="§"/>
            </a:pPr>
            <a:endParaRPr lang="en-GB" dirty="0">
              <a:solidFill>
                <a:schemeClr val="tx2"/>
              </a:solidFill>
            </a:endParaRPr>
          </a:p>
          <a:p>
            <a:r>
              <a:rPr lang="en-GB" b="1" dirty="0">
                <a:solidFill>
                  <a:schemeClr val="tx2"/>
                </a:solidFill>
              </a:rPr>
              <a:t>Multi-threaded and GPU-Accelerated Methods (May 2025?)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dirty="0">
                <a:solidFill>
                  <a:schemeClr val="tx2"/>
                </a:solidFill>
              </a:rPr>
              <a:t>Contributions from groups working on this topic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dirty="0">
                <a:solidFill>
                  <a:schemeClr val="tx2"/>
                </a:solidFill>
              </a:rPr>
              <a:t>Open discussion on the usefulness and implementation of these methods in key simulation toolkits</a:t>
            </a:r>
            <a:endParaRPr lang="en-GB" dirty="0">
              <a:solidFill>
                <a:schemeClr val="tx2"/>
              </a:solidFill>
              <a:effectLst/>
              <a:latin typeface="Helvetica" pitchFamily="2" charset="0"/>
            </a:endParaRPr>
          </a:p>
        </p:txBody>
      </p:sp>
      <p:pic>
        <p:nvPicPr>
          <p:cNvPr id="17" name="Picture 16" descr="A blue and white logo&#10;&#10;AI-generated content may be incorrect.">
            <a:extLst>
              <a:ext uri="{FF2B5EF4-FFF2-40B4-BE49-F238E27FC236}">
                <a16:creationId xmlns:a16="http://schemas.microsoft.com/office/drawing/2014/main" id="{1D181887-277B-9E15-B39A-0B6448DB3E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54951" y="5750996"/>
            <a:ext cx="527325" cy="163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742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9FD140-88FE-2AC0-64A5-6C32CFDA4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E76B63B-5DF6-0FD9-CE99-164221FBF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3881"/>
          </a:xfrm>
        </p:spPr>
        <p:txBody>
          <a:bodyPr/>
          <a:lstStyle/>
          <a:p>
            <a:r>
              <a:rPr lang="en-US" sz="2800" dirty="0">
                <a:solidFill>
                  <a:srgbClr val="0033A4"/>
                </a:solidFill>
              </a:rPr>
              <a:t>Today’s WG4 Agenda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5BC360-2373-57ED-4912-554AA9EB0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B8D52B-68DD-16C9-33FB-06DC6624E86E}"/>
              </a:ext>
            </a:extLst>
          </p:cNvPr>
          <p:cNvSpPr/>
          <p:nvPr/>
        </p:nvSpPr>
        <p:spPr>
          <a:xfrm>
            <a:off x="407988" y="6309320"/>
            <a:ext cx="1079500" cy="4341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5DEA23-9D20-6779-BB5D-84247EB6781B}"/>
              </a:ext>
            </a:extLst>
          </p:cNvPr>
          <p:cNvSpPr txBox="1"/>
          <p:nvPr/>
        </p:nvSpPr>
        <p:spPr>
          <a:xfrm>
            <a:off x="4960773" y="6470052"/>
            <a:ext cx="666689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WG4 agenda and contributions: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/>
              </a:rPr>
              <a:t>https://indico.cern.ch/event/1489983/sessions/580472/#20250226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Picture 16" descr="A blue and white logo&#10;&#10;AI-generated content may be incorrect.">
            <a:extLst>
              <a:ext uri="{FF2B5EF4-FFF2-40B4-BE49-F238E27FC236}">
                <a16:creationId xmlns:a16="http://schemas.microsoft.com/office/drawing/2014/main" id="{BEBBCE3B-0995-8CB7-DBC9-775F9CA23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54951" y="5750996"/>
            <a:ext cx="527325" cy="1630827"/>
          </a:xfrm>
          <a:prstGeom prst="rect">
            <a:avLst/>
          </a:prstGeom>
        </p:spPr>
      </p:pic>
      <p:pic>
        <p:nvPicPr>
          <p:cNvPr id="9" name="Content Placeholder 8" descr="A purple and white text on a purple background&#10;&#10;AI-generated content may be incorrect.">
            <a:extLst>
              <a:ext uri="{FF2B5EF4-FFF2-40B4-BE49-F238E27FC236}">
                <a16:creationId xmlns:a16="http://schemas.microsoft.com/office/drawing/2014/main" id="{D4C01405-9DA7-C550-2685-A2967521EB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530350" y="1174750"/>
            <a:ext cx="9131300" cy="4508500"/>
          </a:xfrm>
        </p:spPr>
      </p:pic>
    </p:spTree>
    <p:extLst>
      <p:ext uri="{BB962C8B-B14F-4D97-AF65-F5344CB8AC3E}">
        <p14:creationId xmlns:p14="http://schemas.microsoft.com/office/powerpoint/2010/main" val="84117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logo&#10;&#10;AI-generated content may be incorrect.">
            <a:extLst>
              <a:ext uri="{FF2B5EF4-FFF2-40B4-BE49-F238E27FC236}">
                <a16:creationId xmlns:a16="http://schemas.microsoft.com/office/drawing/2014/main" id="{F2D6B1C1-C0F0-0102-AF46-C43154181D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54951" y="5750996"/>
            <a:ext cx="527325" cy="16308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85E848-3396-970D-100A-2B7C44185FD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1000"/>
          </a:blip>
          <a:srcRect l="5599" t="21506" r="79071" b="17534"/>
          <a:stretch/>
        </p:blipFill>
        <p:spPr>
          <a:xfrm rot="16200000">
            <a:off x="2667000" y="-2667002"/>
            <a:ext cx="6858002" cy="12192002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90932CE3-A572-3225-2386-978A1CCE5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0" y="2849476"/>
            <a:ext cx="11376023" cy="1159048"/>
          </a:xfrm>
        </p:spPr>
        <p:txBody>
          <a:bodyPr/>
          <a:lstStyle/>
          <a:p>
            <a:pPr marL="0" lvl="1" indent="0">
              <a:buNone/>
            </a:pPr>
            <a:endParaRPr lang="en-US" dirty="0"/>
          </a:p>
          <a:p>
            <a:pPr marL="0" lvl="1" indent="0" algn="ctr">
              <a:buNone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Thank you for your attention!</a:t>
            </a:r>
          </a:p>
          <a:p>
            <a:pPr marL="0" lvl="1" indent="0" algn="ctr">
              <a:buNone/>
            </a:pPr>
            <a:endParaRPr lang="en-US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021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62225</TotalTime>
  <Words>384</Words>
  <Application>Microsoft Macintosh PowerPoint</Application>
  <PresentationFormat>Widescreen</PresentationFormat>
  <Paragraphs>52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Helvetica</vt:lpstr>
      <vt:lpstr>Wingdings</vt:lpstr>
      <vt:lpstr>Office Theme</vt:lpstr>
      <vt:lpstr>PowerPoint Presentation</vt:lpstr>
      <vt:lpstr>Meeting on Low-Pressure Simulations and Measurements</vt:lpstr>
      <vt:lpstr>WG4 Working Meetings</vt:lpstr>
      <vt:lpstr>Today’s WG4 Agenda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Djunes Janssens</dc:creator>
  <cp:lastModifiedBy>Djunes Janssens</cp:lastModifiedBy>
  <cp:revision>1088</cp:revision>
  <cp:lastPrinted>2022-02-18T13:59:43Z</cp:lastPrinted>
  <dcterms:created xsi:type="dcterms:W3CDTF">2021-03-29T12:00:47Z</dcterms:created>
  <dcterms:modified xsi:type="dcterms:W3CDTF">2025-02-25T08:23:26Z</dcterms:modified>
</cp:coreProperties>
</file>