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0" r:id="rId4"/>
    <p:sldId id="262" r:id="rId5"/>
    <p:sldId id="264" r:id="rId6"/>
    <p:sldId id="263" r:id="rId7"/>
    <p:sldId id="261" r:id="rId8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5087FE-B8A9-498C-873F-4A225F73FF2C}" type="datetimeFigureOut">
              <a:rPr lang="en-150" smtClean="0"/>
              <a:t>24/02/2025</a:t>
            </a:fld>
            <a:endParaRPr lang="en-15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4F838-6067-4559-BECE-464DBC1A2A4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828994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C4F838-6067-4559-BECE-464DBC1A2A4B}" type="slidenum">
              <a:rPr lang="en-150" smtClean="0"/>
              <a:t>2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982231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58232-D2B8-2A80-44EE-D71C28FC1A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81D713-6FAA-8BA0-4ED3-11C7F9304B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685B4-035D-C965-6F6B-E3F4EA4AC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D821B-D064-45DD-B5DF-3FB93C019380}" type="datetime8">
              <a:rPr lang="en-150" smtClean="0"/>
              <a:t>24/02/2025 04:15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EAD99-B34B-BED1-D73F-308E17C31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0B8D7-D544-5304-9826-9EFEF2A0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650778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497C-7C0F-7F8E-165F-4844B9D71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1098E6-55FE-25A6-3414-06A872F063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3342B-B48A-D49A-B142-9A2F6A09A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FACE-DCE2-4367-A48A-BB1ED7757317}" type="datetime8">
              <a:rPr lang="en-150" smtClean="0"/>
              <a:t>24/02/2025 04:15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86904-919C-6B1E-44AE-568FD4514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90AB8-0312-D04D-D37E-FD865EFCC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28842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BF7F50-AF7C-6A16-4A7E-F1FD591F39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65AA05-0571-7357-4D52-3045541368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EC8DA-D833-D8BB-4483-B92CE6BFC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6CCA-A773-44B2-A565-4B6AA64628FA}" type="datetime8">
              <a:rPr lang="en-150" smtClean="0"/>
              <a:t>24/02/2025 04:15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470F9-CD96-E991-15DC-7EFAEA0EC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5FF421-33D0-3D82-27FC-F1369F551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091639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B595F-81B3-E8B6-3FD6-D31D3B134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B8CEF-E3C1-F314-734B-4EABF9CA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E1F00-B12A-AFCD-294A-70668620F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74D97-BE87-4382-9388-4E4A45B962A3}" type="datetime8">
              <a:rPr lang="en-150" smtClean="0"/>
              <a:t>24/02/2025 04:15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E47B1-440D-4D24-3A6A-E9E1ABD41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61FA1B-D04A-F6CB-F161-136356787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061135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F53E7-7B58-2A6A-4581-FFDB86B69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A60310-0C63-B25D-544B-FD322D6A5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B505F-D784-44D5-6E0D-1E1062C7E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D64A-FCF4-4591-966D-8E2DA9757D75}" type="datetime8">
              <a:rPr lang="en-150" smtClean="0"/>
              <a:t>24/02/2025 04:15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031ED-D96C-A370-A6E3-CF9B009EC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504FDC-D548-3EE6-9743-07A8864B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508988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A0DDC-0B8C-77D9-8B33-7B5B6FA0D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69CA8-589F-EACB-8FAC-EE301E07BC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6E5266-D88A-86C6-45B7-ABD26ECB54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2D0689-A581-9EAD-A514-DE20682A7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A892-F247-4D46-A3C2-15AF25121D4A}" type="datetime8">
              <a:rPr lang="en-150" smtClean="0"/>
              <a:t>24/02/2025 04:15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060B2E-AB2F-33A7-496A-EF4A4F2A5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E4799-BC88-6426-606E-5E7B2A7BD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66026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3E7F6-0BD8-5760-B97E-371EFFDB6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D78C96-AA32-1314-5185-4E4BB5B4A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E95F71-00D7-8920-2F2F-53852316BA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DA6E4-ACEC-BC7D-DAB5-96E6B936C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6069E0-E442-5429-F222-FC091C8980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F6EB9D-733A-D622-68C1-D4604E999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4D7C-F061-43CB-B710-5BEB4D11FE5C}" type="datetime8">
              <a:rPr lang="en-150" smtClean="0"/>
              <a:t>24/02/2025 04:15</a:t>
            </a:fld>
            <a:endParaRPr lang="en-15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38EABF-7343-C9FE-F164-974F294EE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66BC51-D655-63EB-A1C4-DF1295E27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73614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FB573-FC73-3D72-4FC3-2261E4114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919BFE-020A-E7CE-9BF7-F9BDD37FB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D7F8-6389-4076-B095-1E6432AECE9B}" type="datetime8">
              <a:rPr lang="en-150" smtClean="0"/>
              <a:t>24/02/2025 04:15</a:t>
            </a:fld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A0A4E7-2B42-D56D-145C-A1DF79B79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25430C-62A9-ED1B-65AD-C799572B9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06987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E0453C-2130-3E69-B893-70F8A3403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B8A3-AB73-4C00-9957-3ABC1DBAD8B0}" type="datetime8">
              <a:rPr lang="en-150" smtClean="0"/>
              <a:t>24/02/2025 04:15</a:t>
            </a:fld>
            <a:endParaRPr lang="en-1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09AADE-80C4-9467-EAB6-0C0FB959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746FA-50BD-1189-E999-4655E688C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96991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2FA2A-119E-A561-508C-B78D56F0B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2CCEB-08A9-906F-599C-615B27C42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03095C-3C1E-51E0-CD7C-82FCDA1143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C522DD-C512-D998-10DF-43F309108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D13B1-F1EF-4822-9D6D-20C5C1A836AE}" type="datetime8">
              <a:rPr lang="en-150" smtClean="0"/>
              <a:t>24/02/2025 04:15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B102B4-1677-37D5-5C91-54C89718E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44E04-169F-DD33-1E99-D4445C97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03924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FA82D-80A8-838A-A889-14B33AE53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FEF40C-31C9-D79F-62B8-637F8A787E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E4D2E3-8B80-320B-7DCE-6EB2F4868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80689B-CD25-A880-3AB6-C03D9E857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9B-BA1C-481D-B9F3-9D2F8466EAFB}" type="datetime8">
              <a:rPr lang="en-150" smtClean="0"/>
              <a:t>24/02/2025 04:15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66863E-52C4-DC30-BCF5-7BEE666D7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96D7D6-7E08-9C1D-C429-F9257C653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453559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61C890-DDF3-8B89-CEF2-C9FD1AFCF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B55DB7-CDB0-7324-B1E0-FE316022D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1B5F6-E69E-7E45-9686-866BDA3BAD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D80635-75A8-4625-9E3E-3B6FFF9E085E}" type="datetime8">
              <a:rPr lang="en-150" smtClean="0"/>
              <a:t>24/02/2025 04:15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78F1E-BCCB-8874-9B63-19F4F9C4A7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42321-EF69-87AC-B03C-641CA95C8F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556E77-FCBA-4575-9FCC-392D603A0C1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5980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mailto:drd1.bulletin@cern.ch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69C36-2E85-F2CF-B162-BC2FBD9C32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1793959"/>
            <a:ext cx="12191999" cy="933911"/>
          </a:xfrm>
        </p:spPr>
        <p:txBody>
          <a:bodyPr/>
          <a:lstStyle/>
          <a:p>
            <a:r>
              <a:rPr lang="en-GB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 Resources and DRD1 Bulletin</a:t>
            </a:r>
            <a:endParaRPr lang="en-15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BE019A-209D-136E-EDB8-96109770A7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98133"/>
            <a:ext cx="9144000" cy="547175"/>
          </a:xfrm>
        </p:spPr>
        <p:txBody>
          <a:bodyPr/>
          <a:lstStyle/>
          <a:p>
            <a:r>
              <a:rPr lang="en-GB" u="sng" dirty="0">
                <a:solidFill>
                  <a:srgbClr val="002060"/>
                </a:solidFill>
              </a:rPr>
              <a:t>Working Group 8: Knowledge Transfer, Training, Career Promotion</a:t>
            </a:r>
          </a:p>
          <a:p>
            <a:endParaRPr lang="en-GB" dirty="0"/>
          </a:p>
          <a:p>
            <a:endParaRPr lang="en-GB" b="1" dirty="0"/>
          </a:p>
          <a:p>
            <a:endParaRPr lang="en-150" dirty="0"/>
          </a:p>
        </p:txBody>
      </p:sp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9388E96-BCAD-461D-1EB4-9E3E992CC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535" y="229804"/>
            <a:ext cx="1905000" cy="6381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C1CB7D-C879-F2EB-7674-E9E13C33DEA5}"/>
              </a:ext>
            </a:extLst>
          </p:cNvPr>
          <p:cNvSpPr txBox="1"/>
          <p:nvPr/>
        </p:nvSpPr>
        <p:spPr>
          <a:xfrm>
            <a:off x="1214283" y="5739766"/>
            <a:ext cx="9901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4th DRD1 Collaboration Meeting - CERN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srgbClr val="002060"/>
                </a:solidFill>
                <a:latin typeface="Calibri" panose="020F0502020204030204"/>
              </a:rPr>
              <a:t>24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-28 February 2025</a:t>
            </a:r>
            <a:endParaRPr kumimoji="0" lang="en-150" sz="20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DD0B52-185A-C508-5F2F-6FF2F95B6FDA}"/>
              </a:ext>
            </a:extLst>
          </p:cNvPr>
          <p:cNvSpPr txBox="1"/>
          <p:nvPr/>
        </p:nvSpPr>
        <p:spPr>
          <a:xfrm>
            <a:off x="462116" y="3787542"/>
            <a:ext cx="1140541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Elisabetta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Baracchini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(GSSI)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Florian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Brunbauer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(CERN)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Mauro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Iodice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(INFN)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Raheema Hafeji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(IFIC)</a:t>
            </a:r>
            <a:endParaRPr kumimoji="0" lang="en-150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7ED04B5-BDA9-A263-3DE2-A4DC1C8A98DA}"/>
              </a:ext>
            </a:extLst>
          </p:cNvPr>
          <p:cNvCxnSpPr/>
          <p:nvPr/>
        </p:nvCxnSpPr>
        <p:spPr>
          <a:xfrm flipH="1">
            <a:off x="304800" y="1160206"/>
            <a:ext cx="1156273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8844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FBDA4-391B-5AAE-9607-4B5686961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65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solidFill>
                  <a:srgbClr val="002060"/>
                </a:solidFill>
              </a:rPr>
              <a:t>DRD1 bulletin</a:t>
            </a:r>
            <a:endParaRPr lang="en-150" sz="6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AB874C-AA28-F236-1D14-BE7DF666A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193594" cy="365125"/>
          </a:xfrm>
        </p:spPr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0A0B2E-5230-FEFC-1E50-20F8F790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2</a:t>
            </a:fld>
            <a:endParaRPr lang="en-150"/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5430BA31-A3D0-A13D-8112-335C7AF74F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535" y="229804"/>
            <a:ext cx="1905000" cy="63817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242DEA7-08FF-2530-C2F4-4578035A486C}"/>
              </a:ext>
            </a:extLst>
          </p:cNvPr>
          <p:cNvCxnSpPr/>
          <p:nvPr/>
        </p:nvCxnSpPr>
        <p:spPr>
          <a:xfrm flipH="1">
            <a:off x="304800" y="1160206"/>
            <a:ext cx="1156273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64340EA-8486-E126-0A44-FA83EAF904CC}"/>
              </a:ext>
            </a:extLst>
          </p:cNvPr>
          <p:cNvSpPr txBox="1">
            <a:spLocks/>
          </p:cNvSpPr>
          <p:nvPr/>
        </p:nvSpPr>
        <p:spPr>
          <a:xfrm>
            <a:off x="231684" y="1405478"/>
            <a:ext cx="7334025" cy="310216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60000"/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002060"/>
                </a:solidFill>
              </a:rPr>
              <a:t>Monthly bulletin </a:t>
            </a:r>
            <a:r>
              <a:rPr lang="en-GB" sz="2400" b="1" dirty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>
                <a:solidFill>
                  <a:srgbClr val="002060"/>
                </a:solidFill>
              </a:rPr>
              <a:t>emailed out to </a:t>
            </a:r>
            <a:r>
              <a:rPr lang="en-GB" sz="2400" b="1" i="1" u="sng" dirty="0">
                <a:solidFill>
                  <a:srgbClr val="00B050"/>
                </a:solidFill>
              </a:rPr>
              <a:t>DRD1-all@cern.ch</a:t>
            </a:r>
            <a:r>
              <a:rPr lang="en-GB" sz="2400" i="1" u="sng" dirty="0">
                <a:solidFill>
                  <a:srgbClr val="00B050"/>
                </a:solidFill>
              </a:rPr>
              <a:t> </a:t>
            </a:r>
            <a:r>
              <a:rPr lang="en-GB" sz="2400" b="1" dirty="0">
                <a:solidFill>
                  <a:srgbClr val="002060"/>
                </a:solidFill>
              </a:rPr>
              <a:t>mailing list</a:t>
            </a:r>
            <a:r>
              <a:rPr lang="en-GB" sz="2400" b="1" dirty="0"/>
              <a:t>.</a:t>
            </a:r>
            <a:r>
              <a:rPr lang="en-GB" sz="2400" b="1" i="1" dirty="0"/>
              <a:t> </a:t>
            </a:r>
          </a:p>
          <a:p>
            <a:pPr marL="0" indent="0">
              <a:buSzPct val="60000"/>
              <a:buFont typeface="Arial" panose="020B0604020202020204" pitchFamily="34" charset="0"/>
              <a:buNone/>
            </a:pPr>
            <a:endParaRPr lang="en-GB" sz="2400" dirty="0">
              <a:solidFill>
                <a:srgbClr val="002060"/>
              </a:solidFill>
            </a:endParaRPr>
          </a:p>
          <a:p>
            <a:pPr marL="0" indent="0">
              <a:buSzPct val="60000"/>
              <a:buFont typeface="Arial" panose="020B0604020202020204" pitchFamily="34" charset="0"/>
              <a:buNone/>
            </a:pPr>
            <a:r>
              <a:rPr lang="en-GB" sz="2400" b="1" u="sng" dirty="0">
                <a:solidFill>
                  <a:srgbClr val="002060"/>
                </a:solidFill>
              </a:rPr>
              <a:t>Content includes: </a:t>
            </a:r>
          </a:p>
          <a:p>
            <a:pPr>
              <a:buSzPct val="60000"/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070C0"/>
                </a:solidFill>
              </a:rPr>
              <a:t>DRD1 announcements and upcoming events.*</a:t>
            </a:r>
          </a:p>
          <a:p>
            <a:pPr>
              <a:buSzPct val="60000"/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070C0"/>
                </a:solidFill>
              </a:rPr>
              <a:t>News from work packages and working groups.</a:t>
            </a:r>
          </a:p>
          <a:p>
            <a:pPr>
              <a:buSzPct val="60000"/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070C0"/>
                </a:solidFill>
              </a:rPr>
              <a:t>Training and schools.*</a:t>
            </a:r>
          </a:p>
          <a:p>
            <a:pPr>
              <a:buSzPct val="60000"/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070C0"/>
                </a:solidFill>
              </a:rPr>
              <a:t>Gaseous Detector Seminar Series events.</a:t>
            </a:r>
          </a:p>
          <a:p>
            <a:pPr>
              <a:buSzPct val="60000"/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070C0"/>
                </a:solidFill>
              </a:rPr>
              <a:t>Conferences, workshops and seminars.*</a:t>
            </a:r>
          </a:p>
          <a:p>
            <a:pPr>
              <a:buSzPct val="60000"/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070C0"/>
                </a:solidFill>
              </a:rPr>
              <a:t>Job opportunities.*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F30E0A-37ED-B3A2-DE1B-813500C6FF10}"/>
              </a:ext>
            </a:extLst>
          </p:cNvPr>
          <p:cNvSpPr txBox="1"/>
          <p:nvPr/>
        </p:nvSpPr>
        <p:spPr>
          <a:xfrm>
            <a:off x="311972" y="4916552"/>
            <a:ext cx="6682627" cy="132343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 you have some relevant news or updates that you would like added to the bulletin, send it at anytime to 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drd1.bulletin@cern.ch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2000" i="1" dirty="0">
                <a:solidFill>
                  <a:schemeClr val="accent2">
                    <a:lumMod val="75000"/>
                  </a:schemeClr>
                </a:solidFill>
                <a:latin typeface="Calibri" panose="020F0502020204030204"/>
              </a:rPr>
              <a:t>o</a:t>
            </a:r>
            <a:r>
              <a:rPr kumimoji="0" lang="en-GB" sz="2000" i="1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 to </a:t>
            </a:r>
            <a:r>
              <a:rPr kumimoji="0" lang="en-GB" sz="2000" b="1" i="1" u="sng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DRD1-WG8-convenors@cern.ch</a:t>
            </a:r>
            <a:endParaRPr kumimoji="0" lang="en-GB" sz="2000" b="1" i="0" u="sng" strike="noStrike" kern="1200" cap="none" spc="0" normalizeH="0" baseline="0" noProof="0" dirty="0">
              <a:ln>
                <a:noFill/>
              </a:ln>
              <a:solidFill>
                <a:srgbClr val="E97132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Comments + suggestions are also very welcome.</a:t>
            </a:r>
            <a:endParaRPr kumimoji="0" lang="en-150" sz="2000" b="0" i="0" u="none" strike="noStrike" kern="1200" cap="none" spc="0" normalizeH="0" baseline="0" noProof="0" dirty="0">
              <a:ln>
                <a:noFill/>
              </a:ln>
              <a:solidFill>
                <a:srgbClr val="E97132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document with text and images&#10;&#10;Description automatically generated">
            <a:extLst>
              <a:ext uri="{FF2B5EF4-FFF2-40B4-BE49-F238E27FC236}">
                <a16:creationId xmlns:a16="http://schemas.microsoft.com/office/drawing/2014/main" id="{FC3BCF0D-EA57-2B5B-3659-CEBCEACD66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1" b="32817"/>
          <a:stretch/>
        </p:blipFill>
        <p:spPr>
          <a:xfrm>
            <a:off x="7257045" y="1316716"/>
            <a:ext cx="3711262" cy="320628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2" name="Picture 11" descr="A document with text and blue text&#10;&#10;Description automatically generated">
            <a:extLst>
              <a:ext uri="{FF2B5EF4-FFF2-40B4-BE49-F238E27FC236}">
                <a16:creationId xmlns:a16="http://schemas.microsoft.com/office/drawing/2014/main" id="{3E2A5E28-3FF3-1488-B03E-D63D817EC5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92"/>
          <a:stretch/>
        </p:blipFill>
        <p:spPr>
          <a:xfrm>
            <a:off x="7874373" y="3279244"/>
            <a:ext cx="3772227" cy="203085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3" name="Picture 12" descr="A document with text on it&#10;&#10;Description automatically generated">
            <a:extLst>
              <a:ext uri="{FF2B5EF4-FFF2-40B4-BE49-F238E27FC236}">
                <a16:creationId xmlns:a16="http://schemas.microsoft.com/office/drawing/2014/main" id="{09504C38-86C4-21CC-FE2B-079AFDC331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2" b="54753"/>
          <a:stretch/>
        </p:blipFill>
        <p:spPr>
          <a:xfrm>
            <a:off x="8351168" y="4374866"/>
            <a:ext cx="3711262" cy="194421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087588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44E31-1EFD-D794-F0C6-F8E9156A6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D0B5A-6038-243A-D2D2-BAE100C6E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-1792"/>
            <a:ext cx="10515600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solidFill>
                  <a:srgbClr val="002060"/>
                </a:solidFill>
              </a:rPr>
              <a:t>DRD1 website</a:t>
            </a:r>
            <a:endParaRPr lang="en-150" sz="6000" b="1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1970C3-F68E-1B36-76C5-1EE791CD0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193594" cy="365125"/>
          </a:xfrm>
        </p:spPr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BB07F4-2FD6-9B66-4C56-0A5F1D904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3</a:t>
            </a:fld>
            <a:endParaRPr lang="en-150"/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E4D1F496-8717-4D6F-6719-09B711A057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535" y="229804"/>
            <a:ext cx="1905000" cy="63817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BC6CAA2-2EA1-5FC1-B8DB-C56BD68DE86C}"/>
              </a:ext>
            </a:extLst>
          </p:cNvPr>
          <p:cNvCxnSpPr/>
          <p:nvPr/>
        </p:nvCxnSpPr>
        <p:spPr>
          <a:xfrm flipH="1">
            <a:off x="304800" y="1160206"/>
            <a:ext cx="1156273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33E9B5-1EAA-FEBC-5695-733C24EEFC2B}"/>
              </a:ext>
            </a:extLst>
          </p:cNvPr>
          <p:cNvSpPr txBox="1"/>
          <p:nvPr/>
        </p:nvSpPr>
        <p:spPr>
          <a:xfrm>
            <a:off x="304800" y="1356963"/>
            <a:ext cx="10842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Information and resources are found on the website </a:t>
            </a:r>
            <a:r>
              <a:rPr lang="en-GB" sz="2000" b="1" i="1" u="sng" dirty="0">
                <a:solidFill>
                  <a:srgbClr val="00B050"/>
                </a:solidFill>
              </a:rPr>
              <a:t>drd1.web.cern.ch.</a:t>
            </a:r>
            <a:endParaRPr lang="en-150" sz="2000" b="1" i="1" u="sng" dirty="0">
              <a:solidFill>
                <a:srgbClr val="00B05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399E1B-67E7-05A4-9609-0D36149A64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643"/>
          <a:stretch/>
        </p:blipFill>
        <p:spPr>
          <a:xfrm>
            <a:off x="838200" y="1894172"/>
            <a:ext cx="4837469" cy="4071745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59305ED-6B30-A98B-875C-67E5DED04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0940" y="2196205"/>
            <a:ext cx="3936595" cy="1399914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</a:rPr>
              <a:t>Scientific organisation of the collaboration.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</a:rPr>
              <a:t>Description of activities from each WG and WP.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DEF40A3-3166-EF2E-9C55-EF2106FE581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484"/>
          <a:stretch/>
        </p:blipFill>
        <p:spPr>
          <a:xfrm>
            <a:off x="6905541" y="4001728"/>
            <a:ext cx="4961994" cy="2424307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E7032DF-C7BF-42FF-9262-9D979CBC5826}"/>
              </a:ext>
            </a:extLst>
          </p:cNvPr>
          <p:cNvCxnSpPr>
            <a:cxnSpLocks/>
          </p:cNvCxnSpPr>
          <p:nvPr/>
        </p:nvCxnSpPr>
        <p:spPr>
          <a:xfrm flipH="1">
            <a:off x="5525729" y="1757073"/>
            <a:ext cx="737419" cy="7465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E9AE99C-45B2-BB12-9796-DC8FE3FF0E7C}"/>
              </a:ext>
            </a:extLst>
          </p:cNvPr>
          <p:cNvCxnSpPr>
            <a:cxnSpLocks/>
          </p:cNvCxnSpPr>
          <p:nvPr/>
        </p:nvCxnSpPr>
        <p:spPr>
          <a:xfrm>
            <a:off x="9613490" y="3447187"/>
            <a:ext cx="0" cy="4770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602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238FFB-11FC-2616-EF4B-8B3549D171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65CBF-9D39-B170-2890-2B02E1510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-1792"/>
            <a:ext cx="10515600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solidFill>
                  <a:srgbClr val="002060"/>
                </a:solidFill>
              </a:rPr>
              <a:t>DRD1 Notes</a:t>
            </a:r>
            <a:endParaRPr lang="en-150" sz="60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9EDA1-911B-7549-095B-0EDED8C009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860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i="1" u="sng" dirty="0">
                <a:solidFill>
                  <a:srgbClr val="00B050"/>
                </a:solidFill>
              </a:rPr>
              <a:t>drd1.web.cern.ch/notes</a:t>
            </a:r>
          </a:p>
          <a:p>
            <a:pPr>
              <a:buFont typeface="Courier New" panose="02070309020205020404" pitchFamily="49" charset="0"/>
              <a:buChar char="o"/>
            </a:pPr>
            <a:endParaRPr lang="en-GB" sz="2000" b="1" u="sng" dirty="0">
              <a:solidFill>
                <a:srgbClr val="00B05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</a:rPr>
              <a:t>Notes can be submitted by contacting WG8 Conveners.</a:t>
            </a:r>
          </a:p>
          <a:p>
            <a:pPr>
              <a:buFont typeface="Courier New" panose="02070309020205020404" pitchFamily="49" charset="0"/>
              <a:buChar char="o"/>
            </a:pPr>
            <a:endParaRPr lang="en-GB" sz="2000" b="1" dirty="0">
              <a:solidFill>
                <a:srgbClr val="00206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</a:rPr>
              <a:t>They will be listed on the DRD1 website.</a:t>
            </a:r>
          </a:p>
          <a:p>
            <a:pPr>
              <a:buFont typeface="Courier New" panose="02070309020205020404" pitchFamily="49" charset="0"/>
              <a:buChar char="o"/>
            </a:pPr>
            <a:endParaRPr lang="en-GB" sz="2000" dirty="0">
              <a:solidFill>
                <a:srgbClr val="00206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</a:rPr>
              <a:t>Notes will be announced in the monthly bulletin.</a:t>
            </a:r>
          </a:p>
          <a:p>
            <a:pPr marL="0" indent="0">
              <a:buNone/>
            </a:pPr>
            <a:endParaRPr lang="en-GB" sz="2000" b="1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3544A0-FD3C-D3D9-4A50-64168300F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193594" cy="365125"/>
          </a:xfrm>
        </p:spPr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36F738-7C23-5C29-750F-1A52702C6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4</a:t>
            </a:fld>
            <a:endParaRPr lang="en-150"/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85AE4F43-270F-C03C-0BA8-32656986B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535" y="229804"/>
            <a:ext cx="1905000" cy="63817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2B09FAD-39DC-1ADE-8786-DF040BABD525}"/>
              </a:ext>
            </a:extLst>
          </p:cNvPr>
          <p:cNvCxnSpPr/>
          <p:nvPr/>
        </p:nvCxnSpPr>
        <p:spPr>
          <a:xfrm flipH="1">
            <a:off x="304800" y="1160206"/>
            <a:ext cx="1156273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940A6288-846A-26B0-4AB3-EA37DEB4E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2573" y="2322205"/>
            <a:ext cx="6836054" cy="319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075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D018B-B6D7-F7F0-6DC7-F080E1C5A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5582F-2A17-904B-4317-20C01E13D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-1792"/>
            <a:ext cx="10515600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solidFill>
                  <a:srgbClr val="002060"/>
                </a:solidFill>
              </a:rPr>
              <a:t>DRD1 Forums</a:t>
            </a:r>
            <a:endParaRPr lang="en-150" sz="60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F5A03-A844-AA1D-0268-CF0E2BFDE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860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i="1" u="sng" dirty="0">
                <a:solidFill>
                  <a:srgbClr val="00B050"/>
                </a:solidFill>
              </a:rPr>
              <a:t>drd1-forum.web.cern.ch</a:t>
            </a:r>
          </a:p>
          <a:p>
            <a:pPr marL="0" indent="0">
              <a:buNone/>
            </a:pPr>
            <a:endParaRPr lang="en-GB" sz="2000" b="1" u="sng" dirty="0">
              <a:solidFill>
                <a:srgbClr val="00B05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</a:rPr>
              <a:t>Discourse web forum for discussions.</a:t>
            </a:r>
          </a:p>
          <a:p>
            <a:pPr marL="0" indent="0">
              <a:buNone/>
            </a:pPr>
            <a:endParaRPr lang="en-GB" sz="2000" dirty="0">
              <a:solidFill>
                <a:srgbClr val="00206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</a:rPr>
              <a:t>To connect with people who have a specific area of knowledge and experience.</a:t>
            </a:r>
            <a:endParaRPr lang="en-150" sz="2000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324EF2-4397-41E1-B66E-482D36416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193594" cy="365125"/>
          </a:xfrm>
        </p:spPr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0F85EA-7DBC-9905-6610-C366FDCB8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5</a:t>
            </a:fld>
            <a:endParaRPr lang="en-150"/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0B1FB6FD-BC71-7F0E-39AE-C218600748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535" y="229804"/>
            <a:ext cx="1905000" cy="63817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0FC7FCF-0816-0FE8-E064-E12C5CBF2D3D}"/>
              </a:ext>
            </a:extLst>
          </p:cNvPr>
          <p:cNvCxnSpPr/>
          <p:nvPr/>
        </p:nvCxnSpPr>
        <p:spPr>
          <a:xfrm flipH="1">
            <a:off x="304800" y="1160206"/>
            <a:ext cx="1156273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504B87B2-664E-0C8F-B73C-166936D707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11"/>
          <a:stretch/>
        </p:blipFill>
        <p:spPr>
          <a:xfrm>
            <a:off x="5119811" y="1825624"/>
            <a:ext cx="5597350" cy="358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280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C3869A-A3E7-2468-BC75-C62DA259B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BF7A8-55D5-9D24-B288-89650F72E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-1792"/>
            <a:ext cx="10515600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solidFill>
                  <a:srgbClr val="002060"/>
                </a:solidFill>
              </a:rPr>
              <a:t>Mailing groups</a:t>
            </a:r>
            <a:endParaRPr lang="en-150" sz="6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79F902-0BD9-4D54-AE7E-F8211DB10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193594" cy="365125"/>
          </a:xfrm>
        </p:spPr>
        <p:txBody>
          <a:bodyPr/>
          <a:lstStyle/>
          <a:p>
            <a:r>
              <a:rPr lang="en-GB"/>
              <a:t>4th DRD1 Collaboration Meeting | Working Group 8 Session: Knowledge Transfer, Training, Career Promotion | 24 - 28 Feb 2025 | CERN</a:t>
            </a:r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5C6600-3C9A-31B1-E8E5-F881B3E39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6</a:t>
            </a:fld>
            <a:endParaRPr lang="en-150"/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599BCB01-5E7A-3AF4-C28B-8DC5C2AB93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535" y="229804"/>
            <a:ext cx="1905000" cy="63817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CA76DA2-16B5-3248-B835-956F8529236F}"/>
              </a:ext>
            </a:extLst>
          </p:cNvPr>
          <p:cNvCxnSpPr/>
          <p:nvPr/>
        </p:nvCxnSpPr>
        <p:spPr>
          <a:xfrm flipH="1">
            <a:off x="304800" y="1160206"/>
            <a:ext cx="1156273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911BD9C-A53A-3A19-7009-2CF812987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197" y="1712784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600" dirty="0">
                <a:solidFill>
                  <a:srgbClr val="002060"/>
                </a:solidFill>
              </a:rPr>
              <a:t>Subscribe to working groups and work packages:</a:t>
            </a:r>
          </a:p>
          <a:p>
            <a:pPr marL="0" indent="0">
              <a:buNone/>
            </a:pPr>
            <a:r>
              <a:rPr lang="en-GB" sz="2600" b="1" u="sng" dirty="0">
                <a:solidFill>
                  <a:srgbClr val="00B050"/>
                </a:solidFill>
              </a:rPr>
              <a:t>drd1.web.cern.ch/egroups</a:t>
            </a:r>
          </a:p>
          <a:p>
            <a:pPr marL="0" indent="0">
              <a:buNone/>
            </a:pPr>
            <a:endParaRPr lang="en-GB" sz="2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600" dirty="0">
                <a:solidFill>
                  <a:srgbClr val="002060"/>
                </a:solidFill>
              </a:rPr>
              <a:t>	</a:t>
            </a:r>
            <a:r>
              <a:rPr lang="en-GB" sz="2600" dirty="0">
                <a:solidFill>
                  <a:srgbClr val="0070C0"/>
                </a:solidFill>
              </a:rPr>
              <a:t>To participate in the WG8 meetings and follow the activities: </a:t>
            </a:r>
          </a:p>
          <a:p>
            <a:pPr marL="0" indent="0">
              <a:buNone/>
            </a:pPr>
            <a:r>
              <a:rPr lang="en-GB" sz="2600" b="1" i="1" dirty="0">
                <a:solidFill>
                  <a:srgbClr val="00B050"/>
                </a:solidFill>
              </a:rPr>
              <a:t>	</a:t>
            </a:r>
            <a:r>
              <a:rPr lang="en-GB" sz="2600" b="1" i="1" u="sng" dirty="0">
                <a:solidFill>
                  <a:srgbClr val="00B050"/>
                </a:solidFill>
              </a:rPr>
              <a:t>e-groups.cern.ch/e-groups/EgroupsSubscription.do?egroupName=drd1-wg8</a:t>
            </a:r>
          </a:p>
          <a:p>
            <a:pPr marL="0" indent="0">
              <a:buNone/>
            </a:pPr>
            <a:endParaRPr lang="en-GB" sz="2600" b="1" i="1" u="sng" dirty="0">
              <a:solidFill>
                <a:srgbClr val="00206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GB" sz="2600" dirty="0">
                <a:solidFill>
                  <a:srgbClr val="002060"/>
                </a:solidFill>
              </a:rPr>
              <a:t>To get in touch, share any suggestions or comments etc. with WG8:</a:t>
            </a:r>
          </a:p>
          <a:p>
            <a:pPr marL="0" indent="0">
              <a:buNone/>
            </a:pPr>
            <a:r>
              <a:rPr lang="en-GB" sz="2600" b="1" i="1" u="sng" dirty="0">
                <a:solidFill>
                  <a:srgbClr val="00B050"/>
                </a:solidFill>
              </a:rPr>
              <a:t>DRD1-WG8-convenors@cern.ch</a:t>
            </a:r>
          </a:p>
          <a:p>
            <a:pPr marL="0" indent="0">
              <a:buNone/>
            </a:pPr>
            <a:r>
              <a:rPr lang="en-GB" sz="2600" b="1" i="1" dirty="0">
                <a:solidFill>
                  <a:srgbClr val="00B050"/>
                </a:solidFill>
              </a:rPr>
              <a:t>	</a:t>
            </a:r>
            <a:endParaRPr lang="en-GB" sz="26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2600" b="1" dirty="0">
                <a:solidFill>
                  <a:srgbClr val="0070C0"/>
                </a:solidFill>
              </a:rPr>
              <a:t>	 </a:t>
            </a:r>
            <a:r>
              <a:rPr lang="en-GB" sz="2600" dirty="0">
                <a:solidFill>
                  <a:srgbClr val="0070C0"/>
                </a:solidFill>
              </a:rPr>
              <a:t>Contact other WG convenors by emailing:</a:t>
            </a:r>
          </a:p>
          <a:p>
            <a:pPr marL="0" indent="0">
              <a:buNone/>
            </a:pPr>
            <a:r>
              <a:rPr lang="en-GB" sz="2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 </a:t>
            </a:r>
            <a:r>
              <a:rPr lang="en-GB" sz="2600" b="1" i="1" u="sng" dirty="0">
                <a:solidFill>
                  <a:srgbClr val="00B050"/>
                </a:solidFill>
              </a:rPr>
              <a:t>DRD1-WG</a:t>
            </a:r>
            <a:r>
              <a:rPr lang="en-GB" sz="2600" b="1" i="1" u="sng" dirty="0">
                <a:solidFill>
                  <a:srgbClr val="FF0000"/>
                </a:solidFill>
              </a:rPr>
              <a:t>x</a:t>
            </a:r>
            <a:r>
              <a:rPr lang="en-GB" sz="2600" b="1" i="1" u="sng" dirty="0">
                <a:solidFill>
                  <a:srgbClr val="00B050"/>
                </a:solidFill>
              </a:rPr>
              <a:t>-convenors@cern.ch </a:t>
            </a:r>
          </a:p>
          <a:p>
            <a:pPr marL="0" indent="0">
              <a:buNone/>
            </a:pPr>
            <a:r>
              <a:rPr lang="en-GB" sz="2400" b="1" i="1" dirty="0">
                <a:solidFill>
                  <a:srgbClr val="00B050"/>
                </a:solidFill>
              </a:rPr>
              <a:t>	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951956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497E0-DD7B-6C81-D13C-ADFCD9AD9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AB42A0-4CEC-DFEB-CB73-56EE119C8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193594" cy="365125"/>
          </a:xfrm>
        </p:spPr>
        <p:txBody>
          <a:bodyPr/>
          <a:lstStyle/>
          <a:p>
            <a:r>
              <a:rPr lang="en-GB" dirty="0"/>
              <a:t>4th DRD1 Collaboration Meeting | Working Group 8 Session: Knowledge Transfer, Training, Career Promotion | 24 - 28 Feb 2025 | CERN</a:t>
            </a:r>
            <a:endParaRPr lang="en-15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40A8E-D7F3-E7C0-47A3-505560152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6E77-FCBA-4575-9FCC-392D603A0C1C}" type="slidenum">
              <a:rPr lang="en-150" smtClean="0"/>
              <a:t>7</a:t>
            </a:fld>
            <a:endParaRPr lang="en-150"/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EE19AFC0-3F48-9E34-FBF4-4004C8B6E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535" y="229804"/>
            <a:ext cx="1905000" cy="63817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A8E789B-6226-2496-9A3E-DD9AC2D15008}"/>
              </a:ext>
            </a:extLst>
          </p:cNvPr>
          <p:cNvCxnSpPr/>
          <p:nvPr/>
        </p:nvCxnSpPr>
        <p:spPr>
          <a:xfrm flipH="1">
            <a:off x="304800" y="1160206"/>
            <a:ext cx="1156273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577A19B-0C84-0679-2D28-CE445DBA9BE7}"/>
              </a:ext>
            </a:extLst>
          </p:cNvPr>
          <p:cNvSpPr txBox="1">
            <a:spLocks/>
          </p:cNvSpPr>
          <p:nvPr/>
        </p:nvSpPr>
        <p:spPr>
          <a:xfrm>
            <a:off x="0" y="1582609"/>
            <a:ext cx="12192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GB" sz="20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</a:rPr>
              <a:t>All important communications, bulletins and updates are sent to </a:t>
            </a:r>
            <a:r>
              <a:rPr lang="en-GB" sz="2000" b="1" i="1" u="sng" dirty="0">
                <a:solidFill>
                  <a:srgbClr val="00B050"/>
                </a:solidFill>
              </a:rPr>
              <a:t>DRD1-all@cern.ch.</a:t>
            </a:r>
          </a:p>
          <a:p>
            <a:pPr>
              <a:buFont typeface="Courier New" panose="02070309020205020404" pitchFamily="49" charset="0"/>
              <a:buChar char="o"/>
            </a:pPr>
            <a:endParaRPr lang="en-GB" sz="2000" b="1" i="1" dirty="0">
              <a:solidFill>
                <a:srgbClr val="00B05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</a:rPr>
              <a:t>Prompt reminders and communications will be sent to the newer mailing list:</a:t>
            </a:r>
            <a:r>
              <a:rPr lang="en-GB" sz="2000" dirty="0"/>
              <a:t> </a:t>
            </a:r>
            <a:r>
              <a:rPr lang="en-GB" sz="2000" b="1" i="1" u="sng" dirty="0">
                <a:solidFill>
                  <a:srgbClr val="00B050"/>
                </a:solidFill>
              </a:rPr>
              <a:t>drd1-communications@cern.ch</a:t>
            </a:r>
            <a:r>
              <a:rPr lang="en-GB" sz="2000" b="1" i="1" dirty="0">
                <a:solidFill>
                  <a:srgbClr val="00B050"/>
                </a:solidFill>
              </a:rPr>
              <a:t>. </a:t>
            </a:r>
            <a:r>
              <a:rPr lang="en-GB" sz="2000" dirty="0">
                <a:solidFill>
                  <a:srgbClr val="002060"/>
                </a:solidFill>
              </a:rPr>
              <a:t>If you were subscribed to DRD1-all, you will have been added to this new mailing list.</a:t>
            </a:r>
          </a:p>
          <a:p>
            <a:pPr>
              <a:buFont typeface="Courier New" panose="02070309020205020404" pitchFamily="49" charset="0"/>
              <a:buChar char="o"/>
            </a:pPr>
            <a:endParaRPr lang="en-GB" sz="2000" b="1" i="1" dirty="0">
              <a:solidFill>
                <a:srgbClr val="00206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</a:rPr>
              <a:t>If you do not wish to receive frequent reminders, you can unsubscribe from DRD1-communications and you </a:t>
            </a:r>
            <a:r>
              <a:rPr lang="en-GB" sz="2000" u="sng" dirty="0">
                <a:solidFill>
                  <a:srgbClr val="002060"/>
                </a:solidFill>
              </a:rPr>
              <a:t>will</a:t>
            </a:r>
            <a:r>
              <a:rPr lang="en-GB" sz="2000" dirty="0">
                <a:solidFill>
                  <a:srgbClr val="002060"/>
                </a:solidFill>
              </a:rPr>
              <a:t> still receive the important updates via DRD1-all as before.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>
                <a:solidFill>
                  <a:srgbClr val="002060"/>
                </a:solidFill>
              </a:rPr>
              <a:t>(You can unsubscribe here: </a:t>
            </a:r>
            <a:r>
              <a:rPr lang="en-GB" sz="1800" b="1" i="1" u="sng" dirty="0">
                <a:solidFill>
                  <a:srgbClr val="00B050"/>
                </a:solidFill>
              </a:rPr>
              <a:t>https://e-groups.cern.ch/e-groups/EgroupsSubscription.do?egroupName=drd1-communications</a:t>
            </a:r>
            <a:r>
              <a:rPr lang="en-GB" sz="1800" dirty="0">
                <a:solidFill>
                  <a:srgbClr val="002060"/>
                </a:solidFill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150" b="1" dirty="0">
              <a:solidFill>
                <a:srgbClr val="00206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5234197-881E-1DB5-D05D-AEC3E71E38E7}"/>
              </a:ext>
            </a:extLst>
          </p:cNvPr>
          <p:cNvSpPr txBox="1">
            <a:spLocks/>
          </p:cNvSpPr>
          <p:nvPr/>
        </p:nvSpPr>
        <p:spPr>
          <a:xfrm>
            <a:off x="355188" y="352295"/>
            <a:ext cx="9817511" cy="530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>
                <a:solidFill>
                  <a:srgbClr val="002060"/>
                </a:solidFill>
              </a:rPr>
              <a:t>Mailing groups</a:t>
            </a:r>
            <a:endParaRPr lang="en-150" sz="6000" b="1" dirty="0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F9A02C-87C1-0996-1B1A-B3C62E87A5A7}"/>
              </a:ext>
            </a:extLst>
          </p:cNvPr>
          <p:cNvSpPr txBox="1"/>
          <p:nvPr/>
        </p:nvSpPr>
        <p:spPr>
          <a:xfrm>
            <a:off x="4188542" y="5683483"/>
            <a:ext cx="3667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150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6331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596</Words>
  <Application>Microsoft Office PowerPoint</Application>
  <PresentationFormat>Widescreen</PresentationFormat>
  <Paragraphs>75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Arial</vt:lpstr>
      <vt:lpstr>Calibri</vt:lpstr>
      <vt:lpstr>Calibri Light</vt:lpstr>
      <vt:lpstr>Courier New</vt:lpstr>
      <vt:lpstr>Wingdings</vt:lpstr>
      <vt:lpstr>Office Theme</vt:lpstr>
      <vt:lpstr>Technical Resources and DRD1 Bulletin</vt:lpstr>
      <vt:lpstr>DRD1 bulletin</vt:lpstr>
      <vt:lpstr>DRD1 website</vt:lpstr>
      <vt:lpstr>DRD1 Notes</vt:lpstr>
      <vt:lpstr>DRD1 Forums</vt:lpstr>
      <vt:lpstr>Mailing groups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Hafeji, Raheema (PG/T - Maths &amp; Physics)</dc:creator>
  <cp:lastModifiedBy>Hafeji, Raheema (PG/T - Maths &amp; Physics)</cp:lastModifiedBy>
  <cp:revision>1</cp:revision>
  <dcterms:created xsi:type="dcterms:W3CDTF">2025-02-24T02:51:50Z</dcterms:created>
  <dcterms:modified xsi:type="dcterms:W3CDTF">2025-02-24T07:38:40Z</dcterms:modified>
</cp:coreProperties>
</file>