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handoutMasterIdLst>
    <p:handoutMasterId r:id="rId32"/>
  </p:handoutMasterIdLst>
  <p:sldIdLst>
    <p:sldId id="256" r:id="rId3"/>
    <p:sldId id="512" r:id="rId4"/>
    <p:sldId id="543" r:id="rId5"/>
    <p:sldId id="549" r:id="rId6"/>
    <p:sldId id="552" r:id="rId7"/>
    <p:sldId id="554" r:id="rId8"/>
    <p:sldId id="550" r:id="rId9"/>
    <p:sldId id="551" r:id="rId10"/>
    <p:sldId id="556" r:id="rId11"/>
    <p:sldId id="557" r:id="rId12"/>
    <p:sldId id="558" r:id="rId13"/>
    <p:sldId id="561" r:id="rId14"/>
    <p:sldId id="562" r:id="rId15"/>
    <p:sldId id="564" r:id="rId16"/>
    <p:sldId id="579" r:id="rId17"/>
    <p:sldId id="570" r:id="rId18"/>
    <p:sldId id="580" r:id="rId19"/>
    <p:sldId id="581" r:id="rId20"/>
    <p:sldId id="578" r:id="rId21"/>
    <p:sldId id="567" r:id="rId22"/>
    <p:sldId id="584" r:id="rId23"/>
    <p:sldId id="536" r:id="rId24"/>
    <p:sldId id="573" r:id="rId25"/>
    <p:sldId id="559" r:id="rId26"/>
    <p:sldId id="560" r:id="rId27"/>
    <p:sldId id="585" r:id="rId28"/>
    <p:sldId id="586" r:id="rId29"/>
    <p:sldId id="583" r:id="rId30"/>
  </p:sldIdLst>
  <p:sldSz cx="12192000" cy="6858000"/>
  <p:notesSz cx="9947275" cy="6858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A2A94346-479F-4504-AFE6-F7D01C876CCA}">
          <p14:sldIdLst>
            <p14:sldId id="256"/>
            <p14:sldId id="512"/>
            <p14:sldId id="543"/>
            <p14:sldId id="549"/>
            <p14:sldId id="552"/>
            <p14:sldId id="554"/>
            <p14:sldId id="550"/>
            <p14:sldId id="551"/>
            <p14:sldId id="556"/>
            <p14:sldId id="557"/>
            <p14:sldId id="558"/>
            <p14:sldId id="561"/>
            <p14:sldId id="562"/>
            <p14:sldId id="564"/>
            <p14:sldId id="579"/>
            <p14:sldId id="570"/>
            <p14:sldId id="580"/>
            <p14:sldId id="581"/>
            <p14:sldId id="578"/>
            <p14:sldId id="567"/>
            <p14:sldId id="584"/>
            <p14:sldId id="536"/>
            <p14:sldId id="573"/>
            <p14:sldId id="559"/>
            <p14:sldId id="560"/>
            <p14:sldId id="585"/>
            <p14:sldId id="586"/>
            <p14:sldId id="58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A0C0"/>
    <a:srgbClr val="FF0000"/>
    <a:srgbClr val="FAFAFA"/>
    <a:srgbClr val="FC6D6A"/>
    <a:srgbClr val="014B96"/>
    <a:srgbClr val="E6001A"/>
    <a:srgbClr val="D2DEEF"/>
    <a:srgbClr val="033F75"/>
    <a:srgbClr val="496D84"/>
    <a:srgbClr val="EAEF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17" autoAdjust="0"/>
    <p:restoredTop sz="67788" autoAdjust="0"/>
  </p:normalViewPr>
  <p:slideViewPr>
    <p:cSldViewPr snapToGrid="0">
      <p:cViewPr varScale="1">
        <p:scale>
          <a:sx n="106" d="100"/>
          <a:sy n="106" d="100"/>
        </p:scale>
        <p:origin x="1914" y="96"/>
      </p:cViewPr>
      <p:guideLst/>
    </p:cSldViewPr>
  </p:slideViewPr>
  <p:notesTextViewPr>
    <p:cViewPr>
      <p:scale>
        <a:sx n="125" d="100"/>
        <a:sy n="125" d="100"/>
      </p:scale>
      <p:origin x="0" y="0"/>
    </p:cViewPr>
  </p:notesTextViewPr>
  <p:notesViewPr>
    <p:cSldViewPr snapToGrid="0">
      <p:cViewPr varScale="1">
        <p:scale>
          <a:sx n="112" d="100"/>
          <a:sy n="112" d="100"/>
        </p:scale>
        <p:origin x="2220"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4310487" cy="344091"/>
          </a:xfrm>
          <a:prstGeom prst="rect">
            <a:avLst/>
          </a:prstGeom>
        </p:spPr>
        <p:txBody>
          <a:bodyPr vert="horz" lIns="92556" tIns="46278" rIns="92556" bIns="46278" rtlCol="0"/>
          <a:lstStyle>
            <a:lvl1pPr algn="l">
              <a:defRPr sz="1200"/>
            </a:lvl1pPr>
          </a:lstStyle>
          <a:p>
            <a:endParaRPr lang="zh-CN" altLang="en-US"/>
          </a:p>
        </p:txBody>
      </p:sp>
      <p:sp>
        <p:nvSpPr>
          <p:cNvPr id="3" name="日期占位符 2"/>
          <p:cNvSpPr>
            <a:spLocks noGrp="1"/>
          </p:cNvSpPr>
          <p:nvPr>
            <p:ph type="dt" sz="quarter" idx="1"/>
          </p:nvPr>
        </p:nvSpPr>
        <p:spPr>
          <a:xfrm>
            <a:off x="5634487" y="0"/>
            <a:ext cx="4310487" cy="344091"/>
          </a:xfrm>
          <a:prstGeom prst="rect">
            <a:avLst/>
          </a:prstGeom>
        </p:spPr>
        <p:txBody>
          <a:bodyPr vert="horz" lIns="92556" tIns="46278" rIns="92556" bIns="46278" rtlCol="0"/>
          <a:lstStyle>
            <a:lvl1pPr algn="r">
              <a:defRPr sz="1200"/>
            </a:lvl1pPr>
          </a:lstStyle>
          <a:p>
            <a:fld id="{AE8B2EF8-8888-4B9B-AC7D-B786CE43B105}" type="datetimeFigureOut">
              <a:rPr lang="zh-CN" altLang="en-US" smtClean="0"/>
              <a:t>2025/2/24</a:t>
            </a:fld>
            <a:endParaRPr lang="zh-CN" altLang="en-US"/>
          </a:p>
        </p:txBody>
      </p:sp>
      <p:sp>
        <p:nvSpPr>
          <p:cNvPr id="4" name="页脚占位符 3"/>
          <p:cNvSpPr>
            <a:spLocks noGrp="1"/>
          </p:cNvSpPr>
          <p:nvPr>
            <p:ph type="ftr" sz="quarter" idx="2"/>
          </p:nvPr>
        </p:nvSpPr>
        <p:spPr>
          <a:xfrm>
            <a:off x="1" y="6513911"/>
            <a:ext cx="4310487" cy="344090"/>
          </a:xfrm>
          <a:prstGeom prst="rect">
            <a:avLst/>
          </a:prstGeom>
        </p:spPr>
        <p:txBody>
          <a:bodyPr vert="horz" lIns="92556" tIns="46278" rIns="92556" bIns="46278"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5634487" y="6513911"/>
            <a:ext cx="4310487" cy="344090"/>
          </a:xfrm>
          <a:prstGeom prst="rect">
            <a:avLst/>
          </a:prstGeom>
        </p:spPr>
        <p:txBody>
          <a:bodyPr vert="horz" lIns="92556" tIns="46278" rIns="92556" bIns="46278" rtlCol="0" anchor="b"/>
          <a:lstStyle>
            <a:lvl1pPr algn="r">
              <a:defRPr sz="1200"/>
            </a:lvl1pPr>
          </a:lstStyle>
          <a:p>
            <a:fld id="{DE52EC42-D5D7-4453-BEF1-371E83799DCB}" type="slidenum">
              <a:rPr lang="zh-CN" altLang="en-US" smtClean="0"/>
              <a:t>‹#›</a:t>
            </a:fld>
            <a:endParaRPr lang="zh-CN" altLang="en-US"/>
          </a:p>
        </p:txBody>
      </p:sp>
    </p:spTree>
    <p:extLst>
      <p:ext uri="{BB962C8B-B14F-4D97-AF65-F5344CB8AC3E}">
        <p14:creationId xmlns:p14="http://schemas.microsoft.com/office/powerpoint/2010/main" val="24424302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4310487" cy="344091"/>
          </a:xfrm>
          <a:prstGeom prst="rect">
            <a:avLst/>
          </a:prstGeom>
        </p:spPr>
        <p:txBody>
          <a:bodyPr vert="horz" lIns="92556" tIns="46278" rIns="92556" bIns="46278" rtlCol="0"/>
          <a:lstStyle>
            <a:lvl1pPr algn="l">
              <a:defRPr sz="1200"/>
            </a:lvl1pPr>
          </a:lstStyle>
          <a:p>
            <a:endParaRPr lang="zh-CN" altLang="en-US"/>
          </a:p>
        </p:txBody>
      </p:sp>
      <p:sp>
        <p:nvSpPr>
          <p:cNvPr id="3" name="日期占位符 2"/>
          <p:cNvSpPr>
            <a:spLocks noGrp="1"/>
          </p:cNvSpPr>
          <p:nvPr>
            <p:ph type="dt" idx="1"/>
          </p:nvPr>
        </p:nvSpPr>
        <p:spPr>
          <a:xfrm>
            <a:off x="5634487" y="0"/>
            <a:ext cx="4310487" cy="344091"/>
          </a:xfrm>
          <a:prstGeom prst="rect">
            <a:avLst/>
          </a:prstGeom>
        </p:spPr>
        <p:txBody>
          <a:bodyPr vert="horz" lIns="92556" tIns="46278" rIns="92556" bIns="46278" rtlCol="0"/>
          <a:lstStyle>
            <a:lvl1pPr algn="r">
              <a:defRPr sz="1200"/>
            </a:lvl1pPr>
          </a:lstStyle>
          <a:p>
            <a:fld id="{173D98D3-E910-4ED6-B1A0-4D215B28D114}" type="datetimeFigureOut">
              <a:rPr lang="zh-CN" altLang="en-US" smtClean="0"/>
              <a:t>2025/2/24</a:t>
            </a:fld>
            <a:endParaRPr lang="zh-CN" altLang="en-US"/>
          </a:p>
        </p:txBody>
      </p:sp>
      <p:sp>
        <p:nvSpPr>
          <p:cNvPr id="4" name="幻灯片图像占位符 3"/>
          <p:cNvSpPr>
            <a:spLocks noGrp="1" noRot="1" noChangeAspect="1"/>
          </p:cNvSpPr>
          <p:nvPr>
            <p:ph type="sldImg" idx="2"/>
          </p:nvPr>
        </p:nvSpPr>
        <p:spPr>
          <a:xfrm>
            <a:off x="2916238" y="857250"/>
            <a:ext cx="4114800" cy="2314575"/>
          </a:xfrm>
          <a:prstGeom prst="rect">
            <a:avLst/>
          </a:prstGeom>
          <a:noFill/>
          <a:ln w="12700">
            <a:solidFill>
              <a:prstClr val="black"/>
            </a:solidFill>
          </a:ln>
        </p:spPr>
        <p:txBody>
          <a:bodyPr vert="horz" lIns="92556" tIns="46278" rIns="92556" bIns="46278" rtlCol="0" anchor="ctr"/>
          <a:lstStyle/>
          <a:p>
            <a:endParaRPr lang="zh-CN" altLang="en-US"/>
          </a:p>
        </p:txBody>
      </p:sp>
      <p:sp>
        <p:nvSpPr>
          <p:cNvPr id="5" name="备注占位符 4"/>
          <p:cNvSpPr>
            <a:spLocks noGrp="1"/>
          </p:cNvSpPr>
          <p:nvPr>
            <p:ph type="body" sz="quarter" idx="3"/>
          </p:nvPr>
        </p:nvSpPr>
        <p:spPr>
          <a:xfrm>
            <a:off x="994728" y="3300413"/>
            <a:ext cx="7957820" cy="2700338"/>
          </a:xfrm>
          <a:prstGeom prst="rect">
            <a:avLst/>
          </a:prstGeom>
        </p:spPr>
        <p:txBody>
          <a:bodyPr vert="horz" lIns="92556" tIns="46278" rIns="92556" bIns="46278"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1" y="6513911"/>
            <a:ext cx="4310487" cy="344090"/>
          </a:xfrm>
          <a:prstGeom prst="rect">
            <a:avLst/>
          </a:prstGeom>
        </p:spPr>
        <p:txBody>
          <a:bodyPr vert="horz" lIns="92556" tIns="46278" rIns="92556" bIns="46278"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634487" y="6513911"/>
            <a:ext cx="4310487" cy="344090"/>
          </a:xfrm>
          <a:prstGeom prst="rect">
            <a:avLst/>
          </a:prstGeom>
        </p:spPr>
        <p:txBody>
          <a:bodyPr vert="horz" lIns="92556" tIns="46278" rIns="92556" bIns="46278" rtlCol="0" anchor="b"/>
          <a:lstStyle>
            <a:lvl1pPr algn="r">
              <a:defRPr sz="1200"/>
            </a:lvl1pPr>
          </a:lstStyle>
          <a:p>
            <a:fld id="{B7712706-E474-44BB-9C14-52E5B15FFF61}" type="slidenum">
              <a:rPr lang="zh-CN" altLang="en-US" smtClean="0"/>
              <a:t>‹#›</a:t>
            </a:fld>
            <a:endParaRPr lang="zh-CN" altLang="en-US"/>
          </a:p>
        </p:txBody>
      </p:sp>
    </p:spTree>
    <p:extLst>
      <p:ext uri="{BB962C8B-B14F-4D97-AF65-F5344CB8AC3E}">
        <p14:creationId xmlns:p14="http://schemas.microsoft.com/office/powerpoint/2010/main" val="1523615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Hello everyone, I'm Zhao Yiding from USTC. Thanks for your invitation. Here, I’ll give you a talk about </a:t>
            </a:r>
            <a:r>
              <a:rPr lang="en-US" altLang="zh-CN" sz="1200" b="1" dirty="0">
                <a:solidFill>
                  <a:srgbClr val="014B96"/>
                </a:solidFill>
                <a:ea typeface="微软雅黑" panose="020B0503020204020204" pitchFamily="34" charset="-122"/>
                <a:sym typeface="Arial" panose="020B0604020202020204" pitchFamily="34" charset="0"/>
              </a:rPr>
              <a:t>A high rate and precise photoelectric detector prototype with RPC structure</a:t>
            </a:r>
            <a:endParaRPr lang="zh-CN" altLang="en-US" sz="1200" b="1" dirty="0">
              <a:solidFill>
                <a:srgbClr val="014B96"/>
              </a:solidFill>
              <a:ea typeface="微软雅黑" panose="020B0503020204020204" pitchFamily="34" charset="-122"/>
              <a:sym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 we call it photo-RPC detector, this detector is somewhat similar to PICOSEC-Micromegas. </a:t>
            </a:r>
          </a:p>
        </p:txBody>
      </p:sp>
      <p:sp>
        <p:nvSpPr>
          <p:cNvPr id="4" name="灯片编号占位符 3"/>
          <p:cNvSpPr>
            <a:spLocks noGrp="1"/>
          </p:cNvSpPr>
          <p:nvPr>
            <p:ph type="sldNum" sz="quarter" idx="10"/>
          </p:nvPr>
        </p:nvSpPr>
        <p:spPr/>
        <p:txBody>
          <a:bodyPr/>
          <a:lstStyle/>
          <a:p>
            <a:fld id="{B7712706-E474-44BB-9C14-52E5B15FFF61}" type="slidenum">
              <a:rPr lang="zh-CN" altLang="en-US" smtClean="0"/>
              <a:t>1</a:t>
            </a:fld>
            <a:endParaRPr lang="zh-CN" altLang="en-US"/>
          </a:p>
        </p:txBody>
      </p:sp>
    </p:spTree>
    <p:extLst>
      <p:ext uri="{BB962C8B-B14F-4D97-AF65-F5344CB8AC3E}">
        <p14:creationId xmlns:p14="http://schemas.microsoft.com/office/powerpoint/2010/main" val="24545393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r>
                  <a:rPr lang="en-US" altLang="zh-CN" dirty="0"/>
                  <a:t>First we performed counting rate tests with different resistivity glass.</a:t>
                </a:r>
              </a:p>
              <a:p>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 The rate capability with </a:t>
                </a:r>
                <a:r>
                  <a:rPr lang="en-US" altLang="zh-CN" dirty="0" err="1"/>
                  <a:t>diferent</a:t>
                </a:r>
                <a:r>
                  <a:rPr lang="en-US" altLang="zh-CN" dirty="0"/>
                  <a:t> resistivities was tested in a single photoelectron mode. There figures shows the detector performance become worse at critical frequencies of approximately $10^{-1}$, $10^{0}$, $10^{1}$, and $10^{2}$ Hz for the electrode bulk-resistivity of $10^{12}$, $10^{11}$, $10^{10}$, and $10^{9}$ $\Omega\</a:t>
                </a:r>
                <a:r>
                  <a:rPr lang="en-US" altLang="zh-CN" dirty="0" err="1"/>
                  <a:t>cdot</a:t>
                </a:r>
                <a:r>
                  <a:rPr lang="en-US" altLang="zh-CN" dirty="0"/>
                  <a:t> cm$, respectively.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This indicates that low-resistivity float glass significantly enhances the detector's rate capability.</a:t>
                </a:r>
              </a:p>
              <a:p>
                <a:endParaRPr lang="en-US" altLang="zh-CN" dirty="0"/>
              </a:p>
              <a:p>
                <a:r>
                  <a:rPr lang="en-US" altLang="zh-CN" dirty="0">
                    <a:latin typeface="Cambria Math" panose="02040503050406030204" pitchFamily="18" charset="0"/>
                  </a:rPr>
                  <a:t>In the later tests, the low resistivity float glass (</a:t>
                </a:r>
                <a14:m>
                  <m:oMath xmlns:m="http://schemas.openxmlformats.org/officeDocument/2006/math">
                    <m:r>
                      <a:rPr lang="en-US" altLang="zh-CN" b="0" i="1" smtClean="0">
                        <a:latin typeface="Cambria Math" panose="02040503050406030204" pitchFamily="18" charset="0"/>
                      </a:rPr>
                      <m:t>1.4∙</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10</m:t>
                        </m:r>
                      </m:e>
                      <m:sup>
                        <m:r>
                          <a:rPr lang="en-US" altLang="zh-CN" b="0" i="1" smtClean="0">
                            <a:latin typeface="Cambria Math" panose="02040503050406030204" pitchFamily="18" charset="0"/>
                          </a:rPr>
                          <m:t>10</m:t>
                        </m:r>
                      </m:sup>
                    </m:sSup>
                    <m:r>
                      <a:rPr lang="en-US" altLang="zh-CN" b="0" i="1" smtClean="0">
                        <a:latin typeface="Cambria Math" panose="02040503050406030204" pitchFamily="18" charset="0"/>
                      </a:rPr>
                      <m:t> </m:t>
                    </m:r>
                    <m:r>
                      <m:rPr>
                        <m:sty m:val="p"/>
                      </m:rPr>
                      <a:rPr lang="en-US" altLang="zh-CN" b="0" i="0" smtClean="0">
                        <a:latin typeface="Cambria Math" panose="02040503050406030204" pitchFamily="18" charset="0"/>
                      </a:rPr>
                      <m:t>Ω</m:t>
                    </m:r>
                    <m:r>
                      <a:rPr lang="en-US" altLang="zh-CN" b="0" i="1" smtClean="0">
                        <a:latin typeface="Cambria Math" panose="02040503050406030204" pitchFamily="18" charset="0"/>
                      </a:rPr>
                      <m:t>∙</m:t>
                    </m:r>
                    <m:r>
                      <a:rPr lang="en-US" altLang="zh-CN" b="0" i="1" smtClean="0">
                        <a:latin typeface="Cambria Math" panose="02040503050406030204" pitchFamily="18" charset="0"/>
                      </a:rPr>
                      <m:t>𝑐𝑚</m:t>
                    </m:r>
                  </m:oMath>
                </a14:m>
                <a:r>
                  <a:rPr lang="en-US" altLang="zh-CN" dirty="0">
                    <a:latin typeface="Cambria Math" panose="02040503050406030204" pitchFamily="18" charset="0"/>
                  </a:rPr>
                  <a:t>) was used.</a:t>
                </a:r>
                <a:endParaRPr lang="zh-CN" altLang="en-US" dirty="0"/>
              </a:p>
            </p:txBody>
          </p:sp>
        </mc:Choice>
        <mc:Fallback xmlns="">
          <p:sp>
            <p:nvSpPr>
              <p:cNvPr id="3" name="备注占位符 2"/>
              <p:cNvSpPr>
                <a:spLocks noGrp="1"/>
              </p:cNvSpPr>
              <p:nvPr>
                <p:ph type="body" idx="1"/>
              </p:nvPr>
            </p:nvSpPr>
            <p:spPr/>
            <p:txBody>
              <a:bodyPr/>
              <a:lstStyle/>
              <a:p>
                <a:r>
                  <a:rPr lang="en-US" altLang="zh-CN" dirty="0"/>
                  <a:t>First we perform counting rate tests on detectors with different resistivity glass.</a:t>
                </a:r>
              </a:p>
              <a:p>
                <a:endParaRPr lang="en-US" altLang="zh-CN" dirty="0"/>
              </a:p>
              <a:p>
                <a:r>
                  <a:rPr lang="en-US" altLang="zh-CN" dirty="0"/>
                  <a:t>The energy of a single laser pulse was fixed so that the initial number of photoelectrons produced by the photocathode remains constant. The working gas is </a:t>
                </a:r>
                <a:r>
                  <a:rPr lang="fr-FR" altLang="zh-CN" dirty="0"/>
                  <a:t>mixture of argon and </a:t>
                </a:r>
                <a:r>
                  <a:rPr lang="fr-FR" altLang="zh-CN" dirty="0" err="1"/>
                  <a:t>dioxide</a:t>
                </a:r>
                <a:r>
                  <a:rPr lang="fr-FR" altLang="zh-CN" dirty="0"/>
                  <a:t> </a:t>
                </a:r>
                <a:r>
                  <a:rPr lang="en-US" altLang="zh-CN" dirty="0"/>
                  <a:t>, and test the signal amplitude changes with the laser pulse frequency under different resistivity glass.</a:t>
                </a:r>
              </a:p>
              <a:p>
                <a:endParaRPr lang="en-US" altLang="zh-CN" dirty="0"/>
              </a:p>
              <a:p>
                <a:r>
                  <a:rPr lang="en-US" altLang="zh-CN" dirty="0"/>
                  <a:t> The left figure shows the real amplitude displayed in the oscilloscope varies with the pulse frequency. Under the same voltage, the larger the resistivity, the smaller the amplitude, which means the smaller electric field in gas gap; The right figure shows the relative amplitude, that is, let the maximum amplitude to 1, for all glass, the signal amplitude decreases with the increase of the laser frequency, but the smaller the resistivity, the slower the amplitude decreases, which means that the low resistivity glass can significantly improve the detector’s rate capability.</a:t>
                </a:r>
              </a:p>
              <a:p>
                <a:endParaRPr lang="en-US" altLang="zh-CN" dirty="0"/>
              </a:p>
              <a:p>
                <a:r>
                  <a:rPr lang="en-US" altLang="zh-CN" dirty="0">
                    <a:latin typeface="Cambria Math" panose="02040503050406030204" pitchFamily="18" charset="0"/>
                  </a:rPr>
                  <a:t>In the later tests, the low resistivity float glass (</a:t>
                </a:r>
                <a:r>
                  <a:rPr lang="en-US" altLang="zh-CN" b="0" i="0">
                    <a:latin typeface="Cambria Math" panose="02040503050406030204" pitchFamily="18" charset="0"/>
                  </a:rPr>
                  <a:t>1.4∙10^10  Ω∙𝑐𝑚</a:t>
                </a:r>
                <a:r>
                  <a:rPr lang="en-US" altLang="zh-CN" dirty="0">
                    <a:latin typeface="Cambria Math" panose="02040503050406030204" pitchFamily="18" charset="0"/>
                  </a:rPr>
                  <a:t>) was used.</a:t>
                </a:r>
                <a:endParaRPr lang="zh-CN" altLang="en-US" dirty="0"/>
              </a:p>
            </p:txBody>
          </p:sp>
        </mc:Fallback>
      </mc:AlternateContent>
      <p:sp>
        <p:nvSpPr>
          <p:cNvPr id="4" name="灯片编号占位符 3"/>
          <p:cNvSpPr>
            <a:spLocks noGrp="1"/>
          </p:cNvSpPr>
          <p:nvPr>
            <p:ph type="sldNum" sz="quarter" idx="10"/>
          </p:nvPr>
        </p:nvSpPr>
        <p:spPr/>
        <p:txBody>
          <a:bodyPr/>
          <a:lstStyle/>
          <a:p>
            <a:fld id="{B7712706-E474-44BB-9C14-52E5B15FFF61}" type="slidenum">
              <a:rPr lang="zh-CN" altLang="en-US" smtClean="0"/>
              <a:t>10</a:t>
            </a:fld>
            <a:endParaRPr lang="zh-CN" altLang="en-US"/>
          </a:p>
        </p:txBody>
      </p:sp>
    </p:spTree>
    <p:extLst>
      <p:ext uri="{BB962C8B-B14F-4D97-AF65-F5344CB8AC3E}">
        <p14:creationId xmlns:p14="http://schemas.microsoft.com/office/powerpoint/2010/main" val="41242006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Then we tested the single photoelectron performance. </a:t>
            </a:r>
          </a:p>
          <a:p>
            <a:r>
              <a:rPr lang="en-US" altLang="zh-CN" dirty="0"/>
              <a:t>Adjust the energy of  laser pulse, when the frequency ratio between RPC signal and laser is less than 0.1, almost all RPC signals are caused by single </a:t>
            </a:r>
            <a:r>
              <a:rPr lang="en-US" altLang="zh-CN" dirty="0" err="1"/>
              <a:t>photoelectro</a:t>
            </a:r>
            <a:r>
              <a:rPr lang="en-US" altLang="zh-CN" dirty="0"/>
              <a:t>.</a:t>
            </a:r>
          </a:p>
          <a:p>
            <a:endParaRPr lang="en-US" altLang="zh-CN" dirty="0"/>
          </a:p>
          <a:p>
            <a:r>
              <a:rPr lang="en-US" altLang="zh-CN" dirty="0"/>
              <a:t>These three figures show the signals in different gases. It can be seen that the signal feature in different gases, such as the amplitude, width and rise time are significantly different, which means that the timing performance in different gases is different.</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11</a:t>
            </a:fld>
            <a:endParaRPr lang="zh-CN" altLang="en-US"/>
          </a:p>
        </p:txBody>
      </p:sp>
    </p:spTree>
    <p:extLst>
      <p:ext uri="{BB962C8B-B14F-4D97-AF65-F5344CB8AC3E}">
        <p14:creationId xmlns:p14="http://schemas.microsoft.com/office/powerpoint/2010/main" val="1927534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r>
                  <a:rPr lang="en-US" altLang="zh-CN" dirty="0"/>
                  <a:t>The total time resolution is obtained by </a:t>
                </a:r>
                <a14:m>
                  <m:oMath xmlns:m="http://schemas.openxmlformats.org/officeDocument/2006/math">
                    <m:r>
                      <a:rPr lang="en-US" altLang="zh-CN" sz="1200" b="0" i="1" smtClean="0">
                        <a:latin typeface="Cambria Math" panose="02040503050406030204" pitchFamily="18" charset="0"/>
                      </a:rPr>
                      <m:t>𝐶𝐹𝐷</m:t>
                    </m:r>
                  </m:oMath>
                </a14:m>
                <a:r>
                  <a:rPr lang="en-US" altLang="zh-CN" dirty="0"/>
                  <a:t> method, and The single photoelectron time resolution of RPC can be obtained by this formula.</a:t>
                </a:r>
              </a:p>
              <a:p>
                <a:endParaRPr lang="en-US" altLang="zh-CN" dirty="0"/>
              </a:p>
              <a:p>
                <a:r>
                  <a:rPr lang="en-US" altLang="zh-CN" dirty="0"/>
                  <a:t>The test results in argon shows when the working voltage is 825V, the best time resolution of single photoelectron is 96ps, and the signal charge is about 5.5 times 10 to the fifth electron charge. Because the signal amplitude is too small, the signal-to-noise ratio is too bad, this gas is not a suitable working gas.</a:t>
                </a:r>
                <a:endParaRPr lang="zh-CN" altLang="en-US" dirty="0"/>
              </a:p>
            </p:txBody>
          </p:sp>
        </mc:Choice>
        <mc:Fallback xmlns="">
          <p:sp>
            <p:nvSpPr>
              <p:cNvPr id="3" name="备注占位符 2"/>
              <p:cNvSpPr>
                <a:spLocks noGrp="1"/>
              </p:cNvSpPr>
              <p:nvPr>
                <p:ph type="body" idx="1"/>
              </p:nvPr>
            </p:nvSpPr>
            <p:spPr/>
            <p:txBody>
              <a:bodyPr/>
              <a:lstStyle/>
              <a:p>
                <a:r>
                  <a:rPr lang="en-US" altLang="zh-CN" dirty="0"/>
                  <a:t>The total time resolution is obtained </a:t>
                </a:r>
                <a:r>
                  <a:rPr lang="en-US" altLang="zh-CN" sz="1200" b="0" i="0">
                    <a:latin typeface="Cambria Math" panose="02040503050406030204" pitchFamily="18" charset="0"/>
                  </a:rPr>
                  <a:t>𝐶𝐹𝐷</a:t>
                </a:r>
                <a:r>
                  <a:rPr lang="en-US" altLang="zh-CN" dirty="0"/>
                  <a:t> method, and The single photoelectron time resolution of RPC can be obtained by this formula.</a:t>
                </a:r>
              </a:p>
              <a:p>
                <a:endParaRPr lang="en-US" altLang="zh-CN" dirty="0"/>
              </a:p>
              <a:p>
                <a:r>
                  <a:rPr lang="en-US" altLang="zh-CN" dirty="0"/>
                  <a:t>The test results of argon show that when the operating voltage is 825V, the best time resolution of single photoelectron is 96ps, and the signal charge is about 5.5 times 10 to the fifth power electron charge. Because the signal amplitude is too small, the signal-to-noise ratio is too bad, this gas is not a suitable working gas.</a:t>
                </a:r>
                <a:endParaRPr lang="zh-CN" altLang="en-US" dirty="0"/>
              </a:p>
            </p:txBody>
          </p:sp>
        </mc:Fallback>
      </mc:AlternateContent>
      <p:sp>
        <p:nvSpPr>
          <p:cNvPr id="4" name="灯片编号占位符 3"/>
          <p:cNvSpPr>
            <a:spLocks noGrp="1"/>
          </p:cNvSpPr>
          <p:nvPr>
            <p:ph type="sldNum" sz="quarter" idx="10"/>
          </p:nvPr>
        </p:nvSpPr>
        <p:spPr/>
        <p:txBody>
          <a:bodyPr/>
          <a:lstStyle/>
          <a:p>
            <a:fld id="{B7712706-E474-44BB-9C14-52E5B15FFF61}" type="slidenum">
              <a:rPr lang="zh-CN" altLang="en-US" smtClean="0"/>
              <a:t>12</a:t>
            </a:fld>
            <a:endParaRPr lang="zh-CN" altLang="en-US"/>
          </a:p>
        </p:txBody>
      </p:sp>
    </p:spTree>
    <p:extLst>
      <p:ext uri="{BB962C8B-B14F-4D97-AF65-F5344CB8AC3E}">
        <p14:creationId xmlns:p14="http://schemas.microsoft.com/office/powerpoint/2010/main" val="2305047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two plots show the results in COMPASS gas.</a:t>
            </a:r>
          </a:p>
          <a:p>
            <a:r>
              <a:rPr lang="en-US" altLang="zh-CN" dirty="0"/>
              <a:t>The left plot shows the time resolution as a function of signal charge. It can be seen that as the  signal charge increases, the time resolution of single photoelectron improves from 45ps to 31ps. </a:t>
            </a:r>
          </a:p>
          <a:p>
            <a:r>
              <a:rPr lang="en-US" altLang="zh-CN" dirty="0"/>
              <a:t>The right plot shows the signal charge as a function of  working voltage, the charge increases exponentially with the voltage.</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13</a:t>
            </a:fld>
            <a:endParaRPr lang="zh-CN" altLang="en-US"/>
          </a:p>
        </p:txBody>
      </p:sp>
    </p:spTree>
    <p:extLst>
      <p:ext uri="{BB962C8B-B14F-4D97-AF65-F5344CB8AC3E}">
        <p14:creationId xmlns:p14="http://schemas.microsoft.com/office/powerpoint/2010/main" val="2588934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Then</a:t>
            </a:r>
            <a:r>
              <a:rPr lang="zh-CN" altLang="en-US" dirty="0"/>
              <a:t> </a:t>
            </a:r>
            <a:r>
              <a:rPr lang="en-US" altLang="zh-CN" dirty="0"/>
              <a:t>we</a:t>
            </a:r>
            <a:r>
              <a:rPr lang="zh-CN" altLang="en-US" dirty="0"/>
              <a:t> </a:t>
            </a:r>
            <a:r>
              <a:rPr lang="en-US" altLang="zh-CN" dirty="0"/>
              <a:t>test</a:t>
            </a:r>
            <a:r>
              <a:rPr lang="zh-CN" altLang="en-US" dirty="0"/>
              <a:t> </a:t>
            </a:r>
            <a:r>
              <a:rPr lang="en-US" altLang="zh-CN" dirty="0"/>
              <a:t>the</a:t>
            </a:r>
            <a:r>
              <a:rPr lang="zh-CN" altLang="en-US" dirty="0"/>
              <a:t> </a:t>
            </a:r>
            <a:r>
              <a:rPr lang="en-US" altLang="zh-CN" dirty="0"/>
              <a:t>standard</a:t>
            </a:r>
            <a:r>
              <a:rPr lang="zh-CN" altLang="en-US" dirty="0"/>
              <a:t> </a:t>
            </a:r>
            <a:r>
              <a:rPr lang="en-US" altLang="zh-CN" dirty="0"/>
              <a:t>RPC gas, the gas ratio is 90 to 5 to 5.  At high voltage, for example, 2500v, there are some signals like this, its have a double peak. We think it cause by </a:t>
            </a:r>
            <a:r>
              <a:rPr lang="en-US" altLang="zh-CN" dirty="0">
                <a:solidFill>
                  <a:srgbClr val="FF0000"/>
                </a:solidFill>
              </a:rPr>
              <a:t>photon feedback</a:t>
            </a:r>
            <a:r>
              <a:rPr lang="en-US" altLang="zh-CN" dirty="0"/>
              <a:t>: at high HV, UV photons are produced and excited PC or gas to generated a new photoelectron, create a new avalanche. </a:t>
            </a:r>
            <a:r>
              <a:rPr lang="en-US" altLang="zh-CN" sz="1200" dirty="0"/>
              <a:t>This will make the width and rise time of the signal larger, which is bad for time resolution.</a:t>
            </a:r>
          </a:p>
          <a:p>
            <a:r>
              <a:rPr lang="en-US" altLang="zh-CN" dirty="0"/>
              <a:t>We plot the rise time and Q of signals, as show in middle fig,  it clear that, this region is signal of only one PE, these are two or more primary PE, these region is signals of one primary PE and a photon feed back e. the right plot also show the one e signal and two e signals, there's a nearly two times difference in charge. For calculate the time resolution of single PE , we only selected these signal of only one electron s for calculating.</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14</a:t>
            </a:fld>
            <a:endParaRPr lang="zh-CN" altLang="en-US"/>
          </a:p>
        </p:txBody>
      </p:sp>
    </p:spTree>
    <p:extLst>
      <p:ext uri="{BB962C8B-B14F-4D97-AF65-F5344CB8AC3E}">
        <p14:creationId xmlns:p14="http://schemas.microsoft.com/office/powerpoint/2010/main" val="1127315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Since iso-butane can effectively absorb UV photons, we increase its fraction, and test again, note that we fix SF6 =5%. The left plot shows the ratio of photon feedback signal as a function HV, it clear that </a:t>
                </a:r>
                <a:r>
                  <a:rPr lang="en-US" altLang="zh-CN" sz="1200" dirty="0"/>
                  <a:t>Increase iso-butane can effectively reduce photon feedback. The right two plot are signal charge vs HV and single PE time resolution vs signal charge, we only select the signals of only one primary PE. it clear that, when increase iso-butane(Of course decrease freon), Greater gain at same HV, The max working voltage became small,</a:t>
                </a:r>
                <a:r>
                  <a:rPr lang="zh-CN" altLang="en-US" sz="1200" dirty="0"/>
                  <a:t> </a:t>
                </a:r>
                <a:r>
                  <a:rPr lang="en-US" altLang="zh-CN" sz="1200" dirty="0">
                    <a:effectLst/>
                    <a:latin typeface="Times New Roman" panose="02020603050405020304" pitchFamily="18" charset="0"/>
                    <a:ea typeface="Times New Roman" panose="02020603050405020304" pitchFamily="18" charset="0"/>
                  </a:rPr>
                  <a:t>No significant change in the time resolution,</a:t>
                </a:r>
                <a:r>
                  <a:rPr lang="en-US" altLang="zh-CN" sz="1200" baseline="0" dirty="0">
                    <a:effectLst/>
                    <a:latin typeface="Times New Roman" panose="02020603050405020304" pitchFamily="18" charset="0"/>
                    <a:ea typeface="Times New Roman" panose="02020603050405020304" pitchFamily="18" charset="0"/>
                  </a:rPr>
                  <a:t> but </a:t>
                </a:r>
                <a:br>
                  <a:rPr lang="en-US" altLang="zh-CN" sz="1200" dirty="0">
                    <a:effectLst/>
                    <a:latin typeface="Times New Roman" panose="02020603050405020304" pitchFamily="18" charset="0"/>
                    <a:ea typeface="Times New Roman" panose="02020603050405020304" pitchFamily="18" charset="0"/>
                  </a:rPr>
                </a:br>
                <a14:m>
                  <m:oMath xmlns:m="http://schemas.openxmlformats.org/officeDocument/2006/math">
                    <m:sSub>
                      <m:sSubPr>
                        <m:ctrlPr>
                          <a:rPr lang="en-US" altLang="zh-CN" sz="1200" b="0" i="1" smtClean="0">
                            <a:effectLst/>
                            <a:latin typeface="Cambria Math" panose="02040503050406030204" pitchFamily="18" charset="0"/>
                            <a:ea typeface="Times New Roman" panose="02020603050405020304" pitchFamily="18" charset="0"/>
                          </a:rPr>
                        </m:ctrlPr>
                      </m:sSubPr>
                      <m:e>
                        <m:r>
                          <a:rPr lang="en-US" altLang="zh-CN" sz="1200" b="0" i="1" smtClean="0">
                            <a:effectLst/>
                            <a:latin typeface="Cambria Math" panose="02040503050406030204" pitchFamily="18" charset="0"/>
                            <a:ea typeface="Times New Roman" panose="02020603050405020304" pitchFamily="18" charset="0"/>
                          </a:rPr>
                          <m:t>𝜎</m:t>
                        </m:r>
                      </m:e>
                      <m:sub>
                        <m:r>
                          <a:rPr lang="en-US" altLang="zh-CN" sz="1200" b="0" i="1" smtClean="0">
                            <a:effectLst/>
                            <a:latin typeface="Cambria Math" panose="02040503050406030204" pitchFamily="18" charset="0"/>
                            <a:ea typeface="Times New Roman" panose="02020603050405020304" pitchFamily="18" charset="0"/>
                          </a:rPr>
                          <m:t>𝑁𝑃𝐸</m:t>
                        </m:r>
                        <m:r>
                          <a:rPr lang="en-US" altLang="zh-CN" sz="1200" b="0" i="1" smtClean="0">
                            <a:effectLst/>
                            <a:latin typeface="Cambria Math" panose="02040503050406030204" pitchFamily="18" charset="0"/>
                            <a:ea typeface="Times New Roman" panose="02020603050405020304" pitchFamily="18" charset="0"/>
                          </a:rPr>
                          <m:t>=1</m:t>
                        </m:r>
                      </m:sub>
                    </m:sSub>
                  </m:oMath>
                </a14:m>
                <a:r>
                  <a:rPr lang="zh-CN" altLang="en-US" sz="1200" dirty="0"/>
                  <a:t> </a:t>
                </a:r>
                <a:r>
                  <a:rPr lang="en-US" altLang="zh-CN" sz="1200" dirty="0"/>
                  <a:t>best to ~20.3ps (85/10/5)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Q is not </a:t>
                </a:r>
                <a:r>
                  <a:rPr lang="en-US" altLang="zh-CN" sz="1200" dirty="0">
                    <a:effectLst/>
                    <a:latin typeface="Times New Roman" panose="02020603050405020304" pitchFamily="18" charset="0"/>
                    <a:ea typeface="Times New Roman" panose="02020603050405020304" pitchFamily="18" charset="0"/>
                  </a:rPr>
                  <a:t>exponentially dependent on the HV due to </a:t>
                </a:r>
                <a:r>
                  <a:rPr lang="en-US" altLang="zh-CN" sz="1200" dirty="0">
                    <a:solidFill>
                      <a:srgbClr val="FF0000"/>
                    </a:solidFill>
                    <a:effectLst/>
                    <a:latin typeface="Times New Roman" panose="02020603050405020304" pitchFamily="18" charset="0"/>
                    <a:ea typeface="Times New Roman" panose="02020603050405020304" pitchFamily="18" charset="0"/>
                  </a:rPr>
                  <a:t>space charge effect,</a:t>
                </a:r>
                <a:endParaRPr lang="zh-CN" altLang="en-US"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200" dirty="0"/>
              </a:p>
            </p:txBody>
          </p:sp>
        </mc:Choice>
        <mc:Fallback xmlns="">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Since iso-butane can effectively absorb UV photons, we increase it fraction, and test again, note that we fix SF6 =5%. The left plot shows the ratio of photon feedback signal as a function HV, it clear that </a:t>
                </a:r>
                <a:r>
                  <a:rPr lang="en-US" altLang="zh-CN" sz="1200" dirty="0"/>
                  <a:t>Increase iso-butane can effectively reduce photon feedback. The right two plot are signal charge vs HV and single PE time resolution vs signal charge, we only select the signals of only one primary PE.it clear that, when increase iso-butane(decrease R134a), Greater gain at same HV, The max working voltage became small,</a:t>
                </a:r>
                <a:r>
                  <a:rPr lang="zh-CN" altLang="en-US" sz="1200" dirty="0"/>
                  <a:t> </a:t>
                </a:r>
                <a:r>
                  <a:rPr lang="en-US" altLang="zh-CN" sz="1200" dirty="0">
                    <a:effectLst/>
                    <a:latin typeface="Times New Roman" panose="02020603050405020304" pitchFamily="18" charset="0"/>
                    <a:ea typeface="Times New Roman" panose="02020603050405020304" pitchFamily="18" charset="0"/>
                  </a:rPr>
                  <a:t>No significant change in the time resolution,</a:t>
                </a:r>
                <a:r>
                  <a:rPr lang="en-US" altLang="zh-CN" sz="1200" baseline="0" dirty="0">
                    <a:effectLst/>
                    <a:latin typeface="Times New Roman" panose="02020603050405020304" pitchFamily="18" charset="0"/>
                    <a:ea typeface="Times New Roman" panose="02020603050405020304" pitchFamily="18" charset="0"/>
                  </a:rPr>
                  <a:t> but </a:t>
                </a:r>
                <a:br>
                  <a:rPr lang="en-US" altLang="zh-CN" sz="1200" dirty="0">
                    <a:effectLst/>
                    <a:latin typeface="Times New Roman" panose="02020603050405020304" pitchFamily="18" charset="0"/>
                    <a:ea typeface="Times New Roman" panose="02020603050405020304" pitchFamily="18" charset="0"/>
                  </a:rPr>
                </a:br>
                <a:r>
                  <a:rPr lang="en-US" altLang="zh-CN" sz="1200" b="0" i="0">
                    <a:effectLst/>
                    <a:latin typeface="Cambria Math" panose="02040503050406030204" pitchFamily="18" charset="0"/>
                    <a:ea typeface="Times New Roman" panose="02020603050405020304" pitchFamily="18" charset="0"/>
                  </a:rPr>
                  <a:t>𝜎_(𝑁𝑃𝐸=1)</a:t>
                </a:r>
                <a:r>
                  <a:rPr lang="zh-CN" altLang="en-US" sz="1200" dirty="0"/>
                  <a:t> </a:t>
                </a:r>
                <a:r>
                  <a:rPr lang="en-US" altLang="zh-CN" sz="1200" dirty="0"/>
                  <a:t>best to ~20.3ps (85/10/5)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Q is not </a:t>
                </a:r>
                <a:r>
                  <a:rPr lang="en-US" altLang="zh-CN" sz="1200" dirty="0">
                    <a:effectLst/>
                    <a:latin typeface="Times New Roman" panose="02020603050405020304" pitchFamily="18" charset="0"/>
                    <a:ea typeface="Times New Roman" panose="02020603050405020304" pitchFamily="18" charset="0"/>
                  </a:rPr>
                  <a:t>exponentially dependent on the HV due to </a:t>
                </a:r>
                <a:r>
                  <a:rPr lang="en-US" altLang="zh-CN" sz="1200" dirty="0">
                    <a:solidFill>
                      <a:srgbClr val="FF0000"/>
                    </a:solidFill>
                    <a:effectLst/>
                    <a:latin typeface="Times New Roman" panose="02020603050405020304" pitchFamily="18" charset="0"/>
                    <a:ea typeface="Times New Roman" panose="02020603050405020304" pitchFamily="18" charset="0"/>
                  </a:rPr>
                  <a:t>space charge effect,</a:t>
                </a:r>
                <a:endParaRPr lang="zh-CN" altLang="en-US"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200" dirty="0"/>
              </a:p>
            </p:txBody>
          </p:sp>
        </mc:Fallback>
      </mc:AlternateContent>
      <p:sp>
        <p:nvSpPr>
          <p:cNvPr id="4" name="灯片编号占位符 3"/>
          <p:cNvSpPr>
            <a:spLocks noGrp="1"/>
          </p:cNvSpPr>
          <p:nvPr>
            <p:ph type="sldNum" sz="quarter" idx="10"/>
          </p:nvPr>
        </p:nvSpPr>
        <p:spPr/>
        <p:txBody>
          <a:bodyPr/>
          <a:lstStyle/>
          <a:p>
            <a:fld id="{B7712706-E474-44BB-9C14-52E5B15FFF61}" type="slidenum">
              <a:rPr lang="zh-CN" altLang="en-US" smtClean="0"/>
              <a:t>15</a:t>
            </a:fld>
            <a:endParaRPr lang="zh-CN" altLang="en-US"/>
          </a:p>
        </p:txBody>
      </p:sp>
    </p:spTree>
    <p:extLst>
      <p:ext uri="{BB962C8B-B14F-4D97-AF65-F5344CB8AC3E}">
        <p14:creationId xmlns:p14="http://schemas.microsoft.com/office/powerpoint/2010/main" val="1324764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Because this photoelectron RPC can accurately measure the single photoelectron time resolution in different gases, so we test the several low GWP gas that may replace standard gas, include R134ze, R1233zd, R1234yf, </a:t>
            </a:r>
            <a:r>
              <a:rPr lang="en-US" altLang="zh-CN" dirty="0" err="1"/>
              <a:t>Iodo</a:t>
            </a:r>
            <a:r>
              <a:rPr lang="en-US" altLang="zh-CN" dirty="0"/>
              <a:t> trifluoro methane  </a:t>
            </a:r>
            <a:r>
              <a:rPr lang="en-US" altLang="zh-CN" b="1" i="0" dirty="0">
                <a:solidFill>
                  <a:srgbClr val="24292F"/>
                </a:solidFill>
                <a:effectLst/>
                <a:latin typeface="-apple-system"/>
              </a:rPr>
              <a:t>eye-oh-doh-try-fluor-oh-meth-</a:t>
            </a:r>
            <a:r>
              <a:rPr lang="en-US" altLang="zh-CN" b="1" i="0" dirty="0" err="1">
                <a:solidFill>
                  <a:srgbClr val="24292F"/>
                </a:solidFill>
                <a:effectLst/>
                <a:latin typeface="-apple-system"/>
              </a:rPr>
              <a:t>ane</a:t>
            </a:r>
            <a:endParaRPr lang="en-US" altLang="zh-CN" dirty="0"/>
          </a:p>
          <a:p>
            <a:endParaRPr lang="en-US" altLang="zh-CN" dirty="0"/>
          </a:p>
          <a:p>
            <a:r>
              <a:rPr lang="en-US" altLang="zh-CN" dirty="0"/>
              <a:t>The test schedule is this,. First test the standard gas as a reference, then test other gas. The detector area remains stationary, the incident point of the laser at the photocathode plane keeps unchanged, we only </a:t>
            </a:r>
            <a:r>
              <a:rPr lang="en-US" altLang="zh-CN" sz="1200" dirty="0"/>
              <a:t>change the working gas</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16</a:t>
            </a:fld>
            <a:endParaRPr lang="zh-CN" altLang="en-US"/>
          </a:p>
        </p:txBody>
      </p:sp>
    </p:spTree>
    <p:extLst>
      <p:ext uri="{BB962C8B-B14F-4D97-AF65-F5344CB8AC3E}">
        <p14:creationId xmlns:p14="http://schemas.microsoft.com/office/powerpoint/2010/main" val="29364884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First we replace sulfur hex with , </a:t>
            </a:r>
            <a:r>
              <a:rPr lang="en-US" altLang="zh-CN" dirty="0" err="1"/>
              <a:t>Iodo</a:t>
            </a:r>
            <a:r>
              <a:rPr lang="en-US" altLang="zh-CN" dirty="0"/>
              <a:t> trifluoro methane , We fixed isobutane at 5%. The left shows the signal charge as a function of working voltage, right is the time resolution as a function of charge, it’s clear that, , while increase </a:t>
            </a:r>
            <a:r>
              <a:rPr lang="en-US" altLang="zh-CN" dirty="0" err="1"/>
              <a:t>Iodo</a:t>
            </a:r>
            <a:r>
              <a:rPr lang="en-US" altLang="zh-CN" dirty="0"/>
              <a:t> trifluoro methane, the gain become smaller, working point become larger, time resolution become better</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17</a:t>
            </a:fld>
            <a:endParaRPr lang="zh-CN" altLang="en-US"/>
          </a:p>
        </p:txBody>
      </p:sp>
    </p:spTree>
    <p:extLst>
      <p:ext uri="{BB962C8B-B14F-4D97-AF65-F5344CB8AC3E}">
        <p14:creationId xmlns:p14="http://schemas.microsoft.com/office/powerpoint/2010/main" val="3045254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then we replace </a:t>
            </a:r>
            <a:r>
              <a:rPr lang="en-US" altLang="zh-CN" sz="1200" b="1" dirty="0">
                <a:solidFill>
                  <a:srgbClr val="000000"/>
                </a:solidFill>
                <a:effectLst/>
                <a:latin typeface="Times New Roman" panose="02020603050405020304" pitchFamily="18" charset="0"/>
                <a:cs typeface="Times New Roman" panose="02020603050405020304" pitchFamily="18" charset="0"/>
              </a:rPr>
              <a:t>R134a </a:t>
            </a:r>
            <a:r>
              <a:rPr lang="en-US" altLang="zh-CN" dirty="0"/>
              <a:t>with </a:t>
            </a:r>
            <a:r>
              <a:rPr lang="en-US" altLang="zh-CN" sz="1200" b="1" dirty="0">
                <a:solidFill>
                  <a:srgbClr val="FF0000"/>
                </a:solidFill>
                <a:effectLst/>
                <a:latin typeface="Times New Roman" panose="02020603050405020304" pitchFamily="18" charset="0"/>
                <a:cs typeface="Times New Roman" panose="02020603050405020304" pitchFamily="18" charset="0"/>
              </a:rPr>
              <a:t>R1234ze</a:t>
            </a:r>
            <a:r>
              <a:rPr lang="en-US" altLang="zh-CN" dirty="0"/>
              <a:t>, We fixed sulfur hex  at 5%., it’s clear that, , when increase isobutane, meanwhile decrease </a:t>
            </a:r>
            <a:r>
              <a:rPr lang="en-US" altLang="zh-CN" dirty="0" err="1"/>
              <a:t>Rze</a:t>
            </a:r>
            <a:r>
              <a:rPr lang="en-US" altLang="zh-CN" dirty="0"/>
              <a:t>, the gain become larger, working point become smaller, time resolution become worse.</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18</a:t>
            </a:fld>
            <a:endParaRPr lang="zh-CN" altLang="en-US"/>
          </a:p>
        </p:txBody>
      </p:sp>
    </p:spTree>
    <p:extLst>
      <p:ext uri="{BB962C8B-B14F-4D97-AF65-F5344CB8AC3E}">
        <p14:creationId xmlns:p14="http://schemas.microsoft.com/office/powerpoint/2010/main" val="33957746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Here is the Compare of all gas when the isobutane is 5%, According to these results, the </a:t>
            </a:r>
            <a:r>
              <a:rPr lang="en-US" altLang="zh-CN" dirty="0" err="1"/>
              <a:t>Rze</a:t>
            </a:r>
            <a:r>
              <a:rPr lang="en-US" altLang="zh-CN" dirty="0"/>
              <a:t> and </a:t>
            </a:r>
            <a:r>
              <a:rPr lang="en-US" altLang="zh-CN" dirty="0" err="1"/>
              <a:t>Iodo</a:t>
            </a:r>
            <a:r>
              <a:rPr lang="en-US" altLang="zh-CN" dirty="0"/>
              <a:t> trifluoro methane and </a:t>
            </a:r>
            <a:r>
              <a:rPr lang="en-US" altLang="zh-CN" sz="1200" dirty="0">
                <a:latin typeface="Times New Roman" panose="02020603050405020304" pitchFamily="18" charset="0"/>
                <a:cs typeface="Times New Roman" panose="02020603050405020304" pitchFamily="18" charset="0"/>
              </a:rPr>
              <a:t>iC4H10 perform best, It's the blue curve, because its low GWP, good </a:t>
            </a:r>
            <a:r>
              <a:rPr lang="en-US" altLang="zh-CN" sz="1200" dirty="0" err="1">
                <a:latin typeface="Times New Roman" panose="02020603050405020304" pitchFamily="18" charset="0"/>
                <a:cs typeface="Times New Roman" panose="02020603050405020304" pitchFamily="18" charset="0"/>
              </a:rPr>
              <a:t>TRvsQ</a:t>
            </a:r>
            <a:r>
              <a:rPr lang="en-US" altLang="zh-CN" sz="1200" dirty="0">
                <a:latin typeface="Times New Roman" panose="02020603050405020304" pitchFamily="18" charset="0"/>
                <a:cs typeface="Times New Roman" panose="02020603050405020304" pitchFamily="18" charset="0"/>
              </a:rPr>
              <a:t>, moderate working voltage</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19</a:t>
            </a:fld>
            <a:endParaRPr lang="zh-CN" altLang="en-US"/>
          </a:p>
        </p:txBody>
      </p:sp>
    </p:spTree>
    <p:extLst>
      <p:ext uri="{BB962C8B-B14F-4D97-AF65-F5344CB8AC3E}">
        <p14:creationId xmlns:p14="http://schemas.microsoft.com/office/powerpoint/2010/main" val="1460572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This  talk consists of the following five parts, include </a:t>
            </a:r>
            <a:r>
              <a:rPr lang="en-US" altLang="zh-CN" sz="1200" dirty="0">
                <a:solidFill>
                  <a:schemeClr val="tx1"/>
                </a:solidFill>
                <a:ea typeface="微软雅黑" panose="020B0503020204020204" pitchFamily="34" charset="-122"/>
              </a:rPr>
              <a:t>Introduction</a:t>
            </a:r>
            <a:r>
              <a:rPr lang="en-US" altLang="zh-CN" dirty="0"/>
              <a:t>,  simulation, experiment test of single photoelectron’s performance, eco-friendly gas test and summary.</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2</a:t>
            </a:fld>
            <a:endParaRPr lang="zh-CN" altLang="en-US"/>
          </a:p>
        </p:txBody>
      </p:sp>
    </p:spTree>
    <p:extLst>
      <p:ext uri="{BB962C8B-B14F-4D97-AF65-F5344CB8AC3E}">
        <p14:creationId xmlns:p14="http://schemas.microsoft.com/office/powerpoint/2010/main" val="24114329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Based on the test results so far</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20</a:t>
            </a:fld>
            <a:endParaRPr lang="zh-CN" altLang="en-US"/>
          </a:p>
        </p:txBody>
      </p:sp>
    </p:spTree>
    <p:extLst>
      <p:ext uri="{BB962C8B-B14F-4D97-AF65-F5344CB8AC3E}">
        <p14:creationId xmlns:p14="http://schemas.microsoft.com/office/powerpoint/2010/main" val="4024964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CAE03-499C-2AB5-73D3-48AB8E0F13D2}"/>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C415433-BEC2-3757-CB1F-4533D69AC10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7F7A848-F563-6CE4-44A0-178625CEC1E5}"/>
              </a:ext>
            </a:extLst>
          </p:cNvPr>
          <p:cNvSpPr>
            <a:spLocks noGrp="1"/>
          </p:cNvSpPr>
          <p:nvPr>
            <p:ph type="body" idx="1"/>
          </p:nvPr>
        </p:nvSpPr>
        <p:spPr/>
        <p:txBody>
          <a:bodyPr/>
          <a:lstStyle/>
          <a:p>
            <a:r>
              <a:rPr lang="en-US" altLang="zh-CN" dirty="0"/>
              <a:t>Based on the test results so far</a:t>
            </a:r>
            <a:endParaRPr lang="zh-CN" altLang="en-US" dirty="0"/>
          </a:p>
        </p:txBody>
      </p:sp>
      <p:sp>
        <p:nvSpPr>
          <p:cNvPr id="4" name="灯片编号占位符 3">
            <a:extLst>
              <a:ext uri="{FF2B5EF4-FFF2-40B4-BE49-F238E27FC236}">
                <a16:creationId xmlns:a16="http://schemas.microsoft.com/office/drawing/2014/main" id="{01A05D95-B148-9090-C547-DFD60B4E0AC9}"/>
              </a:ext>
            </a:extLst>
          </p:cNvPr>
          <p:cNvSpPr>
            <a:spLocks noGrp="1"/>
          </p:cNvSpPr>
          <p:nvPr>
            <p:ph type="sldNum" sz="quarter" idx="10"/>
          </p:nvPr>
        </p:nvSpPr>
        <p:spPr/>
        <p:txBody>
          <a:bodyPr/>
          <a:lstStyle/>
          <a:p>
            <a:fld id="{B7712706-E474-44BB-9C14-52E5B15FFF61}" type="slidenum">
              <a:rPr lang="zh-CN" altLang="en-US" smtClean="0"/>
              <a:t>21</a:t>
            </a:fld>
            <a:endParaRPr lang="zh-CN" altLang="en-US"/>
          </a:p>
        </p:txBody>
      </p:sp>
    </p:spTree>
    <p:extLst>
      <p:ext uri="{BB962C8B-B14F-4D97-AF65-F5344CB8AC3E}">
        <p14:creationId xmlns:p14="http://schemas.microsoft.com/office/powerpoint/2010/main" val="7322628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22</a:t>
            </a:fld>
            <a:endParaRPr lang="zh-CN" altLang="en-US"/>
          </a:p>
        </p:txBody>
      </p:sp>
    </p:spTree>
    <p:extLst>
      <p:ext uri="{BB962C8B-B14F-4D97-AF65-F5344CB8AC3E}">
        <p14:creationId xmlns:p14="http://schemas.microsoft.com/office/powerpoint/2010/main" val="984852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23</a:t>
            </a:fld>
            <a:endParaRPr lang="zh-CN" altLang="en-US"/>
          </a:p>
        </p:txBody>
      </p:sp>
    </p:spTree>
    <p:extLst>
      <p:ext uri="{BB962C8B-B14F-4D97-AF65-F5344CB8AC3E}">
        <p14:creationId xmlns:p14="http://schemas.microsoft.com/office/powerpoint/2010/main" val="36867804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24</a:t>
            </a:fld>
            <a:endParaRPr lang="zh-CN" altLang="en-US"/>
          </a:p>
        </p:txBody>
      </p:sp>
    </p:spTree>
    <p:extLst>
      <p:ext uri="{BB962C8B-B14F-4D97-AF65-F5344CB8AC3E}">
        <p14:creationId xmlns:p14="http://schemas.microsoft.com/office/powerpoint/2010/main" val="30527470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25</a:t>
            </a:fld>
            <a:endParaRPr lang="zh-CN" altLang="en-US"/>
          </a:p>
        </p:txBody>
      </p:sp>
    </p:spTree>
    <p:extLst>
      <p:ext uri="{BB962C8B-B14F-4D97-AF65-F5344CB8AC3E}">
        <p14:creationId xmlns:p14="http://schemas.microsoft.com/office/powerpoint/2010/main" val="35116928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E5A970-1444-7E14-FA60-3859F813611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B1D2842-3646-5BC0-0CFB-5124DE264C06}"/>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7730206-D69B-80D8-D950-76CE6A4C0F0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when we replace </a:t>
            </a:r>
            <a:r>
              <a:rPr lang="en-US" altLang="zh-CN" sz="1200" b="1" dirty="0">
                <a:solidFill>
                  <a:srgbClr val="000000"/>
                </a:solidFill>
                <a:effectLst/>
                <a:latin typeface="Times New Roman" panose="02020603050405020304" pitchFamily="18" charset="0"/>
                <a:cs typeface="Times New Roman" panose="02020603050405020304" pitchFamily="18" charset="0"/>
              </a:rPr>
              <a:t>R134a </a:t>
            </a:r>
            <a:r>
              <a:rPr lang="en-US" altLang="zh-CN" dirty="0"/>
              <a:t>with </a:t>
            </a:r>
            <a:r>
              <a:rPr lang="en-US" altLang="zh-CN" sz="1200" b="1" dirty="0">
                <a:solidFill>
                  <a:srgbClr val="FF0000"/>
                </a:solidFill>
                <a:effectLst/>
                <a:latin typeface="Times New Roman" panose="02020603050405020304" pitchFamily="18" charset="0"/>
                <a:cs typeface="Times New Roman" panose="02020603050405020304" pitchFamily="18" charset="0"/>
              </a:rPr>
              <a:t>R1234yf</a:t>
            </a:r>
            <a:r>
              <a:rPr lang="en-US" altLang="zh-CN" dirty="0"/>
              <a:t>, fixed </a:t>
            </a:r>
            <a:r>
              <a:rPr lang="pt-BR" altLang="zh-CN" sz="1200" dirty="0"/>
              <a:t>iC4H10 </a:t>
            </a:r>
            <a:r>
              <a:rPr lang="en-US" altLang="zh-CN" dirty="0"/>
              <a:t>at 5%., we found the gas </a:t>
            </a:r>
            <a:r>
              <a:rPr lang="en-US" altLang="zh-CN" dirty="0" err="1"/>
              <a:t>Ryf</a:t>
            </a:r>
            <a:r>
              <a:rPr lang="en-US" altLang="zh-CN" dirty="0"/>
              <a:t> is very easy to discharge, for example, when the ratio of </a:t>
            </a:r>
            <a:r>
              <a:rPr lang="en-US" altLang="zh-CN" dirty="0" err="1"/>
              <a:t>Ryf</a:t>
            </a:r>
            <a:r>
              <a:rPr lang="en-US" altLang="zh-CN" dirty="0"/>
              <a:t> is 90%, the HV power supply turn off at </a:t>
            </a:r>
            <a:r>
              <a:rPr lang="en-US" altLang="zh-CN" sz="1200" dirty="0"/>
              <a:t>2300 volts, when its ratio is 80%, the big discharge happened at 2600V, when we let </a:t>
            </a:r>
            <a:r>
              <a:rPr lang="en-US" altLang="zh-CN" sz="1200" dirty="0" err="1"/>
              <a:t>Ryf</a:t>
            </a:r>
            <a:r>
              <a:rPr lang="en-US" altLang="zh-CN" sz="1200" dirty="0"/>
              <a:t> to 65%, and </a:t>
            </a:r>
            <a:r>
              <a:rPr lang="en-US" altLang="zh-CN" sz="1200" dirty="0" err="1"/>
              <a:t>sulfer</a:t>
            </a:r>
            <a:r>
              <a:rPr lang="en-US" altLang="zh-CN" sz="1200" dirty="0"/>
              <a:t> hex is 30%, we can get the single </a:t>
            </a:r>
            <a:r>
              <a:rPr lang="en-US" altLang="zh-CN" sz="1200" dirty="0" err="1"/>
              <a:t>photoe</a:t>
            </a:r>
            <a:r>
              <a:rPr lang="en-US" altLang="zh-CN" sz="1200" dirty="0"/>
              <a:t> signals.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The gas of </a:t>
            </a:r>
            <a:r>
              <a:rPr lang="en-US" altLang="zh-CN" sz="1200" dirty="0" err="1"/>
              <a:t>Rzd</a:t>
            </a:r>
            <a:r>
              <a:rPr lang="en-US" altLang="zh-CN" sz="1200" dirty="0"/>
              <a:t> can’t work. There is no signal at all, There is A flat and peaceful curve on oscilloscope until a </a:t>
            </a:r>
            <a:r>
              <a:rPr lang="en-US" altLang="zh-CN" sz="1200" dirty="0">
                <a:solidFill>
                  <a:srgbClr val="FF0000"/>
                </a:solidFill>
              </a:rPr>
              <a:t>big discharge </a:t>
            </a:r>
            <a:r>
              <a:rPr lang="en-US" altLang="zh-CN" sz="1200" dirty="0"/>
              <a:t>at &gt;~3000V.</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Here, the big </a:t>
            </a:r>
            <a:r>
              <a:rPr lang="en-US" altLang="zh-CN" sz="1200" dirty="0" err="1"/>
              <a:t>dicharge</a:t>
            </a:r>
            <a:r>
              <a:rPr lang="en-US" altLang="zh-CN" sz="1200" dirty="0"/>
              <a:t> means </a:t>
            </a:r>
            <a:r>
              <a:rPr lang="en-US" altLang="zh-CN" dirty="0"/>
              <a:t>HV power supply turn off , there is a big current more than 3 milliampere may caused by material discharge, not gas discharge, in normal case, the dark loop current is about 10 </a:t>
            </a:r>
            <a:r>
              <a:rPr lang="en-US" altLang="zh-CN" b="0" i="0" dirty="0">
                <a:solidFill>
                  <a:srgbClr val="24292F"/>
                </a:solidFill>
                <a:effectLst/>
                <a:latin typeface="-apple-system"/>
              </a:rPr>
              <a:t>nanoampere</a:t>
            </a:r>
            <a:endParaRPr lang="zh-CN" altLang="en-US" dirty="0"/>
          </a:p>
        </p:txBody>
      </p:sp>
      <p:sp>
        <p:nvSpPr>
          <p:cNvPr id="4" name="灯片编号占位符 3">
            <a:extLst>
              <a:ext uri="{FF2B5EF4-FFF2-40B4-BE49-F238E27FC236}">
                <a16:creationId xmlns:a16="http://schemas.microsoft.com/office/drawing/2014/main" id="{9E675FF3-6269-9B0B-694D-7A0414B3E713}"/>
              </a:ext>
            </a:extLst>
          </p:cNvPr>
          <p:cNvSpPr>
            <a:spLocks noGrp="1"/>
          </p:cNvSpPr>
          <p:nvPr>
            <p:ph type="sldNum" sz="quarter" idx="10"/>
          </p:nvPr>
        </p:nvSpPr>
        <p:spPr/>
        <p:txBody>
          <a:bodyPr/>
          <a:lstStyle/>
          <a:p>
            <a:fld id="{B7712706-E474-44BB-9C14-52E5B15FFF61}" type="slidenum">
              <a:rPr lang="zh-CN" altLang="en-US" smtClean="0"/>
              <a:t>26</a:t>
            </a:fld>
            <a:endParaRPr lang="zh-CN" altLang="en-US"/>
          </a:p>
        </p:txBody>
      </p:sp>
    </p:spTree>
    <p:extLst>
      <p:ext uri="{BB962C8B-B14F-4D97-AF65-F5344CB8AC3E}">
        <p14:creationId xmlns:p14="http://schemas.microsoft.com/office/powerpoint/2010/main" val="5564325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5EBEB-37C3-2892-C433-6E9D8132153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E8E85C3-AD79-3E74-9C3F-4350B785340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3F849C6-3F85-5A72-5811-F6A2874DE716}"/>
              </a:ext>
            </a:extLst>
          </p:cNvPr>
          <p:cNvSpPr>
            <a:spLocks noGrp="1"/>
          </p:cNvSpPr>
          <p:nvPr>
            <p:ph type="body" idx="1"/>
          </p:nvPr>
        </p:nvSpPr>
        <p:spPr/>
        <p:txBody>
          <a:bodyPr/>
          <a:lstStyle/>
          <a:p>
            <a:r>
              <a:rPr lang="en-US" altLang="zh-CN" dirty="0"/>
              <a:t>We replace freon and sulfur hex with  </a:t>
            </a:r>
            <a:r>
              <a:rPr lang="en-US" altLang="zh-CN" dirty="0" err="1"/>
              <a:t>Rze</a:t>
            </a:r>
            <a:r>
              <a:rPr lang="en-US" altLang="zh-CN" dirty="0"/>
              <a:t> and </a:t>
            </a:r>
            <a:r>
              <a:rPr lang="en-US" altLang="zh-CN" dirty="0" err="1"/>
              <a:t>Iodo</a:t>
            </a:r>
            <a:r>
              <a:rPr lang="en-US" altLang="zh-CN" dirty="0"/>
              <a:t> trifluoro methane at same time. Fix  sulfur hex at 5%, when increase </a:t>
            </a:r>
            <a:r>
              <a:rPr lang="en-US" altLang="zh-CN" dirty="0" err="1"/>
              <a:t>Iodo</a:t>
            </a:r>
            <a:r>
              <a:rPr lang="en-US" altLang="zh-CN" dirty="0"/>
              <a:t> trifluoro methane ,meanwhile decrease </a:t>
            </a:r>
            <a:r>
              <a:rPr lang="en-US" altLang="zh-CN" dirty="0" err="1"/>
              <a:t>Rze</a:t>
            </a:r>
            <a:r>
              <a:rPr lang="en-US" altLang="zh-CN" dirty="0"/>
              <a:t>, the gain become smaller, the working point become larger, the time resolution nearly unchanged.</a:t>
            </a:r>
            <a:endParaRPr lang="zh-CN" altLang="en-US" dirty="0"/>
          </a:p>
        </p:txBody>
      </p:sp>
      <p:sp>
        <p:nvSpPr>
          <p:cNvPr id="4" name="灯片编号占位符 3">
            <a:extLst>
              <a:ext uri="{FF2B5EF4-FFF2-40B4-BE49-F238E27FC236}">
                <a16:creationId xmlns:a16="http://schemas.microsoft.com/office/drawing/2014/main" id="{95DCD9DA-03FF-AD12-D24E-512471DA079C}"/>
              </a:ext>
            </a:extLst>
          </p:cNvPr>
          <p:cNvSpPr>
            <a:spLocks noGrp="1"/>
          </p:cNvSpPr>
          <p:nvPr>
            <p:ph type="sldNum" sz="quarter" idx="10"/>
          </p:nvPr>
        </p:nvSpPr>
        <p:spPr/>
        <p:txBody>
          <a:bodyPr/>
          <a:lstStyle/>
          <a:p>
            <a:fld id="{B7712706-E474-44BB-9C14-52E5B15FFF61}" type="slidenum">
              <a:rPr lang="zh-CN" altLang="en-US" smtClean="0"/>
              <a:t>27</a:t>
            </a:fld>
            <a:endParaRPr lang="zh-CN" altLang="en-US"/>
          </a:p>
        </p:txBody>
      </p:sp>
    </p:spTree>
    <p:extLst>
      <p:ext uri="{BB962C8B-B14F-4D97-AF65-F5344CB8AC3E}">
        <p14:creationId xmlns:p14="http://schemas.microsoft.com/office/powerpoint/2010/main" val="4903247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EED64D-F8EF-4241-F77E-DAA097AE8095}"/>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977D991-44F1-DFB2-37F2-489D6F529B61}"/>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0B46F4AE-B511-3F5A-3DCB-6C7DBEC56601}"/>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E5AE3808-B3F6-6119-8EA4-8301ABED294F}"/>
              </a:ext>
            </a:extLst>
          </p:cNvPr>
          <p:cNvSpPr>
            <a:spLocks noGrp="1"/>
          </p:cNvSpPr>
          <p:nvPr>
            <p:ph type="sldNum" sz="quarter" idx="10"/>
          </p:nvPr>
        </p:nvSpPr>
        <p:spPr/>
        <p:txBody>
          <a:bodyPr/>
          <a:lstStyle/>
          <a:p>
            <a:fld id="{B7712706-E474-44BB-9C14-52E5B15FFF61}" type="slidenum">
              <a:rPr lang="zh-CN" altLang="en-US" smtClean="0"/>
              <a:t>28</a:t>
            </a:fld>
            <a:endParaRPr lang="zh-CN" altLang="en-US"/>
          </a:p>
        </p:txBody>
      </p:sp>
    </p:spTree>
    <p:extLst>
      <p:ext uri="{BB962C8B-B14F-4D97-AF65-F5344CB8AC3E}">
        <p14:creationId xmlns:p14="http://schemas.microsoft.com/office/powerpoint/2010/main" val="1604896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i="0" dirty="0">
                <a:solidFill>
                  <a:srgbClr val="374151"/>
                </a:solidFill>
                <a:effectLst/>
                <a:latin typeface="-apple-system"/>
              </a:rPr>
              <a:t>The trend in the future development of high-energy physics is towards the need for detectors with higher </a:t>
            </a:r>
            <a:r>
              <a:rPr lang="en-US" altLang="zh-CN" b="0" i="0" dirty="0" err="1">
                <a:solidFill>
                  <a:srgbClr val="374151"/>
                </a:solidFill>
                <a:effectLst/>
                <a:latin typeface="-apple-system"/>
              </a:rPr>
              <a:t>performance.</a:t>
            </a:r>
            <a:r>
              <a:rPr lang="en-US" altLang="zh-CN" dirty="0" err="1"/>
              <a:t>Our</a:t>
            </a:r>
            <a:r>
              <a:rPr lang="en-US" altLang="zh-CN" dirty="0"/>
              <a:t> research focuses on high time resolution, high rate, and </a:t>
            </a:r>
            <a:r>
              <a:rPr lang="en-US" altLang="zh-CN" sz="1200" dirty="0">
                <a:solidFill>
                  <a:srgbClr val="FF0000"/>
                </a:solidFill>
                <a:latin typeface="Times New Roman" panose="02020603050405020304" pitchFamily="18" charset="0"/>
                <a:cs typeface="Times New Roman" panose="02020603050405020304" pitchFamily="18" charset="0"/>
              </a:rPr>
              <a:t>eco-friendly  working gases. At present, among the gas detectors, MRPC and </a:t>
            </a:r>
            <a:r>
              <a:rPr lang="en-US" altLang="zh-CN" sz="1200" dirty="0" err="1">
                <a:solidFill>
                  <a:srgbClr val="FF0000"/>
                </a:solidFill>
                <a:latin typeface="Times New Roman" panose="02020603050405020304" pitchFamily="18" charset="0"/>
                <a:cs typeface="Times New Roman" panose="02020603050405020304" pitchFamily="18" charset="0"/>
              </a:rPr>
              <a:t>picosec</a:t>
            </a:r>
            <a:r>
              <a:rPr lang="en-US" altLang="zh-CN" sz="1200" dirty="0">
                <a:solidFill>
                  <a:srgbClr val="FF0000"/>
                </a:solidFill>
                <a:latin typeface="Times New Roman" panose="02020603050405020304" pitchFamily="18" charset="0"/>
                <a:cs typeface="Times New Roman" panose="02020603050405020304" pitchFamily="18" charset="0"/>
              </a:rPr>
              <a:t>-micromegas has very good time resolution. </a:t>
            </a:r>
          </a:p>
          <a:p>
            <a:r>
              <a:rPr lang="en-US" altLang="zh-CN" sz="1200" dirty="0">
                <a:solidFill>
                  <a:srgbClr val="FF0000"/>
                </a:solidFill>
                <a:latin typeface="Times New Roman" panose="02020603050405020304" pitchFamily="18" charset="0"/>
                <a:cs typeface="Times New Roman" panose="02020603050405020304" pitchFamily="18" charset="0"/>
              </a:rPr>
              <a:t>For example, the </a:t>
            </a:r>
            <a:r>
              <a:rPr lang="en-US" altLang="zh-CN" sz="1200" dirty="0">
                <a:cs typeface="Times New Roman" panose="02020603050405020304" pitchFamily="18" charset="0"/>
              </a:rPr>
              <a:t>MRPC designed by USTC group for CEE experiment, it has 24 gas gaps, and achieve a time resolution of 40 ps.  And it’s Maximum </a:t>
            </a:r>
            <a:r>
              <a:rPr lang="en-US" altLang="zh-CN" sz="1200" dirty="0"/>
              <a:t>rate capability is about thousands of Hertz per square centimeter.</a:t>
            </a:r>
          </a:p>
          <a:p>
            <a:endParaRPr lang="en-US" altLang="zh-CN" sz="1200" dirty="0"/>
          </a:p>
          <a:p>
            <a:r>
              <a:rPr lang="en-US" altLang="zh-CN" sz="1200" dirty="0">
                <a:solidFill>
                  <a:srgbClr val="000000"/>
                </a:solidFill>
                <a:effectLst/>
                <a:cs typeface="Times New Roman" panose="02020603050405020304" pitchFamily="18" charset="0"/>
              </a:rPr>
              <a:t>PICOSEC-Micromegas has a single photoelectron time resolution of 44ps.</a:t>
            </a:r>
            <a:endParaRPr lang="en-US" altLang="zh-CN" dirty="0"/>
          </a:p>
          <a:p>
            <a:endParaRPr lang="en-US" altLang="zh-CN" dirty="0"/>
          </a:p>
          <a:p>
            <a:endParaRPr lang="en-US" altLang="zh-CN"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3</a:t>
            </a:fld>
            <a:endParaRPr lang="zh-CN" altLang="en-US"/>
          </a:p>
        </p:txBody>
      </p:sp>
    </p:spTree>
    <p:extLst>
      <p:ext uri="{BB962C8B-B14F-4D97-AF65-F5344CB8AC3E}">
        <p14:creationId xmlns:p14="http://schemas.microsoft.com/office/powerpoint/2010/main" val="3083681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Our idea is to combine RPC with photoelectric detection. For timing RPC, its time resolution can be roughly  expressed by this formula, at high electric fields, the Townsend coefficient and electron drift velocity are proportional to the electric field. Smaller gap is conducive to </a:t>
            </a:r>
            <a:r>
              <a:rPr lang="en-US" altLang="zh-CN" sz="1200" dirty="0">
                <a:solidFill>
                  <a:srgbClr val="000000"/>
                </a:solidFill>
              </a:rPr>
              <a:t>the time resolution</a:t>
            </a:r>
            <a:r>
              <a:rPr lang="en-US" altLang="zh-CN" dirty="0"/>
              <a:t>, but will result in fewer clusters in the gap and smaller gain, which  means lower detection efficiency. </a:t>
            </a:r>
          </a:p>
          <a:p>
            <a:endParaRPr lang="en-US" altLang="zh-CN" dirty="0"/>
          </a:p>
          <a:p>
            <a:r>
              <a:rPr lang="en-US" altLang="zh-CN" dirty="0"/>
              <a:t>We replace one electrode with a photocathode,</a:t>
            </a:r>
            <a:r>
              <a:rPr lang="zh-CN" altLang="en-US" dirty="0"/>
              <a:t> </a:t>
            </a:r>
            <a:r>
              <a:rPr lang="en-US" altLang="zh-CN" dirty="0"/>
              <a:t>this will bring about two obvious changes, First, the primary electrons change from the ionization cluster to photoelectrons on the photocathode, which eliminates the position fluctuations of the primary electrons. Ionization clusters are randomly distributed along the tracks of charged particles in the gas gap, but photoelectrons are produced from the photocathode plane.</a:t>
            </a:r>
          </a:p>
          <a:p>
            <a:r>
              <a:rPr lang="en-US" altLang="zh-CN" dirty="0"/>
              <a:t> Second, smaller gas gap is allowed, because there is no </a:t>
            </a:r>
            <a:r>
              <a:rPr lang="en-US" altLang="zh-CN" dirty="0">
                <a:solidFill>
                  <a:srgbClr val="FF0000"/>
                </a:solidFill>
                <a:cs typeface="Times New Roman" panose="02020603050405020304" pitchFamily="18" charset="0"/>
              </a:rPr>
              <a:t>position fluctuation of primary </a:t>
            </a:r>
            <a:r>
              <a:rPr lang="en-US" altLang="zh-CN" dirty="0"/>
              <a:t>electrons,</a:t>
            </a:r>
            <a:r>
              <a:rPr lang="en-US" altLang="zh-CN" dirty="0">
                <a:solidFill>
                  <a:srgbClr val="FF0000"/>
                </a:solidFill>
                <a:cs typeface="Times New Roman" panose="02020603050405020304" pitchFamily="18" charset="0"/>
              </a:rPr>
              <a:t> </a:t>
            </a:r>
            <a:r>
              <a:rPr lang="en-US" altLang="zh-CN" dirty="0"/>
              <a:t> the avalanche path length of each photoelectron is equal to the thickness of the gas gap. Both of these points help to improve the time resolution.</a:t>
            </a:r>
          </a:p>
          <a:p>
            <a:endParaRPr lang="en-US" altLang="zh-CN" dirty="0"/>
          </a:p>
          <a:p>
            <a:r>
              <a:rPr lang="en-US" altLang="zh-CN" dirty="0"/>
              <a:t>Let's make a comparison with </a:t>
            </a:r>
            <a:r>
              <a:rPr lang="en-US" altLang="zh-CN" sz="1200" dirty="0">
                <a:cs typeface="Times New Roman" panose="02020603050405020304" pitchFamily="18" charset="0"/>
              </a:rPr>
              <a:t>PICOSEC-Micromegas, firstly, it has no micromegas, which means IBF equal to one, there are high requirements for the robustness of photocathodes, second, the anode is float glass rather than germanium </a:t>
            </a:r>
            <a:r>
              <a:rPr lang="en-US" altLang="zh-CN" b="0" i="0" dirty="0">
                <a:solidFill>
                  <a:srgbClr val="A8AAAD"/>
                </a:solidFill>
                <a:effectLst/>
                <a:latin typeface="Arial" panose="020B0604020202020204" pitchFamily="34" charset="0"/>
              </a:rPr>
              <a:t>/</a:t>
            </a:r>
            <a:r>
              <a:rPr lang="en-US" altLang="zh-CN" b="0" i="0" dirty="0" err="1">
                <a:solidFill>
                  <a:srgbClr val="626469"/>
                </a:solidFill>
                <a:effectLst/>
                <a:latin typeface="Arial" panose="020B0604020202020204" pitchFamily="34" charset="0"/>
              </a:rPr>
              <a:t>dʒɜ</a:t>
            </a:r>
            <a:r>
              <a:rPr lang="en-US" altLang="zh-CN" b="0" i="0" dirty="0">
                <a:solidFill>
                  <a:srgbClr val="626469"/>
                </a:solidFill>
                <a:effectLst/>
                <a:latin typeface="Arial" panose="020B0604020202020204" pitchFamily="34" charset="0"/>
              </a:rPr>
              <a:t>ːˈ</a:t>
            </a:r>
            <a:r>
              <a:rPr lang="en-US" altLang="zh-CN" b="0" i="0" dirty="0" err="1">
                <a:solidFill>
                  <a:srgbClr val="626469"/>
                </a:solidFill>
                <a:effectLst/>
                <a:latin typeface="Arial" panose="020B0604020202020204" pitchFamily="34" charset="0"/>
              </a:rPr>
              <a:t>meɪniəm</a:t>
            </a:r>
            <a:r>
              <a:rPr lang="en-US" altLang="zh-CN" b="0" i="0" dirty="0">
                <a:solidFill>
                  <a:srgbClr val="A8AAAD"/>
                </a:solidFill>
                <a:effectLst/>
                <a:latin typeface="Arial" panose="020B0604020202020204" pitchFamily="34" charset="0"/>
              </a:rPr>
              <a:t>/</a:t>
            </a:r>
            <a:r>
              <a:rPr lang="en-US" altLang="zh-CN" sz="1200" dirty="0">
                <a:cs typeface="Times New Roman" panose="02020603050405020304" pitchFamily="18" charset="0"/>
              </a:rPr>
              <a:t> film, third, the working gas is RPC gas, but it </a:t>
            </a:r>
            <a:r>
              <a:rPr lang="en-US" altLang="zh-CN" sz="1200" dirty="0">
                <a:solidFill>
                  <a:srgbClr val="000000"/>
                </a:solidFill>
                <a:cs typeface="Times New Roman" panose="02020603050405020304" pitchFamily="18" charset="0"/>
              </a:rPr>
              <a:t>can also work in the COMPASS gas, fourth, because small gas gap, high and uniform electric field, it has better time resolution</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4</a:t>
            </a:fld>
            <a:endParaRPr lang="zh-CN" altLang="en-US"/>
          </a:p>
        </p:txBody>
      </p:sp>
    </p:spTree>
    <p:extLst>
      <p:ext uri="{BB962C8B-B14F-4D97-AF65-F5344CB8AC3E}">
        <p14:creationId xmlns:p14="http://schemas.microsoft.com/office/powerpoint/2010/main" val="2877591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Then we designed and manufactured the detector,  as showing in the right figure. The anode is a 500 micron thickness float glass, with graphite /ˈ</a:t>
            </a:r>
            <a:r>
              <a:rPr lang="en-US" altLang="zh-CN" dirty="0" err="1"/>
              <a:t>ɡræfaɪt</a:t>
            </a:r>
            <a:r>
              <a:rPr lang="en-US" altLang="zh-CN" dirty="0"/>
              <a:t>/ coating. The gas gap thickness is composed of a 90 micron flexible PCB board and a 125 micron /ˈ</a:t>
            </a:r>
            <a:r>
              <a:rPr lang="en-US" altLang="zh-CN" dirty="0" err="1"/>
              <a:t>ɪnsjuleɪtɪŋ</a:t>
            </a:r>
            <a:r>
              <a:rPr lang="en-US" altLang="zh-CN" dirty="0"/>
              <a:t>/ insulating spacer. The  photocathode is a 5 nanometer chromium </a:t>
            </a:r>
            <a:r>
              <a:rPr lang="en-US" altLang="zh-CN" b="0" i="0" dirty="0">
                <a:solidFill>
                  <a:srgbClr val="A8AAAD"/>
                </a:solidFill>
                <a:effectLst/>
                <a:latin typeface="Arial" panose="020B0604020202020204" pitchFamily="34" charset="0"/>
              </a:rPr>
              <a:t>/</a:t>
            </a:r>
            <a:r>
              <a:rPr lang="en-US" altLang="zh-CN" b="0" i="0" dirty="0">
                <a:solidFill>
                  <a:srgbClr val="626469"/>
                </a:solidFill>
                <a:effectLst/>
                <a:latin typeface="Arial" panose="020B0604020202020204" pitchFamily="34" charset="0"/>
              </a:rPr>
              <a:t>ˈ</a:t>
            </a:r>
            <a:r>
              <a:rPr lang="en-US" altLang="zh-CN" b="0" i="0" dirty="0" err="1">
                <a:solidFill>
                  <a:srgbClr val="626469"/>
                </a:solidFill>
                <a:effectLst/>
                <a:latin typeface="Arial" panose="020B0604020202020204" pitchFamily="34" charset="0"/>
              </a:rPr>
              <a:t>krəʊmiəm</a:t>
            </a:r>
            <a:r>
              <a:rPr lang="en-US" altLang="zh-CN" b="0" i="0" dirty="0">
                <a:solidFill>
                  <a:srgbClr val="A8AAAD"/>
                </a:solidFill>
                <a:effectLst/>
                <a:latin typeface="Arial" panose="020B0604020202020204" pitchFamily="34" charset="0"/>
              </a:rPr>
              <a:t>/ layer, it</a:t>
            </a:r>
            <a:r>
              <a:rPr lang="en-US" altLang="zh-CN" dirty="0"/>
              <a:t> plated on the surface of a transparent quartz glass</a:t>
            </a:r>
          </a:p>
          <a:p>
            <a:endParaRPr lang="en-US" altLang="zh-CN" dirty="0"/>
          </a:p>
          <a:p>
            <a:endParaRPr lang="en-US" altLang="zh-CN" dirty="0"/>
          </a:p>
          <a:p>
            <a:r>
              <a:rPr lang="en-US" altLang="zh-CN" dirty="0"/>
              <a:t>A ultraviolet </a:t>
            </a:r>
            <a:r>
              <a:rPr lang="en-US" altLang="zh-CN" b="0" i="0" dirty="0">
                <a:solidFill>
                  <a:srgbClr val="A8AAAD"/>
                </a:solidFill>
                <a:effectLst/>
                <a:latin typeface="Arial" panose="020B0604020202020204" pitchFamily="34" charset="0"/>
              </a:rPr>
              <a:t>/</a:t>
            </a:r>
            <a:r>
              <a:rPr lang="en-US" altLang="zh-CN" b="0" i="0" dirty="0">
                <a:solidFill>
                  <a:srgbClr val="626469"/>
                </a:solidFill>
                <a:effectLst/>
                <a:latin typeface="Arial" panose="020B0604020202020204" pitchFamily="34" charset="0"/>
              </a:rPr>
              <a:t>ˌ</a:t>
            </a:r>
            <a:r>
              <a:rPr lang="en-US" altLang="zh-CN" b="0" i="0" dirty="0" err="1">
                <a:solidFill>
                  <a:srgbClr val="626469"/>
                </a:solidFill>
                <a:effectLst/>
                <a:latin typeface="Arial" panose="020B0604020202020204" pitchFamily="34" charset="0"/>
              </a:rPr>
              <a:t>ʌltrəˈvaɪələt</a:t>
            </a:r>
            <a:r>
              <a:rPr lang="en-US" altLang="zh-CN" b="0" i="0" dirty="0">
                <a:solidFill>
                  <a:srgbClr val="A8AAAD"/>
                </a:solidFill>
                <a:effectLst/>
                <a:latin typeface="Arial" panose="020B0604020202020204" pitchFamily="34" charset="0"/>
              </a:rPr>
              <a:t>/</a:t>
            </a:r>
            <a:r>
              <a:rPr lang="en-US" altLang="zh-CN" dirty="0"/>
              <a:t> laser was used to test the detector's performance. Like this, A laser pulse passes through the quartz window and quartz glass, reaching the photocathode plane, and excites photoelectrons, and then induce a avalanche in the gas gap.</a:t>
            </a:r>
          </a:p>
          <a:p>
            <a:endParaRPr lang="en-US" altLang="zh-CN" dirty="0"/>
          </a:p>
          <a:p>
            <a:endParaRPr lang="en-US" altLang="zh-CN" dirty="0"/>
          </a:p>
          <a:p>
            <a:r>
              <a:rPr lang="en-US" altLang="zh-CN" dirty="0"/>
              <a:t>The  photocathode is 5 nanometer chromium </a:t>
            </a:r>
            <a:r>
              <a:rPr lang="en-US" altLang="zh-CN" b="0" i="0" dirty="0">
                <a:solidFill>
                  <a:srgbClr val="A8AAAD"/>
                </a:solidFill>
                <a:effectLst/>
                <a:latin typeface="Arial" panose="020B0604020202020204" pitchFamily="34" charset="0"/>
              </a:rPr>
              <a:t>/</a:t>
            </a:r>
            <a:r>
              <a:rPr lang="en-US" altLang="zh-CN" b="0" i="0" dirty="0">
                <a:solidFill>
                  <a:srgbClr val="626469"/>
                </a:solidFill>
                <a:effectLst/>
                <a:latin typeface="Arial" panose="020B0604020202020204" pitchFamily="34" charset="0"/>
              </a:rPr>
              <a:t>ˈ</a:t>
            </a:r>
            <a:r>
              <a:rPr lang="en-US" altLang="zh-CN" b="0" i="0" dirty="0" err="1">
                <a:solidFill>
                  <a:srgbClr val="626469"/>
                </a:solidFill>
                <a:effectLst/>
                <a:latin typeface="Arial" panose="020B0604020202020204" pitchFamily="34" charset="0"/>
              </a:rPr>
              <a:t>krəʊmiəm</a:t>
            </a:r>
            <a:r>
              <a:rPr lang="en-US" altLang="zh-CN" b="0" i="0" dirty="0">
                <a:solidFill>
                  <a:srgbClr val="A8AAAD"/>
                </a:solidFill>
                <a:effectLst/>
                <a:latin typeface="Arial" panose="020B0604020202020204" pitchFamily="34" charset="0"/>
              </a:rPr>
              <a:t>/</a:t>
            </a:r>
            <a:r>
              <a:rPr lang="en-US" altLang="zh-CN" dirty="0"/>
              <a:t>; 90 micron flexible PCB, which ground photocathode,; 125 um insulating film spacer, the resistive glass with 25 mm diameter, 0.5 mm thickness; graphite coating; high voltage and readout PCB board; high voltage and signal readout PCB board. Finaly we assembled the detector in the ultra-clean room.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gas gap is 215um, the pc is 5nm chromium, which plated on the surface of a transparent quartz glass. In Lab laser test, we use ordinary quartz glass replace Magnesium fluoride</a:t>
            </a:r>
            <a:endParaRPr lang="zh-CN" altLang="en-US" dirty="0"/>
          </a:p>
          <a:p>
            <a:endParaRPr lang="en-US" altLang="zh-CN"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5</a:t>
            </a:fld>
            <a:endParaRPr lang="zh-CN" altLang="en-US"/>
          </a:p>
        </p:txBody>
      </p:sp>
    </p:spTree>
    <p:extLst>
      <p:ext uri="{BB962C8B-B14F-4D97-AF65-F5344CB8AC3E}">
        <p14:creationId xmlns:p14="http://schemas.microsoft.com/office/powerpoint/2010/main" val="3004504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We built a high-precision test system on an optical platform with a 355 nanometer  ultraviolet picosecond laser. </a:t>
            </a:r>
          </a:p>
          <a:p>
            <a:r>
              <a:rPr lang="en-US" altLang="zh-CN" dirty="0"/>
              <a:t>The laser pulse repetition rate is adjustable, range from 2 Hz to ten </a:t>
            </a:r>
            <a:r>
              <a:rPr lang="en-US" altLang="zh-CN" dirty="0" err="1"/>
              <a:t>thosound</a:t>
            </a:r>
            <a:r>
              <a:rPr lang="en-US" altLang="zh-CN" dirty="0"/>
              <a:t> hertz, the outgoing laser beam is divided into 2, one into the PMT for timing, the other reaches the detector, the two signals are displayed and recorded on the oscilloscope </a:t>
            </a:r>
            <a:r>
              <a:rPr lang="en-US" altLang="zh-CN" b="0" i="0" dirty="0">
                <a:solidFill>
                  <a:srgbClr val="A8AAAD"/>
                </a:solidFill>
                <a:effectLst/>
                <a:latin typeface="Arial" panose="020B0604020202020204" pitchFamily="34" charset="0"/>
              </a:rPr>
              <a:t>/</a:t>
            </a:r>
            <a:r>
              <a:rPr lang="en-US" altLang="zh-CN" b="0" i="0" dirty="0" err="1">
                <a:solidFill>
                  <a:srgbClr val="626469"/>
                </a:solidFill>
                <a:effectLst/>
                <a:latin typeface="Arial" panose="020B0604020202020204" pitchFamily="34" charset="0"/>
              </a:rPr>
              <a:t>əˈsɪləskəʊp</a:t>
            </a:r>
            <a:r>
              <a:rPr lang="en-US" altLang="zh-CN" b="0" i="0" dirty="0">
                <a:solidFill>
                  <a:srgbClr val="A8AAAD"/>
                </a:solidFill>
                <a:effectLst/>
                <a:latin typeface="Arial" panose="020B0604020202020204" pitchFamily="34" charset="0"/>
              </a:rPr>
              <a:t>/</a:t>
            </a:r>
            <a:r>
              <a:rPr lang="en-US" altLang="zh-CN" dirty="0"/>
              <a:t>, </a:t>
            </a:r>
          </a:p>
          <a:p>
            <a:r>
              <a:rPr lang="en-US" altLang="zh-CN" dirty="0"/>
              <a:t>as shown in the right figure, left is RPC signal, right is timing PMT signal. Through </a:t>
            </a:r>
            <a:r>
              <a:rPr lang="en-US" altLang="zh-CN" sz="1200" b="0" i="0" dirty="0">
                <a:solidFill>
                  <a:srgbClr val="000000"/>
                </a:solidFill>
                <a:effectLst/>
                <a:latin typeface="CMR10"/>
              </a:rPr>
              <a:t>constant-fraction discrimination</a:t>
            </a:r>
            <a:r>
              <a:rPr lang="en-US" altLang="zh-CN" dirty="0"/>
              <a:t>, to fit the time difference distribution of the two signals, we can get the total time resolution of system and RPC.</a:t>
            </a:r>
          </a:p>
          <a:p>
            <a:endParaRPr lang="en-US" altLang="zh-CN" dirty="0"/>
          </a:p>
          <a:p>
            <a:r>
              <a:rPr lang="en-US" altLang="zh-CN" dirty="0"/>
              <a:t>After calibrating, the time resolution of PMT is about 10ps</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6</a:t>
            </a:fld>
            <a:endParaRPr lang="zh-CN" altLang="en-US"/>
          </a:p>
        </p:txBody>
      </p:sp>
    </p:spTree>
    <p:extLst>
      <p:ext uri="{BB962C8B-B14F-4D97-AF65-F5344CB8AC3E}">
        <p14:creationId xmlns:p14="http://schemas.microsoft.com/office/powerpoint/2010/main" val="2997097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We also used Garfield++ to simulate avalanche and induced signal of a single electron. The simulation results are shown in the right plot, it shows the time resolution as a function of signal charge in different gas, it indicates that the time can be better than 30ps in the COMPASS gas mixture and PMRC gas </a:t>
            </a:r>
            <a:r>
              <a:rPr lang="en-US" altLang="zh-CN" dirty="0" err="1"/>
              <a:t>miture</a:t>
            </a:r>
            <a:r>
              <a:rPr lang="en-US" altLang="zh-CN" dirty="0"/>
              <a:t>.</a:t>
            </a:r>
            <a:endParaRPr lang="zh-CN" altLang="en-US" dirty="0"/>
          </a:p>
          <a:p>
            <a:endParaRPr lang="en-US" altLang="zh-CN" dirty="0"/>
          </a:p>
          <a:p>
            <a:endParaRPr lang="en-US" altLang="zh-CN" dirty="0"/>
          </a:p>
          <a:p>
            <a:endParaRPr lang="en-US" altLang="zh-CN" dirty="0"/>
          </a:p>
          <a:p>
            <a:r>
              <a:rPr lang="en-US" altLang="zh-CN" dirty="0"/>
              <a:t>Due to the uniform electric field in the gas gap, a fast grid-based Monte Carlo simulation for the avalanche dynamics is allowed . The whole process is:  first, simulate the avalanche of electrons in a specific gas and electric field, then use the weighting field to readout the induced signal, finally use </a:t>
            </a:r>
            <a:r>
              <a:rPr lang="en-US" altLang="zh-CN" sz="1800" b="0" i="0" dirty="0">
                <a:solidFill>
                  <a:srgbClr val="000000"/>
                </a:solidFill>
                <a:effectLst/>
                <a:latin typeface="CMR10"/>
              </a:rPr>
              <a:t>constant-fraction discrimination</a:t>
            </a:r>
            <a:r>
              <a:rPr lang="en-US" altLang="zh-CN" dirty="0"/>
              <a:t>  to calculate the time resolution. </a:t>
            </a:r>
          </a:p>
          <a:p>
            <a:r>
              <a:rPr lang="en-US" altLang="zh-CN" dirty="0"/>
              <a:t>Garfield's simulation results are shown in the right plot, it shows the time resolution as a function of signal integral charge in different gas, it indicates that the time resolution of single electron can be better than 30ps with appropriate working gas and gap thickness.</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7</a:t>
            </a:fld>
            <a:endParaRPr lang="zh-CN" altLang="en-US"/>
          </a:p>
        </p:txBody>
      </p:sp>
    </p:spTree>
    <p:extLst>
      <p:ext uri="{BB962C8B-B14F-4D97-AF65-F5344CB8AC3E}">
        <p14:creationId xmlns:p14="http://schemas.microsoft.com/office/powerpoint/2010/main" val="1939098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We use </a:t>
            </a:r>
            <a:r>
              <a:rPr lang="en-US" altLang="zh-CN" dirty="0" err="1"/>
              <a:t>Comsol</a:t>
            </a:r>
            <a:r>
              <a:rPr lang="en-US" altLang="zh-CN" dirty="0"/>
              <a:t> to calculate the distribution of electric field and weighting potential in detail. The results show that, under these parameters,  the weighting potential of the gas gap is about 0.43 volts </a:t>
            </a:r>
          </a:p>
          <a:p>
            <a:endParaRPr lang="en-US" altLang="zh-CN" dirty="0"/>
          </a:p>
          <a:p>
            <a:endParaRPr lang="en-US" altLang="zh-CN" dirty="0"/>
          </a:p>
          <a:p>
            <a:r>
              <a:rPr lang="en-US" altLang="zh-CN" dirty="0"/>
              <a:t>Since the loop contains a small current when the detector works, it is non-electrostatic, so the gap electric field is affected by the resistivity and thickness of the gas and the resistive plate, as shown in the formula. </a:t>
            </a:r>
          </a:p>
          <a:p>
            <a:r>
              <a:rPr lang="en-US" altLang="zh-CN" dirty="0"/>
              <a:t>We assume that the resistivity of the working gas is 10 to the 14th ohm </a:t>
            </a:r>
            <a:r>
              <a:rPr lang="en-US" altLang="zh-CN" b="0" i="0" dirty="0">
                <a:solidFill>
                  <a:srgbClr val="2A2B2E"/>
                </a:solidFill>
                <a:effectLst/>
                <a:latin typeface="PingFang SC"/>
              </a:rPr>
              <a:t>centimeter.</a:t>
            </a:r>
            <a:endParaRPr lang="en-US" altLang="zh-CN" dirty="0"/>
          </a:p>
          <a:p>
            <a:r>
              <a:rPr lang="en-US" altLang="zh-CN" dirty="0"/>
              <a:t>The electric field simulation results show that under the same applied voltage, the lower the resistivity of the resistive plate, the stronger the gas gap electric field and the larger the avalanche. </a:t>
            </a:r>
          </a:p>
          <a:p>
            <a:r>
              <a:rPr lang="en-US" altLang="zh-CN" dirty="0"/>
              <a:t>The calculation of the weighting field is based on the </a:t>
            </a:r>
            <a:r>
              <a:rPr lang="en-US" altLang="zh-CN" dirty="0" err="1"/>
              <a:t>Rramo’s</a:t>
            </a:r>
            <a:r>
              <a:rPr lang="en-US" altLang="zh-CN" dirty="0"/>
              <a:t> weighting field theorem, that is, the potential of the signal readout plane is set to 1 volts, the photocathode is grounded, and the thickness of each layer is the same as the subsequent practical detector. </a:t>
            </a:r>
          </a:p>
          <a:p>
            <a:r>
              <a:rPr lang="en-US" altLang="zh-CN" dirty="0"/>
              <a:t>The calculation results show that the weighting field of the gas gap is 0.43 volts. Meanwhile, the influence of the thickness of different layers and the dielectric constant on the weighting field can also be simulated quantitatively.</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8</a:t>
            </a:fld>
            <a:endParaRPr lang="zh-CN" altLang="en-US"/>
          </a:p>
        </p:txBody>
      </p:sp>
    </p:spTree>
    <p:extLst>
      <p:ext uri="{BB962C8B-B14F-4D97-AF65-F5344CB8AC3E}">
        <p14:creationId xmlns:p14="http://schemas.microsoft.com/office/powerpoint/2010/main" val="2296880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Since the resistivity of the resistive material is </a:t>
            </a:r>
            <a:r>
              <a:rPr lang="en-US" altLang="zh-CN" dirty="0" err="1"/>
              <a:t>crucialfor</a:t>
            </a:r>
            <a:r>
              <a:rPr lang="en-US" altLang="zh-CN" dirty="0"/>
              <a:t> the rate capability of the resistive gas detector, in order to achieve high rate, an electrode with low resistivity is required. </a:t>
            </a:r>
          </a:p>
          <a:p>
            <a:r>
              <a:rPr lang="en-US" altLang="zh-CN" dirty="0"/>
              <a:t>We </a:t>
            </a:r>
            <a:r>
              <a:rPr lang="en-US" altLang="zh-CN" dirty="0" err="1"/>
              <a:t>cprepared</a:t>
            </a:r>
            <a:r>
              <a:rPr lang="en-US" altLang="zh-CN" dirty="0"/>
              <a:t> several different materials float glass, and tested their resistivity.</a:t>
            </a:r>
          </a:p>
          <a:p>
            <a:endParaRPr lang="en-US" altLang="zh-CN" dirty="0"/>
          </a:p>
          <a:p>
            <a:r>
              <a:rPr lang="en-US" altLang="zh-CN" dirty="0"/>
              <a:t>The plot shows the resistivity as a function of voltage. It can be seen that the resistivity will slightly decrease with the increase of voltage. </a:t>
            </a:r>
            <a:r>
              <a:rPr lang="en-US" altLang="zh-CN" b="0" i="0" dirty="0">
                <a:solidFill>
                  <a:srgbClr val="24292F"/>
                </a:solidFill>
                <a:effectLst/>
                <a:latin typeface="-apple-system"/>
              </a:rPr>
              <a:t>The glass resistivity ranges from ten to the tenth to ten to the thirteen ohm centimeters.</a:t>
            </a:r>
            <a:endParaRPr lang="zh-CN" altLang="en-US" dirty="0"/>
          </a:p>
        </p:txBody>
      </p:sp>
      <p:sp>
        <p:nvSpPr>
          <p:cNvPr id="4" name="灯片编号占位符 3"/>
          <p:cNvSpPr>
            <a:spLocks noGrp="1"/>
          </p:cNvSpPr>
          <p:nvPr>
            <p:ph type="sldNum" sz="quarter" idx="10"/>
          </p:nvPr>
        </p:nvSpPr>
        <p:spPr/>
        <p:txBody>
          <a:bodyPr/>
          <a:lstStyle/>
          <a:p>
            <a:fld id="{B7712706-E474-44BB-9C14-52E5B15FFF61}" type="slidenum">
              <a:rPr lang="zh-CN" altLang="en-US" smtClean="0"/>
              <a:t>9</a:t>
            </a:fld>
            <a:endParaRPr lang="zh-CN" altLang="en-US"/>
          </a:p>
        </p:txBody>
      </p:sp>
    </p:spTree>
    <p:extLst>
      <p:ext uri="{BB962C8B-B14F-4D97-AF65-F5344CB8AC3E}">
        <p14:creationId xmlns:p14="http://schemas.microsoft.com/office/powerpoint/2010/main" val="61296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atin typeface="+mn-lt"/>
              </a:defRPr>
            </a:lvl1pPr>
          </a:lstStyle>
          <a:p>
            <a:r>
              <a:rPr lang="zh-CN" altLang="en-US" dirty="0"/>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6928E8F0-D005-4E9B-B886-8880E0DD6D78}" type="datetime1">
              <a:rPr lang="zh-CN" altLang="en-US" smtClean="0"/>
              <a:t>2025/2/24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468986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EAF6292-342C-42D2-86D7-CAD7A6A0B244}" type="datetime1">
              <a:rPr lang="zh-CN" altLang="en-US" smtClean="0"/>
              <a:t>2025/2/24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3925057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3E46AB1-3B2F-4DB6-A970-8DC22FDF2863}" type="datetime1">
              <a:rPr lang="zh-CN" altLang="en-US" smtClean="0"/>
              <a:t>2025/2/24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4205475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6CD5C68-85F9-322F-22DC-9516EF5AA34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BAB9B58A-8AF9-850A-C323-E45A5CE2AAD0}"/>
              </a:ext>
            </a:extLst>
          </p:cNvPr>
          <p:cNvSpPr>
            <a:spLocks noGrp="1"/>
          </p:cNvSpPr>
          <p:nvPr>
            <p:ph type="dt" sz="half" idx="10"/>
          </p:nvPr>
        </p:nvSpPr>
        <p:spPr/>
        <p:txBody>
          <a:bodyPr/>
          <a:lstStyle/>
          <a:p>
            <a:fld id="{64192023-57DE-4AFC-A98D-8E914B5243CD}" type="datetime1">
              <a:rPr lang="zh-CN" altLang="en-US" smtClean="0"/>
              <a:t>2025/2/24</a:t>
            </a:fld>
            <a:endParaRPr lang="zh-CN" altLang="en-US"/>
          </a:p>
        </p:txBody>
      </p:sp>
      <p:sp>
        <p:nvSpPr>
          <p:cNvPr id="4" name="页脚占位符 3">
            <a:extLst>
              <a:ext uri="{FF2B5EF4-FFF2-40B4-BE49-F238E27FC236}">
                <a16:creationId xmlns:a16="http://schemas.microsoft.com/office/drawing/2014/main" id="{00AC724E-27A5-F253-634D-CF979A8242E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6638640-C957-3892-B932-AE2B8C378F42}"/>
              </a:ext>
            </a:extLst>
          </p:cNvPr>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31439976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D30B241-6057-80B3-43E6-B236E5FDD25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0EA03E0-D3A2-FAA6-FF6D-0477DDADF5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40656776-A20B-9950-1852-1A4C93D0F46E}"/>
              </a:ext>
            </a:extLst>
          </p:cNvPr>
          <p:cNvSpPr>
            <a:spLocks noGrp="1"/>
          </p:cNvSpPr>
          <p:nvPr>
            <p:ph type="dt" sz="half" idx="10"/>
          </p:nvPr>
        </p:nvSpPr>
        <p:spPr/>
        <p:txBody>
          <a:bodyPr/>
          <a:lstStyle/>
          <a:p>
            <a:fld id="{8C84FB6C-571D-4DB0-9403-7574DF73CBEA}" type="datetime1">
              <a:rPr lang="zh-CN" altLang="en-US" smtClean="0"/>
              <a:t>2025/2/24</a:t>
            </a:fld>
            <a:endParaRPr lang="zh-CN" altLang="en-US"/>
          </a:p>
        </p:txBody>
      </p:sp>
      <p:sp>
        <p:nvSpPr>
          <p:cNvPr id="5" name="页脚占位符 4">
            <a:extLst>
              <a:ext uri="{FF2B5EF4-FFF2-40B4-BE49-F238E27FC236}">
                <a16:creationId xmlns:a16="http://schemas.microsoft.com/office/drawing/2014/main" id="{B3B402A1-F096-0529-8B3D-96C4BD7E87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B0479F-D418-A0A4-A368-E41497146666}"/>
              </a:ext>
            </a:extLst>
          </p:cNvPr>
          <p:cNvSpPr>
            <a:spLocks noGrp="1"/>
          </p:cNvSpPr>
          <p:nvPr>
            <p:ph type="sldNum" sz="quarter" idx="12"/>
          </p:nvPr>
        </p:nvSpPr>
        <p:spPr/>
        <p:txBody>
          <a:body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4164729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40F5176-5115-201F-F80C-E756F9145A6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154B872-7004-A0B4-8091-F3378F71A40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931BFC7-C33A-C451-72CD-E97BADF65665}"/>
              </a:ext>
            </a:extLst>
          </p:cNvPr>
          <p:cNvSpPr>
            <a:spLocks noGrp="1"/>
          </p:cNvSpPr>
          <p:nvPr>
            <p:ph type="dt" sz="half" idx="10"/>
          </p:nvPr>
        </p:nvSpPr>
        <p:spPr/>
        <p:txBody>
          <a:bodyPr/>
          <a:lstStyle/>
          <a:p>
            <a:fld id="{E155BECD-8761-4AA2-808E-AD92F9DC5894}" type="datetime1">
              <a:rPr lang="zh-CN" altLang="en-US" smtClean="0"/>
              <a:t>2025/2/24</a:t>
            </a:fld>
            <a:endParaRPr lang="zh-CN" altLang="en-US"/>
          </a:p>
        </p:txBody>
      </p:sp>
      <p:sp>
        <p:nvSpPr>
          <p:cNvPr id="5" name="页脚占位符 4">
            <a:extLst>
              <a:ext uri="{FF2B5EF4-FFF2-40B4-BE49-F238E27FC236}">
                <a16:creationId xmlns:a16="http://schemas.microsoft.com/office/drawing/2014/main" id="{ACC7AB06-F153-D473-467F-BD7A2826CF6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FB829DE-CB4F-B31A-54BA-6F5007885EC8}"/>
              </a:ext>
            </a:extLst>
          </p:cNvPr>
          <p:cNvSpPr>
            <a:spLocks noGrp="1"/>
          </p:cNvSpPr>
          <p:nvPr>
            <p:ph type="sldNum" sz="quarter" idx="12"/>
          </p:nvPr>
        </p:nvSpPr>
        <p:spPr/>
        <p:txBody>
          <a:body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32004239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82B635E-F160-C273-7DE1-FFAFBB5BA06D}"/>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51C5E68-AADA-DCD3-5CBC-D5531F3C49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3B21675-376B-4265-06D8-EF4A14F441C5}"/>
              </a:ext>
            </a:extLst>
          </p:cNvPr>
          <p:cNvSpPr>
            <a:spLocks noGrp="1"/>
          </p:cNvSpPr>
          <p:nvPr>
            <p:ph type="dt" sz="half" idx="10"/>
          </p:nvPr>
        </p:nvSpPr>
        <p:spPr/>
        <p:txBody>
          <a:bodyPr/>
          <a:lstStyle/>
          <a:p>
            <a:fld id="{E0669EA0-443D-442C-B4B1-1C35D3092659}" type="datetime1">
              <a:rPr lang="zh-CN" altLang="en-US" smtClean="0"/>
              <a:t>2025/2/24</a:t>
            </a:fld>
            <a:endParaRPr lang="zh-CN" altLang="en-US"/>
          </a:p>
        </p:txBody>
      </p:sp>
      <p:sp>
        <p:nvSpPr>
          <p:cNvPr id="5" name="页脚占位符 4">
            <a:extLst>
              <a:ext uri="{FF2B5EF4-FFF2-40B4-BE49-F238E27FC236}">
                <a16:creationId xmlns:a16="http://schemas.microsoft.com/office/drawing/2014/main" id="{12EFB2F7-93DE-45CD-7C1C-EAED430A3CF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F0DD35B-54FF-9CB9-91C4-54575ECF45C5}"/>
              </a:ext>
            </a:extLst>
          </p:cNvPr>
          <p:cNvSpPr>
            <a:spLocks noGrp="1"/>
          </p:cNvSpPr>
          <p:nvPr>
            <p:ph type="sldNum" sz="quarter" idx="12"/>
          </p:nvPr>
        </p:nvSpPr>
        <p:spPr/>
        <p:txBody>
          <a:body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1886361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86F223-3B31-49B1-3567-E1C4BB77EFB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0C9C453-BB61-3D8F-06CB-710B42C9A5C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8A9A0492-5768-49DA-B9D9-CCBCDB79B172}"/>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374DC740-9BD2-78C4-6397-C7A7B14ACC16}"/>
              </a:ext>
            </a:extLst>
          </p:cNvPr>
          <p:cNvSpPr>
            <a:spLocks noGrp="1"/>
          </p:cNvSpPr>
          <p:nvPr>
            <p:ph type="dt" sz="half" idx="10"/>
          </p:nvPr>
        </p:nvSpPr>
        <p:spPr/>
        <p:txBody>
          <a:bodyPr/>
          <a:lstStyle/>
          <a:p>
            <a:fld id="{5B076DEF-B690-4203-B611-4464E295BDC7}" type="datetime1">
              <a:rPr lang="zh-CN" altLang="en-US" smtClean="0"/>
              <a:t>2025/2/24</a:t>
            </a:fld>
            <a:endParaRPr lang="zh-CN" altLang="en-US"/>
          </a:p>
        </p:txBody>
      </p:sp>
      <p:sp>
        <p:nvSpPr>
          <p:cNvPr id="6" name="页脚占位符 5">
            <a:extLst>
              <a:ext uri="{FF2B5EF4-FFF2-40B4-BE49-F238E27FC236}">
                <a16:creationId xmlns:a16="http://schemas.microsoft.com/office/drawing/2014/main" id="{F0E3183C-69DE-D8E0-E017-6E0CDA74E10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564B266-013A-C3D3-9C2E-14AD951C923B}"/>
              </a:ext>
            </a:extLst>
          </p:cNvPr>
          <p:cNvSpPr>
            <a:spLocks noGrp="1"/>
          </p:cNvSpPr>
          <p:nvPr>
            <p:ph type="sldNum" sz="quarter" idx="12"/>
          </p:nvPr>
        </p:nvSpPr>
        <p:spPr/>
        <p:txBody>
          <a:body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8986801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F17DC5-A0FA-7343-A41D-7D5F4D22298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69B8B543-64E4-2DDE-BD1B-F2ECD8A835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EE60DB3D-DDFA-BCE7-0704-E48D950B62DD}"/>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D28B4A46-9123-8203-9DC1-8243A534D9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F8AC1699-CDE8-81E2-E308-0FD28427EA3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82B81BC-6862-37CC-328A-29985590EA8B}"/>
              </a:ext>
            </a:extLst>
          </p:cNvPr>
          <p:cNvSpPr>
            <a:spLocks noGrp="1"/>
          </p:cNvSpPr>
          <p:nvPr>
            <p:ph type="dt" sz="half" idx="10"/>
          </p:nvPr>
        </p:nvSpPr>
        <p:spPr/>
        <p:txBody>
          <a:bodyPr/>
          <a:lstStyle/>
          <a:p>
            <a:fld id="{4D9C49E8-9B2F-4636-A93C-25C0C49478A6}" type="datetime1">
              <a:rPr lang="zh-CN" altLang="en-US" smtClean="0"/>
              <a:t>2025/2/24</a:t>
            </a:fld>
            <a:endParaRPr lang="zh-CN" altLang="en-US"/>
          </a:p>
        </p:txBody>
      </p:sp>
      <p:sp>
        <p:nvSpPr>
          <p:cNvPr id="8" name="页脚占位符 7">
            <a:extLst>
              <a:ext uri="{FF2B5EF4-FFF2-40B4-BE49-F238E27FC236}">
                <a16:creationId xmlns:a16="http://schemas.microsoft.com/office/drawing/2014/main" id="{0C8F4450-1694-34CF-BD2C-0FBAC9754EF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DF77DBBC-B8DF-4D54-35D9-804550A20AFC}"/>
              </a:ext>
            </a:extLst>
          </p:cNvPr>
          <p:cNvSpPr>
            <a:spLocks noGrp="1"/>
          </p:cNvSpPr>
          <p:nvPr>
            <p:ph type="sldNum" sz="quarter" idx="12"/>
          </p:nvPr>
        </p:nvSpPr>
        <p:spPr/>
        <p:txBody>
          <a:body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3453378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E99F19-44F1-FCBC-CD57-5AA43B0B3BE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8D71A473-0FF7-5D20-93D9-1D6943B6FE62}"/>
              </a:ext>
            </a:extLst>
          </p:cNvPr>
          <p:cNvSpPr>
            <a:spLocks noGrp="1"/>
          </p:cNvSpPr>
          <p:nvPr>
            <p:ph type="dt" sz="half" idx="10"/>
          </p:nvPr>
        </p:nvSpPr>
        <p:spPr/>
        <p:txBody>
          <a:bodyPr/>
          <a:lstStyle/>
          <a:p>
            <a:fld id="{CAA069C2-7186-41E2-8BAC-7AA868856BB7}" type="datetime1">
              <a:rPr lang="zh-CN" altLang="en-US" smtClean="0"/>
              <a:t>2025/2/24</a:t>
            </a:fld>
            <a:endParaRPr lang="zh-CN" altLang="en-US"/>
          </a:p>
        </p:txBody>
      </p:sp>
      <p:sp>
        <p:nvSpPr>
          <p:cNvPr id="4" name="页脚占位符 3">
            <a:extLst>
              <a:ext uri="{FF2B5EF4-FFF2-40B4-BE49-F238E27FC236}">
                <a16:creationId xmlns:a16="http://schemas.microsoft.com/office/drawing/2014/main" id="{7DF86428-ED99-F2AF-BBEB-59F471D55F4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2B40973-8A59-3A93-A865-15BE00DE3F85}"/>
              </a:ext>
            </a:extLst>
          </p:cNvPr>
          <p:cNvSpPr>
            <a:spLocks noGrp="1"/>
          </p:cNvSpPr>
          <p:nvPr>
            <p:ph type="sldNum" sz="quarter" idx="12"/>
          </p:nvPr>
        </p:nvSpPr>
        <p:spPr/>
        <p:txBody>
          <a:body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3365121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B4115A36-1939-A104-14ED-D623F458B7C8}"/>
              </a:ext>
            </a:extLst>
          </p:cNvPr>
          <p:cNvSpPr>
            <a:spLocks noGrp="1"/>
          </p:cNvSpPr>
          <p:nvPr>
            <p:ph type="dt" sz="half" idx="10"/>
          </p:nvPr>
        </p:nvSpPr>
        <p:spPr/>
        <p:txBody>
          <a:bodyPr/>
          <a:lstStyle/>
          <a:p>
            <a:fld id="{921523E1-5F4C-48B2-9B69-84EFB29B1AC6}" type="datetime1">
              <a:rPr lang="zh-CN" altLang="en-US" smtClean="0"/>
              <a:t>2025/2/24</a:t>
            </a:fld>
            <a:endParaRPr lang="zh-CN" altLang="en-US"/>
          </a:p>
        </p:txBody>
      </p:sp>
      <p:sp>
        <p:nvSpPr>
          <p:cNvPr id="3" name="页脚占位符 2">
            <a:extLst>
              <a:ext uri="{FF2B5EF4-FFF2-40B4-BE49-F238E27FC236}">
                <a16:creationId xmlns:a16="http://schemas.microsoft.com/office/drawing/2014/main" id="{AFD33F0E-0F81-1347-7AA9-D2A043565EF9}"/>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50BCA02-CEDD-E36B-E04C-389E9A6A1445}"/>
              </a:ext>
            </a:extLst>
          </p:cNvPr>
          <p:cNvSpPr>
            <a:spLocks noGrp="1"/>
          </p:cNvSpPr>
          <p:nvPr>
            <p:ph type="sldNum" sz="quarter" idx="12"/>
          </p:nvPr>
        </p:nvSpPr>
        <p:spPr/>
        <p:txBody>
          <a:body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3393938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mn-lt"/>
              </a:defRPr>
            </a:lvl1pPr>
          </a:lstStyle>
          <a:p>
            <a:r>
              <a:rPr lang="zh-CN" altLang="en-US" dirty="0"/>
              <a:t>单击此处编辑母版标题样式</a:t>
            </a:r>
          </a:p>
        </p:txBody>
      </p:sp>
      <p:sp>
        <p:nvSpPr>
          <p:cNvPr id="3" name="内容占位符 2"/>
          <p:cNvSpPr>
            <a:spLocks noGrp="1"/>
          </p:cNvSpPr>
          <p:nvPr>
            <p:ph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598D9DC4-D99A-4F3A-A3FA-CB605151A3B8}" type="datetime1">
              <a:rPr lang="zh-CN" altLang="en-US" smtClean="0"/>
              <a:t>2025/2/24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1067523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36AA9BF-73ED-17F7-65E9-264EB85B299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CE783C9-9931-4E8E-3956-4B3CA16717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8463126F-46B6-E66D-EB59-883C6F0159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A6C9AFE-A7D9-F3B5-6601-428A3F208F27}"/>
              </a:ext>
            </a:extLst>
          </p:cNvPr>
          <p:cNvSpPr>
            <a:spLocks noGrp="1"/>
          </p:cNvSpPr>
          <p:nvPr>
            <p:ph type="dt" sz="half" idx="10"/>
          </p:nvPr>
        </p:nvSpPr>
        <p:spPr/>
        <p:txBody>
          <a:bodyPr/>
          <a:lstStyle/>
          <a:p>
            <a:fld id="{D81F26CF-DE59-432F-A5EF-1E5077ED1F2C}" type="datetime1">
              <a:rPr lang="zh-CN" altLang="en-US" smtClean="0"/>
              <a:t>2025/2/24</a:t>
            </a:fld>
            <a:endParaRPr lang="zh-CN" altLang="en-US"/>
          </a:p>
        </p:txBody>
      </p:sp>
      <p:sp>
        <p:nvSpPr>
          <p:cNvPr id="6" name="页脚占位符 5">
            <a:extLst>
              <a:ext uri="{FF2B5EF4-FFF2-40B4-BE49-F238E27FC236}">
                <a16:creationId xmlns:a16="http://schemas.microsoft.com/office/drawing/2014/main" id="{E4B22658-CD41-7A78-70A7-DCBD3ED1952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538CB6A-1EE4-E160-DB78-068E335A9034}"/>
              </a:ext>
            </a:extLst>
          </p:cNvPr>
          <p:cNvSpPr>
            <a:spLocks noGrp="1"/>
          </p:cNvSpPr>
          <p:nvPr>
            <p:ph type="sldNum" sz="quarter" idx="12"/>
          </p:nvPr>
        </p:nvSpPr>
        <p:spPr/>
        <p:txBody>
          <a:body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39417140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DAFDCB-04F8-B403-78AE-BB7D07699AB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0F9F371B-4169-270C-2410-69FB037F37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5BF0396-A629-BF5F-87A2-79C082472C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E16343E-D7A5-A929-CCB5-184951410119}"/>
              </a:ext>
            </a:extLst>
          </p:cNvPr>
          <p:cNvSpPr>
            <a:spLocks noGrp="1"/>
          </p:cNvSpPr>
          <p:nvPr>
            <p:ph type="dt" sz="half" idx="10"/>
          </p:nvPr>
        </p:nvSpPr>
        <p:spPr/>
        <p:txBody>
          <a:bodyPr/>
          <a:lstStyle/>
          <a:p>
            <a:fld id="{EBE3CC8C-B47E-4C86-AF19-F7539191754C}" type="datetime1">
              <a:rPr lang="zh-CN" altLang="en-US" smtClean="0"/>
              <a:t>2025/2/24</a:t>
            </a:fld>
            <a:endParaRPr lang="zh-CN" altLang="en-US"/>
          </a:p>
        </p:txBody>
      </p:sp>
      <p:sp>
        <p:nvSpPr>
          <p:cNvPr id="6" name="页脚占位符 5">
            <a:extLst>
              <a:ext uri="{FF2B5EF4-FFF2-40B4-BE49-F238E27FC236}">
                <a16:creationId xmlns:a16="http://schemas.microsoft.com/office/drawing/2014/main" id="{3B3A9A7C-47B4-9E42-E595-E91B9A72289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666C3D6-99C3-C803-5C5F-B7E80114B3B2}"/>
              </a:ext>
            </a:extLst>
          </p:cNvPr>
          <p:cNvSpPr>
            <a:spLocks noGrp="1"/>
          </p:cNvSpPr>
          <p:nvPr>
            <p:ph type="sldNum" sz="quarter" idx="12"/>
          </p:nvPr>
        </p:nvSpPr>
        <p:spPr/>
        <p:txBody>
          <a:body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6881142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826114-A3C8-7F92-644C-8C5B8EC2999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4AE868F-5582-5DAF-715C-A29DDCC9596D}"/>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7D9747D-8663-8A45-DE65-0C0FB12FF70F}"/>
              </a:ext>
            </a:extLst>
          </p:cNvPr>
          <p:cNvSpPr>
            <a:spLocks noGrp="1"/>
          </p:cNvSpPr>
          <p:nvPr>
            <p:ph type="dt" sz="half" idx="10"/>
          </p:nvPr>
        </p:nvSpPr>
        <p:spPr/>
        <p:txBody>
          <a:bodyPr/>
          <a:lstStyle/>
          <a:p>
            <a:fld id="{EBBF008F-2DCD-419B-B34C-8CEBB205F3C1}" type="datetime1">
              <a:rPr lang="zh-CN" altLang="en-US" smtClean="0"/>
              <a:t>2025/2/24</a:t>
            </a:fld>
            <a:endParaRPr lang="zh-CN" altLang="en-US"/>
          </a:p>
        </p:txBody>
      </p:sp>
      <p:sp>
        <p:nvSpPr>
          <p:cNvPr id="5" name="页脚占位符 4">
            <a:extLst>
              <a:ext uri="{FF2B5EF4-FFF2-40B4-BE49-F238E27FC236}">
                <a16:creationId xmlns:a16="http://schemas.microsoft.com/office/drawing/2014/main" id="{A84C826A-7E45-7587-2C55-D5247B86B36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68B3D30-DF1C-A652-D314-28DF73B7EB7B}"/>
              </a:ext>
            </a:extLst>
          </p:cNvPr>
          <p:cNvSpPr>
            <a:spLocks noGrp="1"/>
          </p:cNvSpPr>
          <p:nvPr>
            <p:ph type="sldNum" sz="quarter" idx="12"/>
          </p:nvPr>
        </p:nvSpPr>
        <p:spPr/>
        <p:txBody>
          <a:body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37888781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2A481121-3239-B2EF-2390-19FC717A0C4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FE54F90B-487D-B556-EC9C-F6823E7F25C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6C8A353-DAA1-3EB1-DC37-66D462B6E502}"/>
              </a:ext>
            </a:extLst>
          </p:cNvPr>
          <p:cNvSpPr>
            <a:spLocks noGrp="1"/>
          </p:cNvSpPr>
          <p:nvPr>
            <p:ph type="dt" sz="half" idx="10"/>
          </p:nvPr>
        </p:nvSpPr>
        <p:spPr/>
        <p:txBody>
          <a:bodyPr/>
          <a:lstStyle/>
          <a:p>
            <a:fld id="{7ADE6783-11EA-48AD-9CD6-083CEF0ED569}" type="datetime1">
              <a:rPr lang="zh-CN" altLang="en-US" smtClean="0"/>
              <a:t>2025/2/24</a:t>
            </a:fld>
            <a:endParaRPr lang="zh-CN" altLang="en-US"/>
          </a:p>
        </p:txBody>
      </p:sp>
      <p:sp>
        <p:nvSpPr>
          <p:cNvPr id="5" name="页脚占位符 4">
            <a:extLst>
              <a:ext uri="{FF2B5EF4-FFF2-40B4-BE49-F238E27FC236}">
                <a16:creationId xmlns:a16="http://schemas.microsoft.com/office/drawing/2014/main" id="{F8B5BDD8-61CD-327C-4C50-A9BC85511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9567871-DCC1-F180-C0E2-0B3D0148CE8E}"/>
              </a:ext>
            </a:extLst>
          </p:cNvPr>
          <p:cNvSpPr>
            <a:spLocks noGrp="1"/>
          </p:cNvSpPr>
          <p:nvPr>
            <p:ph type="sldNum" sz="quarter" idx="12"/>
          </p:nvPr>
        </p:nvSpPr>
        <p:spPr/>
        <p:txBody>
          <a:body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30283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AE4BD781-5610-46FA-874B-330EB5544208}" type="datetime1">
              <a:rPr lang="zh-CN" altLang="en-US" smtClean="0"/>
              <a:t>2025/2/24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1105890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E3781D8-A0E6-4B51-9673-5DCFB87A1C4E}" type="datetime1">
              <a:rPr lang="zh-CN" altLang="en-US" smtClean="0"/>
              <a:t>2025/2/24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1523068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D59E672-0E0A-4D8E-B615-8F8035729C4F}" type="datetime1">
              <a:rPr lang="zh-CN" altLang="en-US" smtClean="0"/>
              <a:t>2025/2/24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4120869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9C872EA-0964-481E-8841-6CF504BCF0EA}" type="datetime1">
              <a:rPr lang="zh-CN" altLang="en-US" smtClean="0"/>
              <a:t>2025/2/24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103439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0D043EE-2093-4906-935B-5B8C456A6DDA}" type="datetime1">
              <a:rPr lang="zh-CN" altLang="en-US" smtClean="0"/>
              <a:t>2025/2/24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3681999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A22D78C-00C6-46C6-83DB-DA92BD0C12B7}" type="datetime1">
              <a:rPr lang="zh-CN" altLang="en-US" smtClean="0"/>
              <a:t>2025/2/24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2884411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07FBE64-77A5-4012-97BF-E704D85640DC}" type="datetime1">
              <a:rPr lang="zh-CN" altLang="en-US" smtClean="0"/>
              <a:t>2025/2/24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194903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5797A8-8304-4F03-9F25-24C7F1049458}" type="datetime1">
              <a:rPr lang="zh-CN" altLang="en-US" smtClean="0"/>
              <a:t>2025/2/24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2B3C76-F426-418F-9AAE-6732A97E15CC}" type="slidenum">
              <a:rPr lang="zh-CN" altLang="en-US" smtClean="0"/>
              <a:t>‹#›</a:t>
            </a:fld>
            <a:endParaRPr lang="zh-CN" altLang="en-US"/>
          </a:p>
        </p:txBody>
      </p:sp>
    </p:spTree>
    <p:extLst>
      <p:ext uri="{BB962C8B-B14F-4D97-AF65-F5344CB8AC3E}">
        <p14:creationId xmlns:p14="http://schemas.microsoft.com/office/powerpoint/2010/main" val="2947321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92BC5D7C-45D8-D70F-38F2-289EAF4642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BAC40250-EB21-5E82-C510-89F690682E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EEC5DAF-FA11-1783-2FA3-99572D7B99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465591-9A1E-4EBF-BE6C-DA9046685EE6}" type="datetime1">
              <a:rPr lang="zh-CN" altLang="en-US" smtClean="0"/>
              <a:t>2025/2/24</a:t>
            </a:fld>
            <a:endParaRPr lang="zh-CN" altLang="en-US"/>
          </a:p>
        </p:txBody>
      </p:sp>
      <p:sp>
        <p:nvSpPr>
          <p:cNvPr id="5" name="页脚占位符 4">
            <a:extLst>
              <a:ext uri="{FF2B5EF4-FFF2-40B4-BE49-F238E27FC236}">
                <a16:creationId xmlns:a16="http://schemas.microsoft.com/office/drawing/2014/main" id="{7659E73D-3459-D246-00D2-3873D4E0A6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A4834DA4-10FF-1FDC-096D-863373D7F3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F750FD-72D9-49D8-9A0C-24B016267D7E}" type="slidenum">
              <a:rPr lang="zh-CN" altLang="en-US" smtClean="0"/>
              <a:t>‹#›</a:t>
            </a:fld>
            <a:endParaRPr lang="zh-CN" altLang="en-US"/>
          </a:p>
        </p:txBody>
      </p:sp>
    </p:spTree>
    <p:extLst>
      <p:ext uri="{BB962C8B-B14F-4D97-AF65-F5344CB8AC3E}">
        <p14:creationId xmlns:p14="http://schemas.microsoft.com/office/powerpoint/2010/main" val="34444236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291.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36.png"/><Relationship Id="rId4" Type="http://schemas.openxmlformats.org/officeDocument/2006/relationships/image" Target="../media/image43.png"/><Relationship Id="rId9" Type="http://schemas.openxmlformats.org/officeDocument/2006/relationships/image" Target="../media/image45.png"/></Relationships>
</file>

<file path=ppt/slides/_rels/slide13.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9.png"/><Relationship Id="rId7"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42.png"/><Relationship Id="rId4" Type="http://schemas.openxmlformats.org/officeDocument/2006/relationships/image" Target="../media/image60.png"/></Relationships>
</file>

<file path=ppt/slides/_rels/slide1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47.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8" Type="http://schemas.openxmlformats.org/officeDocument/2006/relationships/image" Target="../media/image520.png"/><Relationship Id="rId3" Type="http://schemas.openxmlformats.org/officeDocument/2006/relationships/image" Target="../media/image49.png"/><Relationship Id="rId7"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6.png"/><Relationship Id="rId10" Type="http://schemas.openxmlformats.org/officeDocument/2006/relationships/image" Target="../media/image53.png"/><Relationship Id="rId4" Type="http://schemas.openxmlformats.org/officeDocument/2006/relationships/image" Target="../media/image50.png"/><Relationship Id="rId9" Type="http://schemas.openxmlformats.org/officeDocument/2006/relationships/image" Target="../media/image5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30.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55.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64.png"/><Relationship Id="rId4" Type="http://schemas.openxmlformats.org/officeDocument/2006/relationships/image" Target="../media/image63.png"/></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notesSlide" Target="../notesSlides/notesSlide2.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66.png"/><Relationship Id="rId5" Type="http://schemas.openxmlformats.org/officeDocument/2006/relationships/image" Target="../media/image370.png"/><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69.png"/><Relationship Id="rId4" Type="http://schemas.openxmlformats.org/officeDocument/2006/relationships/image" Target="../media/image68.png"/></Relationships>
</file>

<file path=ppt/slides/_rels/slide25.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470.png"/><Relationship Id="rId7" Type="http://schemas.openxmlformats.org/officeDocument/2006/relationships/image" Target="../media/image510.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500.png"/><Relationship Id="rId5" Type="http://schemas.openxmlformats.org/officeDocument/2006/relationships/image" Target="../media/image72.png"/><Relationship Id="rId4" Type="http://schemas.openxmlformats.org/officeDocument/2006/relationships/image" Target="../media/image71.png"/><Relationship Id="rId9" Type="http://schemas.openxmlformats.org/officeDocument/2006/relationships/image" Target="../media/image73.png"/></Relationships>
</file>

<file path=ppt/slides/_rels/slide2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640.png"/><Relationship Id="rId5" Type="http://schemas.openxmlformats.org/officeDocument/2006/relationships/image" Target="../media/image650.png"/><Relationship Id="rId4" Type="http://schemas.openxmlformats.org/officeDocument/2006/relationships/image" Target="../media/image75.png"/></Relationships>
</file>

<file path=ppt/slides/_rels/slide2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690.png"/><Relationship Id="rId5" Type="http://schemas.openxmlformats.org/officeDocument/2006/relationships/image" Target="../media/image79.png"/><Relationship Id="rId4" Type="http://schemas.openxmlformats.org/officeDocument/2006/relationships/image" Target="../media/image78.png"/></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http://dx.doi.org/10.1088/1748-0221/15/04/C04053"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doi.org/10.1002/9783527698691.ch3"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280.png"/><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hyperlink" Target="https://garfieldpp.web.cern.ch/examples/rpc/" TargetMode="Externa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30.png"/><Relationship Id="rId4" Type="http://schemas.openxmlformats.org/officeDocument/2006/relationships/image" Target="../media/image120.png"/><Relationship Id="rId9" Type="http://schemas.openxmlformats.org/officeDocument/2006/relationships/image" Target="../media/image170.png"/></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2.png"/><Relationship Id="rId7"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90.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2032000"/>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762170"/>
            <a:ext cx="12192000" cy="109582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7254" y="5667830"/>
            <a:ext cx="12192000" cy="0"/>
          </a:xfrm>
          <a:prstGeom prst="line">
            <a:avLst/>
          </a:prstGeom>
          <a:ln w="38100">
            <a:solidFill>
              <a:srgbClr val="014B96"/>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3310389" y="2227488"/>
            <a:ext cx="8636970" cy="1363900"/>
          </a:xfrm>
          <a:prstGeom prst="rect">
            <a:avLst/>
          </a:prstGeom>
          <a:noFill/>
        </p:spPr>
        <p:txBody>
          <a:bodyPr wrap="square" rtlCol="0">
            <a:spAutoFit/>
          </a:bodyPr>
          <a:lstStyle/>
          <a:p>
            <a:pPr algn="ctr">
              <a:lnSpc>
                <a:spcPct val="120000"/>
              </a:lnSpc>
            </a:pPr>
            <a:r>
              <a:rPr lang="en-US" altLang="zh-CN" sz="3600" b="1" dirty="0">
                <a:solidFill>
                  <a:srgbClr val="014B96"/>
                </a:solidFill>
                <a:ea typeface="微软雅黑" panose="020B0503020204020204" pitchFamily="34" charset="-122"/>
                <a:sym typeface="Arial" panose="020B0604020202020204" pitchFamily="34" charset="0"/>
              </a:rPr>
              <a:t>A high rate and precise photoelectric detector prototype with RPC structure</a:t>
            </a:r>
            <a:endParaRPr lang="zh-CN" altLang="en-US" sz="3600" b="1" dirty="0">
              <a:solidFill>
                <a:srgbClr val="014B96"/>
              </a:solidFill>
              <a:ea typeface="微软雅黑" panose="020B0503020204020204" pitchFamily="34" charset="-122"/>
              <a:sym typeface="Arial" panose="020B0604020202020204" pitchFamily="34" charset="0"/>
            </a:endParaRPr>
          </a:p>
        </p:txBody>
      </p:sp>
      <p:sp>
        <p:nvSpPr>
          <p:cNvPr id="3" name="文本框 2">
            <a:extLst>
              <a:ext uri="{FF2B5EF4-FFF2-40B4-BE49-F238E27FC236}">
                <a16:creationId xmlns:a16="http://schemas.microsoft.com/office/drawing/2014/main" id="{B086ECF2-2295-478B-9DED-5D676CF0B4F8}"/>
              </a:ext>
            </a:extLst>
          </p:cNvPr>
          <p:cNvSpPr txBox="1"/>
          <p:nvPr/>
        </p:nvSpPr>
        <p:spPr>
          <a:xfrm>
            <a:off x="4874247" y="4218585"/>
            <a:ext cx="6259021" cy="830997"/>
          </a:xfrm>
          <a:prstGeom prst="rect">
            <a:avLst/>
          </a:prstGeom>
          <a:noFill/>
        </p:spPr>
        <p:txBody>
          <a:bodyPr wrap="none" rtlCol="0">
            <a:spAutoFit/>
          </a:bodyPr>
          <a:lstStyle/>
          <a:p>
            <a:pPr algn="ctr"/>
            <a:r>
              <a:rPr lang="en-US" altLang="zh-CN" sz="2800" b="1" dirty="0">
                <a:solidFill>
                  <a:srgbClr val="014B96"/>
                </a:solidFill>
                <a:ea typeface="微软雅黑" panose="020B0503020204020204" pitchFamily="34" charset="-122"/>
              </a:rPr>
              <a:t>Zhao Yiding, Hu </a:t>
            </a:r>
            <a:r>
              <a:rPr lang="en-US" altLang="zh-CN" sz="2800" b="1" dirty="0" err="1">
                <a:solidFill>
                  <a:srgbClr val="014B96"/>
                </a:solidFill>
                <a:ea typeface="微软雅黑" panose="020B0503020204020204" pitchFamily="34" charset="-122"/>
              </a:rPr>
              <a:t>Dongdong</a:t>
            </a:r>
            <a:r>
              <a:rPr lang="en-US" altLang="zh-CN" sz="2800" b="1" dirty="0">
                <a:solidFill>
                  <a:srgbClr val="014B96"/>
                </a:solidFill>
                <a:ea typeface="微软雅黑" panose="020B0503020204020204" pitchFamily="34" charset="-122"/>
              </a:rPr>
              <a:t>, Shao Ming</a:t>
            </a:r>
          </a:p>
          <a:p>
            <a:pPr algn="ctr"/>
            <a:r>
              <a:rPr lang="en-US" altLang="zh-CN" sz="2000" b="1" dirty="0">
                <a:solidFill>
                  <a:srgbClr val="014B96"/>
                </a:solidFill>
                <a:ea typeface="微软雅黑" panose="020B0503020204020204" pitchFamily="34" charset="-122"/>
              </a:rPr>
              <a:t>University of Science and Technology of China</a:t>
            </a:r>
          </a:p>
        </p:txBody>
      </p:sp>
      <p:pic>
        <p:nvPicPr>
          <p:cNvPr id="5" name="图片 4">
            <a:extLst>
              <a:ext uri="{FF2B5EF4-FFF2-40B4-BE49-F238E27FC236}">
                <a16:creationId xmlns:a16="http://schemas.microsoft.com/office/drawing/2014/main" id="{5EC2939A-B9E6-9F28-DE19-45F7147DF177}"/>
              </a:ext>
            </a:extLst>
          </p:cNvPr>
          <p:cNvPicPr>
            <a:picLocks noChangeAspect="1"/>
          </p:cNvPicPr>
          <p:nvPr/>
        </p:nvPicPr>
        <p:blipFill>
          <a:blip r:embed="rId3"/>
          <a:stretch>
            <a:fillRect/>
          </a:stretch>
        </p:blipFill>
        <p:spPr>
          <a:xfrm>
            <a:off x="5946723" y="140798"/>
            <a:ext cx="5857143" cy="1533333"/>
          </a:xfrm>
          <a:prstGeom prst="rect">
            <a:avLst/>
          </a:prstGeom>
        </p:spPr>
      </p:pic>
      <p:pic>
        <p:nvPicPr>
          <p:cNvPr id="9" name="图片 8">
            <a:extLst>
              <a:ext uri="{FF2B5EF4-FFF2-40B4-BE49-F238E27FC236}">
                <a16:creationId xmlns:a16="http://schemas.microsoft.com/office/drawing/2014/main" id="{4BB6763F-BF57-1CE3-5240-8F813709A139}"/>
              </a:ext>
            </a:extLst>
          </p:cNvPr>
          <p:cNvPicPr>
            <a:picLocks noChangeAspect="1"/>
          </p:cNvPicPr>
          <p:nvPr/>
        </p:nvPicPr>
        <p:blipFill>
          <a:blip r:embed="rId4"/>
          <a:stretch>
            <a:fillRect/>
          </a:stretch>
        </p:blipFill>
        <p:spPr>
          <a:xfrm>
            <a:off x="1" y="2031999"/>
            <a:ext cx="3310388" cy="3462241"/>
          </a:xfrm>
          <a:prstGeom prst="rect">
            <a:avLst/>
          </a:prstGeom>
        </p:spPr>
      </p:pic>
      <p:sp>
        <p:nvSpPr>
          <p:cNvPr id="4" name="日期占位符 3">
            <a:extLst>
              <a:ext uri="{FF2B5EF4-FFF2-40B4-BE49-F238E27FC236}">
                <a16:creationId xmlns:a16="http://schemas.microsoft.com/office/drawing/2014/main" id="{4269948A-D4D0-B3C5-3B76-6141DF556D50}"/>
              </a:ext>
            </a:extLst>
          </p:cNvPr>
          <p:cNvSpPr>
            <a:spLocks noGrp="1"/>
          </p:cNvSpPr>
          <p:nvPr>
            <p:ph type="dt" sz="half" idx="10"/>
          </p:nvPr>
        </p:nvSpPr>
        <p:spPr/>
        <p:txBody>
          <a:bodyPr/>
          <a:lstStyle/>
          <a:p>
            <a:fld id="{73D8A64E-86A4-40C5-8D79-5E5917042263}" type="datetime1">
              <a:rPr lang="zh-CN" altLang="en-US" smtClean="0"/>
              <a:t>2025/2/24</a:t>
            </a:fld>
            <a:endParaRPr lang="zh-CN" altLang="en-US"/>
          </a:p>
        </p:txBody>
      </p:sp>
      <p:sp>
        <p:nvSpPr>
          <p:cNvPr id="8" name="灯片编号占位符 7">
            <a:extLst>
              <a:ext uri="{FF2B5EF4-FFF2-40B4-BE49-F238E27FC236}">
                <a16:creationId xmlns:a16="http://schemas.microsoft.com/office/drawing/2014/main" id="{5E4CBFA9-70E2-AC1F-D24B-FB8E01460D33}"/>
              </a:ext>
            </a:extLst>
          </p:cNvPr>
          <p:cNvSpPr>
            <a:spLocks noGrp="1"/>
          </p:cNvSpPr>
          <p:nvPr>
            <p:ph type="sldNum" sz="quarter" idx="12"/>
          </p:nvPr>
        </p:nvSpPr>
        <p:spPr/>
        <p:txBody>
          <a:bodyPr/>
          <a:lstStyle/>
          <a:p>
            <a:fld id="{772B3C76-F426-418F-9AAE-6732A97E15CC}" type="slidenum">
              <a:rPr lang="zh-CN" altLang="en-US" smtClean="0"/>
              <a:t>1</a:t>
            </a:fld>
            <a:endParaRPr lang="zh-CN" altLang="en-US"/>
          </a:p>
        </p:txBody>
      </p:sp>
    </p:spTree>
    <p:extLst>
      <p:ext uri="{BB962C8B-B14F-4D97-AF65-F5344CB8AC3E}">
        <p14:creationId xmlns:p14="http://schemas.microsoft.com/office/powerpoint/2010/main" val="4227007648"/>
      </p:ext>
    </p:extLst>
  </p:cSld>
  <p:clrMapOvr>
    <a:masterClrMapping/>
  </p:clrMapOvr>
  <mc:AlternateContent xmlns:mc="http://schemas.openxmlformats.org/markup-compatibility/2006" xmlns:p14="http://schemas.microsoft.com/office/powerpoint/2010/main">
    <mc:Choice Requires="p14">
      <p:transition spd="slow" p14:dur="2000" advTm="1630"/>
    </mc:Choice>
    <mc:Fallback xmlns="">
      <p:transition spd="slow" advTm="163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E4F1F325-8E47-3D70-33B1-F1A640AF63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4066" y="2070312"/>
            <a:ext cx="3840000" cy="2880000"/>
          </a:xfrm>
          <a:prstGeom prst="rect">
            <a:avLst/>
          </a:prstGeom>
        </p:spPr>
      </p:pic>
      <p:pic>
        <p:nvPicPr>
          <p:cNvPr id="13" name="图片 12">
            <a:extLst>
              <a:ext uri="{FF2B5EF4-FFF2-40B4-BE49-F238E27FC236}">
                <a16:creationId xmlns:a16="http://schemas.microsoft.com/office/drawing/2014/main" id="{60DAAE81-F3AD-376B-7B28-5ECE0DCF5B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6245" y="2070312"/>
            <a:ext cx="3840000" cy="2880000"/>
          </a:xfrm>
          <a:prstGeom prst="rect">
            <a:avLst/>
          </a:prstGeom>
        </p:spPr>
      </p:pic>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6" name="文本框 5"/>
              <p:cNvSpPr txBox="1"/>
              <p:nvPr/>
            </p:nvSpPr>
            <p:spPr>
              <a:xfrm>
                <a:off x="401471" y="274279"/>
                <a:ext cx="8293039" cy="833562"/>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Rate </a:t>
                </a:r>
                <a:r>
                  <a:rPr lang="en-US" altLang="zh-CN" sz="4400" b="1" dirty="0">
                    <a:solidFill>
                      <a:srgbClr val="000000"/>
                    </a:solidFill>
                    <a:latin typeface="Times New Roman" panose="02020603050405020304" pitchFamily="18" charset="0"/>
                    <a:cs typeface="Times New Roman" panose="02020603050405020304" pitchFamily="18" charset="0"/>
                  </a:rPr>
                  <a:t>capability</a:t>
                </a:r>
                <a:r>
                  <a:rPr lang="en-US" altLang="zh-CN" sz="4400" b="1" dirty="0">
                    <a:solidFill>
                      <a:srgbClr val="000000"/>
                    </a:solidFill>
                    <a:effectLst/>
                    <a:latin typeface="Times New Roman" panose="02020603050405020304" pitchFamily="18" charset="0"/>
                    <a:cs typeface="Times New Roman" panose="02020603050405020304" pitchFamily="18" charset="0"/>
                  </a:rPr>
                  <a:t> of different </a:t>
                </a:r>
                <a14:m>
                  <m:oMath xmlns:m="http://schemas.openxmlformats.org/officeDocument/2006/math">
                    <m:sSub>
                      <m:sSubPr>
                        <m:ctrlPr>
                          <a:rPr lang="en-US" altLang="zh-CN" sz="4400" b="1" i="1" smtClean="0">
                            <a:solidFill>
                              <a:srgbClr val="000000"/>
                            </a:solidFill>
                            <a:effectLst/>
                            <a:latin typeface="Cambria Math" panose="02040503050406030204" pitchFamily="18" charset="0"/>
                            <a:cs typeface="Times New Roman" panose="02020603050405020304" pitchFamily="18" charset="0"/>
                          </a:rPr>
                        </m:ctrlPr>
                      </m:sSubPr>
                      <m:e>
                        <m:r>
                          <a:rPr lang="en-US" altLang="zh-CN" sz="4400" b="1" i="1" smtClean="0">
                            <a:solidFill>
                              <a:srgbClr val="000000"/>
                            </a:solidFill>
                            <a:effectLst/>
                            <a:latin typeface="Cambria Math" panose="02040503050406030204" pitchFamily="18" charset="0"/>
                            <a:cs typeface="Times New Roman" panose="02020603050405020304" pitchFamily="18" charset="0"/>
                          </a:rPr>
                          <m:t>𝝆</m:t>
                        </m:r>
                      </m:e>
                      <m:sub>
                        <m:r>
                          <a:rPr lang="en-US" altLang="zh-CN" sz="4400" b="1" i="1" smtClean="0">
                            <a:solidFill>
                              <a:srgbClr val="000000"/>
                            </a:solidFill>
                            <a:effectLst/>
                            <a:latin typeface="Cambria Math" panose="02040503050406030204" pitchFamily="18" charset="0"/>
                            <a:cs typeface="Times New Roman" panose="02020603050405020304" pitchFamily="18" charset="0"/>
                          </a:rPr>
                          <m:t>𝒈𝒍𝒂𝒔𝒔</m:t>
                        </m:r>
                      </m:sub>
                    </m:sSub>
                  </m:oMath>
                </a14:m>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mc:Choice>
        <mc:Fallback xmlns="">
          <p:sp>
            <p:nvSpPr>
              <p:cNvPr id="6" name="文本框 5"/>
              <p:cNvSpPr txBox="1">
                <a:spLocks noRot="1" noChangeAspect="1" noMove="1" noResize="1" noEditPoints="1" noAdjustHandles="1" noChangeArrowheads="1" noChangeShapeType="1" noTextEdit="1"/>
              </p:cNvSpPr>
              <p:nvPr/>
            </p:nvSpPr>
            <p:spPr>
              <a:xfrm>
                <a:off x="401471" y="274279"/>
                <a:ext cx="8293039" cy="833562"/>
              </a:xfrm>
              <a:prstGeom prst="rect">
                <a:avLst/>
              </a:prstGeom>
              <a:blipFill>
                <a:blip r:embed="rId5"/>
                <a:stretch>
                  <a:fillRect l="-3015" t="-16058" b="-25547"/>
                </a:stretch>
              </a:blipFill>
            </p:spPr>
            <p:txBody>
              <a:bodyPr/>
              <a:lstStyle/>
              <a:p>
                <a:r>
                  <a:rPr lang="zh-CN" altLang="en-US">
                    <a:noFill/>
                  </a:rPr>
                  <a:t> </a:t>
                </a:r>
              </a:p>
            </p:txBody>
          </p:sp>
        </mc:Fallback>
      </mc:AlternateContent>
      <p:sp>
        <p:nvSpPr>
          <p:cNvPr id="19" name="矩形: 圆角 18">
            <a:extLst>
              <a:ext uri="{FF2B5EF4-FFF2-40B4-BE49-F238E27FC236}">
                <a16:creationId xmlns:a16="http://schemas.microsoft.com/office/drawing/2014/main" id="{5CC59192-AEAC-4F99-890F-C1D3C3CB1DC8}"/>
              </a:ext>
            </a:extLst>
          </p:cNvPr>
          <p:cNvSpPr/>
          <p:nvPr/>
        </p:nvSpPr>
        <p:spPr>
          <a:xfrm>
            <a:off x="429450" y="1145385"/>
            <a:ext cx="7455905" cy="468079"/>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effectLst/>
                <a:latin typeface="Times New Roman" panose="02020603050405020304" pitchFamily="18" charset="0"/>
                <a:cs typeface="Times New Roman" panose="02020603050405020304" pitchFamily="18" charset="0"/>
              </a:rPr>
              <a:t>Single-PE in RPC gas (latest results)</a:t>
            </a:r>
          </a:p>
        </p:txBody>
      </p:sp>
      <p:sp>
        <p:nvSpPr>
          <p:cNvPr id="3" name="文本框 2">
            <a:extLst>
              <a:ext uri="{FF2B5EF4-FFF2-40B4-BE49-F238E27FC236}">
                <a16:creationId xmlns:a16="http://schemas.microsoft.com/office/drawing/2014/main" id="{110AA333-7672-EEDD-8D6B-533F373FFC36}"/>
              </a:ext>
            </a:extLst>
          </p:cNvPr>
          <p:cNvSpPr txBox="1"/>
          <p:nvPr/>
        </p:nvSpPr>
        <p:spPr>
          <a:xfrm>
            <a:off x="429450" y="1741317"/>
            <a:ext cx="9304232" cy="369332"/>
          </a:xfrm>
          <a:prstGeom prst="rect">
            <a:avLst/>
          </a:prstGeom>
          <a:noFill/>
        </p:spPr>
        <p:txBody>
          <a:bodyPr wrap="square" rtlCol="0">
            <a:spAutoFit/>
          </a:bodyPr>
          <a:lstStyle/>
          <a:p>
            <a:r>
              <a:rPr lang="en-US" altLang="zh-CN" b="0" dirty="0"/>
              <a:t>Time resolution (signa charges</a:t>
            </a:r>
            <a:r>
              <a:rPr lang="en-US" altLang="zh-CN" dirty="0"/>
              <a:t>,</a:t>
            </a:r>
            <a:r>
              <a:rPr lang="en-US" altLang="zh-CN" b="0" dirty="0"/>
              <a:t> </a:t>
            </a:r>
            <a:r>
              <a:rPr lang="en-US" altLang="zh-CN" dirty="0"/>
              <a:t>and</a:t>
            </a:r>
            <a:r>
              <a:rPr lang="en-US" altLang="zh-CN" b="0" dirty="0"/>
              <a:t> signal rise time) as a function of repetition rate of RPC signals</a:t>
            </a:r>
            <a:r>
              <a:rPr lang="en-US" altLang="zh-CN" dirty="0"/>
              <a:t>. </a:t>
            </a:r>
          </a:p>
        </p:txBody>
      </p:sp>
      <mc:AlternateContent xmlns:mc="http://schemas.openxmlformats.org/markup-compatibility/2006" xmlns:a14="http://schemas.microsoft.com/office/drawing/2010/main">
        <mc:Choice Requires="a14">
          <p:sp>
            <p:nvSpPr>
              <p:cNvPr id="14" name="文本框 13">
                <a:extLst>
                  <a:ext uri="{FF2B5EF4-FFF2-40B4-BE49-F238E27FC236}">
                    <a16:creationId xmlns:a16="http://schemas.microsoft.com/office/drawing/2014/main" id="{84AE39B2-4A7B-4435-8C58-04B5DD9058D6}"/>
                  </a:ext>
                </a:extLst>
              </p:cNvPr>
              <p:cNvSpPr txBox="1"/>
              <p:nvPr/>
            </p:nvSpPr>
            <p:spPr>
              <a:xfrm>
                <a:off x="1172021" y="5108742"/>
                <a:ext cx="9131726" cy="1200329"/>
              </a:xfrm>
              <a:prstGeom prst="rect">
                <a:avLst/>
              </a:prstGeom>
              <a:noFill/>
            </p:spPr>
            <p:txBody>
              <a:bodyPr wrap="square" rtlCol="0">
                <a:spAutoFit/>
              </a:bodyPr>
              <a:lstStyle/>
              <a:p>
                <a:r>
                  <a:rPr lang="en-US" altLang="zh-CN" dirty="0">
                    <a:latin typeface="Cambria Math" panose="02040503050406030204" pitchFamily="18" charset="0"/>
                  </a:rPr>
                  <a:t>At high rates, the resistivity has a great influence on the performance of the detector</a:t>
                </a:r>
              </a:p>
              <a:p>
                <a:endParaRPr lang="en-US" altLang="zh-CN" dirty="0">
                  <a:latin typeface="Cambria Math" panose="02040503050406030204" pitchFamily="18" charset="0"/>
                </a:endParaRPr>
              </a:p>
              <a:p>
                <a:r>
                  <a:rPr lang="en-US" altLang="zh-CN" dirty="0">
                    <a:latin typeface="Cambria Math" panose="02040503050406030204" pitchFamily="18" charset="0"/>
                  </a:rPr>
                  <a:t>In the later tests, the low resistivity float glass (</a:t>
                </a:r>
                <a14:m>
                  <m:oMath xmlns:m="http://schemas.openxmlformats.org/officeDocument/2006/math">
                    <m:r>
                      <a:rPr lang="en-US" altLang="zh-CN" b="0" i="1" smtClean="0">
                        <a:latin typeface="Cambria Math" panose="02040503050406030204" pitchFamily="18" charset="0"/>
                      </a:rPr>
                      <m:t>1.4∙</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10</m:t>
                        </m:r>
                      </m:e>
                      <m:sup>
                        <m:r>
                          <a:rPr lang="en-US" altLang="zh-CN" b="0" i="1" smtClean="0">
                            <a:latin typeface="Cambria Math" panose="02040503050406030204" pitchFamily="18" charset="0"/>
                          </a:rPr>
                          <m:t>10</m:t>
                        </m:r>
                      </m:sup>
                    </m:sSup>
                    <m:r>
                      <a:rPr lang="en-US" altLang="zh-CN" b="0" i="1" smtClean="0">
                        <a:latin typeface="Cambria Math" panose="02040503050406030204" pitchFamily="18" charset="0"/>
                      </a:rPr>
                      <m:t> </m:t>
                    </m:r>
                    <m:r>
                      <m:rPr>
                        <m:sty m:val="p"/>
                      </m:rPr>
                      <a:rPr lang="en-US" altLang="zh-CN" b="0" i="0" smtClean="0">
                        <a:latin typeface="Cambria Math" panose="02040503050406030204" pitchFamily="18" charset="0"/>
                      </a:rPr>
                      <m:t>Ω</m:t>
                    </m:r>
                    <m:r>
                      <a:rPr lang="en-US" altLang="zh-CN" b="0" i="1" smtClean="0">
                        <a:latin typeface="Cambria Math" panose="02040503050406030204" pitchFamily="18" charset="0"/>
                      </a:rPr>
                      <m:t>∙</m:t>
                    </m:r>
                    <m:r>
                      <a:rPr lang="en-US" altLang="zh-CN" b="0" i="1" smtClean="0">
                        <a:latin typeface="Cambria Math" panose="02040503050406030204" pitchFamily="18" charset="0"/>
                      </a:rPr>
                      <m:t>𝑐𝑚</m:t>
                    </m:r>
                  </m:oMath>
                </a14:m>
                <a:r>
                  <a:rPr lang="en-US" altLang="zh-CN" dirty="0">
                    <a:latin typeface="Cambria Math" panose="02040503050406030204" pitchFamily="18" charset="0"/>
                  </a:rPr>
                  <a:t>, thickness = 0.5 mm) was used.</a:t>
                </a:r>
              </a:p>
            </p:txBody>
          </p:sp>
        </mc:Choice>
        <mc:Fallback xmlns="">
          <p:sp>
            <p:nvSpPr>
              <p:cNvPr id="14" name="文本框 13">
                <a:extLst>
                  <a:ext uri="{FF2B5EF4-FFF2-40B4-BE49-F238E27FC236}">
                    <a16:creationId xmlns:a16="http://schemas.microsoft.com/office/drawing/2014/main" id="{84AE39B2-4A7B-4435-8C58-04B5DD9058D6}"/>
                  </a:ext>
                </a:extLst>
              </p:cNvPr>
              <p:cNvSpPr txBox="1">
                <a:spLocks noRot="1" noChangeAspect="1" noMove="1" noResize="1" noEditPoints="1" noAdjustHandles="1" noChangeArrowheads="1" noChangeShapeType="1" noTextEdit="1"/>
              </p:cNvSpPr>
              <p:nvPr/>
            </p:nvSpPr>
            <p:spPr>
              <a:xfrm>
                <a:off x="1172021" y="5108742"/>
                <a:ext cx="9131726" cy="1200329"/>
              </a:xfrm>
              <a:prstGeom prst="rect">
                <a:avLst/>
              </a:prstGeom>
              <a:blipFill>
                <a:blip r:embed="rId6"/>
                <a:stretch>
                  <a:fillRect l="-534" t="-3046" b="-6599"/>
                </a:stretch>
              </a:blipFill>
            </p:spPr>
            <p:txBody>
              <a:bodyPr/>
              <a:lstStyle/>
              <a:p>
                <a:r>
                  <a:rPr lang="zh-CN" altLang="en-US">
                    <a:noFill/>
                  </a:rPr>
                  <a:t> </a:t>
                </a:r>
              </a:p>
            </p:txBody>
          </p:sp>
        </mc:Fallback>
      </mc:AlternateContent>
      <p:sp>
        <p:nvSpPr>
          <p:cNvPr id="9" name="文本框 8">
            <a:extLst>
              <a:ext uri="{FF2B5EF4-FFF2-40B4-BE49-F238E27FC236}">
                <a16:creationId xmlns:a16="http://schemas.microsoft.com/office/drawing/2014/main" id="{530C793E-ACED-60F1-A835-2CBD0B0DB6AE}"/>
              </a:ext>
            </a:extLst>
          </p:cNvPr>
          <p:cNvSpPr txBox="1"/>
          <p:nvPr/>
        </p:nvSpPr>
        <p:spPr>
          <a:xfrm>
            <a:off x="1812053" y="4184749"/>
            <a:ext cx="1769347" cy="338554"/>
          </a:xfrm>
          <a:prstGeom prst="rect">
            <a:avLst/>
          </a:prstGeom>
          <a:noFill/>
        </p:spPr>
        <p:txBody>
          <a:bodyPr wrap="square" rtlCol="0">
            <a:spAutoFit/>
          </a:bodyPr>
          <a:lstStyle/>
          <a:p>
            <a:r>
              <a:rPr lang="en-US" altLang="zh-CN" sz="1600" b="1" dirty="0">
                <a:solidFill>
                  <a:srgbClr val="FF0000"/>
                </a:solidFill>
              </a:rPr>
              <a:t>Time resolution</a:t>
            </a:r>
            <a:endParaRPr lang="zh-CN" altLang="en-US" sz="1600" b="1" dirty="0">
              <a:solidFill>
                <a:srgbClr val="FF0000"/>
              </a:solidFill>
            </a:endParaRPr>
          </a:p>
        </p:txBody>
      </p:sp>
      <p:sp>
        <p:nvSpPr>
          <p:cNvPr id="7" name="日期占位符 6">
            <a:extLst>
              <a:ext uri="{FF2B5EF4-FFF2-40B4-BE49-F238E27FC236}">
                <a16:creationId xmlns:a16="http://schemas.microsoft.com/office/drawing/2014/main" id="{E66FB3B9-E921-5A0F-13E1-368AEE059559}"/>
              </a:ext>
            </a:extLst>
          </p:cNvPr>
          <p:cNvSpPr>
            <a:spLocks noGrp="1"/>
          </p:cNvSpPr>
          <p:nvPr>
            <p:ph type="dt" sz="half" idx="10"/>
          </p:nvPr>
        </p:nvSpPr>
        <p:spPr/>
        <p:txBody>
          <a:bodyPr/>
          <a:lstStyle/>
          <a:p>
            <a:fld id="{9AF5AC0A-4489-4AB8-B218-CE10A54A4897}" type="datetime1">
              <a:rPr lang="zh-CN" altLang="en-US" smtClean="0"/>
              <a:t>2025/2/24</a:t>
            </a:fld>
            <a:endParaRPr lang="zh-CN" altLang="en-US"/>
          </a:p>
        </p:txBody>
      </p:sp>
      <p:sp>
        <p:nvSpPr>
          <p:cNvPr id="8" name="灯片编号占位符 7">
            <a:extLst>
              <a:ext uri="{FF2B5EF4-FFF2-40B4-BE49-F238E27FC236}">
                <a16:creationId xmlns:a16="http://schemas.microsoft.com/office/drawing/2014/main" id="{E7D9181D-8C64-7D89-2FE2-99E1805790BA}"/>
              </a:ext>
            </a:extLst>
          </p:cNvPr>
          <p:cNvSpPr>
            <a:spLocks noGrp="1"/>
          </p:cNvSpPr>
          <p:nvPr>
            <p:ph type="sldNum" sz="quarter" idx="12"/>
          </p:nvPr>
        </p:nvSpPr>
        <p:spPr/>
        <p:txBody>
          <a:bodyPr/>
          <a:lstStyle/>
          <a:p>
            <a:fld id="{772B3C76-F426-418F-9AAE-6732A97E15CC}" type="slidenum">
              <a:rPr lang="zh-CN" altLang="en-US" smtClean="0"/>
              <a:t>10</a:t>
            </a:fld>
            <a:endParaRPr lang="zh-CN" altLang="en-US"/>
          </a:p>
        </p:txBody>
      </p:sp>
      <p:pic>
        <p:nvPicPr>
          <p:cNvPr id="10" name="图片 9">
            <a:extLst>
              <a:ext uri="{FF2B5EF4-FFF2-40B4-BE49-F238E27FC236}">
                <a16:creationId xmlns:a16="http://schemas.microsoft.com/office/drawing/2014/main" id="{2FDCACD1-4C3B-41E4-2B5B-D0AE32A6CD0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31886" y="2070312"/>
            <a:ext cx="3840000" cy="2880000"/>
          </a:xfrm>
          <a:prstGeom prst="rect">
            <a:avLst/>
          </a:prstGeom>
        </p:spPr>
      </p:pic>
      <p:sp>
        <p:nvSpPr>
          <p:cNvPr id="16" name="文本框 15">
            <a:extLst>
              <a:ext uri="{FF2B5EF4-FFF2-40B4-BE49-F238E27FC236}">
                <a16:creationId xmlns:a16="http://schemas.microsoft.com/office/drawing/2014/main" id="{41DCC28C-4FDB-9D36-E275-22513C3EE7EB}"/>
              </a:ext>
            </a:extLst>
          </p:cNvPr>
          <p:cNvSpPr txBox="1"/>
          <p:nvPr/>
        </p:nvSpPr>
        <p:spPr>
          <a:xfrm>
            <a:off x="4767379" y="4184749"/>
            <a:ext cx="1769347" cy="338554"/>
          </a:xfrm>
          <a:prstGeom prst="rect">
            <a:avLst/>
          </a:prstGeom>
          <a:noFill/>
        </p:spPr>
        <p:txBody>
          <a:bodyPr wrap="square" rtlCol="0">
            <a:spAutoFit/>
          </a:bodyPr>
          <a:lstStyle/>
          <a:p>
            <a:r>
              <a:rPr lang="en-US" altLang="zh-CN" sz="1600" b="1" dirty="0">
                <a:solidFill>
                  <a:srgbClr val="FF0000"/>
                </a:solidFill>
              </a:rPr>
              <a:t>Signal charge</a:t>
            </a:r>
            <a:endParaRPr lang="zh-CN" altLang="en-US" sz="1600" b="1" dirty="0">
              <a:solidFill>
                <a:srgbClr val="FF0000"/>
              </a:solidFill>
            </a:endParaRPr>
          </a:p>
        </p:txBody>
      </p:sp>
      <p:sp>
        <p:nvSpPr>
          <p:cNvPr id="17" name="文本框 16">
            <a:extLst>
              <a:ext uri="{FF2B5EF4-FFF2-40B4-BE49-F238E27FC236}">
                <a16:creationId xmlns:a16="http://schemas.microsoft.com/office/drawing/2014/main" id="{26913E8D-E4ED-200A-EF43-0CA46A67399E}"/>
              </a:ext>
            </a:extLst>
          </p:cNvPr>
          <p:cNvSpPr txBox="1"/>
          <p:nvPr/>
        </p:nvSpPr>
        <p:spPr>
          <a:xfrm>
            <a:off x="8534400" y="4053718"/>
            <a:ext cx="1769347" cy="338554"/>
          </a:xfrm>
          <a:prstGeom prst="rect">
            <a:avLst/>
          </a:prstGeom>
          <a:noFill/>
        </p:spPr>
        <p:txBody>
          <a:bodyPr wrap="square" rtlCol="0">
            <a:spAutoFit/>
          </a:bodyPr>
          <a:lstStyle/>
          <a:p>
            <a:r>
              <a:rPr lang="en-US" altLang="zh-CN" sz="1600" b="1" dirty="0">
                <a:solidFill>
                  <a:srgbClr val="FF0000"/>
                </a:solidFill>
              </a:rPr>
              <a:t>Signal rise time</a:t>
            </a:r>
            <a:endParaRPr lang="zh-CN" altLang="en-US" sz="1600" b="1" dirty="0">
              <a:solidFill>
                <a:srgbClr val="FF0000"/>
              </a:solidFill>
            </a:endParaRPr>
          </a:p>
        </p:txBody>
      </p:sp>
    </p:spTree>
    <p:extLst>
      <p:ext uri="{BB962C8B-B14F-4D97-AF65-F5344CB8AC3E}">
        <p14:creationId xmlns:p14="http://schemas.microsoft.com/office/powerpoint/2010/main" val="2396080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90817" y="274279"/>
            <a:ext cx="9604937"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Single-photoelectron performance tests</a:t>
            </a:r>
          </a:p>
        </p:txBody>
      </p:sp>
      <p:pic>
        <p:nvPicPr>
          <p:cNvPr id="8" name="图片 7">
            <a:extLst>
              <a:ext uri="{FF2B5EF4-FFF2-40B4-BE49-F238E27FC236}">
                <a16:creationId xmlns:a16="http://schemas.microsoft.com/office/drawing/2014/main" id="{2B13B0BB-6050-3299-0D45-722E611441AD}"/>
              </a:ext>
            </a:extLst>
          </p:cNvPr>
          <p:cNvPicPr>
            <a:picLocks noChangeAspect="1"/>
          </p:cNvPicPr>
          <p:nvPr/>
        </p:nvPicPr>
        <p:blipFill>
          <a:blip r:embed="rId3" cstate="print">
            <a:clrChange>
              <a:clrFrom>
                <a:srgbClr val="0000FF"/>
              </a:clrFrom>
              <a:clrTo>
                <a:srgbClr val="0000FF">
                  <a:alpha val="0"/>
                </a:srgbClr>
              </a:clrTo>
            </a:clrChange>
            <a:extLst>
              <a:ext uri="{28A0092B-C50C-407E-A947-70E740481C1C}">
                <a14:useLocalDpi xmlns:a14="http://schemas.microsoft.com/office/drawing/2010/main" val="0"/>
              </a:ext>
            </a:extLst>
          </a:blip>
          <a:srcRect/>
          <a:stretch>
            <a:fillRect/>
          </a:stretch>
        </p:blipFill>
        <p:spPr bwMode="auto">
          <a:xfrm>
            <a:off x="61638" y="3225058"/>
            <a:ext cx="3911850" cy="2880000"/>
          </a:xfrm>
          <a:prstGeom prst="rect">
            <a:avLst/>
          </a:prstGeom>
          <a:noFill/>
          <a:ln>
            <a:noFill/>
          </a:ln>
        </p:spPr>
      </p:pic>
      <p:pic>
        <p:nvPicPr>
          <p:cNvPr id="10" name="图片 9">
            <a:extLst>
              <a:ext uri="{FF2B5EF4-FFF2-40B4-BE49-F238E27FC236}">
                <a16:creationId xmlns:a16="http://schemas.microsoft.com/office/drawing/2014/main" id="{F64368FB-C4A5-5CE4-81B7-59AA1D3B0C1D}"/>
              </a:ext>
            </a:extLst>
          </p:cNvPr>
          <p:cNvPicPr>
            <a:picLocks noChangeAspect="1"/>
          </p:cNvPicPr>
          <p:nvPr/>
        </p:nvPicPr>
        <p:blipFill>
          <a:blip r:embed="rId4" cstate="print">
            <a:clrChange>
              <a:clrFrom>
                <a:srgbClr val="0000FF"/>
              </a:clrFrom>
              <a:clrTo>
                <a:srgbClr val="0000FF">
                  <a:alpha val="0"/>
                </a:srgbClr>
              </a:clrTo>
            </a:clrChange>
            <a:extLst>
              <a:ext uri="{28A0092B-C50C-407E-A947-70E740481C1C}">
                <a14:useLocalDpi xmlns:a14="http://schemas.microsoft.com/office/drawing/2010/main" val="0"/>
              </a:ext>
            </a:extLst>
          </a:blip>
          <a:srcRect/>
          <a:stretch>
            <a:fillRect/>
          </a:stretch>
        </p:blipFill>
        <p:spPr bwMode="auto">
          <a:xfrm>
            <a:off x="3961191" y="3225058"/>
            <a:ext cx="3913417" cy="2880000"/>
          </a:xfrm>
          <a:prstGeom prst="rect">
            <a:avLst/>
          </a:prstGeom>
          <a:noFill/>
          <a:ln>
            <a:noFill/>
          </a:ln>
        </p:spPr>
      </p:pic>
      <p:pic>
        <p:nvPicPr>
          <p:cNvPr id="14" name="图片 13">
            <a:extLst>
              <a:ext uri="{FF2B5EF4-FFF2-40B4-BE49-F238E27FC236}">
                <a16:creationId xmlns:a16="http://schemas.microsoft.com/office/drawing/2014/main" id="{7A236627-6FBF-2A20-D810-AF68025572EB}"/>
              </a:ext>
            </a:extLst>
          </p:cNvPr>
          <p:cNvPicPr>
            <a:picLocks noChangeAspect="1"/>
          </p:cNvPicPr>
          <p:nvPr/>
        </p:nvPicPr>
        <p:blipFill>
          <a:blip r:embed="rId5" cstate="print">
            <a:clrChange>
              <a:clrFrom>
                <a:srgbClr val="0000FF"/>
              </a:clrFrom>
              <a:clrTo>
                <a:srgbClr val="0000FF">
                  <a:alpha val="0"/>
                </a:srgbClr>
              </a:clrTo>
            </a:clrChange>
            <a:extLst>
              <a:ext uri="{28A0092B-C50C-407E-A947-70E740481C1C}">
                <a14:useLocalDpi xmlns:a14="http://schemas.microsoft.com/office/drawing/2010/main" val="0"/>
              </a:ext>
            </a:extLst>
          </a:blip>
          <a:srcRect/>
          <a:stretch>
            <a:fillRect/>
          </a:stretch>
        </p:blipFill>
        <p:spPr bwMode="auto">
          <a:xfrm>
            <a:off x="7862312" y="3225058"/>
            <a:ext cx="3913445" cy="2880000"/>
          </a:xfrm>
          <a:prstGeom prst="rect">
            <a:avLst/>
          </a:prstGeom>
          <a:noFill/>
          <a:ln>
            <a:noFill/>
          </a:ln>
        </p:spPr>
      </p:pic>
      <p:sp>
        <p:nvSpPr>
          <p:cNvPr id="16" name="文本框 15">
            <a:extLst>
              <a:ext uri="{FF2B5EF4-FFF2-40B4-BE49-F238E27FC236}">
                <a16:creationId xmlns:a16="http://schemas.microsoft.com/office/drawing/2014/main" id="{D8005B0B-29DA-91FB-DF75-22D0EC9A7756}"/>
              </a:ext>
            </a:extLst>
          </p:cNvPr>
          <p:cNvSpPr txBox="1"/>
          <p:nvPr/>
        </p:nvSpPr>
        <p:spPr>
          <a:xfrm>
            <a:off x="483229" y="1640674"/>
            <a:ext cx="10583995" cy="830997"/>
          </a:xfrm>
          <a:prstGeom prst="rect">
            <a:avLst/>
          </a:prstGeom>
          <a:noFill/>
        </p:spPr>
        <p:txBody>
          <a:bodyPr wrap="square" rtlCol="0">
            <a:spAutoFit/>
          </a:bodyPr>
          <a:lstStyle/>
          <a:p>
            <a:r>
              <a:rPr lang="en-US" altLang="zh-CN" sz="2400" dirty="0"/>
              <a:t>Typical signal of single-photoelectron collected using oscilloscope.</a:t>
            </a:r>
          </a:p>
          <a:p>
            <a:r>
              <a:rPr lang="en-US" altLang="zh-CN" sz="2400" dirty="0"/>
              <a:t>Signal </a:t>
            </a:r>
            <a:r>
              <a:rPr lang="en-US" altLang="zh-CN" sz="2400" dirty="0">
                <a:solidFill>
                  <a:srgbClr val="FF0000"/>
                </a:solidFill>
              </a:rPr>
              <a:t>amplitude</a:t>
            </a:r>
            <a:r>
              <a:rPr lang="en-US" altLang="zh-CN" sz="2400" dirty="0"/>
              <a:t>, </a:t>
            </a:r>
            <a:r>
              <a:rPr lang="en-US" altLang="zh-CN" sz="2400" dirty="0">
                <a:solidFill>
                  <a:srgbClr val="FF0000"/>
                </a:solidFill>
              </a:rPr>
              <a:t>width</a:t>
            </a:r>
            <a:r>
              <a:rPr lang="en-US" altLang="zh-CN" sz="2400" dirty="0"/>
              <a:t>, </a:t>
            </a:r>
            <a:r>
              <a:rPr lang="en-US" altLang="zh-CN" sz="2400" dirty="0">
                <a:solidFill>
                  <a:srgbClr val="FF0000"/>
                </a:solidFill>
              </a:rPr>
              <a:t>rise time </a:t>
            </a:r>
            <a:r>
              <a:rPr lang="en-US" altLang="zh-CN" sz="2400" dirty="0"/>
              <a:t>are obviously different in  different gas.</a:t>
            </a:r>
            <a:endParaRPr lang="zh-CN" altLang="en-US" sz="2400" dirty="0"/>
          </a:p>
        </p:txBody>
      </p:sp>
      <p:sp>
        <p:nvSpPr>
          <p:cNvPr id="4" name="日期占位符 3">
            <a:extLst>
              <a:ext uri="{FF2B5EF4-FFF2-40B4-BE49-F238E27FC236}">
                <a16:creationId xmlns:a16="http://schemas.microsoft.com/office/drawing/2014/main" id="{8E59A23B-CB51-72CE-E1E9-4F79C6013657}"/>
              </a:ext>
            </a:extLst>
          </p:cNvPr>
          <p:cNvSpPr>
            <a:spLocks noGrp="1"/>
          </p:cNvSpPr>
          <p:nvPr>
            <p:ph type="dt" sz="half" idx="10"/>
          </p:nvPr>
        </p:nvSpPr>
        <p:spPr/>
        <p:txBody>
          <a:bodyPr/>
          <a:lstStyle/>
          <a:p>
            <a:fld id="{986FF3DB-ACDA-4D62-A859-E3E62B37559A}" type="datetime1">
              <a:rPr lang="zh-CN" altLang="en-US" smtClean="0"/>
              <a:t>2025/2/24</a:t>
            </a:fld>
            <a:endParaRPr lang="zh-CN" altLang="en-US"/>
          </a:p>
        </p:txBody>
      </p:sp>
      <p:sp>
        <p:nvSpPr>
          <p:cNvPr id="7" name="灯片编号占位符 6">
            <a:extLst>
              <a:ext uri="{FF2B5EF4-FFF2-40B4-BE49-F238E27FC236}">
                <a16:creationId xmlns:a16="http://schemas.microsoft.com/office/drawing/2014/main" id="{B61056AB-ED33-9B4A-E4E4-F66F491F91DC}"/>
              </a:ext>
            </a:extLst>
          </p:cNvPr>
          <p:cNvSpPr>
            <a:spLocks noGrp="1"/>
          </p:cNvSpPr>
          <p:nvPr>
            <p:ph type="sldNum" sz="quarter" idx="12"/>
          </p:nvPr>
        </p:nvSpPr>
        <p:spPr/>
        <p:txBody>
          <a:bodyPr/>
          <a:lstStyle/>
          <a:p>
            <a:fld id="{772B3C76-F426-418F-9AAE-6732A97E15CC}" type="slidenum">
              <a:rPr lang="zh-CN" altLang="en-US" smtClean="0"/>
              <a:t>11</a:t>
            </a:fld>
            <a:endParaRPr lang="zh-CN" altLang="en-US"/>
          </a:p>
        </p:txBody>
      </p:sp>
      <p:sp>
        <p:nvSpPr>
          <p:cNvPr id="9" name="文本框 8">
            <a:extLst>
              <a:ext uri="{FF2B5EF4-FFF2-40B4-BE49-F238E27FC236}">
                <a16:creationId xmlns:a16="http://schemas.microsoft.com/office/drawing/2014/main" id="{42AE76D6-B97F-3384-F95C-F4C21E71521E}"/>
              </a:ext>
            </a:extLst>
          </p:cNvPr>
          <p:cNvSpPr txBox="1"/>
          <p:nvPr/>
        </p:nvSpPr>
        <p:spPr>
          <a:xfrm>
            <a:off x="628107" y="2602823"/>
            <a:ext cx="2617063" cy="923330"/>
          </a:xfrm>
          <a:prstGeom prst="rect">
            <a:avLst/>
          </a:prstGeom>
          <a:noFill/>
        </p:spPr>
        <p:txBody>
          <a:bodyPr wrap="none" rtlCol="0">
            <a:spAutoFit/>
          </a:bodyPr>
          <a:lstStyle/>
          <a:p>
            <a:r>
              <a:rPr lang="en-US" altLang="zh-CN" dirty="0" err="1"/>
              <a:t>Ar</a:t>
            </a:r>
            <a:r>
              <a:rPr lang="en-US" altLang="zh-CN" dirty="0"/>
              <a:t>/CO2(93/7)</a:t>
            </a:r>
          </a:p>
          <a:p>
            <a:r>
              <a:rPr lang="en-US" altLang="zh-CN" dirty="0"/>
              <a:t>2 GHz BW due to big S/N</a:t>
            </a:r>
            <a:endParaRPr lang="zh-CN" altLang="en-US" dirty="0"/>
          </a:p>
          <a:p>
            <a:endParaRPr lang="en-US" altLang="zh-CN" dirty="0"/>
          </a:p>
        </p:txBody>
      </p:sp>
      <p:sp>
        <p:nvSpPr>
          <p:cNvPr id="11" name="文本框 10">
            <a:extLst>
              <a:ext uri="{FF2B5EF4-FFF2-40B4-BE49-F238E27FC236}">
                <a16:creationId xmlns:a16="http://schemas.microsoft.com/office/drawing/2014/main" id="{BFC06AB4-A4E7-9B55-4B10-ABB7F77C51B3}"/>
              </a:ext>
            </a:extLst>
          </p:cNvPr>
          <p:cNvSpPr txBox="1"/>
          <p:nvPr/>
        </p:nvSpPr>
        <p:spPr>
          <a:xfrm>
            <a:off x="4264880" y="2602823"/>
            <a:ext cx="2563522" cy="923330"/>
          </a:xfrm>
          <a:prstGeom prst="rect">
            <a:avLst/>
          </a:prstGeom>
          <a:noFill/>
        </p:spPr>
        <p:txBody>
          <a:bodyPr wrap="none" rtlCol="0">
            <a:spAutoFit/>
          </a:bodyPr>
          <a:lstStyle/>
          <a:p>
            <a:r>
              <a:rPr lang="en-US" altLang="zh-CN" dirty="0"/>
              <a:t>COMPASS gas</a:t>
            </a:r>
            <a:br>
              <a:rPr lang="en-US" altLang="zh-CN" dirty="0"/>
            </a:br>
            <a:r>
              <a:rPr lang="en-US" altLang="zh-CN" dirty="0"/>
              <a:t> Ne/C2H6/CF4(80/10/10)</a:t>
            </a:r>
          </a:p>
          <a:p>
            <a:endParaRPr lang="zh-CN" altLang="en-US" dirty="0"/>
          </a:p>
        </p:txBody>
      </p:sp>
      <p:sp>
        <p:nvSpPr>
          <p:cNvPr id="12" name="文本框 11">
            <a:extLst>
              <a:ext uri="{FF2B5EF4-FFF2-40B4-BE49-F238E27FC236}">
                <a16:creationId xmlns:a16="http://schemas.microsoft.com/office/drawing/2014/main" id="{C9493711-3AA7-8D67-9A4E-35BE81A9D6BD}"/>
              </a:ext>
            </a:extLst>
          </p:cNvPr>
          <p:cNvSpPr txBox="1"/>
          <p:nvPr/>
        </p:nvSpPr>
        <p:spPr>
          <a:xfrm>
            <a:off x="7862312" y="2602823"/>
            <a:ext cx="2820003" cy="646331"/>
          </a:xfrm>
          <a:prstGeom prst="rect">
            <a:avLst/>
          </a:prstGeom>
          <a:noFill/>
        </p:spPr>
        <p:txBody>
          <a:bodyPr wrap="none" rtlCol="0">
            <a:spAutoFit/>
          </a:bodyPr>
          <a:lstStyle/>
          <a:p>
            <a:r>
              <a:rPr lang="en-US" altLang="zh-CN" dirty="0"/>
              <a:t>MRPC gas</a:t>
            </a:r>
            <a:br>
              <a:rPr lang="en-US" altLang="zh-CN" dirty="0"/>
            </a:br>
            <a:r>
              <a:rPr lang="en-US" altLang="zh-CN" dirty="0"/>
              <a:t>R134a/iC4H10/SF6(90/5/5)</a:t>
            </a:r>
          </a:p>
        </p:txBody>
      </p:sp>
      <mc:AlternateContent xmlns:mc="http://schemas.openxmlformats.org/markup-compatibility/2006" xmlns:a14="http://schemas.microsoft.com/office/drawing/2010/main">
        <mc:Choice Requires="a14">
          <p:sp>
            <p:nvSpPr>
              <p:cNvPr id="2" name="矩形: 圆角 1">
                <a:extLst>
                  <a:ext uri="{FF2B5EF4-FFF2-40B4-BE49-F238E27FC236}">
                    <a16:creationId xmlns:a16="http://schemas.microsoft.com/office/drawing/2014/main" id="{657B33B3-BB25-F975-F407-9D5FA37F80DF}"/>
                  </a:ext>
                </a:extLst>
              </p:cNvPr>
              <p:cNvSpPr/>
              <p:nvPr/>
            </p:nvSpPr>
            <p:spPr>
              <a:xfrm>
                <a:off x="483228" y="1095056"/>
                <a:ext cx="5612771"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800" b="1" dirty="0">
                    <a:solidFill>
                      <a:srgbClr val="000000"/>
                    </a:solidFill>
                    <a:effectLst/>
                    <a:latin typeface="Times New Roman" panose="02020603050405020304" pitchFamily="18" charset="0"/>
                    <a:cs typeface="Times New Roman" panose="02020603050405020304" pitchFamily="18" charset="0"/>
                  </a:rPr>
                  <a:t>Single-PE signal when </a:t>
                </a:r>
                <a14:m>
                  <m:oMath xmlns:m="http://schemas.openxmlformats.org/officeDocument/2006/math">
                    <m:f>
                      <m:fPr>
                        <m:ctrlPr>
                          <a:rPr lang="en-US" altLang="zh-CN" sz="2000" b="1" i="1" smtClean="0">
                            <a:solidFill>
                              <a:srgbClr val="000000"/>
                            </a:solidFill>
                            <a:effectLst/>
                            <a:latin typeface="Cambria Math" panose="02040503050406030204" pitchFamily="18" charset="0"/>
                            <a:cs typeface="Times New Roman" panose="02020603050405020304" pitchFamily="18" charset="0"/>
                          </a:rPr>
                        </m:ctrlPr>
                      </m:fPr>
                      <m:num>
                        <m:sSub>
                          <m:sSubPr>
                            <m:ctrlPr>
                              <a:rPr lang="en-US" altLang="zh-CN" sz="2000" b="1" i="1" smtClean="0">
                                <a:solidFill>
                                  <a:srgbClr val="000000"/>
                                </a:solidFill>
                                <a:effectLst/>
                                <a:latin typeface="Cambria Math" panose="02040503050406030204" pitchFamily="18" charset="0"/>
                                <a:cs typeface="Times New Roman" panose="02020603050405020304" pitchFamily="18" charset="0"/>
                              </a:rPr>
                            </m:ctrlPr>
                          </m:sSubPr>
                          <m:e>
                            <m:r>
                              <a:rPr lang="en-US" altLang="zh-CN" sz="2000" b="1" i="1" smtClean="0">
                                <a:solidFill>
                                  <a:srgbClr val="000000"/>
                                </a:solidFill>
                                <a:effectLst/>
                                <a:latin typeface="Cambria Math" panose="02040503050406030204" pitchFamily="18" charset="0"/>
                                <a:cs typeface="Times New Roman" panose="02020603050405020304" pitchFamily="18" charset="0"/>
                              </a:rPr>
                              <m:t>𝒇</m:t>
                            </m:r>
                          </m:e>
                          <m:sub>
                            <m:r>
                              <a:rPr lang="en-US" altLang="zh-CN" sz="2000" b="1" i="1" smtClean="0">
                                <a:solidFill>
                                  <a:srgbClr val="000000"/>
                                </a:solidFill>
                                <a:effectLst/>
                                <a:latin typeface="Cambria Math" panose="02040503050406030204" pitchFamily="18" charset="0"/>
                                <a:cs typeface="Times New Roman" panose="02020603050405020304" pitchFamily="18" charset="0"/>
                              </a:rPr>
                              <m:t>𝑹𝑷𝑪</m:t>
                            </m:r>
                          </m:sub>
                        </m:sSub>
                      </m:num>
                      <m:den>
                        <m:sSub>
                          <m:sSubPr>
                            <m:ctrlPr>
                              <a:rPr lang="en-US" altLang="zh-CN" sz="2000" b="1" i="1" smtClean="0">
                                <a:solidFill>
                                  <a:srgbClr val="000000"/>
                                </a:solidFill>
                                <a:effectLst/>
                                <a:latin typeface="Cambria Math" panose="02040503050406030204" pitchFamily="18" charset="0"/>
                                <a:cs typeface="Times New Roman" panose="02020603050405020304" pitchFamily="18" charset="0"/>
                              </a:rPr>
                            </m:ctrlPr>
                          </m:sSubPr>
                          <m:e>
                            <m:r>
                              <a:rPr lang="en-US" altLang="zh-CN" sz="2000" b="1" i="1" smtClean="0">
                                <a:solidFill>
                                  <a:srgbClr val="000000"/>
                                </a:solidFill>
                                <a:effectLst/>
                                <a:latin typeface="Cambria Math" panose="02040503050406030204" pitchFamily="18" charset="0"/>
                                <a:cs typeface="Times New Roman" panose="02020603050405020304" pitchFamily="18" charset="0"/>
                              </a:rPr>
                              <m:t>𝒇</m:t>
                            </m:r>
                          </m:e>
                          <m:sub>
                            <m:r>
                              <a:rPr lang="en-US" altLang="zh-CN" sz="2000" b="1" i="1" smtClean="0">
                                <a:solidFill>
                                  <a:srgbClr val="000000"/>
                                </a:solidFill>
                                <a:effectLst/>
                                <a:latin typeface="Cambria Math" panose="02040503050406030204" pitchFamily="18" charset="0"/>
                                <a:cs typeface="Times New Roman" panose="02020603050405020304" pitchFamily="18" charset="0"/>
                              </a:rPr>
                              <m:t>𝒍𝒂𝒔𝒆𝒓</m:t>
                            </m:r>
                            <m:r>
                              <a:rPr lang="en-US" altLang="zh-CN" sz="2000" b="1" i="1" smtClean="0">
                                <a:solidFill>
                                  <a:srgbClr val="000000"/>
                                </a:solidFill>
                                <a:effectLst/>
                                <a:latin typeface="Cambria Math" panose="02040503050406030204" pitchFamily="18" charset="0"/>
                                <a:cs typeface="Times New Roman" panose="02020603050405020304" pitchFamily="18" charset="0"/>
                              </a:rPr>
                              <m:t> </m:t>
                            </m:r>
                            <m:r>
                              <a:rPr lang="en-US" altLang="zh-CN" sz="2000" b="1" i="1" smtClean="0">
                                <a:solidFill>
                                  <a:srgbClr val="000000"/>
                                </a:solidFill>
                                <a:effectLst/>
                                <a:latin typeface="Cambria Math" panose="02040503050406030204" pitchFamily="18" charset="0"/>
                                <a:cs typeface="Times New Roman" panose="02020603050405020304" pitchFamily="18" charset="0"/>
                              </a:rPr>
                              <m:t>𝒑𝒖𝒍𝒔𝒆</m:t>
                            </m:r>
                          </m:sub>
                        </m:sSub>
                      </m:den>
                    </m:f>
                    <m:r>
                      <a:rPr lang="en-US" altLang="zh-CN" sz="2000" b="1" i="0" smtClean="0">
                        <a:solidFill>
                          <a:srgbClr val="000000"/>
                        </a:solidFill>
                        <a:effectLst/>
                        <a:latin typeface="Cambria Math" panose="02040503050406030204" pitchFamily="18" charset="0"/>
                        <a:cs typeface="Times New Roman" panose="02020603050405020304" pitchFamily="18" charset="0"/>
                      </a:rPr>
                      <m:t>&lt;</m:t>
                    </m:r>
                    <m:r>
                      <a:rPr lang="en-US" altLang="zh-CN" sz="2000" b="1" i="0" smtClean="0">
                        <a:solidFill>
                          <a:srgbClr val="000000"/>
                        </a:solidFill>
                        <a:effectLst/>
                        <a:latin typeface="Cambria Math" panose="02040503050406030204" pitchFamily="18" charset="0"/>
                        <a:cs typeface="Times New Roman" panose="02020603050405020304" pitchFamily="18" charset="0"/>
                      </a:rPr>
                      <m:t>𝟎</m:t>
                    </m:r>
                    <m:r>
                      <a:rPr lang="en-US" altLang="zh-CN" sz="2000" b="1" i="0" smtClean="0">
                        <a:solidFill>
                          <a:srgbClr val="000000"/>
                        </a:solidFill>
                        <a:effectLst/>
                        <a:latin typeface="Cambria Math" panose="02040503050406030204" pitchFamily="18" charset="0"/>
                        <a:cs typeface="Times New Roman" panose="02020603050405020304" pitchFamily="18" charset="0"/>
                      </a:rPr>
                      <m:t>.</m:t>
                    </m:r>
                    <m:r>
                      <a:rPr lang="en-US" altLang="zh-CN" sz="2000" b="1" i="0" smtClean="0">
                        <a:solidFill>
                          <a:srgbClr val="000000"/>
                        </a:solidFill>
                        <a:effectLst/>
                        <a:latin typeface="Cambria Math" panose="02040503050406030204" pitchFamily="18" charset="0"/>
                        <a:cs typeface="Times New Roman" panose="02020603050405020304" pitchFamily="18" charset="0"/>
                      </a:rPr>
                      <m:t>𝟏</m:t>
                    </m:r>
                  </m:oMath>
                </a14:m>
                <a:endParaRPr lang="en-US" altLang="zh-CN" sz="3200" b="1" dirty="0">
                  <a:solidFill>
                    <a:srgbClr val="000000"/>
                  </a:solidFill>
                  <a:effectLst/>
                  <a:latin typeface="Times New Roman" panose="02020603050405020304" pitchFamily="18" charset="0"/>
                  <a:cs typeface="Times New Roman" panose="02020603050405020304" pitchFamily="18" charset="0"/>
                </a:endParaRPr>
              </a:p>
            </p:txBody>
          </p:sp>
        </mc:Choice>
        <mc:Fallback xmlns="">
          <p:sp>
            <p:nvSpPr>
              <p:cNvPr id="2" name="矩形: 圆角 1">
                <a:extLst>
                  <a:ext uri="{FF2B5EF4-FFF2-40B4-BE49-F238E27FC236}">
                    <a16:creationId xmlns:a16="http://schemas.microsoft.com/office/drawing/2014/main" id="{657B33B3-BB25-F975-F407-9D5FA37F80DF}"/>
                  </a:ext>
                </a:extLst>
              </p:cNvPr>
              <p:cNvSpPr>
                <a:spLocks noRot="1" noChangeAspect="1" noMove="1" noResize="1" noEditPoints="1" noAdjustHandles="1" noChangeArrowheads="1" noChangeShapeType="1" noTextEdit="1"/>
              </p:cNvSpPr>
              <p:nvPr/>
            </p:nvSpPr>
            <p:spPr>
              <a:xfrm>
                <a:off x="483228" y="1095056"/>
                <a:ext cx="5612771" cy="585026"/>
              </a:xfrm>
              <a:prstGeom prst="roundRect">
                <a:avLst/>
              </a:prstGeom>
              <a:blipFill>
                <a:blip r:embed="rId6"/>
                <a:stretch>
                  <a:fillRect l="-1737" t="-16667" b="-12500"/>
                </a:stretch>
              </a:blipFill>
              <a:ln>
                <a:noFill/>
              </a:ln>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CEC82D77-7495-4934-B68C-23FF55D2A694}"/>
              </a:ext>
            </a:extLst>
          </p:cNvPr>
          <p:cNvPicPr>
            <a:picLocks noChangeAspect="1"/>
          </p:cNvPicPr>
          <p:nvPr/>
        </p:nvPicPr>
        <p:blipFill>
          <a:blip r:embed="rId7"/>
          <a:stretch>
            <a:fillRect/>
          </a:stretch>
        </p:blipFill>
        <p:spPr>
          <a:xfrm>
            <a:off x="132584" y="3365040"/>
            <a:ext cx="11914636" cy="3259773"/>
          </a:xfrm>
          <a:prstGeom prst="rect">
            <a:avLst/>
          </a:prstGeom>
        </p:spPr>
      </p:pic>
      <p:sp>
        <p:nvSpPr>
          <p:cNvPr id="13" name="矩形 12">
            <a:extLst>
              <a:ext uri="{FF2B5EF4-FFF2-40B4-BE49-F238E27FC236}">
                <a16:creationId xmlns:a16="http://schemas.microsoft.com/office/drawing/2014/main" id="{60978128-B013-1F1C-720A-8CF34EAA92C3}"/>
              </a:ext>
            </a:extLst>
          </p:cNvPr>
          <p:cNvSpPr/>
          <p:nvPr/>
        </p:nvSpPr>
        <p:spPr>
          <a:xfrm>
            <a:off x="154004" y="211352"/>
            <a:ext cx="1086469" cy="887002"/>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latin typeface="微软雅黑" panose="020B0503020204020204" pitchFamily="34" charset="-122"/>
              <a:ea typeface="微软雅黑" panose="020B0503020204020204" pitchFamily="34" charset="-122"/>
            </a:endParaRPr>
          </a:p>
        </p:txBody>
      </p:sp>
      <p:sp>
        <p:nvSpPr>
          <p:cNvPr id="15" name="直角三角形 14">
            <a:extLst>
              <a:ext uri="{FF2B5EF4-FFF2-40B4-BE49-F238E27FC236}">
                <a16:creationId xmlns:a16="http://schemas.microsoft.com/office/drawing/2014/main" id="{2409BE80-4B6D-CB51-A173-912FCF6B7DE4}"/>
              </a:ext>
            </a:extLst>
          </p:cNvPr>
          <p:cNvSpPr/>
          <p:nvPr/>
        </p:nvSpPr>
        <p:spPr>
          <a:xfrm rot="10800000">
            <a:off x="838199" y="211348"/>
            <a:ext cx="417512" cy="38008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17" name="TextBox 1">
            <a:extLst>
              <a:ext uri="{FF2B5EF4-FFF2-40B4-BE49-F238E27FC236}">
                <a16:creationId xmlns:a16="http://schemas.microsoft.com/office/drawing/2014/main" id="{21AB59ED-C6EA-0167-EAFD-1194BDB9BA4F}"/>
              </a:ext>
            </a:extLst>
          </p:cNvPr>
          <p:cNvSpPr txBox="1"/>
          <p:nvPr/>
        </p:nvSpPr>
        <p:spPr>
          <a:xfrm>
            <a:off x="208121" y="293194"/>
            <a:ext cx="1331913" cy="830997"/>
          </a:xfrm>
          <a:prstGeom prst="rect">
            <a:avLst/>
          </a:prstGeom>
          <a:noFill/>
          <a:ln w="9525">
            <a:noFill/>
          </a:ln>
        </p:spPr>
        <p:txBody>
          <a:bodyPr wrap="square">
            <a:spAutoFit/>
          </a:bodyPr>
          <a:lstStyle/>
          <a:p>
            <a:pPr lvl="0" eaLnBrk="1" hangingPunct="1"/>
            <a:r>
              <a:rPr lang="en-US" altLang="zh-CN" sz="4800" b="1" i="1" dirty="0">
                <a:solidFill>
                  <a:schemeClr val="bg1"/>
                </a:solidFill>
                <a:latin typeface="微软雅黑" panose="020B0503020204020204" pitchFamily="34" charset="-122"/>
                <a:ea typeface="微软雅黑" panose="020B0503020204020204" pitchFamily="34" charset="-122"/>
              </a:rPr>
              <a:t>V</a:t>
            </a:r>
          </a:p>
        </p:txBody>
      </p:sp>
    </p:spTree>
    <p:extLst>
      <p:ext uri="{BB962C8B-B14F-4D97-AF65-F5344CB8AC3E}">
        <p14:creationId xmlns:p14="http://schemas.microsoft.com/office/powerpoint/2010/main" val="3715858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01471" y="274279"/>
            <a:ext cx="8016682" cy="1446550"/>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Time resolution in </a:t>
            </a:r>
            <a:r>
              <a:rPr lang="en-US" altLang="zh-CN" sz="4400" b="1" dirty="0" err="1">
                <a:solidFill>
                  <a:srgbClr val="000000"/>
                </a:solidFill>
                <a:effectLst/>
                <a:latin typeface="Times New Roman" panose="02020603050405020304" pitchFamily="18" charset="0"/>
                <a:cs typeface="Times New Roman" panose="02020603050405020304" pitchFamily="18" charset="0"/>
              </a:rPr>
              <a:t>Ar</a:t>
            </a:r>
            <a:r>
              <a:rPr lang="en-US" altLang="zh-CN" sz="4400" b="1" dirty="0">
                <a:solidFill>
                  <a:srgbClr val="000000"/>
                </a:solidFill>
                <a:effectLst/>
                <a:latin typeface="Times New Roman" panose="02020603050405020304" pitchFamily="18" charset="0"/>
                <a:cs typeface="Times New Roman" panose="02020603050405020304" pitchFamily="18" charset="0"/>
              </a:rPr>
              <a:t>/CO2(93/7)</a:t>
            </a:r>
          </a:p>
          <a:p>
            <a:endParaRPr lang="en-US" altLang="zh-CN" sz="4400" b="1" dirty="0">
              <a:solidFill>
                <a:srgbClr val="000000"/>
              </a:solidFill>
              <a:effectLst/>
              <a:latin typeface="Times New Roman" panose="02020603050405020304" pitchFamily="18" charset="0"/>
              <a:cs typeface="Times New Roman" panose="02020603050405020304" pitchFamily="18" charset="0"/>
            </a:endParaRPr>
          </a:p>
        </p:txBody>
      </p:sp>
      <p:pic>
        <p:nvPicPr>
          <p:cNvPr id="2" name="图片 1">
            <a:extLst>
              <a:ext uri="{FF2B5EF4-FFF2-40B4-BE49-F238E27FC236}">
                <a16:creationId xmlns:a16="http://schemas.microsoft.com/office/drawing/2014/main" id="{21562298-5CC6-91AF-2221-D523E9496A8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305" y="1989000"/>
            <a:ext cx="3689885" cy="3600000"/>
          </a:xfrm>
          <a:prstGeom prst="rect">
            <a:avLst/>
          </a:prstGeom>
          <a:noFill/>
          <a:ln>
            <a:noFill/>
          </a:ln>
        </p:spPr>
      </p:pic>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BA439FC3-AFAD-701F-DB6A-AB903F589AA1}"/>
                  </a:ext>
                </a:extLst>
              </p:cNvPr>
              <p:cNvSpPr txBox="1"/>
              <p:nvPr/>
            </p:nvSpPr>
            <p:spPr>
              <a:xfrm>
                <a:off x="502417" y="1204631"/>
                <a:ext cx="5625815" cy="461665"/>
              </a:xfrm>
              <a:prstGeom prst="rect">
                <a:avLst/>
              </a:prstGeom>
              <a:noFill/>
            </p:spPr>
            <p:txBody>
              <a:bodyPr wrap="square" rtlCol="0">
                <a:spAutoFit/>
              </a:bodyPr>
              <a:lstStyle/>
              <a:p>
                <a14:m>
                  <m:oMath xmlns:m="http://schemas.openxmlformats.org/officeDocument/2006/math">
                    <m:r>
                      <a:rPr lang="en-US" altLang="zh-CN" sz="2400" b="0" i="1" smtClean="0">
                        <a:latin typeface="Cambria Math" panose="02040503050406030204" pitchFamily="18" charset="0"/>
                      </a:rPr>
                      <m:t>𝐶𝐹𝐷</m:t>
                    </m:r>
                    <m:r>
                      <a:rPr lang="en-US" altLang="zh-CN" sz="2400" b="0" i="1" smtClean="0">
                        <a:latin typeface="Cambria Math" panose="02040503050406030204" pitchFamily="18" charset="0"/>
                      </a:rPr>
                      <m:t>: </m:t>
                    </m:r>
                  </m:oMath>
                </a14:m>
                <a:r>
                  <a:rPr lang="en-US" altLang="zh-CN" sz="2400" dirty="0"/>
                  <a:t>constant-fraction discrimination</a:t>
                </a:r>
                <a:endParaRPr lang="zh-CN" altLang="en-US" sz="2400" dirty="0"/>
              </a:p>
            </p:txBody>
          </p:sp>
        </mc:Choice>
        <mc:Fallback xmlns="">
          <p:sp>
            <p:nvSpPr>
              <p:cNvPr id="7" name="文本框 6">
                <a:extLst>
                  <a:ext uri="{FF2B5EF4-FFF2-40B4-BE49-F238E27FC236}">
                    <a16:creationId xmlns:a16="http://schemas.microsoft.com/office/drawing/2014/main" id="{BA439FC3-AFAD-701F-DB6A-AB903F589AA1}"/>
                  </a:ext>
                </a:extLst>
              </p:cNvPr>
              <p:cNvSpPr txBox="1">
                <a:spLocks noRot="1" noChangeAspect="1" noMove="1" noResize="1" noEditPoints="1" noAdjustHandles="1" noChangeArrowheads="1" noChangeShapeType="1" noTextEdit="1"/>
              </p:cNvSpPr>
              <p:nvPr/>
            </p:nvSpPr>
            <p:spPr>
              <a:xfrm>
                <a:off x="502417" y="1204631"/>
                <a:ext cx="5625815" cy="461665"/>
              </a:xfrm>
              <a:prstGeom prst="rect">
                <a:avLst/>
              </a:prstGeom>
              <a:blipFill>
                <a:blip r:embed="rId4"/>
                <a:stretch>
                  <a:fillRect l="-217" t="-10667" b="-30667"/>
                </a:stretch>
              </a:blipFill>
            </p:spPr>
            <p:txBody>
              <a:bodyPr/>
              <a:lstStyle/>
              <a:p>
                <a:r>
                  <a:rPr lang="zh-CN" altLang="en-US">
                    <a:noFill/>
                  </a:rPr>
                  <a:t> </a:t>
                </a:r>
              </a:p>
            </p:txBody>
          </p:sp>
        </mc:Fallback>
      </mc:AlternateContent>
      <p:pic>
        <p:nvPicPr>
          <p:cNvPr id="9" name="图片 8">
            <a:extLst>
              <a:ext uri="{FF2B5EF4-FFF2-40B4-BE49-F238E27FC236}">
                <a16:creationId xmlns:a16="http://schemas.microsoft.com/office/drawing/2014/main" id="{DC0FAB0C-CEEE-5A26-016F-7DC9F315292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8602" y="1989000"/>
            <a:ext cx="3690409" cy="3600000"/>
          </a:xfrm>
          <a:prstGeom prst="rect">
            <a:avLst/>
          </a:prstGeom>
          <a:noFill/>
          <a:ln>
            <a:noFill/>
          </a:ln>
        </p:spPr>
      </p:pic>
      <p:sp>
        <p:nvSpPr>
          <p:cNvPr id="11" name="文本框 10">
            <a:extLst>
              <a:ext uri="{FF2B5EF4-FFF2-40B4-BE49-F238E27FC236}">
                <a16:creationId xmlns:a16="http://schemas.microsoft.com/office/drawing/2014/main" id="{DD255844-409F-8C7C-BBBC-EB5873C48B92}"/>
              </a:ext>
            </a:extLst>
          </p:cNvPr>
          <p:cNvSpPr txBox="1"/>
          <p:nvPr/>
        </p:nvSpPr>
        <p:spPr>
          <a:xfrm>
            <a:off x="2012247" y="3433491"/>
            <a:ext cx="1569153" cy="369332"/>
          </a:xfrm>
          <a:prstGeom prst="rect">
            <a:avLst/>
          </a:prstGeom>
          <a:noFill/>
        </p:spPr>
        <p:txBody>
          <a:bodyPr wrap="square" rtlCol="0">
            <a:spAutoFit/>
          </a:bodyPr>
          <a:lstStyle/>
          <a:p>
            <a:r>
              <a:rPr lang="en-US" altLang="zh-CN" b="1" dirty="0">
                <a:solidFill>
                  <a:srgbClr val="FF0000"/>
                </a:solidFill>
              </a:rPr>
              <a:t>Q = 5.5e5 </a:t>
            </a:r>
            <a:r>
              <a:rPr lang="en-US" altLang="zh-CN" b="1" dirty="0" err="1">
                <a:solidFill>
                  <a:srgbClr val="FF0000"/>
                </a:solidFill>
              </a:rPr>
              <a:t>Qe</a:t>
            </a:r>
            <a:endParaRPr lang="zh-CN" altLang="en-US" b="1" dirty="0">
              <a:solidFill>
                <a:srgbClr val="FF0000"/>
              </a:solidFill>
            </a:endParaRPr>
          </a:p>
        </p:txBody>
      </p:sp>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01CD7E8E-3E22-C193-4805-5A82D89E7CD6}"/>
                  </a:ext>
                </a:extLst>
              </p:cNvPr>
              <p:cNvSpPr txBox="1"/>
              <p:nvPr/>
            </p:nvSpPr>
            <p:spPr>
              <a:xfrm>
                <a:off x="5870488" y="3243532"/>
                <a:ext cx="1373275" cy="37093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b="1" i="1" smtClean="0">
                              <a:solidFill>
                                <a:srgbClr val="FF0000"/>
                              </a:solidFill>
                              <a:latin typeface="Cambria Math" panose="02040503050406030204" pitchFamily="18" charset="0"/>
                            </a:rPr>
                          </m:ctrlPr>
                        </m:sSubPr>
                        <m:e>
                          <m:r>
                            <a:rPr lang="en-US" altLang="zh-CN" b="1" i="1" smtClean="0">
                              <a:solidFill>
                                <a:srgbClr val="FF0000"/>
                              </a:solidFill>
                              <a:latin typeface="Cambria Math" panose="02040503050406030204" pitchFamily="18" charset="0"/>
                            </a:rPr>
                            <m:t>𝝈</m:t>
                          </m:r>
                        </m:e>
                        <m:sub>
                          <m:r>
                            <a:rPr lang="en-US" altLang="zh-CN" b="1" i="1" smtClean="0">
                              <a:solidFill>
                                <a:srgbClr val="FF0000"/>
                              </a:solidFill>
                              <a:latin typeface="Cambria Math" panose="02040503050406030204" pitchFamily="18" charset="0"/>
                            </a:rPr>
                            <m:t>𝒕</m:t>
                          </m:r>
                        </m:sub>
                      </m:sSub>
                      <m:r>
                        <a:rPr lang="en-US" altLang="zh-CN" b="1" i="1" smtClean="0">
                          <a:solidFill>
                            <a:srgbClr val="FF0000"/>
                          </a:solidFill>
                          <a:latin typeface="Cambria Math" panose="02040503050406030204" pitchFamily="18" charset="0"/>
                        </a:rPr>
                        <m:t>=</m:t>
                      </m:r>
                      <m:r>
                        <a:rPr lang="en-US" altLang="zh-CN" b="1" i="1" smtClean="0">
                          <a:solidFill>
                            <a:srgbClr val="FF0000"/>
                          </a:solidFill>
                          <a:latin typeface="Cambria Math" panose="02040503050406030204" pitchFamily="18" charset="0"/>
                        </a:rPr>
                        <m:t>𝟗𝟔</m:t>
                      </m:r>
                      <m:r>
                        <a:rPr lang="en-US" altLang="zh-CN" b="1" i="1" smtClean="0">
                          <a:solidFill>
                            <a:srgbClr val="FF0000"/>
                          </a:solidFill>
                          <a:latin typeface="Cambria Math" panose="02040503050406030204" pitchFamily="18" charset="0"/>
                        </a:rPr>
                        <m:t>𝒑𝒔</m:t>
                      </m:r>
                      <m:r>
                        <a:rPr lang="en-US" altLang="zh-CN" b="1" i="1" smtClean="0">
                          <a:solidFill>
                            <a:srgbClr val="FF0000"/>
                          </a:solidFill>
                          <a:latin typeface="Cambria Math" panose="02040503050406030204" pitchFamily="18" charset="0"/>
                        </a:rPr>
                        <m:t> </m:t>
                      </m:r>
                    </m:oMath>
                  </m:oMathPara>
                </a14:m>
                <a:endParaRPr lang="zh-CN" altLang="en-US" b="1" dirty="0">
                  <a:solidFill>
                    <a:srgbClr val="FF0000"/>
                  </a:solidFill>
                </a:endParaRPr>
              </a:p>
            </p:txBody>
          </p:sp>
        </mc:Choice>
        <mc:Fallback xmlns="">
          <p:sp>
            <p:nvSpPr>
              <p:cNvPr id="12" name="文本框 11">
                <a:extLst>
                  <a:ext uri="{FF2B5EF4-FFF2-40B4-BE49-F238E27FC236}">
                    <a16:creationId xmlns:a16="http://schemas.microsoft.com/office/drawing/2014/main" id="{01CD7E8E-3E22-C193-4805-5A82D89E7CD6}"/>
                  </a:ext>
                </a:extLst>
              </p:cNvPr>
              <p:cNvSpPr txBox="1">
                <a:spLocks noRot="1" noChangeAspect="1" noMove="1" noResize="1" noEditPoints="1" noAdjustHandles="1" noChangeArrowheads="1" noChangeShapeType="1" noTextEdit="1"/>
              </p:cNvSpPr>
              <p:nvPr/>
            </p:nvSpPr>
            <p:spPr>
              <a:xfrm>
                <a:off x="5870488" y="3243532"/>
                <a:ext cx="1373275" cy="370935"/>
              </a:xfrm>
              <a:prstGeom prst="rect">
                <a:avLst/>
              </a:prstGeom>
              <a:blipFill>
                <a:blip r:embed="rId6"/>
                <a:stretch>
                  <a:fillRect b="-1311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1" name="表格 20">
                <a:extLst>
                  <a:ext uri="{FF2B5EF4-FFF2-40B4-BE49-F238E27FC236}">
                    <a16:creationId xmlns:a16="http://schemas.microsoft.com/office/drawing/2014/main" id="{3297B80D-A81E-F601-0F6A-7738B2F98E6D}"/>
                  </a:ext>
                </a:extLst>
              </p:cNvPr>
              <p:cNvGraphicFramePr>
                <a:graphicFrameLocks noGrp="1"/>
              </p:cNvGraphicFramePr>
              <p:nvPr>
                <p:extLst>
                  <p:ext uri="{D42A27DB-BD31-4B8C-83A1-F6EECF244321}">
                    <p14:modId xmlns:p14="http://schemas.microsoft.com/office/powerpoint/2010/main" val="3951312076"/>
                  </p:ext>
                </p:extLst>
              </p:nvPr>
            </p:nvGraphicFramePr>
            <p:xfrm>
              <a:off x="7508487" y="2821841"/>
              <a:ext cx="4605339" cy="2194560"/>
            </p:xfrm>
            <a:graphic>
              <a:graphicData uri="http://schemas.openxmlformats.org/drawingml/2006/table">
                <a:tbl>
                  <a:tblPr firstRow="1" bandRow="1">
                    <a:tableStyleId>{5C22544A-7EE6-4342-B048-85BDC9FD1C3A}</a:tableStyleId>
                  </a:tblPr>
                  <a:tblGrid>
                    <a:gridCol w="1535113">
                      <a:extLst>
                        <a:ext uri="{9D8B030D-6E8A-4147-A177-3AD203B41FA5}">
                          <a16:colId xmlns:a16="http://schemas.microsoft.com/office/drawing/2014/main" val="3928911398"/>
                        </a:ext>
                      </a:extLst>
                    </a:gridCol>
                    <a:gridCol w="1167200">
                      <a:extLst>
                        <a:ext uri="{9D8B030D-6E8A-4147-A177-3AD203B41FA5}">
                          <a16:colId xmlns:a16="http://schemas.microsoft.com/office/drawing/2014/main" val="3623552261"/>
                        </a:ext>
                      </a:extLst>
                    </a:gridCol>
                    <a:gridCol w="1903026">
                      <a:extLst>
                        <a:ext uri="{9D8B030D-6E8A-4147-A177-3AD203B41FA5}">
                          <a16:colId xmlns:a16="http://schemas.microsoft.com/office/drawing/2014/main" val="1336589670"/>
                        </a:ext>
                      </a:extLst>
                    </a:gridCol>
                  </a:tblGrid>
                  <a:tr h="346389">
                    <a:tc gridSpan="3">
                      <a:txBody>
                        <a:bodyPr/>
                        <a:lstStyle/>
                        <a:p>
                          <a:pPr algn="ctr"/>
                          <a14:m>
                            <m:oMath xmlns:m="http://schemas.openxmlformats.org/officeDocument/2006/math">
                              <m:r>
                                <a:rPr lang="en-US" altLang="zh-CN" sz="1800" b="1" i="1" kern="1200" smtClean="0">
                                  <a:solidFill>
                                    <a:schemeClr val="lt1"/>
                                  </a:solidFill>
                                  <a:effectLst/>
                                  <a:latin typeface="Cambria Math" panose="02040503050406030204" pitchFamily="18" charset="0"/>
                                  <a:ea typeface="+mn-ea"/>
                                  <a:cs typeface="+mn-cs"/>
                                </a:rPr>
                                <m:t>𝑪</m:t>
                              </m:r>
                              <m:sSub>
                                <m:sSubPr>
                                  <m:ctrlPr>
                                    <a:rPr lang="en-US" altLang="zh-CN" sz="1800" b="1" i="1" kern="1200" smtClean="0">
                                      <a:solidFill>
                                        <a:schemeClr val="lt1"/>
                                      </a:solidFill>
                                      <a:effectLst/>
                                      <a:latin typeface="Cambria Math" panose="02040503050406030204" pitchFamily="18" charset="0"/>
                                      <a:ea typeface="+mn-ea"/>
                                      <a:cs typeface="+mn-cs"/>
                                    </a:rPr>
                                  </m:ctrlPr>
                                </m:sSubPr>
                                <m:e>
                                  <m:r>
                                    <a:rPr lang="en-US" altLang="zh-CN" sz="1800" b="1" i="1" kern="1200" smtClean="0">
                                      <a:solidFill>
                                        <a:schemeClr val="lt1"/>
                                      </a:solidFill>
                                      <a:effectLst/>
                                      <a:latin typeface="Cambria Math" panose="02040503050406030204" pitchFamily="18" charset="0"/>
                                      <a:ea typeface="+mn-ea"/>
                                      <a:cs typeface="+mn-cs"/>
                                    </a:rPr>
                                    <m:t>𝑭</m:t>
                                  </m:r>
                                </m:e>
                                <m:sub>
                                  <m:r>
                                    <a:rPr lang="en-US" altLang="zh-CN" sz="1800" b="1" i="1" kern="1200" smtClean="0">
                                      <a:solidFill>
                                        <a:schemeClr val="lt1"/>
                                      </a:solidFill>
                                      <a:effectLst/>
                                      <a:latin typeface="Cambria Math" panose="02040503050406030204" pitchFamily="18" charset="0"/>
                                      <a:ea typeface="+mn-ea"/>
                                      <a:cs typeface="+mn-cs"/>
                                    </a:rPr>
                                    <m:t>𝑹𝑷𝑪</m:t>
                                  </m:r>
                                </m:sub>
                              </m:sSub>
                            </m:oMath>
                          </a14:m>
                          <a:r>
                            <a:rPr lang="en-US" altLang="zh-CN" sz="1800" b="1" kern="1200" dirty="0">
                              <a:solidFill>
                                <a:schemeClr val="lt1"/>
                              </a:solidFill>
                              <a:effectLst/>
                              <a:latin typeface="+mn-lt"/>
                              <a:ea typeface="+mn-ea"/>
                              <a:cs typeface="+mn-cs"/>
                            </a:rPr>
                            <a:t> =  0.55</a:t>
                          </a:r>
                          <a:r>
                            <a:rPr lang="zh-CN" altLang="zh-CN" sz="1800" b="1" kern="1200" dirty="0">
                              <a:solidFill>
                                <a:schemeClr val="lt1"/>
                              </a:solidFill>
                              <a:effectLst/>
                              <a:latin typeface="+mn-lt"/>
                              <a:ea typeface="+mn-ea"/>
                              <a:cs typeface="+mn-cs"/>
                            </a:rPr>
                            <a:t>，</a:t>
                          </a:r>
                          <a:r>
                            <a:rPr lang="en-US" altLang="zh-CN" sz="1800" b="1" kern="1200" dirty="0">
                              <a:solidFill>
                                <a:schemeClr val="lt1"/>
                              </a:solidFill>
                              <a:effectLst/>
                              <a:latin typeface="+mn-lt"/>
                              <a:ea typeface="+mn-ea"/>
                              <a:cs typeface="+mn-cs"/>
                            </a:rPr>
                            <a:t>A&gt;6mV</a:t>
                          </a:r>
                          <a:endParaRPr lang="zh-CN" altLang="en-US" dirty="0"/>
                        </a:p>
                      </a:txBody>
                      <a:tcPr/>
                    </a:tc>
                    <a:tc hMerge="1">
                      <a:txBody>
                        <a:bodyPr/>
                        <a:lstStyle/>
                        <a:p>
                          <a:pPr algn="ctr"/>
                          <a:endParaRPr lang="zh-CN" altLang="en-US" sz="1400" dirty="0"/>
                        </a:p>
                      </a:txBody>
                      <a:tcPr/>
                    </a:tc>
                    <a:tc hMerge="1">
                      <a:txBody>
                        <a:bodyPr/>
                        <a:lstStyle/>
                        <a:p>
                          <a:pPr algn="ctr"/>
                          <a:endParaRPr lang="zh-CN" altLang="en-US" sz="1400" dirty="0"/>
                        </a:p>
                      </a:txBody>
                      <a:tcPr/>
                    </a:tc>
                    <a:extLst>
                      <a:ext uri="{0D108BD9-81ED-4DB2-BD59-A6C34878D82A}">
                        <a16:rowId xmlns:a16="http://schemas.microsoft.com/office/drawing/2014/main" val="703799722"/>
                      </a:ext>
                    </a:extLst>
                  </a:tr>
                  <a:tr h="346389">
                    <a:tc>
                      <a:txBody>
                        <a:bodyPr/>
                        <a:lstStyle/>
                        <a:p>
                          <a:pPr algn="ctr"/>
                          <a:r>
                            <a:rPr lang="en-US" altLang="zh-CN" dirty="0"/>
                            <a:t>HV[V]</a:t>
                          </a:r>
                          <a:endParaRPr lang="zh-CN" altLang="en-US" dirty="0"/>
                        </a:p>
                      </a:txBody>
                      <a:tcPr/>
                    </a:tc>
                    <a:tc>
                      <a:txBody>
                        <a:bodyPr/>
                        <a:lstStyle/>
                        <a:p>
                          <a:pPr algn="ctr"/>
                          <a14:m>
                            <m:oMath xmlns:m="http://schemas.openxmlformats.org/officeDocument/2006/math">
                              <m:sSub>
                                <m:sSubPr>
                                  <m:ctrlPr>
                                    <a:rPr lang="en-US" altLang="zh-CN" sz="1400" b="1" i="1" smtClean="0">
                                      <a:latin typeface="Cambria Math" panose="02040503050406030204" pitchFamily="18" charset="0"/>
                                    </a:rPr>
                                  </m:ctrlPr>
                                </m:sSubPr>
                                <m:e>
                                  <m:r>
                                    <a:rPr lang="en-US" altLang="zh-CN" sz="1400" b="1" i="1" smtClean="0">
                                      <a:latin typeface="Cambria Math" panose="02040503050406030204" pitchFamily="18" charset="0"/>
                                    </a:rPr>
                                    <m:t>𝑨</m:t>
                                  </m:r>
                                </m:e>
                                <m:sub>
                                  <m:r>
                                    <a:rPr lang="en-US" altLang="zh-CN" sz="1400" b="1" i="1" smtClean="0">
                                      <a:latin typeface="Cambria Math" panose="02040503050406030204" pitchFamily="18" charset="0"/>
                                    </a:rPr>
                                    <m:t>𝒔𝒊𝒈𝒏𝒂𝒍</m:t>
                                  </m:r>
                                </m:sub>
                              </m:sSub>
                            </m:oMath>
                          </a14:m>
                          <a:r>
                            <a:rPr lang="en-US" altLang="zh-CN" sz="1400" dirty="0"/>
                            <a:t>[Qe]</a:t>
                          </a:r>
                          <a:endParaRPr lang="zh-CN" altLang="en-US" sz="1400" dirty="0"/>
                        </a:p>
                      </a:txBody>
                      <a:tcPr/>
                    </a:tc>
                    <a:tc>
                      <a:txBody>
                        <a:bodyPr/>
                        <a:lstStyle/>
                        <a:p>
                          <a:pPr algn="ctr"/>
                          <a:r>
                            <a:rPr lang="en-US" altLang="zh-CN" sz="1400" dirty="0"/>
                            <a:t>Time resolution[</a:t>
                          </a:r>
                          <a:r>
                            <a:rPr lang="en-US" altLang="zh-CN" sz="1400" dirty="0" err="1"/>
                            <a:t>ps</a:t>
                          </a:r>
                          <a:r>
                            <a:rPr lang="en-US" altLang="zh-CN" sz="1400" dirty="0"/>
                            <a:t>]</a:t>
                          </a:r>
                          <a:endParaRPr lang="zh-CN" altLang="en-US" sz="1400" dirty="0"/>
                        </a:p>
                      </a:txBody>
                      <a:tcPr/>
                    </a:tc>
                    <a:extLst>
                      <a:ext uri="{0D108BD9-81ED-4DB2-BD59-A6C34878D82A}">
                        <a16:rowId xmlns:a16="http://schemas.microsoft.com/office/drawing/2014/main" val="159813334"/>
                      </a:ext>
                    </a:extLst>
                  </a:tr>
                  <a:tr h="346389">
                    <a:tc>
                      <a:txBody>
                        <a:bodyPr/>
                        <a:lstStyle/>
                        <a:p>
                          <a:pPr algn="ctr"/>
                          <a:r>
                            <a:rPr lang="en-US" altLang="zh-CN" dirty="0"/>
                            <a:t>775</a:t>
                          </a:r>
                        </a:p>
                      </a:txBody>
                      <a:tcPr/>
                    </a:tc>
                    <a:tc>
                      <a:txBody>
                        <a:bodyPr/>
                        <a:lstStyle/>
                        <a:p>
                          <a:pPr algn="ctr"/>
                          <a:r>
                            <a:rPr lang="en-US" altLang="zh-CN" dirty="0"/>
                            <a:t>2.3e5</a:t>
                          </a:r>
                          <a:endParaRPr lang="zh-CN" altLang="en-US" dirty="0"/>
                        </a:p>
                      </a:txBody>
                      <a:tcPr/>
                    </a:tc>
                    <a:tc>
                      <a:txBody>
                        <a:bodyPr/>
                        <a:lstStyle/>
                        <a:p>
                          <a:pPr algn="ctr"/>
                          <a:r>
                            <a:rPr lang="en-US" altLang="zh-CN" dirty="0"/>
                            <a:t>121.9</a:t>
                          </a:r>
                          <a:endParaRPr lang="zh-CN" altLang="en-US" dirty="0"/>
                        </a:p>
                      </a:txBody>
                      <a:tcPr/>
                    </a:tc>
                    <a:extLst>
                      <a:ext uri="{0D108BD9-81ED-4DB2-BD59-A6C34878D82A}">
                        <a16:rowId xmlns:a16="http://schemas.microsoft.com/office/drawing/2014/main" val="4076016997"/>
                      </a:ext>
                    </a:extLst>
                  </a:tr>
                  <a:tr h="346389">
                    <a:tc>
                      <a:txBody>
                        <a:bodyPr/>
                        <a:lstStyle/>
                        <a:p>
                          <a:pPr algn="ctr"/>
                          <a:r>
                            <a:rPr lang="en-US" altLang="zh-CN" dirty="0"/>
                            <a:t>800</a:t>
                          </a:r>
                          <a:endParaRPr lang="zh-CN" altLang="en-US" dirty="0"/>
                        </a:p>
                      </a:txBody>
                      <a:tcPr/>
                    </a:tc>
                    <a:tc>
                      <a:txBody>
                        <a:bodyPr/>
                        <a:lstStyle/>
                        <a:p>
                          <a:pPr algn="ctr"/>
                          <a:r>
                            <a:rPr lang="en-US" altLang="zh-CN" dirty="0"/>
                            <a:t>4.4e5</a:t>
                          </a:r>
                          <a:endParaRPr lang="zh-CN" altLang="en-US" dirty="0"/>
                        </a:p>
                      </a:txBody>
                      <a:tcPr/>
                    </a:tc>
                    <a:tc>
                      <a:txBody>
                        <a:bodyPr/>
                        <a:lstStyle/>
                        <a:p>
                          <a:pPr algn="ctr"/>
                          <a:r>
                            <a:rPr lang="en-US" altLang="zh-CN" dirty="0"/>
                            <a:t>100.0</a:t>
                          </a:r>
                          <a:endParaRPr lang="zh-CN" altLang="en-US" dirty="0"/>
                        </a:p>
                      </a:txBody>
                      <a:tcPr/>
                    </a:tc>
                    <a:extLst>
                      <a:ext uri="{0D108BD9-81ED-4DB2-BD59-A6C34878D82A}">
                        <a16:rowId xmlns:a16="http://schemas.microsoft.com/office/drawing/2014/main" val="3911549204"/>
                      </a:ext>
                    </a:extLst>
                  </a:tr>
                  <a:tr h="346389">
                    <a:tc>
                      <a:txBody>
                        <a:bodyPr/>
                        <a:lstStyle/>
                        <a:p>
                          <a:pPr algn="ctr"/>
                          <a:r>
                            <a:rPr lang="en-US" altLang="zh-CN" dirty="0"/>
                            <a:t>825</a:t>
                          </a:r>
                          <a:endParaRPr lang="zh-CN" altLang="en-US" dirty="0"/>
                        </a:p>
                      </a:txBody>
                      <a:tcPr/>
                    </a:tc>
                    <a:tc>
                      <a:txBody>
                        <a:bodyPr/>
                        <a:lstStyle/>
                        <a:p>
                          <a:pPr algn="ctr"/>
                          <a:r>
                            <a:rPr lang="en-US" altLang="zh-CN" dirty="0"/>
                            <a:t>5.5e5</a:t>
                          </a:r>
                          <a:endParaRPr lang="zh-CN" altLang="en-US" dirty="0"/>
                        </a:p>
                      </a:txBody>
                      <a:tcPr/>
                    </a:tc>
                    <a:tc>
                      <a:txBody>
                        <a:bodyPr/>
                        <a:lstStyle/>
                        <a:p>
                          <a:pPr algn="ctr"/>
                          <a:r>
                            <a:rPr lang="en-US" altLang="zh-CN" dirty="0">
                              <a:solidFill>
                                <a:srgbClr val="FF0000"/>
                              </a:solidFill>
                            </a:rPr>
                            <a:t>96.0</a:t>
                          </a:r>
                          <a:endParaRPr lang="zh-CN" altLang="en-US" dirty="0">
                            <a:solidFill>
                              <a:srgbClr val="FF0000"/>
                            </a:solidFill>
                          </a:endParaRPr>
                        </a:p>
                      </a:txBody>
                      <a:tcPr/>
                    </a:tc>
                    <a:extLst>
                      <a:ext uri="{0D108BD9-81ED-4DB2-BD59-A6C34878D82A}">
                        <a16:rowId xmlns:a16="http://schemas.microsoft.com/office/drawing/2014/main" val="3040613608"/>
                      </a:ext>
                    </a:extLst>
                  </a:tr>
                  <a:tr h="346389">
                    <a:tc>
                      <a:txBody>
                        <a:bodyPr/>
                        <a:lstStyle/>
                        <a:p>
                          <a:pPr algn="ctr"/>
                          <a:r>
                            <a:rPr lang="en-US" altLang="zh-CN" dirty="0"/>
                            <a:t>850</a:t>
                          </a:r>
                          <a:endParaRPr lang="zh-CN" altLang="en-US" dirty="0"/>
                        </a:p>
                      </a:txBody>
                      <a:tcPr/>
                    </a:tc>
                    <a:tc>
                      <a:txBody>
                        <a:bodyPr/>
                        <a:lstStyle/>
                        <a:p>
                          <a:pPr algn="ctr"/>
                          <a:r>
                            <a:rPr lang="en-US" altLang="zh-CN" dirty="0"/>
                            <a:t>4.8e5</a:t>
                          </a:r>
                          <a:endParaRPr lang="zh-CN" altLang="en-US" dirty="0"/>
                        </a:p>
                      </a:txBody>
                      <a:tcPr/>
                    </a:tc>
                    <a:tc>
                      <a:txBody>
                        <a:bodyPr/>
                        <a:lstStyle/>
                        <a:p>
                          <a:pPr algn="ctr"/>
                          <a:r>
                            <a:rPr lang="en-US" altLang="zh-CN" dirty="0"/>
                            <a:t>100.9</a:t>
                          </a:r>
                          <a:endParaRPr lang="zh-CN" altLang="en-US" dirty="0"/>
                        </a:p>
                      </a:txBody>
                      <a:tcPr/>
                    </a:tc>
                    <a:extLst>
                      <a:ext uri="{0D108BD9-81ED-4DB2-BD59-A6C34878D82A}">
                        <a16:rowId xmlns:a16="http://schemas.microsoft.com/office/drawing/2014/main" val="3664814884"/>
                      </a:ext>
                    </a:extLst>
                  </a:tr>
                </a:tbl>
              </a:graphicData>
            </a:graphic>
          </p:graphicFrame>
        </mc:Choice>
        <mc:Fallback xmlns="">
          <p:graphicFrame>
            <p:nvGraphicFramePr>
              <p:cNvPr id="21" name="表格 20">
                <a:extLst>
                  <a:ext uri="{FF2B5EF4-FFF2-40B4-BE49-F238E27FC236}">
                    <a16:creationId xmlns:a16="http://schemas.microsoft.com/office/drawing/2014/main" id="{3297B80D-A81E-F601-0F6A-7738B2F98E6D}"/>
                  </a:ext>
                </a:extLst>
              </p:cNvPr>
              <p:cNvGraphicFramePr>
                <a:graphicFrameLocks noGrp="1"/>
              </p:cNvGraphicFramePr>
              <p:nvPr>
                <p:extLst>
                  <p:ext uri="{D42A27DB-BD31-4B8C-83A1-F6EECF244321}">
                    <p14:modId xmlns:p14="http://schemas.microsoft.com/office/powerpoint/2010/main" val="3951312076"/>
                  </p:ext>
                </p:extLst>
              </p:nvPr>
            </p:nvGraphicFramePr>
            <p:xfrm>
              <a:off x="7508487" y="2821841"/>
              <a:ext cx="4605339" cy="2194560"/>
            </p:xfrm>
            <a:graphic>
              <a:graphicData uri="http://schemas.openxmlformats.org/drawingml/2006/table">
                <a:tbl>
                  <a:tblPr firstRow="1" bandRow="1">
                    <a:tableStyleId>{5C22544A-7EE6-4342-B048-85BDC9FD1C3A}</a:tableStyleId>
                  </a:tblPr>
                  <a:tblGrid>
                    <a:gridCol w="1535113">
                      <a:extLst>
                        <a:ext uri="{9D8B030D-6E8A-4147-A177-3AD203B41FA5}">
                          <a16:colId xmlns:a16="http://schemas.microsoft.com/office/drawing/2014/main" val="3928911398"/>
                        </a:ext>
                      </a:extLst>
                    </a:gridCol>
                    <a:gridCol w="1167200">
                      <a:extLst>
                        <a:ext uri="{9D8B030D-6E8A-4147-A177-3AD203B41FA5}">
                          <a16:colId xmlns:a16="http://schemas.microsoft.com/office/drawing/2014/main" val="3623552261"/>
                        </a:ext>
                      </a:extLst>
                    </a:gridCol>
                    <a:gridCol w="1903026">
                      <a:extLst>
                        <a:ext uri="{9D8B030D-6E8A-4147-A177-3AD203B41FA5}">
                          <a16:colId xmlns:a16="http://schemas.microsoft.com/office/drawing/2014/main" val="1336589670"/>
                        </a:ext>
                      </a:extLst>
                    </a:gridCol>
                  </a:tblGrid>
                  <a:tr h="365760">
                    <a:tc gridSpan="3">
                      <a:txBody>
                        <a:bodyPr/>
                        <a:lstStyle/>
                        <a:p>
                          <a:endParaRPr lang="zh-CN"/>
                        </a:p>
                      </a:txBody>
                      <a:tcPr>
                        <a:blipFill>
                          <a:blip r:embed="rId7"/>
                          <a:stretch>
                            <a:fillRect l="-132" t="-8333" r="-528" b="-528333"/>
                          </a:stretch>
                        </a:blipFill>
                      </a:tcPr>
                    </a:tc>
                    <a:tc hMerge="1">
                      <a:txBody>
                        <a:bodyPr/>
                        <a:lstStyle/>
                        <a:p>
                          <a:pPr algn="ctr"/>
                          <a:endParaRPr lang="zh-CN" altLang="en-US" sz="1400" dirty="0"/>
                        </a:p>
                      </a:txBody>
                      <a:tcPr/>
                    </a:tc>
                    <a:tc hMerge="1">
                      <a:txBody>
                        <a:bodyPr/>
                        <a:lstStyle/>
                        <a:p>
                          <a:pPr algn="ctr"/>
                          <a:endParaRPr lang="zh-CN" altLang="en-US" sz="1400" dirty="0"/>
                        </a:p>
                      </a:txBody>
                      <a:tcPr/>
                    </a:tc>
                    <a:extLst>
                      <a:ext uri="{0D108BD9-81ED-4DB2-BD59-A6C34878D82A}">
                        <a16:rowId xmlns:a16="http://schemas.microsoft.com/office/drawing/2014/main" val="703799722"/>
                      </a:ext>
                    </a:extLst>
                  </a:tr>
                  <a:tr h="365760">
                    <a:tc>
                      <a:txBody>
                        <a:bodyPr/>
                        <a:lstStyle/>
                        <a:p>
                          <a:pPr algn="ctr"/>
                          <a:r>
                            <a:rPr lang="en-US" altLang="zh-CN" dirty="0"/>
                            <a:t>HV[V]</a:t>
                          </a:r>
                          <a:endParaRPr lang="zh-CN" altLang="en-US" dirty="0"/>
                        </a:p>
                      </a:txBody>
                      <a:tcPr/>
                    </a:tc>
                    <a:tc>
                      <a:txBody>
                        <a:bodyPr/>
                        <a:lstStyle/>
                        <a:p>
                          <a:endParaRPr lang="zh-CN"/>
                        </a:p>
                      </a:txBody>
                      <a:tcPr>
                        <a:blipFill>
                          <a:blip r:embed="rId7"/>
                          <a:stretch>
                            <a:fillRect l="-131771" t="-108333" r="-165104" b="-428333"/>
                          </a:stretch>
                        </a:blipFill>
                      </a:tcPr>
                    </a:tc>
                    <a:tc>
                      <a:txBody>
                        <a:bodyPr/>
                        <a:lstStyle/>
                        <a:p>
                          <a:pPr algn="ctr"/>
                          <a:r>
                            <a:rPr lang="en-US" altLang="zh-CN" sz="1400" dirty="0"/>
                            <a:t>Time resolution[</a:t>
                          </a:r>
                          <a:r>
                            <a:rPr lang="en-US" altLang="zh-CN" sz="1400" dirty="0" err="1"/>
                            <a:t>ps</a:t>
                          </a:r>
                          <a:r>
                            <a:rPr lang="en-US" altLang="zh-CN" sz="1400" dirty="0"/>
                            <a:t>]</a:t>
                          </a:r>
                          <a:endParaRPr lang="zh-CN" altLang="en-US" sz="1400" dirty="0"/>
                        </a:p>
                      </a:txBody>
                      <a:tcPr/>
                    </a:tc>
                    <a:extLst>
                      <a:ext uri="{0D108BD9-81ED-4DB2-BD59-A6C34878D82A}">
                        <a16:rowId xmlns:a16="http://schemas.microsoft.com/office/drawing/2014/main" val="159813334"/>
                      </a:ext>
                    </a:extLst>
                  </a:tr>
                  <a:tr h="365760">
                    <a:tc>
                      <a:txBody>
                        <a:bodyPr/>
                        <a:lstStyle/>
                        <a:p>
                          <a:pPr algn="ctr"/>
                          <a:r>
                            <a:rPr lang="en-US" altLang="zh-CN" dirty="0"/>
                            <a:t>775</a:t>
                          </a:r>
                        </a:p>
                      </a:txBody>
                      <a:tcPr/>
                    </a:tc>
                    <a:tc>
                      <a:txBody>
                        <a:bodyPr/>
                        <a:lstStyle/>
                        <a:p>
                          <a:pPr algn="ctr"/>
                          <a:r>
                            <a:rPr lang="en-US" altLang="zh-CN" dirty="0"/>
                            <a:t>2.3e5</a:t>
                          </a:r>
                          <a:endParaRPr lang="zh-CN" altLang="en-US" dirty="0"/>
                        </a:p>
                      </a:txBody>
                      <a:tcPr/>
                    </a:tc>
                    <a:tc>
                      <a:txBody>
                        <a:bodyPr/>
                        <a:lstStyle/>
                        <a:p>
                          <a:pPr algn="ctr"/>
                          <a:r>
                            <a:rPr lang="en-US" altLang="zh-CN" dirty="0"/>
                            <a:t>121.9</a:t>
                          </a:r>
                          <a:endParaRPr lang="zh-CN" altLang="en-US" dirty="0"/>
                        </a:p>
                      </a:txBody>
                      <a:tcPr/>
                    </a:tc>
                    <a:extLst>
                      <a:ext uri="{0D108BD9-81ED-4DB2-BD59-A6C34878D82A}">
                        <a16:rowId xmlns:a16="http://schemas.microsoft.com/office/drawing/2014/main" val="4076016997"/>
                      </a:ext>
                    </a:extLst>
                  </a:tr>
                  <a:tr h="365760">
                    <a:tc>
                      <a:txBody>
                        <a:bodyPr/>
                        <a:lstStyle/>
                        <a:p>
                          <a:pPr algn="ctr"/>
                          <a:r>
                            <a:rPr lang="en-US" altLang="zh-CN" dirty="0"/>
                            <a:t>800</a:t>
                          </a:r>
                          <a:endParaRPr lang="zh-CN" altLang="en-US" dirty="0"/>
                        </a:p>
                      </a:txBody>
                      <a:tcPr/>
                    </a:tc>
                    <a:tc>
                      <a:txBody>
                        <a:bodyPr/>
                        <a:lstStyle/>
                        <a:p>
                          <a:pPr algn="ctr"/>
                          <a:r>
                            <a:rPr lang="en-US" altLang="zh-CN" dirty="0"/>
                            <a:t>4.4e5</a:t>
                          </a:r>
                          <a:endParaRPr lang="zh-CN" altLang="en-US" dirty="0"/>
                        </a:p>
                      </a:txBody>
                      <a:tcPr/>
                    </a:tc>
                    <a:tc>
                      <a:txBody>
                        <a:bodyPr/>
                        <a:lstStyle/>
                        <a:p>
                          <a:pPr algn="ctr"/>
                          <a:r>
                            <a:rPr lang="en-US" altLang="zh-CN" dirty="0"/>
                            <a:t>100.0</a:t>
                          </a:r>
                          <a:endParaRPr lang="zh-CN" altLang="en-US" dirty="0"/>
                        </a:p>
                      </a:txBody>
                      <a:tcPr/>
                    </a:tc>
                    <a:extLst>
                      <a:ext uri="{0D108BD9-81ED-4DB2-BD59-A6C34878D82A}">
                        <a16:rowId xmlns:a16="http://schemas.microsoft.com/office/drawing/2014/main" val="3911549204"/>
                      </a:ext>
                    </a:extLst>
                  </a:tr>
                  <a:tr h="365760">
                    <a:tc>
                      <a:txBody>
                        <a:bodyPr/>
                        <a:lstStyle/>
                        <a:p>
                          <a:pPr algn="ctr"/>
                          <a:r>
                            <a:rPr lang="en-US" altLang="zh-CN" dirty="0"/>
                            <a:t>825</a:t>
                          </a:r>
                          <a:endParaRPr lang="zh-CN" altLang="en-US" dirty="0"/>
                        </a:p>
                      </a:txBody>
                      <a:tcPr/>
                    </a:tc>
                    <a:tc>
                      <a:txBody>
                        <a:bodyPr/>
                        <a:lstStyle/>
                        <a:p>
                          <a:pPr algn="ctr"/>
                          <a:r>
                            <a:rPr lang="en-US" altLang="zh-CN" dirty="0"/>
                            <a:t>5.5e5</a:t>
                          </a:r>
                          <a:endParaRPr lang="zh-CN" altLang="en-US" dirty="0"/>
                        </a:p>
                      </a:txBody>
                      <a:tcPr/>
                    </a:tc>
                    <a:tc>
                      <a:txBody>
                        <a:bodyPr/>
                        <a:lstStyle/>
                        <a:p>
                          <a:pPr algn="ctr"/>
                          <a:r>
                            <a:rPr lang="en-US" altLang="zh-CN" dirty="0">
                              <a:solidFill>
                                <a:srgbClr val="FF0000"/>
                              </a:solidFill>
                            </a:rPr>
                            <a:t>96.0</a:t>
                          </a:r>
                          <a:endParaRPr lang="zh-CN" altLang="en-US" dirty="0">
                            <a:solidFill>
                              <a:srgbClr val="FF0000"/>
                            </a:solidFill>
                          </a:endParaRPr>
                        </a:p>
                      </a:txBody>
                      <a:tcPr/>
                    </a:tc>
                    <a:extLst>
                      <a:ext uri="{0D108BD9-81ED-4DB2-BD59-A6C34878D82A}">
                        <a16:rowId xmlns:a16="http://schemas.microsoft.com/office/drawing/2014/main" val="3040613608"/>
                      </a:ext>
                    </a:extLst>
                  </a:tr>
                  <a:tr h="365760">
                    <a:tc>
                      <a:txBody>
                        <a:bodyPr/>
                        <a:lstStyle/>
                        <a:p>
                          <a:pPr algn="ctr"/>
                          <a:r>
                            <a:rPr lang="en-US" altLang="zh-CN" dirty="0"/>
                            <a:t>850</a:t>
                          </a:r>
                          <a:endParaRPr lang="zh-CN" altLang="en-US" dirty="0"/>
                        </a:p>
                      </a:txBody>
                      <a:tcPr/>
                    </a:tc>
                    <a:tc>
                      <a:txBody>
                        <a:bodyPr/>
                        <a:lstStyle/>
                        <a:p>
                          <a:pPr algn="ctr"/>
                          <a:r>
                            <a:rPr lang="en-US" altLang="zh-CN" dirty="0"/>
                            <a:t>4.8e5</a:t>
                          </a:r>
                          <a:endParaRPr lang="zh-CN" altLang="en-US" dirty="0"/>
                        </a:p>
                      </a:txBody>
                      <a:tcPr/>
                    </a:tc>
                    <a:tc>
                      <a:txBody>
                        <a:bodyPr/>
                        <a:lstStyle/>
                        <a:p>
                          <a:pPr algn="ctr"/>
                          <a:r>
                            <a:rPr lang="en-US" altLang="zh-CN" dirty="0"/>
                            <a:t>100.9</a:t>
                          </a:r>
                          <a:endParaRPr lang="zh-CN" altLang="en-US" dirty="0"/>
                        </a:p>
                      </a:txBody>
                      <a:tcPr/>
                    </a:tc>
                    <a:extLst>
                      <a:ext uri="{0D108BD9-81ED-4DB2-BD59-A6C34878D82A}">
                        <a16:rowId xmlns:a16="http://schemas.microsoft.com/office/drawing/2014/main" val="3664814884"/>
                      </a:ext>
                    </a:extLst>
                  </a:tr>
                </a:tbl>
              </a:graphicData>
            </a:graphic>
          </p:graphicFrame>
        </mc:Fallback>
      </mc:AlternateContent>
      <p:sp>
        <p:nvSpPr>
          <p:cNvPr id="22" name="文本框 21">
            <a:extLst>
              <a:ext uri="{FF2B5EF4-FFF2-40B4-BE49-F238E27FC236}">
                <a16:creationId xmlns:a16="http://schemas.microsoft.com/office/drawing/2014/main" id="{9999080A-5885-7B63-82D0-ED3FA18026B1}"/>
              </a:ext>
            </a:extLst>
          </p:cNvPr>
          <p:cNvSpPr txBox="1"/>
          <p:nvPr/>
        </p:nvSpPr>
        <p:spPr>
          <a:xfrm>
            <a:off x="3170552" y="1796042"/>
            <a:ext cx="1373275" cy="369332"/>
          </a:xfrm>
          <a:prstGeom prst="rect">
            <a:avLst/>
          </a:prstGeom>
          <a:noFill/>
        </p:spPr>
        <p:txBody>
          <a:bodyPr wrap="square" rtlCol="0">
            <a:spAutoFit/>
          </a:bodyPr>
          <a:lstStyle/>
          <a:p>
            <a:r>
              <a:rPr lang="en-US" altLang="zh-CN" b="1" dirty="0">
                <a:solidFill>
                  <a:srgbClr val="FF0000"/>
                </a:solidFill>
              </a:rPr>
              <a:t>825 V</a:t>
            </a:r>
            <a:endParaRPr lang="zh-CN" altLang="en-US" b="1" dirty="0">
              <a:solidFill>
                <a:srgbClr val="FF0000"/>
              </a:solidFill>
            </a:endParaRPr>
          </a:p>
        </p:txBody>
      </p:sp>
      <mc:AlternateContent xmlns:mc="http://schemas.openxmlformats.org/markup-compatibility/2006" xmlns:a14="http://schemas.microsoft.com/office/drawing/2010/main">
        <mc:Choice Requires="a14">
          <p:sp>
            <p:nvSpPr>
              <p:cNvPr id="23" name="文本框 22">
                <a:extLst>
                  <a:ext uri="{FF2B5EF4-FFF2-40B4-BE49-F238E27FC236}">
                    <a16:creationId xmlns:a16="http://schemas.microsoft.com/office/drawing/2014/main" id="{F23BBF6A-BF7C-4C1E-538A-2011CF935433}"/>
                  </a:ext>
                </a:extLst>
              </p:cNvPr>
              <p:cNvSpPr txBox="1"/>
              <p:nvPr/>
            </p:nvSpPr>
            <p:spPr>
              <a:xfrm>
                <a:off x="6738014" y="5599547"/>
                <a:ext cx="4953923" cy="945900"/>
              </a:xfrm>
              <a:prstGeom prst="rect">
                <a:avLst/>
              </a:prstGeom>
              <a:noFill/>
            </p:spPr>
            <p:txBody>
              <a:bodyPr wrap="square" rtlCol="0">
                <a:spAutoFit/>
              </a:bodyPr>
              <a:lstStyle/>
              <a:p>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𝜎</m:t>
                        </m:r>
                      </m:e>
                      <m:sub>
                        <m:r>
                          <a:rPr lang="en-US" altLang="zh-CN" b="0" i="1" smtClean="0">
                            <a:latin typeface="Cambria Math" panose="02040503050406030204" pitchFamily="18" charset="0"/>
                          </a:rPr>
                          <m:t>𝑡</m:t>
                        </m:r>
                      </m:sub>
                    </m:sSub>
                  </m:oMath>
                </a14:m>
                <a:r>
                  <a:rPr lang="en-US" altLang="zh-CN" dirty="0"/>
                  <a:t> best to </a:t>
                </a:r>
                <a:r>
                  <a:rPr lang="en-US" altLang="zh-CN" dirty="0">
                    <a:solidFill>
                      <a:srgbClr val="FF0000"/>
                    </a:solidFill>
                  </a:rPr>
                  <a:t>96ps </a:t>
                </a:r>
                <a:r>
                  <a:rPr lang="en-US" altLang="zh-CN" dirty="0"/>
                  <a:t>at a gas gain of 5e5.</a:t>
                </a:r>
              </a:p>
              <a:p>
                <a:r>
                  <a:rPr lang="en-US" altLang="zh-CN" dirty="0" err="1"/>
                  <a:t>Ar</a:t>
                </a:r>
                <a:r>
                  <a:rPr lang="en-US" altLang="zh-CN" dirty="0"/>
                  <a:t> is not a good working gas, </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𝐴</m:t>
                        </m:r>
                      </m:e>
                      <m:sub>
                        <m:r>
                          <a:rPr lang="en-US" altLang="zh-CN" b="0" i="1" smtClean="0">
                            <a:latin typeface="Cambria Math" panose="02040503050406030204" pitchFamily="18" charset="0"/>
                          </a:rPr>
                          <m:t>𝑠𝑖𝑔𝑛𝑎𝑙</m:t>
                        </m:r>
                      </m:sub>
                    </m:sSub>
                  </m:oMath>
                </a14:m>
                <a:r>
                  <a:rPr lang="zh-CN" altLang="en-US" dirty="0"/>
                  <a:t> </a:t>
                </a:r>
                <a:r>
                  <a:rPr lang="en-US" altLang="zh-CN" dirty="0"/>
                  <a:t>is too small, noise has a big influence, damages time resolution.</a:t>
                </a:r>
                <a:endParaRPr lang="zh-CN" altLang="en-US" dirty="0"/>
              </a:p>
            </p:txBody>
          </p:sp>
        </mc:Choice>
        <mc:Fallback xmlns="">
          <p:sp>
            <p:nvSpPr>
              <p:cNvPr id="23" name="文本框 22">
                <a:extLst>
                  <a:ext uri="{FF2B5EF4-FFF2-40B4-BE49-F238E27FC236}">
                    <a16:creationId xmlns:a16="http://schemas.microsoft.com/office/drawing/2014/main" id="{F23BBF6A-BF7C-4C1E-538A-2011CF935433}"/>
                  </a:ext>
                </a:extLst>
              </p:cNvPr>
              <p:cNvSpPr txBox="1">
                <a:spLocks noRot="1" noChangeAspect="1" noMove="1" noResize="1" noEditPoints="1" noAdjustHandles="1" noChangeArrowheads="1" noChangeShapeType="1" noTextEdit="1"/>
              </p:cNvSpPr>
              <p:nvPr/>
            </p:nvSpPr>
            <p:spPr>
              <a:xfrm>
                <a:off x="6738014" y="5599547"/>
                <a:ext cx="4953923" cy="945900"/>
              </a:xfrm>
              <a:prstGeom prst="rect">
                <a:avLst/>
              </a:prstGeom>
              <a:blipFill>
                <a:blip r:embed="rId8"/>
                <a:stretch>
                  <a:fillRect l="-984" t="-3871" b="-9677"/>
                </a:stretch>
              </a:blipFill>
            </p:spPr>
            <p:txBody>
              <a:bodyPr/>
              <a:lstStyle/>
              <a:p>
                <a:r>
                  <a:rPr lang="zh-CN" altLang="en-US">
                    <a:noFill/>
                  </a:rPr>
                  <a:t> </a:t>
                </a:r>
              </a:p>
            </p:txBody>
          </p:sp>
        </mc:Fallback>
      </mc:AlternateContent>
      <p:sp>
        <p:nvSpPr>
          <p:cNvPr id="3" name="日期占位符 2">
            <a:extLst>
              <a:ext uri="{FF2B5EF4-FFF2-40B4-BE49-F238E27FC236}">
                <a16:creationId xmlns:a16="http://schemas.microsoft.com/office/drawing/2014/main" id="{F3CCBB31-602A-2184-7CEA-9A02B807D0AB}"/>
              </a:ext>
            </a:extLst>
          </p:cNvPr>
          <p:cNvSpPr>
            <a:spLocks noGrp="1"/>
          </p:cNvSpPr>
          <p:nvPr>
            <p:ph type="dt" sz="half" idx="10"/>
          </p:nvPr>
        </p:nvSpPr>
        <p:spPr/>
        <p:txBody>
          <a:bodyPr/>
          <a:lstStyle/>
          <a:p>
            <a:fld id="{B2794D07-5D18-441E-AA3B-17238E876769}" type="datetime1">
              <a:rPr lang="zh-CN" altLang="en-US" smtClean="0"/>
              <a:t>2025/2/24</a:t>
            </a:fld>
            <a:endParaRPr lang="zh-CN" altLang="en-US"/>
          </a:p>
        </p:txBody>
      </p:sp>
      <p:sp>
        <p:nvSpPr>
          <p:cNvPr id="4" name="灯片编号占位符 3">
            <a:extLst>
              <a:ext uri="{FF2B5EF4-FFF2-40B4-BE49-F238E27FC236}">
                <a16:creationId xmlns:a16="http://schemas.microsoft.com/office/drawing/2014/main" id="{FA0A079D-EF08-0AD1-1566-6E1520739129}"/>
              </a:ext>
            </a:extLst>
          </p:cNvPr>
          <p:cNvSpPr>
            <a:spLocks noGrp="1"/>
          </p:cNvSpPr>
          <p:nvPr>
            <p:ph type="sldNum" sz="quarter" idx="12"/>
          </p:nvPr>
        </p:nvSpPr>
        <p:spPr/>
        <p:txBody>
          <a:bodyPr/>
          <a:lstStyle/>
          <a:p>
            <a:fld id="{772B3C76-F426-418F-9AAE-6732A97E15CC}" type="slidenum">
              <a:rPr lang="zh-CN" altLang="en-US" smtClean="0"/>
              <a:t>12</a:t>
            </a:fld>
            <a:endParaRPr lang="zh-CN" altLang="en-US"/>
          </a:p>
        </p:txBody>
      </p:sp>
      <mc:AlternateContent xmlns:mc="http://schemas.openxmlformats.org/markup-compatibility/2006" xmlns:a14="http://schemas.microsoft.com/office/drawing/2010/main">
        <mc:Choice Requires="a14">
          <p:sp>
            <p:nvSpPr>
              <p:cNvPr id="8" name="文本框 3">
                <a:extLst>
                  <a:ext uri="{FF2B5EF4-FFF2-40B4-BE49-F238E27FC236}">
                    <a16:creationId xmlns:a16="http://schemas.microsoft.com/office/drawing/2014/main" id="{A6C2C352-CC6A-6987-B1D5-CCBC6BB7C8F6}"/>
                  </a:ext>
                </a:extLst>
              </p:cNvPr>
              <p:cNvSpPr txBox="1"/>
              <p:nvPr/>
            </p:nvSpPr>
            <p:spPr>
              <a:xfrm>
                <a:off x="6128233" y="1099909"/>
                <a:ext cx="4964733" cy="8438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zh-CN" altLang="zh-CN" sz="2400" i="1" smtClean="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𝜎</m:t>
                          </m:r>
                        </m:e>
                        <m:sub>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𝑅𝑃𝐶</m:t>
                          </m:r>
                        </m:sub>
                      </m:sSub>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m:t>
                      </m:r>
                      <m:rad>
                        <m:radPr>
                          <m:degHide m:val="on"/>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𝜎</m:t>
                              </m:r>
                            </m:e>
                            <m:sub>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𝑡𝑜𝑡𝑎𝑙</m:t>
                              </m:r>
                            </m:sub>
                            <m:sup>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2</m:t>
                              </m:r>
                            </m:sup>
                          </m:sSubSup>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m:t>
                          </m:r>
                          <m:sSubSup>
                            <m:sSubSup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𝜎</m:t>
                              </m:r>
                            </m:e>
                            <m:sub>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𝑠𝑦𝑠𝑡𝑒𝑚</m:t>
                              </m:r>
                            </m:sub>
                            <m:sup>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2</m:t>
                              </m:r>
                            </m:sup>
                          </m:sSubSup>
                          <m:d>
                            <m:dPr>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10</m:t>
                              </m:r>
                              <m:r>
                                <a:rPr lang="en-US" altLang="zh-CN" sz="2400" i="1">
                                  <a:effectLst/>
                                  <a:latin typeface="Cambria Math" panose="02040503050406030204" pitchFamily="18" charset="0"/>
                                  <a:ea typeface="等线" panose="02010600030101010101" pitchFamily="2" charset="-122"/>
                                  <a:cs typeface="Times New Roman" panose="02020603050405020304" pitchFamily="18" charset="0"/>
                                </a:rPr>
                                <m:t>𝑝𝑠</m:t>
                              </m:r>
                            </m:e>
                          </m:d>
                        </m:e>
                      </m:rad>
                    </m:oMath>
                  </m:oMathPara>
                </a14:m>
                <a:endParaRPr lang="zh-CN" altLang="en-US" dirty="0"/>
              </a:p>
            </p:txBody>
          </p:sp>
        </mc:Choice>
        <mc:Fallback xmlns="">
          <p:sp>
            <p:nvSpPr>
              <p:cNvPr id="8" name="文本框 3">
                <a:extLst>
                  <a:ext uri="{FF2B5EF4-FFF2-40B4-BE49-F238E27FC236}">
                    <a16:creationId xmlns:a16="http://schemas.microsoft.com/office/drawing/2014/main" id="{A6C2C352-CC6A-6987-B1D5-CCBC6BB7C8F6}"/>
                  </a:ext>
                </a:extLst>
              </p:cNvPr>
              <p:cNvSpPr txBox="1">
                <a:spLocks noRot="1" noChangeAspect="1" noMove="1" noResize="1" noEditPoints="1" noAdjustHandles="1" noChangeArrowheads="1" noChangeShapeType="1" noTextEdit="1"/>
              </p:cNvSpPr>
              <p:nvPr/>
            </p:nvSpPr>
            <p:spPr>
              <a:xfrm>
                <a:off x="6128233" y="1099909"/>
                <a:ext cx="4964733" cy="843885"/>
              </a:xfrm>
              <a:prstGeom prst="rect">
                <a:avLst/>
              </a:prstGeom>
              <a:blipFill>
                <a:blip r:embed="rId9"/>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00809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2DD338E1-1A3D-9DD2-C16A-DF6EFED7456B}"/>
              </a:ext>
            </a:extLst>
          </p:cNvPr>
          <p:cNvPicPr>
            <a:picLocks noChangeAspect="1"/>
          </p:cNvPicPr>
          <p:nvPr/>
        </p:nvPicPr>
        <p:blipFill>
          <a:blip r:embed="rId3"/>
          <a:stretch>
            <a:fillRect/>
          </a:stretch>
        </p:blipFill>
        <p:spPr>
          <a:xfrm>
            <a:off x="-21908" y="1786080"/>
            <a:ext cx="11145012" cy="2666787"/>
          </a:xfrm>
          <a:prstGeom prst="rect">
            <a:avLst/>
          </a:prstGeom>
        </p:spPr>
      </p:pic>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01471" y="274279"/>
            <a:ext cx="9261125" cy="1446550"/>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Time resolution in the COMPASS gas</a:t>
            </a:r>
          </a:p>
          <a:p>
            <a:endParaRPr lang="en-US" altLang="zh-CN" sz="4400" b="1" dirty="0">
              <a:solidFill>
                <a:srgbClr val="000000"/>
              </a:solidFill>
              <a:effectLst/>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BA439FC3-AFAD-701F-DB6A-AB903F589AA1}"/>
                  </a:ext>
                </a:extLst>
              </p:cNvPr>
              <p:cNvSpPr txBox="1"/>
              <p:nvPr/>
            </p:nvSpPr>
            <p:spPr>
              <a:xfrm>
                <a:off x="521468" y="1153151"/>
                <a:ext cx="234126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𝐶</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𝐹</m:t>
                          </m:r>
                        </m:e>
                        <m:sub>
                          <m:r>
                            <a:rPr lang="en-US" altLang="zh-CN" sz="2400" b="0" i="1" smtClean="0">
                              <a:latin typeface="Cambria Math" panose="02040503050406030204" pitchFamily="18" charset="0"/>
                            </a:rPr>
                            <m:t>𝑅𝑃𝐶</m:t>
                          </m:r>
                        </m:sub>
                      </m:sSub>
                      <m:r>
                        <a:rPr lang="en-US" altLang="zh-CN" sz="2400" b="0" i="1" smtClean="0">
                          <a:latin typeface="Cambria Math" panose="02040503050406030204" pitchFamily="18" charset="0"/>
                        </a:rPr>
                        <m:t>=0.55</m:t>
                      </m:r>
                    </m:oMath>
                  </m:oMathPara>
                </a14:m>
                <a:endParaRPr lang="zh-CN" altLang="en-US" sz="2400" dirty="0"/>
              </a:p>
            </p:txBody>
          </p:sp>
        </mc:Choice>
        <mc:Fallback xmlns="">
          <p:sp>
            <p:nvSpPr>
              <p:cNvPr id="7" name="文本框 6">
                <a:extLst>
                  <a:ext uri="{FF2B5EF4-FFF2-40B4-BE49-F238E27FC236}">
                    <a16:creationId xmlns:a16="http://schemas.microsoft.com/office/drawing/2014/main" id="{BA439FC3-AFAD-701F-DB6A-AB903F589AA1}"/>
                  </a:ext>
                </a:extLst>
              </p:cNvPr>
              <p:cNvSpPr txBox="1">
                <a:spLocks noRot="1" noChangeAspect="1" noMove="1" noResize="1" noEditPoints="1" noAdjustHandles="1" noChangeArrowheads="1" noChangeShapeType="1" noTextEdit="1"/>
              </p:cNvSpPr>
              <p:nvPr/>
            </p:nvSpPr>
            <p:spPr>
              <a:xfrm>
                <a:off x="521468" y="1153151"/>
                <a:ext cx="2341266" cy="461665"/>
              </a:xfrm>
              <a:prstGeom prst="rect">
                <a:avLst/>
              </a:prstGeom>
              <a:blipFill>
                <a:blip r:embed="rId4"/>
                <a:stretch>
                  <a:fillRect b="-263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3" name="文本框 22">
                <a:extLst>
                  <a:ext uri="{FF2B5EF4-FFF2-40B4-BE49-F238E27FC236}">
                    <a16:creationId xmlns:a16="http://schemas.microsoft.com/office/drawing/2014/main" id="{F23BBF6A-BF7C-4C1E-538A-2011CF935433}"/>
                  </a:ext>
                </a:extLst>
              </p:cNvPr>
              <p:cNvSpPr txBox="1"/>
              <p:nvPr/>
            </p:nvSpPr>
            <p:spPr>
              <a:xfrm>
                <a:off x="401471" y="4892029"/>
                <a:ext cx="4953923" cy="369332"/>
              </a:xfrm>
              <a:prstGeom prst="rect">
                <a:avLst/>
              </a:prstGeom>
              <a:noFill/>
            </p:spPr>
            <p:txBody>
              <a:bodyPr wrap="square" rtlCol="0">
                <a:spAutoFit/>
              </a:bodyPr>
              <a:lstStyle/>
              <a:p>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𝜎</m:t>
                        </m:r>
                      </m:e>
                      <m:sub>
                        <m:r>
                          <m:rPr>
                            <m:sty m:val="p"/>
                          </m:rPr>
                          <a:rPr lang="en-US" altLang="zh-CN" i="1">
                            <a:latin typeface="Cambria Math" panose="02040503050406030204" pitchFamily="18" charset="0"/>
                          </a:rPr>
                          <m:t>N</m:t>
                        </m:r>
                        <m:r>
                          <a:rPr lang="en-US" altLang="zh-CN" b="0" i="1" smtClean="0">
                            <a:latin typeface="Cambria Math" panose="02040503050406030204" pitchFamily="18" charset="0"/>
                          </a:rPr>
                          <m:t>𝑃𝐸</m:t>
                        </m:r>
                        <m:r>
                          <a:rPr lang="en-US" altLang="zh-CN" b="0" i="1" smtClean="0">
                            <a:latin typeface="Cambria Math" panose="02040503050406030204" pitchFamily="18" charset="0"/>
                          </a:rPr>
                          <m:t>=1</m:t>
                        </m:r>
                      </m:sub>
                    </m:sSub>
                  </m:oMath>
                </a14:m>
                <a:r>
                  <a:rPr lang="zh-CN" altLang="en-US" dirty="0"/>
                  <a:t> </a:t>
                </a:r>
                <a:r>
                  <a:rPr lang="en-US" altLang="zh-CN" dirty="0"/>
                  <a:t>= </a:t>
                </a:r>
                <a:r>
                  <a:rPr lang="en-US" altLang="zh-CN" dirty="0">
                    <a:solidFill>
                      <a:srgbClr val="FF0000"/>
                    </a:solidFill>
                  </a:rPr>
                  <a:t>45~31ps</a:t>
                </a:r>
                <a:r>
                  <a:rPr lang="en-US" altLang="zh-CN" dirty="0"/>
                  <a:t> at a gas gain of </a:t>
                </a:r>
                <a:r>
                  <a:rPr lang="en-US" altLang="zh-CN" dirty="0">
                    <a:solidFill>
                      <a:srgbClr val="FF0000"/>
                    </a:solidFill>
                  </a:rPr>
                  <a:t>6e4 ~ 2e5</a:t>
                </a:r>
                <a:r>
                  <a:rPr lang="en-US" altLang="zh-CN" dirty="0"/>
                  <a:t>.</a:t>
                </a:r>
                <a:endParaRPr lang="zh-CN" altLang="en-US" dirty="0"/>
              </a:p>
            </p:txBody>
          </p:sp>
        </mc:Choice>
        <mc:Fallback xmlns="">
          <p:sp>
            <p:nvSpPr>
              <p:cNvPr id="23" name="文本框 22">
                <a:extLst>
                  <a:ext uri="{FF2B5EF4-FFF2-40B4-BE49-F238E27FC236}">
                    <a16:creationId xmlns:a16="http://schemas.microsoft.com/office/drawing/2014/main" id="{F23BBF6A-BF7C-4C1E-538A-2011CF935433}"/>
                  </a:ext>
                </a:extLst>
              </p:cNvPr>
              <p:cNvSpPr txBox="1">
                <a:spLocks noRot="1" noChangeAspect="1" noMove="1" noResize="1" noEditPoints="1" noAdjustHandles="1" noChangeArrowheads="1" noChangeShapeType="1" noTextEdit="1"/>
              </p:cNvSpPr>
              <p:nvPr/>
            </p:nvSpPr>
            <p:spPr>
              <a:xfrm>
                <a:off x="401471" y="4892029"/>
                <a:ext cx="4953923" cy="369332"/>
              </a:xfrm>
              <a:prstGeom prst="rect">
                <a:avLst/>
              </a:prstGeom>
              <a:blipFill>
                <a:blip r:embed="rId5"/>
                <a:stretch>
                  <a:fillRect t="-8197" b="-24590"/>
                </a:stretch>
              </a:blipFill>
            </p:spPr>
            <p:txBody>
              <a:bodyPr/>
              <a:lstStyle/>
              <a:p>
                <a:r>
                  <a:rPr lang="zh-CN" altLang="en-US">
                    <a:noFill/>
                  </a:rPr>
                  <a:t> </a:t>
                </a:r>
              </a:p>
            </p:txBody>
          </p:sp>
        </mc:Fallback>
      </mc:AlternateContent>
      <p:sp>
        <p:nvSpPr>
          <p:cNvPr id="2" name="日期占位符 1">
            <a:extLst>
              <a:ext uri="{FF2B5EF4-FFF2-40B4-BE49-F238E27FC236}">
                <a16:creationId xmlns:a16="http://schemas.microsoft.com/office/drawing/2014/main" id="{8A414EC1-3282-3860-54E1-DC5ACF302B40}"/>
              </a:ext>
            </a:extLst>
          </p:cNvPr>
          <p:cNvSpPr>
            <a:spLocks noGrp="1"/>
          </p:cNvSpPr>
          <p:nvPr>
            <p:ph type="dt" sz="half" idx="10"/>
          </p:nvPr>
        </p:nvSpPr>
        <p:spPr/>
        <p:txBody>
          <a:bodyPr/>
          <a:lstStyle/>
          <a:p>
            <a:fld id="{303CCC70-A02B-4CC6-8C60-DF21CD7A699C}" type="datetime1">
              <a:rPr lang="zh-CN" altLang="en-US" smtClean="0"/>
              <a:t>2025/2/24</a:t>
            </a:fld>
            <a:endParaRPr lang="zh-CN" altLang="en-US"/>
          </a:p>
        </p:txBody>
      </p:sp>
      <p:sp>
        <p:nvSpPr>
          <p:cNvPr id="8" name="灯片编号占位符 7">
            <a:extLst>
              <a:ext uri="{FF2B5EF4-FFF2-40B4-BE49-F238E27FC236}">
                <a16:creationId xmlns:a16="http://schemas.microsoft.com/office/drawing/2014/main" id="{220D9DDF-C125-209D-C872-D31A957BEDF0}"/>
              </a:ext>
            </a:extLst>
          </p:cNvPr>
          <p:cNvSpPr>
            <a:spLocks noGrp="1"/>
          </p:cNvSpPr>
          <p:nvPr>
            <p:ph type="sldNum" sz="quarter" idx="12"/>
          </p:nvPr>
        </p:nvSpPr>
        <p:spPr/>
        <p:txBody>
          <a:bodyPr/>
          <a:lstStyle/>
          <a:p>
            <a:fld id="{772B3C76-F426-418F-9AAE-6732A97E15CC}" type="slidenum">
              <a:rPr lang="zh-CN" altLang="en-US" smtClean="0"/>
              <a:t>13</a:t>
            </a:fld>
            <a:endParaRPr lang="zh-CN" altLang="en-US"/>
          </a:p>
        </p:txBody>
      </p:sp>
      <p:sp>
        <p:nvSpPr>
          <p:cNvPr id="9" name="文本框 8">
            <a:extLst>
              <a:ext uri="{FF2B5EF4-FFF2-40B4-BE49-F238E27FC236}">
                <a16:creationId xmlns:a16="http://schemas.microsoft.com/office/drawing/2014/main" id="{5BF372DD-7188-EDDE-3BC7-96E9715E26E3}"/>
              </a:ext>
            </a:extLst>
          </p:cNvPr>
          <p:cNvSpPr txBox="1"/>
          <p:nvPr/>
        </p:nvSpPr>
        <p:spPr>
          <a:xfrm>
            <a:off x="8732837" y="923462"/>
            <a:ext cx="3314383" cy="461665"/>
          </a:xfrm>
          <a:prstGeom prst="rect">
            <a:avLst/>
          </a:prstGeom>
          <a:noFill/>
        </p:spPr>
        <p:txBody>
          <a:bodyPr wrap="square" rtlCol="0">
            <a:spAutoFit/>
          </a:bodyPr>
          <a:lstStyle/>
          <a:p>
            <a:r>
              <a:rPr lang="en-US" altLang="zh-CN" sz="2400" b="1" dirty="0">
                <a:solidFill>
                  <a:srgbClr val="FF0000"/>
                </a:solidFill>
              </a:rPr>
              <a:t>Ne/C2H6/CF4(80/10/10)</a:t>
            </a:r>
          </a:p>
        </p:txBody>
      </p:sp>
      <p:pic>
        <p:nvPicPr>
          <p:cNvPr id="11" name="图片 10">
            <a:extLst>
              <a:ext uri="{FF2B5EF4-FFF2-40B4-BE49-F238E27FC236}">
                <a16:creationId xmlns:a16="http://schemas.microsoft.com/office/drawing/2014/main" id="{2EA146AB-361E-5092-8924-22CE2D7F4BD4}"/>
              </a:ext>
            </a:extLst>
          </p:cNvPr>
          <p:cNvPicPr>
            <a:picLocks noChangeAspect="1"/>
          </p:cNvPicPr>
          <p:nvPr/>
        </p:nvPicPr>
        <p:blipFill>
          <a:blip r:embed="rId6"/>
          <a:srcRect t="1351" r="2559"/>
          <a:stretch/>
        </p:blipFill>
        <p:spPr>
          <a:xfrm>
            <a:off x="5355394" y="4283743"/>
            <a:ext cx="1975048" cy="1955236"/>
          </a:xfrm>
          <a:prstGeom prst="rect">
            <a:avLst/>
          </a:prstGeom>
        </p:spPr>
      </p:pic>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ADA2A70A-0FAA-2E79-DA9F-1A54F98342E5}"/>
                  </a:ext>
                </a:extLst>
              </p:cNvPr>
              <p:cNvSpPr txBox="1"/>
              <p:nvPr/>
            </p:nvSpPr>
            <p:spPr>
              <a:xfrm>
                <a:off x="5544970" y="4949968"/>
                <a:ext cx="1279913" cy="523220"/>
              </a:xfrm>
              <a:prstGeom prst="rect">
                <a:avLst/>
              </a:prstGeom>
              <a:noFill/>
            </p:spPr>
            <p:txBody>
              <a:bodyPr wrap="square" rtlCol="0">
                <a:spAutoFit/>
              </a:bodyPr>
              <a:lstStyle/>
              <a:p>
                <a:r>
                  <a:rPr lang="en-US" altLang="zh-CN" sz="1400" b="1" dirty="0">
                    <a:solidFill>
                      <a:srgbClr val="FF0000"/>
                    </a:solidFill>
                  </a:rPr>
                  <a:t>840 V</a:t>
                </a:r>
              </a:p>
              <a:p>
                <a14:m>
                  <m:oMath xmlns:m="http://schemas.openxmlformats.org/officeDocument/2006/math">
                    <m:sSub>
                      <m:sSubPr>
                        <m:ctrlPr>
                          <a:rPr lang="en-US" altLang="zh-CN" sz="1400" b="1" i="1" smtClean="0">
                            <a:solidFill>
                              <a:srgbClr val="FF0000"/>
                            </a:solidFill>
                            <a:latin typeface="Cambria Math" panose="02040503050406030204" pitchFamily="18" charset="0"/>
                          </a:rPr>
                        </m:ctrlPr>
                      </m:sSubPr>
                      <m:e>
                        <m:r>
                          <a:rPr lang="en-US" altLang="zh-CN" sz="1400" b="1" i="1" smtClean="0">
                            <a:solidFill>
                              <a:srgbClr val="FF0000"/>
                            </a:solidFill>
                            <a:latin typeface="Cambria Math" panose="02040503050406030204" pitchFamily="18" charset="0"/>
                          </a:rPr>
                          <m:t>𝝈</m:t>
                        </m:r>
                      </m:e>
                      <m:sub>
                        <m:r>
                          <a:rPr lang="en-US" altLang="zh-CN" sz="1400" b="1" i="1" smtClean="0">
                            <a:solidFill>
                              <a:srgbClr val="FF0000"/>
                            </a:solidFill>
                            <a:latin typeface="Cambria Math" panose="02040503050406030204" pitchFamily="18" charset="0"/>
                          </a:rPr>
                          <m:t>𝒕</m:t>
                        </m:r>
                      </m:sub>
                    </m:sSub>
                    <m:r>
                      <a:rPr lang="en-US" altLang="zh-CN" sz="1400" b="1" i="1" smtClean="0">
                        <a:solidFill>
                          <a:srgbClr val="FF0000"/>
                        </a:solidFill>
                        <a:latin typeface="Cambria Math" panose="02040503050406030204" pitchFamily="18" charset="0"/>
                      </a:rPr>
                      <m:t>=</m:t>
                    </m:r>
                    <m:r>
                      <a:rPr lang="en-US" altLang="zh-CN" sz="1400" b="1" i="1" smtClean="0">
                        <a:solidFill>
                          <a:srgbClr val="FF0000"/>
                        </a:solidFill>
                        <a:latin typeface="Cambria Math" panose="02040503050406030204" pitchFamily="18" charset="0"/>
                      </a:rPr>
                      <m:t>𝟑𝟏</m:t>
                    </m:r>
                    <m:r>
                      <a:rPr lang="en-US" altLang="zh-CN" sz="1400" b="1" i="1" smtClean="0">
                        <a:solidFill>
                          <a:srgbClr val="FF0000"/>
                        </a:solidFill>
                        <a:latin typeface="Cambria Math" panose="02040503050406030204" pitchFamily="18" charset="0"/>
                      </a:rPr>
                      <m:t>.</m:t>
                    </m:r>
                    <m:r>
                      <a:rPr lang="en-US" altLang="zh-CN" sz="1400" b="1" i="1" smtClean="0">
                        <a:solidFill>
                          <a:srgbClr val="FF0000"/>
                        </a:solidFill>
                        <a:latin typeface="Cambria Math" panose="02040503050406030204" pitchFamily="18" charset="0"/>
                      </a:rPr>
                      <m:t>𝟑</m:t>
                    </m:r>
                    <m:r>
                      <a:rPr lang="en-US" altLang="zh-CN" sz="1400" b="1" i="1" smtClean="0">
                        <a:solidFill>
                          <a:srgbClr val="FF0000"/>
                        </a:solidFill>
                        <a:latin typeface="Cambria Math" panose="02040503050406030204" pitchFamily="18" charset="0"/>
                      </a:rPr>
                      <m:t> </m:t>
                    </m:r>
                    <m:r>
                      <a:rPr lang="en-US" altLang="zh-CN" sz="1400" b="1" i="1" smtClean="0">
                        <a:solidFill>
                          <a:srgbClr val="FF0000"/>
                        </a:solidFill>
                        <a:latin typeface="Cambria Math" panose="02040503050406030204" pitchFamily="18" charset="0"/>
                      </a:rPr>
                      <m:t>𝒑𝒔</m:t>
                    </m:r>
                  </m:oMath>
                </a14:m>
                <a:r>
                  <a:rPr lang="zh-CN" altLang="en-US" sz="1400" b="1" dirty="0">
                    <a:solidFill>
                      <a:srgbClr val="FF0000"/>
                    </a:solidFill>
                  </a:rPr>
                  <a:t> </a:t>
                </a:r>
              </a:p>
            </p:txBody>
          </p:sp>
        </mc:Choice>
        <mc:Fallback xmlns="">
          <p:sp>
            <p:nvSpPr>
              <p:cNvPr id="12" name="文本框 11">
                <a:extLst>
                  <a:ext uri="{FF2B5EF4-FFF2-40B4-BE49-F238E27FC236}">
                    <a16:creationId xmlns:a16="http://schemas.microsoft.com/office/drawing/2014/main" id="{ADA2A70A-0FAA-2E79-DA9F-1A54F98342E5}"/>
                  </a:ext>
                </a:extLst>
              </p:cNvPr>
              <p:cNvSpPr txBox="1">
                <a:spLocks noRot="1" noChangeAspect="1" noMove="1" noResize="1" noEditPoints="1" noAdjustHandles="1" noChangeArrowheads="1" noChangeShapeType="1" noTextEdit="1"/>
              </p:cNvSpPr>
              <p:nvPr/>
            </p:nvSpPr>
            <p:spPr>
              <a:xfrm>
                <a:off x="5544970" y="4949968"/>
                <a:ext cx="1279913" cy="523220"/>
              </a:xfrm>
              <a:prstGeom prst="rect">
                <a:avLst/>
              </a:prstGeom>
              <a:blipFill>
                <a:blip r:embed="rId7"/>
                <a:stretch>
                  <a:fillRect l="-1429" t="-2326" b="-1163"/>
                </a:stretch>
              </a:blipFill>
            </p:spPr>
            <p:txBody>
              <a:bodyPr/>
              <a:lstStyle/>
              <a:p>
                <a:r>
                  <a:rPr lang="zh-CN" altLang="en-US">
                    <a:noFill/>
                  </a:rPr>
                  <a:t> </a:t>
                </a:r>
              </a:p>
            </p:txBody>
          </p:sp>
        </mc:Fallback>
      </mc:AlternateContent>
      <p:pic>
        <p:nvPicPr>
          <p:cNvPr id="15" name="图片 14">
            <a:extLst>
              <a:ext uri="{FF2B5EF4-FFF2-40B4-BE49-F238E27FC236}">
                <a16:creationId xmlns:a16="http://schemas.microsoft.com/office/drawing/2014/main" id="{293FA4EF-7ABE-5ECF-2BB5-E194C31CD349}"/>
              </a:ext>
            </a:extLst>
          </p:cNvPr>
          <p:cNvPicPr>
            <a:picLocks noChangeAspect="1"/>
          </p:cNvPicPr>
          <p:nvPr/>
        </p:nvPicPr>
        <p:blipFill>
          <a:blip r:embed="rId8"/>
          <a:stretch>
            <a:fillRect/>
          </a:stretch>
        </p:blipFill>
        <p:spPr>
          <a:xfrm>
            <a:off x="8529613" y="4543158"/>
            <a:ext cx="2203083" cy="1955236"/>
          </a:xfrm>
          <a:prstGeom prst="rect">
            <a:avLst/>
          </a:prstGeom>
        </p:spPr>
      </p:pic>
      <p:sp>
        <p:nvSpPr>
          <p:cNvPr id="16" name="文本框 15">
            <a:extLst>
              <a:ext uri="{FF2B5EF4-FFF2-40B4-BE49-F238E27FC236}">
                <a16:creationId xmlns:a16="http://schemas.microsoft.com/office/drawing/2014/main" id="{78DE23DE-9422-B07C-A6A8-C6D31E209700}"/>
              </a:ext>
            </a:extLst>
          </p:cNvPr>
          <p:cNvSpPr txBox="1"/>
          <p:nvPr/>
        </p:nvSpPr>
        <p:spPr>
          <a:xfrm>
            <a:off x="10050971" y="5130556"/>
            <a:ext cx="904684" cy="261610"/>
          </a:xfrm>
          <a:prstGeom prst="rect">
            <a:avLst/>
          </a:prstGeom>
          <a:noFill/>
        </p:spPr>
        <p:txBody>
          <a:bodyPr wrap="square" rtlCol="0">
            <a:spAutoFit/>
          </a:bodyPr>
          <a:lstStyle/>
          <a:p>
            <a:r>
              <a:rPr lang="en-US" altLang="zh-CN" sz="1100" dirty="0"/>
              <a:t>streamer</a:t>
            </a:r>
            <a:endParaRPr lang="zh-CN" altLang="en-US" sz="1100" dirty="0"/>
          </a:p>
        </p:txBody>
      </p:sp>
    </p:spTree>
    <p:extLst>
      <p:ext uri="{BB962C8B-B14F-4D97-AF65-F5344CB8AC3E}">
        <p14:creationId xmlns:p14="http://schemas.microsoft.com/office/powerpoint/2010/main" val="908419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0968468" y="12531"/>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354421" y="0"/>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537301" y="167640"/>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401471" y="274279"/>
            <a:ext cx="6814686"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RPC gas: photons feedback</a:t>
            </a:r>
          </a:p>
        </p:txBody>
      </p:sp>
      <p:pic>
        <p:nvPicPr>
          <p:cNvPr id="4" name="图片 3">
            <a:extLst>
              <a:ext uri="{FF2B5EF4-FFF2-40B4-BE49-F238E27FC236}">
                <a16:creationId xmlns:a16="http://schemas.microsoft.com/office/drawing/2014/main" id="{BB649A03-D9FA-6760-F78C-942120162C51}"/>
              </a:ext>
            </a:extLst>
          </p:cNvPr>
          <p:cNvPicPr>
            <a:picLocks noChangeAspect="1"/>
          </p:cNvPicPr>
          <p:nvPr/>
        </p:nvPicPr>
        <p:blipFill rotWithShape="1">
          <a:blip r:embed="rId3" cstate="print">
            <a:clrChange>
              <a:clrFrom>
                <a:srgbClr val="000000"/>
              </a:clrFrom>
              <a:clrTo>
                <a:srgbClr val="000000">
                  <a:alpha val="0"/>
                </a:srgbClr>
              </a:clrTo>
            </a:clrChange>
            <a:duotone>
              <a:prstClr val="black"/>
              <a:srgbClr val="C00000">
                <a:tint val="45000"/>
                <a:satMod val="400000"/>
              </a:srgbClr>
            </a:duotone>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 uri="{28A0092B-C50C-407E-A947-70E740481C1C}">
                <a14:useLocalDpi xmlns:a14="http://schemas.microsoft.com/office/drawing/2010/main" val="0"/>
              </a:ext>
            </a:extLst>
          </a:blip>
          <a:srcRect t="-4621" r="32346" b="-1"/>
          <a:stretch/>
        </p:blipFill>
        <p:spPr bwMode="auto">
          <a:xfrm>
            <a:off x="86228" y="1072853"/>
            <a:ext cx="3632535" cy="2992063"/>
          </a:xfrm>
          <a:prstGeom prst="rect">
            <a:avLst/>
          </a:prstGeom>
          <a:noFill/>
          <a:ln>
            <a:noFill/>
          </a:ln>
        </p:spPr>
      </p:pic>
      <p:sp>
        <p:nvSpPr>
          <p:cNvPr id="12" name="文本框 11">
            <a:extLst>
              <a:ext uri="{FF2B5EF4-FFF2-40B4-BE49-F238E27FC236}">
                <a16:creationId xmlns:a16="http://schemas.microsoft.com/office/drawing/2014/main" id="{A9B9E324-FD51-B540-B5E6-EC0FF5578D4A}"/>
              </a:ext>
            </a:extLst>
          </p:cNvPr>
          <p:cNvSpPr txBox="1"/>
          <p:nvPr/>
        </p:nvSpPr>
        <p:spPr>
          <a:xfrm>
            <a:off x="286137" y="4461708"/>
            <a:ext cx="10915415" cy="1323439"/>
          </a:xfrm>
          <a:prstGeom prst="rect">
            <a:avLst/>
          </a:prstGeom>
          <a:noFill/>
        </p:spPr>
        <p:txBody>
          <a:bodyPr wrap="square" rtlCol="0">
            <a:spAutoFit/>
          </a:bodyPr>
          <a:lstStyle/>
          <a:p>
            <a:r>
              <a:rPr lang="en-US" altLang="zh-CN" sz="2000" dirty="0"/>
              <a:t>“Double peak”, caused by </a:t>
            </a:r>
            <a:r>
              <a:rPr lang="en-US" altLang="zh-CN" sz="2000" dirty="0">
                <a:solidFill>
                  <a:srgbClr val="FF0000"/>
                </a:solidFill>
              </a:rPr>
              <a:t>photon feedback</a:t>
            </a:r>
            <a:r>
              <a:rPr lang="en-US" altLang="zh-CN" sz="2000" dirty="0"/>
              <a:t>: at high HV, UV photons are produced and excited PC or gas to generated a new photoelectron, create a new avalanche.</a:t>
            </a:r>
          </a:p>
          <a:p>
            <a:endParaRPr lang="en-US" altLang="zh-CN" sz="2000" dirty="0"/>
          </a:p>
          <a:p>
            <a:r>
              <a:rPr lang="en-US" altLang="zh-CN" sz="2000" dirty="0"/>
              <a:t>This will make the width and rise time of the signal larger, which is bad for time resolution.</a:t>
            </a:r>
          </a:p>
        </p:txBody>
      </p:sp>
      <p:sp>
        <p:nvSpPr>
          <p:cNvPr id="14" name="文本框 13">
            <a:extLst>
              <a:ext uri="{FF2B5EF4-FFF2-40B4-BE49-F238E27FC236}">
                <a16:creationId xmlns:a16="http://schemas.microsoft.com/office/drawing/2014/main" id="{B6CF217F-F67F-42A9-A025-6D8C266EA787}"/>
              </a:ext>
            </a:extLst>
          </p:cNvPr>
          <p:cNvSpPr txBox="1"/>
          <p:nvPr/>
        </p:nvSpPr>
        <p:spPr>
          <a:xfrm>
            <a:off x="453158" y="1513515"/>
            <a:ext cx="1943100" cy="461665"/>
          </a:xfrm>
          <a:prstGeom prst="rect">
            <a:avLst/>
          </a:prstGeom>
          <a:noFill/>
        </p:spPr>
        <p:txBody>
          <a:bodyPr wrap="square" rtlCol="0">
            <a:spAutoFit/>
          </a:bodyPr>
          <a:lstStyle/>
          <a:p>
            <a:r>
              <a:rPr lang="en-US" altLang="zh-CN" sz="2400" b="1" dirty="0">
                <a:solidFill>
                  <a:srgbClr val="FF0000"/>
                </a:solidFill>
              </a:rPr>
              <a:t>HV=2500V</a:t>
            </a:r>
            <a:endParaRPr lang="zh-CN" altLang="en-US" sz="2400" b="1" dirty="0">
              <a:solidFill>
                <a:srgbClr val="FF0000"/>
              </a:solidFill>
            </a:endParaRPr>
          </a:p>
        </p:txBody>
      </p:sp>
      <p:sp>
        <p:nvSpPr>
          <p:cNvPr id="19" name="任意多边形: 形状 18">
            <a:extLst>
              <a:ext uri="{FF2B5EF4-FFF2-40B4-BE49-F238E27FC236}">
                <a16:creationId xmlns:a16="http://schemas.microsoft.com/office/drawing/2014/main" id="{CFA73E33-F18E-153B-7478-D7F0EE387588}"/>
              </a:ext>
            </a:extLst>
          </p:cNvPr>
          <p:cNvSpPr/>
          <p:nvPr/>
        </p:nvSpPr>
        <p:spPr>
          <a:xfrm>
            <a:off x="7545045" y="1286655"/>
            <a:ext cx="1921422" cy="1494740"/>
          </a:xfrm>
          <a:custGeom>
            <a:avLst/>
            <a:gdLst>
              <a:gd name="connsiteX0" fmla="*/ 339346 w 1921422"/>
              <a:gd name="connsiteY0" fmla="*/ 1282369 h 1494740"/>
              <a:gd name="connsiteX1" fmla="*/ 91696 w 1921422"/>
              <a:gd name="connsiteY1" fmla="*/ 234619 h 1494740"/>
              <a:gd name="connsiteX2" fmla="*/ 1701421 w 1921422"/>
              <a:gd name="connsiteY2" fmla="*/ 91744 h 1494740"/>
              <a:gd name="connsiteX3" fmla="*/ 1768096 w 1921422"/>
              <a:gd name="connsiteY3" fmla="*/ 1377619 h 1494740"/>
              <a:gd name="connsiteX4" fmla="*/ 406021 w 1921422"/>
              <a:gd name="connsiteY4" fmla="*/ 1453819 h 1494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1422" h="1494740">
                <a:moveTo>
                  <a:pt x="339346" y="1282369"/>
                </a:moveTo>
                <a:cubicBezTo>
                  <a:pt x="102014" y="857712"/>
                  <a:pt x="-135317" y="433056"/>
                  <a:pt x="91696" y="234619"/>
                </a:cubicBezTo>
                <a:cubicBezTo>
                  <a:pt x="318708" y="36181"/>
                  <a:pt x="1422021" y="-98756"/>
                  <a:pt x="1701421" y="91744"/>
                </a:cubicBezTo>
                <a:cubicBezTo>
                  <a:pt x="1980821" y="282244"/>
                  <a:pt x="1983996" y="1150607"/>
                  <a:pt x="1768096" y="1377619"/>
                </a:cubicBezTo>
                <a:cubicBezTo>
                  <a:pt x="1552196" y="1604631"/>
                  <a:pt x="612396" y="1426832"/>
                  <a:pt x="406021" y="1453819"/>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形状 19">
            <a:extLst>
              <a:ext uri="{FF2B5EF4-FFF2-40B4-BE49-F238E27FC236}">
                <a16:creationId xmlns:a16="http://schemas.microsoft.com/office/drawing/2014/main" id="{501E0C09-9586-EC76-9890-4D20125585BA}"/>
              </a:ext>
            </a:extLst>
          </p:cNvPr>
          <p:cNvSpPr/>
          <p:nvPr/>
        </p:nvSpPr>
        <p:spPr>
          <a:xfrm>
            <a:off x="7492366" y="1302330"/>
            <a:ext cx="1993901" cy="1510865"/>
          </a:xfrm>
          <a:custGeom>
            <a:avLst/>
            <a:gdLst>
              <a:gd name="connsiteX0" fmla="*/ 96750 w 1993901"/>
              <a:gd name="connsiteY0" fmla="*/ 923794 h 1510865"/>
              <a:gd name="connsiteX1" fmla="*/ 201525 w 1993901"/>
              <a:gd name="connsiteY1" fmla="*/ 152269 h 1510865"/>
              <a:gd name="connsiteX2" fmla="*/ 1896975 w 1993901"/>
              <a:gd name="connsiteY2" fmla="*/ 123694 h 1510865"/>
              <a:gd name="connsiteX3" fmla="*/ 1611225 w 1993901"/>
              <a:gd name="connsiteY3" fmla="*/ 1476244 h 1510865"/>
              <a:gd name="connsiteX4" fmla="*/ 153900 w 1993901"/>
              <a:gd name="connsiteY4" fmla="*/ 1114294 h 1510865"/>
              <a:gd name="connsiteX5" fmla="*/ 230100 w 1993901"/>
              <a:gd name="connsiteY5" fmla="*/ 1171444 h 1510865"/>
              <a:gd name="connsiteX6" fmla="*/ 306300 w 1993901"/>
              <a:gd name="connsiteY6" fmla="*/ 1066669 h 1510865"/>
              <a:gd name="connsiteX7" fmla="*/ 315825 w 1993901"/>
              <a:gd name="connsiteY7" fmla="*/ 904744 h 1510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93901" h="1510865">
                <a:moveTo>
                  <a:pt x="96750" y="923794"/>
                </a:moveTo>
                <a:cubicBezTo>
                  <a:pt x="-882" y="604706"/>
                  <a:pt x="-98513" y="285619"/>
                  <a:pt x="201525" y="152269"/>
                </a:cubicBezTo>
                <a:cubicBezTo>
                  <a:pt x="501563" y="18919"/>
                  <a:pt x="1662025" y="-96968"/>
                  <a:pt x="1896975" y="123694"/>
                </a:cubicBezTo>
                <a:cubicBezTo>
                  <a:pt x="2131925" y="344356"/>
                  <a:pt x="1901737" y="1311144"/>
                  <a:pt x="1611225" y="1476244"/>
                </a:cubicBezTo>
                <a:cubicBezTo>
                  <a:pt x="1320713" y="1641344"/>
                  <a:pt x="384087" y="1165094"/>
                  <a:pt x="153900" y="1114294"/>
                </a:cubicBezTo>
                <a:cubicBezTo>
                  <a:pt x="-76287" y="1063494"/>
                  <a:pt x="204700" y="1179381"/>
                  <a:pt x="230100" y="1171444"/>
                </a:cubicBezTo>
                <a:cubicBezTo>
                  <a:pt x="255500" y="1163507"/>
                  <a:pt x="292013" y="1111119"/>
                  <a:pt x="306300" y="1066669"/>
                </a:cubicBezTo>
                <a:cubicBezTo>
                  <a:pt x="320587" y="1022219"/>
                  <a:pt x="318206" y="963481"/>
                  <a:pt x="315825" y="904744"/>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a:extLst>
              <a:ext uri="{FF2B5EF4-FFF2-40B4-BE49-F238E27FC236}">
                <a16:creationId xmlns:a16="http://schemas.microsoft.com/office/drawing/2014/main" id="{9EA9CC11-27C4-669D-7EC8-B9BED0A4FAE1}"/>
              </a:ext>
            </a:extLst>
          </p:cNvPr>
          <p:cNvSpPr>
            <a:spLocks noGrp="1"/>
          </p:cNvSpPr>
          <p:nvPr>
            <p:ph type="dt" sz="half" idx="10"/>
          </p:nvPr>
        </p:nvSpPr>
        <p:spPr/>
        <p:txBody>
          <a:bodyPr/>
          <a:lstStyle/>
          <a:p>
            <a:fld id="{71046D72-782E-47E3-9C35-9DFC9CB562D4}" type="datetime1">
              <a:rPr lang="zh-CN" altLang="en-US" smtClean="0"/>
              <a:t>2025/2/24</a:t>
            </a:fld>
            <a:endParaRPr lang="zh-CN" altLang="en-US"/>
          </a:p>
        </p:txBody>
      </p:sp>
      <p:sp>
        <p:nvSpPr>
          <p:cNvPr id="3" name="灯片编号占位符 2">
            <a:extLst>
              <a:ext uri="{FF2B5EF4-FFF2-40B4-BE49-F238E27FC236}">
                <a16:creationId xmlns:a16="http://schemas.microsoft.com/office/drawing/2014/main" id="{789EAD8A-1018-A9E7-F020-25900F3E037D}"/>
              </a:ext>
            </a:extLst>
          </p:cNvPr>
          <p:cNvSpPr>
            <a:spLocks noGrp="1"/>
          </p:cNvSpPr>
          <p:nvPr>
            <p:ph type="sldNum" sz="quarter" idx="12"/>
          </p:nvPr>
        </p:nvSpPr>
        <p:spPr/>
        <p:txBody>
          <a:bodyPr/>
          <a:lstStyle/>
          <a:p>
            <a:fld id="{772B3C76-F426-418F-9AAE-6732A97E15CC}" type="slidenum">
              <a:rPr lang="zh-CN" altLang="en-US" smtClean="0"/>
              <a:t>14</a:t>
            </a:fld>
            <a:endParaRPr lang="zh-CN" altLang="en-US"/>
          </a:p>
        </p:txBody>
      </p:sp>
      <p:pic>
        <p:nvPicPr>
          <p:cNvPr id="8" name="图片 7">
            <a:extLst>
              <a:ext uri="{FF2B5EF4-FFF2-40B4-BE49-F238E27FC236}">
                <a16:creationId xmlns:a16="http://schemas.microsoft.com/office/drawing/2014/main" id="{212B922D-D4EE-6B2C-3186-955047CCD159}"/>
              </a:ext>
            </a:extLst>
          </p:cNvPr>
          <p:cNvPicPr>
            <a:picLocks noChangeAspect="1"/>
          </p:cNvPicPr>
          <p:nvPr/>
        </p:nvPicPr>
        <p:blipFill>
          <a:blip r:embed="rId5"/>
          <a:stretch>
            <a:fillRect/>
          </a:stretch>
        </p:blipFill>
        <p:spPr>
          <a:xfrm>
            <a:off x="3291329" y="1072853"/>
            <a:ext cx="4615472" cy="3240000"/>
          </a:xfrm>
          <a:prstGeom prst="rect">
            <a:avLst/>
          </a:prstGeom>
        </p:spPr>
      </p:pic>
      <p:pic>
        <p:nvPicPr>
          <p:cNvPr id="10" name="图片 9">
            <a:extLst>
              <a:ext uri="{FF2B5EF4-FFF2-40B4-BE49-F238E27FC236}">
                <a16:creationId xmlns:a16="http://schemas.microsoft.com/office/drawing/2014/main" id="{D9C62C76-1D12-DD07-9DC3-7CE0AF9348B0}"/>
              </a:ext>
            </a:extLst>
          </p:cNvPr>
          <p:cNvPicPr>
            <a:picLocks noChangeAspect="1"/>
          </p:cNvPicPr>
          <p:nvPr/>
        </p:nvPicPr>
        <p:blipFill>
          <a:blip r:embed="rId6"/>
          <a:stretch>
            <a:fillRect/>
          </a:stretch>
        </p:blipFill>
        <p:spPr>
          <a:xfrm>
            <a:off x="7831205" y="1072853"/>
            <a:ext cx="4360795" cy="3240000"/>
          </a:xfrm>
          <a:prstGeom prst="rect">
            <a:avLst/>
          </a:prstGeom>
        </p:spPr>
      </p:pic>
      <p:sp>
        <p:nvSpPr>
          <p:cNvPr id="7" name="文本框 6">
            <a:extLst>
              <a:ext uri="{FF2B5EF4-FFF2-40B4-BE49-F238E27FC236}">
                <a16:creationId xmlns:a16="http://schemas.microsoft.com/office/drawing/2014/main" id="{26108347-D014-59CE-5FC9-55637E6337A3}"/>
              </a:ext>
            </a:extLst>
          </p:cNvPr>
          <p:cNvSpPr txBox="1"/>
          <p:nvPr/>
        </p:nvSpPr>
        <p:spPr>
          <a:xfrm>
            <a:off x="8114650" y="523888"/>
            <a:ext cx="3932570" cy="461665"/>
          </a:xfrm>
          <a:prstGeom prst="rect">
            <a:avLst/>
          </a:prstGeom>
          <a:noFill/>
        </p:spPr>
        <p:txBody>
          <a:bodyPr wrap="square" rtlCol="0">
            <a:spAutoFit/>
          </a:bodyPr>
          <a:lstStyle/>
          <a:p>
            <a:r>
              <a:rPr lang="en-US" altLang="zh-CN" sz="2400" b="1" dirty="0">
                <a:solidFill>
                  <a:srgbClr val="FF0000"/>
                </a:solidFill>
              </a:rPr>
              <a:t>R134a/iC4H10/SF6(90/5/5)</a:t>
            </a:r>
          </a:p>
        </p:txBody>
      </p:sp>
    </p:spTree>
    <p:extLst>
      <p:ext uri="{BB962C8B-B14F-4D97-AF65-F5344CB8AC3E}">
        <p14:creationId xmlns:p14="http://schemas.microsoft.com/office/powerpoint/2010/main" val="1715864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0968468" y="12531"/>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354421" y="0"/>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537301" y="167640"/>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01471" y="274279"/>
            <a:ext cx="6250429" cy="769441"/>
          </a:xfrm>
          <a:prstGeom prst="rect">
            <a:avLst/>
          </a:prstGeom>
          <a:noFill/>
        </p:spPr>
        <p:txBody>
          <a:bodyPr wrap="none" rtlCol="0">
            <a:spAutoFit/>
          </a:bodyPr>
          <a:lstStyle/>
          <a:p>
            <a:r>
              <a:rPr lang="en-US" altLang="zh-CN" sz="4400" b="1" dirty="0">
                <a:solidFill>
                  <a:srgbClr val="000000"/>
                </a:solidFill>
                <a:latin typeface="Times New Roman" panose="02020603050405020304" pitchFamily="18" charset="0"/>
                <a:cs typeface="Times New Roman" panose="02020603050405020304" pitchFamily="18" charset="0"/>
              </a:rPr>
              <a:t>R</a:t>
            </a:r>
            <a:r>
              <a:rPr lang="en-US" altLang="zh-CN" sz="4400" b="1" dirty="0">
                <a:solidFill>
                  <a:srgbClr val="000000"/>
                </a:solidFill>
                <a:effectLst/>
                <a:latin typeface="Times New Roman" panose="02020603050405020304" pitchFamily="18" charset="0"/>
                <a:cs typeface="Times New Roman" panose="02020603050405020304" pitchFamily="18" charset="0"/>
              </a:rPr>
              <a:t>educe photon feedback </a:t>
            </a:r>
            <a:endParaRPr lang="en-US" altLang="zh-CN" sz="5400" b="1" dirty="0">
              <a:solidFill>
                <a:srgbClr val="000000"/>
              </a:solidFill>
              <a:effectLst/>
              <a:latin typeface="Times New Roman" panose="02020603050405020304" pitchFamily="18" charset="0"/>
              <a:cs typeface="Times New Roman" panose="02020603050405020304" pitchFamily="18" charset="0"/>
            </a:endParaRPr>
          </a:p>
        </p:txBody>
      </p:sp>
      <p:sp>
        <p:nvSpPr>
          <p:cNvPr id="29" name="文本框 28">
            <a:extLst>
              <a:ext uri="{FF2B5EF4-FFF2-40B4-BE49-F238E27FC236}">
                <a16:creationId xmlns:a16="http://schemas.microsoft.com/office/drawing/2014/main" id="{B3DC9848-B712-3044-D876-639FBBB417D9}"/>
              </a:ext>
            </a:extLst>
          </p:cNvPr>
          <p:cNvSpPr txBox="1"/>
          <p:nvPr/>
        </p:nvSpPr>
        <p:spPr>
          <a:xfrm>
            <a:off x="167600" y="4659416"/>
            <a:ext cx="4310815" cy="707886"/>
          </a:xfrm>
          <a:prstGeom prst="rect">
            <a:avLst/>
          </a:prstGeom>
          <a:noFill/>
        </p:spPr>
        <p:txBody>
          <a:bodyPr wrap="square" rtlCol="0">
            <a:spAutoFit/>
          </a:bodyPr>
          <a:lstStyle/>
          <a:p>
            <a:r>
              <a:rPr lang="en-US" altLang="zh-CN" sz="2000" dirty="0"/>
              <a:t>Increase the proportion of iso-butane can effectively reduce photon feedback.</a:t>
            </a:r>
            <a:endParaRPr lang="zh-CN" altLang="en-US" sz="2000" dirty="0"/>
          </a:p>
        </p:txBody>
      </p:sp>
      <p:pic>
        <p:nvPicPr>
          <p:cNvPr id="2" name="图片 1">
            <a:extLst>
              <a:ext uri="{FF2B5EF4-FFF2-40B4-BE49-F238E27FC236}">
                <a16:creationId xmlns:a16="http://schemas.microsoft.com/office/drawing/2014/main" id="{DAADD6DE-F379-C0F5-ED9C-1D9BD04C503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600" y="1641745"/>
            <a:ext cx="3910645" cy="2880000"/>
          </a:xfrm>
          <a:prstGeom prst="rect">
            <a:avLst/>
          </a:prstGeom>
          <a:noFill/>
          <a:ln>
            <a:noFill/>
          </a:ln>
        </p:spPr>
      </p:pic>
      <p:pic>
        <p:nvPicPr>
          <p:cNvPr id="9" name="图片 8">
            <a:extLst>
              <a:ext uri="{FF2B5EF4-FFF2-40B4-BE49-F238E27FC236}">
                <a16:creationId xmlns:a16="http://schemas.microsoft.com/office/drawing/2014/main" id="{3C7439C0-B62B-17D9-A910-D9B96FC22E5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08090" y="1641745"/>
            <a:ext cx="3911475" cy="2880000"/>
          </a:xfrm>
          <a:prstGeom prst="rect">
            <a:avLst/>
          </a:prstGeom>
          <a:noFill/>
          <a:ln>
            <a:noFill/>
          </a:ln>
        </p:spPr>
      </p:pic>
      <p:sp>
        <p:nvSpPr>
          <p:cNvPr id="11" name="文本框 10">
            <a:extLst>
              <a:ext uri="{FF2B5EF4-FFF2-40B4-BE49-F238E27FC236}">
                <a16:creationId xmlns:a16="http://schemas.microsoft.com/office/drawing/2014/main" id="{5B8D819F-0DC1-86C6-3486-3075BF0DE8D5}"/>
              </a:ext>
            </a:extLst>
          </p:cNvPr>
          <p:cNvSpPr txBox="1"/>
          <p:nvPr/>
        </p:nvSpPr>
        <p:spPr>
          <a:xfrm>
            <a:off x="5697615" y="1163539"/>
            <a:ext cx="4694160" cy="400110"/>
          </a:xfrm>
          <a:prstGeom prst="rect">
            <a:avLst/>
          </a:prstGeom>
          <a:noFill/>
        </p:spPr>
        <p:txBody>
          <a:bodyPr wrap="square" rtlCol="0">
            <a:spAutoFit/>
          </a:bodyPr>
          <a:lstStyle/>
          <a:p>
            <a:r>
              <a:rPr lang="en-US" altLang="zh-CN" sz="2000" dirty="0"/>
              <a:t>Select signals of only one primary PE.</a:t>
            </a:r>
            <a:endParaRPr lang="zh-CN" altLang="en-US" sz="2000" dirty="0"/>
          </a:p>
        </p:txBody>
      </p:sp>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2938091A-5C35-5973-28BD-C1529AAF2D5F}"/>
                  </a:ext>
                </a:extLst>
              </p:cNvPr>
              <p:cNvSpPr txBox="1"/>
              <p:nvPr/>
            </p:nvSpPr>
            <p:spPr>
              <a:xfrm>
                <a:off x="8711022" y="2160910"/>
                <a:ext cx="234126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b="0" i="1" smtClean="0">
                          <a:solidFill>
                            <a:srgbClr val="FF0000"/>
                          </a:solidFill>
                          <a:latin typeface="Cambria Math" panose="02040503050406030204" pitchFamily="18" charset="0"/>
                        </a:rPr>
                        <m:t>𝐶</m:t>
                      </m:r>
                      <m:sSub>
                        <m:sSubPr>
                          <m:ctrlPr>
                            <a:rPr lang="en-US" altLang="zh-CN" b="0" i="1" smtClean="0">
                              <a:solidFill>
                                <a:srgbClr val="FF0000"/>
                              </a:solidFill>
                              <a:latin typeface="Cambria Math" panose="02040503050406030204" pitchFamily="18" charset="0"/>
                            </a:rPr>
                          </m:ctrlPr>
                        </m:sSubPr>
                        <m:e>
                          <m:r>
                            <a:rPr lang="en-US" altLang="zh-CN" b="0" i="1" smtClean="0">
                              <a:solidFill>
                                <a:srgbClr val="FF0000"/>
                              </a:solidFill>
                              <a:latin typeface="Cambria Math" panose="02040503050406030204" pitchFamily="18" charset="0"/>
                            </a:rPr>
                            <m:t>𝐹</m:t>
                          </m:r>
                        </m:e>
                        <m:sub>
                          <m:r>
                            <a:rPr lang="en-US" altLang="zh-CN" b="0" i="1" smtClean="0">
                              <a:solidFill>
                                <a:srgbClr val="FF0000"/>
                              </a:solidFill>
                              <a:latin typeface="Cambria Math" panose="02040503050406030204" pitchFamily="18" charset="0"/>
                            </a:rPr>
                            <m:t>𝑅𝑃𝐶</m:t>
                          </m:r>
                        </m:sub>
                      </m:sSub>
                      <m:r>
                        <a:rPr lang="en-US" altLang="zh-CN" b="0" i="1" smtClean="0">
                          <a:solidFill>
                            <a:srgbClr val="FF0000"/>
                          </a:solidFill>
                          <a:latin typeface="Cambria Math" panose="02040503050406030204" pitchFamily="18" charset="0"/>
                        </a:rPr>
                        <m:t>=0.2</m:t>
                      </m:r>
                    </m:oMath>
                  </m:oMathPara>
                </a14:m>
                <a:endParaRPr lang="zh-CN" altLang="en-US" dirty="0">
                  <a:solidFill>
                    <a:srgbClr val="FF0000"/>
                  </a:solidFill>
                </a:endParaRPr>
              </a:p>
            </p:txBody>
          </p:sp>
        </mc:Choice>
        <mc:Fallback xmlns="">
          <p:sp>
            <p:nvSpPr>
              <p:cNvPr id="8" name="文本框 7">
                <a:extLst>
                  <a:ext uri="{FF2B5EF4-FFF2-40B4-BE49-F238E27FC236}">
                    <a16:creationId xmlns:a16="http://schemas.microsoft.com/office/drawing/2014/main" id="{2938091A-5C35-5973-28BD-C1529AAF2D5F}"/>
                  </a:ext>
                </a:extLst>
              </p:cNvPr>
              <p:cNvSpPr txBox="1">
                <a:spLocks noRot="1" noChangeAspect="1" noMove="1" noResize="1" noEditPoints="1" noAdjustHandles="1" noChangeArrowheads="1" noChangeShapeType="1" noTextEdit="1"/>
              </p:cNvSpPr>
              <p:nvPr/>
            </p:nvSpPr>
            <p:spPr>
              <a:xfrm>
                <a:off x="8711022" y="2160910"/>
                <a:ext cx="2341266" cy="369332"/>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6" name="文本框 15">
                <a:extLst>
                  <a:ext uri="{FF2B5EF4-FFF2-40B4-BE49-F238E27FC236}">
                    <a16:creationId xmlns:a16="http://schemas.microsoft.com/office/drawing/2014/main" id="{82B7E2D0-2E75-4882-0CE4-57914D61CFD7}"/>
                  </a:ext>
                </a:extLst>
              </p:cNvPr>
              <p:cNvSpPr txBox="1"/>
              <p:nvPr/>
            </p:nvSpPr>
            <p:spPr>
              <a:xfrm>
                <a:off x="6538934" y="4705447"/>
                <a:ext cx="5653066" cy="1624099"/>
              </a:xfrm>
              <a:prstGeom prst="rect">
                <a:avLst/>
              </a:prstGeom>
              <a:noFill/>
            </p:spPr>
            <p:txBody>
              <a:bodyPr wrap="square" rtlCol="0">
                <a:spAutoFit/>
              </a:bodyPr>
              <a:lstStyle/>
              <a:p>
                <a:pPr marL="285750" indent="-285750">
                  <a:buFont typeface="Wingdings" panose="05000000000000000000" pitchFamily="2" charset="2"/>
                  <a:buChar char="Ø"/>
                </a:pPr>
                <a:r>
                  <a:rPr lang="en-US" altLang="zh-CN" sz="2000" dirty="0"/>
                  <a:t>Increase iso-butane(decrease R134a):</a:t>
                </a:r>
                <a:br>
                  <a:rPr lang="en-US" altLang="zh-CN" sz="2000" dirty="0"/>
                </a:br>
                <a:r>
                  <a:rPr lang="en-US" altLang="zh-CN" sz="2000" dirty="0"/>
                  <a:t>1 Greater gain at same HV</a:t>
                </a:r>
                <a:br>
                  <a:rPr lang="en-US" altLang="zh-CN" sz="2000" dirty="0"/>
                </a:br>
                <a:r>
                  <a:rPr lang="en-US" altLang="zh-CN" sz="2000" dirty="0"/>
                  <a:t>2 The working voltage became smaller</a:t>
                </a:r>
                <a:br>
                  <a:rPr lang="en-US" altLang="zh-CN" sz="2000" dirty="0"/>
                </a:br>
                <a:r>
                  <a:rPr lang="en-US" altLang="zh-CN" sz="2000" dirty="0"/>
                  <a:t>3 </a:t>
                </a:r>
                <a:r>
                  <a:rPr lang="en-US" altLang="zh-CN" sz="2000" dirty="0">
                    <a:effectLst/>
                    <a:latin typeface="Times New Roman" panose="02020603050405020304" pitchFamily="18" charset="0"/>
                    <a:ea typeface="Times New Roman" panose="02020603050405020304" pitchFamily="18" charset="0"/>
                  </a:rPr>
                  <a:t>No significant change in the time resolution</a:t>
                </a:r>
                <a:br>
                  <a:rPr lang="en-US" altLang="zh-CN" sz="2000" dirty="0">
                    <a:effectLst/>
                    <a:latin typeface="Times New Roman" panose="02020603050405020304" pitchFamily="18" charset="0"/>
                    <a:ea typeface="Times New Roman" panose="02020603050405020304" pitchFamily="18" charset="0"/>
                  </a:rPr>
                </a:br>
                <a14:m>
                  <m:oMath xmlns:m="http://schemas.openxmlformats.org/officeDocument/2006/math">
                    <m:sSub>
                      <m:sSubPr>
                        <m:ctrlPr>
                          <a:rPr lang="en-US" altLang="zh-CN" sz="2000" b="0" i="1" smtClean="0">
                            <a:effectLst/>
                            <a:latin typeface="Cambria Math" panose="02040503050406030204" pitchFamily="18" charset="0"/>
                            <a:ea typeface="Times New Roman" panose="02020603050405020304" pitchFamily="18" charset="0"/>
                          </a:rPr>
                        </m:ctrlPr>
                      </m:sSubPr>
                      <m:e>
                        <m:r>
                          <a:rPr lang="en-US" altLang="zh-CN" sz="2000" b="0" i="1" smtClean="0">
                            <a:effectLst/>
                            <a:latin typeface="Cambria Math" panose="02040503050406030204" pitchFamily="18" charset="0"/>
                            <a:ea typeface="Times New Roman" panose="02020603050405020304" pitchFamily="18" charset="0"/>
                          </a:rPr>
                          <m:t>𝜎</m:t>
                        </m:r>
                      </m:e>
                      <m:sub>
                        <m:r>
                          <a:rPr lang="en-US" altLang="zh-CN" sz="2000" b="0" i="1" smtClean="0">
                            <a:effectLst/>
                            <a:latin typeface="Cambria Math" panose="02040503050406030204" pitchFamily="18" charset="0"/>
                            <a:ea typeface="Times New Roman" panose="02020603050405020304" pitchFamily="18" charset="0"/>
                          </a:rPr>
                          <m:t>𝑁𝑃𝐸</m:t>
                        </m:r>
                        <m:r>
                          <a:rPr lang="en-US" altLang="zh-CN" sz="2000" b="0" i="1" smtClean="0">
                            <a:effectLst/>
                            <a:latin typeface="Cambria Math" panose="02040503050406030204" pitchFamily="18" charset="0"/>
                            <a:ea typeface="Times New Roman" panose="02020603050405020304" pitchFamily="18" charset="0"/>
                          </a:rPr>
                          <m:t>=1</m:t>
                        </m:r>
                      </m:sub>
                    </m:sSub>
                  </m:oMath>
                </a14:m>
                <a:r>
                  <a:rPr lang="zh-CN" altLang="en-US" sz="2000" dirty="0"/>
                  <a:t> </a:t>
                </a:r>
                <a:r>
                  <a:rPr lang="en-US" altLang="zh-CN" sz="2000" dirty="0"/>
                  <a:t>best to ~20.3ps (85/10/5)</a:t>
                </a:r>
                <a:endParaRPr lang="zh-CN" altLang="en-US" sz="2000" dirty="0"/>
              </a:p>
            </p:txBody>
          </p:sp>
        </mc:Choice>
        <mc:Fallback xmlns="">
          <p:sp>
            <p:nvSpPr>
              <p:cNvPr id="16" name="文本框 15">
                <a:extLst>
                  <a:ext uri="{FF2B5EF4-FFF2-40B4-BE49-F238E27FC236}">
                    <a16:creationId xmlns:a16="http://schemas.microsoft.com/office/drawing/2014/main" id="{82B7E2D0-2E75-4882-0CE4-57914D61CFD7}"/>
                  </a:ext>
                </a:extLst>
              </p:cNvPr>
              <p:cNvSpPr txBox="1">
                <a:spLocks noRot="1" noChangeAspect="1" noMove="1" noResize="1" noEditPoints="1" noAdjustHandles="1" noChangeArrowheads="1" noChangeShapeType="1" noTextEdit="1"/>
              </p:cNvSpPr>
              <p:nvPr/>
            </p:nvSpPr>
            <p:spPr>
              <a:xfrm>
                <a:off x="6538934" y="4705447"/>
                <a:ext cx="5653066" cy="1624099"/>
              </a:xfrm>
              <a:prstGeom prst="rect">
                <a:avLst/>
              </a:prstGeom>
              <a:blipFill>
                <a:blip r:embed="rId7"/>
                <a:stretch>
                  <a:fillRect l="-971" t="-2256" b="-6391"/>
                </a:stretch>
              </a:blipFill>
            </p:spPr>
            <p:txBody>
              <a:bodyPr/>
              <a:lstStyle/>
              <a:p>
                <a:r>
                  <a:rPr lang="zh-CN" altLang="en-US">
                    <a:noFill/>
                  </a:rPr>
                  <a:t> </a:t>
                </a:r>
              </a:p>
            </p:txBody>
          </p:sp>
        </mc:Fallback>
      </mc:AlternateContent>
      <p:sp>
        <p:nvSpPr>
          <p:cNvPr id="17" name="文本框 16">
            <a:extLst>
              <a:ext uri="{FF2B5EF4-FFF2-40B4-BE49-F238E27FC236}">
                <a16:creationId xmlns:a16="http://schemas.microsoft.com/office/drawing/2014/main" id="{5D13BF72-7576-177B-62D1-AAF95E496B91}"/>
              </a:ext>
            </a:extLst>
          </p:cNvPr>
          <p:cNvSpPr txBox="1"/>
          <p:nvPr/>
        </p:nvSpPr>
        <p:spPr>
          <a:xfrm>
            <a:off x="1192928" y="1213989"/>
            <a:ext cx="1699300" cy="400110"/>
          </a:xfrm>
          <a:prstGeom prst="rect">
            <a:avLst/>
          </a:prstGeom>
          <a:noFill/>
        </p:spPr>
        <p:txBody>
          <a:bodyPr wrap="square" rtlCol="0">
            <a:spAutoFit/>
          </a:bodyPr>
          <a:lstStyle/>
          <a:p>
            <a:r>
              <a:rPr lang="en-US" altLang="zh-CN" sz="2000" dirty="0"/>
              <a:t>Fix SF6 = 5%</a:t>
            </a:r>
            <a:endParaRPr lang="zh-CN" altLang="en-US" sz="2000" dirty="0"/>
          </a:p>
        </p:txBody>
      </p:sp>
      <p:sp>
        <p:nvSpPr>
          <p:cNvPr id="18" name="文本框 17">
            <a:extLst>
              <a:ext uri="{FF2B5EF4-FFF2-40B4-BE49-F238E27FC236}">
                <a16:creationId xmlns:a16="http://schemas.microsoft.com/office/drawing/2014/main" id="{FB58E6CB-5925-2E47-0B8E-610AF03E75D1}"/>
              </a:ext>
            </a:extLst>
          </p:cNvPr>
          <p:cNvSpPr txBox="1"/>
          <p:nvPr/>
        </p:nvSpPr>
        <p:spPr>
          <a:xfrm>
            <a:off x="10655907" y="4459385"/>
            <a:ext cx="866154" cy="338554"/>
          </a:xfrm>
          <a:prstGeom prst="rect">
            <a:avLst/>
          </a:prstGeom>
          <a:noFill/>
        </p:spPr>
        <p:txBody>
          <a:bodyPr wrap="square" rtlCol="0">
            <a:spAutoFit/>
          </a:bodyPr>
          <a:lstStyle/>
          <a:p>
            <a:r>
              <a:rPr lang="en-US" altLang="zh-CN" sz="1600" b="1" dirty="0">
                <a:solidFill>
                  <a:srgbClr val="FF0000"/>
                </a:solidFill>
              </a:rPr>
              <a:t>~20.3ps</a:t>
            </a:r>
            <a:endParaRPr lang="zh-CN" altLang="en-US" b="1" dirty="0"/>
          </a:p>
        </p:txBody>
      </p:sp>
      <p:cxnSp>
        <p:nvCxnSpPr>
          <p:cNvPr id="23" name="直接箭头连接符 22">
            <a:extLst>
              <a:ext uri="{FF2B5EF4-FFF2-40B4-BE49-F238E27FC236}">
                <a16:creationId xmlns:a16="http://schemas.microsoft.com/office/drawing/2014/main" id="{10BA8D8F-9C34-7971-E145-7ABEBE9DAECD}"/>
              </a:ext>
            </a:extLst>
          </p:cNvPr>
          <p:cNvCxnSpPr/>
          <p:nvPr/>
        </p:nvCxnSpPr>
        <p:spPr>
          <a:xfrm flipV="1">
            <a:off x="11107533" y="4048125"/>
            <a:ext cx="302133" cy="47362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文本框 2">
            <a:extLst>
              <a:ext uri="{FF2B5EF4-FFF2-40B4-BE49-F238E27FC236}">
                <a16:creationId xmlns:a16="http://schemas.microsoft.com/office/drawing/2014/main" id="{63CF0D6F-47A4-760A-CF24-86EB7DB83CFB}"/>
              </a:ext>
            </a:extLst>
          </p:cNvPr>
          <p:cNvSpPr txBox="1"/>
          <p:nvPr/>
        </p:nvSpPr>
        <p:spPr>
          <a:xfrm>
            <a:off x="4341354" y="4323147"/>
            <a:ext cx="2573403" cy="646331"/>
          </a:xfrm>
          <a:prstGeom prst="rect">
            <a:avLst/>
          </a:prstGeom>
          <a:noFill/>
        </p:spPr>
        <p:txBody>
          <a:bodyPr wrap="square" rtlCol="0">
            <a:spAutoFit/>
          </a:bodyPr>
          <a:lstStyle/>
          <a:p>
            <a:r>
              <a:rPr lang="en-US" altLang="zh-CN" dirty="0"/>
              <a:t>not </a:t>
            </a:r>
            <a:r>
              <a:rPr lang="en-US" altLang="zh-CN" sz="1800" dirty="0">
                <a:effectLst/>
                <a:latin typeface="Times New Roman" panose="02020603050405020304" pitchFamily="18" charset="0"/>
                <a:ea typeface="Times New Roman" panose="02020603050405020304" pitchFamily="18" charset="0"/>
              </a:rPr>
              <a:t>exponentially, </a:t>
            </a:r>
            <a:r>
              <a:rPr lang="en-US" altLang="zh-CN" sz="1800" dirty="0">
                <a:solidFill>
                  <a:srgbClr val="FF0000"/>
                </a:solidFill>
                <a:effectLst/>
                <a:latin typeface="Times New Roman" panose="02020603050405020304" pitchFamily="18" charset="0"/>
                <a:ea typeface="Times New Roman" panose="02020603050405020304" pitchFamily="18" charset="0"/>
              </a:rPr>
              <a:t>space charge effect</a:t>
            </a:r>
            <a:endParaRPr lang="zh-CN" altLang="en-US" dirty="0">
              <a:solidFill>
                <a:srgbClr val="FF0000"/>
              </a:solidFill>
            </a:endParaRPr>
          </a:p>
        </p:txBody>
      </p:sp>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7EA03921-52F9-787C-A128-00310E15AF54}"/>
                  </a:ext>
                </a:extLst>
              </p:cNvPr>
              <p:cNvSpPr txBox="1"/>
              <p:nvPr/>
            </p:nvSpPr>
            <p:spPr>
              <a:xfrm>
                <a:off x="1309904" y="5978815"/>
                <a:ext cx="4953923" cy="369332"/>
              </a:xfrm>
              <a:prstGeom prst="rect">
                <a:avLst/>
              </a:prstGeom>
              <a:noFill/>
            </p:spPr>
            <p:txBody>
              <a:bodyPr wrap="square" rtlCol="0">
                <a:spAutoFit/>
              </a:bodyPr>
              <a:lstStyle/>
              <a:p>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𝜎</m:t>
                        </m:r>
                      </m:e>
                      <m:sub>
                        <m:r>
                          <m:rPr>
                            <m:sty m:val="p"/>
                          </m:rPr>
                          <a:rPr lang="en-US" altLang="zh-CN" i="1">
                            <a:latin typeface="Cambria Math" panose="02040503050406030204" pitchFamily="18" charset="0"/>
                          </a:rPr>
                          <m:t>N</m:t>
                        </m:r>
                        <m:r>
                          <a:rPr lang="en-US" altLang="zh-CN" b="0" i="1" smtClean="0">
                            <a:latin typeface="Cambria Math" panose="02040503050406030204" pitchFamily="18" charset="0"/>
                          </a:rPr>
                          <m:t>𝑃𝐸</m:t>
                        </m:r>
                        <m:r>
                          <a:rPr lang="en-US" altLang="zh-CN" b="0" i="1" smtClean="0">
                            <a:latin typeface="Cambria Math" panose="02040503050406030204" pitchFamily="18" charset="0"/>
                          </a:rPr>
                          <m:t>=1</m:t>
                        </m:r>
                      </m:sub>
                    </m:sSub>
                  </m:oMath>
                </a14:m>
                <a:r>
                  <a:rPr lang="zh-CN" altLang="en-US" dirty="0"/>
                  <a:t> </a:t>
                </a:r>
                <a:r>
                  <a:rPr lang="en-US" altLang="zh-CN" dirty="0"/>
                  <a:t>= </a:t>
                </a:r>
                <a:r>
                  <a:rPr lang="en-US" altLang="zh-CN" dirty="0">
                    <a:solidFill>
                      <a:srgbClr val="FF0000"/>
                    </a:solidFill>
                  </a:rPr>
                  <a:t>50 ~ 20 </a:t>
                </a:r>
                <a:r>
                  <a:rPr lang="en-US" altLang="zh-CN" dirty="0" err="1">
                    <a:solidFill>
                      <a:srgbClr val="FF0000"/>
                    </a:solidFill>
                  </a:rPr>
                  <a:t>ps</a:t>
                </a:r>
                <a:r>
                  <a:rPr lang="en-US" altLang="zh-CN" dirty="0"/>
                  <a:t> at a gas gain of </a:t>
                </a:r>
                <a:r>
                  <a:rPr lang="en-US" altLang="zh-CN" dirty="0">
                    <a:solidFill>
                      <a:srgbClr val="FF0000"/>
                    </a:solidFill>
                  </a:rPr>
                  <a:t>2e5 ~ 7e6</a:t>
                </a:r>
                <a:r>
                  <a:rPr lang="en-US" altLang="zh-CN" dirty="0"/>
                  <a:t>.</a:t>
                </a:r>
                <a:endParaRPr lang="zh-CN" altLang="en-US" dirty="0"/>
              </a:p>
            </p:txBody>
          </p:sp>
        </mc:Choice>
        <mc:Fallback xmlns="">
          <p:sp>
            <p:nvSpPr>
              <p:cNvPr id="4" name="文本框 3">
                <a:extLst>
                  <a:ext uri="{FF2B5EF4-FFF2-40B4-BE49-F238E27FC236}">
                    <a16:creationId xmlns:a16="http://schemas.microsoft.com/office/drawing/2014/main" id="{7EA03921-52F9-787C-A128-00310E15AF54}"/>
                  </a:ext>
                </a:extLst>
              </p:cNvPr>
              <p:cNvSpPr txBox="1">
                <a:spLocks noRot="1" noChangeAspect="1" noMove="1" noResize="1" noEditPoints="1" noAdjustHandles="1" noChangeArrowheads="1" noChangeShapeType="1" noTextEdit="1"/>
              </p:cNvSpPr>
              <p:nvPr/>
            </p:nvSpPr>
            <p:spPr>
              <a:xfrm>
                <a:off x="1309904" y="5978815"/>
                <a:ext cx="4953923" cy="369332"/>
              </a:xfrm>
              <a:prstGeom prst="rect">
                <a:avLst/>
              </a:prstGeom>
              <a:blipFill>
                <a:blip r:embed="rId8"/>
                <a:stretch>
                  <a:fillRect t="-10000" b="-26667"/>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15EEB29B-6D5B-BE65-BD29-C950D0A12087}"/>
              </a:ext>
            </a:extLst>
          </p:cNvPr>
          <p:cNvPicPr>
            <a:picLocks noChangeAspect="1"/>
          </p:cNvPicPr>
          <p:nvPr/>
        </p:nvPicPr>
        <p:blipFill>
          <a:blip r:embed="rId9"/>
          <a:stretch>
            <a:fillRect/>
          </a:stretch>
        </p:blipFill>
        <p:spPr>
          <a:xfrm>
            <a:off x="9692092" y="0"/>
            <a:ext cx="2435895" cy="1782430"/>
          </a:xfrm>
          <a:prstGeom prst="rect">
            <a:avLst/>
          </a:prstGeom>
        </p:spPr>
      </p:pic>
      <p:pic>
        <p:nvPicPr>
          <p:cNvPr id="10" name="图片 9">
            <a:extLst>
              <a:ext uri="{FF2B5EF4-FFF2-40B4-BE49-F238E27FC236}">
                <a16:creationId xmlns:a16="http://schemas.microsoft.com/office/drawing/2014/main" id="{E4313EF5-F4EE-B482-18A0-264ADE681EF9}"/>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219565" y="1641745"/>
            <a:ext cx="3911475" cy="2880000"/>
          </a:xfrm>
          <a:prstGeom prst="rect">
            <a:avLst/>
          </a:prstGeom>
          <a:noFill/>
          <a:ln>
            <a:noFill/>
          </a:ln>
        </p:spPr>
      </p:pic>
    </p:spTree>
    <p:extLst>
      <p:ext uri="{BB962C8B-B14F-4D97-AF65-F5344CB8AC3E}">
        <p14:creationId xmlns:p14="http://schemas.microsoft.com/office/powerpoint/2010/main" val="33767873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 name="矩形 2"/>
          <p:cNvSpPr/>
          <p:nvPr/>
        </p:nvSpPr>
        <p:spPr>
          <a:xfrm>
            <a:off x="154004" y="210083"/>
            <a:ext cx="1086469" cy="887002"/>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4" name="直角三角形 3"/>
          <p:cNvSpPr/>
          <p:nvPr/>
        </p:nvSpPr>
        <p:spPr>
          <a:xfrm rot="10800000">
            <a:off x="741647" y="210083"/>
            <a:ext cx="498826" cy="44593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45" name="TextBox 1"/>
          <p:cNvSpPr txBox="1"/>
          <p:nvPr/>
        </p:nvSpPr>
        <p:spPr>
          <a:xfrm>
            <a:off x="140542" y="302455"/>
            <a:ext cx="1331913" cy="830997"/>
          </a:xfrm>
          <a:prstGeom prst="rect">
            <a:avLst/>
          </a:prstGeom>
          <a:noFill/>
          <a:ln w="9525">
            <a:noFill/>
          </a:ln>
        </p:spPr>
        <p:txBody>
          <a:bodyPr>
            <a:spAutoFit/>
          </a:bodyPr>
          <a:lstStyle/>
          <a:p>
            <a:pPr lvl="0" eaLnBrk="1" hangingPunct="1"/>
            <a:r>
              <a:rPr lang="en-US" altLang="zh-CN" sz="4800" b="1" i="1" dirty="0">
                <a:solidFill>
                  <a:schemeClr val="bg1"/>
                </a:solidFill>
                <a:latin typeface="微软雅黑" panose="020B0503020204020204" pitchFamily="34" charset="-122"/>
                <a:ea typeface="微软雅黑" panose="020B0503020204020204" pitchFamily="34" charset="-122"/>
              </a:rPr>
              <a:t>VI</a:t>
            </a: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55713" y="406628"/>
            <a:ext cx="5245347"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Eco-friendly gas test </a:t>
            </a:r>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矩形: 圆角 18">
            <a:extLst>
              <a:ext uri="{FF2B5EF4-FFF2-40B4-BE49-F238E27FC236}">
                <a16:creationId xmlns:a16="http://schemas.microsoft.com/office/drawing/2014/main" id="{5CC59192-AEAC-4F99-890F-C1D3C3CB1DC8}"/>
              </a:ext>
            </a:extLst>
          </p:cNvPr>
          <p:cNvSpPr/>
          <p:nvPr/>
        </p:nvSpPr>
        <p:spPr>
          <a:xfrm>
            <a:off x="429450" y="1145386"/>
            <a:ext cx="6785737"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effectLst/>
                <a:latin typeface="Times New Roman" panose="02020603050405020304" pitchFamily="18" charset="0"/>
                <a:cs typeface="Times New Roman" panose="02020603050405020304" pitchFamily="18" charset="0"/>
              </a:rPr>
              <a:t>Test the single-PE performance </a:t>
            </a:r>
          </a:p>
        </p:txBody>
      </p:sp>
      <p:sp>
        <p:nvSpPr>
          <p:cNvPr id="8" name="日期占位符 7">
            <a:extLst>
              <a:ext uri="{FF2B5EF4-FFF2-40B4-BE49-F238E27FC236}">
                <a16:creationId xmlns:a16="http://schemas.microsoft.com/office/drawing/2014/main" id="{B345BAC9-042F-04A9-B446-7A09A7E5B683}"/>
              </a:ext>
            </a:extLst>
          </p:cNvPr>
          <p:cNvSpPr>
            <a:spLocks noGrp="1"/>
          </p:cNvSpPr>
          <p:nvPr>
            <p:ph type="dt" sz="half" idx="10"/>
          </p:nvPr>
        </p:nvSpPr>
        <p:spPr/>
        <p:txBody>
          <a:bodyPr/>
          <a:lstStyle/>
          <a:p>
            <a:fld id="{8069F9D0-764E-43A2-9BAA-6DF0AE4E3B3D}" type="datetime1">
              <a:rPr lang="zh-CN" altLang="en-US" smtClean="0"/>
              <a:t>2025/2/24</a:t>
            </a:fld>
            <a:endParaRPr lang="zh-CN" altLang="en-US"/>
          </a:p>
        </p:txBody>
      </p:sp>
      <p:sp>
        <p:nvSpPr>
          <p:cNvPr id="10" name="灯片编号占位符 9">
            <a:extLst>
              <a:ext uri="{FF2B5EF4-FFF2-40B4-BE49-F238E27FC236}">
                <a16:creationId xmlns:a16="http://schemas.microsoft.com/office/drawing/2014/main" id="{27455142-FD36-1F67-15E3-5862EFD4C030}"/>
              </a:ext>
            </a:extLst>
          </p:cNvPr>
          <p:cNvSpPr>
            <a:spLocks noGrp="1"/>
          </p:cNvSpPr>
          <p:nvPr>
            <p:ph type="sldNum" sz="quarter" idx="12"/>
          </p:nvPr>
        </p:nvSpPr>
        <p:spPr/>
        <p:txBody>
          <a:bodyPr/>
          <a:lstStyle/>
          <a:p>
            <a:fld id="{772B3C76-F426-418F-9AAE-6732A97E15CC}" type="slidenum">
              <a:rPr lang="zh-CN" altLang="en-US" smtClean="0"/>
              <a:t>16</a:t>
            </a:fld>
            <a:endParaRPr lang="zh-CN" altLang="en-US"/>
          </a:p>
        </p:txBody>
      </p:sp>
      <p:sp>
        <p:nvSpPr>
          <p:cNvPr id="2" name="文本框 1">
            <a:extLst>
              <a:ext uri="{FF2B5EF4-FFF2-40B4-BE49-F238E27FC236}">
                <a16:creationId xmlns:a16="http://schemas.microsoft.com/office/drawing/2014/main" id="{39D7BEE7-5143-63E5-5991-25D18ED0AE4B}"/>
              </a:ext>
            </a:extLst>
          </p:cNvPr>
          <p:cNvSpPr txBox="1"/>
          <p:nvPr/>
        </p:nvSpPr>
        <p:spPr>
          <a:xfrm>
            <a:off x="368490" y="1732131"/>
            <a:ext cx="6024310" cy="461665"/>
          </a:xfrm>
          <a:prstGeom prst="rect">
            <a:avLst/>
          </a:prstGeom>
          <a:noFill/>
        </p:spPr>
        <p:txBody>
          <a:bodyPr wrap="square" rtlCol="0">
            <a:spAutoFit/>
          </a:bodyPr>
          <a:lstStyle/>
          <a:p>
            <a:r>
              <a:rPr lang="en-US" altLang="zh-CN" sz="2400" dirty="0"/>
              <a:t>gain, time resolution, working voltage</a:t>
            </a:r>
            <a:endParaRPr lang="zh-CN" altLang="en-US" sz="2400" dirty="0"/>
          </a:p>
        </p:txBody>
      </p:sp>
      <p:graphicFrame>
        <p:nvGraphicFramePr>
          <p:cNvPr id="7" name="表格 6">
            <a:extLst>
              <a:ext uri="{FF2B5EF4-FFF2-40B4-BE49-F238E27FC236}">
                <a16:creationId xmlns:a16="http://schemas.microsoft.com/office/drawing/2014/main" id="{D8B28C72-5E90-482F-1A7E-0705B17FDB17}"/>
              </a:ext>
            </a:extLst>
          </p:cNvPr>
          <p:cNvGraphicFramePr>
            <a:graphicFrameLocks noGrp="1"/>
          </p:cNvGraphicFramePr>
          <p:nvPr>
            <p:extLst>
              <p:ext uri="{D42A27DB-BD31-4B8C-83A1-F6EECF244321}">
                <p14:modId xmlns:p14="http://schemas.microsoft.com/office/powerpoint/2010/main" val="3773482856"/>
              </p:ext>
            </p:extLst>
          </p:nvPr>
        </p:nvGraphicFramePr>
        <p:xfrm>
          <a:off x="-1" y="2471737"/>
          <a:ext cx="4470400" cy="3671238"/>
        </p:xfrm>
        <a:graphic>
          <a:graphicData uri="http://schemas.openxmlformats.org/drawingml/2006/table">
            <a:tbl>
              <a:tblPr firstRow="1" bandRow="1">
                <a:tableStyleId>{5C22544A-7EE6-4342-B048-85BDC9FD1C3A}</a:tableStyleId>
              </a:tblPr>
              <a:tblGrid>
                <a:gridCol w="1137653">
                  <a:extLst>
                    <a:ext uri="{9D8B030D-6E8A-4147-A177-3AD203B41FA5}">
                      <a16:colId xmlns:a16="http://schemas.microsoft.com/office/drawing/2014/main" val="3650191436"/>
                    </a:ext>
                  </a:extLst>
                </a:gridCol>
                <a:gridCol w="2238191">
                  <a:extLst>
                    <a:ext uri="{9D8B030D-6E8A-4147-A177-3AD203B41FA5}">
                      <a16:colId xmlns:a16="http://schemas.microsoft.com/office/drawing/2014/main" val="3840805699"/>
                    </a:ext>
                  </a:extLst>
                </a:gridCol>
                <a:gridCol w="1094556">
                  <a:extLst>
                    <a:ext uri="{9D8B030D-6E8A-4147-A177-3AD203B41FA5}">
                      <a16:colId xmlns:a16="http://schemas.microsoft.com/office/drawing/2014/main" val="3754472620"/>
                    </a:ext>
                  </a:extLst>
                </a:gridCol>
              </a:tblGrid>
              <a:tr h="358280">
                <a:tc>
                  <a:txBody>
                    <a:bodyPr/>
                    <a:lstStyle/>
                    <a:p>
                      <a:pPr algn="ctr"/>
                      <a:r>
                        <a:rPr lang="en-US" altLang="zh-CN" dirty="0">
                          <a:latin typeface="Times New Roman" panose="02020603050405020304" pitchFamily="18" charset="0"/>
                          <a:cs typeface="Times New Roman" panose="02020603050405020304" pitchFamily="18" charset="0"/>
                        </a:rPr>
                        <a:t>Gas</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formula</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GWP</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0244192"/>
                  </a:ext>
                </a:extLst>
              </a:tr>
              <a:tr h="358280">
                <a:tc>
                  <a:txBody>
                    <a:bodyPr/>
                    <a:lstStyle/>
                    <a:p>
                      <a:pPr algn="ctr"/>
                      <a:r>
                        <a:rPr lang="en-US" altLang="zh-CN" dirty="0">
                          <a:latin typeface="Times New Roman" panose="02020603050405020304" pitchFamily="18" charset="0"/>
                          <a:cs typeface="Times New Roman" panose="02020603050405020304" pitchFamily="18" charset="0"/>
                        </a:rPr>
                        <a:t>R134a</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CF3-CFH2</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1430</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3739248"/>
                  </a:ext>
                </a:extLst>
              </a:tr>
              <a:tr h="607724">
                <a:tc>
                  <a:txBody>
                    <a:bodyPr/>
                    <a:lstStyle/>
                    <a:p>
                      <a:pPr algn="ctr"/>
                      <a:r>
                        <a:rPr lang="en-US" altLang="zh-CN" b="1" dirty="0">
                          <a:solidFill>
                            <a:srgbClr val="FF0000"/>
                          </a:solidFill>
                          <a:latin typeface="Times New Roman" panose="02020603050405020304" pitchFamily="18" charset="0"/>
                          <a:cs typeface="Times New Roman" panose="02020603050405020304" pitchFamily="18" charset="0"/>
                        </a:rPr>
                        <a:t>R1234ze</a:t>
                      </a:r>
                      <a:endParaRPr lang="zh-CN" altLang="en-US" b="1" dirty="0">
                        <a:solidFill>
                          <a:srgbClr val="FF0000"/>
                        </a:solidFill>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CF3-CH=CHF</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&lt;1</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44521436"/>
                  </a:ext>
                </a:extLst>
              </a:tr>
              <a:tr h="626990">
                <a:tc>
                  <a:txBody>
                    <a:bodyPr/>
                    <a:lstStyle/>
                    <a:p>
                      <a:pPr algn="ctr"/>
                      <a:r>
                        <a:rPr lang="en-US" altLang="zh-CN" b="1" dirty="0">
                          <a:solidFill>
                            <a:srgbClr val="FF0000"/>
                          </a:solidFill>
                          <a:latin typeface="Times New Roman" panose="02020603050405020304" pitchFamily="18" charset="0"/>
                          <a:cs typeface="Times New Roman" panose="02020603050405020304" pitchFamily="18" charset="0"/>
                        </a:rPr>
                        <a:t>R1233zd</a:t>
                      </a:r>
                      <a:endParaRPr lang="zh-CN" altLang="en-US" b="1" dirty="0">
                        <a:solidFill>
                          <a:srgbClr val="FF0000"/>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dirty="0">
                          <a:latin typeface="Times New Roman" panose="02020603050405020304" pitchFamily="18" charset="0"/>
                          <a:cs typeface="Times New Roman" panose="02020603050405020304" pitchFamily="18" charset="0"/>
                        </a:rPr>
                        <a:t>CF3-CH=</a:t>
                      </a:r>
                      <a:r>
                        <a:rPr lang="en-US" altLang="zh-CN" dirty="0" err="1">
                          <a:latin typeface="Times New Roman" panose="02020603050405020304" pitchFamily="18" charset="0"/>
                          <a:cs typeface="Times New Roman" panose="02020603050405020304" pitchFamily="18" charset="0"/>
                        </a:rPr>
                        <a:t>CHCl</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1</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33282534"/>
                  </a:ext>
                </a:extLst>
              </a:tr>
              <a:tr h="607724">
                <a:tc>
                  <a:txBody>
                    <a:bodyPr/>
                    <a:lstStyle/>
                    <a:p>
                      <a:pPr algn="ctr"/>
                      <a:r>
                        <a:rPr lang="en-US" altLang="zh-CN" b="1" dirty="0">
                          <a:solidFill>
                            <a:srgbClr val="FF0000"/>
                          </a:solidFill>
                          <a:latin typeface="Times New Roman" panose="02020603050405020304" pitchFamily="18" charset="0"/>
                          <a:cs typeface="Times New Roman" panose="02020603050405020304" pitchFamily="18" charset="0"/>
                        </a:rPr>
                        <a:t>R1234yf</a:t>
                      </a:r>
                      <a:endParaRPr lang="zh-CN" altLang="en-US" b="1" dirty="0">
                        <a:solidFill>
                          <a:srgbClr val="FF0000"/>
                        </a:solidFill>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CF3-CF==CH2</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&lt;1</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880143005"/>
                  </a:ext>
                </a:extLst>
              </a:tr>
              <a:tr h="358280">
                <a:tc>
                  <a:txBody>
                    <a:bodyPr/>
                    <a:lstStyle/>
                    <a:p>
                      <a:pPr algn="ctr"/>
                      <a:r>
                        <a:rPr lang="en-US" altLang="zh-CN" sz="1600" dirty="0">
                          <a:latin typeface="Times New Roman" panose="02020603050405020304" pitchFamily="18" charset="0"/>
                          <a:cs typeface="Times New Roman" panose="02020603050405020304" pitchFamily="18" charset="0"/>
                        </a:rPr>
                        <a:t>Iso-butane</a:t>
                      </a:r>
                      <a:endParaRPr lang="zh-CN" altLang="en-US" sz="1600"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iC4H10</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3.3</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692866989"/>
                  </a:ext>
                </a:extLst>
              </a:tr>
              <a:tr h="358280">
                <a:tc>
                  <a:txBody>
                    <a:bodyPr/>
                    <a:lstStyle/>
                    <a:p>
                      <a:pPr algn="ct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SF6</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22800</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73585172"/>
                  </a:ext>
                </a:extLst>
              </a:tr>
              <a:tr h="358280">
                <a:tc>
                  <a:txBody>
                    <a:bodyPr/>
                    <a:lstStyle/>
                    <a:p>
                      <a:pPr algn="ct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b="1" dirty="0">
                          <a:solidFill>
                            <a:srgbClr val="FF0000"/>
                          </a:solidFill>
                          <a:latin typeface="Times New Roman" panose="02020603050405020304" pitchFamily="18" charset="0"/>
                          <a:cs typeface="Times New Roman" panose="02020603050405020304" pitchFamily="18" charset="0"/>
                        </a:rPr>
                        <a:t>CF3I</a:t>
                      </a:r>
                      <a:endParaRPr lang="zh-CN" altLang="en-US" b="1" dirty="0">
                        <a:solidFill>
                          <a:srgbClr val="FF0000"/>
                        </a:solidFill>
                        <a:latin typeface="Times New Roman" panose="02020603050405020304" pitchFamily="18" charset="0"/>
                        <a:cs typeface="Times New Roman" panose="02020603050405020304" pitchFamily="18" charset="0"/>
                      </a:endParaRPr>
                    </a:p>
                  </a:txBody>
                  <a:tcPr/>
                </a:tc>
                <a:tc>
                  <a:txBody>
                    <a:bodyPr/>
                    <a:lstStyle/>
                    <a:p>
                      <a:pPr algn="ctr"/>
                      <a:r>
                        <a:rPr lang="en-US" altLang="zh-CN" dirty="0">
                          <a:latin typeface="Times New Roman" panose="02020603050405020304" pitchFamily="18" charset="0"/>
                          <a:cs typeface="Times New Roman" panose="02020603050405020304" pitchFamily="18" charset="0"/>
                        </a:rPr>
                        <a:t>&lt;5</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20250547"/>
                  </a:ext>
                </a:extLst>
              </a:tr>
            </a:tbl>
          </a:graphicData>
        </a:graphic>
      </p:graphicFrame>
      <p:graphicFrame>
        <p:nvGraphicFramePr>
          <p:cNvPr id="11" name="表格 10">
            <a:extLst>
              <a:ext uri="{FF2B5EF4-FFF2-40B4-BE49-F238E27FC236}">
                <a16:creationId xmlns:a16="http://schemas.microsoft.com/office/drawing/2014/main" id="{EA632039-6548-8EC8-A548-5D2AF777E9EC}"/>
              </a:ext>
            </a:extLst>
          </p:cNvPr>
          <p:cNvGraphicFramePr>
            <a:graphicFrameLocks noGrp="1"/>
          </p:cNvGraphicFramePr>
          <p:nvPr>
            <p:extLst>
              <p:ext uri="{D42A27DB-BD31-4B8C-83A1-F6EECF244321}">
                <p14:modId xmlns:p14="http://schemas.microsoft.com/office/powerpoint/2010/main" val="1787622631"/>
              </p:ext>
            </p:extLst>
          </p:nvPr>
        </p:nvGraphicFramePr>
        <p:xfrm>
          <a:off x="4555191" y="2457647"/>
          <a:ext cx="4298017" cy="3753252"/>
        </p:xfrm>
        <a:graphic>
          <a:graphicData uri="http://schemas.openxmlformats.org/drawingml/2006/table">
            <a:tbl>
              <a:tblPr firstRow="1" bandRow="1">
                <a:tableStyleId>{93296810-A885-4BE3-A3E7-6D5BEEA58F35}</a:tableStyleId>
              </a:tblPr>
              <a:tblGrid>
                <a:gridCol w="1381506">
                  <a:extLst>
                    <a:ext uri="{9D8B030D-6E8A-4147-A177-3AD203B41FA5}">
                      <a16:colId xmlns:a16="http://schemas.microsoft.com/office/drawing/2014/main" val="1977155456"/>
                    </a:ext>
                  </a:extLst>
                </a:gridCol>
                <a:gridCol w="2916511">
                  <a:extLst>
                    <a:ext uri="{9D8B030D-6E8A-4147-A177-3AD203B41FA5}">
                      <a16:colId xmlns:a16="http://schemas.microsoft.com/office/drawing/2014/main" val="2898330648"/>
                    </a:ext>
                  </a:extLst>
                </a:gridCol>
              </a:tblGrid>
              <a:tr h="467616">
                <a:tc gridSpan="2">
                  <a:txBody>
                    <a:bodyPr/>
                    <a:lstStyle/>
                    <a:p>
                      <a:pPr algn="ctr" fontAlgn="ctr"/>
                      <a:r>
                        <a:rPr lang="en-US" sz="2400" u="none" strike="noStrike" dirty="0">
                          <a:effectLst/>
                        </a:rPr>
                        <a:t>test schedule</a:t>
                      </a:r>
                      <a:endParaRPr lang="en-US" sz="24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ctr"/>
                </a:tc>
                <a:tc hMerge="1">
                  <a:txBody>
                    <a:bodyPr/>
                    <a:lstStyle/>
                    <a:p>
                      <a:endParaRPr lang="zh-CN" altLang="en-US"/>
                    </a:p>
                  </a:txBody>
                  <a:tcPr/>
                </a:tc>
                <a:extLst>
                  <a:ext uri="{0D108BD9-81ED-4DB2-BD59-A6C34878D82A}">
                    <a16:rowId xmlns:a16="http://schemas.microsoft.com/office/drawing/2014/main" val="2010979822"/>
                  </a:ext>
                </a:extLst>
              </a:tr>
              <a:tr h="467616">
                <a:tc>
                  <a:txBody>
                    <a:bodyPr/>
                    <a:lstStyle/>
                    <a:p>
                      <a:pPr algn="ctr" fontAlgn="ctr"/>
                      <a:r>
                        <a:rPr lang="en-US" altLang="zh-CN" sz="2400" u="none" strike="noStrike" dirty="0">
                          <a:effectLst/>
                        </a:rPr>
                        <a:t>1</a:t>
                      </a:r>
                      <a:endParaRPr lang="en-US" altLang="zh-CN" sz="24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r>
                        <a:rPr lang="en-US" sz="2400" u="none" strike="noStrike" dirty="0">
                          <a:effectLst/>
                        </a:rPr>
                        <a:t>R134a/iso/SF6</a:t>
                      </a:r>
                      <a:endParaRPr lang="en-US" sz="24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val="320136833"/>
                  </a:ext>
                </a:extLst>
              </a:tr>
              <a:tr h="467616">
                <a:tc>
                  <a:txBody>
                    <a:bodyPr/>
                    <a:lstStyle/>
                    <a:p>
                      <a:pPr algn="ctr" fontAlgn="ctr"/>
                      <a:r>
                        <a:rPr lang="en-US" altLang="zh-CN" sz="2400" u="none" strike="noStrike">
                          <a:effectLst/>
                        </a:rPr>
                        <a:t>2</a:t>
                      </a:r>
                      <a:endParaRPr lang="en-US" altLang="zh-CN" sz="2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r>
                        <a:rPr lang="en-US" sz="2400" u="none" strike="noStrike">
                          <a:effectLst/>
                        </a:rPr>
                        <a:t>SF6-&gt;CF3I</a:t>
                      </a:r>
                      <a:endParaRPr lang="en-US" sz="2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val="648289667"/>
                  </a:ext>
                </a:extLst>
              </a:tr>
              <a:tr h="467616">
                <a:tc>
                  <a:txBody>
                    <a:bodyPr/>
                    <a:lstStyle/>
                    <a:p>
                      <a:pPr algn="ctr" fontAlgn="ctr"/>
                      <a:r>
                        <a:rPr lang="en-US" altLang="zh-CN" sz="2400" u="none" strike="noStrike">
                          <a:effectLst/>
                        </a:rPr>
                        <a:t>3</a:t>
                      </a:r>
                      <a:endParaRPr lang="en-US" altLang="zh-CN" sz="2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r>
                        <a:rPr lang="en-US" sz="2400" u="none" strike="noStrike">
                          <a:effectLst/>
                        </a:rPr>
                        <a:t>R134a-&gt;R123ze</a:t>
                      </a:r>
                      <a:endParaRPr lang="en-US" sz="2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val="143480213"/>
                  </a:ext>
                </a:extLst>
              </a:tr>
              <a:tr h="467616">
                <a:tc>
                  <a:txBody>
                    <a:bodyPr/>
                    <a:lstStyle/>
                    <a:p>
                      <a:pPr algn="ctr" fontAlgn="ctr"/>
                      <a:r>
                        <a:rPr lang="en-US" altLang="zh-CN" sz="2400" u="none" strike="noStrike">
                          <a:effectLst/>
                        </a:rPr>
                        <a:t>4</a:t>
                      </a:r>
                      <a:endParaRPr lang="en-US" altLang="zh-CN" sz="2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r>
                        <a:rPr lang="en-US" sz="2400" u="none" strike="noStrike">
                          <a:effectLst/>
                        </a:rPr>
                        <a:t>R134a-&gt;R1233zd</a:t>
                      </a:r>
                      <a:endParaRPr lang="en-US" sz="2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val="4113063344"/>
                  </a:ext>
                </a:extLst>
              </a:tr>
              <a:tr h="467616">
                <a:tc>
                  <a:txBody>
                    <a:bodyPr/>
                    <a:lstStyle/>
                    <a:p>
                      <a:pPr algn="ctr" fontAlgn="ctr"/>
                      <a:r>
                        <a:rPr lang="en-US" altLang="zh-CN" sz="2400" u="none" strike="noStrike">
                          <a:effectLst/>
                        </a:rPr>
                        <a:t>5</a:t>
                      </a:r>
                      <a:endParaRPr lang="en-US" altLang="zh-CN" sz="2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r>
                        <a:rPr lang="en-US" sz="2400" u="none" strike="noStrike" dirty="0">
                          <a:effectLst/>
                        </a:rPr>
                        <a:t>R134a-&gt;R1234yf</a:t>
                      </a:r>
                      <a:endParaRPr lang="en-US" sz="24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val="574839102"/>
                  </a:ext>
                </a:extLst>
              </a:tr>
              <a:tr h="947556">
                <a:tc>
                  <a:txBody>
                    <a:bodyPr/>
                    <a:lstStyle/>
                    <a:p>
                      <a:pPr algn="ctr" fontAlgn="ctr"/>
                      <a:r>
                        <a:rPr lang="en-US" altLang="zh-CN" sz="2400" u="none" strike="noStrike">
                          <a:effectLst/>
                        </a:rPr>
                        <a:t>6</a:t>
                      </a:r>
                      <a:endParaRPr lang="en-US" altLang="zh-CN" sz="2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r>
                        <a:rPr lang="en-US" sz="2400" u="none" strike="noStrike" dirty="0">
                          <a:effectLst/>
                        </a:rPr>
                        <a:t>R134a-&gt;R123ze</a:t>
                      </a:r>
                      <a:br>
                        <a:rPr lang="en-US" sz="2400" u="none" strike="noStrike" dirty="0">
                          <a:effectLst/>
                        </a:rPr>
                      </a:br>
                      <a:r>
                        <a:rPr lang="en-US" sz="2400" u="none" strike="noStrike" dirty="0">
                          <a:effectLst/>
                        </a:rPr>
                        <a:t>SF6-&gt;CF3I</a:t>
                      </a:r>
                      <a:endParaRPr lang="en-US" sz="24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val="2024087995"/>
                  </a:ext>
                </a:extLst>
              </a:tr>
            </a:tbl>
          </a:graphicData>
        </a:graphic>
      </p:graphicFrame>
      <p:sp>
        <p:nvSpPr>
          <p:cNvPr id="13" name="文本框 12">
            <a:extLst>
              <a:ext uri="{FF2B5EF4-FFF2-40B4-BE49-F238E27FC236}">
                <a16:creationId xmlns:a16="http://schemas.microsoft.com/office/drawing/2014/main" id="{0D6BC8F7-3B94-438D-851D-8AFD5FE8327B}"/>
              </a:ext>
            </a:extLst>
          </p:cNvPr>
          <p:cNvSpPr txBox="1"/>
          <p:nvPr/>
        </p:nvSpPr>
        <p:spPr>
          <a:xfrm>
            <a:off x="8938001" y="3854376"/>
            <a:ext cx="3086168" cy="830997"/>
          </a:xfrm>
          <a:prstGeom prst="rect">
            <a:avLst/>
          </a:prstGeom>
          <a:noFill/>
        </p:spPr>
        <p:txBody>
          <a:bodyPr wrap="square" rtlCol="0">
            <a:spAutoFit/>
          </a:bodyPr>
          <a:lstStyle/>
          <a:p>
            <a:r>
              <a:rPr lang="en-US" altLang="zh-CN" sz="2400" dirty="0"/>
              <a:t>only change the working gas</a:t>
            </a:r>
          </a:p>
        </p:txBody>
      </p:sp>
    </p:spTree>
    <p:extLst>
      <p:ext uri="{BB962C8B-B14F-4D97-AF65-F5344CB8AC3E}">
        <p14:creationId xmlns:p14="http://schemas.microsoft.com/office/powerpoint/2010/main" val="9758477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01471" y="274279"/>
            <a:ext cx="3225563"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SF6 → </a:t>
            </a:r>
            <a:r>
              <a:rPr lang="en-US" altLang="zh-CN" sz="4400" b="1" dirty="0">
                <a:solidFill>
                  <a:srgbClr val="FF0000"/>
                </a:solidFill>
                <a:effectLst/>
                <a:latin typeface="Times New Roman" panose="02020603050405020304" pitchFamily="18" charset="0"/>
                <a:cs typeface="Times New Roman" panose="02020603050405020304" pitchFamily="18" charset="0"/>
              </a:rPr>
              <a:t>CF3I</a:t>
            </a:r>
          </a:p>
        </p:txBody>
      </p:sp>
      <mc:AlternateContent xmlns:mc="http://schemas.openxmlformats.org/markup-compatibility/2006" xmlns:a14="http://schemas.microsoft.com/office/drawing/2010/main">
        <mc:Choice Requires="a14">
          <p:sp>
            <p:nvSpPr>
              <p:cNvPr id="23" name="文本框 22">
                <a:extLst>
                  <a:ext uri="{FF2B5EF4-FFF2-40B4-BE49-F238E27FC236}">
                    <a16:creationId xmlns:a16="http://schemas.microsoft.com/office/drawing/2014/main" id="{F23BBF6A-BF7C-4C1E-538A-2011CF935433}"/>
                  </a:ext>
                </a:extLst>
              </p:cNvPr>
              <p:cNvSpPr txBox="1"/>
              <p:nvPr/>
            </p:nvSpPr>
            <p:spPr>
              <a:xfrm>
                <a:off x="2708939" y="5704849"/>
                <a:ext cx="6968461" cy="480131"/>
              </a:xfrm>
              <a:prstGeom prst="rect">
                <a:avLst/>
              </a:prstGeom>
              <a:noFill/>
            </p:spPr>
            <p:txBody>
              <a:bodyPr wrap="square" rtlCol="0">
                <a:spAutoFit/>
              </a:bodyPr>
              <a:lstStyle/>
              <a:p>
                <a:pPr marL="228600" lvl="0" indent="-228600">
                  <a:lnSpc>
                    <a:spcPct val="90000"/>
                  </a:lnSpc>
                  <a:spcBef>
                    <a:spcPts val="1000"/>
                  </a:spcBef>
                  <a:buFont typeface="Arial" panose="020B0604020202020204" pitchFamily="34" charset="0"/>
                  <a:buChar char="•"/>
                </a:pPr>
                <a14:m>
                  <m:oMath xmlns:m="http://schemas.openxmlformats.org/officeDocument/2006/math">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Increase</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 </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CF</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3</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I</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 </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Gain</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 </m:t>
                    </m:r>
                    <m:r>
                      <m:rPr>
                        <m:nor/>
                      </m:rPr>
                      <a:rPr lang="en-US" altLang="zh-CN" sz="2800" dirty="0">
                        <a:solidFill>
                          <a:prstClr val="black"/>
                        </a:solidFill>
                        <a:latin typeface="Cambria Math" panose="02040503050406030204" pitchFamily="18" charset="0"/>
                        <a:ea typeface="Cambria Math" panose="02040503050406030204" pitchFamily="18" charset="0"/>
                        <a:cs typeface="Times New Roman" panose="02020603050405020304" pitchFamily="18" charset="0"/>
                      </a:rPr>
                      <m:t>↘, </m:t>
                    </m:r>
                    <m:r>
                      <m:rPr>
                        <m:nor/>
                      </m:rPr>
                      <a:rPr lang="en-US" altLang="zh-CN" sz="2800" dirty="0">
                        <a:solidFill>
                          <a:prstClr val="black"/>
                        </a:solidFill>
                        <a:latin typeface="Cambria Math" panose="02040503050406030204" pitchFamily="18" charset="0"/>
                        <a:ea typeface="Cambria Math" panose="02040503050406030204" pitchFamily="18" charset="0"/>
                        <a:cs typeface="Times New Roman" panose="02020603050405020304" pitchFamily="18" charset="0"/>
                      </a:rPr>
                      <m:t>HV</m:t>
                    </m:r>
                    <m:r>
                      <m:rPr>
                        <m:nor/>
                      </m:rPr>
                      <a:rPr lang="en-US" altLang="zh-CN" sz="2800" dirty="0">
                        <a:solidFill>
                          <a:prstClr val="black"/>
                        </a:solidFill>
                        <a:latin typeface="Cambria Math" panose="02040503050406030204" pitchFamily="18" charset="0"/>
                        <a:ea typeface="Cambria Math" panose="02040503050406030204" pitchFamily="18" charset="0"/>
                        <a:cs typeface="Times New Roman" panose="02020603050405020304" pitchFamily="18" charset="0"/>
                      </a:rPr>
                      <m:t>↗, </m:t>
                    </m:r>
                    <m:r>
                      <m:rPr>
                        <m:nor/>
                      </m:rPr>
                      <a:rPr lang="en-US" altLang="zh-CN" sz="2800" dirty="0">
                        <a:solidFill>
                          <a:prstClr val="black"/>
                        </a:solidFill>
                        <a:latin typeface="Cambria Math" panose="02040503050406030204" pitchFamily="18" charset="0"/>
                        <a:ea typeface="Cambria Math" panose="02040503050406030204" pitchFamily="18" charset="0"/>
                        <a:cs typeface="Times New Roman" panose="02020603050405020304" pitchFamily="18" charset="0"/>
                      </a:rPr>
                      <m:t>TR</m:t>
                    </m:r>
                    <m:r>
                      <m:rPr>
                        <m:nor/>
                      </m:rPr>
                      <a:rPr lang="en-US" altLang="zh-CN" sz="2800" dirty="0">
                        <a:solidFill>
                          <a:prstClr val="black"/>
                        </a:solidFill>
                        <a:latin typeface="Cambria Math" panose="02040503050406030204" pitchFamily="18" charset="0"/>
                        <a:ea typeface="Cambria Math" panose="02040503050406030204" pitchFamily="18" charset="0"/>
                        <a:cs typeface="Times New Roman" panose="02020603050405020304" pitchFamily="18" charset="0"/>
                      </a:rPr>
                      <m:t>↘</m:t>
                    </m:r>
                  </m:oMath>
                </a14:m>
                <a:endParaRPr lang="zh-CN" altLang="en-US"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mc:Choice>
        <mc:Fallback xmlns="">
          <p:sp>
            <p:nvSpPr>
              <p:cNvPr id="23" name="文本框 22">
                <a:extLst>
                  <a:ext uri="{FF2B5EF4-FFF2-40B4-BE49-F238E27FC236}">
                    <a16:creationId xmlns:a16="http://schemas.microsoft.com/office/drawing/2014/main" id="{F23BBF6A-BF7C-4C1E-538A-2011CF935433}"/>
                  </a:ext>
                </a:extLst>
              </p:cNvPr>
              <p:cNvSpPr txBox="1">
                <a:spLocks noRot="1" noChangeAspect="1" noMove="1" noResize="1" noEditPoints="1" noAdjustHandles="1" noChangeArrowheads="1" noChangeShapeType="1" noTextEdit="1"/>
              </p:cNvSpPr>
              <p:nvPr/>
            </p:nvSpPr>
            <p:spPr>
              <a:xfrm>
                <a:off x="2708939" y="5704849"/>
                <a:ext cx="6968461" cy="480131"/>
              </a:xfrm>
              <a:prstGeom prst="rect">
                <a:avLst/>
              </a:prstGeom>
              <a:blipFill>
                <a:blip r:embed="rId3"/>
                <a:stretch>
                  <a:fillRect/>
                </a:stretch>
              </a:blipFill>
            </p:spPr>
            <p:txBody>
              <a:bodyPr/>
              <a:lstStyle/>
              <a:p>
                <a:r>
                  <a:rPr lang="zh-CN" altLang="en-US">
                    <a:noFill/>
                  </a:rPr>
                  <a:t> </a:t>
                </a:r>
              </a:p>
            </p:txBody>
          </p:sp>
        </mc:Fallback>
      </mc:AlternateContent>
      <p:sp>
        <p:nvSpPr>
          <p:cNvPr id="2" name="日期占位符 1">
            <a:extLst>
              <a:ext uri="{FF2B5EF4-FFF2-40B4-BE49-F238E27FC236}">
                <a16:creationId xmlns:a16="http://schemas.microsoft.com/office/drawing/2014/main" id="{8A414EC1-3282-3860-54E1-DC5ACF302B40}"/>
              </a:ext>
            </a:extLst>
          </p:cNvPr>
          <p:cNvSpPr>
            <a:spLocks noGrp="1"/>
          </p:cNvSpPr>
          <p:nvPr>
            <p:ph type="dt" sz="half" idx="10"/>
          </p:nvPr>
        </p:nvSpPr>
        <p:spPr/>
        <p:txBody>
          <a:bodyPr/>
          <a:lstStyle/>
          <a:p>
            <a:fld id="{303CCC70-A02B-4CC6-8C60-DF21CD7A699C}" type="datetime1">
              <a:rPr lang="zh-CN" altLang="en-US" smtClean="0"/>
              <a:t>2025/2/24</a:t>
            </a:fld>
            <a:endParaRPr lang="zh-CN" altLang="en-US"/>
          </a:p>
        </p:txBody>
      </p:sp>
      <p:sp>
        <p:nvSpPr>
          <p:cNvPr id="8" name="灯片编号占位符 7">
            <a:extLst>
              <a:ext uri="{FF2B5EF4-FFF2-40B4-BE49-F238E27FC236}">
                <a16:creationId xmlns:a16="http://schemas.microsoft.com/office/drawing/2014/main" id="{220D9DDF-C125-209D-C872-D31A957BEDF0}"/>
              </a:ext>
            </a:extLst>
          </p:cNvPr>
          <p:cNvSpPr>
            <a:spLocks noGrp="1"/>
          </p:cNvSpPr>
          <p:nvPr>
            <p:ph type="sldNum" sz="quarter" idx="12"/>
          </p:nvPr>
        </p:nvSpPr>
        <p:spPr/>
        <p:txBody>
          <a:bodyPr/>
          <a:lstStyle/>
          <a:p>
            <a:fld id="{772B3C76-F426-418F-9AAE-6732A97E15CC}" type="slidenum">
              <a:rPr lang="zh-CN" altLang="en-US" smtClean="0"/>
              <a:t>17</a:t>
            </a:fld>
            <a:endParaRPr lang="zh-CN" altLang="en-US"/>
          </a:p>
        </p:txBody>
      </p:sp>
      <p:sp>
        <p:nvSpPr>
          <p:cNvPr id="11" name="文本框 10">
            <a:extLst>
              <a:ext uri="{FF2B5EF4-FFF2-40B4-BE49-F238E27FC236}">
                <a16:creationId xmlns:a16="http://schemas.microsoft.com/office/drawing/2014/main" id="{B6D97842-7513-1F02-031A-C60733294D8B}"/>
              </a:ext>
            </a:extLst>
          </p:cNvPr>
          <p:cNvSpPr txBox="1"/>
          <p:nvPr/>
        </p:nvSpPr>
        <p:spPr>
          <a:xfrm>
            <a:off x="180880" y="1269493"/>
            <a:ext cx="6498562" cy="461665"/>
          </a:xfrm>
          <a:prstGeom prst="rect">
            <a:avLst/>
          </a:prstGeom>
          <a:noFill/>
        </p:spPr>
        <p:txBody>
          <a:bodyPr wrap="square" rtlCol="0">
            <a:spAutoFit/>
          </a:bodyPr>
          <a:lstStyle/>
          <a:p>
            <a:r>
              <a:rPr lang="pt-BR" altLang="zh-CN" sz="2400" dirty="0"/>
              <a:t>Fix iC4H10 = 5%, CF3I = (5,10,15,20,25)%</a:t>
            </a:r>
          </a:p>
        </p:txBody>
      </p:sp>
      <p:pic>
        <p:nvPicPr>
          <p:cNvPr id="12" name="图片 11">
            <a:extLst>
              <a:ext uri="{FF2B5EF4-FFF2-40B4-BE49-F238E27FC236}">
                <a16:creationId xmlns:a16="http://schemas.microsoft.com/office/drawing/2014/main" id="{AAE58552-0543-E034-BD2F-452C6B9F7B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753" y="1838082"/>
            <a:ext cx="4800000" cy="3600000"/>
          </a:xfrm>
          <a:prstGeom prst="rect">
            <a:avLst/>
          </a:prstGeom>
        </p:spPr>
      </p:pic>
      <p:pic>
        <p:nvPicPr>
          <p:cNvPr id="13" name="图片 12">
            <a:extLst>
              <a:ext uri="{FF2B5EF4-FFF2-40B4-BE49-F238E27FC236}">
                <a16:creationId xmlns:a16="http://schemas.microsoft.com/office/drawing/2014/main" id="{860A89CE-06A6-F6A0-7348-42B7897616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05753" y="1838082"/>
            <a:ext cx="4800000" cy="3600000"/>
          </a:xfrm>
          <a:prstGeom prst="rect">
            <a:avLst/>
          </a:prstGeom>
        </p:spPr>
      </p:pic>
    </p:spTree>
    <p:extLst>
      <p:ext uri="{BB962C8B-B14F-4D97-AF65-F5344CB8AC3E}">
        <p14:creationId xmlns:p14="http://schemas.microsoft.com/office/powerpoint/2010/main" val="23675029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01471" y="274279"/>
            <a:ext cx="4602542"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R134a → </a:t>
            </a:r>
            <a:r>
              <a:rPr lang="en-US" altLang="zh-CN" sz="4400" b="1" dirty="0">
                <a:solidFill>
                  <a:srgbClr val="FF0000"/>
                </a:solidFill>
                <a:effectLst/>
                <a:latin typeface="Times New Roman" panose="02020603050405020304" pitchFamily="18" charset="0"/>
                <a:cs typeface="Times New Roman" panose="02020603050405020304" pitchFamily="18" charset="0"/>
              </a:rPr>
              <a:t>R1234ze</a:t>
            </a:r>
          </a:p>
        </p:txBody>
      </p:sp>
      <mc:AlternateContent xmlns:mc="http://schemas.openxmlformats.org/markup-compatibility/2006" xmlns:a14="http://schemas.microsoft.com/office/drawing/2010/main">
        <mc:Choice Requires="a14">
          <p:sp>
            <p:nvSpPr>
              <p:cNvPr id="23" name="文本框 22">
                <a:extLst>
                  <a:ext uri="{FF2B5EF4-FFF2-40B4-BE49-F238E27FC236}">
                    <a16:creationId xmlns:a16="http://schemas.microsoft.com/office/drawing/2014/main" id="{F23BBF6A-BF7C-4C1E-538A-2011CF935433}"/>
                  </a:ext>
                </a:extLst>
              </p:cNvPr>
              <p:cNvSpPr txBox="1"/>
              <p:nvPr/>
            </p:nvSpPr>
            <p:spPr>
              <a:xfrm>
                <a:off x="1729422" y="5691294"/>
                <a:ext cx="7552661" cy="480131"/>
              </a:xfrm>
              <a:prstGeom prst="rect">
                <a:avLst/>
              </a:prstGeom>
              <a:noFill/>
            </p:spPr>
            <p:txBody>
              <a:bodyPr wrap="square" rtlCol="0">
                <a:spAutoFit/>
              </a:bodyPr>
              <a:lstStyle/>
              <a:p>
                <a:pPr marL="228600" lvl="0" indent="-228600">
                  <a:lnSpc>
                    <a:spcPct val="90000"/>
                  </a:lnSpc>
                  <a:spcBef>
                    <a:spcPts val="1000"/>
                  </a:spcBef>
                  <a:buFont typeface="Arial" panose="020B0604020202020204" pitchFamily="34" charset="0"/>
                  <a:buChar char="•"/>
                </a:pPr>
                <a14:m>
                  <m:oMath xmlns:m="http://schemas.openxmlformats.org/officeDocument/2006/math">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Increase</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 </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iC</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4</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H</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10 : </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Gain</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 </m:t>
                    </m:r>
                    <m:r>
                      <m:rPr>
                        <m:nor/>
                      </m:rPr>
                      <a:rPr lang="en-US" altLang="zh-CN" sz="2800" dirty="0">
                        <a:solidFill>
                          <a:prstClr val="black"/>
                        </a:solidFill>
                        <a:latin typeface="Cambria Math" panose="02040503050406030204" pitchFamily="18" charset="0"/>
                        <a:ea typeface="Cambria Math" panose="02040503050406030204" pitchFamily="18" charset="0"/>
                        <a:cs typeface="Times New Roman" panose="02020603050405020304" pitchFamily="18" charset="0"/>
                      </a:rPr>
                      <m:t>↗, </m:t>
                    </m:r>
                    <m:r>
                      <m:rPr>
                        <m:nor/>
                      </m:rPr>
                      <a:rPr lang="en-US" altLang="zh-CN" sz="2800" dirty="0">
                        <a:solidFill>
                          <a:prstClr val="black"/>
                        </a:solidFill>
                        <a:latin typeface="Cambria Math" panose="02040503050406030204" pitchFamily="18" charset="0"/>
                        <a:ea typeface="Cambria Math" panose="02040503050406030204" pitchFamily="18" charset="0"/>
                        <a:cs typeface="Times New Roman" panose="02020603050405020304" pitchFamily="18" charset="0"/>
                      </a:rPr>
                      <m:t>HV</m:t>
                    </m:r>
                    <m:r>
                      <m:rPr>
                        <m:nor/>
                      </m:rPr>
                      <a:rPr lang="en-US" altLang="zh-CN" sz="2800" dirty="0">
                        <a:solidFill>
                          <a:prstClr val="black"/>
                        </a:solidFill>
                        <a:latin typeface="Cambria Math" panose="02040503050406030204" pitchFamily="18" charset="0"/>
                        <a:ea typeface="Cambria Math" panose="02040503050406030204" pitchFamily="18" charset="0"/>
                        <a:cs typeface="Times New Roman" panose="02020603050405020304" pitchFamily="18" charset="0"/>
                      </a:rPr>
                      <m:t>↘, </m:t>
                    </m:r>
                    <m:r>
                      <m:rPr>
                        <m:nor/>
                      </m:rPr>
                      <a:rPr lang="en-US" altLang="zh-CN" sz="2800" dirty="0">
                        <a:solidFill>
                          <a:prstClr val="black"/>
                        </a:solidFill>
                        <a:latin typeface="Cambria Math" panose="02040503050406030204" pitchFamily="18" charset="0"/>
                        <a:ea typeface="Cambria Math" panose="02040503050406030204" pitchFamily="18" charset="0"/>
                        <a:cs typeface="Times New Roman" panose="02020603050405020304" pitchFamily="18" charset="0"/>
                      </a:rPr>
                      <m:t>TR</m:t>
                    </m:r>
                    <m:r>
                      <m:rPr>
                        <m:nor/>
                      </m:rPr>
                      <a:rPr lang="en-US" altLang="zh-CN" sz="2800" dirty="0">
                        <a:solidFill>
                          <a:prstClr val="black"/>
                        </a:solidFill>
                        <a:latin typeface="Cambria Math" panose="02040503050406030204" pitchFamily="18" charset="0"/>
                        <a:ea typeface="Cambria Math" panose="02040503050406030204" pitchFamily="18" charset="0"/>
                        <a:cs typeface="Times New Roman" panose="02020603050405020304" pitchFamily="18" charset="0"/>
                      </a:rPr>
                      <m:t>↗</m:t>
                    </m:r>
                  </m:oMath>
                </a14:m>
                <a:endParaRPr lang="zh-CN" altLang="en-US"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mc:Choice>
        <mc:Fallback xmlns="">
          <p:sp>
            <p:nvSpPr>
              <p:cNvPr id="23" name="文本框 22">
                <a:extLst>
                  <a:ext uri="{FF2B5EF4-FFF2-40B4-BE49-F238E27FC236}">
                    <a16:creationId xmlns:a16="http://schemas.microsoft.com/office/drawing/2014/main" id="{F23BBF6A-BF7C-4C1E-538A-2011CF935433}"/>
                  </a:ext>
                </a:extLst>
              </p:cNvPr>
              <p:cNvSpPr txBox="1">
                <a:spLocks noRot="1" noChangeAspect="1" noMove="1" noResize="1" noEditPoints="1" noAdjustHandles="1" noChangeArrowheads="1" noChangeShapeType="1" noTextEdit="1"/>
              </p:cNvSpPr>
              <p:nvPr/>
            </p:nvSpPr>
            <p:spPr>
              <a:xfrm>
                <a:off x="1729422" y="5691294"/>
                <a:ext cx="7552661" cy="480131"/>
              </a:xfrm>
              <a:prstGeom prst="rect">
                <a:avLst/>
              </a:prstGeom>
              <a:blipFill>
                <a:blip r:embed="rId3"/>
                <a:stretch>
                  <a:fillRect/>
                </a:stretch>
              </a:blipFill>
            </p:spPr>
            <p:txBody>
              <a:bodyPr/>
              <a:lstStyle/>
              <a:p>
                <a:r>
                  <a:rPr lang="zh-CN" altLang="en-US">
                    <a:noFill/>
                  </a:rPr>
                  <a:t> </a:t>
                </a:r>
              </a:p>
            </p:txBody>
          </p:sp>
        </mc:Fallback>
      </mc:AlternateContent>
      <p:sp>
        <p:nvSpPr>
          <p:cNvPr id="2" name="日期占位符 1">
            <a:extLst>
              <a:ext uri="{FF2B5EF4-FFF2-40B4-BE49-F238E27FC236}">
                <a16:creationId xmlns:a16="http://schemas.microsoft.com/office/drawing/2014/main" id="{8A414EC1-3282-3860-54E1-DC5ACF302B40}"/>
              </a:ext>
            </a:extLst>
          </p:cNvPr>
          <p:cNvSpPr>
            <a:spLocks noGrp="1"/>
          </p:cNvSpPr>
          <p:nvPr>
            <p:ph type="dt" sz="half" idx="10"/>
          </p:nvPr>
        </p:nvSpPr>
        <p:spPr/>
        <p:txBody>
          <a:bodyPr/>
          <a:lstStyle/>
          <a:p>
            <a:fld id="{303CCC70-A02B-4CC6-8C60-DF21CD7A699C}" type="datetime1">
              <a:rPr lang="zh-CN" altLang="en-US" smtClean="0"/>
              <a:t>2025/2/24</a:t>
            </a:fld>
            <a:endParaRPr lang="zh-CN" altLang="en-US"/>
          </a:p>
        </p:txBody>
      </p:sp>
      <p:sp>
        <p:nvSpPr>
          <p:cNvPr id="8" name="灯片编号占位符 7">
            <a:extLst>
              <a:ext uri="{FF2B5EF4-FFF2-40B4-BE49-F238E27FC236}">
                <a16:creationId xmlns:a16="http://schemas.microsoft.com/office/drawing/2014/main" id="{220D9DDF-C125-209D-C872-D31A957BEDF0}"/>
              </a:ext>
            </a:extLst>
          </p:cNvPr>
          <p:cNvSpPr>
            <a:spLocks noGrp="1"/>
          </p:cNvSpPr>
          <p:nvPr>
            <p:ph type="sldNum" sz="quarter" idx="12"/>
          </p:nvPr>
        </p:nvSpPr>
        <p:spPr/>
        <p:txBody>
          <a:bodyPr/>
          <a:lstStyle/>
          <a:p>
            <a:fld id="{772B3C76-F426-418F-9AAE-6732A97E15CC}" type="slidenum">
              <a:rPr lang="zh-CN" altLang="en-US" smtClean="0"/>
              <a:t>18</a:t>
            </a:fld>
            <a:endParaRPr lang="zh-CN" altLang="en-US"/>
          </a:p>
        </p:txBody>
      </p:sp>
      <p:sp>
        <p:nvSpPr>
          <p:cNvPr id="11" name="文本框 10">
            <a:extLst>
              <a:ext uri="{FF2B5EF4-FFF2-40B4-BE49-F238E27FC236}">
                <a16:creationId xmlns:a16="http://schemas.microsoft.com/office/drawing/2014/main" id="{B6D97842-7513-1F02-031A-C60733294D8B}"/>
              </a:ext>
            </a:extLst>
          </p:cNvPr>
          <p:cNvSpPr txBox="1"/>
          <p:nvPr/>
        </p:nvSpPr>
        <p:spPr>
          <a:xfrm>
            <a:off x="401471" y="1191415"/>
            <a:ext cx="6498562" cy="461665"/>
          </a:xfrm>
          <a:prstGeom prst="rect">
            <a:avLst/>
          </a:prstGeom>
          <a:noFill/>
        </p:spPr>
        <p:txBody>
          <a:bodyPr wrap="square" rtlCol="0">
            <a:spAutoFit/>
          </a:bodyPr>
          <a:lstStyle/>
          <a:p>
            <a:r>
              <a:rPr lang="pt-BR" altLang="zh-CN" sz="2400" dirty="0"/>
              <a:t>Fix SF6 = 5%, R1234ze = (90,85,80,75,70)%</a:t>
            </a:r>
          </a:p>
        </p:txBody>
      </p:sp>
      <p:pic>
        <p:nvPicPr>
          <p:cNvPr id="3" name="图片 2">
            <a:extLst>
              <a:ext uri="{FF2B5EF4-FFF2-40B4-BE49-F238E27FC236}">
                <a16:creationId xmlns:a16="http://schemas.microsoft.com/office/drawing/2014/main" id="{D9428A0B-195F-F125-38A6-25E95D2D7DA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4624" y="1720829"/>
            <a:ext cx="4800000" cy="3600000"/>
          </a:xfrm>
          <a:prstGeom prst="rect">
            <a:avLst/>
          </a:prstGeom>
        </p:spPr>
      </p:pic>
      <p:pic>
        <p:nvPicPr>
          <p:cNvPr id="4" name="图片 3">
            <a:extLst>
              <a:ext uri="{FF2B5EF4-FFF2-40B4-BE49-F238E27FC236}">
                <a16:creationId xmlns:a16="http://schemas.microsoft.com/office/drawing/2014/main" id="{20CDFB84-F709-940E-16DB-5AD707AC269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44624" y="1720829"/>
            <a:ext cx="4800000" cy="3600000"/>
          </a:xfrm>
          <a:prstGeom prst="rect">
            <a:avLst/>
          </a:prstGeom>
        </p:spPr>
      </p:pic>
    </p:spTree>
    <p:extLst>
      <p:ext uri="{BB962C8B-B14F-4D97-AF65-F5344CB8AC3E}">
        <p14:creationId xmlns:p14="http://schemas.microsoft.com/office/powerpoint/2010/main" val="42390534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01471" y="274279"/>
            <a:ext cx="8485015" cy="769441"/>
          </a:xfrm>
          <a:prstGeom prst="rect">
            <a:avLst/>
          </a:prstGeom>
          <a:noFill/>
        </p:spPr>
        <p:txBody>
          <a:bodyPr wrap="none" rtlCol="0">
            <a:spAutoFit/>
          </a:bodyPr>
          <a:lstStyle/>
          <a:p>
            <a:r>
              <a:rPr lang="en-US" altLang="zh-CN" sz="4400" b="1" dirty="0">
                <a:solidFill>
                  <a:srgbClr val="000000"/>
                </a:solidFill>
                <a:latin typeface="Times New Roman" panose="02020603050405020304" pitchFamily="18" charset="0"/>
                <a:cs typeface="Times New Roman" panose="02020603050405020304" pitchFamily="18" charset="0"/>
              </a:rPr>
              <a:t>Result of all gas, f</a:t>
            </a:r>
            <a:r>
              <a:rPr lang="en-US" altLang="zh-CN" sz="4400" b="1" dirty="0">
                <a:solidFill>
                  <a:srgbClr val="000000"/>
                </a:solidFill>
                <a:effectLst/>
                <a:latin typeface="Times New Roman" panose="02020603050405020304" pitchFamily="18" charset="0"/>
                <a:cs typeface="Times New Roman" panose="02020603050405020304" pitchFamily="18" charset="0"/>
              </a:rPr>
              <a:t>ix iC4H10 = 5% </a:t>
            </a:r>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日期占位符 2">
            <a:extLst>
              <a:ext uri="{FF2B5EF4-FFF2-40B4-BE49-F238E27FC236}">
                <a16:creationId xmlns:a16="http://schemas.microsoft.com/office/drawing/2014/main" id="{B785958B-0723-3409-2045-8ED8BF6266E7}"/>
              </a:ext>
            </a:extLst>
          </p:cNvPr>
          <p:cNvSpPr>
            <a:spLocks noGrp="1"/>
          </p:cNvSpPr>
          <p:nvPr>
            <p:ph type="dt" sz="half" idx="10"/>
          </p:nvPr>
        </p:nvSpPr>
        <p:spPr/>
        <p:txBody>
          <a:bodyPr/>
          <a:lstStyle/>
          <a:p>
            <a:fld id="{E0C31560-ECFC-4D59-B831-A50CF6851562}" type="datetime1">
              <a:rPr lang="zh-CN" altLang="en-US" smtClean="0"/>
              <a:t>2025/2/24</a:t>
            </a:fld>
            <a:endParaRPr lang="zh-CN" altLang="en-US"/>
          </a:p>
        </p:txBody>
      </p:sp>
      <p:sp>
        <p:nvSpPr>
          <p:cNvPr id="4" name="灯片编号占位符 3">
            <a:extLst>
              <a:ext uri="{FF2B5EF4-FFF2-40B4-BE49-F238E27FC236}">
                <a16:creationId xmlns:a16="http://schemas.microsoft.com/office/drawing/2014/main" id="{47214823-5BEB-3758-5929-CE1D1FEC6EF9}"/>
              </a:ext>
            </a:extLst>
          </p:cNvPr>
          <p:cNvSpPr>
            <a:spLocks noGrp="1"/>
          </p:cNvSpPr>
          <p:nvPr>
            <p:ph type="sldNum" sz="quarter" idx="12"/>
          </p:nvPr>
        </p:nvSpPr>
        <p:spPr/>
        <p:txBody>
          <a:bodyPr/>
          <a:lstStyle/>
          <a:p>
            <a:fld id="{772B3C76-F426-418F-9AAE-6732A97E15CC}" type="slidenum">
              <a:rPr lang="zh-CN" altLang="en-US" smtClean="0"/>
              <a:t>19</a:t>
            </a:fld>
            <a:endParaRPr lang="zh-CN" altLang="en-US"/>
          </a:p>
        </p:txBody>
      </p:sp>
      <p:pic>
        <p:nvPicPr>
          <p:cNvPr id="13" name="图片 12">
            <a:extLst>
              <a:ext uri="{FF2B5EF4-FFF2-40B4-BE49-F238E27FC236}">
                <a16:creationId xmlns:a16="http://schemas.microsoft.com/office/drawing/2014/main" id="{A9A74DDC-BAC8-3D0D-69C7-D418F0B05AD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30361"/>
            <a:ext cx="4080000" cy="3060000"/>
          </a:xfrm>
          <a:prstGeom prst="rect">
            <a:avLst/>
          </a:prstGeom>
        </p:spPr>
      </p:pic>
      <p:pic>
        <p:nvPicPr>
          <p:cNvPr id="14" name="图片 13">
            <a:extLst>
              <a:ext uri="{FF2B5EF4-FFF2-40B4-BE49-F238E27FC236}">
                <a16:creationId xmlns:a16="http://schemas.microsoft.com/office/drawing/2014/main" id="{050EF458-30A7-87ED-EE0C-9E447F972B2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20166" y="1530361"/>
            <a:ext cx="4080000" cy="3060000"/>
          </a:xfrm>
          <a:prstGeom prst="rect">
            <a:avLst/>
          </a:prstGeom>
        </p:spPr>
      </p:pic>
      <p:pic>
        <p:nvPicPr>
          <p:cNvPr id="15" name="图片 14">
            <a:extLst>
              <a:ext uri="{FF2B5EF4-FFF2-40B4-BE49-F238E27FC236}">
                <a16:creationId xmlns:a16="http://schemas.microsoft.com/office/drawing/2014/main" id="{7250A3E6-B910-3CAC-20B7-DAA93F3702A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40332" y="1530361"/>
            <a:ext cx="4080000" cy="3060000"/>
          </a:xfrm>
          <a:prstGeom prst="rect">
            <a:avLst/>
          </a:prstGeom>
        </p:spPr>
      </p:pic>
      <p:sp>
        <p:nvSpPr>
          <p:cNvPr id="16" name="文本框 15">
            <a:extLst>
              <a:ext uri="{FF2B5EF4-FFF2-40B4-BE49-F238E27FC236}">
                <a16:creationId xmlns:a16="http://schemas.microsoft.com/office/drawing/2014/main" id="{1D4EAB5A-D13B-5AF8-783F-C68DF427D85C}"/>
              </a:ext>
            </a:extLst>
          </p:cNvPr>
          <p:cNvSpPr txBox="1"/>
          <p:nvPr/>
        </p:nvSpPr>
        <p:spPr>
          <a:xfrm>
            <a:off x="1267818" y="1372716"/>
            <a:ext cx="1888177" cy="369332"/>
          </a:xfrm>
          <a:prstGeom prst="rect">
            <a:avLst/>
          </a:prstGeom>
          <a:noFill/>
        </p:spPr>
        <p:txBody>
          <a:bodyPr wrap="square" rtlCol="0">
            <a:spAutoFit/>
          </a:bodyPr>
          <a:lstStyle/>
          <a:p>
            <a:r>
              <a:rPr lang="en-US" altLang="zh-CN" dirty="0"/>
              <a:t>Q(Gain) vs. HV</a:t>
            </a:r>
            <a:endParaRPr lang="zh-CN" altLang="en-US" dirty="0"/>
          </a:p>
        </p:txBody>
      </p:sp>
      <p:sp>
        <p:nvSpPr>
          <p:cNvPr id="17" name="文本框 16">
            <a:extLst>
              <a:ext uri="{FF2B5EF4-FFF2-40B4-BE49-F238E27FC236}">
                <a16:creationId xmlns:a16="http://schemas.microsoft.com/office/drawing/2014/main" id="{C7F3F646-6134-BD7C-7264-4BD47890B407}"/>
              </a:ext>
            </a:extLst>
          </p:cNvPr>
          <p:cNvSpPr txBox="1"/>
          <p:nvPr/>
        </p:nvSpPr>
        <p:spPr>
          <a:xfrm>
            <a:off x="4843409" y="1345695"/>
            <a:ext cx="2633513" cy="369332"/>
          </a:xfrm>
          <a:prstGeom prst="rect">
            <a:avLst/>
          </a:prstGeom>
          <a:noFill/>
        </p:spPr>
        <p:txBody>
          <a:bodyPr wrap="square" rtlCol="0">
            <a:spAutoFit/>
          </a:bodyPr>
          <a:lstStyle/>
          <a:p>
            <a:r>
              <a:rPr lang="en-US" altLang="zh-CN" dirty="0"/>
              <a:t>Time resolution vs. HV</a:t>
            </a:r>
            <a:endParaRPr lang="zh-CN" altLang="en-US" dirty="0"/>
          </a:p>
        </p:txBody>
      </p:sp>
      <p:sp>
        <p:nvSpPr>
          <p:cNvPr id="18" name="文本框 17">
            <a:extLst>
              <a:ext uri="{FF2B5EF4-FFF2-40B4-BE49-F238E27FC236}">
                <a16:creationId xmlns:a16="http://schemas.microsoft.com/office/drawing/2014/main" id="{336B604D-5D7E-D835-B635-1A0FEFEC553F}"/>
              </a:ext>
            </a:extLst>
          </p:cNvPr>
          <p:cNvSpPr txBox="1"/>
          <p:nvPr/>
        </p:nvSpPr>
        <p:spPr>
          <a:xfrm>
            <a:off x="8720287" y="1347409"/>
            <a:ext cx="2633513" cy="369332"/>
          </a:xfrm>
          <a:prstGeom prst="rect">
            <a:avLst/>
          </a:prstGeom>
          <a:noFill/>
        </p:spPr>
        <p:txBody>
          <a:bodyPr wrap="square" rtlCol="0">
            <a:spAutoFit/>
          </a:bodyPr>
          <a:lstStyle/>
          <a:p>
            <a:r>
              <a:rPr lang="en-US" altLang="zh-CN" dirty="0"/>
              <a:t>Time resolution vs. Q</a:t>
            </a:r>
            <a:endParaRPr lang="zh-CN" altLang="en-US" dirty="0"/>
          </a:p>
        </p:txBody>
      </p:sp>
      <p:sp>
        <p:nvSpPr>
          <p:cNvPr id="19" name="文本框 18">
            <a:extLst>
              <a:ext uri="{FF2B5EF4-FFF2-40B4-BE49-F238E27FC236}">
                <a16:creationId xmlns:a16="http://schemas.microsoft.com/office/drawing/2014/main" id="{1664B7B3-09F3-5C4B-984C-80510758737A}"/>
              </a:ext>
            </a:extLst>
          </p:cNvPr>
          <p:cNvSpPr txBox="1"/>
          <p:nvPr/>
        </p:nvSpPr>
        <p:spPr>
          <a:xfrm>
            <a:off x="1267818" y="4865974"/>
            <a:ext cx="6907568" cy="830997"/>
          </a:xfrm>
          <a:prstGeom prst="rect">
            <a:avLst/>
          </a:prstGeom>
          <a:noFill/>
        </p:spPr>
        <p:txBody>
          <a:bodyPr wrap="square" rtlCol="0">
            <a:spAutoFit/>
          </a:bodyPr>
          <a:lstStyle/>
          <a:p>
            <a:r>
              <a:rPr lang="en-US" altLang="zh-CN" sz="2400" dirty="0">
                <a:solidFill>
                  <a:srgbClr val="FF0000"/>
                </a:solidFill>
                <a:latin typeface="Times New Roman" panose="02020603050405020304" pitchFamily="18" charset="0"/>
                <a:cs typeface="Times New Roman" panose="02020603050405020304" pitchFamily="18" charset="0"/>
              </a:rPr>
              <a:t>R1234ze</a:t>
            </a:r>
            <a:r>
              <a:rPr lang="en-US" altLang="zh-CN" sz="2400" dirty="0">
                <a:latin typeface="Times New Roman" panose="02020603050405020304" pitchFamily="18" charset="0"/>
                <a:cs typeface="Times New Roman" panose="02020603050405020304" pitchFamily="18" charset="0"/>
              </a:rPr>
              <a:t>/iC4H10/</a:t>
            </a:r>
            <a:r>
              <a:rPr lang="en-US" altLang="zh-CN" sz="2400" dirty="0">
                <a:solidFill>
                  <a:srgbClr val="FF0000"/>
                </a:solidFill>
                <a:latin typeface="Times New Roman" panose="02020603050405020304" pitchFamily="18" charset="0"/>
                <a:cs typeface="Times New Roman" panose="02020603050405020304" pitchFamily="18" charset="0"/>
              </a:rPr>
              <a:t>CF3I</a:t>
            </a:r>
            <a:r>
              <a:rPr lang="en-US" altLang="zh-CN" sz="2400" dirty="0">
                <a:latin typeface="Times New Roman" panose="02020603050405020304" pitchFamily="18" charset="0"/>
                <a:cs typeface="Times New Roman" panose="02020603050405020304" pitchFamily="18" charset="0"/>
              </a:rPr>
              <a:t>(90/5/5) perform best:</a:t>
            </a:r>
            <a:br>
              <a:rPr lang="en-US" altLang="zh-CN" sz="2400" dirty="0">
                <a:latin typeface="Times New Roman" panose="02020603050405020304" pitchFamily="18" charset="0"/>
                <a:cs typeface="Times New Roman" panose="02020603050405020304" pitchFamily="18" charset="0"/>
              </a:rPr>
            </a:br>
            <a:r>
              <a:rPr lang="en-US" altLang="zh-CN" sz="2400" dirty="0">
                <a:latin typeface="Times New Roman" panose="02020603050405020304" pitchFamily="18" charset="0"/>
                <a:cs typeface="Times New Roman" panose="02020603050405020304" pitchFamily="18" charset="0"/>
              </a:rPr>
              <a:t>low GWP, good </a:t>
            </a:r>
            <a:r>
              <a:rPr lang="en-US" altLang="zh-CN" sz="2400" dirty="0" err="1">
                <a:latin typeface="Times New Roman" panose="02020603050405020304" pitchFamily="18" charset="0"/>
                <a:cs typeface="Times New Roman" panose="02020603050405020304" pitchFamily="18" charset="0"/>
              </a:rPr>
              <a:t>TRvsQ</a:t>
            </a:r>
            <a:r>
              <a:rPr lang="en-US" altLang="zh-CN" sz="2400" dirty="0">
                <a:latin typeface="Times New Roman" panose="02020603050405020304" pitchFamily="18" charset="0"/>
                <a:cs typeface="Times New Roman" panose="02020603050405020304" pitchFamily="18" charset="0"/>
              </a:rPr>
              <a:t>, moderate working voltage</a:t>
            </a:r>
          </a:p>
        </p:txBody>
      </p:sp>
    </p:spTree>
    <p:extLst>
      <p:ext uri="{BB962C8B-B14F-4D97-AF65-F5344CB8AC3E}">
        <p14:creationId xmlns:p14="http://schemas.microsoft.com/office/powerpoint/2010/main" val="4058301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530411"/>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dirty="0">
              <a:ln>
                <a:noFill/>
              </a:ln>
              <a:solidFill>
                <a:schemeClr val="lt1"/>
              </a:solidFill>
              <a:effectLst/>
              <a:uLnTx/>
              <a:uFillTx/>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35558" y="497726"/>
            <a:ext cx="1838965" cy="707886"/>
          </a:xfrm>
          <a:prstGeom prst="rect">
            <a:avLst/>
          </a:prstGeom>
          <a:noFill/>
        </p:spPr>
        <p:txBody>
          <a:bodyPr wrap="none" rtlCol="0">
            <a:spAutoFit/>
          </a:bodyPr>
          <a:lstStyle/>
          <a:p>
            <a:r>
              <a:rPr lang="en-US" altLang="zh-CN" sz="4000" b="1" dirty="0">
                <a:solidFill>
                  <a:srgbClr val="014B96"/>
                </a:solidFill>
                <a:ea typeface="微软雅黑" panose="020B0503020204020204" pitchFamily="34" charset="-122"/>
              </a:rPr>
              <a:t>Outline</a:t>
            </a:r>
            <a:endParaRPr lang="zh-CN" altLang="en-US" sz="4000" b="1" dirty="0">
              <a:solidFill>
                <a:srgbClr val="014B96"/>
              </a:solidFill>
              <a:ea typeface="微软雅黑" panose="020B0503020204020204" pitchFamily="34" charset="-122"/>
            </a:endParaRPr>
          </a:p>
        </p:txBody>
      </p:sp>
      <p:sp>
        <p:nvSpPr>
          <p:cNvPr id="16" name="等腰三角形 15">
            <a:extLst>
              <a:ext uri="{FF2B5EF4-FFF2-40B4-BE49-F238E27FC236}">
                <a16:creationId xmlns:a16="http://schemas.microsoft.com/office/drawing/2014/main" id="{BA322623-7647-461D-9BEC-D4986DEED417}"/>
              </a:ext>
            </a:extLst>
          </p:cNvPr>
          <p:cNvSpPr/>
          <p:nvPr>
            <p:custDataLst>
              <p:tags r:id="rId1"/>
            </p:custDataLst>
          </p:nvPr>
        </p:nvSpPr>
        <p:spPr>
          <a:xfrm flipH="1">
            <a:off x="2757849" y="1762475"/>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26" name="等腰三角形 25">
            <a:extLst>
              <a:ext uri="{FF2B5EF4-FFF2-40B4-BE49-F238E27FC236}">
                <a16:creationId xmlns:a16="http://schemas.microsoft.com/office/drawing/2014/main" id="{745499AE-4B10-4E57-9731-B3F32D78EC99}"/>
              </a:ext>
            </a:extLst>
          </p:cNvPr>
          <p:cNvSpPr/>
          <p:nvPr>
            <p:custDataLst>
              <p:tags r:id="rId2"/>
            </p:custDataLst>
          </p:nvPr>
        </p:nvSpPr>
        <p:spPr>
          <a:xfrm flipH="1">
            <a:off x="2910249" y="1914875"/>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28" name="文本框 27">
            <a:extLst>
              <a:ext uri="{FF2B5EF4-FFF2-40B4-BE49-F238E27FC236}">
                <a16:creationId xmlns:a16="http://schemas.microsoft.com/office/drawing/2014/main" id="{0C69BBF4-04E8-475B-AACE-2C1DB3A119A7}"/>
              </a:ext>
            </a:extLst>
          </p:cNvPr>
          <p:cNvSpPr txBox="1"/>
          <p:nvPr>
            <p:custDataLst>
              <p:tags r:id="rId3"/>
            </p:custDataLst>
          </p:nvPr>
        </p:nvSpPr>
        <p:spPr>
          <a:xfrm flipH="1">
            <a:off x="2464048" y="1502481"/>
            <a:ext cx="643724" cy="622807"/>
          </a:xfrm>
          <a:prstGeom prst="rect">
            <a:avLst/>
          </a:prstGeom>
          <a:solidFill>
            <a:srgbClr val="014B96"/>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a:solidFill>
                  <a:srgbClr val="FFFFFF"/>
                </a:solidFill>
                <a:ea typeface="Adobe Gothic Std B" panose="020B0800000000000000" pitchFamily="34" charset="-128"/>
                <a:cs typeface="Verdana" panose="020B0604030504040204" pitchFamily="34" charset="0"/>
              </a:rPr>
              <a:t>I</a:t>
            </a:r>
            <a:endParaRPr lang="zh-CN" altLang="en-US" sz="3200" dirty="0">
              <a:solidFill>
                <a:srgbClr val="FFFFFF"/>
              </a:solidFill>
              <a:ea typeface="Microsoft YaHei UI" panose="020B0503020204020204" pitchFamily="34" charset="-122"/>
              <a:cs typeface="Verdana" panose="020B0604030504040204" pitchFamily="34" charset="0"/>
            </a:endParaRPr>
          </a:p>
        </p:txBody>
      </p:sp>
      <p:sp>
        <p:nvSpPr>
          <p:cNvPr id="2" name="矩形: 圆角 1">
            <a:extLst>
              <a:ext uri="{FF2B5EF4-FFF2-40B4-BE49-F238E27FC236}">
                <a16:creationId xmlns:a16="http://schemas.microsoft.com/office/drawing/2014/main" id="{19C35607-1158-46DB-BA93-31457A720E0E}"/>
              </a:ext>
            </a:extLst>
          </p:cNvPr>
          <p:cNvSpPr/>
          <p:nvPr/>
        </p:nvSpPr>
        <p:spPr>
          <a:xfrm>
            <a:off x="3552987" y="1543884"/>
            <a:ext cx="6099857" cy="54000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dirty="0">
                <a:solidFill>
                  <a:schemeClr val="tx1"/>
                </a:solidFill>
                <a:ea typeface="微软雅黑" panose="020B0503020204020204" pitchFamily="34" charset="-122"/>
              </a:rPr>
              <a:t>Introduction</a:t>
            </a:r>
          </a:p>
        </p:txBody>
      </p:sp>
      <p:sp>
        <p:nvSpPr>
          <p:cNvPr id="13" name="等腰三角形 12">
            <a:extLst>
              <a:ext uri="{FF2B5EF4-FFF2-40B4-BE49-F238E27FC236}">
                <a16:creationId xmlns:a16="http://schemas.microsoft.com/office/drawing/2014/main" id="{27BD46B2-B54E-BD62-E894-0D6B25A25FE5}"/>
              </a:ext>
            </a:extLst>
          </p:cNvPr>
          <p:cNvSpPr/>
          <p:nvPr>
            <p:custDataLst>
              <p:tags r:id="rId4"/>
            </p:custDataLst>
          </p:nvPr>
        </p:nvSpPr>
        <p:spPr>
          <a:xfrm flipH="1">
            <a:off x="2755878" y="2735281"/>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14" name="等腰三角形 13">
            <a:extLst>
              <a:ext uri="{FF2B5EF4-FFF2-40B4-BE49-F238E27FC236}">
                <a16:creationId xmlns:a16="http://schemas.microsoft.com/office/drawing/2014/main" id="{B7569B63-1F75-3432-5115-CA1F1F845D8E}"/>
              </a:ext>
            </a:extLst>
          </p:cNvPr>
          <p:cNvSpPr/>
          <p:nvPr>
            <p:custDataLst>
              <p:tags r:id="rId5"/>
            </p:custDataLst>
          </p:nvPr>
        </p:nvSpPr>
        <p:spPr>
          <a:xfrm flipH="1">
            <a:off x="2908278" y="2673190"/>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15" name="文本框 14">
            <a:extLst>
              <a:ext uri="{FF2B5EF4-FFF2-40B4-BE49-F238E27FC236}">
                <a16:creationId xmlns:a16="http://schemas.microsoft.com/office/drawing/2014/main" id="{74A56AB3-8883-19EC-3C80-79901CC74934}"/>
              </a:ext>
            </a:extLst>
          </p:cNvPr>
          <p:cNvSpPr txBox="1"/>
          <p:nvPr>
            <p:custDataLst>
              <p:tags r:id="rId6"/>
            </p:custDataLst>
          </p:nvPr>
        </p:nvSpPr>
        <p:spPr>
          <a:xfrm flipH="1">
            <a:off x="2462077" y="2290352"/>
            <a:ext cx="643724" cy="622807"/>
          </a:xfrm>
          <a:prstGeom prst="rect">
            <a:avLst/>
          </a:prstGeom>
          <a:solidFill>
            <a:srgbClr val="014B96"/>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a:solidFill>
                  <a:srgbClr val="FFFFFF"/>
                </a:solidFill>
                <a:ea typeface="Adobe Gothic Std B" panose="020B0800000000000000" pitchFamily="34" charset="-128"/>
                <a:cs typeface="Verdana" panose="020B0604030504040204" pitchFamily="34" charset="0"/>
              </a:rPr>
              <a:t>II</a:t>
            </a:r>
            <a:endParaRPr lang="zh-CN" altLang="en-US" sz="3200" dirty="0">
              <a:solidFill>
                <a:srgbClr val="FFFFFF"/>
              </a:solidFill>
              <a:ea typeface="Microsoft YaHei UI" panose="020B0503020204020204" pitchFamily="34" charset="-122"/>
              <a:cs typeface="Verdana" panose="020B0604030504040204" pitchFamily="34" charset="0"/>
            </a:endParaRPr>
          </a:p>
        </p:txBody>
      </p:sp>
      <p:sp>
        <p:nvSpPr>
          <p:cNvPr id="17" name="矩形: 圆角 16">
            <a:extLst>
              <a:ext uri="{FF2B5EF4-FFF2-40B4-BE49-F238E27FC236}">
                <a16:creationId xmlns:a16="http://schemas.microsoft.com/office/drawing/2014/main" id="{D3D5D92B-C7BF-29A0-28B5-82922CCBC757}"/>
              </a:ext>
            </a:extLst>
          </p:cNvPr>
          <p:cNvSpPr/>
          <p:nvPr/>
        </p:nvSpPr>
        <p:spPr>
          <a:xfrm>
            <a:off x="3552002" y="2304799"/>
            <a:ext cx="6099857" cy="54000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dirty="0">
                <a:solidFill>
                  <a:schemeClr val="tx1"/>
                </a:solidFill>
                <a:ea typeface="微软雅黑" panose="020B0503020204020204" pitchFamily="34" charset="-122"/>
              </a:rPr>
              <a:t>Detector design</a:t>
            </a:r>
          </a:p>
        </p:txBody>
      </p:sp>
      <p:sp>
        <p:nvSpPr>
          <p:cNvPr id="18" name="等腰三角形 17">
            <a:extLst>
              <a:ext uri="{FF2B5EF4-FFF2-40B4-BE49-F238E27FC236}">
                <a16:creationId xmlns:a16="http://schemas.microsoft.com/office/drawing/2014/main" id="{982417B7-DC7A-9214-90BF-DFF42F93A1B5}"/>
              </a:ext>
            </a:extLst>
          </p:cNvPr>
          <p:cNvSpPr/>
          <p:nvPr>
            <p:custDataLst>
              <p:tags r:id="rId7"/>
            </p:custDataLst>
          </p:nvPr>
        </p:nvSpPr>
        <p:spPr>
          <a:xfrm flipH="1">
            <a:off x="2754893" y="4844045"/>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19" name="等腰三角形 18">
            <a:extLst>
              <a:ext uri="{FF2B5EF4-FFF2-40B4-BE49-F238E27FC236}">
                <a16:creationId xmlns:a16="http://schemas.microsoft.com/office/drawing/2014/main" id="{88E9E9FF-D330-1D8E-2919-ED0CDF3FD443}"/>
              </a:ext>
            </a:extLst>
          </p:cNvPr>
          <p:cNvSpPr/>
          <p:nvPr>
            <p:custDataLst>
              <p:tags r:id="rId8"/>
            </p:custDataLst>
          </p:nvPr>
        </p:nvSpPr>
        <p:spPr>
          <a:xfrm flipH="1">
            <a:off x="2907293" y="4996445"/>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20" name="文本框 19">
            <a:extLst>
              <a:ext uri="{FF2B5EF4-FFF2-40B4-BE49-F238E27FC236}">
                <a16:creationId xmlns:a16="http://schemas.microsoft.com/office/drawing/2014/main" id="{0E96407E-51D8-5876-564A-1989B90B7BE2}"/>
              </a:ext>
            </a:extLst>
          </p:cNvPr>
          <p:cNvSpPr txBox="1"/>
          <p:nvPr>
            <p:custDataLst>
              <p:tags r:id="rId9"/>
            </p:custDataLst>
          </p:nvPr>
        </p:nvSpPr>
        <p:spPr>
          <a:xfrm flipH="1">
            <a:off x="2461092" y="4584051"/>
            <a:ext cx="643724" cy="622807"/>
          </a:xfrm>
          <a:prstGeom prst="rect">
            <a:avLst/>
          </a:prstGeom>
          <a:solidFill>
            <a:srgbClr val="014B96"/>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a:solidFill>
                  <a:srgbClr val="FFFFFF"/>
                </a:solidFill>
                <a:ea typeface="Adobe Gothic Std B" panose="020B0800000000000000" pitchFamily="34" charset="-128"/>
                <a:cs typeface="Verdana" panose="020B0604030504040204" pitchFamily="34" charset="0"/>
              </a:rPr>
              <a:t>V</a:t>
            </a:r>
            <a:endParaRPr lang="zh-CN" altLang="en-US" sz="3200" dirty="0">
              <a:solidFill>
                <a:srgbClr val="FFFFFF"/>
              </a:solidFill>
              <a:ea typeface="Microsoft YaHei UI" panose="020B0503020204020204" pitchFamily="34" charset="-122"/>
              <a:cs typeface="Verdana" panose="020B0604030504040204" pitchFamily="34" charset="0"/>
            </a:endParaRPr>
          </a:p>
        </p:txBody>
      </p:sp>
      <p:sp>
        <p:nvSpPr>
          <p:cNvPr id="21" name="矩形: 圆角 20">
            <a:extLst>
              <a:ext uri="{FF2B5EF4-FFF2-40B4-BE49-F238E27FC236}">
                <a16:creationId xmlns:a16="http://schemas.microsoft.com/office/drawing/2014/main" id="{BDAE8C22-75F1-332F-46A7-C0D3AB93D111}"/>
              </a:ext>
            </a:extLst>
          </p:cNvPr>
          <p:cNvSpPr/>
          <p:nvPr/>
        </p:nvSpPr>
        <p:spPr>
          <a:xfrm>
            <a:off x="3552003" y="4587544"/>
            <a:ext cx="6099857" cy="54000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dirty="0">
                <a:solidFill>
                  <a:schemeClr val="tx1"/>
                </a:solidFill>
                <a:ea typeface="微软雅黑" panose="020B0503020204020204" pitchFamily="34" charset="-122"/>
              </a:rPr>
              <a:t>Single-PE performance test</a:t>
            </a:r>
            <a:endParaRPr lang="zh-CN" altLang="en-US" sz="3600" dirty="0">
              <a:solidFill>
                <a:schemeClr val="tx1"/>
              </a:solidFill>
              <a:ea typeface="微软雅黑" panose="020B0503020204020204" pitchFamily="34" charset="-122"/>
            </a:endParaRPr>
          </a:p>
        </p:txBody>
      </p:sp>
      <p:sp>
        <p:nvSpPr>
          <p:cNvPr id="3" name="等腰三角形 2">
            <a:extLst>
              <a:ext uri="{FF2B5EF4-FFF2-40B4-BE49-F238E27FC236}">
                <a16:creationId xmlns:a16="http://schemas.microsoft.com/office/drawing/2014/main" id="{73F38299-E1EA-23CD-B97F-33D6C4536A79}"/>
              </a:ext>
            </a:extLst>
          </p:cNvPr>
          <p:cNvSpPr/>
          <p:nvPr>
            <p:custDataLst>
              <p:tags r:id="rId10"/>
            </p:custDataLst>
          </p:nvPr>
        </p:nvSpPr>
        <p:spPr>
          <a:xfrm flipH="1">
            <a:off x="2755878" y="3473445"/>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7" name="等腰三角形 6">
            <a:extLst>
              <a:ext uri="{FF2B5EF4-FFF2-40B4-BE49-F238E27FC236}">
                <a16:creationId xmlns:a16="http://schemas.microsoft.com/office/drawing/2014/main" id="{4884DCEF-45E5-E631-4C7B-0368AF411B4A}"/>
              </a:ext>
            </a:extLst>
          </p:cNvPr>
          <p:cNvSpPr/>
          <p:nvPr>
            <p:custDataLst>
              <p:tags r:id="rId11"/>
            </p:custDataLst>
          </p:nvPr>
        </p:nvSpPr>
        <p:spPr>
          <a:xfrm flipH="1">
            <a:off x="2908278" y="3366198"/>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8" name="文本框 7">
            <a:extLst>
              <a:ext uri="{FF2B5EF4-FFF2-40B4-BE49-F238E27FC236}">
                <a16:creationId xmlns:a16="http://schemas.microsoft.com/office/drawing/2014/main" id="{EB64BEDB-BD79-71C9-85D7-11BA03445A5F}"/>
              </a:ext>
            </a:extLst>
          </p:cNvPr>
          <p:cNvSpPr txBox="1"/>
          <p:nvPr>
            <p:custDataLst>
              <p:tags r:id="rId12"/>
            </p:custDataLst>
          </p:nvPr>
        </p:nvSpPr>
        <p:spPr>
          <a:xfrm flipH="1">
            <a:off x="2462077" y="3062755"/>
            <a:ext cx="643724" cy="622807"/>
          </a:xfrm>
          <a:prstGeom prst="rect">
            <a:avLst/>
          </a:prstGeom>
          <a:solidFill>
            <a:srgbClr val="014B96"/>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a:solidFill>
                  <a:srgbClr val="FFFFFF"/>
                </a:solidFill>
                <a:ea typeface="Adobe Gothic Std B" panose="020B0800000000000000" pitchFamily="34" charset="-128"/>
                <a:cs typeface="Verdana" panose="020B0604030504040204" pitchFamily="34" charset="0"/>
              </a:rPr>
              <a:t>III</a:t>
            </a:r>
            <a:endParaRPr lang="zh-CN" altLang="en-US" sz="3200" dirty="0">
              <a:solidFill>
                <a:srgbClr val="FFFFFF"/>
              </a:solidFill>
              <a:ea typeface="Microsoft YaHei UI" panose="020B0503020204020204" pitchFamily="34" charset="-122"/>
              <a:cs typeface="Verdana" panose="020B0604030504040204" pitchFamily="34" charset="0"/>
            </a:endParaRPr>
          </a:p>
        </p:txBody>
      </p:sp>
      <p:sp>
        <p:nvSpPr>
          <p:cNvPr id="9" name="矩形: 圆角 8">
            <a:extLst>
              <a:ext uri="{FF2B5EF4-FFF2-40B4-BE49-F238E27FC236}">
                <a16:creationId xmlns:a16="http://schemas.microsoft.com/office/drawing/2014/main" id="{5E39D507-7160-80DD-DAF9-0F54DE6C2B11}"/>
              </a:ext>
            </a:extLst>
          </p:cNvPr>
          <p:cNvSpPr/>
          <p:nvPr/>
        </p:nvSpPr>
        <p:spPr>
          <a:xfrm>
            <a:off x="3551017" y="3065714"/>
            <a:ext cx="6099857" cy="54000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dirty="0">
                <a:solidFill>
                  <a:schemeClr val="tx1"/>
                </a:solidFill>
                <a:ea typeface="微软雅黑" panose="020B0503020204020204" pitchFamily="34" charset="-122"/>
              </a:rPr>
              <a:t>Simulation</a:t>
            </a:r>
            <a:endParaRPr lang="zh-CN" altLang="en-US" sz="3600" dirty="0">
              <a:solidFill>
                <a:schemeClr val="tx1"/>
              </a:solidFill>
              <a:ea typeface="微软雅黑" panose="020B0503020204020204" pitchFamily="34" charset="-122"/>
            </a:endParaRPr>
          </a:p>
        </p:txBody>
      </p:sp>
      <p:sp>
        <p:nvSpPr>
          <p:cNvPr id="10" name="日期占位符 9">
            <a:extLst>
              <a:ext uri="{FF2B5EF4-FFF2-40B4-BE49-F238E27FC236}">
                <a16:creationId xmlns:a16="http://schemas.microsoft.com/office/drawing/2014/main" id="{7C354CAB-CA6F-2133-CA1E-7B80BD23FC5D}"/>
              </a:ext>
            </a:extLst>
          </p:cNvPr>
          <p:cNvSpPr>
            <a:spLocks noGrp="1"/>
          </p:cNvSpPr>
          <p:nvPr>
            <p:ph type="dt" sz="half" idx="10"/>
          </p:nvPr>
        </p:nvSpPr>
        <p:spPr/>
        <p:txBody>
          <a:bodyPr/>
          <a:lstStyle/>
          <a:p>
            <a:fld id="{3B51E15C-783E-4EE2-96D5-DB18D42BB3B9}" type="datetime1">
              <a:rPr lang="zh-CN" altLang="en-US" smtClean="0"/>
              <a:t>2025/2/24</a:t>
            </a:fld>
            <a:endParaRPr lang="zh-CN" altLang="en-US"/>
          </a:p>
        </p:txBody>
      </p:sp>
      <p:sp>
        <p:nvSpPr>
          <p:cNvPr id="11" name="灯片编号占位符 10">
            <a:extLst>
              <a:ext uri="{FF2B5EF4-FFF2-40B4-BE49-F238E27FC236}">
                <a16:creationId xmlns:a16="http://schemas.microsoft.com/office/drawing/2014/main" id="{1628AFCB-B6BB-06F1-6E2E-FE2D95279BCE}"/>
              </a:ext>
            </a:extLst>
          </p:cNvPr>
          <p:cNvSpPr>
            <a:spLocks noGrp="1"/>
          </p:cNvSpPr>
          <p:nvPr>
            <p:ph type="sldNum" sz="quarter" idx="12"/>
          </p:nvPr>
        </p:nvSpPr>
        <p:spPr/>
        <p:txBody>
          <a:bodyPr/>
          <a:lstStyle/>
          <a:p>
            <a:fld id="{772B3C76-F426-418F-9AAE-6732A97E15CC}" type="slidenum">
              <a:rPr lang="zh-CN" altLang="en-US" smtClean="0"/>
              <a:t>2</a:t>
            </a:fld>
            <a:endParaRPr lang="zh-CN" altLang="en-US"/>
          </a:p>
        </p:txBody>
      </p:sp>
      <p:sp>
        <p:nvSpPr>
          <p:cNvPr id="4" name="文本框 3">
            <a:extLst>
              <a:ext uri="{FF2B5EF4-FFF2-40B4-BE49-F238E27FC236}">
                <a16:creationId xmlns:a16="http://schemas.microsoft.com/office/drawing/2014/main" id="{16C7D85D-FAA1-E9E5-D58C-4427312D802D}"/>
              </a:ext>
            </a:extLst>
          </p:cNvPr>
          <p:cNvSpPr txBox="1"/>
          <p:nvPr>
            <p:custDataLst>
              <p:tags r:id="rId13"/>
            </p:custDataLst>
          </p:nvPr>
        </p:nvSpPr>
        <p:spPr>
          <a:xfrm flipH="1">
            <a:off x="2461092" y="3830561"/>
            <a:ext cx="643724" cy="622807"/>
          </a:xfrm>
          <a:prstGeom prst="rect">
            <a:avLst/>
          </a:prstGeom>
          <a:solidFill>
            <a:srgbClr val="014B96"/>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a:solidFill>
                  <a:srgbClr val="FFFFFF"/>
                </a:solidFill>
                <a:ea typeface="Adobe Gothic Std B" panose="020B0800000000000000" pitchFamily="34" charset="-128"/>
                <a:cs typeface="Verdana" panose="020B0604030504040204" pitchFamily="34" charset="0"/>
              </a:rPr>
              <a:t>IV</a:t>
            </a:r>
            <a:endParaRPr lang="zh-CN" altLang="en-US" sz="3200" dirty="0">
              <a:solidFill>
                <a:srgbClr val="FFFFFF"/>
              </a:solidFill>
              <a:ea typeface="Microsoft YaHei UI" panose="020B0503020204020204" pitchFamily="34" charset="-122"/>
              <a:cs typeface="Verdana" panose="020B0604030504040204" pitchFamily="34" charset="0"/>
            </a:endParaRPr>
          </a:p>
        </p:txBody>
      </p:sp>
      <p:sp>
        <p:nvSpPr>
          <p:cNvPr id="12" name="矩形: 圆角 11">
            <a:extLst>
              <a:ext uri="{FF2B5EF4-FFF2-40B4-BE49-F238E27FC236}">
                <a16:creationId xmlns:a16="http://schemas.microsoft.com/office/drawing/2014/main" id="{7C9F4301-0BC0-AC82-ECC4-DDBF8B6D22F8}"/>
              </a:ext>
            </a:extLst>
          </p:cNvPr>
          <p:cNvSpPr/>
          <p:nvPr/>
        </p:nvSpPr>
        <p:spPr>
          <a:xfrm>
            <a:off x="3551017" y="3826629"/>
            <a:ext cx="6099857" cy="54000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dirty="0">
                <a:solidFill>
                  <a:schemeClr val="tx1"/>
                </a:solidFill>
                <a:ea typeface="微软雅黑" panose="020B0503020204020204" pitchFamily="34" charset="-122"/>
              </a:rPr>
              <a:t>Rate capability</a:t>
            </a:r>
          </a:p>
        </p:txBody>
      </p:sp>
      <p:sp>
        <p:nvSpPr>
          <p:cNvPr id="22" name="等腰三角形 21">
            <a:extLst>
              <a:ext uri="{FF2B5EF4-FFF2-40B4-BE49-F238E27FC236}">
                <a16:creationId xmlns:a16="http://schemas.microsoft.com/office/drawing/2014/main" id="{48D42B35-E9AD-351B-54EF-C9E1CF9A7559}"/>
              </a:ext>
            </a:extLst>
          </p:cNvPr>
          <p:cNvSpPr/>
          <p:nvPr>
            <p:custDataLst>
              <p:tags r:id="rId14"/>
            </p:custDataLst>
          </p:nvPr>
        </p:nvSpPr>
        <p:spPr>
          <a:xfrm flipH="1">
            <a:off x="2754893" y="5604780"/>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23" name="等腰三角形 22">
            <a:extLst>
              <a:ext uri="{FF2B5EF4-FFF2-40B4-BE49-F238E27FC236}">
                <a16:creationId xmlns:a16="http://schemas.microsoft.com/office/drawing/2014/main" id="{EAAC2ACE-8CDE-2932-AB21-5B75ADEAD8C9}"/>
              </a:ext>
            </a:extLst>
          </p:cNvPr>
          <p:cNvSpPr/>
          <p:nvPr>
            <p:custDataLst>
              <p:tags r:id="rId15"/>
            </p:custDataLst>
          </p:nvPr>
        </p:nvSpPr>
        <p:spPr>
          <a:xfrm flipH="1">
            <a:off x="2907293" y="5757180"/>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24" name="文本框 23">
            <a:extLst>
              <a:ext uri="{FF2B5EF4-FFF2-40B4-BE49-F238E27FC236}">
                <a16:creationId xmlns:a16="http://schemas.microsoft.com/office/drawing/2014/main" id="{91795D9F-98D1-8F89-AB7F-87AC936B42F1}"/>
              </a:ext>
            </a:extLst>
          </p:cNvPr>
          <p:cNvSpPr txBox="1"/>
          <p:nvPr>
            <p:custDataLst>
              <p:tags r:id="rId16"/>
            </p:custDataLst>
          </p:nvPr>
        </p:nvSpPr>
        <p:spPr>
          <a:xfrm flipH="1">
            <a:off x="2461092" y="5344786"/>
            <a:ext cx="643724" cy="622807"/>
          </a:xfrm>
          <a:prstGeom prst="rect">
            <a:avLst/>
          </a:prstGeom>
          <a:solidFill>
            <a:srgbClr val="014B96"/>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a:solidFill>
                  <a:srgbClr val="FFFFFF"/>
                </a:solidFill>
                <a:ea typeface="Adobe Gothic Std B" panose="020B0800000000000000" pitchFamily="34" charset="-128"/>
                <a:cs typeface="Verdana" panose="020B0604030504040204" pitchFamily="34" charset="0"/>
              </a:rPr>
              <a:t>VI</a:t>
            </a:r>
            <a:endParaRPr lang="zh-CN" altLang="en-US" sz="3200" dirty="0">
              <a:solidFill>
                <a:srgbClr val="FFFFFF"/>
              </a:solidFill>
              <a:ea typeface="Microsoft YaHei UI" panose="020B0503020204020204" pitchFamily="34" charset="-122"/>
              <a:cs typeface="Verdana" panose="020B0604030504040204" pitchFamily="34" charset="0"/>
            </a:endParaRPr>
          </a:p>
        </p:txBody>
      </p:sp>
      <p:sp>
        <p:nvSpPr>
          <p:cNvPr id="25" name="矩形: 圆角 24">
            <a:extLst>
              <a:ext uri="{FF2B5EF4-FFF2-40B4-BE49-F238E27FC236}">
                <a16:creationId xmlns:a16="http://schemas.microsoft.com/office/drawing/2014/main" id="{9C7CD7CA-5936-2F00-4016-2993B044D819}"/>
              </a:ext>
            </a:extLst>
          </p:cNvPr>
          <p:cNvSpPr/>
          <p:nvPr/>
        </p:nvSpPr>
        <p:spPr>
          <a:xfrm>
            <a:off x="3551016" y="5348459"/>
            <a:ext cx="6099857" cy="54000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dirty="0">
                <a:solidFill>
                  <a:schemeClr val="tx1"/>
                </a:solidFill>
                <a:ea typeface="微软雅黑" panose="020B0503020204020204" pitchFamily="34" charset="-122"/>
              </a:rPr>
              <a:t>Eco-friendly gas test</a:t>
            </a:r>
            <a:endParaRPr lang="zh-CN" altLang="en-US" sz="3600" dirty="0">
              <a:solidFill>
                <a:schemeClr val="tx1"/>
              </a:solidFill>
              <a:ea typeface="微软雅黑" panose="020B0503020204020204" pitchFamily="34" charset="-122"/>
            </a:endParaRPr>
          </a:p>
        </p:txBody>
      </p:sp>
      <p:sp>
        <p:nvSpPr>
          <p:cNvPr id="27" name="等腰三角形 26">
            <a:extLst>
              <a:ext uri="{FF2B5EF4-FFF2-40B4-BE49-F238E27FC236}">
                <a16:creationId xmlns:a16="http://schemas.microsoft.com/office/drawing/2014/main" id="{5270D421-C9BD-C365-4076-B08A0706F9D9}"/>
              </a:ext>
            </a:extLst>
          </p:cNvPr>
          <p:cNvSpPr/>
          <p:nvPr>
            <p:custDataLst>
              <p:tags r:id="rId17"/>
            </p:custDataLst>
          </p:nvPr>
        </p:nvSpPr>
        <p:spPr>
          <a:xfrm flipH="1">
            <a:off x="2754893" y="6368498"/>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29" name="等腰三角形 28">
            <a:extLst>
              <a:ext uri="{FF2B5EF4-FFF2-40B4-BE49-F238E27FC236}">
                <a16:creationId xmlns:a16="http://schemas.microsoft.com/office/drawing/2014/main" id="{926883A7-9644-F879-0BD0-EA6FDDCB98B9}"/>
              </a:ext>
            </a:extLst>
          </p:cNvPr>
          <p:cNvSpPr/>
          <p:nvPr>
            <p:custDataLst>
              <p:tags r:id="rId18"/>
            </p:custDataLst>
          </p:nvPr>
        </p:nvSpPr>
        <p:spPr>
          <a:xfrm flipH="1">
            <a:off x="2907293" y="6520898"/>
            <a:ext cx="196538" cy="152258"/>
          </a:xfrm>
          <a:prstGeom prst="triangle">
            <a:avLst>
              <a:gd name="adj" fmla="val 0"/>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solidFill>
                <a:srgbClr val="FFFFFF"/>
              </a:solidFill>
            </a:endParaRPr>
          </a:p>
        </p:txBody>
      </p:sp>
      <p:sp>
        <p:nvSpPr>
          <p:cNvPr id="30" name="文本框 29">
            <a:extLst>
              <a:ext uri="{FF2B5EF4-FFF2-40B4-BE49-F238E27FC236}">
                <a16:creationId xmlns:a16="http://schemas.microsoft.com/office/drawing/2014/main" id="{63BEC1D6-DC07-5DB0-76D0-798D1F35923F}"/>
              </a:ext>
            </a:extLst>
          </p:cNvPr>
          <p:cNvSpPr txBox="1"/>
          <p:nvPr>
            <p:custDataLst>
              <p:tags r:id="rId19"/>
            </p:custDataLst>
          </p:nvPr>
        </p:nvSpPr>
        <p:spPr>
          <a:xfrm flipH="1">
            <a:off x="2461092" y="6108504"/>
            <a:ext cx="643724" cy="622807"/>
          </a:xfrm>
          <a:prstGeom prst="rect">
            <a:avLst/>
          </a:prstGeom>
          <a:solidFill>
            <a:srgbClr val="014B96"/>
          </a:solidFill>
          <a:effectLst>
            <a:outerShdw blurRad="50800" dist="38100" dir="2700000" algn="tl" rotWithShape="0">
              <a:prstClr val="black">
                <a:alpha val="40000"/>
              </a:prstClr>
            </a:outerShdw>
          </a:effectLst>
        </p:spPr>
        <p:txBody>
          <a:bodyPr lIns="0" tIns="0" rIns="0" bIns="0" anchor="ctr"/>
          <a:lstStyle/>
          <a:p>
            <a:pPr algn="ctr">
              <a:defRPr/>
            </a:pPr>
            <a:r>
              <a:rPr lang="en-US" altLang="zh-CN" sz="3200" dirty="0">
                <a:solidFill>
                  <a:srgbClr val="FFFFFF"/>
                </a:solidFill>
                <a:ea typeface="Adobe Gothic Std B" panose="020B0800000000000000" pitchFamily="34" charset="-128"/>
                <a:cs typeface="Verdana" panose="020B0604030504040204" pitchFamily="34" charset="0"/>
              </a:rPr>
              <a:t>VII</a:t>
            </a:r>
            <a:endParaRPr lang="zh-CN" altLang="en-US" sz="3200" dirty="0">
              <a:solidFill>
                <a:srgbClr val="FFFFFF"/>
              </a:solidFill>
              <a:ea typeface="Microsoft YaHei UI" panose="020B0503020204020204" pitchFamily="34" charset="-122"/>
              <a:cs typeface="Verdana" panose="020B0604030504040204" pitchFamily="34" charset="0"/>
            </a:endParaRPr>
          </a:p>
        </p:txBody>
      </p:sp>
      <p:sp>
        <p:nvSpPr>
          <p:cNvPr id="31" name="矩形: 圆角 30">
            <a:extLst>
              <a:ext uri="{FF2B5EF4-FFF2-40B4-BE49-F238E27FC236}">
                <a16:creationId xmlns:a16="http://schemas.microsoft.com/office/drawing/2014/main" id="{B067FAC3-1C22-5AAA-C1AA-89CC3557693D}"/>
              </a:ext>
            </a:extLst>
          </p:cNvPr>
          <p:cNvSpPr/>
          <p:nvPr/>
        </p:nvSpPr>
        <p:spPr>
          <a:xfrm>
            <a:off x="3551016" y="6112177"/>
            <a:ext cx="6099857" cy="54000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600" dirty="0">
                <a:solidFill>
                  <a:schemeClr val="tx1"/>
                </a:solidFill>
                <a:ea typeface="微软雅黑" panose="020B0503020204020204" pitchFamily="34" charset="-122"/>
              </a:rPr>
              <a:t>Summary</a:t>
            </a:r>
            <a:endParaRPr lang="zh-CN" altLang="en-US" sz="3600" dirty="0">
              <a:solidFill>
                <a:schemeClr val="tx1"/>
              </a:solidFill>
              <a:ea typeface="微软雅黑" panose="020B0503020204020204" pitchFamily="34" charset="-122"/>
            </a:endParaRPr>
          </a:p>
        </p:txBody>
      </p:sp>
    </p:spTree>
    <p:extLst>
      <p:ext uri="{BB962C8B-B14F-4D97-AF65-F5344CB8AC3E}">
        <p14:creationId xmlns:p14="http://schemas.microsoft.com/office/powerpoint/2010/main" val="34793327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 name="矩形 2"/>
          <p:cNvSpPr/>
          <p:nvPr/>
        </p:nvSpPr>
        <p:spPr>
          <a:xfrm>
            <a:off x="154004" y="210083"/>
            <a:ext cx="1086469" cy="887002"/>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4" name="直角三角形 3"/>
          <p:cNvSpPr/>
          <p:nvPr/>
        </p:nvSpPr>
        <p:spPr>
          <a:xfrm rot="10800000">
            <a:off x="741647" y="210083"/>
            <a:ext cx="498826" cy="44593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45" name="TextBox 1"/>
          <p:cNvSpPr txBox="1"/>
          <p:nvPr/>
        </p:nvSpPr>
        <p:spPr>
          <a:xfrm>
            <a:off x="5332" y="322225"/>
            <a:ext cx="1331913" cy="830997"/>
          </a:xfrm>
          <a:prstGeom prst="rect">
            <a:avLst/>
          </a:prstGeom>
          <a:noFill/>
          <a:ln w="9525">
            <a:noFill/>
          </a:ln>
        </p:spPr>
        <p:txBody>
          <a:bodyPr wrap="square">
            <a:spAutoFit/>
          </a:bodyPr>
          <a:lstStyle/>
          <a:p>
            <a:pPr lvl="0" eaLnBrk="1" hangingPunct="1"/>
            <a:r>
              <a:rPr lang="en-US" altLang="zh-CN" sz="4800" b="1" i="1" dirty="0">
                <a:solidFill>
                  <a:schemeClr val="bg1"/>
                </a:solidFill>
                <a:latin typeface="微软雅黑" panose="020B0503020204020204" pitchFamily="34" charset="-122"/>
                <a:ea typeface="微软雅黑" panose="020B0503020204020204" pitchFamily="34" charset="-122"/>
              </a:rPr>
              <a:t>VII</a:t>
            </a: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55713" y="406628"/>
            <a:ext cx="2566728"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Summary</a:t>
            </a:r>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86BF8902-F4C2-343C-1F31-FC06BBC1E696}"/>
                  </a:ext>
                </a:extLst>
              </p:cNvPr>
              <p:cNvSpPr txBox="1"/>
              <p:nvPr/>
            </p:nvSpPr>
            <p:spPr>
              <a:xfrm>
                <a:off x="741647" y="1203609"/>
                <a:ext cx="12974353" cy="3582006"/>
              </a:xfrm>
              <a:prstGeom prst="rect">
                <a:avLst/>
              </a:prstGeom>
              <a:noFill/>
            </p:spPr>
            <p:txBody>
              <a:bodyPr wrap="square" rtlCol="0">
                <a:spAutoFit/>
              </a:bodyPr>
              <a:lstStyle/>
              <a:p>
                <a:pPr marL="342900" indent="-342900">
                  <a:spcAft>
                    <a:spcPts val="1200"/>
                  </a:spcAft>
                  <a:buFont typeface="+mj-lt"/>
                  <a:buAutoNum type="arabicPeriod"/>
                </a:pPr>
                <a:r>
                  <a:rPr lang="en-US" altLang="zh-CN" sz="2400" dirty="0"/>
                  <a:t>Develop a photoelectric gas detector protype with RPC structure </a:t>
                </a:r>
              </a:p>
              <a:p>
                <a:pPr marL="342900" indent="-342900">
                  <a:spcAft>
                    <a:spcPts val="1200"/>
                  </a:spcAft>
                  <a:buFont typeface="+mj-lt"/>
                  <a:buAutoNum type="arabicPeriod"/>
                </a:pPr>
                <a:r>
                  <a:rPr lang="en-US" altLang="zh-CN" sz="2400" dirty="0"/>
                  <a:t>Rate capability </a:t>
                </a:r>
                <a:r>
                  <a:rPr lang="en-US" altLang="zh-CN" sz="2400" dirty="0">
                    <a:solidFill>
                      <a:srgbClr val="FF0000"/>
                    </a:solidFill>
                  </a:rPr>
                  <a:t>improved  </a:t>
                </a:r>
                <a14:m>
                  <m:oMath xmlns:m="http://schemas.openxmlformats.org/officeDocument/2006/math">
                    <m:sSup>
                      <m:sSupPr>
                        <m:ctrlPr>
                          <a:rPr lang="en-US" altLang="zh-CN" sz="2400" b="0" i="1" smtClean="0">
                            <a:solidFill>
                              <a:srgbClr val="FF0000"/>
                            </a:solidFill>
                            <a:latin typeface="Cambria Math" panose="02040503050406030204" pitchFamily="18" charset="0"/>
                          </a:rPr>
                        </m:ctrlPr>
                      </m:sSupPr>
                      <m:e>
                        <m:r>
                          <a:rPr lang="en-US" altLang="zh-CN" sz="2400" b="0" i="0" smtClean="0">
                            <a:solidFill>
                              <a:srgbClr val="FF0000"/>
                            </a:solidFill>
                            <a:latin typeface="Cambria Math" panose="02040503050406030204" pitchFamily="18" charset="0"/>
                          </a:rPr>
                          <m:t>10</m:t>
                        </m:r>
                      </m:e>
                      <m:sup>
                        <m:r>
                          <a:rPr lang="en-US" altLang="zh-CN" sz="2400" b="0" i="0" smtClean="0">
                            <a:solidFill>
                              <a:srgbClr val="FF0000"/>
                            </a:solidFill>
                            <a:latin typeface="Cambria Math" panose="02040503050406030204" pitchFamily="18" charset="0"/>
                          </a:rPr>
                          <m:t>1</m:t>
                        </m:r>
                      </m:sup>
                    </m:sSup>
                    <m:r>
                      <a:rPr lang="en-US" altLang="zh-CN" sz="2400" b="0" i="0" smtClean="0">
                        <a:solidFill>
                          <a:srgbClr val="FF0000"/>
                        </a:solidFill>
                        <a:latin typeface="Cambria Math" panose="02040503050406030204" pitchFamily="18" charset="0"/>
                      </a:rPr>
                      <m:t>~</m:t>
                    </m:r>
                    <m:sSup>
                      <m:sSupPr>
                        <m:ctrlPr>
                          <a:rPr lang="en-US" altLang="zh-CN" sz="2400" i="1">
                            <a:solidFill>
                              <a:srgbClr val="FF0000"/>
                            </a:solidFill>
                            <a:latin typeface="Cambria Math" panose="02040503050406030204" pitchFamily="18" charset="0"/>
                          </a:rPr>
                        </m:ctrlPr>
                      </m:sSupPr>
                      <m:e>
                        <m:r>
                          <a:rPr lang="en-US" altLang="zh-CN" sz="2400" i="1">
                            <a:solidFill>
                              <a:srgbClr val="FF0000"/>
                            </a:solidFill>
                            <a:latin typeface="Cambria Math" panose="02040503050406030204" pitchFamily="18" charset="0"/>
                          </a:rPr>
                          <m:t>10</m:t>
                        </m:r>
                      </m:e>
                      <m:sup>
                        <m:r>
                          <a:rPr lang="en-US" altLang="zh-CN" sz="2400" i="1">
                            <a:solidFill>
                              <a:srgbClr val="FF0000"/>
                            </a:solidFill>
                            <a:latin typeface="Cambria Math" panose="02040503050406030204" pitchFamily="18" charset="0"/>
                          </a:rPr>
                          <m:t>2</m:t>
                        </m:r>
                      </m:sup>
                    </m:sSup>
                    <m:r>
                      <a:rPr lang="en-US" altLang="zh-CN" sz="2400" i="1">
                        <a:latin typeface="Cambria Math" panose="02040503050406030204" pitchFamily="18" charset="0"/>
                      </a:rPr>
                      <m:t> </m:t>
                    </m:r>
                    <m:r>
                      <a:rPr lang="en-US" altLang="zh-CN" sz="2400" i="1" smtClean="0">
                        <a:latin typeface="Cambria Math" panose="02040503050406030204" pitchFamily="18" charset="0"/>
                      </a:rPr>
                      <m:t>𝑡𝑖𝑚𝑒𝑠</m:t>
                    </m:r>
                  </m:oMath>
                </a14:m>
                <a:r>
                  <a:rPr lang="en-US" altLang="zh-CN" sz="2400" dirty="0">
                    <a:solidFill>
                      <a:srgbClr val="FF0000"/>
                    </a:solidFill>
                  </a:rPr>
                  <a:t> </a:t>
                </a:r>
                <a:r>
                  <a:rPr lang="en-US" altLang="zh-CN" sz="2400" dirty="0"/>
                  <a:t>than typical glass RPC</a:t>
                </a:r>
                <a:br>
                  <a:rPr lang="en-US" altLang="zh-CN" sz="2400" dirty="0">
                    <a:solidFill>
                      <a:srgbClr val="FF0000"/>
                    </a:solidFill>
                  </a:rPr>
                </a:br>
                <a:r>
                  <a:rPr lang="en-US" altLang="zh-CN" sz="2400" dirty="0"/>
                  <a:t>Cheap low </a:t>
                </a:r>
                <a14:m>
                  <m:oMath xmlns:m="http://schemas.openxmlformats.org/officeDocument/2006/math">
                    <m:r>
                      <a:rPr lang="en-US" altLang="zh-CN" sz="2400" b="0" i="1" smtClean="0">
                        <a:latin typeface="Cambria Math" panose="02040503050406030204" pitchFamily="18" charset="0"/>
                      </a:rPr>
                      <m:t>𝜌</m:t>
                    </m:r>
                  </m:oMath>
                </a14:m>
                <a:r>
                  <a:rPr lang="en-US" altLang="zh-CN" sz="2400" dirty="0">
                    <a:solidFill>
                      <a:srgbClr val="FF0000"/>
                    </a:solidFill>
                  </a:rPr>
                  <a:t> float</a:t>
                </a:r>
                <a:r>
                  <a:rPr lang="en-US" altLang="zh-CN" sz="2400" dirty="0"/>
                  <a:t> </a:t>
                </a:r>
                <a:r>
                  <a:rPr lang="en-US" altLang="zh-CN" sz="2400" dirty="0">
                    <a:solidFill>
                      <a:srgbClr val="FF0000"/>
                    </a:solidFill>
                  </a:rPr>
                  <a:t>glass</a:t>
                </a:r>
                <a:r>
                  <a:rPr lang="en-US" altLang="zh-CN" sz="2400" dirty="0"/>
                  <a:t>: </a:t>
                </a:r>
                <a14:m>
                  <m:oMath xmlns:m="http://schemas.openxmlformats.org/officeDocument/2006/math">
                    <m:r>
                      <a:rPr lang="en-US" altLang="zh-CN" sz="2400" i="1">
                        <a:latin typeface="Cambria Math" panose="02040503050406030204" pitchFamily="18" charset="0"/>
                      </a:rPr>
                      <m:t>𝜌</m:t>
                    </m:r>
                    <m:r>
                      <a:rPr lang="en-US" altLang="zh-CN" sz="2400" i="1">
                        <a:latin typeface="Cambria Math" panose="02040503050406030204" pitchFamily="18" charset="0"/>
                      </a:rPr>
                      <m:t>~1.4∙</m:t>
                    </m:r>
                    <m:sSup>
                      <m:sSupPr>
                        <m:ctrlPr>
                          <a:rPr lang="en-US" altLang="zh-CN" sz="2400" i="1">
                            <a:solidFill>
                              <a:srgbClr val="FF0000"/>
                            </a:solidFill>
                            <a:latin typeface="Cambria Math" panose="02040503050406030204" pitchFamily="18" charset="0"/>
                          </a:rPr>
                        </m:ctrlPr>
                      </m:sSupPr>
                      <m:e>
                        <m:r>
                          <a:rPr lang="en-US" altLang="zh-CN" sz="2400" i="1">
                            <a:solidFill>
                              <a:srgbClr val="FF0000"/>
                            </a:solidFill>
                            <a:latin typeface="Cambria Math" panose="02040503050406030204" pitchFamily="18" charset="0"/>
                          </a:rPr>
                          <m:t>10</m:t>
                        </m:r>
                      </m:e>
                      <m:sup>
                        <m:r>
                          <a:rPr lang="en-US" altLang="zh-CN" sz="2400" i="1">
                            <a:solidFill>
                              <a:srgbClr val="FF0000"/>
                            </a:solidFill>
                            <a:latin typeface="Cambria Math" panose="02040503050406030204" pitchFamily="18" charset="0"/>
                          </a:rPr>
                          <m:t>10</m:t>
                        </m:r>
                      </m:sup>
                    </m:sSup>
                    <m:r>
                      <m:rPr>
                        <m:sty m:val="p"/>
                      </m:rPr>
                      <a:rPr lang="en-US" altLang="zh-CN" sz="2400">
                        <a:latin typeface="Cambria Math" panose="02040503050406030204" pitchFamily="18" charset="0"/>
                      </a:rPr>
                      <m:t>Ω</m:t>
                    </m:r>
                    <m:r>
                      <a:rPr lang="en-US" altLang="zh-CN" sz="2400" i="1">
                        <a:latin typeface="Cambria Math" panose="02040503050406030204" pitchFamily="18" charset="0"/>
                      </a:rPr>
                      <m:t>∙</m:t>
                    </m:r>
                    <m:r>
                      <a:rPr lang="en-US" altLang="zh-CN" sz="2400" i="1">
                        <a:latin typeface="Cambria Math" panose="02040503050406030204" pitchFamily="18" charset="0"/>
                      </a:rPr>
                      <m:t>𝑐𝑚</m:t>
                    </m:r>
                  </m:oMath>
                </a14:m>
                <a:r>
                  <a:rPr lang="en-US" altLang="zh-CN" sz="2400" dirty="0"/>
                  <a:t> (typical: </a:t>
                </a:r>
                <a14:m>
                  <m:oMath xmlns:m="http://schemas.openxmlformats.org/officeDocument/2006/math">
                    <m:sSup>
                      <m:sSupPr>
                        <m:ctrlPr>
                          <a:rPr lang="en-US" altLang="zh-CN" sz="2400" b="0" i="1" smtClean="0">
                            <a:latin typeface="Cambria Math" panose="02040503050406030204" pitchFamily="18" charset="0"/>
                          </a:rPr>
                        </m:ctrlPr>
                      </m:sSupPr>
                      <m:e>
                        <m:r>
                          <a:rPr lang="en-US" altLang="zh-CN" sz="2400" b="0" i="0" smtClean="0">
                            <a:latin typeface="Cambria Math" panose="02040503050406030204" pitchFamily="18" charset="0"/>
                          </a:rPr>
                          <m:t>10</m:t>
                        </m:r>
                      </m:e>
                      <m:sup>
                        <m:r>
                          <a:rPr lang="en-US" altLang="zh-CN" sz="2400" b="0" i="0" smtClean="0">
                            <a:latin typeface="Cambria Math" panose="02040503050406030204" pitchFamily="18" charset="0"/>
                          </a:rPr>
                          <m:t>12</m:t>
                        </m:r>
                      </m:sup>
                    </m:sSup>
                    <m:r>
                      <a:rPr lang="en-US" altLang="zh-CN" sz="2400" b="0" i="0" smtClean="0">
                        <a:latin typeface="Cambria Math" panose="02040503050406030204" pitchFamily="18" charset="0"/>
                      </a:rPr>
                      <m:t>~</m:t>
                    </m:r>
                    <m:sSup>
                      <m:sSupPr>
                        <m:ctrlPr>
                          <a:rPr lang="en-US" altLang="zh-CN" sz="2400" i="1">
                            <a:latin typeface="Cambria Math" panose="02040503050406030204" pitchFamily="18" charset="0"/>
                          </a:rPr>
                        </m:ctrlPr>
                      </m:sSupPr>
                      <m:e>
                        <m:r>
                          <a:rPr lang="en-US" altLang="zh-CN" sz="2400" i="1">
                            <a:latin typeface="Cambria Math" panose="02040503050406030204" pitchFamily="18" charset="0"/>
                          </a:rPr>
                          <m:t>10</m:t>
                        </m:r>
                      </m:e>
                      <m:sup>
                        <m:r>
                          <a:rPr lang="en-US" altLang="zh-CN" sz="2400" b="0" i="1" smtClean="0">
                            <a:latin typeface="Cambria Math" panose="02040503050406030204" pitchFamily="18" charset="0"/>
                          </a:rPr>
                          <m:t>14</m:t>
                        </m:r>
                      </m:sup>
                    </m:sSup>
                    <m:r>
                      <m:rPr>
                        <m:sty m:val="p"/>
                      </m:rPr>
                      <a:rPr lang="en-US" altLang="zh-CN" sz="2400">
                        <a:latin typeface="Cambria Math" panose="02040503050406030204" pitchFamily="18" charset="0"/>
                      </a:rPr>
                      <m:t>Ω</m:t>
                    </m:r>
                    <m:r>
                      <a:rPr lang="en-US" altLang="zh-CN" sz="2400" i="1">
                        <a:latin typeface="Cambria Math" panose="02040503050406030204" pitchFamily="18" charset="0"/>
                      </a:rPr>
                      <m:t>∙</m:t>
                    </m:r>
                    <m:r>
                      <a:rPr lang="en-US" altLang="zh-CN" sz="2400" i="1">
                        <a:latin typeface="Cambria Math" panose="02040503050406030204" pitchFamily="18" charset="0"/>
                      </a:rPr>
                      <m:t>𝑐𝑚</m:t>
                    </m:r>
                    <m:r>
                      <a:rPr lang="en-US" altLang="zh-CN" sz="2400" i="1">
                        <a:latin typeface="Cambria Math" panose="02040503050406030204" pitchFamily="18" charset="0"/>
                      </a:rPr>
                      <m:t>, &lt;</m:t>
                    </m:r>
                    <m:r>
                      <a:rPr lang="en-US" altLang="zh-CN" sz="2400" i="1" smtClean="0">
                        <a:latin typeface="Cambria Math" panose="02040503050406030204" pitchFamily="18" charset="0"/>
                      </a:rPr>
                      <m:t>𝑘</m:t>
                    </m:r>
                    <m:r>
                      <a:rPr lang="en-US" altLang="zh-CN" sz="2400" i="1">
                        <a:latin typeface="Cambria Math" panose="02040503050406030204" pitchFamily="18" charset="0"/>
                      </a:rPr>
                      <m:t>𝐻𝑧</m:t>
                    </m:r>
                    <m:r>
                      <a:rPr lang="en-US" altLang="zh-CN" sz="2400" i="1">
                        <a:latin typeface="Cambria Math" panose="02040503050406030204" pitchFamily="18" charset="0"/>
                      </a:rPr>
                      <m:t>/</m:t>
                    </m:r>
                    <m:r>
                      <a:rPr lang="en-US" altLang="zh-CN" sz="2400" i="1">
                        <a:latin typeface="Cambria Math" panose="02040503050406030204" pitchFamily="18" charset="0"/>
                      </a:rPr>
                      <m:t>𝑐</m:t>
                    </m:r>
                    <m:sSup>
                      <m:sSupPr>
                        <m:ctrlPr>
                          <a:rPr lang="en-US" altLang="zh-CN" sz="2400" i="1">
                            <a:latin typeface="Cambria Math" panose="02040503050406030204" pitchFamily="18" charset="0"/>
                          </a:rPr>
                        </m:ctrlPr>
                      </m:sSupPr>
                      <m:e>
                        <m:r>
                          <a:rPr lang="en-US" altLang="zh-CN" sz="2400" i="1">
                            <a:latin typeface="Cambria Math" panose="02040503050406030204" pitchFamily="18" charset="0"/>
                          </a:rPr>
                          <m:t>𝑚</m:t>
                        </m:r>
                      </m:e>
                      <m:sup>
                        <m:r>
                          <a:rPr lang="en-US" altLang="zh-CN" sz="2400" i="1">
                            <a:latin typeface="Cambria Math" panose="02040503050406030204" pitchFamily="18" charset="0"/>
                          </a:rPr>
                          <m:t>2</m:t>
                        </m:r>
                      </m:sup>
                    </m:sSup>
                  </m:oMath>
                </a14:m>
                <a:r>
                  <a:rPr lang="zh-CN" altLang="en-US" sz="2400" dirty="0"/>
                  <a:t> </a:t>
                </a:r>
                <a:r>
                  <a:rPr lang="en-US" altLang="zh-CN" sz="2400" dirty="0"/>
                  <a:t>)</a:t>
                </a:r>
                <a:br>
                  <a:rPr lang="en-US" altLang="zh-CN" sz="2400" dirty="0"/>
                </a:br>
                <a:r>
                  <a:rPr lang="en-US" altLang="zh-CN" sz="2400" dirty="0"/>
                  <a:t>(very hopefully for mass production)</a:t>
                </a:r>
              </a:p>
              <a:p>
                <a:pPr marL="342900" indent="-342900">
                  <a:spcAft>
                    <a:spcPts val="1200"/>
                  </a:spcAft>
                  <a:buFont typeface="+mj-lt"/>
                  <a:buAutoNum type="arabicPeriod"/>
                </a:pPr>
                <a14:m>
                  <m:oMath xmlns:m="http://schemas.openxmlformats.org/officeDocument/2006/math">
                    <m:sSub>
                      <m:sSubPr>
                        <m:ctrlPr>
                          <a:rPr lang="en-US" altLang="zh-CN" sz="2400" i="1" dirty="0">
                            <a:latin typeface="Cambria Math" panose="02040503050406030204" pitchFamily="18" charset="0"/>
                          </a:rPr>
                        </m:ctrlPr>
                      </m:sSubPr>
                      <m:e>
                        <m:sSub>
                          <m:sSubPr>
                            <m:ctrlPr>
                              <a:rPr lang="en-US" altLang="zh-CN" sz="2400" i="1" dirty="0">
                                <a:latin typeface="Cambria Math" panose="02040503050406030204" pitchFamily="18" charset="0"/>
                              </a:rPr>
                            </m:ctrlPr>
                          </m:sSubPr>
                          <m:e>
                            <m:r>
                              <m:rPr>
                                <m:sty m:val="p"/>
                              </m:rPr>
                              <a:rPr lang="en-US" altLang="zh-CN" sz="2400" dirty="0">
                                <a:latin typeface="Cambria Math" panose="02040503050406030204" pitchFamily="18" charset="0"/>
                              </a:rPr>
                              <m:t>σ</m:t>
                            </m:r>
                          </m:e>
                          <m:sub>
                            <m:r>
                              <m:rPr>
                                <m:sty m:val="p"/>
                              </m:rPr>
                              <a:rPr lang="en-US" altLang="zh-CN" sz="2400" dirty="0">
                                <a:latin typeface="Cambria Math" panose="02040503050406030204" pitchFamily="18" charset="0"/>
                              </a:rPr>
                              <m:t>t</m:t>
                            </m:r>
                          </m:sub>
                        </m:sSub>
                      </m:e>
                      <m:sub>
                        <m:r>
                          <m:rPr>
                            <m:sty m:val="p"/>
                          </m:rPr>
                          <a:rPr lang="en-US" altLang="zh-CN" sz="2400" dirty="0">
                            <a:latin typeface="Cambria Math" panose="02040503050406030204" pitchFamily="18" charset="0"/>
                          </a:rPr>
                          <m:t>NPE</m:t>
                        </m:r>
                        <m:r>
                          <a:rPr lang="en-US" altLang="zh-CN" sz="2400" dirty="0">
                            <a:latin typeface="Cambria Math" panose="02040503050406030204" pitchFamily="18" charset="0"/>
                          </a:rPr>
                          <m:t>=1</m:t>
                        </m:r>
                      </m:sub>
                    </m:sSub>
                    <m:r>
                      <a:rPr lang="en-US" altLang="zh-CN" sz="2400" dirty="0">
                        <a:latin typeface="Cambria Math" panose="02040503050406030204" pitchFamily="18" charset="0"/>
                      </a:rPr>
                      <m:t>=</m:t>
                    </m:r>
                  </m:oMath>
                </a14:m>
                <a:r>
                  <a:rPr lang="en-US" altLang="zh-CN" sz="2400" dirty="0">
                    <a:solidFill>
                      <a:srgbClr val="FF0000"/>
                    </a:solidFill>
                  </a:rPr>
                  <a:t> 52~20 </a:t>
                </a:r>
                <a:r>
                  <a:rPr lang="en-US" altLang="zh-CN" sz="2400" dirty="0" err="1">
                    <a:solidFill>
                      <a:srgbClr val="FF0000"/>
                    </a:solidFill>
                  </a:rPr>
                  <a:t>ps</a:t>
                </a:r>
                <a:r>
                  <a:rPr lang="en-US" altLang="zh-CN" sz="2400" dirty="0">
                    <a:solidFill>
                      <a:srgbClr val="FF0000"/>
                    </a:solidFill>
                  </a:rPr>
                  <a:t> (Q: 2e5 ~ 7e6) </a:t>
                </a:r>
                <a:r>
                  <a:rPr lang="en-US" altLang="zh-CN" sz="2400" dirty="0"/>
                  <a:t>in the standard RPC gas</a:t>
                </a:r>
                <a:br>
                  <a:rPr lang="en-US" altLang="zh-CN" sz="2400" dirty="0"/>
                </a:br>
                <a14:m>
                  <m:oMath xmlns:m="http://schemas.openxmlformats.org/officeDocument/2006/math">
                    <m:sSub>
                      <m:sSubPr>
                        <m:ctrlPr>
                          <a:rPr lang="en-US" altLang="zh-CN" sz="2400" i="1" dirty="0">
                            <a:latin typeface="Cambria Math" panose="02040503050406030204" pitchFamily="18" charset="0"/>
                          </a:rPr>
                        </m:ctrlPr>
                      </m:sSubPr>
                      <m:e>
                        <m:sSub>
                          <m:sSubPr>
                            <m:ctrlPr>
                              <a:rPr lang="en-US" altLang="zh-CN" sz="2400" i="1" dirty="0">
                                <a:latin typeface="Cambria Math" panose="02040503050406030204" pitchFamily="18" charset="0"/>
                              </a:rPr>
                            </m:ctrlPr>
                          </m:sSubPr>
                          <m:e>
                            <m:r>
                              <m:rPr>
                                <m:sty m:val="p"/>
                              </m:rPr>
                              <a:rPr lang="en-US" altLang="zh-CN" sz="2400" dirty="0">
                                <a:latin typeface="Cambria Math" panose="02040503050406030204" pitchFamily="18" charset="0"/>
                              </a:rPr>
                              <m:t>σ</m:t>
                            </m:r>
                          </m:e>
                          <m:sub>
                            <m:r>
                              <m:rPr>
                                <m:sty m:val="p"/>
                              </m:rPr>
                              <a:rPr lang="en-US" altLang="zh-CN" sz="2400" dirty="0">
                                <a:latin typeface="Cambria Math" panose="02040503050406030204" pitchFamily="18" charset="0"/>
                              </a:rPr>
                              <m:t>t</m:t>
                            </m:r>
                          </m:sub>
                        </m:sSub>
                      </m:e>
                      <m:sub>
                        <m:r>
                          <m:rPr>
                            <m:sty m:val="p"/>
                          </m:rPr>
                          <a:rPr lang="en-US" altLang="zh-CN" sz="2400" dirty="0">
                            <a:latin typeface="Cambria Math" panose="02040503050406030204" pitchFamily="18" charset="0"/>
                          </a:rPr>
                          <m:t>NPE</m:t>
                        </m:r>
                        <m:r>
                          <a:rPr lang="en-US" altLang="zh-CN" sz="2400" dirty="0">
                            <a:latin typeface="Cambria Math" panose="02040503050406030204" pitchFamily="18" charset="0"/>
                          </a:rPr>
                          <m:t>=1</m:t>
                        </m:r>
                      </m:sub>
                    </m:sSub>
                    <m:r>
                      <a:rPr lang="en-US" altLang="zh-CN" sz="2400" dirty="0">
                        <a:latin typeface="Cambria Math" panose="02040503050406030204" pitchFamily="18" charset="0"/>
                      </a:rPr>
                      <m:t>=</m:t>
                    </m:r>
                  </m:oMath>
                </a14:m>
                <a:r>
                  <a:rPr lang="en-US" altLang="zh-CN" sz="2400" dirty="0">
                    <a:solidFill>
                      <a:srgbClr val="FF0000"/>
                    </a:solidFill>
                  </a:rPr>
                  <a:t> 45~31ps (Q: 6e4 ~ 2e5) </a:t>
                </a:r>
                <a:r>
                  <a:rPr lang="en-US" altLang="zh-CN" sz="2400" dirty="0"/>
                  <a:t>in the COMPASS gas</a:t>
                </a:r>
              </a:p>
              <a:p>
                <a:pPr marL="342900" indent="-342900">
                  <a:spcAft>
                    <a:spcPts val="1200"/>
                  </a:spcAft>
                  <a:buFont typeface="+mj-lt"/>
                  <a:buAutoNum type="arabicPeriod"/>
                </a:pPr>
                <a:r>
                  <a:rPr lang="en-US" altLang="zh-CN" sz="2400" dirty="0"/>
                  <a:t>Eco-friendly gas test:</a:t>
                </a:r>
                <a:br>
                  <a:rPr lang="en-US" altLang="zh-CN" sz="2400" dirty="0"/>
                </a:br>
                <a:r>
                  <a:rPr lang="en-US" altLang="zh-CN" sz="2400" dirty="0">
                    <a:solidFill>
                      <a:srgbClr val="FF0000"/>
                    </a:solidFill>
                    <a:latin typeface="Times New Roman" panose="02020603050405020304" pitchFamily="18" charset="0"/>
                    <a:cs typeface="Times New Roman" panose="02020603050405020304" pitchFamily="18" charset="0"/>
                  </a:rPr>
                  <a:t>R1234ze</a:t>
                </a:r>
                <a:r>
                  <a:rPr lang="en-US" altLang="zh-CN" sz="2400" dirty="0">
                    <a:latin typeface="Times New Roman" panose="02020603050405020304" pitchFamily="18" charset="0"/>
                    <a:cs typeface="Times New Roman" panose="02020603050405020304" pitchFamily="18" charset="0"/>
                  </a:rPr>
                  <a:t>/iC4H10/</a:t>
                </a:r>
                <a:r>
                  <a:rPr lang="en-US" altLang="zh-CN" sz="2400" dirty="0">
                    <a:solidFill>
                      <a:srgbClr val="FF0000"/>
                    </a:solidFill>
                    <a:latin typeface="Times New Roman" panose="02020603050405020304" pitchFamily="18" charset="0"/>
                    <a:cs typeface="Times New Roman" panose="02020603050405020304" pitchFamily="18" charset="0"/>
                  </a:rPr>
                  <a:t>CF3I</a:t>
                </a:r>
                <a:r>
                  <a:rPr lang="en-US" altLang="zh-CN" sz="2400" dirty="0">
                    <a:latin typeface="Times New Roman" panose="02020603050405020304" pitchFamily="18" charset="0"/>
                    <a:cs typeface="Times New Roman" panose="02020603050405020304" pitchFamily="18" charset="0"/>
                  </a:rPr>
                  <a:t>(90/5/5) perform best</a:t>
                </a:r>
                <a:endParaRPr lang="en-US" altLang="zh-CN" sz="2400" dirty="0"/>
              </a:p>
            </p:txBody>
          </p:sp>
        </mc:Choice>
        <mc:Fallback xmlns="">
          <p:sp>
            <p:nvSpPr>
              <p:cNvPr id="8" name="文本框 7">
                <a:extLst>
                  <a:ext uri="{FF2B5EF4-FFF2-40B4-BE49-F238E27FC236}">
                    <a16:creationId xmlns:a16="http://schemas.microsoft.com/office/drawing/2014/main" id="{86BF8902-F4C2-343C-1F31-FC06BBC1E696}"/>
                  </a:ext>
                </a:extLst>
              </p:cNvPr>
              <p:cNvSpPr txBox="1">
                <a:spLocks noRot="1" noChangeAspect="1" noMove="1" noResize="1" noEditPoints="1" noAdjustHandles="1" noChangeArrowheads="1" noChangeShapeType="1" noTextEdit="1"/>
              </p:cNvSpPr>
              <p:nvPr/>
            </p:nvSpPr>
            <p:spPr>
              <a:xfrm>
                <a:off x="741647" y="1203609"/>
                <a:ext cx="12974353" cy="3582006"/>
              </a:xfrm>
              <a:prstGeom prst="rect">
                <a:avLst/>
              </a:prstGeom>
              <a:blipFill>
                <a:blip r:embed="rId3"/>
                <a:stretch>
                  <a:fillRect l="-705" t="-1361" b="-2891"/>
                </a:stretch>
              </a:blipFill>
            </p:spPr>
            <p:txBody>
              <a:bodyPr/>
              <a:lstStyle/>
              <a:p>
                <a:r>
                  <a:rPr lang="zh-CN" altLang="en-US">
                    <a:noFill/>
                  </a:rPr>
                  <a:t> </a:t>
                </a:r>
              </a:p>
            </p:txBody>
          </p:sp>
        </mc:Fallback>
      </mc:AlternateContent>
      <p:sp>
        <p:nvSpPr>
          <p:cNvPr id="2" name="日期占位符 1">
            <a:extLst>
              <a:ext uri="{FF2B5EF4-FFF2-40B4-BE49-F238E27FC236}">
                <a16:creationId xmlns:a16="http://schemas.microsoft.com/office/drawing/2014/main" id="{A19ED446-9769-F964-9112-44D3BA4ED24F}"/>
              </a:ext>
            </a:extLst>
          </p:cNvPr>
          <p:cNvSpPr>
            <a:spLocks noGrp="1"/>
          </p:cNvSpPr>
          <p:nvPr>
            <p:ph type="dt" sz="half" idx="10"/>
          </p:nvPr>
        </p:nvSpPr>
        <p:spPr/>
        <p:txBody>
          <a:bodyPr/>
          <a:lstStyle/>
          <a:p>
            <a:fld id="{0E5A49C2-6B34-4A13-8E54-C485E92F2366}" type="datetime1">
              <a:rPr lang="zh-CN" altLang="en-US" smtClean="0"/>
              <a:t>2025/2/24</a:t>
            </a:fld>
            <a:endParaRPr lang="zh-CN" altLang="en-US"/>
          </a:p>
        </p:txBody>
      </p:sp>
      <p:sp>
        <p:nvSpPr>
          <p:cNvPr id="7" name="灯片编号占位符 6">
            <a:extLst>
              <a:ext uri="{FF2B5EF4-FFF2-40B4-BE49-F238E27FC236}">
                <a16:creationId xmlns:a16="http://schemas.microsoft.com/office/drawing/2014/main" id="{4DB1CB06-23D5-16A8-4F2C-60FC7676F8CD}"/>
              </a:ext>
            </a:extLst>
          </p:cNvPr>
          <p:cNvSpPr>
            <a:spLocks noGrp="1"/>
          </p:cNvSpPr>
          <p:nvPr>
            <p:ph type="sldNum" sz="quarter" idx="12"/>
          </p:nvPr>
        </p:nvSpPr>
        <p:spPr/>
        <p:txBody>
          <a:bodyPr/>
          <a:lstStyle/>
          <a:p>
            <a:fld id="{772B3C76-F426-418F-9AAE-6732A97E15CC}" type="slidenum">
              <a:rPr lang="zh-CN" altLang="en-US" smtClean="0"/>
              <a:t>20</a:t>
            </a:fld>
            <a:endParaRPr lang="zh-CN" altLang="en-US"/>
          </a:p>
        </p:txBody>
      </p:sp>
    </p:spTree>
    <p:extLst>
      <p:ext uri="{BB962C8B-B14F-4D97-AF65-F5344CB8AC3E}">
        <p14:creationId xmlns:p14="http://schemas.microsoft.com/office/powerpoint/2010/main" val="37037673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DD9802-A103-48C9-A270-D01A9CBCF5BE}"/>
            </a:ext>
          </a:extLst>
        </p:cNvPr>
        <p:cNvGrpSpPr/>
        <p:nvPr/>
      </p:nvGrpSpPr>
      <p:grpSpPr>
        <a:xfrm>
          <a:off x="0" y="0"/>
          <a:ext cx="0" cy="0"/>
          <a:chOff x="0" y="0"/>
          <a:chExt cx="0" cy="0"/>
        </a:xfrm>
      </p:grpSpPr>
      <p:sp>
        <p:nvSpPr>
          <p:cNvPr id="89" name="矩形 88">
            <a:extLst>
              <a:ext uri="{FF2B5EF4-FFF2-40B4-BE49-F238E27FC236}">
                <a16:creationId xmlns:a16="http://schemas.microsoft.com/office/drawing/2014/main" id="{FECE4CDA-0C40-0A45-EE7D-5F65BD21D892}"/>
              </a:ext>
            </a:extLst>
          </p:cNvPr>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a:extLst>
              <a:ext uri="{FF2B5EF4-FFF2-40B4-BE49-F238E27FC236}">
                <a16:creationId xmlns:a16="http://schemas.microsoft.com/office/drawing/2014/main" id="{FF912D4B-1927-1685-7F56-738C7D93B158}"/>
              </a:ext>
            </a:extLst>
          </p:cNvPr>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a:extLst>
              <a:ext uri="{FF2B5EF4-FFF2-40B4-BE49-F238E27FC236}">
                <a16:creationId xmlns:a16="http://schemas.microsoft.com/office/drawing/2014/main" id="{387FE2D1-88F7-FD4A-6F74-BDEC565EFD64}"/>
              </a:ext>
            </a:extLst>
          </p:cNvPr>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a:extLst>
              <a:ext uri="{FF2B5EF4-FFF2-40B4-BE49-F238E27FC236}">
                <a16:creationId xmlns:a16="http://schemas.microsoft.com/office/drawing/2014/main" id="{4B52A644-5587-E054-214F-50B9CEDE5BBC}"/>
              </a:ext>
            </a:extLst>
          </p:cNvPr>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a:extLst>
              <a:ext uri="{FF2B5EF4-FFF2-40B4-BE49-F238E27FC236}">
                <a16:creationId xmlns:a16="http://schemas.microsoft.com/office/drawing/2014/main" id="{AD5CAC6F-A5F4-83EF-2477-D1BB06369754}"/>
              </a:ext>
            </a:extLst>
          </p:cNvPr>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a:extLst>
              <a:ext uri="{FF2B5EF4-FFF2-40B4-BE49-F238E27FC236}">
                <a16:creationId xmlns:a16="http://schemas.microsoft.com/office/drawing/2014/main" id="{560F7D62-9BEC-DC56-2A3F-08D70D4878E8}"/>
              </a:ext>
            </a:extLst>
          </p:cNvPr>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a:extLst>
              <a:ext uri="{FF2B5EF4-FFF2-40B4-BE49-F238E27FC236}">
                <a16:creationId xmlns:a16="http://schemas.microsoft.com/office/drawing/2014/main" id="{8DB67DCE-0056-C182-B3DE-52734146425D}"/>
              </a:ext>
            </a:extLst>
          </p:cNvPr>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25BAD32F-5C44-FC79-BFFE-049C3D8F65E9}"/>
              </a:ext>
            </a:extLst>
          </p:cNvPr>
          <p:cNvSpPr txBox="1"/>
          <p:nvPr/>
        </p:nvSpPr>
        <p:spPr>
          <a:xfrm>
            <a:off x="959366" y="254791"/>
            <a:ext cx="3699474" cy="769441"/>
          </a:xfrm>
          <a:prstGeom prst="rect">
            <a:avLst/>
          </a:prstGeom>
          <a:noFill/>
        </p:spPr>
        <p:txBody>
          <a:bodyPr wrap="none" rtlCol="0">
            <a:spAutoFit/>
          </a:bodyPr>
          <a:lstStyle/>
          <a:p>
            <a:r>
              <a:rPr lang="en-US" altLang="zh-CN" sz="4400" b="1" dirty="0">
                <a:solidFill>
                  <a:srgbClr val="000000"/>
                </a:solidFill>
                <a:latin typeface="Times New Roman" panose="02020603050405020304" pitchFamily="18" charset="0"/>
                <a:cs typeface="Times New Roman" panose="02020603050405020304" pitchFamily="18" charset="0"/>
              </a:rPr>
              <a:t>C</a:t>
            </a:r>
            <a:r>
              <a:rPr lang="en-US" altLang="zh-CN" sz="4400" b="1" dirty="0">
                <a:solidFill>
                  <a:srgbClr val="000000"/>
                </a:solidFill>
                <a:effectLst/>
                <a:latin typeface="Times New Roman" panose="02020603050405020304" pitchFamily="18" charset="0"/>
                <a:cs typeface="Times New Roman" panose="02020603050405020304" pitchFamily="18" charset="0"/>
              </a:rPr>
              <a:t>urrent status</a:t>
            </a:r>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 name="文本框 7">
            <a:extLst>
              <a:ext uri="{FF2B5EF4-FFF2-40B4-BE49-F238E27FC236}">
                <a16:creationId xmlns:a16="http://schemas.microsoft.com/office/drawing/2014/main" id="{2811210A-67A4-1885-2C64-2CBF7C6C3C01}"/>
              </a:ext>
            </a:extLst>
          </p:cNvPr>
          <p:cNvSpPr txBox="1"/>
          <p:nvPr/>
        </p:nvSpPr>
        <p:spPr>
          <a:xfrm>
            <a:off x="726407" y="1217162"/>
            <a:ext cx="10866470" cy="4462760"/>
          </a:xfrm>
          <a:prstGeom prst="rect">
            <a:avLst/>
          </a:prstGeom>
          <a:noFill/>
        </p:spPr>
        <p:txBody>
          <a:bodyPr wrap="square" rtlCol="0">
            <a:spAutoFit/>
          </a:bodyPr>
          <a:lstStyle/>
          <a:p>
            <a:pPr marL="342900" indent="-342900">
              <a:spcAft>
                <a:spcPts val="1200"/>
              </a:spcAft>
              <a:buFont typeface="+mj-lt"/>
              <a:buAutoNum type="arabicPeriod"/>
            </a:pPr>
            <a:r>
              <a:rPr lang="en-US" altLang="zh-CN" sz="2400" dirty="0"/>
              <a:t>In terms of </a:t>
            </a:r>
            <a:r>
              <a:rPr lang="en-US" altLang="zh-CN" sz="2400" dirty="0">
                <a:solidFill>
                  <a:srgbClr val="FF0000"/>
                </a:solidFill>
              </a:rPr>
              <a:t>time performance</a:t>
            </a:r>
            <a:r>
              <a:rPr lang="en-US" altLang="zh-CN" sz="2400" dirty="0"/>
              <a:t> alone, this type of detector reaches the limit of gas detectors.</a:t>
            </a:r>
          </a:p>
          <a:p>
            <a:pPr marL="342900" indent="-342900">
              <a:spcAft>
                <a:spcPts val="1200"/>
              </a:spcAft>
              <a:buFont typeface="+mj-lt"/>
              <a:buAutoNum type="arabicPeriod"/>
            </a:pPr>
            <a:r>
              <a:rPr lang="en-US" altLang="zh-CN" sz="2400" dirty="0"/>
              <a:t>Practical applications are limited by </a:t>
            </a:r>
            <a:r>
              <a:rPr lang="en-US" altLang="zh-CN" sz="2400" dirty="0">
                <a:solidFill>
                  <a:srgbClr val="FF0000"/>
                </a:solidFill>
              </a:rPr>
              <a:t>aging of photocathodes (IBF=1)</a:t>
            </a:r>
            <a:r>
              <a:rPr lang="en-US" altLang="zh-CN" sz="2400" dirty="0"/>
              <a:t>, but excellent time performance allow robust but low quantum efficiency materials as photocathode (DLC).</a:t>
            </a:r>
          </a:p>
          <a:p>
            <a:pPr marL="342900" indent="-342900">
              <a:spcAft>
                <a:spcPts val="1200"/>
              </a:spcAft>
              <a:buFont typeface="+mj-lt"/>
              <a:buAutoNum type="arabicPeriod"/>
            </a:pPr>
            <a:r>
              <a:rPr lang="en-US" altLang="zh-CN" sz="2400" dirty="0"/>
              <a:t>Laboratory research: High-power lasers can easily produce photoelectrons (arbitrary photoelectric material ), and many quantitative  studies can be done with this device: </a:t>
            </a:r>
            <a:br>
              <a:rPr lang="en-US" altLang="zh-CN" sz="2400" dirty="0"/>
            </a:br>
            <a:r>
              <a:rPr lang="en-US" altLang="zh-CN" sz="2400" dirty="0">
                <a:solidFill>
                  <a:srgbClr val="FF0000"/>
                </a:solidFill>
              </a:rPr>
              <a:t>Gas property measurements </a:t>
            </a:r>
            <a:r>
              <a:rPr lang="en-US" altLang="zh-CN" sz="2400" dirty="0"/>
              <a:t>(effective Townsend coefficient, drift velocity); </a:t>
            </a:r>
            <a:br>
              <a:rPr lang="en-US" altLang="zh-CN" sz="2400" dirty="0"/>
            </a:br>
            <a:r>
              <a:rPr lang="en-US" altLang="zh-CN" sz="2400" dirty="0">
                <a:solidFill>
                  <a:srgbClr val="FF0000"/>
                </a:solidFill>
              </a:rPr>
              <a:t>Resistance </a:t>
            </a:r>
            <a:r>
              <a:rPr lang="en-US" altLang="zh-CN" sz="2400">
                <a:solidFill>
                  <a:srgbClr val="FF0000"/>
                </a:solidFill>
              </a:rPr>
              <a:t>material test;</a:t>
            </a:r>
            <a:br>
              <a:rPr lang="en-US" altLang="zh-CN" sz="2400" dirty="0"/>
            </a:br>
            <a:r>
              <a:rPr lang="en-US" altLang="zh-CN" sz="2400" dirty="0">
                <a:solidFill>
                  <a:srgbClr val="FF0000"/>
                </a:solidFill>
              </a:rPr>
              <a:t>Eco-friendly gas tests;</a:t>
            </a:r>
            <a:br>
              <a:rPr lang="en-US" altLang="zh-CN" sz="2400" dirty="0">
                <a:solidFill>
                  <a:srgbClr val="FF0000"/>
                </a:solidFill>
              </a:rPr>
            </a:br>
            <a:r>
              <a:rPr lang="en-US" altLang="zh-CN" sz="2400" dirty="0">
                <a:solidFill>
                  <a:srgbClr val="FF0000"/>
                </a:solidFill>
              </a:rPr>
              <a:t>Performance of different gases at low pressure</a:t>
            </a:r>
          </a:p>
        </p:txBody>
      </p:sp>
      <p:sp>
        <p:nvSpPr>
          <p:cNvPr id="2" name="日期占位符 1">
            <a:extLst>
              <a:ext uri="{FF2B5EF4-FFF2-40B4-BE49-F238E27FC236}">
                <a16:creationId xmlns:a16="http://schemas.microsoft.com/office/drawing/2014/main" id="{51B917C2-73A5-0E1D-F07D-2C290CD5DC07}"/>
              </a:ext>
            </a:extLst>
          </p:cNvPr>
          <p:cNvSpPr>
            <a:spLocks noGrp="1"/>
          </p:cNvSpPr>
          <p:nvPr>
            <p:ph type="dt" sz="half" idx="10"/>
          </p:nvPr>
        </p:nvSpPr>
        <p:spPr/>
        <p:txBody>
          <a:bodyPr/>
          <a:lstStyle/>
          <a:p>
            <a:fld id="{0E5A49C2-6B34-4A13-8E54-C485E92F2366}" type="datetime1">
              <a:rPr lang="zh-CN" altLang="en-US" smtClean="0"/>
              <a:t>2025/2/24</a:t>
            </a:fld>
            <a:endParaRPr lang="zh-CN" altLang="en-US"/>
          </a:p>
        </p:txBody>
      </p:sp>
      <p:sp>
        <p:nvSpPr>
          <p:cNvPr id="7" name="灯片编号占位符 6">
            <a:extLst>
              <a:ext uri="{FF2B5EF4-FFF2-40B4-BE49-F238E27FC236}">
                <a16:creationId xmlns:a16="http://schemas.microsoft.com/office/drawing/2014/main" id="{114AA096-1662-1204-982E-B5FAA00538E1}"/>
              </a:ext>
            </a:extLst>
          </p:cNvPr>
          <p:cNvSpPr>
            <a:spLocks noGrp="1"/>
          </p:cNvSpPr>
          <p:nvPr>
            <p:ph type="sldNum" sz="quarter" idx="12"/>
          </p:nvPr>
        </p:nvSpPr>
        <p:spPr/>
        <p:txBody>
          <a:bodyPr/>
          <a:lstStyle/>
          <a:p>
            <a:fld id="{772B3C76-F426-418F-9AAE-6732A97E15CC}" type="slidenum">
              <a:rPr lang="zh-CN" altLang="en-US" smtClean="0"/>
              <a:t>21</a:t>
            </a:fld>
            <a:endParaRPr lang="zh-CN" altLang="en-US"/>
          </a:p>
        </p:txBody>
      </p:sp>
    </p:spTree>
    <p:extLst>
      <p:ext uri="{BB962C8B-B14F-4D97-AF65-F5344CB8AC3E}">
        <p14:creationId xmlns:p14="http://schemas.microsoft.com/office/powerpoint/2010/main" val="3818903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530411"/>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ea typeface="+mn-ea"/>
              <a:cs typeface="+mn-cs"/>
            </a:endParaRPr>
          </a:p>
        </p:txBody>
      </p:sp>
      <p:sp>
        <p:nvSpPr>
          <p:cNvPr id="4" name="直角三角形 3"/>
          <p:cNvSpPr/>
          <p:nvPr/>
        </p:nvSpPr>
        <p:spPr>
          <a:xfrm rot="10800000">
            <a:off x="741647" y="210083"/>
            <a:ext cx="498826" cy="44593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ea typeface="微软雅黑" panose="020B0503020204020204" pitchFamily="34" charset="-122"/>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389331" y="656020"/>
            <a:ext cx="4110997" cy="584775"/>
          </a:xfrm>
          <a:prstGeom prst="rect">
            <a:avLst/>
          </a:prstGeom>
          <a:noFill/>
        </p:spPr>
        <p:txBody>
          <a:bodyPr wrap="none" rtlCol="0">
            <a:spAutoFit/>
          </a:bodyPr>
          <a:lstStyle/>
          <a:p>
            <a:r>
              <a:rPr lang="en-US" altLang="zh-CN" sz="3200" b="1" dirty="0">
                <a:solidFill>
                  <a:srgbClr val="014B96"/>
                </a:solidFill>
                <a:ea typeface="微软雅黑" panose="020B0503020204020204" pitchFamily="34" charset="-122"/>
              </a:rPr>
              <a:t>Backup: more gas test</a:t>
            </a:r>
            <a:endParaRPr lang="zh-CN" altLang="en-US" sz="3200" b="1" dirty="0">
              <a:solidFill>
                <a:srgbClr val="014B96"/>
              </a:solidFill>
              <a:ea typeface="微软雅黑" panose="020B0503020204020204" pitchFamily="34" charset="-122"/>
            </a:endParaRPr>
          </a:p>
        </p:txBody>
      </p:sp>
      <p:graphicFrame>
        <p:nvGraphicFramePr>
          <p:cNvPr id="3" name="表格 2">
            <a:extLst>
              <a:ext uri="{FF2B5EF4-FFF2-40B4-BE49-F238E27FC236}">
                <a16:creationId xmlns:a16="http://schemas.microsoft.com/office/drawing/2014/main" id="{25ECC1DD-BFA4-CF36-B89C-27D7FB16F71B}"/>
              </a:ext>
            </a:extLst>
          </p:cNvPr>
          <p:cNvGraphicFramePr>
            <a:graphicFrameLocks noGrp="1"/>
          </p:cNvGraphicFramePr>
          <p:nvPr>
            <p:extLst>
              <p:ext uri="{D42A27DB-BD31-4B8C-83A1-F6EECF244321}">
                <p14:modId xmlns:p14="http://schemas.microsoft.com/office/powerpoint/2010/main" val="2345699618"/>
              </p:ext>
            </p:extLst>
          </p:nvPr>
        </p:nvGraphicFramePr>
        <p:xfrm>
          <a:off x="425907" y="1255396"/>
          <a:ext cx="11166968" cy="4093567"/>
        </p:xfrm>
        <a:graphic>
          <a:graphicData uri="http://schemas.openxmlformats.org/drawingml/2006/table">
            <a:tbl>
              <a:tblPr firstRow="1" firstCol="1" bandRow="1">
                <a:tableStyleId>{5C22544A-7EE6-4342-B048-85BDC9FD1C3A}</a:tableStyleId>
              </a:tblPr>
              <a:tblGrid>
                <a:gridCol w="751890">
                  <a:extLst>
                    <a:ext uri="{9D8B030D-6E8A-4147-A177-3AD203B41FA5}">
                      <a16:colId xmlns:a16="http://schemas.microsoft.com/office/drawing/2014/main" val="3336210643"/>
                    </a:ext>
                  </a:extLst>
                </a:gridCol>
                <a:gridCol w="3165603">
                  <a:extLst>
                    <a:ext uri="{9D8B030D-6E8A-4147-A177-3AD203B41FA5}">
                      <a16:colId xmlns:a16="http://schemas.microsoft.com/office/drawing/2014/main" val="2085002950"/>
                    </a:ext>
                  </a:extLst>
                </a:gridCol>
                <a:gridCol w="1476179">
                  <a:extLst>
                    <a:ext uri="{9D8B030D-6E8A-4147-A177-3AD203B41FA5}">
                      <a16:colId xmlns:a16="http://schemas.microsoft.com/office/drawing/2014/main" val="1784670665"/>
                    </a:ext>
                  </a:extLst>
                </a:gridCol>
                <a:gridCol w="2886648">
                  <a:extLst>
                    <a:ext uri="{9D8B030D-6E8A-4147-A177-3AD203B41FA5}">
                      <a16:colId xmlns:a16="http://schemas.microsoft.com/office/drawing/2014/main" val="2401077608"/>
                    </a:ext>
                  </a:extLst>
                </a:gridCol>
                <a:gridCol w="2886648">
                  <a:extLst>
                    <a:ext uri="{9D8B030D-6E8A-4147-A177-3AD203B41FA5}">
                      <a16:colId xmlns:a16="http://schemas.microsoft.com/office/drawing/2014/main" val="4097262595"/>
                    </a:ext>
                  </a:extLst>
                </a:gridCol>
              </a:tblGrid>
              <a:tr h="637267">
                <a:tc>
                  <a:txBody>
                    <a:bodyPr/>
                    <a:lstStyle/>
                    <a:p>
                      <a:pPr algn="ctr"/>
                      <a:r>
                        <a:rPr lang="en-US" sz="2000" kern="100" dirty="0">
                          <a:effectLst/>
                        </a:rPr>
                        <a:t>Num</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sz="2000" kern="100" dirty="0">
                          <a:effectLst/>
                        </a:rPr>
                        <a:t>Gas</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sz="2000" kern="100" dirty="0">
                          <a:effectLst/>
                        </a:rPr>
                        <a:t>ratio</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Working HV</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Time resolution</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312056720"/>
                  </a:ext>
                </a:extLst>
              </a:tr>
              <a:tr h="307402">
                <a:tc>
                  <a:txBody>
                    <a:bodyPr/>
                    <a:lstStyle/>
                    <a:p>
                      <a:pPr algn="ctr"/>
                      <a:r>
                        <a:rPr lang="en-US" sz="2000" kern="100">
                          <a:effectLst/>
                        </a:rPr>
                        <a:t>1</a:t>
                      </a:r>
                      <a:endParaRPr lang="zh-CN" sz="20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sz="2000" kern="100" dirty="0" err="1">
                          <a:effectLst/>
                        </a:rPr>
                        <a:t>Ar</a:t>
                      </a:r>
                      <a:r>
                        <a:rPr lang="en-US" sz="2000" kern="100" dirty="0">
                          <a:effectLst/>
                        </a:rPr>
                        <a:t>/CO2</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sz="2000" kern="100">
                          <a:effectLst/>
                        </a:rPr>
                        <a:t>93/7</a:t>
                      </a:r>
                      <a:endParaRPr lang="zh-CN" sz="20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790 ~850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~90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95706667"/>
                  </a:ext>
                </a:extLst>
              </a:tr>
              <a:tr h="307402">
                <a:tc>
                  <a:txBody>
                    <a:bodyPr/>
                    <a:lstStyle/>
                    <a:p>
                      <a:pPr algn="ctr"/>
                      <a:r>
                        <a:rPr lang="en-US" sz="2000" kern="100" dirty="0">
                          <a:effectLst/>
                        </a:rPr>
                        <a:t>2</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sz="2000" kern="100" dirty="0">
                          <a:effectLst/>
                        </a:rPr>
                        <a:t>Ne/C2H6/CF4</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sz="2000" kern="100" dirty="0">
                          <a:effectLst/>
                        </a:rPr>
                        <a:t>80/10/10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780~840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~30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664210576"/>
                  </a:ext>
                </a:extLst>
              </a:tr>
              <a:tr h="307402">
                <a:tc>
                  <a:txBody>
                    <a:bodyPr/>
                    <a:lstStyle/>
                    <a:p>
                      <a:pPr algn="ctr"/>
                      <a:r>
                        <a:rPr lang="en-US" sz="2000" kern="100">
                          <a:effectLst/>
                        </a:rPr>
                        <a:t>3</a:t>
                      </a:r>
                      <a:endParaRPr lang="zh-CN" sz="20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rowSpan="7">
                  <a:txBody>
                    <a:bodyPr/>
                    <a:lstStyle/>
                    <a:p>
                      <a:pPr algn="ctr"/>
                      <a:r>
                        <a:rPr lang="en-US" sz="2000" kern="100" dirty="0">
                          <a:effectLst/>
                        </a:rPr>
                        <a:t> </a:t>
                      </a:r>
                    </a:p>
                    <a:p>
                      <a:pPr algn="ctr"/>
                      <a:r>
                        <a:rPr lang="en-US" sz="2000" kern="100" dirty="0">
                          <a:effectLst/>
                        </a:rPr>
                        <a:t>MRPC gas</a:t>
                      </a:r>
                    </a:p>
                    <a:p>
                      <a:pPr algn="ctr"/>
                      <a:r>
                        <a:rPr lang="en-US" sz="2000" kern="100" dirty="0">
                          <a:effectLst/>
                        </a:rPr>
                        <a:t>R134a(C2H2F4)/SF6/iC4H10 </a:t>
                      </a:r>
                      <a:endParaRPr lang="zh-CN" altLang="en-US"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sz="2000" kern="100" dirty="0">
                          <a:effectLst/>
                        </a:rPr>
                        <a:t>90/5/5</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2100~2750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~29</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04069735"/>
                  </a:ext>
                </a:extLst>
              </a:tr>
              <a:tr h="307402">
                <a:tc>
                  <a:txBody>
                    <a:bodyPr/>
                    <a:lstStyle/>
                    <a:p>
                      <a:pPr algn="ctr"/>
                      <a:r>
                        <a:rPr lang="en-US" sz="2000" kern="100" dirty="0">
                          <a:effectLst/>
                        </a:rPr>
                        <a:t>4</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vMerge="1">
                  <a:txBody>
                    <a:bodyPr/>
                    <a:lstStyle/>
                    <a:p>
                      <a:endParaRPr/>
                    </a:p>
                  </a:txBody>
                  <a:tcPr marL="68580" marR="68580" marT="0" marB="0"/>
                </a:tc>
                <a:tc>
                  <a:txBody>
                    <a:bodyPr/>
                    <a:lstStyle/>
                    <a:p>
                      <a:pPr algn="ctr"/>
                      <a:r>
                        <a:rPr lang="en-US" sz="2000" kern="100" dirty="0">
                          <a:effectLst/>
                        </a:rPr>
                        <a:t>85/5/10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2100~2620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~27</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608700143"/>
                  </a:ext>
                </a:extLst>
              </a:tr>
              <a:tr h="307402">
                <a:tc rowSpan="2">
                  <a:txBody>
                    <a:bodyPr/>
                    <a:lstStyle/>
                    <a:p>
                      <a:pPr algn="ctr"/>
                      <a:r>
                        <a:rPr lang="en-US" sz="2000" kern="100" dirty="0">
                          <a:effectLst/>
                        </a:rPr>
                        <a:t>5</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vMerge="1">
                  <a:txBody>
                    <a:bodyPr/>
                    <a:lstStyle/>
                    <a:p>
                      <a:endParaRPr/>
                    </a:p>
                  </a:txBody>
                  <a:tcPr marL="68580" marR="68580" marT="0" marB="0"/>
                </a:tc>
                <a:tc>
                  <a:txBody>
                    <a:bodyPr/>
                    <a:lstStyle/>
                    <a:p>
                      <a:pPr algn="ctr"/>
                      <a:r>
                        <a:rPr lang="en-US" sz="2000" kern="100" dirty="0">
                          <a:effectLst/>
                        </a:rPr>
                        <a:t>80/5/15</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2100~2590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~26</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817697778"/>
                  </a:ext>
                </a:extLst>
              </a:tr>
              <a:tr h="279992">
                <a:tc vMerge="1">
                  <a:txBody>
                    <a:bodyPr/>
                    <a:lstStyle/>
                    <a:p>
                      <a:pPr algn="ctr"/>
                      <a:endParaRPr lang="zh-CN" sz="20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vMerge="1">
                  <a:txBody>
                    <a:bodyPr/>
                    <a:lstStyle/>
                    <a:p>
                      <a:endParaRPr lang="zh-CN" altLang="en-US"/>
                    </a:p>
                  </a:txBody>
                  <a:tcPr/>
                </a:tc>
                <a:tc rowSpan="2">
                  <a:txBody>
                    <a:bodyPr/>
                    <a:lstStyle/>
                    <a:p>
                      <a:pPr algn="ctr"/>
                      <a:r>
                        <a:rPr lang="en-US" sz="2000" kern="100" dirty="0">
                          <a:effectLst/>
                        </a:rPr>
                        <a:t>75/5/20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rowSpan="2">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2100~2560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rowSpan="2">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~26</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827804876"/>
                  </a:ext>
                </a:extLst>
              </a:tr>
              <a:tr h="136047">
                <a:tc rowSpan="2">
                  <a:txBody>
                    <a:bodyPr/>
                    <a:lstStyle/>
                    <a:p>
                      <a:pPr algn="ctr"/>
                      <a:r>
                        <a:rPr lang="en-US" sz="2000" kern="100" dirty="0">
                          <a:effectLst/>
                        </a:rPr>
                        <a:t>6</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vMerge="1">
                  <a:txBody>
                    <a:bodyPr/>
                    <a:lstStyle/>
                    <a:p>
                      <a:endParaRPr/>
                    </a:p>
                  </a:txBody>
                  <a:tcPr marL="68580" marR="68580" marT="0" marB="0"/>
                </a:tc>
                <a:tc vMerge="1">
                  <a:txBody>
                    <a:bodyPr/>
                    <a:lstStyle/>
                    <a:p>
                      <a:pPr algn="ctr"/>
                      <a:r>
                        <a:rPr lang="en-US" sz="2000" kern="100" dirty="0">
                          <a:effectLst/>
                        </a:rPr>
                        <a:t>75/5/20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vMerge="1">
                  <a:txBody>
                    <a:bodyPr/>
                    <a:lstStyle/>
                    <a:p>
                      <a:endParaRPr lang="zh-CN" altLang="en-US" u="sng" dirty="0"/>
                    </a:p>
                  </a:txBody>
                  <a:tcPr/>
                </a:tc>
                <a:tc vMerge="1">
                  <a:txBody>
                    <a:bodyPr/>
                    <a:lstStyle/>
                    <a:p>
                      <a:endParaRPr lang="zh-CN" altLang="en-US" u="sng" dirty="0"/>
                    </a:p>
                  </a:txBody>
                  <a:tcPr/>
                </a:tc>
                <a:extLst>
                  <a:ext uri="{0D108BD9-81ED-4DB2-BD59-A6C34878D82A}">
                    <a16:rowId xmlns:a16="http://schemas.microsoft.com/office/drawing/2014/main" val="146135968"/>
                  </a:ext>
                </a:extLst>
              </a:tr>
              <a:tr h="199944">
                <a:tc vMerge="1">
                  <a:txBody>
                    <a:bodyPr/>
                    <a:lstStyle/>
                    <a:p>
                      <a:pPr algn="ctr"/>
                      <a:endParaRPr lang="zh-CN" sz="20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vMerge="1">
                  <a:txBody>
                    <a:bodyPr/>
                    <a:lstStyle/>
                    <a:p>
                      <a:endParaRPr lang="zh-CN" altLang="en-US"/>
                    </a:p>
                  </a:txBody>
                  <a:tcPr/>
                </a:tc>
                <a:tc rowSpan="2">
                  <a:txBody>
                    <a:bodyPr/>
                    <a:lstStyle/>
                    <a:p>
                      <a:pPr algn="ctr"/>
                      <a:r>
                        <a:rPr lang="en-US" sz="2000" kern="100">
                          <a:effectLst/>
                        </a:rPr>
                        <a:t>70/5/25</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rowSpan="2">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2100 ~ 2530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rowSpan="2">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~25</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473253999"/>
                  </a:ext>
                </a:extLst>
              </a:tr>
              <a:tr h="307402">
                <a:tc>
                  <a:txBody>
                    <a:bodyPr/>
                    <a:lstStyle/>
                    <a:p>
                      <a:pPr algn="ctr"/>
                      <a:r>
                        <a:rPr lang="en-US" sz="2000" kern="100" dirty="0">
                          <a:effectLst/>
                        </a:rPr>
                        <a:t>7</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vMerge="1">
                  <a:txBody>
                    <a:bodyPr/>
                    <a:lstStyle/>
                    <a:p>
                      <a:endParaRPr dirty="0"/>
                    </a:p>
                  </a:txBody>
                  <a:tcPr marL="68580" marR="68580" marT="0" marB="0"/>
                </a:tc>
                <a:tc vMerge="1">
                  <a:txBody>
                    <a:bodyPr/>
                    <a:lstStyle/>
                    <a:p>
                      <a:pPr algn="ctr"/>
                      <a:r>
                        <a:rPr lang="en-US" sz="2000" kern="100" dirty="0">
                          <a:effectLst/>
                        </a:rPr>
                        <a:t>70/5/25</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vMerge="1">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2100 ~ 2530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vMerge="1">
                  <a:txBody>
                    <a:bodyPr/>
                    <a:lstStyle/>
                    <a:p>
                      <a:pPr algn="ct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113623331"/>
                  </a:ext>
                </a:extLst>
              </a:tr>
              <a:tr h="358638">
                <a:tc>
                  <a:txBody>
                    <a:bodyPr/>
                    <a:lstStyle/>
                    <a:p>
                      <a:pPr algn="ctr"/>
                      <a:r>
                        <a:rPr lang="en-US" sz="2000" kern="100" dirty="0">
                          <a:effectLst/>
                        </a:rPr>
                        <a:t>8</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sz="2000" kern="100" dirty="0">
                          <a:effectLst/>
                        </a:rPr>
                        <a:t>R134a/SF6/iC4H10/CF4</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sz="2000" kern="100" dirty="0">
                          <a:effectLst/>
                        </a:rPr>
                        <a:t>70/5/20/5</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2100 ~ 2530</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~29</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310779214"/>
                  </a:ext>
                </a:extLst>
              </a:tr>
              <a:tr h="637267">
                <a:tc>
                  <a:txBody>
                    <a:bodyPr/>
                    <a:lstStyle/>
                    <a:p>
                      <a:pPr algn="ctr"/>
                      <a:r>
                        <a:rPr lang="en-US" sz="2000" kern="100" dirty="0">
                          <a:effectLst/>
                        </a:rPr>
                        <a:t>9</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sz="2000" kern="100" dirty="0">
                          <a:effectLst/>
                        </a:rPr>
                        <a:t>R134a/SF6/iC4H10/C2H6</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tc>
                <a:tc>
                  <a:txBody>
                    <a:bodyPr/>
                    <a:lstStyle/>
                    <a:p>
                      <a:pPr algn="ctr"/>
                      <a:r>
                        <a:rPr lang="en-US" sz="2000" kern="100" dirty="0">
                          <a:effectLst/>
                        </a:rPr>
                        <a:t>70/5/20/5</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000" kern="100" dirty="0">
                          <a:effectLst/>
                          <a:latin typeface="等线" panose="02010600030101010101" pitchFamily="2" charset="-122"/>
                          <a:ea typeface="等线" panose="02010600030101010101" pitchFamily="2" charset="-122"/>
                          <a:cs typeface="Times New Roman" panose="02020603050405020304" pitchFamily="18" charset="0"/>
                        </a:rPr>
                        <a:t>2100 ~ 2530</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ctr"/>
                      <a:endParaRPr lang="en-US" sz="2000" kern="100" dirty="0">
                        <a:effectLst/>
                      </a:endParaRPr>
                    </a:p>
                  </a:txBody>
                  <a:tcPr marL="68580" marR="68580" marT="0" marB="0"/>
                </a:tc>
                <a:tc>
                  <a:txBody>
                    <a:bodyPr/>
                    <a:lstStyle/>
                    <a:p>
                      <a:pPr algn="ctr"/>
                      <a:r>
                        <a:rPr lang="en-US" sz="2000" kern="100" dirty="0">
                          <a:effectLst/>
                        </a:rPr>
                        <a:t>~26</a:t>
                      </a:r>
                    </a:p>
                  </a:txBody>
                  <a:tcPr marL="68580" marR="68580" marT="0" marB="0"/>
                </a:tc>
                <a:extLst>
                  <a:ext uri="{0D108BD9-81ED-4DB2-BD59-A6C34878D82A}">
                    <a16:rowId xmlns:a16="http://schemas.microsoft.com/office/drawing/2014/main" val="3167410466"/>
                  </a:ext>
                </a:extLst>
              </a:tr>
            </a:tbl>
          </a:graphicData>
        </a:graphic>
      </p:graphicFrame>
      <p:sp>
        <p:nvSpPr>
          <p:cNvPr id="7" name="日期占位符 6">
            <a:extLst>
              <a:ext uri="{FF2B5EF4-FFF2-40B4-BE49-F238E27FC236}">
                <a16:creationId xmlns:a16="http://schemas.microsoft.com/office/drawing/2014/main" id="{969AA9B5-5266-CAA8-A320-0F9F9F840EC9}"/>
              </a:ext>
            </a:extLst>
          </p:cNvPr>
          <p:cNvSpPr>
            <a:spLocks noGrp="1"/>
          </p:cNvSpPr>
          <p:nvPr>
            <p:ph type="dt" sz="half" idx="10"/>
          </p:nvPr>
        </p:nvSpPr>
        <p:spPr/>
        <p:txBody>
          <a:bodyPr/>
          <a:lstStyle/>
          <a:p>
            <a:fld id="{61D7819E-0D4B-45C2-AE21-C2AB0FD02C7F}" type="datetime1">
              <a:rPr lang="zh-CN" altLang="en-US" smtClean="0"/>
              <a:t>2025/2/24</a:t>
            </a:fld>
            <a:endParaRPr lang="zh-CN" altLang="en-US"/>
          </a:p>
        </p:txBody>
      </p:sp>
      <p:sp>
        <p:nvSpPr>
          <p:cNvPr id="8" name="灯片编号占位符 7">
            <a:extLst>
              <a:ext uri="{FF2B5EF4-FFF2-40B4-BE49-F238E27FC236}">
                <a16:creationId xmlns:a16="http://schemas.microsoft.com/office/drawing/2014/main" id="{7DBEC802-EE4A-6DBE-F38F-A0E78A87156A}"/>
              </a:ext>
            </a:extLst>
          </p:cNvPr>
          <p:cNvSpPr>
            <a:spLocks noGrp="1"/>
          </p:cNvSpPr>
          <p:nvPr>
            <p:ph type="sldNum" sz="quarter" idx="12"/>
          </p:nvPr>
        </p:nvSpPr>
        <p:spPr/>
        <p:txBody>
          <a:bodyPr/>
          <a:lstStyle/>
          <a:p>
            <a:fld id="{772B3C76-F426-418F-9AAE-6732A97E15CC}" type="slidenum">
              <a:rPr lang="zh-CN" altLang="en-US" smtClean="0"/>
              <a:t>22</a:t>
            </a:fld>
            <a:endParaRPr lang="zh-CN" altLang="en-US"/>
          </a:p>
        </p:txBody>
      </p:sp>
    </p:spTree>
    <p:extLst>
      <p:ext uri="{BB962C8B-B14F-4D97-AF65-F5344CB8AC3E}">
        <p14:creationId xmlns:p14="http://schemas.microsoft.com/office/powerpoint/2010/main" val="23439318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01471" y="274279"/>
            <a:ext cx="6429837"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System’s time uncertainty</a:t>
            </a:r>
          </a:p>
        </p:txBody>
      </p:sp>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110AA333-7672-EEDD-8D6B-533F373FFC36}"/>
                  </a:ext>
                </a:extLst>
              </p:cNvPr>
              <p:cNvSpPr txBox="1"/>
              <p:nvPr/>
            </p:nvSpPr>
            <p:spPr>
              <a:xfrm>
                <a:off x="393931" y="1451298"/>
                <a:ext cx="6374937" cy="923330"/>
              </a:xfrm>
              <a:prstGeom prst="rect">
                <a:avLst/>
              </a:prstGeom>
              <a:noFill/>
            </p:spPr>
            <p:txBody>
              <a:bodyPr wrap="square" rtlCol="0">
                <a:spAutoFit/>
              </a:bodyPr>
              <a:lstStyle/>
              <a:p>
                <a14:m>
                  <m:oMath xmlns:m="http://schemas.openxmlformats.org/officeDocument/2006/math">
                    <m:r>
                      <a:rPr lang="en-US" altLang="zh-CN" b="0" i="1" smtClean="0">
                        <a:latin typeface="Cambria Math" panose="02040503050406030204" pitchFamily="18" charset="0"/>
                      </a:rPr>
                      <m:t>𝑃𝑀𝑇</m:t>
                    </m:r>
                  </m:oMath>
                </a14:m>
                <a:r>
                  <a:rPr lang="zh-CN" altLang="en-US" dirty="0"/>
                  <a:t> </a:t>
                </a:r>
                <a:r>
                  <a:rPr lang="en-US" altLang="zh-CN" dirty="0"/>
                  <a:t>: Voltage = 280V, amplitude ~50 mV without amplifier(many photoelectrons) (</a:t>
                </a:r>
                <a:r>
                  <a:rPr lang="en-US" altLang="zh-CN" dirty="0">
                    <a:solidFill>
                      <a:srgbClr val="FF0000"/>
                    </a:solidFill>
                  </a:rPr>
                  <a:t>keep constant</a:t>
                </a:r>
                <a:r>
                  <a:rPr lang="en-US" altLang="zh-CN" dirty="0"/>
                  <a:t>)</a:t>
                </a:r>
              </a:p>
              <a:p>
                <a:r>
                  <a:rPr lang="en-US" altLang="zh-CN" b="0" dirty="0"/>
                  <a:t>Fix</a:t>
                </a:r>
                <a14:m>
                  <m:oMath xmlns:m="http://schemas.openxmlformats.org/officeDocument/2006/math">
                    <m:sSub>
                      <m:sSubPr>
                        <m:ctrlPr>
                          <a:rPr lang="en-US" altLang="zh-CN" i="1" dirty="0">
                            <a:latin typeface="Cambria Math" panose="02040503050406030204" pitchFamily="18" charset="0"/>
                          </a:rPr>
                        </m:ctrlPr>
                      </m:sSubPr>
                      <m:e>
                        <m:r>
                          <a:rPr lang="en-US" altLang="zh-CN" b="0" i="0" dirty="0" smtClean="0">
                            <a:latin typeface="Cambria Math" panose="02040503050406030204" pitchFamily="18" charset="0"/>
                          </a:rPr>
                          <m:t> </m:t>
                        </m:r>
                        <m:r>
                          <m:rPr>
                            <m:sty m:val="p"/>
                          </m:rPr>
                          <a:rPr lang="en-US" altLang="zh-CN" dirty="0">
                            <a:latin typeface="Cambria Math" panose="02040503050406030204" pitchFamily="18" charset="0"/>
                          </a:rPr>
                          <m:t>HV</m:t>
                        </m:r>
                      </m:e>
                      <m:sub>
                        <m:r>
                          <a:rPr lang="en-US" altLang="zh-CN" i="1" dirty="0">
                            <a:latin typeface="Cambria Math" panose="02040503050406030204" pitchFamily="18" charset="0"/>
                          </a:rPr>
                          <m:t>𝑅𝑃𝐶</m:t>
                        </m:r>
                      </m:sub>
                    </m:sSub>
                  </m:oMath>
                </a14:m>
                <a:r>
                  <a:rPr lang="en-US" altLang="zh-CN" dirty="0"/>
                  <a:t>, increase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𝑙𝑎𝑠𝑒𝑟</m:t>
                        </m:r>
                      </m:sub>
                    </m:sSub>
                  </m:oMath>
                </a14:m>
                <a:r>
                  <a:rPr lang="en-US" altLang="zh-CN" dirty="0"/>
                  <a:t>, or fix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𝑙𝑎𝑠𝑒𝑟</m:t>
                        </m:r>
                      </m:sub>
                    </m:sSub>
                  </m:oMath>
                </a14:m>
                <a:r>
                  <a:rPr lang="en-US" altLang="zh-CN" dirty="0"/>
                  <a:t>, increase </a:t>
                </a:r>
                <a14:m>
                  <m:oMath xmlns:m="http://schemas.openxmlformats.org/officeDocument/2006/math">
                    <m:r>
                      <a:rPr lang="en-US" altLang="zh-CN" i="1">
                        <a:latin typeface="Cambria Math" panose="02040503050406030204" pitchFamily="18" charset="0"/>
                      </a:rPr>
                      <m:t>𝐻</m:t>
                    </m:r>
                    <m:sSub>
                      <m:sSubPr>
                        <m:ctrlPr>
                          <a:rPr lang="en-US" altLang="zh-CN" i="1">
                            <a:latin typeface="Cambria Math" panose="02040503050406030204" pitchFamily="18" charset="0"/>
                          </a:rPr>
                        </m:ctrlPr>
                      </m:sSubPr>
                      <m:e>
                        <m:r>
                          <a:rPr lang="en-US" altLang="zh-CN" i="1">
                            <a:latin typeface="Cambria Math" panose="02040503050406030204" pitchFamily="18" charset="0"/>
                          </a:rPr>
                          <m:t>𝑉</m:t>
                        </m:r>
                      </m:e>
                      <m:sub>
                        <m:r>
                          <a:rPr lang="en-US" altLang="zh-CN" i="1">
                            <a:latin typeface="Cambria Math" panose="02040503050406030204" pitchFamily="18" charset="0"/>
                          </a:rPr>
                          <m:t>𝑅𝑃𝐶</m:t>
                        </m:r>
                      </m:sub>
                    </m:sSub>
                  </m:oMath>
                </a14:m>
                <a:r>
                  <a:rPr lang="en-US" altLang="zh-CN" dirty="0"/>
                  <a:t>.</a:t>
                </a:r>
              </a:p>
            </p:txBody>
          </p:sp>
        </mc:Choice>
        <mc:Fallback xmlns="">
          <p:sp>
            <p:nvSpPr>
              <p:cNvPr id="3" name="文本框 2">
                <a:extLst>
                  <a:ext uri="{FF2B5EF4-FFF2-40B4-BE49-F238E27FC236}">
                    <a16:creationId xmlns:a16="http://schemas.microsoft.com/office/drawing/2014/main" id="{110AA333-7672-EEDD-8D6B-533F373FFC36}"/>
                  </a:ext>
                </a:extLst>
              </p:cNvPr>
              <p:cNvSpPr txBox="1">
                <a:spLocks noRot="1" noChangeAspect="1" noMove="1" noResize="1" noEditPoints="1" noAdjustHandles="1" noChangeArrowheads="1" noChangeShapeType="1" noTextEdit="1"/>
              </p:cNvSpPr>
              <p:nvPr/>
            </p:nvSpPr>
            <p:spPr>
              <a:xfrm>
                <a:off x="393931" y="1451298"/>
                <a:ext cx="6374937" cy="923330"/>
              </a:xfrm>
              <a:prstGeom prst="rect">
                <a:avLst/>
              </a:prstGeom>
              <a:blipFill>
                <a:blip r:embed="rId3"/>
                <a:stretch>
                  <a:fillRect l="-861" t="-3289" r="-861" b="-9211"/>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33246509-156C-BE22-AD38-0D80A6A42D36}"/>
              </a:ext>
            </a:extLst>
          </p:cNvPr>
          <p:cNvPicPr>
            <a:picLocks noChangeAspect="1"/>
          </p:cNvPicPr>
          <p:nvPr/>
        </p:nvPicPr>
        <p:blipFill rotWithShape="1">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r="23385" b="898"/>
          <a:stretch/>
        </p:blipFill>
        <p:spPr bwMode="auto">
          <a:xfrm>
            <a:off x="7947878" y="1096390"/>
            <a:ext cx="4015522" cy="2775522"/>
          </a:xfrm>
          <a:prstGeom prst="rect">
            <a:avLst/>
          </a:prstGeom>
          <a:noFill/>
          <a:ln>
            <a:noFill/>
          </a:ln>
        </p:spPr>
      </p:pic>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C81E2E5C-EAF1-F639-7DA3-B9D5B9DB4411}"/>
                  </a:ext>
                </a:extLst>
              </p:cNvPr>
              <p:cNvSpPr txBox="1"/>
              <p:nvPr/>
            </p:nvSpPr>
            <p:spPr>
              <a:xfrm>
                <a:off x="2487281" y="6025419"/>
                <a:ext cx="2418347" cy="39126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𝜎</m:t>
                          </m:r>
                        </m:e>
                        <m:sub>
                          <m:r>
                            <a:rPr lang="en-US" altLang="zh-CN" b="0" i="1" smtClean="0">
                              <a:latin typeface="Cambria Math" panose="02040503050406030204" pitchFamily="18" charset="0"/>
                            </a:rPr>
                            <m:t>𝑠𝑦𝑠𝑡𝑒𝑚</m:t>
                          </m:r>
                        </m:sub>
                      </m:sSub>
                      <m:r>
                        <a:rPr lang="en-US" altLang="zh-CN" b="0" i="1" smtClean="0">
                          <a:latin typeface="Cambria Math" panose="02040503050406030204" pitchFamily="18" charset="0"/>
                        </a:rPr>
                        <m:t> ~ </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𝜎</m:t>
                          </m:r>
                        </m:e>
                        <m:sub>
                          <m:r>
                            <a:rPr lang="en-US" altLang="zh-CN" b="0" i="1" smtClean="0">
                              <a:latin typeface="Cambria Math" panose="02040503050406030204" pitchFamily="18" charset="0"/>
                            </a:rPr>
                            <m:t>𝑃𝑀𝑇</m:t>
                          </m:r>
                        </m:sub>
                      </m:sSub>
                      <m:r>
                        <a:rPr lang="en-US" altLang="zh-CN" b="0" i="1" smtClean="0">
                          <a:latin typeface="Cambria Math" panose="02040503050406030204" pitchFamily="18" charset="0"/>
                        </a:rPr>
                        <m:t> ~ 10</m:t>
                      </m:r>
                      <m:r>
                        <a:rPr lang="en-US" altLang="zh-CN" b="0" i="1" smtClean="0">
                          <a:latin typeface="Cambria Math" panose="02040503050406030204" pitchFamily="18" charset="0"/>
                        </a:rPr>
                        <m:t>𝑝𝑠</m:t>
                      </m:r>
                    </m:oMath>
                  </m:oMathPara>
                </a14:m>
                <a:endParaRPr lang="zh-CN" altLang="en-US" dirty="0"/>
              </a:p>
            </p:txBody>
          </p:sp>
        </mc:Choice>
        <mc:Fallback xmlns="">
          <p:sp>
            <p:nvSpPr>
              <p:cNvPr id="11" name="文本框 10">
                <a:extLst>
                  <a:ext uri="{FF2B5EF4-FFF2-40B4-BE49-F238E27FC236}">
                    <a16:creationId xmlns:a16="http://schemas.microsoft.com/office/drawing/2014/main" id="{C81E2E5C-EAF1-F639-7DA3-B9D5B9DB4411}"/>
                  </a:ext>
                </a:extLst>
              </p:cNvPr>
              <p:cNvSpPr txBox="1">
                <a:spLocks noRot="1" noChangeAspect="1" noMove="1" noResize="1" noEditPoints="1" noAdjustHandles="1" noChangeArrowheads="1" noChangeShapeType="1" noTextEdit="1"/>
              </p:cNvSpPr>
              <p:nvPr/>
            </p:nvSpPr>
            <p:spPr>
              <a:xfrm>
                <a:off x="2487281" y="6025419"/>
                <a:ext cx="2418347" cy="391261"/>
              </a:xfrm>
              <a:prstGeom prst="rect">
                <a:avLst/>
              </a:prstGeom>
              <a:blipFill>
                <a:blip r:embed="rId5"/>
                <a:stretch>
                  <a:fillRect r="-504" b="-6154"/>
                </a:stretch>
              </a:blipFill>
            </p:spPr>
            <p:txBody>
              <a:bodyPr/>
              <a:lstStyle/>
              <a:p>
                <a:r>
                  <a:rPr lang="zh-CN" altLang="en-US">
                    <a:noFill/>
                  </a:rPr>
                  <a:t> </a:t>
                </a:r>
              </a:p>
            </p:txBody>
          </p:sp>
        </mc:Fallback>
      </mc:AlternateContent>
      <p:sp>
        <p:nvSpPr>
          <p:cNvPr id="12" name="文本框 11">
            <a:extLst>
              <a:ext uri="{FF2B5EF4-FFF2-40B4-BE49-F238E27FC236}">
                <a16:creationId xmlns:a16="http://schemas.microsoft.com/office/drawing/2014/main" id="{F8B6D9B1-8462-CE26-522B-B7AB2E15B59D}"/>
              </a:ext>
            </a:extLst>
          </p:cNvPr>
          <p:cNvSpPr txBox="1"/>
          <p:nvPr/>
        </p:nvSpPr>
        <p:spPr>
          <a:xfrm>
            <a:off x="8864604" y="2869533"/>
            <a:ext cx="783771" cy="369332"/>
          </a:xfrm>
          <a:prstGeom prst="rect">
            <a:avLst/>
          </a:prstGeom>
          <a:noFill/>
        </p:spPr>
        <p:txBody>
          <a:bodyPr wrap="square" rtlCol="0">
            <a:spAutoFit/>
          </a:bodyPr>
          <a:lstStyle/>
          <a:p>
            <a:r>
              <a:rPr lang="en-US" altLang="zh-CN" b="1" dirty="0">
                <a:solidFill>
                  <a:srgbClr val="FF0000"/>
                </a:solidFill>
              </a:rPr>
              <a:t>RPC</a:t>
            </a:r>
            <a:endParaRPr lang="zh-CN" altLang="en-US" b="1" dirty="0">
              <a:solidFill>
                <a:srgbClr val="FF0000"/>
              </a:solidFill>
            </a:endParaRPr>
          </a:p>
        </p:txBody>
      </p:sp>
      <p:sp>
        <p:nvSpPr>
          <p:cNvPr id="13" name="文本框 12">
            <a:extLst>
              <a:ext uri="{FF2B5EF4-FFF2-40B4-BE49-F238E27FC236}">
                <a16:creationId xmlns:a16="http://schemas.microsoft.com/office/drawing/2014/main" id="{42FA5F0A-4516-A7C6-67FA-CD62A1FD8C5B}"/>
              </a:ext>
            </a:extLst>
          </p:cNvPr>
          <p:cNvSpPr txBox="1"/>
          <p:nvPr/>
        </p:nvSpPr>
        <p:spPr>
          <a:xfrm>
            <a:off x="10565100" y="3090806"/>
            <a:ext cx="783771" cy="369332"/>
          </a:xfrm>
          <a:prstGeom prst="rect">
            <a:avLst/>
          </a:prstGeom>
          <a:noFill/>
        </p:spPr>
        <p:txBody>
          <a:bodyPr wrap="square" rtlCol="0">
            <a:spAutoFit/>
          </a:bodyPr>
          <a:lstStyle/>
          <a:p>
            <a:r>
              <a:rPr lang="en-US" altLang="zh-CN" b="1" dirty="0">
                <a:solidFill>
                  <a:srgbClr val="FF0000"/>
                </a:solidFill>
              </a:rPr>
              <a:t>PMT</a:t>
            </a:r>
            <a:endParaRPr lang="zh-CN" altLang="en-US" b="1" dirty="0">
              <a:solidFill>
                <a:srgbClr val="FF0000"/>
              </a:solidFill>
            </a:endParaRPr>
          </a:p>
        </p:txBody>
      </p:sp>
      <p:sp>
        <p:nvSpPr>
          <p:cNvPr id="8" name="日期占位符 7">
            <a:extLst>
              <a:ext uri="{FF2B5EF4-FFF2-40B4-BE49-F238E27FC236}">
                <a16:creationId xmlns:a16="http://schemas.microsoft.com/office/drawing/2014/main" id="{D1DF598B-2212-82C4-5C22-1F836654926C}"/>
              </a:ext>
            </a:extLst>
          </p:cNvPr>
          <p:cNvSpPr>
            <a:spLocks noGrp="1"/>
          </p:cNvSpPr>
          <p:nvPr>
            <p:ph type="dt" sz="half" idx="10"/>
          </p:nvPr>
        </p:nvSpPr>
        <p:spPr/>
        <p:txBody>
          <a:bodyPr/>
          <a:lstStyle/>
          <a:p>
            <a:fld id="{3B289EEF-2120-450F-A14C-E2E5A19F8FE4}" type="datetime1">
              <a:rPr lang="zh-CN" altLang="en-US" smtClean="0"/>
              <a:t>2025/2/24</a:t>
            </a:fld>
            <a:endParaRPr lang="zh-CN" altLang="en-US"/>
          </a:p>
        </p:txBody>
      </p:sp>
      <p:sp>
        <p:nvSpPr>
          <p:cNvPr id="10" name="灯片编号占位符 9">
            <a:extLst>
              <a:ext uri="{FF2B5EF4-FFF2-40B4-BE49-F238E27FC236}">
                <a16:creationId xmlns:a16="http://schemas.microsoft.com/office/drawing/2014/main" id="{6E08BDD7-F016-6833-CB3A-AFE9CD8B14C9}"/>
              </a:ext>
            </a:extLst>
          </p:cNvPr>
          <p:cNvSpPr>
            <a:spLocks noGrp="1"/>
          </p:cNvSpPr>
          <p:nvPr>
            <p:ph type="sldNum" sz="quarter" idx="12"/>
          </p:nvPr>
        </p:nvSpPr>
        <p:spPr/>
        <p:txBody>
          <a:bodyPr/>
          <a:lstStyle/>
          <a:p>
            <a:fld id="{772B3C76-F426-418F-9AAE-6732A97E15CC}" type="slidenum">
              <a:rPr lang="zh-CN" altLang="en-US" smtClean="0"/>
              <a:t>23</a:t>
            </a:fld>
            <a:endParaRPr lang="zh-CN" altLang="en-US"/>
          </a:p>
        </p:txBody>
      </p:sp>
      <p:pic>
        <p:nvPicPr>
          <p:cNvPr id="15" name="图片 14">
            <a:extLst>
              <a:ext uri="{FF2B5EF4-FFF2-40B4-BE49-F238E27FC236}">
                <a16:creationId xmlns:a16="http://schemas.microsoft.com/office/drawing/2014/main" id="{D0F8ED38-826B-E2A1-D082-EA351DA7D31B}"/>
              </a:ext>
            </a:extLst>
          </p:cNvPr>
          <p:cNvPicPr>
            <a:picLocks noChangeAspect="1"/>
          </p:cNvPicPr>
          <p:nvPr/>
        </p:nvPicPr>
        <p:blipFill>
          <a:blip r:embed="rId6"/>
          <a:stretch>
            <a:fillRect/>
          </a:stretch>
        </p:blipFill>
        <p:spPr>
          <a:xfrm>
            <a:off x="-23309" y="2603301"/>
            <a:ext cx="8429550" cy="3240000"/>
          </a:xfrm>
          <a:prstGeom prst="rect">
            <a:avLst/>
          </a:prstGeom>
        </p:spPr>
      </p:pic>
    </p:spTree>
    <p:extLst>
      <p:ext uri="{BB962C8B-B14F-4D97-AF65-F5344CB8AC3E}">
        <p14:creationId xmlns:p14="http://schemas.microsoft.com/office/powerpoint/2010/main" val="32703557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01471" y="274279"/>
            <a:ext cx="4754700"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Signal’s characters</a:t>
            </a:r>
          </a:p>
        </p:txBody>
      </p:sp>
      <p:sp>
        <p:nvSpPr>
          <p:cNvPr id="2" name="灯片编号占位符 1">
            <a:extLst>
              <a:ext uri="{FF2B5EF4-FFF2-40B4-BE49-F238E27FC236}">
                <a16:creationId xmlns:a16="http://schemas.microsoft.com/office/drawing/2014/main" id="{E367FE72-BFE9-4B43-BC5C-109B61C0EB20}"/>
              </a:ext>
            </a:extLst>
          </p:cNvPr>
          <p:cNvSpPr>
            <a:spLocks noGrp="1"/>
          </p:cNvSpPr>
          <p:nvPr>
            <p:ph type="sldNum" sz="quarter" idx="12"/>
          </p:nvPr>
        </p:nvSpPr>
        <p:spPr/>
        <p:txBody>
          <a:bodyPr/>
          <a:lstStyle/>
          <a:p>
            <a:fld id="{772B3C76-F426-418F-9AAE-6732A97E15CC}" type="slidenum">
              <a:rPr lang="zh-CN" altLang="en-US" smtClean="0"/>
              <a:t>24</a:t>
            </a:fld>
            <a:endParaRPr lang="zh-CN" altLang="en-US" dirty="0"/>
          </a:p>
        </p:txBody>
      </p:sp>
      <p:pic>
        <p:nvPicPr>
          <p:cNvPr id="7" name="图片 6">
            <a:extLst>
              <a:ext uri="{FF2B5EF4-FFF2-40B4-BE49-F238E27FC236}">
                <a16:creationId xmlns:a16="http://schemas.microsoft.com/office/drawing/2014/main" id="{45D4F3CE-9419-22DE-C48C-09E0D097D56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915" y="3476350"/>
            <a:ext cx="3918452" cy="2880000"/>
          </a:xfrm>
          <a:prstGeom prst="rect">
            <a:avLst/>
          </a:prstGeom>
          <a:noFill/>
          <a:ln>
            <a:noFill/>
          </a:ln>
        </p:spPr>
      </p:pic>
      <p:pic>
        <p:nvPicPr>
          <p:cNvPr id="9" name="图片 8">
            <a:extLst>
              <a:ext uri="{FF2B5EF4-FFF2-40B4-BE49-F238E27FC236}">
                <a16:creationId xmlns:a16="http://schemas.microsoft.com/office/drawing/2014/main" id="{B53F55BF-0BCF-9319-B8CF-D3985411AF9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58421" y="3476350"/>
            <a:ext cx="3914847" cy="2880000"/>
          </a:xfrm>
          <a:prstGeom prst="rect">
            <a:avLst/>
          </a:prstGeom>
          <a:noFill/>
          <a:ln>
            <a:noFill/>
          </a:ln>
        </p:spPr>
      </p:pic>
      <p:graphicFrame>
        <p:nvGraphicFramePr>
          <p:cNvPr id="12" name="表格 11">
            <a:extLst>
              <a:ext uri="{FF2B5EF4-FFF2-40B4-BE49-F238E27FC236}">
                <a16:creationId xmlns:a16="http://schemas.microsoft.com/office/drawing/2014/main" id="{FF7D1A1E-EF3C-4435-2F54-5726B974A9B9}"/>
              </a:ext>
            </a:extLst>
          </p:cNvPr>
          <p:cNvGraphicFramePr>
            <a:graphicFrameLocks noGrp="1"/>
          </p:cNvGraphicFramePr>
          <p:nvPr/>
        </p:nvGraphicFramePr>
        <p:xfrm>
          <a:off x="1363620" y="1204630"/>
          <a:ext cx="8815360" cy="1891988"/>
        </p:xfrm>
        <a:graphic>
          <a:graphicData uri="http://schemas.openxmlformats.org/drawingml/2006/table">
            <a:tbl>
              <a:tblPr firstRow="1" bandRow="1">
                <a:tableStyleId>{5C22544A-7EE6-4342-B048-85BDC9FD1C3A}</a:tableStyleId>
              </a:tblPr>
              <a:tblGrid>
                <a:gridCol w="2203840">
                  <a:extLst>
                    <a:ext uri="{9D8B030D-6E8A-4147-A177-3AD203B41FA5}">
                      <a16:colId xmlns:a16="http://schemas.microsoft.com/office/drawing/2014/main" val="679878318"/>
                    </a:ext>
                  </a:extLst>
                </a:gridCol>
                <a:gridCol w="2203840">
                  <a:extLst>
                    <a:ext uri="{9D8B030D-6E8A-4147-A177-3AD203B41FA5}">
                      <a16:colId xmlns:a16="http://schemas.microsoft.com/office/drawing/2014/main" val="310427328"/>
                    </a:ext>
                  </a:extLst>
                </a:gridCol>
                <a:gridCol w="2203840">
                  <a:extLst>
                    <a:ext uri="{9D8B030D-6E8A-4147-A177-3AD203B41FA5}">
                      <a16:colId xmlns:a16="http://schemas.microsoft.com/office/drawing/2014/main" val="3055313145"/>
                    </a:ext>
                  </a:extLst>
                </a:gridCol>
                <a:gridCol w="2203840">
                  <a:extLst>
                    <a:ext uri="{9D8B030D-6E8A-4147-A177-3AD203B41FA5}">
                      <a16:colId xmlns:a16="http://schemas.microsoft.com/office/drawing/2014/main" val="2030463645"/>
                    </a:ext>
                  </a:extLst>
                </a:gridCol>
              </a:tblGrid>
              <a:tr h="472997">
                <a:tc>
                  <a:txBody>
                    <a:bodyPr/>
                    <a:lstStyle/>
                    <a:p>
                      <a:pPr algn="ctr"/>
                      <a:r>
                        <a:rPr lang="en-US" altLang="zh-CN" sz="1600" dirty="0"/>
                        <a:t>Gas</a:t>
                      </a:r>
                      <a:endParaRPr lang="zh-CN" altLang="en-US" sz="1600" dirty="0"/>
                    </a:p>
                  </a:txBody>
                  <a:tcPr/>
                </a:tc>
                <a:tc>
                  <a:txBody>
                    <a:bodyPr/>
                    <a:lstStyle/>
                    <a:p>
                      <a:pPr algn="ctr"/>
                      <a:r>
                        <a:rPr lang="en-US" altLang="zh-CN" sz="1600" dirty="0"/>
                        <a:t>Amplitude(mV) x20 </a:t>
                      </a:r>
                      <a:endParaRPr lang="zh-CN" altLang="en-US" sz="1600" dirty="0"/>
                    </a:p>
                  </a:txBody>
                  <a:tcPr/>
                </a:tc>
                <a:tc>
                  <a:txBody>
                    <a:bodyPr/>
                    <a:lstStyle/>
                    <a:p>
                      <a:pPr algn="ctr"/>
                      <a:r>
                        <a:rPr lang="en-US" altLang="zh-CN" sz="1600" dirty="0"/>
                        <a:t>Width[ns]</a:t>
                      </a:r>
                      <a:endParaRPr lang="zh-CN" altLang="en-US" sz="1600" dirty="0"/>
                    </a:p>
                  </a:txBody>
                  <a:tcPr/>
                </a:tc>
                <a:tc>
                  <a:txBody>
                    <a:bodyPr/>
                    <a:lstStyle/>
                    <a:p>
                      <a:pPr algn="ctr"/>
                      <a:r>
                        <a:rPr lang="en-US" altLang="zh-CN" sz="1600" dirty="0"/>
                        <a:t>Risetime[ns]</a:t>
                      </a:r>
                      <a:endParaRPr lang="zh-CN" altLang="en-US" sz="1600" dirty="0"/>
                    </a:p>
                  </a:txBody>
                  <a:tcPr/>
                </a:tc>
                <a:extLst>
                  <a:ext uri="{0D108BD9-81ED-4DB2-BD59-A6C34878D82A}">
                    <a16:rowId xmlns:a16="http://schemas.microsoft.com/office/drawing/2014/main" val="1746046967"/>
                  </a:ext>
                </a:extLst>
              </a:tr>
              <a:tr h="472997">
                <a:tc>
                  <a:txBody>
                    <a:bodyPr/>
                    <a:lstStyle/>
                    <a:p>
                      <a:pPr algn="ctr"/>
                      <a:r>
                        <a:rPr lang="en-US" altLang="zh-CN" dirty="0" err="1"/>
                        <a:t>Ar</a:t>
                      </a:r>
                      <a:r>
                        <a:rPr lang="en-US" altLang="zh-CN" dirty="0"/>
                        <a:t>\CO2</a:t>
                      </a:r>
                      <a:endParaRPr lang="zh-CN" altLang="en-US" dirty="0"/>
                    </a:p>
                  </a:txBody>
                  <a:tcPr/>
                </a:tc>
                <a:tc>
                  <a:txBody>
                    <a:bodyPr/>
                    <a:lstStyle/>
                    <a:p>
                      <a:pPr algn="ctr"/>
                      <a:r>
                        <a:rPr lang="en-US" altLang="zh-CN" dirty="0"/>
                        <a:t>15 ~ 20</a:t>
                      </a:r>
                    </a:p>
                  </a:txBody>
                  <a:tcPr/>
                </a:tc>
                <a:tc>
                  <a:txBody>
                    <a:bodyPr/>
                    <a:lstStyle/>
                    <a:p>
                      <a:pPr algn="ctr"/>
                      <a:r>
                        <a:rPr lang="en-US" altLang="zh-CN" dirty="0"/>
                        <a:t>2.6 ~ 2.9</a:t>
                      </a:r>
                      <a:endParaRPr lang="zh-CN" altLang="en-US" dirty="0"/>
                    </a:p>
                  </a:txBody>
                  <a:tcPr/>
                </a:tc>
                <a:tc>
                  <a:txBody>
                    <a:bodyPr/>
                    <a:lstStyle/>
                    <a:p>
                      <a:pPr algn="ctr"/>
                      <a:r>
                        <a:rPr lang="en-US" altLang="zh-CN" dirty="0"/>
                        <a:t>1.28 ~ 1.35</a:t>
                      </a:r>
                      <a:endParaRPr lang="zh-CN" altLang="en-US" dirty="0"/>
                    </a:p>
                  </a:txBody>
                  <a:tcPr/>
                </a:tc>
                <a:extLst>
                  <a:ext uri="{0D108BD9-81ED-4DB2-BD59-A6C34878D82A}">
                    <a16:rowId xmlns:a16="http://schemas.microsoft.com/office/drawing/2014/main" val="1262211512"/>
                  </a:ext>
                </a:extLst>
              </a:tr>
              <a:tr h="472997">
                <a:tc>
                  <a:txBody>
                    <a:bodyPr/>
                    <a:lstStyle/>
                    <a:p>
                      <a:pPr algn="ctr"/>
                      <a:r>
                        <a:rPr lang="en-US" altLang="zh-CN" dirty="0"/>
                        <a:t>Compass gas</a:t>
                      </a:r>
                      <a:endParaRPr lang="zh-CN" altLang="en-US" dirty="0"/>
                    </a:p>
                  </a:txBody>
                  <a:tcPr/>
                </a:tc>
                <a:tc>
                  <a:txBody>
                    <a:bodyPr/>
                    <a:lstStyle/>
                    <a:p>
                      <a:pPr algn="ctr"/>
                      <a:r>
                        <a:rPr lang="en-US" altLang="zh-CN" dirty="0"/>
                        <a:t>25 ~ 38</a:t>
                      </a:r>
                      <a:endParaRPr lang="zh-CN" altLang="en-US" dirty="0"/>
                    </a:p>
                  </a:txBody>
                  <a:tcPr/>
                </a:tc>
                <a:tc>
                  <a:txBody>
                    <a:bodyPr/>
                    <a:lstStyle/>
                    <a:p>
                      <a:pPr algn="ctr"/>
                      <a:r>
                        <a:rPr lang="en-US" altLang="zh-CN" dirty="0"/>
                        <a:t>0.55 ~ 0.59</a:t>
                      </a:r>
                      <a:endParaRPr lang="zh-CN" altLang="en-US" dirty="0"/>
                    </a:p>
                  </a:txBody>
                  <a:tcPr/>
                </a:tc>
                <a:tc>
                  <a:txBody>
                    <a:bodyPr/>
                    <a:lstStyle/>
                    <a:p>
                      <a:pPr algn="ctr"/>
                      <a:r>
                        <a:rPr lang="en-US" altLang="zh-CN" dirty="0"/>
                        <a:t>0.36 ~ 0.39</a:t>
                      </a:r>
                      <a:endParaRPr lang="zh-CN" altLang="en-US" dirty="0"/>
                    </a:p>
                  </a:txBody>
                  <a:tcPr/>
                </a:tc>
                <a:extLst>
                  <a:ext uri="{0D108BD9-81ED-4DB2-BD59-A6C34878D82A}">
                    <a16:rowId xmlns:a16="http://schemas.microsoft.com/office/drawing/2014/main" val="3692551853"/>
                  </a:ext>
                </a:extLst>
              </a:tr>
              <a:tr h="472997">
                <a:tc>
                  <a:txBody>
                    <a:bodyPr/>
                    <a:lstStyle/>
                    <a:p>
                      <a:pPr algn="ctr"/>
                      <a:r>
                        <a:rPr lang="en-US" altLang="zh-CN" dirty="0"/>
                        <a:t>Compass gas</a:t>
                      </a:r>
                      <a:endParaRPr lang="zh-CN" altLang="en-US" dirty="0"/>
                    </a:p>
                  </a:txBody>
                  <a:tcPr/>
                </a:tc>
                <a:tc>
                  <a:txBody>
                    <a:bodyPr/>
                    <a:lstStyle/>
                    <a:p>
                      <a:pPr algn="ctr"/>
                      <a:r>
                        <a:rPr lang="en-US" altLang="zh-CN" dirty="0"/>
                        <a:t>30 ~ 650</a:t>
                      </a:r>
                      <a:endParaRPr lang="zh-CN" altLang="en-US" dirty="0"/>
                    </a:p>
                  </a:txBody>
                  <a:tcPr/>
                </a:tc>
                <a:tc>
                  <a:txBody>
                    <a:bodyPr/>
                    <a:lstStyle/>
                    <a:p>
                      <a:pPr algn="ctr"/>
                      <a:r>
                        <a:rPr lang="en-US" altLang="zh-CN" dirty="0"/>
                        <a:t>0.94 ~ 0.1.1</a:t>
                      </a:r>
                      <a:endParaRPr lang="zh-CN" altLang="en-US" dirty="0"/>
                    </a:p>
                  </a:txBody>
                  <a:tcPr/>
                </a:tc>
                <a:tc>
                  <a:txBody>
                    <a:bodyPr/>
                    <a:lstStyle/>
                    <a:p>
                      <a:pPr algn="ctr"/>
                      <a:r>
                        <a:rPr lang="en-US" altLang="zh-CN" dirty="0"/>
                        <a:t>0.41 ~ 0.49</a:t>
                      </a:r>
                      <a:endParaRPr lang="zh-CN" altLang="en-US" dirty="0"/>
                    </a:p>
                  </a:txBody>
                  <a:tcPr/>
                </a:tc>
                <a:extLst>
                  <a:ext uri="{0D108BD9-81ED-4DB2-BD59-A6C34878D82A}">
                    <a16:rowId xmlns:a16="http://schemas.microsoft.com/office/drawing/2014/main" val="1501874624"/>
                  </a:ext>
                </a:extLst>
              </a:tr>
            </a:tbl>
          </a:graphicData>
        </a:graphic>
      </p:graphicFrame>
      <p:pic>
        <p:nvPicPr>
          <p:cNvPr id="15" name="图片 14">
            <a:extLst>
              <a:ext uri="{FF2B5EF4-FFF2-40B4-BE49-F238E27FC236}">
                <a16:creationId xmlns:a16="http://schemas.microsoft.com/office/drawing/2014/main" id="{5D5D9289-60EA-5104-DF62-1E744717DFD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62288" y="3483653"/>
            <a:ext cx="3913469" cy="2880000"/>
          </a:xfrm>
          <a:prstGeom prst="rect">
            <a:avLst/>
          </a:prstGeom>
        </p:spPr>
      </p:pic>
    </p:spTree>
    <p:extLst>
      <p:ext uri="{BB962C8B-B14F-4D97-AF65-F5344CB8AC3E}">
        <p14:creationId xmlns:p14="http://schemas.microsoft.com/office/powerpoint/2010/main" val="12696838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01471" y="274279"/>
            <a:ext cx="9603783"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Time resolution of single-photoelectron</a:t>
            </a:r>
          </a:p>
        </p:txBody>
      </p:sp>
      <p:sp>
        <p:nvSpPr>
          <p:cNvPr id="3" name="矩形: 圆角 2">
            <a:extLst>
              <a:ext uri="{FF2B5EF4-FFF2-40B4-BE49-F238E27FC236}">
                <a16:creationId xmlns:a16="http://schemas.microsoft.com/office/drawing/2014/main" id="{99DB670C-5405-8E1F-D19E-40863E4EB9E1}"/>
              </a:ext>
            </a:extLst>
          </p:cNvPr>
          <p:cNvSpPr/>
          <p:nvPr/>
        </p:nvSpPr>
        <p:spPr>
          <a:xfrm>
            <a:off x="429451" y="1145386"/>
            <a:ext cx="6534057"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effectLst/>
                <a:latin typeface="Times New Roman" panose="02020603050405020304" pitchFamily="18" charset="0"/>
                <a:cs typeface="Times New Roman" panose="02020603050405020304" pitchFamily="18" charset="0"/>
              </a:rPr>
              <a:t>Constant Fraction Timing (CFD)</a:t>
            </a:r>
          </a:p>
        </p:txBody>
      </p:sp>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A6C2C352-CC6A-6987-B1D5-CCBC6BB7C8F6}"/>
                  </a:ext>
                </a:extLst>
              </p:cNvPr>
              <p:cNvSpPr txBox="1"/>
              <p:nvPr/>
            </p:nvSpPr>
            <p:spPr>
              <a:xfrm>
                <a:off x="429451" y="1775889"/>
                <a:ext cx="3717890" cy="65601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zh-CN" altLang="zh-CN" i="1" smtClean="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𝜎</m:t>
                          </m:r>
                        </m:e>
                        <m:sub>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𝑅𝑃𝐶</m:t>
                          </m:r>
                        </m:sub>
                      </m:sSub>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m:t>
                      </m:r>
                      <m:rad>
                        <m:radPr>
                          <m:degHide m:val="on"/>
                          <m:ctrlPr>
                            <a:rPr lang="zh-CN" altLang="zh-CN" i="1">
                              <a:effectLst/>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i="1">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𝜎</m:t>
                              </m:r>
                            </m:e>
                            <m:sub>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𝑡𝑜𝑡𝑎𝑙</m:t>
                              </m:r>
                            </m:sub>
                            <m:sup>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2</m:t>
                              </m:r>
                            </m:sup>
                          </m:sSubSup>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m:t>
                          </m:r>
                          <m:sSubSup>
                            <m:sSubSupPr>
                              <m:ctrlPr>
                                <a:rPr lang="zh-CN" altLang="zh-CN" i="1">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𝜎</m:t>
                              </m:r>
                            </m:e>
                            <m:sub>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𝑠𝑦𝑠𝑡𝑒𝑚</m:t>
                              </m:r>
                            </m:sub>
                            <m:sup>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2</m:t>
                              </m:r>
                            </m:sup>
                          </m:sSubSup>
                          <m:d>
                            <m:dPr>
                              <m:ctrlPr>
                                <a:rPr lang="zh-CN" altLang="zh-CN" i="1">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10</m:t>
                              </m:r>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𝑝𝑠</m:t>
                              </m:r>
                            </m:e>
                          </m:d>
                        </m:e>
                      </m:rad>
                    </m:oMath>
                  </m:oMathPara>
                </a14:m>
                <a:endParaRPr lang="zh-CN" altLang="en-US" dirty="0"/>
              </a:p>
            </p:txBody>
          </p:sp>
        </mc:Choice>
        <mc:Fallback xmlns="">
          <p:sp>
            <p:nvSpPr>
              <p:cNvPr id="4" name="文本框 3">
                <a:extLst>
                  <a:ext uri="{FF2B5EF4-FFF2-40B4-BE49-F238E27FC236}">
                    <a16:creationId xmlns:a16="http://schemas.microsoft.com/office/drawing/2014/main" id="{A6C2C352-CC6A-6987-B1D5-CCBC6BB7C8F6}"/>
                  </a:ext>
                </a:extLst>
              </p:cNvPr>
              <p:cNvSpPr txBox="1">
                <a:spLocks noRot="1" noChangeAspect="1" noMove="1" noResize="1" noEditPoints="1" noAdjustHandles="1" noChangeArrowheads="1" noChangeShapeType="1" noTextEdit="1"/>
              </p:cNvSpPr>
              <p:nvPr/>
            </p:nvSpPr>
            <p:spPr>
              <a:xfrm>
                <a:off x="429451" y="1775889"/>
                <a:ext cx="3717890" cy="656013"/>
              </a:xfrm>
              <a:prstGeom prst="rect">
                <a:avLst/>
              </a:prstGeom>
              <a:blipFill>
                <a:blip r:embed="rId3"/>
                <a:stretch>
                  <a:fillRect/>
                </a:stretch>
              </a:blipFill>
            </p:spPr>
            <p:txBody>
              <a:bodyPr/>
              <a:lstStyle/>
              <a:p>
                <a:r>
                  <a:rPr lang="zh-CN" altLang="en-US">
                    <a:noFill/>
                  </a:rPr>
                  <a:t> </a:t>
                </a:r>
              </a:p>
            </p:txBody>
          </p:sp>
        </mc:Fallback>
      </mc:AlternateContent>
      <p:sp>
        <p:nvSpPr>
          <p:cNvPr id="8" name="文本框 7">
            <a:extLst>
              <a:ext uri="{FF2B5EF4-FFF2-40B4-BE49-F238E27FC236}">
                <a16:creationId xmlns:a16="http://schemas.microsoft.com/office/drawing/2014/main" id="{38A2D873-AC73-BA5B-FD93-4D272CA6C3AA}"/>
              </a:ext>
            </a:extLst>
          </p:cNvPr>
          <p:cNvSpPr txBox="1"/>
          <p:nvPr/>
        </p:nvSpPr>
        <p:spPr>
          <a:xfrm>
            <a:off x="3987442" y="1993876"/>
            <a:ext cx="6119447" cy="381837"/>
          </a:xfrm>
          <a:prstGeom prst="rect">
            <a:avLst/>
          </a:prstGeom>
          <a:noFill/>
        </p:spPr>
        <p:txBody>
          <a:bodyPr wrap="square" rtlCol="0">
            <a:spAutoFit/>
          </a:bodyPr>
          <a:lstStyle/>
          <a:p>
            <a:r>
              <a:rPr lang="en-US" altLang="zh-CN" dirty="0"/>
              <a:t>How to decide CF coefficients? </a:t>
            </a:r>
            <a:r>
              <a:rPr lang="en-US" altLang="zh-CN" dirty="0" err="1"/>
              <a:t>eg</a:t>
            </a:r>
            <a:r>
              <a:rPr lang="en-US" altLang="zh-CN" dirty="0"/>
              <a:t>: </a:t>
            </a:r>
            <a:r>
              <a:rPr lang="en-US" altLang="zh-CN" sz="1800" dirty="0">
                <a:effectLst/>
                <a:latin typeface="Times New Roman" panose="02020603050405020304" pitchFamily="18" charset="0"/>
                <a:ea typeface="Times New Roman" panose="02020603050405020304" pitchFamily="18" charset="0"/>
              </a:rPr>
              <a:t>Compass gas</a:t>
            </a:r>
            <a:endParaRPr lang="zh-CN" altLang="en-US" dirty="0"/>
          </a:p>
        </p:txBody>
      </p:sp>
      <p:pic>
        <p:nvPicPr>
          <p:cNvPr id="10" name="图片 9">
            <a:extLst>
              <a:ext uri="{FF2B5EF4-FFF2-40B4-BE49-F238E27FC236}">
                <a16:creationId xmlns:a16="http://schemas.microsoft.com/office/drawing/2014/main" id="{07C1FCA9-113C-4139-9B96-213010DEFCD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19760" y="2619381"/>
            <a:ext cx="3912203" cy="2880000"/>
          </a:xfrm>
          <a:prstGeom prst="rect">
            <a:avLst/>
          </a:prstGeom>
          <a:noFill/>
          <a:ln>
            <a:noFill/>
          </a:ln>
        </p:spPr>
      </p:pic>
      <p:pic>
        <p:nvPicPr>
          <p:cNvPr id="13" name="图片 12">
            <a:extLst>
              <a:ext uri="{FF2B5EF4-FFF2-40B4-BE49-F238E27FC236}">
                <a16:creationId xmlns:a16="http://schemas.microsoft.com/office/drawing/2014/main" id="{365E81B9-FD2C-2146-F18A-31113984223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2288" y="2619381"/>
            <a:ext cx="3912856" cy="2880000"/>
          </a:xfrm>
          <a:prstGeom prst="rect">
            <a:avLst/>
          </a:prstGeom>
          <a:noFill/>
          <a:ln>
            <a:noFill/>
          </a:ln>
        </p:spPr>
      </p:pic>
      <mc:AlternateContent xmlns:mc="http://schemas.openxmlformats.org/markup-compatibility/2006" xmlns:a14="http://schemas.microsoft.com/office/drawing/2010/main">
        <mc:Choice Requires="a14">
          <p:sp>
            <p:nvSpPr>
              <p:cNvPr id="15" name="文本框 14">
                <a:extLst>
                  <a:ext uri="{FF2B5EF4-FFF2-40B4-BE49-F238E27FC236}">
                    <a16:creationId xmlns:a16="http://schemas.microsoft.com/office/drawing/2014/main" id="{7826C946-29F2-B285-A0B2-CB31F6666225}"/>
                  </a:ext>
                </a:extLst>
              </p:cNvPr>
              <p:cNvSpPr txBox="1"/>
              <p:nvPr/>
            </p:nvSpPr>
            <p:spPr>
              <a:xfrm>
                <a:off x="3286093" y="5487800"/>
                <a:ext cx="3566195" cy="923330"/>
              </a:xfrm>
              <a:prstGeom prst="rect">
                <a:avLst/>
              </a:prstGeom>
              <a:noFill/>
            </p:spPr>
            <p:txBody>
              <a:bodyPr wrap="square" rtlCol="0">
                <a:spAutoFit/>
              </a:bodyPr>
              <a:lstStyle/>
              <a:p>
                <a:r>
                  <a:rPr lang="en-US" altLang="zh-CN" dirty="0"/>
                  <a:t>Fix </a:t>
                </a:r>
                <a14:m>
                  <m:oMath xmlns:m="http://schemas.openxmlformats.org/officeDocument/2006/math">
                    <m:r>
                      <a:rPr lang="en-US" altLang="zh-CN" b="0" i="1" smtClean="0">
                        <a:latin typeface="Cambria Math" panose="02040503050406030204" pitchFamily="18" charset="0"/>
                      </a:rPr>
                      <m:t>𝐶</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𝐹</m:t>
                        </m:r>
                      </m:e>
                      <m:sub>
                        <m:r>
                          <a:rPr lang="en-US" altLang="zh-CN" b="0" i="1" smtClean="0">
                            <a:latin typeface="Cambria Math" panose="02040503050406030204" pitchFamily="18" charset="0"/>
                          </a:rPr>
                          <m:t>𝑅𝑃𝐶</m:t>
                        </m:r>
                      </m:sub>
                    </m:sSub>
                    <m:r>
                      <a:rPr lang="en-US" altLang="zh-CN" b="0" i="1" smtClean="0">
                        <a:latin typeface="Cambria Math" panose="02040503050406030204" pitchFamily="18" charset="0"/>
                      </a:rPr>
                      <m:t>=0.5, </m:t>
                    </m:r>
                    <m:r>
                      <a:rPr lang="en-US" altLang="zh-CN" b="0" i="1" smtClean="0">
                        <a:latin typeface="Cambria Math" panose="02040503050406030204" pitchFamily="18" charset="0"/>
                      </a:rPr>
                      <m:t>𝑐h𝑎𝑛𝑔𝑒</m:t>
                    </m:r>
                    <m:r>
                      <a:rPr lang="en-US" altLang="zh-CN" b="0" i="1" smtClean="0">
                        <a:latin typeface="Cambria Math" panose="02040503050406030204" pitchFamily="18" charset="0"/>
                      </a:rPr>
                      <m:t> </m:t>
                    </m:r>
                    <m:r>
                      <a:rPr lang="en-US" altLang="zh-CN" b="0" i="1" smtClean="0">
                        <a:latin typeface="Cambria Math" panose="02040503050406030204" pitchFamily="18" charset="0"/>
                      </a:rPr>
                      <m:t>𝐶</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𝐹</m:t>
                        </m:r>
                      </m:e>
                      <m:sub>
                        <m:r>
                          <a:rPr lang="en-US" altLang="zh-CN" b="0" i="1" smtClean="0">
                            <a:latin typeface="Cambria Math" panose="02040503050406030204" pitchFamily="18" charset="0"/>
                          </a:rPr>
                          <m:t>𝑃𝑀𝑇</m:t>
                        </m:r>
                      </m:sub>
                    </m:sSub>
                  </m:oMath>
                </a14:m>
                <a:endParaRPr lang="en-US" altLang="zh-CN" dirty="0"/>
              </a:p>
              <a:p>
                <a:endParaRPr lang="en-US" altLang="zh-CN" dirty="0"/>
              </a:p>
              <a:p>
                <a14:m>
                  <m:oMath xmlns:m="http://schemas.openxmlformats.org/officeDocument/2006/math">
                    <m:r>
                      <a:rPr lang="en-US" altLang="zh-CN" b="0" i="1" smtClean="0">
                        <a:latin typeface="Cambria Math" panose="02040503050406030204" pitchFamily="18" charset="0"/>
                      </a:rPr>
                      <m:t>𝐶</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𝐹</m:t>
                        </m:r>
                      </m:e>
                      <m:sub>
                        <m:r>
                          <a:rPr lang="en-US" altLang="zh-CN" b="0" i="1" smtClean="0">
                            <a:latin typeface="Cambria Math" panose="02040503050406030204" pitchFamily="18" charset="0"/>
                          </a:rPr>
                          <m:t>𝑃𝑀𝑇</m:t>
                        </m:r>
                      </m:sub>
                    </m:sSub>
                  </m:oMath>
                </a14:m>
                <a:r>
                  <a:rPr lang="zh-CN" altLang="en-US" dirty="0"/>
                  <a:t> </a:t>
                </a:r>
                <a:r>
                  <a:rPr lang="en-US" altLang="zh-CN" dirty="0"/>
                  <a:t>has no significant influence.</a:t>
                </a:r>
                <a:endParaRPr lang="zh-CN" altLang="en-US" dirty="0"/>
              </a:p>
            </p:txBody>
          </p:sp>
        </mc:Choice>
        <mc:Fallback xmlns="">
          <p:sp>
            <p:nvSpPr>
              <p:cNvPr id="15" name="文本框 14">
                <a:extLst>
                  <a:ext uri="{FF2B5EF4-FFF2-40B4-BE49-F238E27FC236}">
                    <a16:creationId xmlns:a16="http://schemas.microsoft.com/office/drawing/2014/main" id="{7826C946-29F2-B285-A0B2-CB31F6666225}"/>
                  </a:ext>
                </a:extLst>
              </p:cNvPr>
              <p:cNvSpPr txBox="1">
                <a:spLocks noRot="1" noChangeAspect="1" noMove="1" noResize="1" noEditPoints="1" noAdjustHandles="1" noChangeArrowheads="1" noChangeShapeType="1" noTextEdit="1"/>
              </p:cNvSpPr>
              <p:nvPr/>
            </p:nvSpPr>
            <p:spPr>
              <a:xfrm>
                <a:off x="3286093" y="5487800"/>
                <a:ext cx="3566195" cy="923330"/>
              </a:xfrm>
              <a:prstGeom prst="rect">
                <a:avLst/>
              </a:prstGeom>
              <a:blipFill>
                <a:blip r:embed="rId6"/>
                <a:stretch>
                  <a:fillRect l="-1368" t="-3289" b="-921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6" name="文本框 15">
                <a:extLst>
                  <a:ext uri="{FF2B5EF4-FFF2-40B4-BE49-F238E27FC236}">
                    <a16:creationId xmlns:a16="http://schemas.microsoft.com/office/drawing/2014/main" id="{BE7D8E41-C929-E23E-F32F-D8BB1724CE4D}"/>
                  </a:ext>
                </a:extLst>
              </p:cNvPr>
              <p:cNvSpPr txBox="1"/>
              <p:nvPr/>
            </p:nvSpPr>
            <p:spPr>
              <a:xfrm>
                <a:off x="7003983" y="5454121"/>
                <a:ext cx="3566195" cy="923330"/>
              </a:xfrm>
              <a:prstGeom prst="rect">
                <a:avLst/>
              </a:prstGeom>
              <a:noFill/>
            </p:spPr>
            <p:txBody>
              <a:bodyPr wrap="square" rtlCol="0">
                <a:spAutoFit/>
              </a:bodyPr>
              <a:lstStyle/>
              <a:p>
                <a:r>
                  <a:rPr lang="en-US" altLang="zh-CN" dirty="0"/>
                  <a:t>Fix </a:t>
                </a:r>
                <a14:m>
                  <m:oMath xmlns:m="http://schemas.openxmlformats.org/officeDocument/2006/math">
                    <m:r>
                      <a:rPr lang="en-US" altLang="zh-CN" b="0" i="1" smtClean="0">
                        <a:latin typeface="Cambria Math" panose="02040503050406030204" pitchFamily="18" charset="0"/>
                      </a:rPr>
                      <m:t>𝐶</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𝐹</m:t>
                        </m:r>
                      </m:e>
                      <m:sub>
                        <m:r>
                          <a:rPr lang="en-US" altLang="zh-CN" b="0" i="1" smtClean="0">
                            <a:latin typeface="Cambria Math" panose="02040503050406030204" pitchFamily="18" charset="0"/>
                          </a:rPr>
                          <m:t>𝑃𝑀𝑇</m:t>
                        </m:r>
                      </m:sub>
                    </m:sSub>
                    <m:r>
                      <a:rPr lang="en-US" altLang="zh-CN" b="0" i="1" smtClean="0">
                        <a:latin typeface="Cambria Math" panose="02040503050406030204" pitchFamily="18" charset="0"/>
                      </a:rPr>
                      <m:t>=</m:t>
                    </m:r>
                    <m:r>
                      <a:rPr lang="en-US" altLang="zh-CN" b="0" i="1" smtClean="0">
                        <a:solidFill>
                          <a:srgbClr val="FF0000"/>
                        </a:solidFill>
                        <a:latin typeface="Cambria Math" panose="02040503050406030204" pitchFamily="18" charset="0"/>
                      </a:rPr>
                      <m:t>0.5</m:t>
                    </m:r>
                    <m:r>
                      <a:rPr lang="en-US" altLang="zh-CN" b="0" i="1" smtClean="0">
                        <a:latin typeface="Cambria Math" panose="02040503050406030204" pitchFamily="18" charset="0"/>
                      </a:rPr>
                      <m:t>, </m:t>
                    </m:r>
                    <m:r>
                      <a:rPr lang="en-US" altLang="zh-CN" b="0" i="1" smtClean="0">
                        <a:latin typeface="Cambria Math" panose="02040503050406030204" pitchFamily="18" charset="0"/>
                      </a:rPr>
                      <m:t>𝑐h𝑎𝑛𝑔𝑒</m:t>
                    </m:r>
                    <m:r>
                      <a:rPr lang="en-US" altLang="zh-CN" b="0" i="1" smtClean="0">
                        <a:latin typeface="Cambria Math" panose="02040503050406030204" pitchFamily="18" charset="0"/>
                      </a:rPr>
                      <m:t> </m:t>
                    </m:r>
                    <m:r>
                      <a:rPr lang="en-US" altLang="zh-CN" b="0" i="1" smtClean="0">
                        <a:latin typeface="Cambria Math" panose="02040503050406030204" pitchFamily="18" charset="0"/>
                      </a:rPr>
                      <m:t>𝐶</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𝐹</m:t>
                        </m:r>
                      </m:e>
                      <m:sub>
                        <m:r>
                          <a:rPr lang="en-US" altLang="zh-CN" b="0" i="1" smtClean="0">
                            <a:latin typeface="Cambria Math" panose="02040503050406030204" pitchFamily="18" charset="0"/>
                          </a:rPr>
                          <m:t>𝑅𝑃𝐶</m:t>
                        </m:r>
                      </m:sub>
                    </m:sSub>
                  </m:oMath>
                </a14:m>
                <a:endParaRPr lang="en-US" altLang="zh-CN" dirty="0"/>
              </a:p>
              <a:p>
                <a:endParaRPr lang="en-US" altLang="zh-CN" dirty="0"/>
              </a:p>
              <a:p>
                <a14:m>
                  <m:oMath xmlns:m="http://schemas.openxmlformats.org/officeDocument/2006/math">
                    <m:r>
                      <a:rPr lang="en-US" altLang="zh-CN" b="0" i="1" smtClean="0">
                        <a:latin typeface="Cambria Math" panose="02040503050406030204" pitchFamily="18" charset="0"/>
                      </a:rPr>
                      <m:t>𝐶</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𝐹</m:t>
                        </m:r>
                      </m:e>
                      <m:sub>
                        <m:r>
                          <a:rPr lang="en-US" altLang="zh-CN" b="0" i="1" smtClean="0">
                            <a:latin typeface="Cambria Math" panose="02040503050406030204" pitchFamily="18" charset="0"/>
                          </a:rPr>
                          <m:t>𝑅𝑃𝐶</m:t>
                        </m:r>
                      </m:sub>
                    </m:sSub>
                    <m:r>
                      <a:rPr lang="en-US" altLang="zh-CN" b="0" i="1" smtClean="0">
                        <a:latin typeface="Cambria Math" panose="02040503050406030204" pitchFamily="18" charset="0"/>
                      </a:rPr>
                      <m:t>~</m:t>
                    </m:r>
                    <m:r>
                      <a:rPr lang="en-US" altLang="zh-CN" b="0" i="1" smtClean="0">
                        <a:solidFill>
                          <a:srgbClr val="FF0000"/>
                        </a:solidFill>
                        <a:latin typeface="Cambria Math" panose="02040503050406030204" pitchFamily="18" charset="0"/>
                      </a:rPr>
                      <m:t>0.55</m:t>
                    </m:r>
                    <m:r>
                      <a:rPr lang="en-US" altLang="zh-CN" b="0" i="0" smtClean="0">
                        <a:solidFill>
                          <a:srgbClr val="FF0000"/>
                        </a:solidFill>
                        <a:latin typeface="Cambria Math" panose="02040503050406030204" pitchFamily="18" charset="0"/>
                      </a:rPr>
                      <m:t>,</m:t>
                    </m:r>
                  </m:oMath>
                </a14:m>
                <a:r>
                  <a:rPr lang="zh-CN" altLang="en-US" dirty="0"/>
                  <a:t> </a:t>
                </a:r>
                <a14:m>
                  <m:oMath xmlns:m="http://schemas.openxmlformats.org/officeDocument/2006/math">
                    <m:sSub>
                      <m:sSubPr>
                        <m:ctrlPr>
                          <a:rPr lang="en-US" altLang="zh-CN" b="0" i="1" dirty="0" smtClean="0">
                            <a:latin typeface="Cambria Math" panose="02040503050406030204" pitchFamily="18" charset="0"/>
                          </a:rPr>
                        </m:ctrlPr>
                      </m:sSubPr>
                      <m:e>
                        <m:r>
                          <a:rPr lang="en-US" altLang="zh-CN" b="0" i="1" dirty="0" smtClean="0">
                            <a:latin typeface="Cambria Math" panose="02040503050406030204" pitchFamily="18" charset="0"/>
                          </a:rPr>
                          <m:t>𝜎</m:t>
                        </m:r>
                      </m:e>
                      <m:sub>
                        <m:r>
                          <a:rPr lang="en-US" altLang="zh-CN" b="0" i="1" dirty="0" smtClean="0">
                            <a:latin typeface="Cambria Math" panose="02040503050406030204" pitchFamily="18" charset="0"/>
                          </a:rPr>
                          <m:t>𝑡𝑜𝑡𝑙𝑎</m:t>
                        </m:r>
                      </m:sub>
                    </m:sSub>
                  </m:oMath>
                </a14:m>
                <a:r>
                  <a:rPr lang="zh-CN" altLang="en-US" dirty="0"/>
                  <a:t> </a:t>
                </a:r>
                <a:r>
                  <a:rPr lang="en-US" altLang="zh-CN" dirty="0"/>
                  <a:t>is best.</a:t>
                </a:r>
                <a:endParaRPr lang="zh-CN" altLang="en-US" dirty="0"/>
              </a:p>
            </p:txBody>
          </p:sp>
        </mc:Choice>
        <mc:Fallback xmlns="">
          <p:sp>
            <p:nvSpPr>
              <p:cNvPr id="16" name="文本框 15">
                <a:extLst>
                  <a:ext uri="{FF2B5EF4-FFF2-40B4-BE49-F238E27FC236}">
                    <a16:creationId xmlns:a16="http://schemas.microsoft.com/office/drawing/2014/main" id="{BE7D8E41-C929-E23E-F32F-D8BB1724CE4D}"/>
                  </a:ext>
                </a:extLst>
              </p:cNvPr>
              <p:cNvSpPr txBox="1">
                <a:spLocks noRot="1" noChangeAspect="1" noMove="1" noResize="1" noEditPoints="1" noAdjustHandles="1" noChangeArrowheads="1" noChangeShapeType="1" noTextEdit="1"/>
              </p:cNvSpPr>
              <p:nvPr/>
            </p:nvSpPr>
            <p:spPr>
              <a:xfrm>
                <a:off x="7003983" y="5454121"/>
                <a:ext cx="3566195" cy="923330"/>
              </a:xfrm>
              <a:prstGeom prst="rect">
                <a:avLst/>
              </a:prstGeom>
              <a:blipFill>
                <a:blip r:embed="rId7"/>
                <a:stretch>
                  <a:fillRect l="-1538" t="-3974" b="-993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7" name="文本框 16">
                <a:extLst>
                  <a:ext uri="{FF2B5EF4-FFF2-40B4-BE49-F238E27FC236}">
                    <a16:creationId xmlns:a16="http://schemas.microsoft.com/office/drawing/2014/main" id="{A7F291A8-C9A9-1B23-F0D7-012AA2A4D135}"/>
                  </a:ext>
                </a:extLst>
              </p:cNvPr>
              <p:cNvSpPr txBox="1"/>
              <p:nvPr/>
            </p:nvSpPr>
            <p:spPr>
              <a:xfrm>
                <a:off x="9093393" y="1916861"/>
                <a:ext cx="3343501" cy="646331"/>
              </a:xfrm>
              <a:prstGeom prst="rect">
                <a:avLst/>
              </a:prstGeom>
              <a:noFill/>
            </p:spPr>
            <p:txBody>
              <a:bodyPr wrap="square" rtlCol="0">
                <a:spAutoFit/>
              </a:bodyPr>
              <a:lstStyle/>
              <a:p>
                <a:r>
                  <a:rPr lang="en-US" altLang="zh-CN" dirty="0"/>
                  <a:t>So in </a:t>
                </a:r>
                <a:r>
                  <a:rPr lang="en-US" altLang="zh-CN" sz="1800" dirty="0">
                    <a:effectLst/>
                    <a:latin typeface="Times New Roman" panose="02020603050405020304" pitchFamily="18" charset="0"/>
                    <a:ea typeface="Times New Roman" panose="02020603050405020304" pitchFamily="18" charset="0"/>
                  </a:rPr>
                  <a:t>COMPASS gas, </a:t>
                </a:r>
                <a:endParaRPr lang="en-US" altLang="zh-CN" b="0" i="1" dirty="0">
                  <a:latin typeface="Cambria Math" panose="02040503050406030204" pitchFamily="18" charset="0"/>
                </a:endParaRPr>
              </a:p>
              <a:p>
                <a14:m>
                  <m:oMath xmlns:m="http://schemas.openxmlformats.org/officeDocument/2006/math">
                    <m:r>
                      <a:rPr lang="en-US" altLang="zh-CN" b="0" i="1" smtClean="0">
                        <a:latin typeface="Cambria Math" panose="02040503050406030204" pitchFamily="18" charset="0"/>
                      </a:rPr>
                      <m:t>𝐶</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𝐹</m:t>
                        </m:r>
                      </m:e>
                      <m:sub>
                        <m:r>
                          <a:rPr lang="en-US" altLang="zh-CN" b="0" i="1" smtClean="0">
                            <a:latin typeface="Cambria Math" panose="02040503050406030204" pitchFamily="18" charset="0"/>
                          </a:rPr>
                          <m:t>𝑅𝑃𝐶</m:t>
                        </m:r>
                      </m:sub>
                    </m:sSub>
                    <m:r>
                      <a:rPr lang="en-US" altLang="zh-CN" b="0" i="1" smtClean="0">
                        <a:latin typeface="Cambria Math" panose="02040503050406030204" pitchFamily="18" charset="0"/>
                      </a:rPr>
                      <m:t>~</m:t>
                    </m:r>
                    <m:r>
                      <a:rPr lang="en-US" altLang="zh-CN" b="0" i="1" smtClean="0">
                        <a:solidFill>
                          <a:srgbClr val="FF0000"/>
                        </a:solidFill>
                        <a:latin typeface="Cambria Math" panose="02040503050406030204" pitchFamily="18" charset="0"/>
                      </a:rPr>
                      <m:t>0.55,</m:t>
                    </m:r>
                    <m:r>
                      <a:rPr lang="en-US" altLang="zh-CN" i="1">
                        <a:latin typeface="Cambria Math" panose="02040503050406030204" pitchFamily="18" charset="0"/>
                      </a:rPr>
                      <m:t>𝐶</m:t>
                    </m:r>
                    <m:sSub>
                      <m:sSubPr>
                        <m:ctrlPr>
                          <a:rPr lang="en-US" altLang="zh-CN" i="1">
                            <a:latin typeface="Cambria Math" panose="02040503050406030204" pitchFamily="18" charset="0"/>
                          </a:rPr>
                        </m:ctrlPr>
                      </m:sSubPr>
                      <m:e>
                        <m:r>
                          <a:rPr lang="en-US" altLang="zh-CN" i="1">
                            <a:latin typeface="Cambria Math" panose="02040503050406030204" pitchFamily="18" charset="0"/>
                          </a:rPr>
                          <m:t>𝐹</m:t>
                        </m:r>
                      </m:e>
                      <m:sub>
                        <m:r>
                          <a:rPr lang="en-US" altLang="zh-CN" i="1">
                            <a:latin typeface="Cambria Math" panose="02040503050406030204" pitchFamily="18" charset="0"/>
                          </a:rPr>
                          <m:t>𝑃𝑀𝑇</m:t>
                        </m:r>
                      </m:sub>
                    </m:sSub>
                    <m:r>
                      <a:rPr lang="en-US" altLang="zh-CN" i="1">
                        <a:latin typeface="Cambria Math" panose="02040503050406030204" pitchFamily="18" charset="0"/>
                      </a:rPr>
                      <m:t>=</m:t>
                    </m:r>
                    <m:r>
                      <a:rPr lang="en-US" altLang="zh-CN" i="1">
                        <a:solidFill>
                          <a:srgbClr val="FF0000"/>
                        </a:solidFill>
                        <a:latin typeface="Cambria Math" panose="02040503050406030204" pitchFamily="18" charset="0"/>
                      </a:rPr>
                      <m:t>0.5</m:t>
                    </m:r>
                  </m:oMath>
                </a14:m>
                <a:r>
                  <a:rPr lang="zh-CN" altLang="en-US" dirty="0"/>
                  <a:t> </a:t>
                </a:r>
              </a:p>
            </p:txBody>
          </p:sp>
        </mc:Choice>
        <mc:Fallback xmlns="">
          <p:sp>
            <p:nvSpPr>
              <p:cNvPr id="17" name="文本框 16">
                <a:extLst>
                  <a:ext uri="{FF2B5EF4-FFF2-40B4-BE49-F238E27FC236}">
                    <a16:creationId xmlns:a16="http://schemas.microsoft.com/office/drawing/2014/main" id="{A7F291A8-C9A9-1B23-F0D7-012AA2A4D135}"/>
                  </a:ext>
                </a:extLst>
              </p:cNvPr>
              <p:cNvSpPr txBox="1">
                <a:spLocks noRot="1" noChangeAspect="1" noMove="1" noResize="1" noEditPoints="1" noAdjustHandles="1" noChangeArrowheads="1" noChangeShapeType="1" noTextEdit="1"/>
              </p:cNvSpPr>
              <p:nvPr/>
            </p:nvSpPr>
            <p:spPr>
              <a:xfrm>
                <a:off x="9093393" y="1916861"/>
                <a:ext cx="3343501" cy="646331"/>
              </a:xfrm>
              <a:prstGeom prst="rect">
                <a:avLst/>
              </a:prstGeom>
              <a:blipFill>
                <a:blip r:embed="rId8"/>
                <a:stretch>
                  <a:fillRect l="-1642" t="-4717"/>
                </a:stretch>
              </a:blipFill>
            </p:spPr>
            <p:txBody>
              <a:bodyPr/>
              <a:lstStyle/>
              <a:p>
                <a:r>
                  <a:rPr lang="zh-CN" altLang="en-US">
                    <a:noFill/>
                  </a:rPr>
                  <a:t> </a:t>
                </a:r>
              </a:p>
            </p:txBody>
          </p:sp>
        </mc:Fallback>
      </mc:AlternateContent>
      <p:pic>
        <p:nvPicPr>
          <p:cNvPr id="20" name="图片 19">
            <a:extLst>
              <a:ext uri="{FF2B5EF4-FFF2-40B4-BE49-F238E27FC236}">
                <a16:creationId xmlns:a16="http://schemas.microsoft.com/office/drawing/2014/main" id="{68098756-4793-9B9F-558C-1BAF7F4CCA9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40188" y="2696055"/>
            <a:ext cx="2951111" cy="2880000"/>
          </a:xfrm>
          <a:prstGeom prst="rect">
            <a:avLst/>
          </a:prstGeom>
        </p:spPr>
      </p:pic>
    </p:spTree>
    <p:extLst>
      <p:ext uri="{BB962C8B-B14F-4D97-AF65-F5344CB8AC3E}">
        <p14:creationId xmlns:p14="http://schemas.microsoft.com/office/powerpoint/2010/main" val="14548299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BE69D-3C29-599C-41FC-7A003C4F207F}"/>
            </a:ext>
          </a:extLst>
        </p:cNvPr>
        <p:cNvGrpSpPr/>
        <p:nvPr/>
      </p:nvGrpSpPr>
      <p:grpSpPr>
        <a:xfrm>
          <a:off x="0" y="0"/>
          <a:ext cx="0" cy="0"/>
          <a:chOff x="0" y="0"/>
          <a:chExt cx="0" cy="0"/>
        </a:xfrm>
      </p:grpSpPr>
      <p:sp>
        <p:nvSpPr>
          <p:cNvPr id="89" name="矩形 88">
            <a:extLst>
              <a:ext uri="{FF2B5EF4-FFF2-40B4-BE49-F238E27FC236}">
                <a16:creationId xmlns:a16="http://schemas.microsoft.com/office/drawing/2014/main" id="{84F29E1A-0782-1B93-1713-E939BEBF6385}"/>
              </a:ext>
            </a:extLst>
          </p:cNvPr>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a:extLst>
              <a:ext uri="{FF2B5EF4-FFF2-40B4-BE49-F238E27FC236}">
                <a16:creationId xmlns:a16="http://schemas.microsoft.com/office/drawing/2014/main" id="{32C8EF8D-8953-620B-379B-B3769A7914EC}"/>
              </a:ext>
            </a:extLst>
          </p:cNvPr>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a:extLst>
              <a:ext uri="{FF2B5EF4-FFF2-40B4-BE49-F238E27FC236}">
                <a16:creationId xmlns:a16="http://schemas.microsoft.com/office/drawing/2014/main" id="{52B9F8B1-6C40-C548-7D5A-1488C45B1FBD}"/>
              </a:ext>
            </a:extLst>
          </p:cNvPr>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a:extLst>
              <a:ext uri="{FF2B5EF4-FFF2-40B4-BE49-F238E27FC236}">
                <a16:creationId xmlns:a16="http://schemas.microsoft.com/office/drawing/2014/main" id="{EDBB3A22-BED8-07F2-AEF8-02A4B3156A00}"/>
              </a:ext>
            </a:extLst>
          </p:cNvPr>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a:extLst>
              <a:ext uri="{FF2B5EF4-FFF2-40B4-BE49-F238E27FC236}">
                <a16:creationId xmlns:a16="http://schemas.microsoft.com/office/drawing/2014/main" id="{9352EC49-4BF0-F3C9-64A4-9FDD44AC7BBE}"/>
              </a:ext>
            </a:extLst>
          </p:cNvPr>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a:extLst>
              <a:ext uri="{FF2B5EF4-FFF2-40B4-BE49-F238E27FC236}">
                <a16:creationId xmlns:a16="http://schemas.microsoft.com/office/drawing/2014/main" id="{83149852-8454-333F-CC77-4912EFF7A2FF}"/>
              </a:ext>
            </a:extLst>
          </p:cNvPr>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a:extLst>
              <a:ext uri="{FF2B5EF4-FFF2-40B4-BE49-F238E27FC236}">
                <a16:creationId xmlns:a16="http://schemas.microsoft.com/office/drawing/2014/main" id="{431C25ED-CFB5-89DA-8E50-BC50C329E06E}"/>
              </a:ext>
            </a:extLst>
          </p:cNvPr>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AF35896F-47D7-52C7-741D-9ECBB031DDB8}"/>
              </a:ext>
            </a:extLst>
          </p:cNvPr>
          <p:cNvSpPr txBox="1"/>
          <p:nvPr/>
        </p:nvSpPr>
        <p:spPr>
          <a:xfrm>
            <a:off x="401471" y="274279"/>
            <a:ext cx="4572085"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R134a → </a:t>
            </a:r>
            <a:r>
              <a:rPr lang="en-US" altLang="zh-CN" sz="4400" b="1" dirty="0">
                <a:solidFill>
                  <a:srgbClr val="FF0000"/>
                </a:solidFill>
                <a:effectLst/>
                <a:latin typeface="Times New Roman" panose="02020603050405020304" pitchFamily="18" charset="0"/>
                <a:cs typeface="Times New Roman" panose="02020603050405020304" pitchFamily="18" charset="0"/>
              </a:rPr>
              <a:t>R1234yf</a:t>
            </a:r>
          </a:p>
        </p:txBody>
      </p:sp>
      <p:sp>
        <p:nvSpPr>
          <p:cNvPr id="2" name="日期占位符 1">
            <a:extLst>
              <a:ext uri="{FF2B5EF4-FFF2-40B4-BE49-F238E27FC236}">
                <a16:creationId xmlns:a16="http://schemas.microsoft.com/office/drawing/2014/main" id="{C22453A3-A46F-AB40-3CEB-EE72B182F57F}"/>
              </a:ext>
            </a:extLst>
          </p:cNvPr>
          <p:cNvSpPr>
            <a:spLocks noGrp="1"/>
          </p:cNvSpPr>
          <p:nvPr>
            <p:ph type="dt" sz="half" idx="10"/>
          </p:nvPr>
        </p:nvSpPr>
        <p:spPr/>
        <p:txBody>
          <a:bodyPr/>
          <a:lstStyle/>
          <a:p>
            <a:fld id="{303CCC70-A02B-4CC6-8C60-DF21CD7A699C}" type="datetime1">
              <a:rPr lang="zh-CN" altLang="en-US" smtClean="0"/>
              <a:t>2025/2/24</a:t>
            </a:fld>
            <a:endParaRPr lang="zh-CN" altLang="en-US" dirty="0"/>
          </a:p>
        </p:txBody>
      </p:sp>
      <p:sp>
        <p:nvSpPr>
          <p:cNvPr id="8" name="灯片编号占位符 7">
            <a:extLst>
              <a:ext uri="{FF2B5EF4-FFF2-40B4-BE49-F238E27FC236}">
                <a16:creationId xmlns:a16="http://schemas.microsoft.com/office/drawing/2014/main" id="{2EB3D238-9478-9E66-AE3B-AA35AB339B08}"/>
              </a:ext>
            </a:extLst>
          </p:cNvPr>
          <p:cNvSpPr>
            <a:spLocks noGrp="1"/>
          </p:cNvSpPr>
          <p:nvPr>
            <p:ph type="sldNum" sz="quarter" idx="12"/>
          </p:nvPr>
        </p:nvSpPr>
        <p:spPr/>
        <p:txBody>
          <a:bodyPr/>
          <a:lstStyle/>
          <a:p>
            <a:fld id="{772B3C76-F426-418F-9AAE-6732A97E15CC}" type="slidenum">
              <a:rPr lang="zh-CN" altLang="en-US" smtClean="0"/>
              <a:t>26</a:t>
            </a:fld>
            <a:endParaRPr lang="zh-CN" altLang="en-US" dirty="0"/>
          </a:p>
        </p:txBody>
      </p:sp>
      <p:sp>
        <p:nvSpPr>
          <p:cNvPr id="11" name="文本框 10">
            <a:extLst>
              <a:ext uri="{FF2B5EF4-FFF2-40B4-BE49-F238E27FC236}">
                <a16:creationId xmlns:a16="http://schemas.microsoft.com/office/drawing/2014/main" id="{0CBEA416-2BCD-C2EE-F9E7-E1C5434BABC9}"/>
              </a:ext>
            </a:extLst>
          </p:cNvPr>
          <p:cNvSpPr txBox="1"/>
          <p:nvPr/>
        </p:nvSpPr>
        <p:spPr>
          <a:xfrm>
            <a:off x="332119" y="1149575"/>
            <a:ext cx="6498562" cy="830997"/>
          </a:xfrm>
          <a:prstGeom prst="rect">
            <a:avLst/>
          </a:prstGeom>
          <a:noFill/>
        </p:spPr>
        <p:txBody>
          <a:bodyPr wrap="square" rtlCol="0">
            <a:spAutoFit/>
          </a:bodyPr>
          <a:lstStyle/>
          <a:p>
            <a:r>
              <a:rPr lang="pt-BR" altLang="zh-CN" sz="2400" dirty="0"/>
              <a:t>iC4H10 = 5%, R1234yf = 65%, SF6 = 30%</a:t>
            </a:r>
          </a:p>
          <a:p>
            <a:endParaRPr lang="pt-BR" altLang="zh-CN" sz="2400" dirty="0"/>
          </a:p>
        </p:txBody>
      </p:sp>
      <p:pic>
        <p:nvPicPr>
          <p:cNvPr id="7" name="图片 6">
            <a:extLst>
              <a:ext uri="{FF2B5EF4-FFF2-40B4-BE49-F238E27FC236}">
                <a16:creationId xmlns:a16="http://schemas.microsoft.com/office/drawing/2014/main" id="{2A54A09A-0D0E-D4FB-6CEF-E13E6CFE12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671" y="1622150"/>
            <a:ext cx="4800000" cy="3600000"/>
          </a:xfrm>
          <a:prstGeom prst="rect">
            <a:avLst/>
          </a:prstGeom>
        </p:spPr>
      </p:pic>
      <p:pic>
        <p:nvPicPr>
          <p:cNvPr id="10" name="图片 9">
            <a:extLst>
              <a:ext uri="{FF2B5EF4-FFF2-40B4-BE49-F238E27FC236}">
                <a16:creationId xmlns:a16="http://schemas.microsoft.com/office/drawing/2014/main" id="{181400B8-BC99-F9D3-0C25-D5430289FB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60039" y="1622150"/>
            <a:ext cx="4800000" cy="3600000"/>
          </a:xfrm>
          <a:prstGeom prst="rect">
            <a:avLst/>
          </a:prstGeom>
        </p:spPr>
      </p:pic>
      <p:graphicFrame>
        <p:nvGraphicFramePr>
          <p:cNvPr id="12" name="表格 11">
            <a:extLst>
              <a:ext uri="{FF2B5EF4-FFF2-40B4-BE49-F238E27FC236}">
                <a16:creationId xmlns:a16="http://schemas.microsoft.com/office/drawing/2014/main" id="{5F976BBF-EB2A-AFCF-4274-3CC9F780CDDB}"/>
              </a:ext>
            </a:extLst>
          </p:cNvPr>
          <p:cNvGraphicFramePr>
            <a:graphicFrameLocks noGrp="1"/>
          </p:cNvGraphicFramePr>
          <p:nvPr/>
        </p:nvGraphicFramePr>
        <p:xfrm>
          <a:off x="9590722" y="1664564"/>
          <a:ext cx="2562226" cy="2009805"/>
        </p:xfrm>
        <a:graphic>
          <a:graphicData uri="http://schemas.openxmlformats.org/drawingml/2006/table">
            <a:tbl>
              <a:tblPr firstRow="1" bandRow="1">
                <a:tableStyleId>{5C22544A-7EE6-4342-B048-85BDC9FD1C3A}</a:tableStyleId>
              </a:tblPr>
              <a:tblGrid>
                <a:gridCol w="1281113">
                  <a:extLst>
                    <a:ext uri="{9D8B030D-6E8A-4147-A177-3AD203B41FA5}">
                      <a16:colId xmlns:a16="http://schemas.microsoft.com/office/drawing/2014/main" val="1883618911"/>
                    </a:ext>
                  </a:extLst>
                </a:gridCol>
                <a:gridCol w="1281113">
                  <a:extLst>
                    <a:ext uri="{9D8B030D-6E8A-4147-A177-3AD203B41FA5}">
                      <a16:colId xmlns:a16="http://schemas.microsoft.com/office/drawing/2014/main" val="1793256881"/>
                    </a:ext>
                  </a:extLst>
                </a:gridCol>
              </a:tblGrid>
              <a:tr h="568788">
                <a:tc>
                  <a:txBody>
                    <a:bodyPr/>
                    <a:lstStyle/>
                    <a:p>
                      <a:pPr algn="ctr"/>
                      <a:r>
                        <a:rPr lang="en-US" altLang="zh-CN" sz="1600" dirty="0">
                          <a:latin typeface="Times New Roman" panose="02020603050405020304" pitchFamily="18" charset="0"/>
                          <a:cs typeface="Times New Roman" panose="02020603050405020304" pitchFamily="18" charset="0"/>
                        </a:rPr>
                        <a:t>R1234yf ratio [%]</a:t>
                      </a:r>
                      <a:endParaRPr lang="zh-CN" altLang="en-US" sz="16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600" dirty="0">
                          <a:latin typeface="Times New Roman" panose="02020603050405020304" pitchFamily="18" charset="0"/>
                          <a:cs typeface="Times New Roman" panose="02020603050405020304" pitchFamily="18" charset="0"/>
                        </a:rPr>
                        <a:t>discharge HV [V]</a:t>
                      </a:r>
                      <a:endParaRPr lang="zh-CN" altLang="en-US"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3975971"/>
                  </a:ext>
                </a:extLst>
              </a:tr>
              <a:tr h="476895">
                <a:tc>
                  <a:txBody>
                    <a:bodyPr/>
                    <a:lstStyle/>
                    <a:p>
                      <a:pPr algn="ctr"/>
                      <a:r>
                        <a:rPr lang="en-US" altLang="zh-CN" sz="1800" dirty="0"/>
                        <a:t>90</a:t>
                      </a:r>
                      <a:endParaRPr lang="zh-CN" altLang="en-US" sz="1800" dirty="0"/>
                    </a:p>
                  </a:txBody>
                  <a:tcPr/>
                </a:tc>
                <a:tc>
                  <a:txBody>
                    <a:bodyPr/>
                    <a:lstStyle/>
                    <a:p>
                      <a:pPr algn="ctr"/>
                      <a:r>
                        <a:rPr lang="en-US" altLang="zh-CN" sz="1800" dirty="0"/>
                        <a:t>2300</a:t>
                      </a:r>
                      <a:endParaRPr lang="zh-CN" altLang="en-US" sz="1800" dirty="0"/>
                    </a:p>
                  </a:txBody>
                  <a:tcPr/>
                </a:tc>
                <a:extLst>
                  <a:ext uri="{0D108BD9-81ED-4DB2-BD59-A6C34878D82A}">
                    <a16:rowId xmlns:a16="http://schemas.microsoft.com/office/drawing/2014/main" val="364962060"/>
                  </a:ext>
                </a:extLst>
              </a:tr>
              <a:tr h="476895">
                <a:tc>
                  <a:txBody>
                    <a:bodyPr/>
                    <a:lstStyle/>
                    <a:p>
                      <a:pPr algn="ctr"/>
                      <a:r>
                        <a:rPr lang="en-US" altLang="zh-CN" sz="1800" dirty="0"/>
                        <a:t>80</a:t>
                      </a:r>
                      <a:endParaRPr lang="zh-CN" altLang="en-US" sz="1800" dirty="0"/>
                    </a:p>
                  </a:txBody>
                  <a:tcPr/>
                </a:tc>
                <a:tc>
                  <a:txBody>
                    <a:bodyPr/>
                    <a:lstStyle/>
                    <a:p>
                      <a:pPr algn="ctr"/>
                      <a:r>
                        <a:rPr lang="en-US" altLang="zh-CN" sz="1800" dirty="0"/>
                        <a:t>2600</a:t>
                      </a:r>
                      <a:endParaRPr lang="zh-CN" altLang="en-US" sz="1800" dirty="0"/>
                    </a:p>
                  </a:txBody>
                  <a:tcPr/>
                </a:tc>
                <a:extLst>
                  <a:ext uri="{0D108BD9-81ED-4DB2-BD59-A6C34878D82A}">
                    <a16:rowId xmlns:a16="http://schemas.microsoft.com/office/drawing/2014/main" val="57944801"/>
                  </a:ext>
                </a:extLst>
              </a:tr>
              <a:tr h="476895">
                <a:tc>
                  <a:txBody>
                    <a:bodyPr/>
                    <a:lstStyle/>
                    <a:p>
                      <a:pPr algn="ctr"/>
                      <a:r>
                        <a:rPr lang="en-US" altLang="zh-CN" sz="1800" dirty="0"/>
                        <a:t>65</a:t>
                      </a:r>
                      <a:endParaRPr lang="zh-CN" altLang="en-US" sz="1800" dirty="0"/>
                    </a:p>
                  </a:txBody>
                  <a:tcPr/>
                </a:tc>
                <a:tc>
                  <a:txBody>
                    <a:bodyPr/>
                    <a:lstStyle/>
                    <a:p>
                      <a:pPr algn="ctr"/>
                      <a:r>
                        <a:rPr lang="en-US" altLang="zh-CN" sz="1800" dirty="0"/>
                        <a:t>3000</a:t>
                      </a:r>
                      <a:endParaRPr lang="zh-CN" altLang="en-US" sz="1800" dirty="0"/>
                    </a:p>
                  </a:txBody>
                  <a:tcPr/>
                </a:tc>
                <a:extLst>
                  <a:ext uri="{0D108BD9-81ED-4DB2-BD59-A6C34878D82A}">
                    <a16:rowId xmlns:a16="http://schemas.microsoft.com/office/drawing/2014/main" val="2845647863"/>
                  </a:ext>
                </a:extLst>
              </a:tr>
            </a:tbl>
          </a:graphicData>
        </a:graphic>
      </p:graphicFrame>
      <p:sp>
        <p:nvSpPr>
          <p:cNvPr id="13" name="文本框 12">
            <a:extLst>
              <a:ext uri="{FF2B5EF4-FFF2-40B4-BE49-F238E27FC236}">
                <a16:creationId xmlns:a16="http://schemas.microsoft.com/office/drawing/2014/main" id="{9D49F2C1-13F6-AE89-B70C-C17FF4BD03B2}"/>
              </a:ext>
            </a:extLst>
          </p:cNvPr>
          <p:cNvSpPr txBox="1"/>
          <p:nvPr/>
        </p:nvSpPr>
        <p:spPr>
          <a:xfrm>
            <a:off x="613297" y="5352368"/>
            <a:ext cx="9739923" cy="1138773"/>
          </a:xfrm>
          <a:prstGeom prst="rect">
            <a:avLst/>
          </a:prstGeom>
          <a:noFill/>
        </p:spPr>
        <p:txBody>
          <a:bodyPr wrap="square" rtlCol="0">
            <a:spAutoFit/>
          </a:bodyPr>
          <a:lstStyle/>
          <a:p>
            <a:r>
              <a:rPr lang="en-US" altLang="zh-CN" sz="2800" dirty="0"/>
              <a:t>R134a </a:t>
            </a:r>
            <a:r>
              <a:rPr lang="zh-CN" altLang="en-US" sz="2800" dirty="0"/>
              <a:t>→ </a:t>
            </a:r>
            <a:r>
              <a:rPr lang="en-US" altLang="zh-CN" sz="2800" b="1" dirty="0">
                <a:solidFill>
                  <a:srgbClr val="FF0000"/>
                </a:solidFill>
              </a:rPr>
              <a:t>R1233zd </a:t>
            </a:r>
            <a:r>
              <a:rPr lang="en-US" altLang="zh-CN" sz="2800" dirty="0"/>
              <a:t>(&lt;3100V)</a:t>
            </a:r>
            <a:br>
              <a:rPr lang="en-US" altLang="zh-CN" sz="2000" dirty="0"/>
            </a:br>
            <a:r>
              <a:rPr lang="en-US" altLang="zh-CN" sz="2000" dirty="0">
                <a:solidFill>
                  <a:srgbClr val="FF0000"/>
                </a:solidFill>
              </a:rPr>
              <a:t>No signal at all, can’t work.</a:t>
            </a:r>
            <a:endParaRPr lang="zh-CN" altLang="en-US" sz="2000" dirty="0">
              <a:solidFill>
                <a:srgbClr val="FF0000"/>
              </a:solidFill>
            </a:endParaRPr>
          </a:p>
          <a:p>
            <a:r>
              <a:rPr lang="en-US" altLang="zh-CN" sz="2000" dirty="0"/>
              <a:t>(A flat and peaceful curve on oscilloscope until a </a:t>
            </a:r>
            <a:r>
              <a:rPr lang="en-US" altLang="zh-CN" sz="2000" dirty="0">
                <a:solidFill>
                  <a:srgbClr val="FF0000"/>
                </a:solidFill>
              </a:rPr>
              <a:t>big discharge </a:t>
            </a:r>
            <a:r>
              <a:rPr lang="en-US" altLang="zh-CN" sz="2000" dirty="0"/>
              <a:t>at &gt;~3000V)</a:t>
            </a:r>
            <a:endParaRPr lang="zh-CN" altLang="en-US" sz="2000" dirty="0"/>
          </a:p>
        </p:txBody>
      </p:sp>
      <p:cxnSp>
        <p:nvCxnSpPr>
          <p:cNvPr id="4" name="直接箭头连接符 3">
            <a:extLst>
              <a:ext uri="{FF2B5EF4-FFF2-40B4-BE49-F238E27FC236}">
                <a16:creationId xmlns:a16="http://schemas.microsoft.com/office/drawing/2014/main" id="{5DBE3084-FC4B-BBC8-F7ED-9D9C30AF52B7}"/>
              </a:ext>
            </a:extLst>
          </p:cNvPr>
          <p:cNvCxnSpPr>
            <a:cxnSpLocks/>
          </p:cNvCxnSpPr>
          <p:nvPr/>
        </p:nvCxnSpPr>
        <p:spPr>
          <a:xfrm flipH="1">
            <a:off x="6530430" y="5921754"/>
            <a:ext cx="300251" cy="237637"/>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16" name="文本框 15">
                <a:extLst>
                  <a:ext uri="{FF2B5EF4-FFF2-40B4-BE49-F238E27FC236}">
                    <a16:creationId xmlns:a16="http://schemas.microsoft.com/office/drawing/2014/main" id="{391515CB-8B64-16A2-1578-865F92A19783}"/>
                  </a:ext>
                </a:extLst>
              </p:cNvPr>
              <p:cNvSpPr txBox="1"/>
              <p:nvPr/>
            </p:nvSpPr>
            <p:spPr>
              <a:xfrm>
                <a:off x="6910743" y="5248545"/>
                <a:ext cx="5303292" cy="1225015"/>
              </a:xfrm>
              <a:prstGeom prst="rect">
                <a:avLst/>
              </a:prstGeom>
              <a:noFill/>
            </p:spPr>
            <p:txBody>
              <a:bodyPr wrap="square" rtlCol="0">
                <a:spAutoFit/>
              </a:bodyPr>
              <a:lstStyle/>
              <a:p>
                <a:r>
                  <a:rPr lang="en-US" altLang="zh-CN" dirty="0"/>
                  <a:t>HV power supply turn off (rated I~3 mA),</a:t>
                </a:r>
              </a:p>
              <a:p>
                <a:r>
                  <a:rPr lang="en-US" altLang="zh-CN" dirty="0"/>
                  <a:t>Normal  </a:t>
                </a:r>
                <a14:m>
                  <m:oMath xmlns:m="http://schemas.openxmlformats.org/officeDocument/2006/math">
                    <m:sSub>
                      <m:sSubPr>
                        <m:ctrlPr>
                          <a:rPr lang="en-US" altLang="zh-CN" i="1" dirty="0">
                            <a:latin typeface="Cambria Math" panose="02040503050406030204" pitchFamily="18" charset="0"/>
                          </a:rPr>
                        </m:ctrlPr>
                      </m:sSubPr>
                      <m:e>
                        <m:r>
                          <m:rPr>
                            <m:sty m:val="p"/>
                          </m:rPr>
                          <a:rPr lang="en-US" altLang="zh-CN" i="1" dirty="0">
                            <a:latin typeface="Cambria Math" panose="02040503050406030204" pitchFamily="18" charset="0"/>
                          </a:rPr>
                          <m:t>I</m:t>
                        </m:r>
                      </m:e>
                      <m:sub>
                        <m:r>
                          <m:rPr>
                            <m:sty m:val="p"/>
                          </m:rPr>
                          <a:rPr lang="en-US" altLang="zh-CN" i="1" dirty="0" smtClean="0">
                            <a:latin typeface="Cambria Math" panose="02040503050406030204" pitchFamily="18" charset="0"/>
                          </a:rPr>
                          <m:t>loop</m:t>
                        </m:r>
                      </m:sub>
                    </m:sSub>
                  </m:oMath>
                </a14:m>
                <a:r>
                  <a:rPr lang="zh-CN" altLang="en-US" dirty="0"/>
                  <a:t> </a:t>
                </a:r>
                <a:r>
                  <a:rPr lang="en-US" altLang="zh-CN" dirty="0"/>
                  <a:t>~ 10 </a:t>
                </a:r>
                <a:r>
                  <a:rPr lang="en-US" altLang="zh-CN" dirty="0" err="1"/>
                  <a:t>nA</a:t>
                </a:r>
                <a:endParaRPr lang="en-US" altLang="zh-CN" dirty="0"/>
              </a:p>
              <a:p>
                <a:r>
                  <a:rPr lang="en-US" altLang="zh-CN" dirty="0"/>
                  <a:t>material breakdown.</a:t>
                </a:r>
              </a:p>
              <a:p>
                <a:endParaRPr lang="zh-CN" altLang="en-US" dirty="0"/>
              </a:p>
            </p:txBody>
          </p:sp>
        </mc:Choice>
        <mc:Fallback xmlns="">
          <p:sp>
            <p:nvSpPr>
              <p:cNvPr id="16" name="文本框 15">
                <a:extLst>
                  <a:ext uri="{FF2B5EF4-FFF2-40B4-BE49-F238E27FC236}">
                    <a16:creationId xmlns:a16="http://schemas.microsoft.com/office/drawing/2014/main" id="{616B5265-1F2D-C47B-8AA5-95C4E8E13AFD}"/>
                  </a:ext>
                </a:extLst>
              </p:cNvPr>
              <p:cNvSpPr txBox="1">
                <a:spLocks noRot="1" noChangeAspect="1" noMove="1" noResize="1" noEditPoints="1" noAdjustHandles="1" noChangeArrowheads="1" noChangeShapeType="1" noTextEdit="1"/>
              </p:cNvSpPr>
              <p:nvPr/>
            </p:nvSpPr>
            <p:spPr>
              <a:xfrm>
                <a:off x="6910743" y="5248545"/>
                <a:ext cx="5303292" cy="1225015"/>
              </a:xfrm>
              <a:prstGeom prst="rect">
                <a:avLst/>
              </a:prstGeom>
              <a:blipFill>
                <a:blip r:embed="rId5"/>
                <a:stretch>
                  <a:fillRect l="-1034" t="-298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3" name="文本框 22">
                <a:extLst>
                  <a:ext uri="{FF2B5EF4-FFF2-40B4-BE49-F238E27FC236}">
                    <a16:creationId xmlns:a16="http://schemas.microsoft.com/office/drawing/2014/main" id="{9CB3CCA5-29EA-0029-21A3-BFFB00FBBDC6}"/>
                  </a:ext>
                </a:extLst>
              </p:cNvPr>
              <p:cNvSpPr txBox="1"/>
              <p:nvPr/>
            </p:nvSpPr>
            <p:spPr>
              <a:xfrm>
                <a:off x="9411859" y="3998732"/>
                <a:ext cx="2743201" cy="859018"/>
              </a:xfrm>
              <a:prstGeom prst="rect">
                <a:avLst/>
              </a:prstGeom>
              <a:noFill/>
            </p:spPr>
            <p:txBody>
              <a:bodyPr wrap="square" rtlCol="0">
                <a:spAutoFit/>
              </a:bodyPr>
              <a:lstStyle/>
              <a:p>
                <a:pPr marL="228600" lvl="0" indent="-228600">
                  <a:lnSpc>
                    <a:spcPct val="90000"/>
                  </a:lnSpc>
                  <a:spcBef>
                    <a:spcPts val="1000"/>
                  </a:spcBef>
                  <a:buFont typeface="Arial" panose="020B0604020202020204" pitchFamily="34" charset="0"/>
                  <a:buChar char="•"/>
                </a:pPr>
                <a14:m>
                  <m:oMath xmlns:m="http://schemas.openxmlformats.org/officeDocument/2006/math">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R</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1234</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yf</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 </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easy</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 </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discharge</m:t>
                    </m:r>
                    <m:r>
                      <m:rPr>
                        <m:nor/>
                      </m:rPr>
                      <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m:t>. </m:t>
                    </m:r>
                  </m:oMath>
                </a14:m>
                <a:endParaRPr lang="en-US" altLang="zh-CN" sz="28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mc:Choice>
        <mc:Fallback xmlns="">
          <p:sp>
            <p:nvSpPr>
              <p:cNvPr id="23" name="文本框 22">
                <a:extLst>
                  <a:ext uri="{FF2B5EF4-FFF2-40B4-BE49-F238E27FC236}">
                    <a16:creationId xmlns:a16="http://schemas.microsoft.com/office/drawing/2014/main" id="{F23BBF6A-BF7C-4C1E-538A-2011CF935433}"/>
                  </a:ext>
                </a:extLst>
              </p:cNvPr>
              <p:cNvSpPr txBox="1">
                <a:spLocks noRot="1" noChangeAspect="1" noMove="1" noResize="1" noEditPoints="1" noAdjustHandles="1" noChangeArrowheads="1" noChangeShapeType="1" noTextEdit="1"/>
              </p:cNvSpPr>
              <p:nvPr/>
            </p:nvSpPr>
            <p:spPr>
              <a:xfrm>
                <a:off x="9411859" y="3998732"/>
                <a:ext cx="2743201" cy="859018"/>
              </a:xfrm>
              <a:prstGeom prst="rect">
                <a:avLst/>
              </a:prstGeom>
              <a:blipFill>
                <a:blip r:embed="rId6"/>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1564878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8BA3E2-4340-ACD0-6009-FC0B569558F3}"/>
            </a:ext>
          </a:extLst>
        </p:cNvPr>
        <p:cNvGrpSpPr/>
        <p:nvPr/>
      </p:nvGrpSpPr>
      <p:grpSpPr>
        <a:xfrm>
          <a:off x="0" y="0"/>
          <a:ext cx="0" cy="0"/>
          <a:chOff x="0" y="0"/>
          <a:chExt cx="0" cy="0"/>
        </a:xfrm>
      </p:grpSpPr>
      <p:pic>
        <p:nvPicPr>
          <p:cNvPr id="7" name="图片 6">
            <a:extLst>
              <a:ext uri="{FF2B5EF4-FFF2-40B4-BE49-F238E27FC236}">
                <a16:creationId xmlns:a16="http://schemas.microsoft.com/office/drawing/2014/main" id="{8459580A-2208-D32A-778D-247EE0D4BA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63" y="2161008"/>
            <a:ext cx="4080000" cy="3060000"/>
          </a:xfrm>
          <a:prstGeom prst="rect">
            <a:avLst/>
          </a:prstGeom>
        </p:spPr>
      </p:pic>
      <p:pic>
        <p:nvPicPr>
          <p:cNvPr id="9" name="图片 8">
            <a:extLst>
              <a:ext uri="{FF2B5EF4-FFF2-40B4-BE49-F238E27FC236}">
                <a16:creationId xmlns:a16="http://schemas.microsoft.com/office/drawing/2014/main" id="{60C3E422-B821-6740-D920-459FD1A3EC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6632" y="2161008"/>
            <a:ext cx="4080000" cy="3060000"/>
          </a:xfrm>
          <a:prstGeom prst="rect">
            <a:avLst/>
          </a:prstGeom>
        </p:spPr>
      </p:pic>
      <p:pic>
        <p:nvPicPr>
          <p:cNvPr id="11" name="图片 10">
            <a:extLst>
              <a:ext uri="{FF2B5EF4-FFF2-40B4-BE49-F238E27FC236}">
                <a16:creationId xmlns:a16="http://schemas.microsoft.com/office/drawing/2014/main" id="{49917357-3A81-3CF2-77F9-5E4DEB225D6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12000" y="2161008"/>
            <a:ext cx="4080000" cy="3060000"/>
          </a:xfrm>
          <a:prstGeom prst="rect">
            <a:avLst/>
          </a:prstGeom>
        </p:spPr>
      </p:pic>
      <p:sp>
        <p:nvSpPr>
          <p:cNvPr id="89" name="矩形 88">
            <a:extLst>
              <a:ext uri="{FF2B5EF4-FFF2-40B4-BE49-F238E27FC236}">
                <a16:creationId xmlns:a16="http://schemas.microsoft.com/office/drawing/2014/main" id="{3DABC754-C4ED-724C-6448-95C785B4E9F6}"/>
              </a:ext>
            </a:extLst>
          </p:cNvPr>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a:extLst>
              <a:ext uri="{FF2B5EF4-FFF2-40B4-BE49-F238E27FC236}">
                <a16:creationId xmlns:a16="http://schemas.microsoft.com/office/drawing/2014/main" id="{15BC1822-9365-57CE-51F5-95EE6815A587}"/>
              </a:ext>
            </a:extLst>
          </p:cNvPr>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a:extLst>
              <a:ext uri="{FF2B5EF4-FFF2-40B4-BE49-F238E27FC236}">
                <a16:creationId xmlns:a16="http://schemas.microsoft.com/office/drawing/2014/main" id="{6FB57352-E812-87B6-0905-1E2B1C1ABB0D}"/>
              </a:ext>
            </a:extLst>
          </p:cNvPr>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a:extLst>
              <a:ext uri="{FF2B5EF4-FFF2-40B4-BE49-F238E27FC236}">
                <a16:creationId xmlns:a16="http://schemas.microsoft.com/office/drawing/2014/main" id="{BA1034E3-0098-A8F0-0D75-43D8D6FB5EA6}"/>
              </a:ext>
            </a:extLst>
          </p:cNvPr>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a:extLst>
              <a:ext uri="{FF2B5EF4-FFF2-40B4-BE49-F238E27FC236}">
                <a16:creationId xmlns:a16="http://schemas.microsoft.com/office/drawing/2014/main" id="{02C38F47-5A72-2C59-9F87-A24A1D0E7CBE}"/>
              </a:ext>
            </a:extLst>
          </p:cNvPr>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a:extLst>
              <a:ext uri="{FF2B5EF4-FFF2-40B4-BE49-F238E27FC236}">
                <a16:creationId xmlns:a16="http://schemas.microsoft.com/office/drawing/2014/main" id="{06858F4B-3066-2AC7-9F46-3B861400A39D}"/>
              </a:ext>
            </a:extLst>
          </p:cNvPr>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a:extLst>
              <a:ext uri="{FF2B5EF4-FFF2-40B4-BE49-F238E27FC236}">
                <a16:creationId xmlns:a16="http://schemas.microsoft.com/office/drawing/2014/main" id="{A8CEE960-0F05-21BA-1DB6-2150A454D644}"/>
              </a:ext>
            </a:extLst>
          </p:cNvPr>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B60745F6-750A-390F-55B9-65D77262BC7B}"/>
              </a:ext>
            </a:extLst>
          </p:cNvPr>
          <p:cNvSpPr txBox="1"/>
          <p:nvPr/>
        </p:nvSpPr>
        <p:spPr>
          <a:xfrm>
            <a:off x="401471" y="274279"/>
            <a:ext cx="7925568" cy="769441"/>
          </a:xfrm>
          <a:prstGeom prst="rect">
            <a:avLst/>
          </a:prstGeom>
          <a:noFill/>
        </p:spPr>
        <p:txBody>
          <a:bodyPr wrap="none" rtlCol="0">
            <a:spAutoFit/>
          </a:bodyPr>
          <a:lstStyle/>
          <a:p>
            <a:r>
              <a:rPr lang="en-US" altLang="zh-CN" sz="4400" b="1" dirty="0">
                <a:solidFill>
                  <a:srgbClr val="000000"/>
                </a:solidFill>
                <a:latin typeface="Times New Roman" panose="02020603050405020304" pitchFamily="18" charset="0"/>
                <a:cs typeface="Times New Roman" panose="02020603050405020304" pitchFamily="18" charset="0"/>
              </a:rPr>
              <a:t>R134a → </a:t>
            </a:r>
            <a:r>
              <a:rPr lang="en-US" altLang="zh-CN" sz="4400" b="1" dirty="0">
                <a:solidFill>
                  <a:srgbClr val="FF0000"/>
                </a:solidFill>
                <a:latin typeface="Times New Roman" panose="02020603050405020304" pitchFamily="18" charset="0"/>
                <a:cs typeface="Times New Roman" panose="02020603050405020304" pitchFamily="18" charset="0"/>
              </a:rPr>
              <a:t>R1234ze</a:t>
            </a:r>
            <a:r>
              <a:rPr lang="en-US" altLang="zh-CN" sz="4400" b="1" dirty="0">
                <a:solidFill>
                  <a:srgbClr val="000000"/>
                </a:solidFill>
                <a:latin typeface="Times New Roman" panose="02020603050405020304" pitchFamily="18" charset="0"/>
                <a:cs typeface="Times New Roman" panose="02020603050405020304" pitchFamily="18" charset="0"/>
              </a:rPr>
              <a:t>, SF6 → </a:t>
            </a:r>
            <a:r>
              <a:rPr lang="en-US" altLang="zh-CN" sz="4400" b="1" dirty="0">
                <a:solidFill>
                  <a:srgbClr val="FF0000"/>
                </a:solidFill>
                <a:latin typeface="Times New Roman" panose="02020603050405020304" pitchFamily="18" charset="0"/>
                <a:cs typeface="Times New Roman" panose="02020603050405020304" pitchFamily="18" charset="0"/>
              </a:rPr>
              <a:t>CF3I</a:t>
            </a:r>
          </a:p>
        </p:txBody>
      </p:sp>
      <p:sp>
        <p:nvSpPr>
          <p:cNvPr id="3" name="日期占位符 2">
            <a:extLst>
              <a:ext uri="{FF2B5EF4-FFF2-40B4-BE49-F238E27FC236}">
                <a16:creationId xmlns:a16="http://schemas.microsoft.com/office/drawing/2014/main" id="{DABBFD3D-DBB1-DFEA-C259-527D1EF99B44}"/>
              </a:ext>
            </a:extLst>
          </p:cNvPr>
          <p:cNvSpPr>
            <a:spLocks noGrp="1"/>
          </p:cNvSpPr>
          <p:nvPr>
            <p:ph type="dt" sz="half" idx="10"/>
          </p:nvPr>
        </p:nvSpPr>
        <p:spPr/>
        <p:txBody>
          <a:bodyPr/>
          <a:lstStyle/>
          <a:p>
            <a:fld id="{E0C31560-ECFC-4D59-B831-A50CF6851562}" type="datetime1">
              <a:rPr lang="zh-CN" altLang="en-US" smtClean="0"/>
              <a:t>2025/2/24</a:t>
            </a:fld>
            <a:endParaRPr lang="zh-CN" altLang="en-US"/>
          </a:p>
        </p:txBody>
      </p:sp>
      <p:sp>
        <p:nvSpPr>
          <p:cNvPr id="4" name="灯片编号占位符 3">
            <a:extLst>
              <a:ext uri="{FF2B5EF4-FFF2-40B4-BE49-F238E27FC236}">
                <a16:creationId xmlns:a16="http://schemas.microsoft.com/office/drawing/2014/main" id="{17B89177-8A2F-A211-F17F-A4D6FBAFCEB8}"/>
              </a:ext>
            </a:extLst>
          </p:cNvPr>
          <p:cNvSpPr>
            <a:spLocks noGrp="1"/>
          </p:cNvSpPr>
          <p:nvPr>
            <p:ph type="sldNum" sz="quarter" idx="12"/>
          </p:nvPr>
        </p:nvSpPr>
        <p:spPr/>
        <p:txBody>
          <a:bodyPr/>
          <a:lstStyle/>
          <a:p>
            <a:fld id="{772B3C76-F426-418F-9AAE-6732A97E15CC}" type="slidenum">
              <a:rPr lang="zh-CN" altLang="en-US" smtClean="0"/>
              <a:t>27</a:t>
            </a:fld>
            <a:endParaRPr lang="zh-CN" altLang="en-US"/>
          </a:p>
        </p:txBody>
      </p:sp>
      <p:sp>
        <p:nvSpPr>
          <p:cNvPr id="16" name="文本框 15">
            <a:extLst>
              <a:ext uri="{FF2B5EF4-FFF2-40B4-BE49-F238E27FC236}">
                <a16:creationId xmlns:a16="http://schemas.microsoft.com/office/drawing/2014/main" id="{9F58DABE-9A3F-31A1-3048-A7074E78DD88}"/>
              </a:ext>
            </a:extLst>
          </p:cNvPr>
          <p:cNvSpPr txBox="1"/>
          <p:nvPr/>
        </p:nvSpPr>
        <p:spPr>
          <a:xfrm>
            <a:off x="1267818" y="1914584"/>
            <a:ext cx="1888177" cy="369332"/>
          </a:xfrm>
          <a:prstGeom prst="rect">
            <a:avLst/>
          </a:prstGeom>
          <a:noFill/>
        </p:spPr>
        <p:txBody>
          <a:bodyPr wrap="square" rtlCol="0">
            <a:spAutoFit/>
          </a:bodyPr>
          <a:lstStyle/>
          <a:p>
            <a:r>
              <a:rPr lang="en-US" altLang="zh-CN" dirty="0"/>
              <a:t>Q(Gain) vs. HV</a:t>
            </a:r>
            <a:endParaRPr lang="zh-CN" altLang="en-US" dirty="0"/>
          </a:p>
        </p:txBody>
      </p:sp>
      <p:sp>
        <p:nvSpPr>
          <p:cNvPr id="17" name="文本框 16">
            <a:extLst>
              <a:ext uri="{FF2B5EF4-FFF2-40B4-BE49-F238E27FC236}">
                <a16:creationId xmlns:a16="http://schemas.microsoft.com/office/drawing/2014/main" id="{316FDEE1-6C32-D64C-FE6C-3D6E6D4BDA38}"/>
              </a:ext>
            </a:extLst>
          </p:cNvPr>
          <p:cNvSpPr txBox="1"/>
          <p:nvPr/>
        </p:nvSpPr>
        <p:spPr>
          <a:xfrm>
            <a:off x="4843409" y="1887563"/>
            <a:ext cx="2633513" cy="369332"/>
          </a:xfrm>
          <a:prstGeom prst="rect">
            <a:avLst/>
          </a:prstGeom>
          <a:noFill/>
        </p:spPr>
        <p:txBody>
          <a:bodyPr wrap="square" rtlCol="0">
            <a:spAutoFit/>
          </a:bodyPr>
          <a:lstStyle/>
          <a:p>
            <a:r>
              <a:rPr lang="en-US" altLang="zh-CN" dirty="0"/>
              <a:t>Time resolution vs. HV</a:t>
            </a:r>
            <a:endParaRPr lang="zh-CN" altLang="en-US" dirty="0"/>
          </a:p>
        </p:txBody>
      </p:sp>
      <p:sp>
        <p:nvSpPr>
          <p:cNvPr id="18" name="文本框 17">
            <a:extLst>
              <a:ext uri="{FF2B5EF4-FFF2-40B4-BE49-F238E27FC236}">
                <a16:creationId xmlns:a16="http://schemas.microsoft.com/office/drawing/2014/main" id="{71A798C9-2291-54EF-9814-BA1A65DED7CB}"/>
              </a:ext>
            </a:extLst>
          </p:cNvPr>
          <p:cNvSpPr txBox="1"/>
          <p:nvPr/>
        </p:nvSpPr>
        <p:spPr>
          <a:xfrm>
            <a:off x="8720287" y="1889277"/>
            <a:ext cx="2633513" cy="369332"/>
          </a:xfrm>
          <a:prstGeom prst="rect">
            <a:avLst/>
          </a:prstGeom>
          <a:noFill/>
        </p:spPr>
        <p:txBody>
          <a:bodyPr wrap="square" rtlCol="0">
            <a:spAutoFit/>
          </a:bodyPr>
          <a:lstStyle/>
          <a:p>
            <a:r>
              <a:rPr lang="en-US" altLang="zh-CN" dirty="0"/>
              <a:t>Time resolution vs. Q</a:t>
            </a:r>
            <a:endParaRPr lang="zh-CN" altLang="en-US" dirty="0"/>
          </a:p>
        </p:txBody>
      </p:sp>
      <mc:AlternateContent xmlns:mc="http://schemas.openxmlformats.org/markup-compatibility/2006" xmlns:a14="http://schemas.microsoft.com/office/drawing/2010/main">
        <mc:Choice Requires="a14">
          <p:sp>
            <p:nvSpPr>
              <p:cNvPr id="19" name="文本框 18">
                <a:extLst>
                  <a:ext uri="{FF2B5EF4-FFF2-40B4-BE49-F238E27FC236}">
                    <a16:creationId xmlns:a16="http://schemas.microsoft.com/office/drawing/2014/main" id="{438AB49B-5BA6-5B5C-37F5-0127D63E30F2}"/>
                  </a:ext>
                </a:extLst>
              </p:cNvPr>
              <p:cNvSpPr txBox="1"/>
              <p:nvPr/>
            </p:nvSpPr>
            <p:spPr>
              <a:xfrm>
                <a:off x="1438306" y="5572328"/>
                <a:ext cx="7876182" cy="480131"/>
              </a:xfrm>
              <a:prstGeom prst="rect">
                <a:avLst/>
              </a:prstGeom>
              <a:noFill/>
            </p:spPr>
            <p:txBody>
              <a:bodyPr wrap="square" rtlCol="0">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14:m>
                  <m:oMath xmlns:m="http://schemas.openxmlformats.org/officeDocument/2006/math">
                    <m:r>
                      <m:rPr>
                        <m:nor/>
                      </m:rPr>
                      <a:rPr kumimoji="0" lang="en-US" altLang="zh-CN"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m:t>Increase</m:t>
                    </m:r>
                    <m:r>
                      <m:rPr>
                        <m:nor/>
                      </m:rPr>
                      <a:rPr kumimoji="0" lang="en-US" altLang="zh-CN"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m:t> </m:t>
                    </m:r>
                    <m:r>
                      <m:rPr>
                        <m:nor/>
                      </m:rPr>
                      <a:rPr kumimoji="0" lang="en-US" altLang="zh-CN"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m:t>CF</m:t>
                    </m:r>
                    <m:r>
                      <m:rPr>
                        <m:nor/>
                      </m:rPr>
                      <a:rPr kumimoji="0" lang="en-US" altLang="zh-CN"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m:t>3</m:t>
                    </m:r>
                    <m:r>
                      <m:rPr>
                        <m:nor/>
                      </m:rPr>
                      <a:rPr kumimoji="0" lang="en-US" altLang="zh-CN"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m:t>I</m:t>
                    </m:r>
                    <m:r>
                      <m:rPr>
                        <m:nor/>
                      </m:rPr>
                      <a:rPr kumimoji="0" lang="en-US" altLang="zh-CN"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m:t> : </m:t>
                    </m:r>
                    <m:r>
                      <m:rPr>
                        <m:nor/>
                      </m:rPr>
                      <a:rPr kumimoji="0" lang="en-US" altLang="zh-CN"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m:t>Gain</m:t>
                    </m:r>
                    <m:r>
                      <m:rPr>
                        <m:nor/>
                      </m:rPr>
                      <a:rPr kumimoji="0" lang="en-US" altLang="zh-CN"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m:t> </m:t>
                    </m:r>
                    <m:r>
                      <m:rPr>
                        <m:nor/>
                      </m:rPr>
                      <a:rPr kumimoji="0" lang="en-US" altLang="zh-CN" sz="2800" b="0" i="0" u="none" strike="noStrike" kern="120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Times New Roman" panose="02020603050405020304" pitchFamily="18" charset="0"/>
                      </a:rPr>
                      <m:t>↘, </m:t>
                    </m:r>
                    <m:r>
                      <m:rPr>
                        <m:nor/>
                      </m:rPr>
                      <a:rPr kumimoji="0" lang="en-US" altLang="zh-CN" sz="2800" b="0" i="0" u="none" strike="noStrike" kern="120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Times New Roman" panose="02020603050405020304" pitchFamily="18" charset="0"/>
                      </a:rPr>
                      <m:t>HV</m:t>
                    </m:r>
                    <m:r>
                      <m:rPr>
                        <m:nor/>
                      </m:rPr>
                      <a:rPr kumimoji="0" lang="en-US" altLang="zh-CN" sz="2800" b="0" i="0" u="none" strike="noStrike" kern="120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Times New Roman" panose="02020603050405020304" pitchFamily="18" charset="0"/>
                      </a:rPr>
                      <m:t> ↗, </m:t>
                    </m:r>
                    <m:r>
                      <m:rPr>
                        <m:nor/>
                      </m:rPr>
                      <a:rPr kumimoji="0" lang="en-US" altLang="zh-CN" sz="2800" b="0" i="0" u="none" strike="noStrike" kern="120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Times New Roman" panose="02020603050405020304" pitchFamily="18" charset="0"/>
                      </a:rPr>
                      <m:t>TR</m:t>
                    </m:r>
                    <m:r>
                      <m:rPr>
                        <m:nor/>
                      </m:rPr>
                      <a:rPr kumimoji="0" lang="en-US" altLang="zh-CN" sz="2800" b="0" i="0" u="none" strike="noStrike" kern="120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Times New Roman" panose="02020603050405020304" pitchFamily="18" charset="0"/>
                      </a:rPr>
                      <m:t> ~</m:t>
                    </m:r>
                    <m:r>
                      <m:rPr>
                        <m:nor/>
                      </m:rPr>
                      <a:rPr kumimoji="0" lang="en-US" altLang="zh-CN" sz="2800" b="0" i="0" u="none" strike="noStrike" kern="120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Times New Roman" panose="02020603050405020304" pitchFamily="18" charset="0"/>
                      </a:rPr>
                      <m:t>unchanged</m:t>
                    </m:r>
                  </m:oMath>
                </a14:m>
                <a:endParaRPr kumimoji="0" lang="zh-CN" altLang="en-US" sz="28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mc:Choice>
        <mc:Fallback xmlns="">
          <p:sp>
            <p:nvSpPr>
              <p:cNvPr id="19" name="文本框 18">
                <a:extLst>
                  <a:ext uri="{FF2B5EF4-FFF2-40B4-BE49-F238E27FC236}">
                    <a16:creationId xmlns:a16="http://schemas.microsoft.com/office/drawing/2014/main" id="{1664B7B3-09F3-5C4B-984C-80510758737A}"/>
                  </a:ext>
                </a:extLst>
              </p:cNvPr>
              <p:cNvSpPr txBox="1">
                <a:spLocks noRot="1" noChangeAspect="1" noMove="1" noResize="1" noEditPoints="1" noAdjustHandles="1" noChangeArrowheads="1" noChangeShapeType="1" noTextEdit="1"/>
              </p:cNvSpPr>
              <p:nvPr/>
            </p:nvSpPr>
            <p:spPr>
              <a:xfrm>
                <a:off x="1438306" y="5572328"/>
                <a:ext cx="7876182" cy="480131"/>
              </a:xfrm>
              <a:prstGeom prst="rect">
                <a:avLst/>
              </a:prstGeom>
              <a:blipFill>
                <a:blip r:embed="rId6"/>
                <a:stretch>
                  <a:fillRect/>
                </a:stretch>
              </a:blipFill>
            </p:spPr>
            <p:txBody>
              <a:bodyPr/>
              <a:lstStyle/>
              <a:p>
                <a:r>
                  <a:rPr lang="zh-CN" altLang="en-US">
                    <a:noFill/>
                  </a:rPr>
                  <a:t> </a:t>
                </a:r>
              </a:p>
            </p:txBody>
          </p:sp>
        </mc:Fallback>
      </mc:AlternateContent>
      <p:sp>
        <p:nvSpPr>
          <p:cNvPr id="2" name="文本框 1">
            <a:extLst>
              <a:ext uri="{FF2B5EF4-FFF2-40B4-BE49-F238E27FC236}">
                <a16:creationId xmlns:a16="http://schemas.microsoft.com/office/drawing/2014/main" id="{3D39D8A7-40FF-B11B-45FA-E60FC8226726}"/>
              </a:ext>
            </a:extLst>
          </p:cNvPr>
          <p:cNvSpPr txBox="1"/>
          <p:nvPr/>
        </p:nvSpPr>
        <p:spPr>
          <a:xfrm>
            <a:off x="466382" y="1191415"/>
            <a:ext cx="6498562" cy="461665"/>
          </a:xfrm>
          <a:prstGeom prst="rect">
            <a:avLst/>
          </a:prstGeom>
          <a:noFill/>
        </p:spPr>
        <p:txBody>
          <a:bodyPr wrap="square" rtlCol="0">
            <a:spAutoFit/>
          </a:bodyPr>
          <a:lstStyle/>
          <a:p>
            <a:r>
              <a:rPr lang="pt-BR" altLang="zh-CN" sz="2400" dirty="0"/>
              <a:t>Fix SF6 = 5%, R1234ze = (90,85,80,75,70)%</a:t>
            </a:r>
          </a:p>
        </p:txBody>
      </p:sp>
    </p:spTree>
    <p:extLst>
      <p:ext uri="{BB962C8B-B14F-4D97-AF65-F5344CB8AC3E}">
        <p14:creationId xmlns:p14="http://schemas.microsoft.com/office/powerpoint/2010/main" val="619339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53AA8D-ACC9-E0FB-3A39-6E1A6BFD1573}"/>
            </a:ext>
          </a:extLst>
        </p:cNvPr>
        <p:cNvGrpSpPr/>
        <p:nvPr/>
      </p:nvGrpSpPr>
      <p:grpSpPr>
        <a:xfrm>
          <a:off x="0" y="0"/>
          <a:ext cx="0" cy="0"/>
          <a:chOff x="0" y="0"/>
          <a:chExt cx="0" cy="0"/>
        </a:xfrm>
      </p:grpSpPr>
      <p:sp>
        <p:nvSpPr>
          <p:cNvPr id="89" name="矩形 88">
            <a:extLst>
              <a:ext uri="{FF2B5EF4-FFF2-40B4-BE49-F238E27FC236}">
                <a16:creationId xmlns:a16="http://schemas.microsoft.com/office/drawing/2014/main" id="{B8F2C45A-560B-70B5-6F55-02DE601AB69F}"/>
              </a:ext>
            </a:extLst>
          </p:cNvPr>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a:extLst>
              <a:ext uri="{FF2B5EF4-FFF2-40B4-BE49-F238E27FC236}">
                <a16:creationId xmlns:a16="http://schemas.microsoft.com/office/drawing/2014/main" id="{5F15130C-FF43-85F0-BF29-4FADEE1DA6AC}"/>
              </a:ext>
            </a:extLst>
          </p:cNvPr>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a:extLst>
              <a:ext uri="{FF2B5EF4-FFF2-40B4-BE49-F238E27FC236}">
                <a16:creationId xmlns:a16="http://schemas.microsoft.com/office/drawing/2014/main" id="{928AF840-5613-D3FC-17BE-ED911FD0F540}"/>
              </a:ext>
            </a:extLst>
          </p:cNvPr>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a:extLst>
              <a:ext uri="{FF2B5EF4-FFF2-40B4-BE49-F238E27FC236}">
                <a16:creationId xmlns:a16="http://schemas.microsoft.com/office/drawing/2014/main" id="{F0C9EA5A-635C-0463-9DBA-334691DD7A17}"/>
              </a:ext>
            </a:extLst>
          </p:cNvPr>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a:extLst>
              <a:ext uri="{FF2B5EF4-FFF2-40B4-BE49-F238E27FC236}">
                <a16:creationId xmlns:a16="http://schemas.microsoft.com/office/drawing/2014/main" id="{87581197-FD02-6C44-0580-5BB09F88770C}"/>
              </a:ext>
            </a:extLst>
          </p:cNvPr>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a:extLst>
              <a:ext uri="{FF2B5EF4-FFF2-40B4-BE49-F238E27FC236}">
                <a16:creationId xmlns:a16="http://schemas.microsoft.com/office/drawing/2014/main" id="{5991B0F3-05D2-DDF9-951D-D3F7D2A77916}"/>
              </a:ext>
            </a:extLst>
          </p:cNvPr>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a:extLst>
              <a:ext uri="{FF2B5EF4-FFF2-40B4-BE49-F238E27FC236}">
                <a16:creationId xmlns:a16="http://schemas.microsoft.com/office/drawing/2014/main" id="{7B211AE9-8C20-EEF0-CD84-093DC402F8F3}"/>
              </a:ext>
            </a:extLst>
          </p:cNvPr>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94227FA7-4D17-C0A7-0158-366D931AADBB}"/>
              </a:ext>
            </a:extLst>
          </p:cNvPr>
          <p:cNvSpPr txBox="1"/>
          <p:nvPr/>
        </p:nvSpPr>
        <p:spPr>
          <a:xfrm>
            <a:off x="401471" y="274279"/>
            <a:ext cx="5787610"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Streamer in MRPC gas</a:t>
            </a:r>
          </a:p>
        </p:txBody>
      </p:sp>
      <p:sp>
        <p:nvSpPr>
          <p:cNvPr id="2" name="灯片编号占位符 1">
            <a:extLst>
              <a:ext uri="{FF2B5EF4-FFF2-40B4-BE49-F238E27FC236}">
                <a16:creationId xmlns:a16="http://schemas.microsoft.com/office/drawing/2014/main" id="{C377C084-8749-8A85-7B1F-BC1C7F40DF17}"/>
              </a:ext>
            </a:extLst>
          </p:cNvPr>
          <p:cNvSpPr>
            <a:spLocks noGrp="1"/>
          </p:cNvSpPr>
          <p:nvPr>
            <p:ph type="sldNum" sz="quarter" idx="12"/>
          </p:nvPr>
        </p:nvSpPr>
        <p:spPr/>
        <p:txBody>
          <a:bodyPr/>
          <a:lstStyle/>
          <a:p>
            <a:fld id="{772B3C76-F426-418F-9AAE-6732A97E15CC}" type="slidenum">
              <a:rPr lang="zh-CN" altLang="en-US" smtClean="0"/>
              <a:t>28</a:t>
            </a:fld>
            <a:endParaRPr lang="zh-CN" altLang="en-US" dirty="0"/>
          </a:p>
        </p:txBody>
      </p:sp>
      <p:pic>
        <p:nvPicPr>
          <p:cNvPr id="4" name="图片 3">
            <a:extLst>
              <a:ext uri="{FF2B5EF4-FFF2-40B4-BE49-F238E27FC236}">
                <a16:creationId xmlns:a16="http://schemas.microsoft.com/office/drawing/2014/main" id="{5DA612BA-C0EE-999A-4BA1-5C2A1A2BBE3C}"/>
              </a:ext>
            </a:extLst>
          </p:cNvPr>
          <p:cNvPicPr>
            <a:picLocks noChangeAspect="1"/>
          </p:cNvPicPr>
          <p:nvPr/>
        </p:nvPicPr>
        <p:blipFill>
          <a:blip r:embed="rId3"/>
          <a:stretch>
            <a:fillRect/>
          </a:stretch>
        </p:blipFill>
        <p:spPr>
          <a:xfrm>
            <a:off x="603250" y="1381481"/>
            <a:ext cx="5855607" cy="4284754"/>
          </a:xfrm>
          <a:prstGeom prst="rect">
            <a:avLst/>
          </a:prstGeom>
        </p:spPr>
      </p:pic>
    </p:spTree>
    <p:extLst>
      <p:ext uri="{BB962C8B-B14F-4D97-AF65-F5344CB8AC3E}">
        <p14:creationId xmlns:p14="http://schemas.microsoft.com/office/powerpoint/2010/main" val="1520517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 name="矩形 2"/>
          <p:cNvSpPr/>
          <p:nvPr/>
        </p:nvSpPr>
        <p:spPr>
          <a:xfrm>
            <a:off x="154004" y="210083"/>
            <a:ext cx="1086469" cy="887002"/>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4" name="直角三角形 3"/>
          <p:cNvSpPr/>
          <p:nvPr/>
        </p:nvSpPr>
        <p:spPr>
          <a:xfrm rot="10800000">
            <a:off x="741647" y="210083"/>
            <a:ext cx="498826" cy="44593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45" name="TextBox 1"/>
          <p:cNvSpPr txBox="1"/>
          <p:nvPr/>
        </p:nvSpPr>
        <p:spPr>
          <a:xfrm>
            <a:off x="57418" y="129723"/>
            <a:ext cx="1331913" cy="1015663"/>
          </a:xfrm>
          <a:prstGeom prst="rect">
            <a:avLst/>
          </a:prstGeom>
          <a:noFill/>
          <a:ln w="9525">
            <a:noFill/>
          </a:ln>
        </p:spPr>
        <p:txBody>
          <a:bodyPr>
            <a:spAutoFit/>
          </a:bodyPr>
          <a:lstStyle/>
          <a:p>
            <a:pPr lvl="0" eaLnBrk="1" hangingPunct="1"/>
            <a:r>
              <a:rPr lang="en-US" altLang="zh-CN" sz="6000" b="1" i="1" dirty="0">
                <a:solidFill>
                  <a:schemeClr val="bg1"/>
                </a:solidFill>
                <a:latin typeface="微软雅黑" panose="020B0503020204020204" pitchFamily="34" charset="-122"/>
                <a:ea typeface="微软雅黑" panose="020B0503020204020204" pitchFamily="34" charset="-122"/>
              </a:rPr>
              <a:t>I</a:t>
            </a: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55713" y="406628"/>
            <a:ext cx="3247427"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Introduction</a:t>
            </a:r>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矩形: 圆角 18">
            <a:extLst>
              <a:ext uri="{FF2B5EF4-FFF2-40B4-BE49-F238E27FC236}">
                <a16:creationId xmlns:a16="http://schemas.microsoft.com/office/drawing/2014/main" id="{5CC59192-AEAC-4F99-890F-C1D3C3CB1DC8}"/>
              </a:ext>
            </a:extLst>
          </p:cNvPr>
          <p:cNvSpPr/>
          <p:nvPr/>
        </p:nvSpPr>
        <p:spPr>
          <a:xfrm>
            <a:off x="492140" y="1182810"/>
            <a:ext cx="5177216"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effectLst/>
                <a:latin typeface="Times New Roman" panose="02020603050405020304" pitchFamily="18" charset="0"/>
                <a:cs typeface="Times New Roman" panose="02020603050405020304" pitchFamily="18" charset="0"/>
              </a:rPr>
              <a:t>Background</a:t>
            </a:r>
          </a:p>
        </p:txBody>
      </p:sp>
      <p:sp>
        <p:nvSpPr>
          <p:cNvPr id="21" name="矩形: 圆角 20">
            <a:extLst>
              <a:ext uri="{FF2B5EF4-FFF2-40B4-BE49-F238E27FC236}">
                <a16:creationId xmlns:a16="http://schemas.microsoft.com/office/drawing/2014/main" id="{BAD57B77-BB73-4753-92F5-F7EA87B311F5}"/>
              </a:ext>
            </a:extLst>
          </p:cNvPr>
          <p:cNvSpPr/>
          <p:nvPr/>
        </p:nvSpPr>
        <p:spPr>
          <a:xfrm>
            <a:off x="6299200" y="1179688"/>
            <a:ext cx="5177216"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latin typeface="Times New Roman" panose="02020603050405020304" pitchFamily="18" charset="0"/>
                <a:cs typeface="Times New Roman" panose="02020603050405020304" pitchFamily="18" charset="0"/>
              </a:rPr>
              <a:t>Timing gas detector</a:t>
            </a:r>
            <a:endParaRPr lang="en-US" altLang="zh-CN" sz="3200" b="1" dirty="0">
              <a:solidFill>
                <a:schemeClr val="tx1"/>
              </a:solidFill>
              <a:effectLst/>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7" name="文本框 26">
                <a:extLst>
                  <a:ext uri="{FF2B5EF4-FFF2-40B4-BE49-F238E27FC236}">
                    <a16:creationId xmlns:a16="http://schemas.microsoft.com/office/drawing/2014/main" id="{59C152B1-7D7E-4609-83C3-A5ACF71664D8}"/>
                  </a:ext>
                </a:extLst>
              </p:cNvPr>
              <p:cNvSpPr txBox="1"/>
              <p:nvPr/>
            </p:nvSpPr>
            <p:spPr>
              <a:xfrm>
                <a:off x="6028541" y="1890240"/>
                <a:ext cx="6102499" cy="2800767"/>
              </a:xfrm>
              <a:prstGeom prst="rect">
                <a:avLst/>
              </a:prstGeom>
              <a:noFill/>
            </p:spPr>
            <p:txBody>
              <a:bodyPr wrap="square">
                <a:spAutoFit/>
              </a:bodyPr>
              <a:lstStyle/>
              <a:p>
                <a:pPr marL="342900" indent="-342900">
                  <a:buFont typeface="Wingdings" panose="05000000000000000000" pitchFamily="2" charset="2"/>
                  <a:buChar char="p"/>
                </a:pPr>
                <a:r>
                  <a:rPr lang="en-US" altLang="zh-CN" sz="2000" dirty="0">
                    <a:cs typeface="Times New Roman" panose="02020603050405020304" pitchFamily="18" charset="0"/>
                  </a:rPr>
                  <a:t>MRPC (TOF measurement)</a:t>
                </a:r>
                <a:br>
                  <a:rPr lang="en-US" altLang="zh-CN" sz="2000" dirty="0">
                    <a:cs typeface="Times New Roman" panose="02020603050405020304" pitchFamily="18" charset="0"/>
                  </a:rPr>
                </a:br>
                <a:r>
                  <a:rPr lang="en-US" altLang="zh-CN" sz="2000" dirty="0">
                    <a:cs typeface="Times New Roman" panose="02020603050405020304" pitchFamily="18" charset="0"/>
                  </a:rPr>
                  <a:t>e.g., MRPC designed by USTC group for CEE experiment, 24 gas gaps</a:t>
                </a:r>
              </a:p>
              <a:p>
                <a:r>
                  <a:rPr lang="en-US" altLang="zh-CN" sz="2000" dirty="0">
                    <a:cs typeface="Times New Roman" panose="02020603050405020304" pitchFamily="18" charset="0"/>
                  </a:rPr>
                  <a:t>     </a:t>
                </a:r>
                <a14:m>
                  <m:oMath xmlns:m="http://schemas.openxmlformats.org/officeDocument/2006/math">
                    <m:sSub>
                      <m:sSubPr>
                        <m:ctrlPr>
                          <a:rPr lang="en-US" altLang="zh-CN" sz="2000" i="1">
                            <a:solidFill>
                              <a:srgbClr val="FF0000"/>
                            </a:solidFill>
                            <a:latin typeface="Cambria Math" panose="02040503050406030204" pitchFamily="18" charset="0"/>
                            <a:cs typeface="Times New Roman" panose="02020603050405020304" pitchFamily="18" charset="0"/>
                          </a:rPr>
                        </m:ctrlPr>
                      </m:sSubPr>
                      <m:e>
                        <m:r>
                          <a:rPr lang="en-US" altLang="zh-CN" sz="2000" i="1">
                            <a:solidFill>
                              <a:srgbClr val="FF0000"/>
                            </a:solidFill>
                            <a:latin typeface="Cambria Math" panose="02040503050406030204" pitchFamily="18" charset="0"/>
                            <a:cs typeface="Times New Roman" panose="02020603050405020304" pitchFamily="18" charset="0"/>
                          </a:rPr>
                          <m:t>𝜎</m:t>
                        </m:r>
                      </m:e>
                      <m:sub>
                        <m:r>
                          <a:rPr lang="en-US" altLang="zh-CN" sz="2000" i="1">
                            <a:solidFill>
                              <a:srgbClr val="FF0000"/>
                            </a:solidFill>
                            <a:latin typeface="Cambria Math" panose="02040503050406030204" pitchFamily="18" charset="0"/>
                            <a:cs typeface="Times New Roman" panose="02020603050405020304" pitchFamily="18" charset="0"/>
                          </a:rPr>
                          <m:t>𝑡</m:t>
                        </m:r>
                      </m:sub>
                    </m:sSub>
                    <m:r>
                      <a:rPr lang="en-US" altLang="zh-CN" sz="2000" b="0" i="1" smtClean="0">
                        <a:solidFill>
                          <a:srgbClr val="FF0000"/>
                        </a:solidFill>
                        <a:latin typeface="Cambria Math" panose="02040503050406030204" pitchFamily="18" charset="0"/>
                        <a:cs typeface="Times New Roman" panose="02020603050405020304" pitchFamily="18" charset="0"/>
                      </a:rPr>
                      <m:t> </m:t>
                    </m:r>
                    <m:r>
                      <a:rPr lang="en-US" altLang="zh-CN" sz="2000" i="1">
                        <a:solidFill>
                          <a:srgbClr val="FF0000"/>
                        </a:solidFill>
                        <a:latin typeface="Cambria Math" panose="02040503050406030204" pitchFamily="18" charset="0"/>
                        <a:cs typeface="Times New Roman" panose="02020603050405020304" pitchFamily="18" charset="0"/>
                      </a:rPr>
                      <m:t>~</m:t>
                    </m:r>
                    <m:r>
                      <a:rPr lang="en-US" altLang="zh-CN" sz="2000" b="0" i="1" smtClean="0">
                        <a:solidFill>
                          <a:srgbClr val="FF0000"/>
                        </a:solidFill>
                        <a:latin typeface="Cambria Math" panose="02040503050406030204" pitchFamily="18" charset="0"/>
                        <a:cs typeface="Times New Roman" panose="02020603050405020304" pitchFamily="18" charset="0"/>
                      </a:rPr>
                      <m:t> 4</m:t>
                    </m:r>
                    <m:r>
                      <a:rPr lang="en-US" altLang="zh-CN" sz="2000" i="1">
                        <a:solidFill>
                          <a:srgbClr val="FF0000"/>
                        </a:solidFill>
                        <a:latin typeface="Cambria Math" panose="02040503050406030204" pitchFamily="18" charset="0"/>
                        <a:cs typeface="Times New Roman" panose="02020603050405020304" pitchFamily="18" charset="0"/>
                      </a:rPr>
                      <m:t>0</m:t>
                    </m:r>
                    <m:r>
                      <a:rPr lang="en-US" altLang="zh-CN" sz="2000" b="0" i="1" smtClean="0">
                        <a:solidFill>
                          <a:srgbClr val="FF0000"/>
                        </a:solidFill>
                        <a:latin typeface="Cambria Math" panose="02040503050406030204" pitchFamily="18" charset="0"/>
                        <a:cs typeface="Times New Roman" panose="02020603050405020304" pitchFamily="18" charset="0"/>
                      </a:rPr>
                      <m:t> </m:t>
                    </m:r>
                    <m:r>
                      <a:rPr lang="en-US" altLang="zh-CN" sz="2000" i="1">
                        <a:solidFill>
                          <a:srgbClr val="FF0000"/>
                        </a:solidFill>
                        <a:latin typeface="Cambria Math" panose="02040503050406030204" pitchFamily="18" charset="0"/>
                        <a:cs typeface="Times New Roman" panose="02020603050405020304" pitchFamily="18" charset="0"/>
                      </a:rPr>
                      <m:t>𝑝𝑠</m:t>
                    </m:r>
                    <m:r>
                      <a:rPr lang="en-US" altLang="zh-CN" sz="2000">
                        <a:solidFill>
                          <a:srgbClr val="FF0000"/>
                        </a:solidFill>
                        <a:latin typeface="Cambria Math" panose="02040503050406030204" pitchFamily="18" charset="0"/>
                        <a:cs typeface="Times New Roman" panose="02020603050405020304" pitchFamily="18" charset="0"/>
                      </a:rPr>
                      <m:t> </m:t>
                    </m:r>
                    <m:r>
                      <a:rPr lang="en-US" altLang="zh-CN" sz="2000" smtClean="0">
                        <a:solidFill>
                          <a:schemeClr val="tx1"/>
                        </a:solidFill>
                        <a:latin typeface="Cambria Math" panose="02040503050406030204" pitchFamily="18" charset="0"/>
                        <a:cs typeface="Times New Roman" panose="02020603050405020304" pitchFamily="18" charset="0"/>
                      </a:rPr>
                      <m:t>(</m:t>
                    </m:r>
                    <m:r>
                      <m:rPr>
                        <m:sty m:val="p"/>
                      </m:rPr>
                      <a:rPr lang="en-US" altLang="zh-CN" sz="2000" b="0" i="0" smtClean="0">
                        <a:solidFill>
                          <a:schemeClr val="tx1"/>
                        </a:solidFill>
                        <a:latin typeface="Cambria Math" panose="02040503050406030204" pitchFamily="18" charset="0"/>
                        <a:cs typeface="Times New Roman" panose="02020603050405020304" pitchFamily="18" charset="0"/>
                      </a:rPr>
                      <m:t>c</m:t>
                    </m:r>
                    <m:r>
                      <m:rPr>
                        <m:sty m:val="p"/>
                      </m:rPr>
                      <a:rPr lang="en-US" altLang="zh-CN" sz="2000">
                        <a:solidFill>
                          <a:schemeClr val="tx1"/>
                        </a:solidFill>
                        <a:latin typeface="Cambria Math" panose="02040503050406030204" pitchFamily="18" charset="0"/>
                        <a:cs typeface="Times New Roman" panose="02020603050405020304" pitchFamily="18" charset="0"/>
                      </a:rPr>
                      <m:t>osmic</m:t>
                    </m:r>
                    <m:r>
                      <a:rPr lang="en-US" altLang="zh-CN" sz="2000">
                        <a:solidFill>
                          <a:schemeClr val="tx1"/>
                        </a:solidFill>
                        <a:latin typeface="Cambria Math" panose="02040503050406030204" pitchFamily="18" charset="0"/>
                        <a:cs typeface="Times New Roman" panose="02020603050405020304" pitchFamily="18" charset="0"/>
                      </a:rPr>
                      <m:t> </m:t>
                    </m:r>
                    <m:r>
                      <m:rPr>
                        <m:sty m:val="p"/>
                      </m:rPr>
                      <a:rPr lang="en-US" altLang="zh-CN" sz="2000">
                        <a:solidFill>
                          <a:schemeClr val="tx1"/>
                        </a:solidFill>
                        <a:latin typeface="Cambria Math" panose="02040503050406030204" pitchFamily="18" charset="0"/>
                        <a:cs typeface="Times New Roman" panose="02020603050405020304" pitchFamily="18" charset="0"/>
                      </a:rPr>
                      <m:t>ray</m:t>
                    </m:r>
                    <m:r>
                      <a:rPr lang="en-US" altLang="zh-CN" sz="2000" b="0" i="1" smtClean="0">
                        <a:solidFill>
                          <a:schemeClr val="tx1"/>
                        </a:solidFill>
                        <a:latin typeface="Cambria Math" panose="02040503050406030204" pitchFamily="18" charset="0"/>
                        <a:cs typeface="Times New Roman" panose="02020603050405020304" pitchFamily="18" charset="0"/>
                      </a:rPr>
                      <m:t> </m:t>
                    </m:r>
                    <m:r>
                      <a:rPr lang="en-US" altLang="zh-CN" sz="2000" b="0" i="1" smtClean="0">
                        <a:latin typeface="Cambria Math" panose="02040503050406030204" pitchFamily="18" charset="0"/>
                        <a:cs typeface="Times New Roman" panose="02020603050405020304" pitchFamily="18" charset="0"/>
                      </a:rPr>
                      <m:t>𝑚</m:t>
                    </m:r>
                    <m:r>
                      <m:rPr>
                        <m:sty m:val="p"/>
                      </m:rPr>
                      <a:rPr lang="en-US" altLang="zh-CN" sz="2000" i="1">
                        <a:latin typeface="Cambria Math" panose="02040503050406030204" pitchFamily="18" charset="0"/>
                        <a:cs typeface="Times New Roman" panose="02020603050405020304" pitchFamily="18" charset="0"/>
                      </a:rPr>
                      <m:t>uon</m:t>
                    </m:r>
                    <m:r>
                      <a:rPr lang="en-US" altLang="zh-CN" sz="2000">
                        <a:solidFill>
                          <a:schemeClr val="tx1"/>
                        </a:solidFill>
                        <a:latin typeface="Cambria Math" panose="02040503050406030204" pitchFamily="18" charset="0"/>
                        <a:cs typeface="Times New Roman" panose="02020603050405020304" pitchFamily="18" charset="0"/>
                      </a:rPr>
                      <m:t>)</m:t>
                    </m:r>
                  </m:oMath>
                </a14:m>
                <a:r>
                  <a:rPr lang="en-US" altLang="zh-CN" sz="2000" dirty="0">
                    <a:solidFill>
                      <a:schemeClr val="tx1"/>
                    </a:solidFill>
                    <a:cs typeface="Times New Roman" panose="02020603050405020304" pitchFamily="18" charset="0"/>
                  </a:rPr>
                  <a:t> </a:t>
                </a:r>
              </a:p>
              <a:p>
                <a:r>
                  <a:rPr lang="en-US" altLang="zh-CN" sz="2000" dirty="0"/>
                  <a:t>     Rate capability </a:t>
                </a:r>
                <a:r>
                  <a:rPr lang="en-US" altLang="zh-CN" sz="2000" dirty="0">
                    <a:solidFill>
                      <a:srgbClr val="FF0000"/>
                    </a:solidFill>
                  </a:rPr>
                  <a:t>~ </a:t>
                </a:r>
                <a14:m>
                  <m:oMath xmlns:m="http://schemas.openxmlformats.org/officeDocument/2006/math">
                    <m:sSup>
                      <m:sSupPr>
                        <m:ctrlPr>
                          <a:rPr lang="en-US" altLang="zh-CN" sz="2000" b="0" i="1" smtClean="0">
                            <a:solidFill>
                              <a:srgbClr val="FF0000"/>
                            </a:solidFill>
                            <a:latin typeface="Cambria Math" panose="02040503050406030204" pitchFamily="18" charset="0"/>
                          </a:rPr>
                        </m:ctrlPr>
                      </m:sSupPr>
                      <m:e>
                        <m:r>
                          <a:rPr lang="en-US" altLang="zh-CN" sz="2000" b="0" i="1" smtClean="0">
                            <a:solidFill>
                              <a:srgbClr val="FF0000"/>
                            </a:solidFill>
                            <a:latin typeface="Cambria Math" panose="02040503050406030204" pitchFamily="18" charset="0"/>
                          </a:rPr>
                          <m:t>10</m:t>
                        </m:r>
                      </m:e>
                      <m:sup>
                        <m:r>
                          <a:rPr lang="en-US" altLang="zh-CN" sz="2000" b="0" i="1" smtClean="0">
                            <a:solidFill>
                              <a:srgbClr val="FF0000"/>
                            </a:solidFill>
                            <a:latin typeface="Cambria Math" panose="02040503050406030204" pitchFamily="18" charset="0"/>
                          </a:rPr>
                          <m:t>3</m:t>
                        </m:r>
                      </m:sup>
                    </m:sSup>
                  </m:oMath>
                </a14:m>
                <a:r>
                  <a:rPr lang="en-US" altLang="zh-CN" sz="2000" dirty="0">
                    <a:solidFill>
                      <a:srgbClr val="FF0000"/>
                    </a:solidFill>
                  </a:rPr>
                  <a:t> Hz/cm2</a:t>
                </a:r>
                <a:br>
                  <a:rPr lang="en-US" altLang="zh-CN" sz="2000" dirty="0"/>
                </a:br>
                <a:r>
                  <a:rPr lang="en-US" altLang="zh-CN" sz="2000" dirty="0"/>
                  <a:t>     </a:t>
                </a:r>
                <a:endParaRPr lang="en-US" altLang="zh-CN" sz="2000" dirty="0">
                  <a:solidFill>
                    <a:srgbClr val="000000"/>
                  </a:solidFill>
                  <a:effectLst/>
                  <a:cs typeface="Times New Roman" panose="02020603050405020304" pitchFamily="18" charset="0"/>
                </a:endParaRPr>
              </a:p>
              <a:p>
                <a:pPr marL="342900" indent="-342900">
                  <a:buFont typeface="Wingdings" panose="05000000000000000000" pitchFamily="2" charset="2"/>
                  <a:buChar char="p"/>
                </a:pPr>
                <a:r>
                  <a:rPr lang="en-US" altLang="zh-CN" sz="2000" dirty="0">
                    <a:solidFill>
                      <a:srgbClr val="000000"/>
                    </a:solidFill>
                    <a:effectLst/>
                    <a:cs typeface="Times New Roman" panose="02020603050405020304" pitchFamily="18" charset="0"/>
                  </a:rPr>
                  <a:t>PICOSEC-Micromegas: </a:t>
                </a:r>
                <a14:m>
                  <m:oMath xmlns:m="http://schemas.openxmlformats.org/officeDocument/2006/math">
                    <m:sSub>
                      <m:sSubPr>
                        <m:ctrlPr>
                          <a:rPr lang="en-US" altLang="zh-CN" sz="2000" i="1" smtClean="0">
                            <a:solidFill>
                              <a:srgbClr val="000000"/>
                            </a:solidFill>
                            <a:latin typeface="Cambria Math" panose="02040503050406030204" pitchFamily="18" charset="0"/>
                            <a:cs typeface="Times New Roman" panose="02020603050405020304" pitchFamily="18" charset="0"/>
                          </a:rPr>
                        </m:ctrlPr>
                      </m:sSubPr>
                      <m:e>
                        <m:r>
                          <a:rPr lang="en-US" altLang="zh-CN" sz="2000" b="0" i="1" smtClean="0">
                            <a:solidFill>
                              <a:srgbClr val="000000"/>
                            </a:solidFill>
                            <a:latin typeface="Cambria Math" panose="02040503050406030204" pitchFamily="18" charset="0"/>
                            <a:cs typeface="Times New Roman" panose="02020603050405020304" pitchFamily="18" charset="0"/>
                          </a:rPr>
                          <m:t>𝜎</m:t>
                        </m:r>
                      </m:e>
                      <m:sub>
                        <m:r>
                          <m:rPr>
                            <m:sty m:val="p"/>
                          </m:rPr>
                          <a:rPr lang="en-US" altLang="zh-CN" sz="2000" b="0" i="0" smtClean="0">
                            <a:solidFill>
                              <a:srgbClr val="000000"/>
                            </a:solidFill>
                            <a:latin typeface="Cambria Math" panose="02040503050406030204" pitchFamily="18" charset="0"/>
                            <a:cs typeface="Times New Roman" panose="02020603050405020304" pitchFamily="18" charset="0"/>
                          </a:rPr>
                          <m:t>NPE</m:t>
                        </m:r>
                        <m:r>
                          <a:rPr lang="en-US" altLang="zh-CN" sz="2000" b="0" i="0" smtClean="0">
                            <a:solidFill>
                              <a:srgbClr val="000000"/>
                            </a:solidFill>
                            <a:latin typeface="Cambria Math" panose="02040503050406030204" pitchFamily="18" charset="0"/>
                            <a:cs typeface="Times New Roman" panose="02020603050405020304" pitchFamily="18" charset="0"/>
                          </a:rPr>
                          <m:t>=1</m:t>
                        </m:r>
                      </m:sub>
                    </m:sSub>
                    <m:r>
                      <a:rPr lang="en-US" altLang="zh-CN" sz="2000" b="0" i="0" smtClean="0">
                        <a:solidFill>
                          <a:srgbClr val="000000"/>
                        </a:solidFill>
                        <a:latin typeface="Cambria Math" panose="02040503050406030204" pitchFamily="18" charset="0"/>
                        <a:cs typeface="Times New Roman" panose="02020603050405020304" pitchFamily="18" charset="0"/>
                      </a:rPr>
                      <m:t> ~ 44</m:t>
                    </m:r>
                    <m:r>
                      <m:rPr>
                        <m:sty m:val="p"/>
                      </m:rPr>
                      <a:rPr lang="en-US" altLang="zh-CN" sz="2000" b="0" i="0" smtClean="0">
                        <a:solidFill>
                          <a:srgbClr val="000000"/>
                        </a:solidFill>
                        <a:latin typeface="Cambria Math" panose="02040503050406030204" pitchFamily="18" charset="0"/>
                        <a:cs typeface="Times New Roman" panose="02020603050405020304" pitchFamily="18" charset="0"/>
                      </a:rPr>
                      <m:t>ps</m:t>
                    </m:r>
                  </m:oMath>
                </a14:m>
                <a:r>
                  <a:rPr lang="en-US" altLang="zh-CN" sz="2000" dirty="0">
                    <a:solidFill>
                      <a:srgbClr val="000000"/>
                    </a:solidFill>
                    <a:effectLst/>
                    <a:cs typeface="Times New Roman" panose="02020603050405020304" pitchFamily="18" charset="0"/>
                  </a:rPr>
                  <a:t> </a:t>
                </a:r>
                <a:br>
                  <a:rPr lang="en-US" altLang="zh-CN" sz="2000" dirty="0">
                    <a:solidFill>
                      <a:srgbClr val="000000"/>
                    </a:solidFill>
                    <a:effectLst/>
                    <a:cs typeface="Times New Roman" panose="02020603050405020304" pitchFamily="18" charset="0"/>
                  </a:rPr>
                </a:br>
                <a:endParaRPr lang="en-US" altLang="zh-CN" dirty="0"/>
              </a:p>
              <a:p>
                <a:pPr marL="285750" indent="-285750">
                  <a:buFont typeface="Wingdings" panose="05000000000000000000" pitchFamily="2" charset="2"/>
                  <a:buChar char="Ø"/>
                </a:pPr>
                <a:endParaRPr lang="zh-CN" altLang="en-US" dirty="0"/>
              </a:p>
            </p:txBody>
          </p:sp>
        </mc:Choice>
        <mc:Fallback xmlns="">
          <p:sp>
            <p:nvSpPr>
              <p:cNvPr id="27" name="文本框 26">
                <a:extLst>
                  <a:ext uri="{FF2B5EF4-FFF2-40B4-BE49-F238E27FC236}">
                    <a16:creationId xmlns:a16="http://schemas.microsoft.com/office/drawing/2014/main" id="{59C152B1-7D7E-4609-83C3-A5ACF71664D8}"/>
                  </a:ext>
                </a:extLst>
              </p:cNvPr>
              <p:cNvSpPr txBox="1">
                <a:spLocks noRot="1" noChangeAspect="1" noMove="1" noResize="1" noEditPoints="1" noAdjustHandles="1" noChangeArrowheads="1" noChangeShapeType="1" noTextEdit="1"/>
              </p:cNvSpPr>
              <p:nvPr/>
            </p:nvSpPr>
            <p:spPr>
              <a:xfrm>
                <a:off x="6028541" y="1890240"/>
                <a:ext cx="6102499" cy="2800767"/>
              </a:xfrm>
              <a:prstGeom prst="rect">
                <a:avLst/>
              </a:prstGeom>
              <a:blipFill>
                <a:blip r:embed="rId3"/>
                <a:stretch>
                  <a:fillRect l="-899" t="-1087"/>
                </a:stretch>
              </a:blipFill>
            </p:spPr>
            <p:txBody>
              <a:bodyPr/>
              <a:lstStyle/>
              <a:p>
                <a:r>
                  <a:rPr lang="zh-CN" altLang="en-US">
                    <a:noFill/>
                  </a:rPr>
                  <a:t> </a:t>
                </a:r>
              </a:p>
            </p:txBody>
          </p:sp>
        </mc:Fallback>
      </mc:AlternateContent>
      <p:sp>
        <p:nvSpPr>
          <p:cNvPr id="12" name="文本框 11">
            <a:extLst>
              <a:ext uri="{FF2B5EF4-FFF2-40B4-BE49-F238E27FC236}">
                <a16:creationId xmlns:a16="http://schemas.microsoft.com/office/drawing/2014/main" id="{060C0E57-4717-227F-0F1E-DF3552EE2881}"/>
              </a:ext>
            </a:extLst>
          </p:cNvPr>
          <p:cNvSpPr txBox="1"/>
          <p:nvPr/>
        </p:nvSpPr>
        <p:spPr>
          <a:xfrm>
            <a:off x="365803" y="1855882"/>
            <a:ext cx="5354353" cy="3170099"/>
          </a:xfrm>
          <a:prstGeom prst="rect">
            <a:avLst/>
          </a:prstGeom>
          <a:noFill/>
        </p:spPr>
        <p:txBody>
          <a:bodyPr wrap="square" rtlCol="0">
            <a:spAutoFit/>
          </a:bodyPr>
          <a:lstStyle/>
          <a:p>
            <a:pPr marL="342900" indent="-342900">
              <a:buFont typeface="Wingdings" panose="05000000000000000000" pitchFamily="2" charset="2"/>
              <a:buChar char="p"/>
            </a:pPr>
            <a:r>
              <a:rPr lang="en-US" altLang="zh-CN" sz="2000" b="1" dirty="0">
                <a:solidFill>
                  <a:srgbClr val="000000"/>
                </a:solidFill>
                <a:effectLst/>
                <a:latin typeface="Arial" panose="020B0604020202020204" pitchFamily="34" charset="0"/>
              </a:rPr>
              <a:t> </a:t>
            </a:r>
            <a:r>
              <a:rPr lang="en-US" altLang="zh-CN" sz="2000" dirty="0">
                <a:solidFill>
                  <a:srgbClr val="000000"/>
                </a:solidFill>
                <a:latin typeface="Times New Roman" panose="02020603050405020304" pitchFamily="18" charset="0"/>
                <a:cs typeface="Times New Roman" panose="02020603050405020304" pitchFamily="18" charset="0"/>
              </a:rPr>
              <a:t>Future high energy physics experiment:</a:t>
            </a:r>
            <a:endParaRPr lang="en-US" altLang="zh-CN" sz="2000" b="1" dirty="0">
              <a:latin typeface="Times New Roman" panose="02020603050405020304" pitchFamily="18" charset="0"/>
              <a:cs typeface="Times New Roman" panose="02020603050405020304" pitchFamily="18" charset="0"/>
            </a:endParaRPr>
          </a:p>
          <a:p>
            <a:r>
              <a:rPr lang="en-US" altLang="zh-CN" sz="2000" dirty="0">
                <a:solidFill>
                  <a:schemeClr val="tx1"/>
                </a:solidFill>
                <a:latin typeface="Times New Roman" panose="02020603050405020304" pitchFamily="18" charset="0"/>
                <a:cs typeface="Times New Roman" panose="02020603050405020304" pitchFamily="18" charset="0"/>
              </a:rPr>
              <a:t>                        high luminosity</a:t>
            </a:r>
          </a:p>
          <a:p>
            <a:r>
              <a:rPr lang="en-US" altLang="zh-CN" sz="2000" dirty="0">
                <a:solidFill>
                  <a:schemeClr val="tx1"/>
                </a:solidFill>
                <a:latin typeface="Times New Roman" panose="02020603050405020304" pitchFamily="18" charset="0"/>
                <a:cs typeface="Times New Roman" panose="02020603050405020304" pitchFamily="18" charset="0"/>
              </a:rPr>
              <a:t>                        high energy</a:t>
            </a:r>
          </a:p>
          <a:p>
            <a:pPr marL="342900" indent="-342900">
              <a:buFont typeface="Wingdings" panose="05000000000000000000" pitchFamily="2" charset="2"/>
              <a:buChar char="p"/>
            </a:pPr>
            <a:r>
              <a:rPr lang="en-US" altLang="zh-CN" sz="2000" dirty="0">
                <a:solidFill>
                  <a:schemeClr val="tx1"/>
                </a:solidFill>
                <a:effectLst/>
                <a:latin typeface="Times New Roman" panose="02020603050405020304" pitchFamily="18" charset="0"/>
                <a:cs typeface="Times New Roman" panose="02020603050405020304" pitchFamily="18" charset="0"/>
              </a:rPr>
              <a:t> Challenge</a:t>
            </a:r>
            <a:r>
              <a:rPr lang="en-US" altLang="zh-CN" sz="2000" dirty="0">
                <a:latin typeface="Times New Roman" panose="02020603050405020304" pitchFamily="18" charset="0"/>
                <a:cs typeface="Times New Roman" panose="02020603050405020304" pitchFamily="18" charset="0"/>
              </a:rPr>
              <a:t>s</a:t>
            </a:r>
            <a:r>
              <a:rPr lang="en-US" altLang="zh-CN" sz="2000" dirty="0">
                <a:solidFill>
                  <a:schemeClr val="tx1"/>
                </a:solidFill>
                <a:effectLst/>
                <a:latin typeface="Times New Roman" panose="02020603050405020304" pitchFamily="18" charset="0"/>
                <a:cs typeface="Times New Roman" panose="02020603050405020304" pitchFamily="18" charset="0"/>
              </a:rPr>
              <a:t> for (gas) timing detectors: </a:t>
            </a:r>
          </a:p>
          <a:p>
            <a:pPr marL="342900" indent="-342900">
              <a:buFont typeface="Wingdings" panose="05000000000000000000" pitchFamily="2" charset="2"/>
              <a:buChar char="p"/>
            </a:pPr>
            <a:endParaRPr lang="en-US" altLang="zh-CN" sz="2000" dirty="0">
              <a:latin typeface="Times New Roman" panose="02020603050405020304" pitchFamily="18" charset="0"/>
              <a:cs typeface="Times New Roman" panose="02020603050405020304" pitchFamily="18" charset="0"/>
            </a:endParaRPr>
          </a:p>
          <a:p>
            <a:br>
              <a:rPr lang="en-US" altLang="zh-CN" sz="2000" dirty="0">
                <a:solidFill>
                  <a:schemeClr val="tx1"/>
                </a:solidFill>
                <a:effectLst/>
                <a:latin typeface="Times New Roman" panose="02020603050405020304" pitchFamily="18" charset="0"/>
                <a:cs typeface="Times New Roman" panose="02020603050405020304" pitchFamily="18" charset="0"/>
              </a:rPr>
            </a:br>
            <a:endParaRPr lang="en-US" altLang="zh-CN" sz="2000" dirty="0">
              <a:solidFill>
                <a:schemeClr val="tx1"/>
              </a:solidFill>
              <a:effectLst/>
              <a:latin typeface="Times New Roman" panose="02020603050405020304" pitchFamily="18" charset="0"/>
              <a:cs typeface="Times New Roman" panose="02020603050405020304" pitchFamily="18" charset="0"/>
            </a:endParaRPr>
          </a:p>
          <a:p>
            <a:r>
              <a:rPr lang="en-US" altLang="zh-CN" sz="2000" dirty="0">
                <a:solidFill>
                  <a:schemeClr val="tx1"/>
                </a:solidFill>
                <a:latin typeface="Times New Roman" panose="02020603050405020304" pitchFamily="18" charset="0"/>
                <a:cs typeface="Times New Roman" panose="02020603050405020304" pitchFamily="18" charset="0"/>
              </a:rPr>
              <a:t>	</a:t>
            </a:r>
            <a:r>
              <a:rPr lang="en-US" altLang="zh-CN" sz="2000" dirty="0">
                <a:solidFill>
                  <a:srgbClr val="FF0000"/>
                </a:solidFill>
                <a:latin typeface="Times New Roman" panose="02020603050405020304" pitchFamily="18" charset="0"/>
                <a:cs typeface="Times New Roman" panose="02020603050405020304" pitchFamily="18" charset="0"/>
              </a:rPr>
              <a:t>high time resolution, </a:t>
            </a:r>
          </a:p>
          <a:p>
            <a:r>
              <a:rPr lang="en-US" altLang="zh-CN" sz="2000" dirty="0">
                <a:solidFill>
                  <a:srgbClr val="FF0000"/>
                </a:solidFill>
                <a:effectLst/>
                <a:latin typeface="Times New Roman" panose="02020603050405020304" pitchFamily="18" charset="0"/>
                <a:cs typeface="Times New Roman" panose="02020603050405020304" pitchFamily="18" charset="0"/>
              </a:rPr>
              <a:t>              high count rates,</a:t>
            </a:r>
            <a:r>
              <a:rPr lang="en-US" altLang="zh-CN" sz="2000" dirty="0">
                <a:solidFill>
                  <a:schemeClr val="tx1"/>
                </a:solidFill>
                <a:effectLst/>
                <a:latin typeface="Times New Roman" panose="02020603050405020304" pitchFamily="18" charset="0"/>
                <a:cs typeface="Times New Roman" panose="02020603050405020304" pitchFamily="18" charset="0"/>
              </a:rPr>
              <a:t> </a:t>
            </a:r>
            <a:r>
              <a:rPr lang="en-US" altLang="zh-CN" sz="2000" dirty="0">
                <a:solidFill>
                  <a:srgbClr val="FF0000"/>
                </a:solidFill>
                <a:latin typeface="Times New Roman" panose="02020603050405020304" pitchFamily="18" charset="0"/>
                <a:cs typeface="Times New Roman" panose="02020603050405020304" pitchFamily="18" charset="0"/>
              </a:rPr>
              <a:t>	</a:t>
            </a:r>
          </a:p>
          <a:p>
            <a:r>
              <a:rPr lang="en-US" altLang="zh-CN" sz="2000" dirty="0">
                <a:solidFill>
                  <a:srgbClr val="FF0000"/>
                </a:solidFill>
                <a:latin typeface="Times New Roman" panose="02020603050405020304" pitchFamily="18" charset="0"/>
                <a:cs typeface="Times New Roman" panose="02020603050405020304" pitchFamily="18" charset="0"/>
              </a:rPr>
              <a:t>              eco-friendly gases</a:t>
            </a:r>
            <a:endParaRPr lang="en-US" altLang="zh-CN" sz="2000" dirty="0">
              <a:solidFill>
                <a:schemeClr val="tx1"/>
              </a:solidFill>
              <a:latin typeface="Times New Roman" panose="02020603050405020304" pitchFamily="18" charset="0"/>
              <a:cs typeface="Times New Roman" panose="02020603050405020304" pitchFamily="18" charset="0"/>
            </a:endParaRPr>
          </a:p>
        </p:txBody>
      </p:sp>
      <p:sp>
        <p:nvSpPr>
          <p:cNvPr id="7" name="日期占位符 6">
            <a:extLst>
              <a:ext uri="{FF2B5EF4-FFF2-40B4-BE49-F238E27FC236}">
                <a16:creationId xmlns:a16="http://schemas.microsoft.com/office/drawing/2014/main" id="{763641DA-1F1A-D43F-DB2C-7644246EA7CB}"/>
              </a:ext>
            </a:extLst>
          </p:cNvPr>
          <p:cNvSpPr>
            <a:spLocks noGrp="1"/>
          </p:cNvSpPr>
          <p:nvPr>
            <p:ph type="dt" sz="half" idx="10"/>
          </p:nvPr>
        </p:nvSpPr>
        <p:spPr/>
        <p:txBody>
          <a:bodyPr/>
          <a:lstStyle/>
          <a:p>
            <a:fld id="{01FE5069-03D3-47A8-9DDA-D4509BC2DA18}" type="datetime1">
              <a:rPr lang="zh-CN" altLang="en-US" smtClean="0"/>
              <a:t>2025/2/24</a:t>
            </a:fld>
            <a:endParaRPr lang="zh-CN" altLang="en-US"/>
          </a:p>
        </p:txBody>
      </p:sp>
      <p:sp>
        <p:nvSpPr>
          <p:cNvPr id="11" name="灯片编号占位符 10">
            <a:extLst>
              <a:ext uri="{FF2B5EF4-FFF2-40B4-BE49-F238E27FC236}">
                <a16:creationId xmlns:a16="http://schemas.microsoft.com/office/drawing/2014/main" id="{350F8100-1426-67C0-F419-DE3A22BE8B0D}"/>
              </a:ext>
            </a:extLst>
          </p:cNvPr>
          <p:cNvSpPr>
            <a:spLocks noGrp="1"/>
          </p:cNvSpPr>
          <p:nvPr>
            <p:ph type="sldNum" sz="quarter" idx="12"/>
          </p:nvPr>
        </p:nvSpPr>
        <p:spPr/>
        <p:txBody>
          <a:bodyPr/>
          <a:lstStyle/>
          <a:p>
            <a:fld id="{772B3C76-F426-418F-9AAE-6732A97E15CC}" type="slidenum">
              <a:rPr lang="zh-CN" altLang="en-US" smtClean="0"/>
              <a:t>3</a:t>
            </a:fld>
            <a:endParaRPr lang="zh-CN" altLang="en-US"/>
          </a:p>
        </p:txBody>
      </p:sp>
      <p:sp>
        <p:nvSpPr>
          <p:cNvPr id="2" name="文本框 1">
            <a:extLst>
              <a:ext uri="{FF2B5EF4-FFF2-40B4-BE49-F238E27FC236}">
                <a16:creationId xmlns:a16="http://schemas.microsoft.com/office/drawing/2014/main" id="{116871D1-C4D7-966F-5674-0943E7B97A19}"/>
              </a:ext>
            </a:extLst>
          </p:cNvPr>
          <p:cNvSpPr txBox="1"/>
          <p:nvPr/>
        </p:nvSpPr>
        <p:spPr>
          <a:xfrm>
            <a:off x="6032328" y="6157079"/>
            <a:ext cx="5174596" cy="369332"/>
          </a:xfrm>
          <a:prstGeom prst="rect">
            <a:avLst/>
          </a:prstGeom>
          <a:noFill/>
        </p:spPr>
        <p:txBody>
          <a:bodyPr wrap="square" rtlCol="0">
            <a:spAutoFit/>
          </a:bodyPr>
          <a:lstStyle/>
          <a:p>
            <a:r>
              <a:rPr lang="en-US" altLang="zh-CN" dirty="0">
                <a:hlinkClick r:id="rId4"/>
              </a:rPr>
              <a:t>http://dx.doi.org/10.1088/1748-0221/15/04/C04053</a:t>
            </a:r>
            <a:endParaRPr lang="en-US" altLang="zh-CN" dirty="0"/>
          </a:p>
        </p:txBody>
      </p:sp>
      <p:pic>
        <p:nvPicPr>
          <p:cNvPr id="14" name="图片 13">
            <a:extLst>
              <a:ext uri="{FF2B5EF4-FFF2-40B4-BE49-F238E27FC236}">
                <a16:creationId xmlns:a16="http://schemas.microsoft.com/office/drawing/2014/main" id="{17A0292C-F518-E917-73D1-9537E2629E9D}"/>
              </a:ext>
            </a:extLst>
          </p:cNvPr>
          <p:cNvPicPr>
            <a:picLocks noChangeAspect="1"/>
          </p:cNvPicPr>
          <p:nvPr/>
        </p:nvPicPr>
        <p:blipFill>
          <a:blip r:embed="rId5"/>
          <a:stretch>
            <a:fillRect/>
          </a:stretch>
        </p:blipFill>
        <p:spPr>
          <a:xfrm>
            <a:off x="5757133" y="4137369"/>
            <a:ext cx="3322657" cy="1824646"/>
          </a:xfrm>
          <a:prstGeom prst="rect">
            <a:avLst/>
          </a:prstGeom>
        </p:spPr>
      </p:pic>
      <p:sp>
        <p:nvSpPr>
          <p:cNvPr id="17" name="文本框 16">
            <a:extLst>
              <a:ext uri="{FF2B5EF4-FFF2-40B4-BE49-F238E27FC236}">
                <a16:creationId xmlns:a16="http://schemas.microsoft.com/office/drawing/2014/main" id="{85BFCD40-804D-14A0-BB63-101B9CF9E186}"/>
              </a:ext>
            </a:extLst>
          </p:cNvPr>
          <p:cNvSpPr txBox="1"/>
          <p:nvPr/>
        </p:nvSpPr>
        <p:spPr>
          <a:xfrm>
            <a:off x="449943" y="3136311"/>
            <a:ext cx="5500362" cy="1077218"/>
          </a:xfrm>
          <a:prstGeom prst="rect">
            <a:avLst/>
          </a:prstGeom>
          <a:noFill/>
        </p:spPr>
        <p:txBody>
          <a:bodyPr wrap="square" rtlCol="0">
            <a:spAutoFit/>
          </a:bodyPr>
          <a:lstStyle/>
          <a:p>
            <a:r>
              <a:rPr lang="en-US" altLang="zh-CN" sz="3200" b="1" i="1" dirty="0">
                <a:solidFill>
                  <a:srgbClr val="92D050"/>
                </a:solidFill>
              </a:rPr>
              <a:t>Our research group focuses on</a:t>
            </a:r>
          </a:p>
          <a:p>
            <a:endParaRPr lang="zh-CN" altLang="en-US" sz="3200" b="1" i="1" dirty="0">
              <a:solidFill>
                <a:srgbClr val="92D050"/>
              </a:solidFill>
            </a:endParaRPr>
          </a:p>
        </p:txBody>
      </p:sp>
      <p:sp>
        <p:nvSpPr>
          <p:cNvPr id="9" name="矩形 8">
            <a:extLst>
              <a:ext uri="{FF2B5EF4-FFF2-40B4-BE49-F238E27FC236}">
                <a16:creationId xmlns:a16="http://schemas.microsoft.com/office/drawing/2014/main" id="{DB8EB98D-2053-449A-B4EC-6891EBA07A3F}"/>
              </a:ext>
            </a:extLst>
          </p:cNvPr>
          <p:cNvSpPr/>
          <p:nvPr/>
        </p:nvSpPr>
        <p:spPr>
          <a:xfrm>
            <a:off x="609600" y="3785712"/>
            <a:ext cx="5110557" cy="1688465"/>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09488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5B9BC733-E643-6AC3-1289-56AA0F7B15B9}"/>
              </a:ext>
            </a:extLst>
          </p:cNvPr>
          <p:cNvPicPr>
            <a:picLocks noChangeAspect="1"/>
          </p:cNvPicPr>
          <p:nvPr/>
        </p:nvPicPr>
        <p:blipFill>
          <a:blip r:embed="rId3"/>
          <a:stretch>
            <a:fillRect/>
          </a:stretch>
        </p:blipFill>
        <p:spPr>
          <a:xfrm>
            <a:off x="3762548" y="1841839"/>
            <a:ext cx="2107884" cy="1587161"/>
          </a:xfrm>
          <a:prstGeom prst="rect">
            <a:avLst/>
          </a:prstGeom>
        </p:spPr>
      </p:pic>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12288" y="392114"/>
            <a:ext cx="2941831" cy="769441"/>
          </a:xfrm>
          <a:prstGeom prst="rect">
            <a:avLst/>
          </a:prstGeom>
          <a:noFill/>
        </p:spPr>
        <p:txBody>
          <a:bodyPr wrap="none" rtlCol="0">
            <a:spAutoFit/>
          </a:bodyPr>
          <a:lstStyle/>
          <a:p>
            <a:r>
              <a:rPr lang="en-US" altLang="zh-CN" sz="4400" b="1" dirty="0">
                <a:solidFill>
                  <a:srgbClr val="000000"/>
                </a:solidFill>
                <a:latin typeface="Times New Roman" panose="02020603050405020304" pitchFamily="18" charset="0"/>
                <a:cs typeface="Times New Roman" panose="02020603050405020304" pitchFamily="18" charset="0"/>
              </a:rPr>
              <a:t>P</a:t>
            </a:r>
            <a:r>
              <a:rPr lang="en-US" altLang="zh-CN" sz="4400" b="1" dirty="0">
                <a:solidFill>
                  <a:srgbClr val="000000"/>
                </a:solidFill>
                <a:effectLst/>
                <a:latin typeface="Times New Roman" panose="02020603050405020304" pitchFamily="18" charset="0"/>
                <a:cs typeface="Times New Roman" panose="02020603050405020304" pitchFamily="18" charset="0"/>
              </a:rPr>
              <a:t>hoto-RPC</a:t>
            </a:r>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矩形: 圆角 18">
            <a:extLst>
              <a:ext uri="{FF2B5EF4-FFF2-40B4-BE49-F238E27FC236}">
                <a16:creationId xmlns:a16="http://schemas.microsoft.com/office/drawing/2014/main" id="{5CC59192-AEAC-4F99-890F-C1D3C3CB1DC8}"/>
              </a:ext>
            </a:extLst>
          </p:cNvPr>
          <p:cNvSpPr/>
          <p:nvPr/>
        </p:nvSpPr>
        <p:spPr>
          <a:xfrm>
            <a:off x="373801" y="1182810"/>
            <a:ext cx="5503711"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effectLst/>
                <a:latin typeface="Times New Roman" panose="02020603050405020304" pitchFamily="18" charset="0"/>
                <a:cs typeface="Times New Roman" panose="02020603050405020304" pitchFamily="18" charset="0"/>
              </a:rPr>
              <a:t>RPC + Photoelectric detection</a:t>
            </a:r>
          </a:p>
        </p:txBody>
      </p:sp>
      <p:sp>
        <p:nvSpPr>
          <p:cNvPr id="21" name="矩形: 圆角 20">
            <a:extLst>
              <a:ext uri="{FF2B5EF4-FFF2-40B4-BE49-F238E27FC236}">
                <a16:creationId xmlns:a16="http://schemas.microsoft.com/office/drawing/2014/main" id="{BAD57B77-BB73-4753-92F5-F7EA87B311F5}"/>
              </a:ext>
            </a:extLst>
          </p:cNvPr>
          <p:cNvSpPr/>
          <p:nvPr/>
        </p:nvSpPr>
        <p:spPr>
          <a:xfrm>
            <a:off x="6299200" y="1179688"/>
            <a:ext cx="5177216"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latin typeface="Times New Roman" panose="02020603050405020304" pitchFamily="18" charset="0"/>
                <a:cs typeface="Times New Roman" panose="02020603050405020304" pitchFamily="18" charset="0"/>
              </a:rPr>
              <a:t>RPC-based </a:t>
            </a:r>
            <a:r>
              <a:rPr lang="en-US" altLang="zh-CN" sz="3200" b="1" dirty="0">
                <a:solidFill>
                  <a:srgbClr val="000000"/>
                </a:solidFill>
                <a:effectLst/>
                <a:latin typeface="Times New Roman" panose="02020603050405020304" pitchFamily="18" charset="0"/>
                <a:cs typeface="Times New Roman" panose="02020603050405020304" pitchFamily="18" charset="0"/>
              </a:rPr>
              <a:t>photo</a:t>
            </a:r>
            <a:r>
              <a:rPr lang="en-US" altLang="zh-CN" sz="3200" b="1" dirty="0">
                <a:solidFill>
                  <a:srgbClr val="000000"/>
                </a:solidFill>
                <a:latin typeface="Times New Roman" panose="02020603050405020304" pitchFamily="18" charset="0"/>
                <a:cs typeface="Times New Roman" panose="02020603050405020304" pitchFamily="18" charset="0"/>
              </a:rPr>
              <a:t>detector</a:t>
            </a:r>
            <a:endParaRPr lang="en-US" altLang="zh-CN" sz="3200" b="1" dirty="0">
              <a:solidFill>
                <a:schemeClr val="tx1"/>
              </a:solidFill>
              <a:effectLst/>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7" name="文本框 26">
                <a:extLst>
                  <a:ext uri="{FF2B5EF4-FFF2-40B4-BE49-F238E27FC236}">
                    <a16:creationId xmlns:a16="http://schemas.microsoft.com/office/drawing/2014/main" id="{59C152B1-7D7E-4609-83C3-A5ACF71664D8}"/>
                  </a:ext>
                </a:extLst>
              </p:cNvPr>
              <p:cNvSpPr txBox="1"/>
              <p:nvPr/>
            </p:nvSpPr>
            <p:spPr>
              <a:xfrm>
                <a:off x="6096000" y="1910408"/>
                <a:ext cx="6237378" cy="4585871"/>
              </a:xfrm>
              <a:prstGeom prst="rect">
                <a:avLst/>
              </a:prstGeom>
              <a:noFill/>
            </p:spPr>
            <p:txBody>
              <a:bodyPr wrap="square">
                <a:spAutoFit/>
              </a:bodyPr>
              <a:lstStyle/>
              <a:p>
                <a:pPr marL="342900" indent="-342900">
                  <a:buFont typeface="Wingdings" panose="05000000000000000000" pitchFamily="2" charset="2"/>
                  <a:buChar char="p"/>
                </a:pPr>
                <a:r>
                  <a:rPr lang="en-US" altLang="zh-CN" sz="2000" dirty="0">
                    <a:cs typeface="Times New Roman" panose="02020603050405020304" pitchFamily="18" charset="0"/>
                  </a:rPr>
                  <a:t>One electrode → photocathode (e.g. Cr + MgF2)</a:t>
                </a:r>
                <a:br>
                  <a:rPr lang="en-US" altLang="zh-CN" sz="2000" dirty="0">
                    <a:cs typeface="Times New Roman" panose="02020603050405020304" pitchFamily="18" charset="0"/>
                  </a:rPr>
                </a:br>
                <a:r>
                  <a:rPr lang="en-US" altLang="zh-CN" sz="2000" dirty="0">
                    <a:cs typeface="Times New Roman" panose="02020603050405020304" pitchFamily="18" charset="0"/>
                  </a:rPr>
                  <a:t>1) </a:t>
                </a:r>
                <a:r>
                  <a:rPr lang="en-US" altLang="zh-CN" dirty="0">
                    <a:solidFill>
                      <a:schemeClr val="tx1"/>
                    </a:solidFill>
                    <a:cs typeface="Times New Roman" panose="02020603050405020304" pitchFamily="18" charset="0"/>
                  </a:rPr>
                  <a:t>primary </a:t>
                </a:r>
                <a14:m>
                  <m:oMath xmlns:m="http://schemas.openxmlformats.org/officeDocument/2006/math">
                    <m:sSup>
                      <m:sSupPr>
                        <m:ctrlPr>
                          <a:rPr lang="en-US" altLang="zh-CN" b="0" i="1" smtClean="0">
                            <a:solidFill>
                              <a:schemeClr val="tx1"/>
                            </a:solidFill>
                            <a:latin typeface="Cambria Math" panose="02040503050406030204" pitchFamily="18" charset="0"/>
                            <a:cs typeface="Times New Roman" panose="02020603050405020304" pitchFamily="18" charset="0"/>
                          </a:rPr>
                        </m:ctrlPr>
                      </m:sSupPr>
                      <m:e>
                        <m:r>
                          <a:rPr lang="en-US" altLang="zh-CN" b="0" i="1" smtClean="0">
                            <a:solidFill>
                              <a:schemeClr val="tx1"/>
                            </a:solidFill>
                            <a:latin typeface="Cambria Math" panose="02040503050406030204" pitchFamily="18" charset="0"/>
                            <a:cs typeface="Times New Roman" panose="02020603050405020304" pitchFamily="18" charset="0"/>
                          </a:rPr>
                          <m:t>𝑒</m:t>
                        </m:r>
                      </m:e>
                      <m:sup>
                        <m:r>
                          <a:rPr lang="en-US" altLang="zh-CN" b="0" i="1" smtClean="0">
                            <a:solidFill>
                              <a:schemeClr val="tx1"/>
                            </a:solidFill>
                            <a:latin typeface="Cambria Math" panose="02040503050406030204" pitchFamily="18" charset="0"/>
                            <a:cs typeface="Times New Roman" panose="02020603050405020304" pitchFamily="18" charset="0"/>
                          </a:rPr>
                          <m:t>−</m:t>
                        </m:r>
                      </m:sup>
                    </m:sSup>
                  </m:oMath>
                </a14:m>
                <a:r>
                  <a:rPr lang="en-US" altLang="zh-CN" dirty="0">
                    <a:cs typeface="Times New Roman" panose="02020603050405020304" pitchFamily="18" charset="0"/>
                  </a:rPr>
                  <a:t>: ionizing clusters -&gt; photoelectrons</a:t>
                </a:r>
                <a:br>
                  <a:rPr lang="en-US" altLang="zh-CN" dirty="0">
                    <a:cs typeface="Times New Roman" panose="02020603050405020304" pitchFamily="18" charset="0"/>
                  </a:rPr>
                </a:br>
                <a:r>
                  <a:rPr lang="en-US" altLang="zh-CN" dirty="0">
                    <a:solidFill>
                      <a:srgbClr val="FF0000"/>
                    </a:solidFill>
                    <a:cs typeface="Times New Roman" panose="02020603050405020304" pitchFamily="18" charset="0"/>
                  </a:rPr>
                  <a:t>eliminating the position fluctuation </a:t>
                </a:r>
                <a:r>
                  <a:rPr lang="en-US" altLang="zh-CN" dirty="0">
                    <a:cs typeface="Times New Roman" panose="02020603050405020304" pitchFamily="18" charset="0"/>
                  </a:rPr>
                  <a:t>of primary e-</a:t>
                </a:r>
                <a:br>
                  <a:rPr lang="en-US" altLang="zh-CN" dirty="0">
                    <a:cs typeface="Times New Roman" panose="02020603050405020304" pitchFamily="18" charset="0"/>
                  </a:rPr>
                </a:br>
                <a:r>
                  <a:rPr lang="en-US" altLang="zh-CN" dirty="0">
                    <a:cs typeface="Times New Roman" panose="02020603050405020304" pitchFamily="18" charset="0"/>
                  </a:rPr>
                  <a:t>2) </a:t>
                </a:r>
                <a:r>
                  <a:rPr lang="en-US" altLang="zh-CN" dirty="0">
                    <a:solidFill>
                      <a:srgbClr val="FF0000"/>
                    </a:solidFill>
                    <a:cs typeface="Times New Roman" panose="02020603050405020304" pitchFamily="18" charset="0"/>
                  </a:rPr>
                  <a:t>small d </a:t>
                </a:r>
                <a:r>
                  <a:rPr lang="en-US" altLang="zh-CN" dirty="0">
                    <a:cs typeface="Times New Roman" panose="02020603050405020304" pitchFamily="18" charset="0"/>
                  </a:rPr>
                  <a:t>is allowed: the avalanche path is the entire gas gap</a:t>
                </a:r>
                <a:br>
                  <a:rPr lang="en-US" altLang="zh-CN" sz="2000" dirty="0">
                    <a:cs typeface="Times New Roman" panose="02020603050405020304" pitchFamily="18" charset="0"/>
                  </a:rPr>
                </a:br>
                <a:r>
                  <a:rPr lang="en-US" altLang="zh-CN" sz="2000" dirty="0">
                    <a:cs typeface="Times New Roman" panose="02020603050405020304" pitchFamily="18" charset="0"/>
                  </a:rPr>
                  <a:t>    Resulting in a good time resolution</a:t>
                </a:r>
              </a:p>
              <a:p>
                <a:pPr marL="342900" indent="-342900">
                  <a:buFont typeface="Wingdings" panose="05000000000000000000" pitchFamily="2" charset="2"/>
                  <a:buChar char="p"/>
                </a:pPr>
                <a:endParaRPr lang="en-US" altLang="zh-CN" sz="2000" dirty="0">
                  <a:solidFill>
                    <a:srgbClr val="000000"/>
                  </a:solidFill>
                  <a:effectLst/>
                  <a:cs typeface="Times New Roman" panose="02020603050405020304" pitchFamily="18" charset="0"/>
                </a:endParaRPr>
              </a:p>
              <a:p>
                <a:pPr marL="342900" indent="-342900">
                  <a:buFont typeface="Wingdings" panose="05000000000000000000" pitchFamily="2" charset="2"/>
                  <a:buChar char="p"/>
                </a:pPr>
                <a:r>
                  <a:rPr lang="en-US" altLang="zh-CN" sz="2000" dirty="0">
                    <a:cs typeface="Times New Roman" panose="02020603050405020304" pitchFamily="18" charset="0"/>
                  </a:rPr>
                  <a:t>Compare with PICOSEC-Micromegas:</a:t>
                </a:r>
                <a:br>
                  <a:rPr lang="en-US" altLang="zh-CN" sz="2000" dirty="0">
                    <a:cs typeface="Times New Roman" panose="02020603050405020304" pitchFamily="18" charset="0"/>
                  </a:rPr>
                </a:br>
                <a:r>
                  <a:rPr lang="en-US" altLang="zh-CN" sz="2000" dirty="0">
                    <a:cs typeface="Times New Roman" panose="02020603050405020304" pitchFamily="18" charset="0"/>
                  </a:rPr>
                  <a:t>1) No  micromegas (IBF = 1)</a:t>
                </a:r>
                <a:br>
                  <a:rPr lang="en-US" altLang="zh-CN" sz="2000" dirty="0">
                    <a:cs typeface="Times New Roman" panose="02020603050405020304" pitchFamily="18" charset="0"/>
                  </a:rPr>
                </a:br>
                <a:r>
                  <a:rPr lang="en-US" altLang="zh-CN" sz="2000" dirty="0">
                    <a:cs typeface="Times New Roman" panose="02020603050405020304" pitchFamily="18" charset="0"/>
                  </a:rPr>
                  <a:t>2) Glass anode rather than germanium (Ge) film</a:t>
                </a:r>
                <a:br>
                  <a:rPr lang="en-US" altLang="zh-CN" sz="2000" dirty="0">
                    <a:solidFill>
                      <a:srgbClr val="000000"/>
                    </a:solidFill>
                    <a:cs typeface="Times New Roman" panose="02020603050405020304" pitchFamily="18" charset="0"/>
                  </a:rPr>
                </a:br>
                <a:r>
                  <a:rPr lang="en-US" altLang="zh-CN" sz="2000" dirty="0">
                    <a:solidFill>
                      <a:srgbClr val="000000"/>
                    </a:solidFill>
                    <a:cs typeface="Times New Roman" panose="02020603050405020304" pitchFamily="18" charset="0"/>
                  </a:rPr>
                  <a:t>3) Working gas: RPC gas (R134a/SF6/iC4H10), but can also work in COMPASS gas</a:t>
                </a:r>
                <a:br>
                  <a:rPr lang="en-US" altLang="zh-CN" sz="2000" dirty="0">
                    <a:solidFill>
                      <a:srgbClr val="000000"/>
                    </a:solidFill>
                    <a:cs typeface="Times New Roman" panose="02020603050405020304" pitchFamily="18" charset="0"/>
                  </a:rPr>
                </a:br>
                <a:r>
                  <a:rPr lang="en-US" altLang="zh-CN" sz="2000" dirty="0">
                    <a:solidFill>
                      <a:srgbClr val="000000"/>
                    </a:solidFill>
                    <a:cs typeface="Times New Roman" panose="02020603050405020304" pitchFamily="18" charset="0"/>
                  </a:rPr>
                  <a:t>4) better time resolution: small gas gap, high and uniform electric field</a:t>
                </a:r>
                <a:endParaRPr lang="en-US" altLang="zh-CN" sz="2000" dirty="0">
                  <a:effectLst/>
                  <a:cs typeface="Times New Roman" panose="02020603050405020304" pitchFamily="18" charset="0"/>
                </a:endParaRPr>
              </a:p>
              <a:p>
                <a:pPr marL="285750" indent="-285750">
                  <a:buFont typeface="Wingdings" panose="05000000000000000000" pitchFamily="2" charset="2"/>
                  <a:buChar char="Ø"/>
                </a:pPr>
                <a:endParaRPr lang="en-US" altLang="zh-CN" dirty="0"/>
              </a:p>
              <a:p>
                <a:pPr marL="285750" indent="-285750">
                  <a:buFont typeface="Wingdings" panose="05000000000000000000" pitchFamily="2" charset="2"/>
                  <a:buChar char="Ø"/>
                </a:pPr>
                <a:endParaRPr lang="zh-CN" altLang="en-US" dirty="0"/>
              </a:p>
            </p:txBody>
          </p:sp>
        </mc:Choice>
        <mc:Fallback xmlns="">
          <p:sp>
            <p:nvSpPr>
              <p:cNvPr id="27" name="文本框 26">
                <a:extLst>
                  <a:ext uri="{FF2B5EF4-FFF2-40B4-BE49-F238E27FC236}">
                    <a16:creationId xmlns:a16="http://schemas.microsoft.com/office/drawing/2014/main" id="{59C152B1-7D7E-4609-83C3-A5ACF71664D8}"/>
                  </a:ext>
                </a:extLst>
              </p:cNvPr>
              <p:cNvSpPr txBox="1">
                <a:spLocks noRot="1" noChangeAspect="1" noMove="1" noResize="1" noEditPoints="1" noAdjustHandles="1" noChangeArrowheads="1" noChangeShapeType="1" noTextEdit="1"/>
              </p:cNvSpPr>
              <p:nvPr/>
            </p:nvSpPr>
            <p:spPr>
              <a:xfrm>
                <a:off x="6096000" y="1910408"/>
                <a:ext cx="6237378" cy="4585871"/>
              </a:xfrm>
              <a:prstGeom prst="rect">
                <a:avLst/>
              </a:prstGeom>
              <a:blipFill>
                <a:blip r:embed="rId4"/>
                <a:stretch>
                  <a:fillRect l="-880" t="-664" r="-68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060C0E57-4717-227F-0F1E-DF3552EE2881}"/>
                  </a:ext>
                </a:extLst>
              </p:cNvPr>
              <p:cNvSpPr txBox="1"/>
              <p:nvPr/>
            </p:nvSpPr>
            <p:spPr>
              <a:xfrm>
                <a:off x="4763" y="1823895"/>
                <a:ext cx="5865670" cy="3042628"/>
              </a:xfrm>
              <a:prstGeom prst="rect">
                <a:avLst/>
              </a:prstGeom>
              <a:noFill/>
            </p:spPr>
            <p:txBody>
              <a:bodyPr wrap="square" rtlCol="0">
                <a:spAutoFit/>
              </a:bodyPr>
              <a:lstStyle/>
              <a:p>
                <a:pPr marL="342900" indent="-342900">
                  <a:buFont typeface="Wingdings" panose="05000000000000000000" pitchFamily="2" charset="2"/>
                  <a:buChar char="p"/>
                </a:pPr>
                <a:r>
                  <a:rPr lang="en-US" altLang="zh-CN" sz="2000" dirty="0">
                    <a:solidFill>
                      <a:srgbClr val="000000"/>
                    </a:solidFill>
                    <a:effectLst/>
                  </a:rPr>
                  <a:t> </a:t>
                </a:r>
                <a:r>
                  <a:rPr lang="en-US" altLang="zh-CN" sz="2000" dirty="0">
                    <a:solidFill>
                      <a:srgbClr val="000000"/>
                    </a:solidFill>
                  </a:rPr>
                  <a:t>Timing </a:t>
                </a:r>
                <a:r>
                  <a:rPr lang="en-US" altLang="zh-CN" sz="2000" b="1" dirty="0"/>
                  <a:t>RPC</a:t>
                </a:r>
                <a:r>
                  <a:rPr lang="en-US" altLang="zh-CN" sz="2000" dirty="0"/>
                  <a:t> </a:t>
                </a:r>
                <a:br>
                  <a:rPr lang="en-US" altLang="zh-CN" sz="2000" dirty="0">
                    <a:solidFill>
                      <a:srgbClr val="000000"/>
                    </a:solidFill>
                  </a:rPr>
                </a:br>
                <a14:m>
                  <m:oMath xmlns:m="http://schemas.openxmlformats.org/officeDocument/2006/math">
                    <m:sSub>
                      <m:sSubPr>
                        <m:ctrlPr>
                          <a:rPr lang="en-US" altLang="zh-CN" sz="2000" b="0" i="1" smtClean="0">
                            <a:solidFill>
                              <a:srgbClr val="FF0000"/>
                            </a:solidFill>
                            <a:latin typeface="Cambria Math" panose="02040503050406030204" pitchFamily="18" charset="0"/>
                          </a:rPr>
                        </m:ctrlPr>
                      </m:sSubPr>
                      <m:e>
                        <m:r>
                          <a:rPr lang="en-US" altLang="zh-CN" sz="2000" b="0" i="1" smtClean="0">
                            <a:solidFill>
                              <a:srgbClr val="FF0000"/>
                            </a:solidFill>
                            <a:latin typeface="Cambria Math" panose="02040503050406030204" pitchFamily="18" charset="0"/>
                          </a:rPr>
                          <m:t>𝜎</m:t>
                        </m:r>
                      </m:e>
                      <m:sub>
                        <m:r>
                          <a:rPr lang="en-US" altLang="zh-CN" sz="2000" b="0" i="1" smtClean="0">
                            <a:solidFill>
                              <a:srgbClr val="FF0000"/>
                            </a:solidFill>
                            <a:latin typeface="Cambria Math" panose="02040503050406030204" pitchFamily="18" charset="0"/>
                          </a:rPr>
                          <m:t>𝑡</m:t>
                        </m:r>
                      </m:sub>
                    </m:sSub>
                    <m:r>
                      <a:rPr lang="en-US" altLang="zh-CN" sz="2000" b="0" i="1" smtClean="0">
                        <a:solidFill>
                          <a:srgbClr val="FF0000"/>
                        </a:solidFill>
                        <a:latin typeface="Cambria Math" panose="02040503050406030204" pitchFamily="18" charset="0"/>
                      </a:rPr>
                      <m:t>=</m:t>
                    </m:r>
                    <m:f>
                      <m:fPr>
                        <m:ctrlPr>
                          <a:rPr lang="en-US" altLang="zh-CN" sz="2000" b="0" i="1" smtClean="0">
                            <a:solidFill>
                              <a:srgbClr val="FF0000"/>
                            </a:solidFill>
                            <a:latin typeface="Cambria Math" panose="02040503050406030204" pitchFamily="18" charset="0"/>
                          </a:rPr>
                        </m:ctrlPr>
                      </m:fPr>
                      <m:num>
                        <m:r>
                          <a:rPr lang="en-US" altLang="zh-CN" sz="2000" b="0" i="1" smtClean="0">
                            <a:solidFill>
                              <a:srgbClr val="FF0000"/>
                            </a:solidFill>
                            <a:latin typeface="Cambria Math" panose="02040503050406030204" pitchFamily="18" charset="0"/>
                          </a:rPr>
                          <m:t>1.28</m:t>
                        </m:r>
                      </m:num>
                      <m:den>
                        <m:r>
                          <a:rPr lang="en-US" altLang="zh-CN" sz="2000" b="0" i="1" smtClean="0">
                            <a:solidFill>
                              <a:srgbClr val="FF0000"/>
                            </a:solidFill>
                            <a:latin typeface="Cambria Math" panose="02040503050406030204" pitchFamily="18" charset="0"/>
                          </a:rPr>
                          <m:t>𝛼</m:t>
                        </m:r>
                        <m:r>
                          <a:rPr lang="en-US" altLang="zh-CN" sz="2000" b="0" i="1" smtClean="0">
                            <a:solidFill>
                              <a:srgbClr val="FF0000"/>
                            </a:solidFill>
                            <a:latin typeface="Cambria Math" panose="02040503050406030204" pitchFamily="18" charset="0"/>
                          </a:rPr>
                          <m:t>⋅</m:t>
                        </m:r>
                        <m:sSub>
                          <m:sSubPr>
                            <m:ctrlPr>
                              <a:rPr lang="en-US" altLang="zh-CN" sz="2000" b="0" i="1" smtClean="0">
                                <a:solidFill>
                                  <a:srgbClr val="FF0000"/>
                                </a:solidFill>
                                <a:latin typeface="Cambria Math" panose="02040503050406030204" pitchFamily="18" charset="0"/>
                              </a:rPr>
                            </m:ctrlPr>
                          </m:sSubPr>
                          <m:e>
                            <m:r>
                              <a:rPr lang="en-US" altLang="zh-CN" sz="2000" b="0" i="1" smtClean="0">
                                <a:solidFill>
                                  <a:srgbClr val="FF0000"/>
                                </a:solidFill>
                                <a:latin typeface="Cambria Math" panose="02040503050406030204" pitchFamily="18" charset="0"/>
                              </a:rPr>
                              <m:t>𝑣</m:t>
                            </m:r>
                          </m:e>
                          <m:sub>
                            <m:sSup>
                              <m:sSupPr>
                                <m:ctrlPr>
                                  <a:rPr lang="en-US" altLang="zh-CN" sz="2000" b="0" i="1" smtClean="0">
                                    <a:solidFill>
                                      <a:srgbClr val="FF0000"/>
                                    </a:solidFill>
                                    <a:latin typeface="Cambria Math" panose="02040503050406030204" pitchFamily="18" charset="0"/>
                                  </a:rPr>
                                </m:ctrlPr>
                              </m:sSupPr>
                              <m:e>
                                <m:r>
                                  <a:rPr lang="en-US" altLang="zh-CN" sz="2000" b="0" i="1" smtClean="0">
                                    <a:solidFill>
                                      <a:srgbClr val="FF0000"/>
                                    </a:solidFill>
                                    <a:latin typeface="Cambria Math" panose="02040503050406030204" pitchFamily="18" charset="0"/>
                                  </a:rPr>
                                  <m:t>𝑒</m:t>
                                </m:r>
                              </m:e>
                              <m:sup>
                                <m:r>
                                  <a:rPr lang="en-US" altLang="zh-CN" sz="2000" b="0" i="1" smtClean="0">
                                    <a:solidFill>
                                      <a:srgbClr val="FF0000"/>
                                    </a:solidFill>
                                    <a:latin typeface="Cambria Math" panose="02040503050406030204" pitchFamily="18" charset="0"/>
                                  </a:rPr>
                                  <m:t>−</m:t>
                                </m:r>
                              </m:sup>
                            </m:sSup>
                          </m:sub>
                        </m:sSub>
                      </m:den>
                    </m:f>
                  </m:oMath>
                </a14:m>
                <a:r>
                  <a:rPr lang="en-US" altLang="zh-CN" sz="2000" dirty="0">
                    <a:solidFill>
                      <a:srgbClr val="FF0000"/>
                    </a:solidFill>
                  </a:rPr>
                  <a:t> </a:t>
                </a:r>
                <a:br>
                  <a:rPr lang="en-US" altLang="zh-CN" sz="2000" dirty="0">
                    <a:solidFill>
                      <a:srgbClr val="000000"/>
                    </a:solidFill>
                  </a:rPr>
                </a:br>
                <a:r>
                  <a:rPr lang="zh-CN" altLang="en-US" sz="2000" dirty="0">
                    <a:solidFill>
                      <a:srgbClr val="000000"/>
                    </a:solidFill>
                  </a:rPr>
                  <a:t>𝑇𝑜𝑤𝑛𝑠𝑒𝑛𝑑 𝑐𝑜𝑒𝑓𝑓𝑖𝑐𝑖𝑒𝑛𝑡</a:t>
                </a:r>
                <a:r>
                  <a:rPr lang="en-US" altLang="zh-CN" sz="2000" dirty="0">
                    <a:solidFill>
                      <a:srgbClr val="000000"/>
                    </a:solidFill>
                  </a:rPr>
                  <a:t>: </a:t>
                </a:r>
                <a14:m>
                  <m:oMath xmlns:m="http://schemas.openxmlformats.org/officeDocument/2006/math">
                    <m:r>
                      <a:rPr lang="en-US" altLang="zh-CN" sz="2000" b="0" i="1" smtClean="0">
                        <a:solidFill>
                          <a:srgbClr val="000000"/>
                        </a:solidFill>
                        <a:latin typeface="Cambria Math" panose="02040503050406030204" pitchFamily="18" charset="0"/>
                      </a:rPr>
                      <m:t>𝛼</m:t>
                    </m:r>
                    <m:r>
                      <a:rPr lang="en-US" altLang="zh-CN" sz="2000" b="0" i="1" smtClean="0">
                        <a:solidFill>
                          <a:srgbClr val="000000"/>
                        </a:solidFill>
                        <a:latin typeface="Cambria Math" panose="02040503050406030204" pitchFamily="18" charset="0"/>
                      </a:rPr>
                      <m:t>∝</m:t>
                    </m:r>
                    <m:r>
                      <a:rPr lang="en-US" altLang="zh-CN" sz="2000" b="0" i="1" smtClean="0">
                        <a:solidFill>
                          <a:srgbClr val="000000"/>
                        </a:solidFill>
                        <a:latin typeface="Cambria Math" panose="02040503050406030204" pitchFamily="18" charset="0"/>
                      </a:rPr>
                      <m:t>𝐸</m:t>
                    </m:r>
                  </m:oMath>
                </a14:m>
                <a:br>
                  <a:rPr lang="en-US" altLang="zh-CN" sz="2000" dirty="0">
                    <a:solidFill>
                      <a:srgbClr val="000000"/>
                    </a:solidFill>
                  </a:rPr>
                </a:br>
                <a:r>
                  <a:rPr lang="en-US" altLang="zh-CN" sz="2000" dirty="0">
                    <a:solidFill>
                      <a:srgbClr val="000000"/>
                    </a:solidFill>
                  </a:rPr>
                  <a:t>Electron drift velocity: </a:t>
                </a:r>
                <a14:m>
                  <m:oMath xmlns:m="http://schemas.openxmlformats.org/officeDocument/2006/math">
                    <m:sSub>
                      <m:sSubPr>
                        <m:ctrlPr>
                          <a:rPr lang="en-US" altLang="zh-CN" sz="2000" b="0" i="1" smtClean="0">
                            <a:solidFill>
                              <a:srgbClr val="000000"/>
                            </a:solidFill>
                            <a:latin typeface="Cambria Math" panose="02040503050406030204" pitchFamily="18" charset="0"/>
                          </a:rPr>
                        </m:ctrlPr>
                      </m:sSubPr>
                      <m:e>
                        <m:r>
                          <a:rPr lang="en-US" altLang="zh-CN" sz="2000" b="0" i="1" smtClean="0">
                            <a:solidFill>
                              <a:srgbClr val="000000"/>
                            </a:solidFill>
                            <a:latin typeface="Cambria Math" panose="02040503050406030204" pitchFamily="18" charset="0"/>
                          </a:rPr>
                          <m:t>𝑣</m:t>
                        </m:r>
                      </m:e>
                      <m:sub>
                        <m:sSup>
                          <m:sSupPr>
                            <m:ctrlPr>
                              <a:rPr lang="en-US" altLang="zh-CN" sz="2000" b="0" i="1" smtClean="0">
                                <a:solidFill>
                                  <a:srgbClr val="000000"/>
                                </a:solidFill>
                                <a:latin typeface="Cambria Math" panose="02040503050406030204" pitchFamily="18" charset="0"/>
                              </a:rPr>
                            </m:ctrlPr>
                          </m:sSupPr>
                          <m:e>
                            <m:r>
                              <a:rPr lang="en-US" altLang="zh-CN" sz="2000" b="0" i="1" smtClean="0">
                                <a:solidFill>
                                  <a:srgbClr val="000000"/>
                                </a:solidFill>
                                <a:latin typeface="Cambria Math" panose="02040503050406030204" pitchFamily="18" charset="0"/>
                              </a:rPr>
                              <m:t>𝑒</m:t>
                            </m:r>
                          </m:e>
                          <m:sup>
                            <m:r>
                              <a:rPr lang="en-US" altLang="zh-CN" sz="2000" b="0" i="1" smtClean="0">
                                <a:solidFill>
                                  <a:srgbClr val="000000"/>
                                </a:solidFill>
                                <a:latin typeface="Cambria Math" panose="02040503050406030204" pitchFamily="18" charset="0"/>
                              </a:rPr>
                              <m:t>−</m:t>
                            </m:r>
                          </m:sup>
                        </m:sSup>
                      </m:sub>
                    </m:sSub>
                    <m:r>
                      <a:rPr lang="en-US" altLang="zh-CN" sz="2000" i="1">
                        <a:solidFill>
                          <a:srgbClr val="000000"/>
                        </a:solidFill>
                        <a:latin typeface="Cambria Math" panose="02040503050406030204" pitchFamily="18" charset="0"/>
                      </a:rPr>
                      <m:t>∝</m:t>
                    </m:r>
                    <m:r>
                      <a:rPr lang="en-US" altLang="zh-CN" sz="2000" i="1">
                        <a:solidFill>
                          <a:srgbClr val="000000"/>
                        </a:solidFill>
                        <a:latin typeface="Cambria Math" panose="02040503050406030204" pitchFamily="18" charset="0"/>
                      </a:rPr>
                      <m:t>𝐸</m:t>
                    </m:r>
                  </m:oMath>
                </a14:m>
                <a:br>
                  <a:rPr lang="en-US" altLang="zh-CN" sz="2000" dirty="0">
                    <a:solidFill>
                      <a:srgbClr val="000000"/>
                    </a:solidFill>
                  </a:rPr>
                </a:br>
                <a14:m>
                  <m:oMath xmlns:m="http://schemas.openxmlformats.org/officeDocument/2006/math">
                    <m:r>
                      <a:rPr lang="en-US" altLang="zh-CN" sz="2000" b="0" i="1" smtClean="0">
                        <a:solidFill>
                          <a:srgbClr val="000000"/>
                        </a:solidFill>
                        <a:latin typeface="Cambria Math" panose="02040503050406030204" pitchFamily="18" charset="0"/>
                      </a:rPr>
                      <m:t>𝐺𝑎𝑖𝑛</m:t>
                    </m:r>
                    <m:r>
                      <a:rPr lang="en-US" altLang="zh-CN" sz="2000" i="1">
                        <a:solidFill>
                          <a:srgbClr val="000000"/>
                        </a:solidFill>
                        <a:latin typeface="Cambria Math" panose="02040503050406030204" pitchFamily="18" charset="0"/>
                      </a:rPr>
                      <m:t>∝</m:t>
                    </m:r>
                    <m:sSup>
                      <m:sSupPr>
                        <m:ctrlPr>
                          <a:rPr lang="en-US" altLang="zh-CN" sz="2000" b="0" i="1" smtClean="0">
                            <a:solidFill>
                              <a:srgbClr val="000000"/>
                            </a:solidFill>
                            <a:latin typeface="Cambria Math" panose="02040503050406030204" pitchFamily="18" charset="0"/>
                          </a:rPr>
                        </m:ctrlPr>
                      </m:sSupPr>
                      <m:e>
                        <m:r>
                          <a:rPr lang="en-US" altLang="zh-CN" sz="2000" b="0" i="1" smtClean="0">
                            <a:solidFill>
                              <a:srgbClr val="000000"/>
                            </a:solidFill>
                            <a:latin typeface="Cambria Math" panose="02040503050406030204" pitchFamily="18" charset="0"/>
                          </a:rPr>
                          <m:t>𝑒</m:t>
                        </m:r>
                      </m:e>
                      <m:sup>
                        <m:r>
                          <a:rPr lang="en-US" altLang="zh-CN" sz="2000" b="0" i="1" smtClean="0">
                            <a:solidFill>
                              <a:srgbClr val="000000"/>
                            </a:solidFill>
                            <a:latin typeface="Cambria Math" panose="02040503050406030204" pitchFamily="18" charset="0"/>
                          </a:rPr>
                          <m:t>𝛼</m:t>
                        </m:r>
                        <m:r>
                          <a:rPr lang="en-US" altLang="zh-CN" sz="2000" b="0" i="1" smtClean="0">
                            <a:solidFill>
                              <a:srgbClr val="000000"/>
                            </a:solidFill>
                            <a:latin typeface="Cambria Math" panose="02040503050406030204" pitchFamily="18" charset="0"/>
                          </a:rPr>
                          <m:t>⋅</m:t>
                        </m:r>
                        <m:r>
                          <a:rPr lang="en-US" altLang="zh-CN" sz="2000" b="0" i="1" smtClean="0">
                            <a:solidFill>
                              <a:srgbClr val="000000"/>
                            </a:solidFill>
                            <a:latin typeface="Cambria Math" panose="02040503050406030204" pitchFamily="18" charset="0"/>
                          </a:rPr>
                          <m:t>𝑑</m:t>
                        </m:r>
                      </m:sup>
                    </m:sSup>
                    <m:r>
                      <a:rPr lang="en-US" altLang="zh-CN" sz="2000" i="1">
                        <a:solidFill>
                          <a:srgbClr val="000000"/>
                        </a:solidFill>
                        <a:latin typeface="Cambria Math" panose="02040503050406030204" pitchFamily="18" charset="0"/>
                      </a:rPr>
                      <m:t>∝</m:t>
                    </m:r>
                    <m:sSup>
                      <m:sSupPr>
                        <m:ctrlPr>
                          <a:rPr lang="en-US" altLang="zh-CN" sz="2000" b="0" i="1" smtClean="0">
                            <a:solidFill>
                              <a:srgbClr val="000000"/>
                            </a:solidFill>
                            <a:latin typeface="Cambria Math" panose="02040503050406030204" pitchFamily="18" charset="0"/>
                          </a:rPr>
                        </m:ctrlPr>
                      </m:sSupPr>
                      <m:e>
                        <m:r>
                          <a:rPr lang="en-US" altLang="zh-CN" sz="2000" b="0" i="1" smtClean="0">
                            <a:solidFill>
                              <a:srgbClr val="000000"/>
                            </a:solidFill>
                            <a:latin typeface="Cambria Math" panose="02040503050406030204" pitchFamily="18" charset="0"/>
                          </a:rPr>
                          <m:t>𝑒</m:t>
                        </m:r>
                      </m:e>
                      <m:sup>
                        <m:r>
                          <a:rPr lang="en-US" altLang="zh-CN" sz="2000" b="0" i="1" smtClean="0">
                            <a:solidFill>
                              <a:srgbClr val="000000"/>
                            </a:solidFill>
                            <a:latin typeface="Cambria Math" panose="02040503050406030204" pitchFamily="18" charset="0"/>
                          </a:rPr>
                          <m:t>𝑈</m:t>
                        </m:r>
                      </m:sup>
                    </m:sSup>
                  </m:oMath>
                </a14:m>
                <a:r>
                  <a:rPr lang="en-US" altLang="zh-CN" sz="2000" dirty="0">
                    <a:solidFill>
                      <a:srgbClr val="000000"/>
                    </a:solidFill>
                  </a:rPr>
                  <a:t> </a:t>
                </a:r>
                <a:br>
                  <a:rPr lang="en-US" altLang="zh-CN" sz="2000" dirty="0">
                    <a:solidFill>
                      <a:srgbClr val="000000"/>
                    </a:solidFill>
                  </a:rPr>
                </a:br>
                <a:r>
                  <a:rPr lang="en-US" altLang="zh-CN" sz="2000" dirty="0">
                    <a:solidFill>
                      <a:srgbClr val="000000"/>
                    </a:solidFill>
                  </a:rPr>
                  <a:t>Small d is conducive to the time resolution, but will result in fewer clusters in the gap and small gain (lower detection efficiency ) </a:t>
                </a:r>
                <a:br>
                  <a:rPr lang="en-US" altLang="zh-CN" sz="2000" dirty="0">
                    <a:solidFill>
                      <a:srgbClr val="000000"/>
                    </a:solidFill>
                  </a:rPr>
                </a:br>
                <a:endParaRPr lang="en-US" altLang="zh-CN" sz="2000" dirty="0">
                  <a:solidFill>
                    <a:srgbClr val="000000"/>
                  </a:solidFill>
                </a:endParaRPr>
              </a:p>
            </p:txBody>
          </p:sp>
        </mc:Choice>
        <mc:Fallback xmlns="">
          <p:sp>
            <p:nvSpPr>
              <p:cNvPr id="12" name="文本框 11">
                <a:extLst>
                  <a:ext uri="{FF2B5EF4-FFF2-40B4-BE49-F238E27FC236}">
                    <a16:creationId xmlns:a16="http://schemas.microsoft.com/office/drawing/2014/main" id="{060C0E57-4717-227F-0F1E-DF3552EE2881}"/>
                  </a:ext>
                </a:extLst>
              </p:cNvPr>
              <p:cNvSpPr txBox="1">
                <a:spLocks noRot="1" noChangeAspect="1" noMove="1" noResize="1" noEditPoints="1" noAdjustHandles="1" noChangeArrowheads="1" noChangeShapeType="1" noTextEdit="1"/>
              </p:cNvSpPr>
              <p:nvPr/>
            </p:nvSpPr>
            <p:spPr>
              <a:xfrm>
                <a:off x="4763" y="1823895"/>
                <a:ext cx="5865670" cy="3042628"/>
              </a:xfrm>
              <a:prstGeom prst="rect">
                <a:avLst/>
              </a:prstGeom>
              <a:blipFill>
                <a:blip r:embed="rId5"/>
                <a:stretch>
                  <a:fillRect l="-936" t="-1002" r="-62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2" name="文本框 21">
                <a:extLst>
                  <a:ext uri="{FF2B5EF4-FFF2-40B4-BE49-F238E27FC236}">
                    <a16:creationId xmlns:a16="http://schemas.microsoft.com/office/drawing/2014/main" id="{7F9B913B-9F8D-2445-9115-2001F4F2E0DA}"/>
                  </a:ext>
                </a:extLst>
              </p:cNvPr>
              <p:cNvSpPr txBox="1"/>
              <p:nvPr/>
            </p:nvSpPr>
            <p:spPr>
              <a:xfrm>
                <a:off x="1079449" y="4505390"/>
                <a:ext cx="3678534" cy="584775"/>
              </a:xfrm>
              <a:prstGeom prst="rect">
                <a:avLst/>
              </a:prstGeom>
              <a:noFill/>
            </p:spPr>
            <p:txBody>
              <a:bodyPr wrap="square" rtlCol="0">
                <a:spAutoFit/>
              </a:bodyPr>
              <a:lstStyle/>
              <a:p>
                <a:r>
                  <a:rPr lang="en-US" altLang="zh-CN" sz="2800" dirty="0"/>
                  <a:t>RPC</a:t>
                </a:r>
                <a:r>
                  <a:rPr lang="en-US" altLang="zh-CN" sz="3200" dirty="0"/>
                  <a:t> </a:t>
                </a:r>
                <a:r>
                  <a:rPr lang="en-US" altLang="zh-CN" dirty="0"/>
                  <a:t>(</a:t>
                </a:r>
                <a14:m>
                  <m:oMath xmlns:m="http://schemas.openxmlformats.org/officeDocument/2006/math">
                    <m:sSub>
                      <m:sSubPr>
                        <m:ctrlPr>
                          <a:rPr lang="en-US" altLang="zh-CN" b="0" i="1" dirty="0" smtClean="0">
                            <a:latin typeface="Cambria Math" panose="02040503050406030204" pitchFamily="18" charset="0"/>
                          </a:rPr>
                        </m:ctrlPr>
                      </m:sSubPr>
                      <m:e>
                        <m:r>
                          <a:rPr lang="en-US" altLang="zh-CN" i="1" dirty="0" smtClean="0">
                            <a:latin typeface="Cambria Math" panose="02040503050406030204" pitchFamily="18" charset="0"/>
                          </a:rPr>
                          <m:t>𝜎</m:t>
                        </m:r>
                      </m:e>
                      <m:sub>
                        <m:r>
                          <a:rPr lang="en-US" altLang="zh-CN" b="0" i="1" dirty="0" smtClean="0">
                            <a:latin typeface="Cambria Math" panose="02040503050406030204" pitchFamily="18" charset="0"/>
                          </a:rPr>
                          <m:t>𝑡</m:t>
                        </m:r>
                      </m:sub>
                    </m:sSub>
                    <m:r>
                      <a:rPr lang="en-US" altLang="zh-CN" b="0" i="1" dirty="0" smtClean="0">
                        <a:latin typeface="Cambria Math" panose="02040503050406030204" pitchFamily="18" charset="0"/>
                      </a:rPr>
                      <m:t>: </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10</m:t>
                        </m:r>
                      </m:e>
                      <m:sup>
                        <m:r>
                          <a:rPr lang="en-US" altLang="zh-CN" b="0" i="1" smtClean="0">
                            <a:latin typeface="Cambria Math" panose="02040503050406030204" pitchFamily="18" charset="0"/>
                          </a:rPr>
                          <m:t>2</m:t>
                        </m:r>
                      </m:sup>
                    </m:sSup>
                  </m:oMath>
                </a14:m>
                <a:r>
                  <a:rPr lang="en-US" altLang="zh-CN" dirty="0" err="1"/>
                  <a:t>ps</a:t>
                </a:r>
                <a:r>
                  <a:rPr lang="en-US" altLang="zh-CN" dirty="0"/>
                  <a:t> ~ ns)</a:t>
                </a:r>
                <a:endParaRPr lang="zh-CN" altLang="en-US" sz="1600" dirty="0"/>
              </a:p>
            </p:txBody>
          </p:sp>
        </mc:Choice>
        <mc:Fallback xmlns="">
          <p:sp>
            <p:nvSpPr>
              <p:cNvPr id="22" name="文本框 21">
                <a:extLst>
                  <a:ext uri="{FF2B5EF4-FFF2-40B4-BE49-F238E27FC236}">
                    <a16:creationId xmlns:a16="http://schemas.microsoft.com/office/drawing/2014/main" id="{7F9B913B-9F8D-2445-9115-2001F4F2E0DA}"/>
                  </a:ext>
                </a:extLst>
              </p:cNvPr>
              <p:cNvSpPr txBox="1">
                <a:spLocks noRot="1" noChangeAspect="1" noMove="1" noResize="1" noEditPoints="1" noAdjustHandles="1" noChangeArrowheads="1" noChangeShapeType="1" noTextEdit="1"/>
              </p:cNvSpPr>
              <p:nvPr/>
            </p:nvSpPr>
            <p:spPr>
              <a:xfrm>
                <a:off x="1079449" y="4505390"/>
                <a:ext cx="3678534" cy="584775"/>
              </a:xfrm>
              <a:prstGeom prst="rect">
                <a:avLst/>
              </a:prstGeom>
              <a:blipFill>
                <a:blip r:embed="rId6"/>
                <a:stretch>
                  <a:fillRect l="-3311" t="-2083" b="-26042"/>
                </a:stretch>
              </a:blipFill>
            </p:spPr>
            <p:txBody>
              <a:bodyPr/>
              <a:lstStyle/>
              <a:p>
                <a:r>
                  <a:rPr lang="zh-CN" altLang="en-US">
                    <a:noFill/>
                  </a:rPr>
                  <a:t> </a:t>
                </a:r>
              </a:p>
            </p:txBody>
          </p:sp>
        </mc:Fallback>
      </mc:AlternateContent>
      <p:pic>
        <p:nvPicPr>
          <p:cNvPr id="23" name="图片 22">
            <a:extLst>
              <a:ext uri="{FF2B5EF4-FFF2-40B4-BE49-F238E27FC236}">
                <a16:creationId xmlns:a16="http://schemas.microsoft.com/office/drawing/2014/main" id="{0A2F540A-BAFF-6944-2286-790E905878C5}"/>
              </a:ext>
            </a:extLst>
          </p:cNvPr>
          <p:cNvPicPr>
            <a:picLocks noChangeAspect="1"/>
          </p:cNvPicPr>
          <p:nvPr/>
        </p:nvPicPr>
        <p:blipFill>
          <a:blip r:embed="rId7"/>
          <a:stretch>
            <a:fillRect/>
          </a:stretch>
        </p:blipFill>
        <p:spPr>
          <a:xfrm>
            <a:off x="255683" y="4971694"/>
            <a:ext cx="4502300" cy="1503193"/>
          </a:xfrm>
          <a:prstGeom prst="rect">
            <a:avLst/>
          </a:prstGeom>
        </p:spPr>
      </p:pic>
      <p:sp>
        <p:nvSpPr>
          <p:cNvPr id="24" name="文本框 23">
            <a:extLst>
              <a:ext uri="{FF2B5EF4-FFF2-40B4-BE49-F238E27FC236}">
                <a16:creationId xmlns:a16="http://schemas.microsoft.com/office/drawing/2014/main" id="{6EE20FB7-FA0A-11BA-84ED-F88364D8688B}"/>
              </a:ext>
            </a:extLst>
          </p:cNvPr>
          <p:cNvSpPr txBox="1"/>
          <p:nvPr/>
        </p:nvSpPr>
        <p:spPr>
          <a:xfrm>
            <a:off x="350286" y="6325637"/>
            <a:ext cx="4313094" cy="307777"/>
          </a:xfrm>
          <a:prstGeom prst="rect">
            <a:avLst/>
          </a:prstGeom>
          <a:noFill/>
        </p:spPr>
        <p:txBody>
          <a:bodyPr wrap="square" rtlCol="0">
            <a:spAutoFit/>
          </a:bodyPr>
          <a:lstStyle/>
          <a:p>
            <a:pPr algn="l"/>
            <a:r>
              <a:rPr lang="en-US" altLang="zh-CN" sz="1400" i="0" dirty="0">
                <a:solidFill>
                  <a:srgbClr val="767676"/>
                </a:solidFill>
                <a:effectLst/>
                <a:highlight>
                  <a:srgbClr val="FFFFFF"/>
                </a:highlight>
                <a:latin typeface="Open Sans" panose="020B0606030504020204" pitchFamily="34" charset="0"/>
              </a:rPr>
              <a:t> </a:t>
            </a:r>
            <a:r>
              <a:rPr lang="en-US" altLang="zh-CN" sz="1400" i="0" u="none" strike="noStrike" dirty="0">
                <a:solidFill>
                  <a:srgbClr val="767676"/>
                </a:solidFill>
                <a:effectLst/>
                <a:highlight>
                  <a:srgbClr val="FFFFFF"/>
                </a:highlight>
                <a:latin typeface="Open Sans" panose="020B0606030504020204" pitchFamily="34" charset="0"/>
                <a:hlinkClick r:id="rId8"/>
              </a:rPr>
              <a:t>https://doi.org/10.1002/9783527698691.ch3</a:t>
            </a:r>
            <a:r>
              <a:rPr lang="en-US" altLang="zh-CN" sz="1400" i="0" u="none" strike="noStrike" dirty="0">
                <a:solidFill>
                  <a:srgbClr val="767676"/>
                </a:solidFill>
                <a:effectLst/>
                <a:highlight>
                  <a:srgbClr val="FFFFFF"/>
                </a:highlight>
                <a:latin typeface="Open Sans" panose="020B0606030504020204" pitchFamily="34" charset="0"/>
              </a:rPr>
              <a:t> P.47</a:t>
            </a:r>
          </a:p>
        </p:txBody>
      </p:sp>
      <p:sp>
        <p:nvSpPr>
          <p:cNvPr id="30" name="箭头: 右 29">
            <a:extLst>
              <a:ext uri="{FF2B5EF4-FFF2-40B4-BE49-F238E27FC236}">
                <a16:creationId xmlns:a16="http://schemas.microsoft.com/office/drawing/2014/main" id="{3D450312-778D-7DF1-64E8-20243A28580D}"/>
              </a:ext>
            </a:extLst>
          </p:cNvPr>
          <p:cNvSpPr/>
          <p:nvPr/>
        </p:nvSpPr>
        <p:spPr>
          <a:xfrm>
            <a:off x="3680043" y="6032729"/>
            <a:ext cx="1040945" cy="19679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31" name="文本框 30">
            <a:extLst>
              <a:ext uri="{FF2B5EF4-FFF2-40B4-BE49-F238E27FC236}">
                <a16:creationId xmlns:a16="http://schemas.microsoft.com/office/drawing/2014/main" id="{126587EF-DCEC-2228-354E-C73954F9A0B1}"/>
              </a:ext>
            </a:extLst>
          </p:cNvPr>
          <p:cNvSpPr txBox="1"/>
          <p:nvPr/>
        </p:nvSpPr>
        <p:spPr>
          <a:xfrm>
            <a:off x="4687410" y="5902747"/>
            <a:ext cx="1896269" cy="646331"/>
          </a:xfrm>
          <a:prstGeom prst="rect">
            <a:avLst/>
          </a:prstGeom>
          <a:noFill/>
        </p:spPr>
        <p:txBody>
          <a:bodyPr wrap="square" rtlCol="0">
            <a:spAutoFit/>
          </a:bodyPr>
          <a:lstStyle/>
          <a:p>
            <a:r>
              <a:rPr lang="en-US" altLang="zh-CN" dirty="0"/>
              <a:t>Replaced by photocathode</a:t>
            </a:r>
            <a:endParaRPr lang="zh-CN" altLang="en-US" dirty="0"/>
          </a:p>
        </p:txBody>
      </p:sp>
      <p:sp>
        <p:nvSpPr>
          <p:cNvPr id="3" name="日期占位符 2">
            <a:extLst>
              <a:ext uri="{FF2B5EF4-FFF2-40B4-BE49-F238E27FC236}">
                <a16:creationId xmlns:a16="http://schemas.microsoft.com/office/drawing/2014/main" id="{5E21D3C3-11F8-4E1E-4A54-FD936D98035D}"/>
              </a:ext>
            </a:extLst>
          </p:cNvPr>
          <p:cNvSpPr>
            <a:spLocks noGrp="1"/>
          </p:cNvSpPr>
          <p:nvPr>
            <p:ph type="dt" sz="half" idx="10"/>
          </p:nvPr>
        </p:nvSpPr>
        <p:spPr/>
        <p:txBody>
          <a:bodyPr/>
          <a:lstStyle/>
          <a:p>
            <a:fld id="{F3F18BEB-D75D-4304-B421-DECB3FC67970}" type="datetime1">
              <a:rPr lang="zh-CN" altLang="en-US" smtClean="0"/>
              <a:t>2025/2/24</a:t>
            </a:fld>
            <a:endParaRPr lang="zh-CN" altLang="en-US"/>
          </a:p>
        </p:txBody>
      </p:sp>
      <p:sp>
        <p:nvSpPr>
          <p:cNvPr id="4" name="灯片编号占位符 3">
            <a:extLst>
              <a:ext uri="{FF2B5EF4-FFF2-40B4-BE49-F238E27FC236}">
                <a16:creationId xmlns:a16="http://schemas.microsoft.com/office/drawing/2014/main" id="{01A987DA-B01B-E62A-9C2D-3D4E274A03B3}"/>
              </a:ext>
            </a:extLst>
          </p:cNvPr>
          <p:cNvSpPr>
            <a:spLocks noGrp="1"/>
          </p:cNvSpPr>
          <p:nvPr>
            <p:ph type="sldNum" sz="quarter" idx="12"/>
          </p:nvPr>
        </p:nvSpPr>
        <p:spPr/>
        <p:txBody>
          <a:bodyPr/>
          <a:lstStyle/>
          <a:p>
            <a:fld id="{772B3C76-F426-418F-9AAE-6732A97E15CC}" type="slidenum">
              <a:rPr lang="zh-CN" altLang="en-US" smtClean="0"/>
              <a:t>4</a:t>
            </a:fld>
            <a:endParaRPr lang="zh-CN" altLang="en-US" dirty="0"/>
          </a:p>
        </p:txBody>
      </p:sp>
      <mc:AlternateContent xmlns:mc="http://schemas.openxmlformats.org/markup-compatibility/2006" xmlns:a14="http://schemas.microsoft.com/office/drawing/2010/main">
        <mc:Choice Requires="a14">
          <p:sp>
            <p:nvSpPr>
              <p:cNvPr id="2" name="文本框 1">
                <a:extLst>
                  <a:ext uri="{FF2B5EF4-FFF2-40B4-BE49-F238E27FC236}">
                    <a16:creationId xmlns:a16="http://schemas.microsoft.com/office/drawing/2014/main" id="{28ED8F29-8934-DE81-F0C4-912F92C2F819}"/>
                  </a:ext>
                </a:extLst>
              </p:cNvPr>
              <p:cNvSpPr txBox="1"/>
              <p:nvPr/>
            </p:nvSpPr>
            <p:spPr>
              <a:xfrm>
                <a:off x="4757983" y="2635419"/>
                <a:ext cx="945897" cy="55335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sz="1600" b="1" i="1" smtClean="0">
                          <a:latin typeface="Cambria Math" panose="02040503050406030204" pitchFamily="18" charset="0"/>
                        </a:rPr>
                        <m:t>𝑬</m:t>
                      </m:r>
                      <m:r>
                        <a:rPr lang="en-US" altLang="zh-CN" sz="1600" b="1" i="1" smtClean="0">
                          <a:latin typeface="Cambria Math" panose="02040503050406030204" pitchFamily="18" charset="0"/>
                        </a:rPr>
                        <m:t>=</m:t>
                      </m:r>
                      <m:f>
                        <m:fPr>
                          <m:ctrlPr>
                            <a:rPr lang="en-US" altLang="zh-CN" sz="1600" b="1" i="1" smtClean="0">
                              <a:latin typeface="Cambria Math" panose="02040503050406030204" pitchFamily="18" charset="0"/>
                            </a:rPr>
                          </m:ctrlPr>
                        </m:fPr>
                        <m:num>
                          <m:r>
                            <a:rPr lang="en-US" altLang="zh-CN" sz="1600" b="1" i="1" smtClean="0">
                              <a:latin typeface="Cambria Math" panose="02040503050406030204" pitchFamily="18" charset="0"/>
                            </a:rPr>
                            <m:t>𝑼</m:t>
                          </m:r>
                        </m:num>
                        <m:den>
                          <m:r>
                            <a:rPr lang="en-US" altLang="zh-CN" sz="1600" b="1" i="1" smtClean="0">
                              <a:latin typeface="Cambria Math" panose="02040503050406030204" pitchFamily="18" charset="0"/>
                            </a:rPr>
                            <m:t>𝒅</m:t>
                          </m:r>
                        </m:den>
                      </m:f>
                    </m:oMath>
                  </m:oMathPara>
                </a14:m>
                <a:endParaRPr lang="zh-CN" altLang="en-US" b="1" dirty="0"/>
              </a:p>
            </p:txBody>
          </p:sp>
        </mc:Choice>
        <mc:Fallback xmlns="">
          <p:sp>
            <p:nvSpPr>
              <p:cNvPr id="2" name="文本框 1">
                <a:extLst>
                  <a:ext uri="{FF2B5EF4-FFF2-40B4-BE49-F238E27FC236}">
                    <a16:creationId xmlns:a16="http://schemas.microsoft.com/office/drawing/2014/main" id="{28ED8F29-8934-DE81-F0C4-912F92C2F819}"/>
                  </a:ext>
                </a:extLst>
              </p:cNvPr>
              <p:cNvSpPr txBox="1">
                <a:spLocks noRot="1" noChangeAspect="1" noMove="1" noResize="1" noEditPoints="1" noAdjustHandles="1" noChangeArrowheads="1" noChangeShapeType="1" noTextEdit="1"/>
              </p:cNvSpPr>
              <p:nvPr/>
            </p:nvSpPr>
            <p:spPr>
              <a:xfrm>
                <a:off x="4757983" y="2635419"/>
                <a:ext cx="945897" cy="553357"/>
              </a:xfrm>
              <a:prstGeom prst="rect">
                <a:avLst/>
              </a:prstGeom>
              <a:blipFill>
                <a:blip r:embed="rId9"/>
                <a:stretch>
                  <a:fillRect/>
                </a:stretch>
              </a:blipFill>
            </p:spPr>
            <p:txBody>
              <a:bodyPr/>
              <a:lstStyle/>
              <a:p>
                <a:r>
                  <a:rPr lang="zh-CN" altLang="en-US">
                    <a:noFill/>
                  </a:rPr>
                  <a:t> </a:t>
                </a:r>
              </a:p>
            </p:txBody>
          </p:sp>
        </mc:Fallback>
      </mc:AlternateContent>
      <p:sp>
        <p:nvSpPr>
          <p:cNvPr id="9" name="文本框 8">
            <a:extLst>
              <a:ext uri="{FF2B5EF4-FFF2-40B4-BE49-F238E27FC236}">
                <a16:creationId xmlns:a16="http://schemas.microsoft.com/office/drawing/2014/main" id="{8C25C065-BE32-1BC7-0D3C-46821E2B3A91}"/>
              </a:ext>
            </a:extLst>
          </p:cNvPr>
          <p:cNvSpPr txBox="1"/>
          <p:nvPr/>
        </p:nvSpPr>
        <p:spPr>
          <a:xfrm>
            <a:off x="1017230" y="5723290"/>
            <a:ext cx="1436469" cy="276999"/>
          </a:xfrm>
          <a:prstGeom prst="rect">
            <a:avLst/>
          </a:prstGeom>
          <a:noFill/>
        </p:spPr>
        <p:txBody>
          <a:bodyPr wrap="square" rtlCol="0">
            <a:spAutoFit/>
          </a:bodyPr>
          <a:lstStyle/>
          <a:p>
            <a:r>
              <a:rPr lang="en-US" altLang="zh-CN" sz="1200" b="1" dirty="0">
                <a:solidFill>
                  <a:srgbClr val="FF0000"/>
                </a:solidFill>
              </a:rPr>
              <a:t>gap thickness = d</a:t>
            </a:r>
            <a:endParaRPr lang="zh-CN" altLang="en-US" sz="1200" b="1" dirty="0">
              <a:solidFill>
                <a:srgbClr val="FF0000"/>
              </a:solidFill>
            </a:endParaRPr>
          </a:p>
        </p:txBody>
      </p:sp>
    </p:spTree>
    <p:extLst>
      <p:ext uri="{BB962C8B-B14F-4D97-AF65-F5344CB8AC3E}">
        <p14:creationId xmlns:p14="http://schemas.microsoft.com/office/powerpoint/2010/main" val="2744111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 name="矩形 2"/>
          <p:cNvSpPr/>
          <p:nvPr/>
        </p:nvSpPr>
        <p:spPr>
          <a:xfrm>
            <a:off x="154004" y="210083"/>
            <a:ext cx="1086469" cy="887002"/>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4" name="直角三角形 3"/>
          <p:cNvSpPr/>
          <p:nvPr/>
        </p:nvSpPr>
        <p:spPr>
          <a:xfrm rot="10800000">
            <a:off x="741647" y="210083"/>
            <a:ext cx="498826" cy="44593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45" name="TextBox 1"/>
          <p:cNvSpPr txBox="1"/>
          <p:nvPr/>
        </p:nvSpPr>
        <p:spPr>
          <a:xfrm>
            <a:off x="57418" y="129723"/>
            <a:ext cx="1331913" cy="1015663"/>
          </a:xfrm>
          <a:prstGeom prst="rect">
            <a:avLst/>
          </a:prstGeom>
          <a:noFill/>
          <a:ln w="9525">
            <a:noFill/>
          </a:ln>
        </p:spPr>
        <p:txBody>
          <a:bodyPr>
            <a:spAutoFit/>
          </a:bodyPr>
          <a:lstStyle/>
          <a:p>
            <a:pPr lvl="0" eaLnBrk="1" hangingPunct="1"/>
            <a:r>
              <a:rPr lang="en-US" altLang="zh-CN" sz="6000" b="1" i="1" dirty="0">
                <a:solidFill>
                  <a:schemeClr val="bg1"/>
                </a:solidFill>
                <a:latin typeface="微软雅黑" panose="020B0503020204020204" pitchFamily="34" charset="-122"/>
                <a:ea typeface="微软雅黑" panose="020B0503020204020204" pitchFamily="34" charset="-122"/>
              </a:rPr>
              <a:t>II</a:t>
            </a: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55713" y="406628"/>
            <a:ext cx="3917483"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Detector design</a:t>
            </a:r>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矩形: 圆角 18">
            <a:extLst>
              <a:ext uri="{FF2B5EF4-FFF2-40B4-BE49-F238E27FC236}">
                <a16:creationId xmlns:a16="http://schemas.microsoft.com/office/drawing/2014/main" id="{5CC59192-AEAC-4F99-890F-C1D3C3CB1DC8}"/>
              </a:ext>
            </a:extLst>
          </p:cNvPr>
          <p:cNvSpPr/>
          <p:nvPr/>
        </p:nvSpPr>
        <p:spPr>
          <a:xfrm>
            <a:off x="429451" y="1145386"/>
            <a:ext cx="5177216"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effectLst/>
                <a:latin typeface="Times New Roman" panose="02020603050405020304" pitchFamily="18" charset="0"/>
                <a:cs typeface="Times New Roman" panose="02020603050405020304" pitchFamily="18" charset="0"/>
              </a:rPr>
              <a:t>Detector design and install </a:t>
            </a:r>
          </a:p>
        </p:txBody>
      </p:sp>
      <p:sp>
        <p:nvSpPr>
          <p:cNvPr id="8" name="日期占位符 7">
            <a:extLst>
              <a:ext uri="{FF2B5EF4-FFF2-40B4-BE49-F238E27FC236}">
                <a16:creationId xmlns:a16="http://schemas.microsoft.com/office/drawing/2014/main" id="{B345BAC9-042F-04A9-B446-7A09A7E5B683}"/>
              </a:ext>
            </a:extLst>
          </p:cNvPr>
          <p:cNvSpPr>
            <a:spLocks noGrp="1"/>
          </p:cNvSpPr>
          <p:nvPr>
            <p:ph type="dt" sz="half" idx="10"/>
          </p:nvPr>
        </p:nvSpPr>
        <p:spPr/>
        <p:txBody>
          <a:bodyPr/>
          <a:lstStyle/>
          <a:p>
            <a:fld id="{8069F9D0-764E-43A2-9BAA-6DF0AE4E3B3D}" type="datetime1">
              <a:rPr lang="zh-CN" altLang="en-US" smtClean="0"/>
              <a:t>2025/2/24</a:t>
            </a:fld>
            <a:endParaRPr lang="zh-CN" altLang="en-US"/>
          </a:p>
        </p:txBody>
      </p:sp>
      <p:sp>
        <p:nvSpPr>
          <p:cNvPr id="10" name="灯片编号占位符 9">
            <a:extLst>
              <a:ext uri="{FF2B5EF4-FFF2-40B4-BE49-F238E27FC236}">
                <a16:creationId xmlns:a16="http://schemas.microsoft.com/office/drawing/2014/main" id="{27455142-FD36-1F67-15E3-5862EFD4C030}"/>
              </a:ext>
            </a:extLst>
          </p:cNvPr>
          <p:cNvSpPr>
            <a:spLocks noGrp="1"/>
          </p:cNvSpPr>
          <p:nvPr>
            <p:ph type="sldNum" sz="quarter" idx="12"/>
          </p:nvPr>
        </p:nvSpPr>
        <p:spPr/>
        <p:txBody>
          <a:bodyPr/>
          <a:lstStyle/>
          <a:p>
            <a:fld id="{772B3C76-F426-418F-9AAE-6732A97E15CC}" type="slidenum">
              <a:rPr lang="zh-CN" altLang="en-US" smtClean="0"/>
              <a:t>5</a:t>
            </a:fld>
            <a:endParaRPr lang="zh-CN" altLang="en-US"/>
          </a:p>
        </p:txBody>
      </p:sp>
      <p:pic>
        <p:nvPicPr>
          <p:cNvPr id="12" name="图片 11">
            <a:extLst>
              <a:ext uri="{FF2B5EF4-FFF2-40B4-BE49-F238E27FC236}">
                <a16:creationId xmlns:a16="http://schemas.microsoft.com/office/drawing/2014/main" id="{0622C210-A8B9-E980-C2E7-AC9DEE793349}"/>
              </a:ext>
            </a:extLst>
          </p:cNvPr>
          <p:cNvPicPr>
            <a:picLocks noChangeAspect="1"/>
          </p:cNvPicPr>
          <p:nvPr/>
        </p:nvPicPr>
        <p:blipFill>
          <a:blip r:embed="rId3"/>
          <a:stretch>
            <a:fillRect/>
          </a:stretch>
        </p:blipFill>
        <p:spPr>
          <a:xfrm>
            <a:off x="5486261" y="1164832"/>
            <a:ext cx="6477139" cy="4686570"/>
          </a:xfrm>
          <a:prstGeom prst="rect">
            <a:avLst/>
          </a:prstGeom>
        </p:spPr>
      </p:pic>
      <p:pic>
        <p:nvPicPr>
          <p:cNvPr id="14" name="图片 13">
            <a:extLst>
              <a:ext uri="{FF2B5EF4-FFF2-40B4-BE49-F238E27FC236}">
                <a16:creationId xmlns:a16="http://schemas.microsoft.com/office/drawing/2014/main" id="{7EE2EB6A-828A-F6E2-F90A-07499A27697D}"/>
              </a:ext>
            </a:extLst>
          </p:cNvPr>
          <p:cNvPicPr>
            <a:picLocks noChangeAspect="1"/>
          </p:cNvPicPr>
          <p:nvPr/>
        </p:nvPicPr>
        <p:blipFill>
          <a:blip r:embed="rId4"/>
          <a:stretch>
            <a:fillRect/>
          </a:stretch>
        </p:blipFill>
        <p:spPr>
          <a:xfrm>
            <a:off x="154004" y="2004107"/>
            <a:ext cx="5549119" cy="2390228"/>
          </a:xfrm>
          <a:prstGeom prst="rect">
            <a:avLst/>
          </a:prstGeom>
        </p:spPr>
      </p:pic>
      <p:sp>
        <p:nvSpPr>
          <p:cNvPr id="15" name="文本框 14">
            <a:extLst>
              <a:ext uri="{FF2B5EF4-FFF2-40B4-BE49-F238E27FC236}">
                <a16:creationId xmlns:a16="http://schemas.microsoft.com/office/drawing/2014/main" id="{F737942F-0260-C483-B437-B8C2FEC077B2}"/>
              </a:ext>
            </a:extLst>
          </p:cNvPr>
          <p:cNvSpPr txBox="1"/>
          <p:nvPr/>
        </p:nvSpPr>
        <p:spPr>
          <a:xfrm>
            <a:off x="926752" y="4659334"/>
            <a:ext cx="4102448" cy="1200329"/>
          </a:xfrm>
          <a:prstGeom prst="rect">
            <a:avLst/>
          </a:prstGeom>
          <a:noFill/>
        </p:spPr>
        <p:txBody>
          <a:bodyPr wrap="square" rtlCol="0">
            <a:spAutoFit/>
          </a:bodyPr>
          <a:lstStyle/>
          <a:p>
            <a:pPr marL="285750" indent="-285750">
              <a:buFont typeface="Wingdings" panose="05000000000000000000" pitchFamily="2" charset="2"/>
              <a:buChar char="Ø"/>
            </a:pPr>
            <a:r>
              <a:rPr lang="en-US" altLang="zh-CN" dirty="0"/>
              <a:t>Resistive float glass: 0.5 mm</a:t>
            </a:r>
          </a:p>
          <a:p>
            <a:pPr marL="285750" indent="-285750">
              <a:buFont typeface="Wingdings" panose="05000000000000000000" pitchFamily="2" charset="2"/>
              <a:buChar char="Ø"/>
            </a:pPr>
            <a:r>
              <a:rPr lang="en-US" altLang="zh-CN" dirty="0"/>
              <a:t>Gas gap: 90 + 125 = 215 (um)</a:t>
            </a:r>
          </a:p>
          <a:p>
            <a:pPr marL="285750" indent="-285750">
              <a:buFont typeface="Wingdings" panose="05000000000000000000" pitchFamily="2" charset="2"/>
              <a:buChar char="Ø"/>
            </a:pPr>
            <a:r>
              <a:rPr lang="en-US" altLang="zh-CN" dirty="0"/>
              <a:t>Photocathode: 5nm Cr, in lab laser test, use ordinary quartz glass replace MgF2.</a:t>
            </a:r>
            <a:endParaRPr lang="zh-CN" altLang="en-US" dirty="0"/>
          </a:p>
        </p:txBody>
      </p:sp>
    </p:spTree>
    <p:extLst>
      <p:ext uri="{BB962C8B-B14F-4D97-AF65-F5344CB8AC3E}">
        <p14:creationId xmlns:p14="http://schemas.microsoft.com/office/powerpoint/2010/main" val="196919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6E6F1A2B-0596-CCF8-7572-FA8076FF75DD}"/>
              </a:ext>
            </a:extLst>
          </p:cNvPr>
          <p:cNvPicPr>
            <a:picLocks noChangeAspect="1"/>
          </p:cNvPicPr>
          <p:nvPr/>
        </p:nvPicPr>
        <p:blipFill>
          <a:blip r:embed="rId3"/>
          <a:stretch>
            <a:fillRect/>
          </a:stretch>
        </p:blipFill>
        <p:spPr>
          <a:xfrm>
            <a:off x="989494" y="1752261"/>
            <a:ext cx="3167743" cy="3620278"/>
          </a:xfrm>
          <a:prstGeom prst="rect">
            <a:avLst/>
          </a:prstGeom>
        </p:spPr>
      </p:pic>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01471" y="274279"/>
            <a:ext cx="3077574"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Test system </a:t>
            </a:r>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矩形: 圆角 18">
            <a:extLst>
              <a:ext uri="{FF2B5EF4-FFF2-40B4-BE49-F238E27FC236}">
                <a16:creationId xmlns:a16="http://schemas.microsoft.com/office/drawing/2014/main" id="{5CC59192-AEAC-4F99-890F-C1D3C3CB1DC8}"/>
              </a:ext>
            </a:extLst>
          </p:cNvPr>
          <p:cNvSpPr/>
          <p:nvPr/>
        </p:nvSpPr>
        <p:spPr>
          <a:xfrm>
            <a:off x="429451" y="1145386"/>
            <a:ext cx="5177216"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effectLst/>
                <a:latin typeface="Times New Roman" panose="02020603050405020304" pitchFamily="18" charset="0"/>
                <a:cs typeface="Times New Roman" panose="02020603050405020304" pitchFamily="18" charset="0"/>
              </a:rPr>
              <a:t>Setup in darkroom</a:t>
            </a:r>
          </a:p>
        </p:txBody>
      </p:sp>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110AA333-7672-EEDD-8D6B-533F373FFC36}"/>
                  </a:ext>
                </a:extLst>
              </p:cNvPr>
              <p:cNvSpPr txBox="1"/>
              <p:nvPr/>
            </p:nvSpPr>
            <p:spPr>
              <a:xfrm>
                <a:off x="571256" y="5304317"/>
                <a:ext cx="4944930" cy="923330"/>
              </a:xfrm>
              <a:prstGeom prst="rect">
                <a:avLst/>
              </a:prstGeom>
              <a:noFill/>
            </p:spPr>
            <p:txBody>
              <a:bodyPr wrap="square" rtlCol="0">
                <a:spAutoFit/>
              </a:bodyPr>
              <a:lstStyle/>
              <a:p>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𝑓</m:t>
                        </m:r>
                      </m:e>
                      <m:sub>
                        <m:r>
                          <a:rPr lang="en-US" altLang="zh-CN" b="0" i="1" smtClean="0">
                            <a:latin typeface="Cambria Math" panose="02040503050406030204" pitchFamily="18" charset="0"/>
                          </a:rPr>
                          <m:t>𝑙𝑎𝑠𝑒𝑟</m:t>
                        </m:r>
                      </m:sub>
                    </m:sSub>
                  </m:oMath>
                </a14:m>
                <a:r>
                  <a:rPr lang="en-US" altLang="zh-CN" dirty="0"/>
                  <a:t>: 2Hz~10000Hz</a:t>
                </a:r>
              </a:p>
              <a:p>
                <a:r>
                  <a:rPr lang="en-US" altLang="zh-CN" dirty="0"/>
                  <a:t>Change laser intensity by adjusting attenuator 1,2 </a:t>
                </a:r>
              </a:p>
              <a:p>
                <a:r>
                  <a:rPr lang="en-US" altLang="zh-CN" dirty="0"/>
                  <a:t>Two signals are collected on the oscilloscope.</a:t>
                </a:r>
                <a:endParaRPr lang="zh-CN" altLang="en-US" dirty="0"/>
              </a:p>
            </p:txBody>
          </p:sp>
        </mc:Choice>
        <mc:Fallback xmlns="">
          <p:sp>
            <p:nvSpPr>
              <p:cNvPr id="3" name="文本框 2">
                <a:extLst>
                  <a:ext uri="{FF2B5EF4-FFF2-40B4-BE49-F238E27FC236}">
                    <a16:creationId xmlns:a16="http://schemas.microsoft.com/office/drawing/2014/main" id="{110AA333-7672-EEDD-8D6B-533F373FFC36}"/>
                  </a:ext>
                </a:extLst>
              </p:cNvPr>
              <p:cNvSpPr txBox="1">
                <a:spLocks noRot="1" noChangeAspect="1" noMove="1" noResize="1" noEditPoints="1" noAdjustHandles="1" noChangeArrowheads="1" noChangeShapeType="1" noTextEdit="1"/>
              </p:cNvSpPr>
              <p:nvPr/>
            </p:nvSpPr>
            <p:spPr>
              <a:xfrm>
                <a:off x="571256" y="5304317"/>
                <a:ext cx="4944930" cy="923330"/>
              </a:xfrm>
              <a:prstGeom prst="rect">
                <a:avLst/>
              </a:prstGeom>
              <a:blipFill>
                <a:blip r:embed="rId4"/>
                <a:stretch>
                  <a:fillRect l="-1110" t="-3289" b="-9211"/>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31F7679C-6D98-7B06-5922-D14A80CDEA09}"/>
              </a:ext>
            </a:extLst>
          </p:cNvPr>
          <p:cNvPicPr>
            <a:picLocks noChangeAspect="1"/>
          </p:cNvPicPr>
          <p:nvPr/>
        </p:nvPicPr>
        <p:blipFill rotWithShape="1">
          <a:blip r:embed="rId5" cstate="print">
            <a:clrChange>
              <a:clrFrom>
                <a:srgbClr val="000000"/>
              </a:clrFrom>
              <a:clrTo>
                <a:srgbClr val="000000">
                  <a:alpha val="0"/>
                </a:srgbClr>
              </a:clrTo>
            </a:clrChange>
            <a:extLst>
              <a:ext uri="{28A0092B-C50C-407E-A947-70E740481C1C}">
                <a14:useLocalDpi xmlns:a14="http://schemas.microsoft.com/office/drawing/2010/main" val="0"/>
              </a:ext>
            </a:extLst>
          </a:blip>
          <a:srcRect t="6446" r="31791"/>
          <a:stretch/>
        </p:blipFill>
        <p:spPr>
          <a:xfrm>
            <a:off x="8548708" y="1607649"/>
            <a:ext cx="3582332" cy="2625597"/>
          </a:xfrm>
          <a:prstGeom prst="rect">
            <a:avLst/>
          </a:prstGeom>
        </p:spPr>
      </p:pic>
      <p:sp>
        <p:nvSpPr>
          <p:cNvPr id="4" name="日期占位符 3">
            <a:extLst>
              <a:ext uri="{FF2B5EF4-FFF2-40B4-BE49-F238E27FC236}">
                <a16:creationId xmlns:a16="http://schemas.microsoft.com/office/drawing/2014/main" id="{6654043D-85EB-4E0A-B6B1-27FF2EF469EE}"/>
              </a:ext>
            </a:extLst>
          </p:cNvPr>
          <p:cNvSpPr>
            <a:spLocks noGrp="1"/>
          </p:cNvSpPr>
          <p:nvPr>
            <p:ph type="dt" sz="half" idx="10"/>
          </p:nvPr>
        </p:nvSpPr>
        <p:spPr/>
        <p:txBody>
          <a:bodyPr/>
          <a:lstStyle/>
          <a:p>
            <a:fld id="{2C7E49A8-3DA2-4BDD-9472-CBCDB9E59AF8}" type="datetime1">
              <a:rPr lang="zh-CN" altLang="en-US" smtClean="0"/>
              <a:t>2025/2/24</a:t>
            </a:fld>
            <a:endParaRPr lang="zh-CN" altLang="en-US"/>
          </a:p>
        </p:txBody>
      </p:sp>
      <p:sp>
        <p:nvSpPr>
          <p:cNvPr id="9" name="灯片编号占位符 8">
            <a:extLst>
              <a:ext uri="{FF2B5EF4-FFF2-40B4-BE49-F238E27FC236}">
                <a16:creationId xmlns:a16="http://schemas.microsoft.com/office/drawing/2014/main" id="{3FF2E44E-AD65-181F-AD34-0ED40D140F59}"/>
              </a:ext>
            </a:extLst>
          </p:cNvPr>
          <p:cNvSpPr>
            <a:spLocks noGrp="1"/>
          </p:cNvSpPr>
          <p:nvPr>
            <p:ph type="sldNum" sz="quarter" idx="12"/>
          </p:nvPr>
        </p:nvSpPr>
        <p:spPr/>
        <p:txBody>
          <a:bodyPr/>
          <a:lstStyle/>
          <a:p>
            <a:fld id="{772B3C76-F426-418F-9AAE-6732A97E15CC}" type="slidenum">
              <a:rPr lang="zh-CN" altLang="en-US" smtClean="0"/>
              <a:t>6</a:t>
            </a:fld>
            <a:endParaRPr lang="zh-CN" altLang="en-US"/>
          </a:p>
        </p:txBody>
      </p:sp>
      <p:pic>
        <p:nvPicPr>
          <p:cNvPr id="12" name="图片 11">
            <a:extLst>
              <a:ext uri="{FF2B5EF4-FFF2-40B4-BE49-F238E27FC236}">
                <a16:creationId xmlns:a16="http://schemas.microsoft.com/office/drawing/2014/main" id="{16582779-639C-B010-BA8D-44D91C32BB02}"/>
              </a:ext>
            </a:extLst>
          </p:cNvPr>
          <p:cNvPicPr>
            <a:picLocks noChangeAspect="1"/>
          </p:cNvPicPr>
          <p:nvPr/>
        </p:nvPicPr>
        <p:blipFill>
          <a:blip r:embed="rId6"/>
          <a:stretch>
            <a:fillRect/>
          </a:stretch>
        </p:blipFill>
        <p:spPr>
          <a:xfrm>
            <a:off x="5516186" y="1473080"/>
            <a:ext cx="3033301" cy="4889828"/>
          </a:xfrm>
          <a:prstGeom prst="rect">
            <a:avLst/>
          </a:prstGeom>
        </p:spPr>
      </p:pic>
      <p:sp>
        <p:nvSpPr>
          <p:cNvPr id="13" name="文本框 12">
            <a:extLst>
              <a:ext uri="{FF2B5EF4-FFF2-40B4-BE49-F238E27FC236}">
                <a16:creationId xmlns:a16="http://schemas.microsoft.com/office/drawing/2014/main" id="{46EE819A-1DD3-1FEA-4B70-6B1274319BDE}"/>
              </a:ext>
            </a:extLst>
          </p:cNvPr>
          <p:cNvSpPr txBox="1"/>
          <p:nvPr/>
        </p:nvSpPr>
        <p:spPr>
          <a:xfrm>
            <a:off x="9155971" y="2367352"/>
            <a:ext cx="1164921" cy="461665"/>
          </a:xfrm>
          <a:prstGeom prst="rect">
            <a:avLst/>
          </a:prstGeom>
          <a:noFill/>
        </p:spPr>
        <p:txBody>
          <a:bodyPr wrap="square" rtlCol="0">
            <a:spAutoFit/>
          </a:bodyPr>
          <a:lstStyle/>
          <a:p>
            <a:r>
              <a:rPr lang="en-US" altLang="zh-CN" sz="2400" b="1" dirty="0">
                <a:solidFill>
                  <a:srgbClr val="FF0000"/>
                </a:solidFill>
                <a:highlight>
                  <a:srgbClr val="FFFF00"/>
                </a:highlight>
              </a:rPr>
              <a:t>RPC</a:t>
            </a:r>
            <a:endParaRPr lang="zh-CN" altLang="en-US" sz="2400" b="1" dirty="0">
              <a:solidFill>
                <a:srgbClr val="FF0000"/>
              </a:solidFill>
              <a:highlight>
                <a:srgbClr val="FFFF00"/>
              </a:highlight>
            </a:endParaRPr>
          </a:p>
        </p:txBody>
      </p:sp>
      <p:sp>
        <p:nvSpPr>
          <p:cNvPr id="14" name="文本框 13">
            <a:extLst>
              <a:ext uri="{FF2B5EF4-FFF2-40B4-BE49-F238E27FC236}">
                <a16:creationId xmlns:a16="http://schemas.microsoft.com/office/drawing/2014/main" id="{9FE9ED75-FF66-CFC7-E3EC-F2FF108525E5}"/>
              </a:ext>
            </a:extLst>
          </p:cNvPr>
          <p:cNvSpPr txBox="1"/>
          <p:nvPr/>
        </p:nvSpPr>
        <p:spPr>
          <a:xfrm>
            <a:off x="10803928" y="2458782"/>
            <a:ext cx="1164921" cy="461665"/>
          </a:xfrm>
          <a:prstGeom prst="rect">
            <a:avLst/>
          </a:prstGeom>
          <a:noFill/>
        </p:spPr>
        <p:txBody>
          <a:bodyPr wrap="square" rtlCol="0">
            <a:spAutoFit/>
          </a:bodyPr>
          <a:lstStyle/>
          <a:p>
            <a:r>
              <a:rPr lang="en-US" altLang="zh-CN" sz="2400" b="1" dirty="0">
                <a:solidFill>
                  <a:srgbClr val="FF0000"/>
                </a:solidFill>
                <a:highlight>
                  <a:srgbClr val="FFFF00"/>
                </a:highlight>
              </a:rPr>
              <a:t>PMT</a:t>
            </a:r>
            <a:endParaRPr lang="zh-CN" altLang="en-US" sz="2400" b="1" dirty="0">
              <a:solidFill>
                <a:srgbClr val="FF0000"/>
              </a:solidFill>
              <a:highlight>
                <a:srgbClr val="FFFF00"/>
              </a:highlight>
            </a:endParaRPr>
          </a:p>
        </p:txBody>
      </p:sp>
      <mc:AlternateContent xmlns:mc="http://schemas.openxmlformats.org/markup-compatibility/2006" xmlns:a14="http://schemas.microsoft.com/office/drawing/2010/main">
        <mc:Choice Requires="a14">
          <p:sp>
            <p:nvSpPr>
              <p:cNvPr id="2" name="文本框 1">
                <a:extLst>
                  <a:ext uri="{FF2B5EF4-FFF2-40B4-BE49-F238E27FC236}">
                    <a16:creationId xmlns:a16="http://schemas.microsoft.com/office/drawing/2014/main" id="{7AC29FC0-31A4-305D-70B3-3E94F9288FB6}"/>
                  </a:ext>
                </a:extLst>
              </p:cNvPr>
              <p:cNvSpPr txBox="1"/>
              <p:nvPr/>
            </p:nvSpPr>
            <p:spPr>
              <a:xfrm>
                <a:off x="9155970" y="4740442"/>
                <a:ext cx="3036029" cy="668260"/>
              </a:xfrm>
              <a:prstGeom prst="rect">
                <a:avLst/>
              </a:prstGeom>
              <a:noFill/>
            </p:spPr>
            <p:txBody>
              <a:bodyPr wrap="square" rtlCol="0">
                <a:spAutoFit/>
              </a:bodyPr>
              <a:lstStyle/>
              <a:p>
                <a:pPr/>
                <a:r>
                  <a:rPr lang="en-US" altLang="zh-CN" sz="1800" b="1" dirty="0">
                    <a:solidFill>
                      <a:srgbClr val="000000"/>
                    </a:solidFill>
                    <a:effectLst/>
                    <a:latin typeface="Times New Roman" panose="02020603050405020304" pitchFamily="18" charset="0"/>
                    <a:cs typeface="Times New Roman" panose="02020603050405020304" pitchFamily="18" charset="0"/>
                  </a:rPr>
                  <a:t>System’s time uncertainty:</a:t>
                </a:r>
                <a:br>
                  <a:rPr lang="en-US" altLang="zh-CN" sz="1800" b="1" dirty="0">
                    <a:solidFill>
                      <a:srgbClr val="000000"/>
                    </a:solidFill>
                    <a:effectLst/>
                    <a:latin typeface="Times New Roman" panose="02020603050405020304" pitchFamily="18" charset="0"/>
                    <a:cs typeface="Times New Roman" panose="02020603050405020304" pitchFamily="18" charset="0"/>
                  </a:rPr>
                </a:br>
                <a14:m>
                  <m:oMathPara xmlns:m="http://schemas.openxmlformats.org/officeDocument/2006/math">
                    <m:oMathParaPr>
                      <m:jc m:val="centerGroup"/>
                    </m:oMathParaPr>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𝜎</m:t>
                          </m:r>
                        </m:e>
                        <m:sub>
                          <m:r>
                            <a:rPr lang="en-US" altLang="zh-CN" b="0" i="1" smtClean="0">
                              <a:latin typeface="Cambria Math" panose="02040503050406030204" pitchFamily="18" charset="0"/>
                            </a:rPr>
                            <m:t>𝑠𝑦𝑠𝑡𝑒𝑚</m:t>
                          </m:r>
                        </m:sub>
                      </m:sSub>
                      <m:r>
                        <a:rPr lang="en-US" altLang="zh-CN" b="0" i="1" smtClean="0">
                          <a:latin typeface="Cambria Math" panose="02040503050406030204" pitchFamily="18" charset="0"/>
                        </a:rPr>
                        <m:t> ~ </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𝜎</m:t>
                          </m:r>
                        </m:e>
                        <m:sub>
                          <m:r>
                            <a:rPr lang="en-US" altLang="zh-CN" b="0" i="1" smtClean="0">
                              <a:latin typeface="Cambria Math" panose="02040503050406030204" pitchFamily="18" charset="0"/>
                            </a:rPr>
                            <m:t>𝑃𝑀𝑇</m:t>
                          </m:r>
                        </m:sub>
                      </m:sSub>
                      <m:r>
                        <a:rPr lang="en-US" altLang="zh-CN" b="0" i="1" smtClean="0">
                          <a:latin typeface="Cambria Math" panose="02040503050406030204" pitchFamily="18" charset="0"/>
                        </a:rPr>
                        <m:t> ~ 10</m:t>
                      </m:r>
                      <m:r>
                        <a:rPr lang="en-US" altLang="zh-CN" b="0" i="1" smtClean="0">
                          <a:latin typeface="Cambria Math" panose="02040503050406030204" pitchFamily="18" charset="0"/>
                        </a:rPr>
                        <m:t>𝑝𝑠</m:t>
                      </m:r>
                    </m:oMath>
                  </m:oMathPara>
                </a14:m>
                <a:endParaRPr lang="en-US" altLang="zh-CN" sz="1800" b="1" dirty="0">
                  <a:solidFill>
                    <a:srgbClr val="000000"/>
                  </a:solidFill>
                  <a:effectLst/>
                  <a:latin typeface="Times New Roman" panose="02020603050405020304" pitchFamily="18" charset="0"/>
                  <a:cs typeface="Times New Roman" panose="02020603050405020304" pitchFamily="18" charset="0"/>
                </a:endParaRPr>
              </a:p>
            </p:txBody>
          </p:sp>
        </mc:Choice>
        <mc:Fallback xmlns="">
          <p:sp>
            <p:nvSpPr>
              <p:cNvPr id="2" name="文本框 1">
                <a:extLst>
                  <a:ext uri="{FF2B5EF4-FFF2-40B4-BE49-F238E27FC236}">
                    <a16:creationId xmlns:a16="http://schemas.microsoft.com/office/drawing/2014/main" id="{7AC29FC0-31A4-305D-70B3-3E94F9288FB6}"/>
                  </a:ext>
                </a:extLst>
              </p:cNvPr>
              <p:cNvSpPr txBox="1">
                <a:spLocks noRot="1" noChangeAspect="1" noMove="1" noResize="1" noEditPoints="1" noAdjustHandles="1" noChangeArrowheads="1" noChangeShapeType="1" noTextEdit="1"/>
              </p:cNvSpPr>
              <p:nvPr/>
            </p:nvSpPr>
            <p:spPr>
              <a:xfrm>
                <a:off x="9155970" y="4740442"/>
                <a:ext cx="3036029" cy="668260"/>
              </a:xfrm>
              <a:prstGeom prst="rect">
                <a:avLst/>
              </a:prstGeom>
              <a:blipFill>
                <a:blip r:embed="rId8"/>
                <a:stretch>
                  <a:fillRect l="-1807" t="-5505" b="-458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840368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 name="矩形 2"/>
          <p:cNvSpPr/>
          <p:nvPr/>
        </p:nvSpPr>
        <p:spPr>
          <a:xfrm>
            <a:off x="154004" y="210083"/>
            <a:ext cx="1086469" cy="887002"/>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4" name="直角三角形 3"/>
          <p:cNvSpPr/>
          <p:nvPr/>
        </p:nvSpPr>
        <p:spPr>
          <a:xfrm rot="10800000">
            <a:off x="741647" y="210083"/>
            <a:ext cx="498826" cy="44593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45" name="TextBox 1"/>
          <p:cNvSpPr txBox="1"/>
          <p:nvPr/>
        </p:nvSpPr>
        <p:spPr>
          <a:xfrm>
            <a:off x="75690" y="255366"/>
            <a:ext cx="1331913" cy="830997"/>
          </a:xfrm>
          <a:prstGeom prst="rect">
            <a:avLst/>
          </a:prstGeom>
          <a:noFill/>
          <a:ln w="9525">
            <a:noFill/>
          </a:ln>
        </p:spPr>
        <p:txBody>
          <a:bodyPr>
            <a:spAutoFit/>
          </a:bodyPr>
          <a:lstStyle/>
          <a:p>
            <a:pPr lvl="0" eaLnBrk="1" hangingPunct="1"/>
            <a:r>
              <a:rPr lang="en-US" altLang="zh-CN" sz="4800" b="1" i="1" dirty="0">
                <a:solidFill>
                  <a:schemeClr val="bg1"/>
                </a:solidFill>
                <a:latin typeface="微软雅黑" panose="020B0503020204020204" pitchFamily="34" charset="-122"/>
                <a:ea typeface="微软雅黑" panose="020B0503020204020204" pitchFamily="34" charset="-122"/>
              </a:rPr>
              <a:t>III</a:t>
            </a: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55713" y="406628"/>
            <a:ext cx="2820003"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Simulation</a:t>
            </a:r>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矩形: 圆角 18">
            <a:extLst>
              <a:ext uri="{FF2B5EF4-FFF2-40B4-BE49-F238E27FC236}">
                <a16:creationId xmlns:a16="http://schemas.microsoft.com/office/drawing/2014/main" id="{5CC59192-AEAC-4F99-890F-C1D3C3CB1DC8}"/>
              </a:ext>
            </a:extLst>
          </p:cNvPr>
          <p:cNvSpPr/>
          <p:nvPr/>
        </p:nvSpPr>
        <p:spPr>
          <a:xfrm>
            <a:off x="492140" y="1182810"/>
            <a:ext cx="5177216"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effectLst/>
                <a:latin typeface="Times New Roman" panose="02020603050405020304" pitchFamily="18" charset="0"/>
                <a:cs typeface="Times New Roman" panose="02020603050405020304" pitchFamily="18" charset="0"/>
              </a:rPr>
              <a:t>Garfield++</a:t>
            </a:r>
          </a:p>
        </p:txBody>
      </p:sp>
      <p:pic>
        <p:nvPicPr>
          <p:cNvPr id="17" name="图片 16">
            <a:extLst>
              <a:ext uri="{FF2B5EF4-FFF2-40B4-BE49-F238E27FC236}">
                <a16:creationId xmlns:a16="http://schemas.microsoft.com/office/drawing/2014/main" id="{899D5C66-2443-C420-8441-AB983BB2FFD6}"/>
              </a:ext>
            </a:extLst>
          </p:cNvPr>
          <p:cNvPicPr>
            <a:picLocks noChangeAspect="1"/>
          </p:cNvPicPr>
          <p:nvPr/>
        </p:nvPicPr>
        <p:blipFill>
          <a:blip r:embed="rId3"/>
          <a:stretch>
            <a:fillRect/>
          </a:stretch>
        </p:blipFill>
        <p:spPr>
          <a:xfrm>
            <a:off x="57416" y="2911945"/>
            <a:ext cx="6981807" cy="2006450"/>
          </a:xfrm>
          <a:prstGeom prst="rect">
            <a:avLst/>
          </a:prstGeom>
        </p:spPr>
      </p:pic>
      <p:sp>
        <p:nvSpPr>
          <p:cNvPr id="20" name="文本框 19">
            <a:extLst>
              <a:ext uri="{FF2B5EF4-FFF2-40B4-BE49-F238E27FC236}">
                <a16:creationId xmlns:a16="http://schemas.microsoft.com/office/drawing/2014/main" id="{9753C9B4-99F1-D7BD-479B-6B16B766A60E}"/>
              </a:ext>
            </a:extLst>
          </p:cNvPr>
          <p:cNvSpPr txBox="1"/>
          <p:nvPr/>
        </p:nvSpPr>
        <p:spPr>
          <a:xfrm>
            <a:off x="276359" y="1990032"/>
            <a:ext cx="6543923" cy="400110"/>
          </a:xfrm>
          <a:prstGeom prst="rect">
            <a:avLst/>
          </a:prstGeom>
          <a:noFill/>
        </p:spPr>
        <p:txBody>
          <a:bodyPr wrap="square" rtlCol="0">
            <a:spAutoFit/>
          </a:bodyPr>
          <a:lstStyle/>
          <a:p>
            <a:r>
              <a:rPr lang="en-US" altLang="zh-CN" sz="2000" dirty="0"/>
              <a:t>avalanche → signal → gain, time resolution, etc.</a:t>
            </a:r>
          </a:p>
        </p:txBody>
      </p:sp>
      <p:pic>
        <p:nvPicPr>
          <p:cNvPr id="22" name="图片 21">
            <a:extLst>
              <a:ext uri="{FF2B5EF4-FFF2-40B4-BE49-F238E27FC236}">
                <a16:creationId xmlns:a16="http://schemas.microsoft.com/office/drawing/2014/main" id="{7C36B8F3-7721-45C1-FC2D-28DDDE4E71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28554" y="2579522"/>
            <a:ext cx="4125246" cy="2880000"/>
          </a:xfrm>
          <a:prstGeom prst="rect">
            <a:avLst/>
          </a:prstGeom>
        </p:spPr>
      </p:pic>
      <p:sp>
        <p:nvSpPr>
          <p:cNvPr id="23" name="文本框 22">
            <a:extLst>
              <a:ext uri="{FF2B5EF4-FFF2-40B4-BE49-F238E27FC236}">
                <a16:creationId xmlns:a16="http://schemas.microsoft.com/office/drawing/2014/main" id="{EE3F75A3-77AA-C631-463B-D20D9A4DCF11}"/>
              </a:ext>
            </a:extLst>
          </p:cNvPr>
          <p:cNvSpPr txBox="1"/>
          <p:nvPr/>
        </p:nvSpPr>
        <p:spPr>
          <a:xfrm>
            <a:off x="6585334" y="1318415"/>
            <a:ext cx="4839903" cy="1200329"/>
          </a:xfrm>
          <a:prstGeom prst="rect">
            <a:avLst/>
          </a:prstGeom>
          <a:noFill/>
        </p:spPr>
        <p:txBody>
          <a:bodyPr wrap="square" rtlCol="0">
            <a:spAutoFit/>
          </a:bodyPr>
          <a:lstStyle/>
          <a:p>
            <a:r>
              <a:rPr lang="en-US" altLang="zh-CN" dirty="0"/>
              <a:t>Uniform filed inside gas, allows for a grid-based MC simulation for the avalanche dynamics (fast simulation)</a:t>
            </a:r>
            <a:br>
              <a:rPr lang="en-US" altLang="zh-CN" dirty="0"/>
            </a:br>
            <a:r>
              <a:rPr lang="en-US" altLang="zh-CN" dirty="0">
                <a:hlinkClick r:id="rId5"/>
              </a:rPr>
              <a:t>RPC | Garfield++ (cern.ch)</a:t>
            </a:r>
            <a:endParaRPr lang="zh-CN" altLang="en-US" dirty="0"/>
          </a:p>
        </p:txBody>
      </p:sp>
      <mc:AlternateContent xmlns:mc="http://schemas.openxmlformats.org/markup-compatibility/2006" xmlns:a14="http://schemas.microsoft.com/office/drawing/2010/main">
        <mc:Choice Requires="a14">
          <p:sp>
            <p:nvSpPr>
              <p:cNvPr id="24" name="文本框 23">
                <a:extLst>
                  <a:ext uri="{FF2B5EF4-FFF2-40B4-BE49-F238E27FC236}">
                    <a16:creationId xmlns:a16="http://schemas.microsoft.com/office/drawing/2014/main" id="{38A4FFE8-A4FD-8495-B114-8E4D41477E28}"/>
                  </a:ext>
                </a:extLst>
              </p:cNvPr>
              <p:cNvSpPr txBox="1"/>
              <p:nvPr/>
            </p:nvSpPr>
            <p:spPr>
              <a:xfrm>
                <a:off x="3548320" y="5604528"/>
                <a:ext cx="6543923" cy="425053"/>
              </a:xfrm>
              <a:prstGeom prst="rect">
                <a:avLst/>
              </a:prstGeom>
              <a:noFill/>
            </p:spPr>
            <p:txBody>
              <a:bodyPr wrap="square" rtlCol="0">
                <a:spAutoFit/>
              </a:bodyPr>
              <a:lstStyle/>
              <a:p>
                <a14:m>
                  <m:oMath xmlns:m="http://schemas.openxmlformats.org/officeDocument/2006/math">
                    <m:sSub>
                      <m:sSubPr>
                        <m:ctrlPr>
                          <a:rPr lang="en-US" altLang="zh-CN" sz="2000" b="0" i="1" smtClean="0">
                            <a:latin typeface="Cambria Math" panose="02040503050406030204" pitchFamily="18" charset="0"/>
                          </a:rPr>
                        </m:ctrlPr>
                      </m:sSubPr>
                      <m:e>
                        <m:r>
                          <a:rPr lang="en-US" altLang="zh-CN" sz="2000" b="0" i="1" smtClean="0">
                            <a:latin typeface="Cambria Math" panose="02040503050406030204" pitchFamily="18" charset="0"/>
                          </a:rPr>
                          <m:t>𝜎</m:t>
                        </m:r>
                      </m:e>
                      <m:sub>
                        <m:r>
                          <a:rPr lang="en-US" altLang="zh-CN" sz="2000" b="0" i="1" smtClean="0">
                            <a:latin typeface="Cambria Math" panose="02040503050406030204" pitchFamily="18" charset="0"/>
                          </a:rPr>
                          <m:t>𝑡</m:t>
                        </m:r>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𝑠𝑖𝑛𝑔𝑙𝑒</m:t>
                        </m:r>
                        <m:r>
                          <a:rPr lang="en-US" altLang="zh-CN" sz="2000" b="0" i="1" smtClean="0">
                            <a:latin typeface="Cambria Math" panose="02040503050406030204" pitchFamily="18" charset="0"/>
                          </a:rPr>
                          <m:t> </m:t>
                        </m:r>
                        <m:sSup>
                          <m:sSupPr>
                            <m:ctrlPr>
                              <a:rPr lang="en-US" altLang="zh-CN" sz="2000" b="0" i="1" smtClean="0">
                                <a:latin typeface="Cambria Math" panose="02040503050406030204" pitchFamily="18" charset="0"/>
                              </a:rPr>
                            </m:ctrlPr>
                          </m:sSupPr>
                          <m:e>
                            <m:r>
                              <a:rPr lang="en-US" altLang="zh-CN" sz="2000" b="0" i="1" smtClean="0">
                                <a:latin typeface="Cambria Math" panose="02040503050406030204" pitchFamily="18" charset="0"/>
                              </a:rPr>
                              <m:t>𝑒</m:t>
                            </m:r>
                          </m:e>
                          <m:sup>
                            <m:r>
                              <a:rPr lang="en-US" altLang="zh-CN" sz="2000" b="0" i="1" smtClean="0">
                                <a:latin typeface="Cambria Math" panose="02040503050406030204" pitchFamily="18" charset="0"/>
                              </a:rPr>
                              <m:t>−</m:t>
                            </m:r>
                          </m:sup>
                        </m:sSup>
                      </m:sub>
                    </m:sSub>
                    <m:r>
                      <a:rPr lang="en-US" altLang="zh-CN" sz="2000" b="0" i="1" smtClean="0">
                        <a:latin typeface="Cambria Math" panose="02040503050406030204" pitchFamily="18" charset="0"/>
                      </a:rPr>
                      <m:t>&lt; </m:t>
                    </m:r>
                    <m:r>
                      <a:rPr lang="en-US" altLang="zh-CN" sz="2000" i="1">
                        <a:latin typeface="Cambria Math" panose="02040503050406030204" pitchFamily="18" charset="0"/>
                      </a:rPr>
                      <m:t>~</m:t>
                    </m:r>
                    <m:r>
                      <a:rPr lang="en-US" altLang="zh-CN" sz="2000" b="1" i="1" smtClean="0">
                        <a:solidFill>
                          <a:srgbClr val="FF0000"/>
                        </a:solidFill>
                        <a:latin typeface="Cambria Math" panose="02040503050406030204" pitchFamily="18" charset="0"/>
                      </a:rPr>
                      <m:t>𝟑𝟎</m:t>
                    </m:r>
                    <m:r>
                      <a:rPr lang="en-US" altLang="zh-CN" sz="2000" b="1" i="1" smtClean="0">
                        <a:solidFill>
                          <a:srgbClr val="FF0000"/>
                        </a:solidFill>
                        <a:latin typeface="Cambria Math" panose="02040503050406030204" pitchFamily="18" charset="0"/>
                      </a:rPr>
                      <m:t>𝒑𝒔</m:t>
                    </m:r>
                  </m:oMath>
                </a14:m>
                <a:r>
                  <a:rPr lang="en-US" altLang="zh-CN" sz="2000" b="1" dirty="0"/>
                  <a:t>  </a:t>
                </a:r>
                <a:r>
                  <a:rPr lang="en-US" altLang="zh-CN" sz="2000" dirty="0"/>
                  <a:t>@(RPC/Compass gas, 215um)</a:t>
                </a:r>
              </a:p>
            </p:txBody>
          </p:sp>
        </mc:Choice>
        <mc:Fallback xmlns="">
          <p:sp>
            <p:nvSpPr>
              <p:cNvPr id="24" name="文本框 23">
                <a:extLst>
                  <a:ext uri="{FF2B5EF4-FFF2-40B4-BE49-F238E27FC236}">
                    <a16:creationId xmlns:a16="http://schemas.microsoft.com/office/drawing/2014/main" id="{38A4FFE8-A4FD-8495-B114-8E4D41477E28}"/>
                  </a:ext>
                </a:extLst>
              </p:cNvPr>
              <p:cNvSpPr txBox="1">
                <a:spLocks noRot="1" noChangeAspect="1" noMove="1" noResize="1" noEditPoints="1" noAdjustHandles="1" noChangeArrowheads="1" noChangeShapeType="1" noTextEdit="1"/>
              </p:cNvSpPr>
              <p:nvPr/>
            </p:nvSpPr>
            <p:spPr>
              <a:xfrm>
                <a:off x="3548320" y="5604528"/>
                <a:ext cx="6543923" cy="425053"/>
              </a:xfrm>
              <a:prstGeom prst="rect">
                <a:avLst/>
              </a:prstGeom>
              <a:blipFill>
                <a:blip r:embed="rId6"/>
                <a:stretch>
                  <a:fillRect t="-7143" b="-18571"/>
                </a:stretch>
              </a:blipFill>
            </p:spPr>
            <p:txBody>
              <a:bodyPr/>
              <a:lstStyle/>
              <a:p>
                <a:r>
                  <a:rPr lang="zh-CN" altLang="en-US">
                    <a:noFill/>
                  </a:rPr>
                  <a:t> </a:t>
                </a:r>
              </a:p>
            </p:txBody>
          </p:sp>
        </mc:Fallback>
      </mc:AlternateContent>
      <p:sp>
        <p:nvSpPr>
          <p:cNvPr id="7" name="日期占位符 6">
            <a:extLst>
              <a:ext uri="{FF2B5EF4-FFF2-40B4-BE49-F238E27FC236}">
                <a16:creationId xmlns:a16="http://schemas.microsoft.com/office/drawing/2014/main" id="{F6F16175-8A6C-7060-27D9-D216AF2F4FAD}"/>
              </a:ext>
            </a:extLst>
          </p:cNvPr>
          <p:cNvSpPr>
            <a:spLocks noGrp="1"/>
          </p:cNvSpPr>
          <p:nvPr>
            <p:ph type="dt" sz="half" idx="10"/>
          </p:nvPr>
        </p:nvSpPr>
        <p:spPr/>
        <p:txBody>
          <a:bodyPr/>
          <a:lstStyle/>
          <a:p>
            <a:fld id="{B7322D2E-4969-4B13-BCA8-D33D47C55E08}" type="datetime1">
              <a:rPr lang="zh-CN" altLang="en-US" smtClean="0"/>
              <a:t>2025/2/24</a:t>
            </a:fld>
            <a:endParaRPr lang="zh-CN" altLang="en-US"/>
          </a:p>
        </p:txBody>
      </p:sp>
      <p:sp>
        <p:nvSpPr>
          <p:cNvPr id="8" name="灯片编号占位符 7">
            <a:extLst>
              <a:ext uri="{FF2B5EF4-FFF2-40B4-BE49-F238E27FC236}">
                <a16:creationId xmlns:a16="http://schemas.microsoft.com/office/drawing/2014/main" id="{891729C4-24E8-9369-7463-56D33719A5E1}"/>
              </a:ext>
            </a:extLst>
          </p:cNvPr>
          <p:cNvSpPr>
            <a:spLocks noGrp="1"/>
          </p:cNvSpPr>
          <p:nvPr>
            <p:ph type="sldNum" sz="quarter" idx="12"/>
          </p:nvPr>
        </p:nvSpPr>
        <p:spPr/>
        <p:txBody>
          <a:bodyPr/>
          <a:lstStyle/>
          <a:p>
            <a:fld id="{772B3C76-F426-418F-9AAE-6732A97E15CC}" type="slidenum">
              <a:rPr lang="zh-CN" altLang="en-US" smtClean="0"/>
              <a:t>7</a:t>
            </a:fld>
            <a:endParaRPr lang="zh-CN" altLang="en-US"/>
          </a:p>
        </p:txBody>
      </p:sp>
      <p:sp>
        <p:nvSpPr>
          <p:cNvPr id="2" name="文本框 1">
            <a:extLst>
              <a:ext uri="{FF2B5EF4-FFF2-40B4-BE49-F238E27FC236}">
                <a16:creationId xmlns:a16="http://schemas.microsoft.com/office/drawing/2014/main" id="{C1373661-DDAA-DDDC-9467-12E5A4FB1F23}"/>
              </a:ext>
            </a:extLst>
          </p:cNvPr>
          <p:cNvSpPr txBox="1"/>
          <p:nvPr/>
        </p:nvSpPr>
        <p:spPr>
          <a:xfrm>
            <a:off x="3080748" y="2697190"/>
            <a:ext cx="1456528" cy="347203"/>
          </a:xfrm>
          <a:prstGeom prst="rect">
            <a:avLst/>
          </a:prstGeom>
          <a:noFill/>
        </p:spPr>
        <p:txBody>
          <a:bodyPr wrap="square" rtlCol="0">
            <a:spAutoFit/>
          </a:bodyPr>
          <a:lstStyle/>
          <a:p>
            <a:r>
              <a:rPr lang="en-US" altLang="zh-CN" sz="1600" dirty="0">
                <a:solidFill>
                  <a:srgbClr val="FF0000"/>
                </a:solidFill>
              </a:rPr>
              <a:t>0.2  CFD</a:t>
            </a:r>
            <a:endParaRPr lang="zh-CN" altLang="en-US" sz="1600" dirty="0">
              <a:solidFill>
                <a:srgbClr val="FF0000"/>
              </a:solidFill>
            </a:endParaRPr>
          </a:p>
        </p:txBody>
      </p:sp>
      <p:sp>
        <p:nvSpPr>
          <p:cNvPr id="9" name="文本框 8">
            <a:extLst>
              <a:ext uri="{FF2B5EF4-FFF2-40B4-BE49-F238E27FC236}">
                <a16:creationId xmlns:a16="http://schemas.microsoft.com/office/drawing/2014/main" id="{3CF61513-FED7-561A-15A4-724D98891AC3}"/>
              </a:ext>
            </a:extLst>
          </p:cNvPr>
          <p:cNvSpPr txBox="1"/>
          <p:nvPr/>
        </p:nvSpPr>
        <p:spPr>
          <a:xfrm>
            <a:off x="580059" y="3560056"/>
            <a:ext cx="928702" cy="369332"/>
          </a:xfrm>
          <a:prstGeom prst="rect">
            <a:avLst/>
          </a:prstGeom>
          <a:noFill/>
        </p:spPr>
        <p:txBody>
          <a:bodyPr wrap="square" rtlCol="0">
            <a:spAutoFit/>
          </a:bodyPr>
          <a:lstStyle/>
          <a:p>
            <a:r>
              <a:rPr lang="en-US" altLang="zh-CN" sz="900" b="0" dirty="0">
                <a:solidFill>
                  <a:srgbClr val="FF0000"/>
                </a:solidFill>
                <a:effectLst/>
                <a:latin typeface="Consolas" panose="020B0609020204030204" pitchFamily="49" charset="0"/>
              </a:rPr>
              <a:t>Microscopic:</a:t>
            </a:r>
            <a:br>
              <a:rPr lang="en-US" altLang="zh-CN" sz="900" b="0" dirty="0">
                <a:solidFill>
                  <a:srgbClr val="FF0000"/>
                </a:solidFill>
                <a:effectLst/>
                <a:latin typeface="Consolas" panose="020B0609020204030204" pitchFamily="49" charset="0"/>
              </a:rPr>
            </a:br>
            <a:r>
              <a:rPr lang="en-US" altLang="zh-CN" sz="900" b="0" dirty="0">
                <a:solidFill>
                  <a:srgbClr val="FF0000"/>
                </a:solidFill>
                <a:effectLst/>
                <a:latin typeface="Consolas" panose="020B0609020204030204" pitchFamily="49" charset="0"/>
              </a:rPr>
              <a:t> ~100 e-</a:t>
            </a:r>
            <a:endParaRPr lang="zh-CN" altLang="en-US" sz="900" dirty="0"/>
          </a:p>
        </p:txBody>
      </p:sp>
      <p:cxnSp>
        <p:nvCxnSpPr>
          <p:cNvPr id="11" name="直接连接符 10">
            <a:extLst>
              <a:ext uri="{FF2B5EF4-FFF2-40B4-BE49-F238E27FC236}">
                <a16:creationId xmlns:a16="http://schemas.microsoft.com/office/drawing/2014/main" id="{61A7EED1-4A64-376C-8A04-FBA8F8C4CE2B}"/>
              </a:ext>
            </a:extLst>
          </p:cNvPr>
          <p:cNvCxnSpPr>
            <a:cxnSpLocks/>
          </p:cNvCxnSpPr>
          <p:nvPr/>
        </p:nvCxnSpPr>
        <p:spPr>
          <a:xfrm>
            <a:off x="129064" y="3888286"/>
            <a:ext cx="2268696" cy="0"/>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CCB2EE3A-A62C-AA91-F8E7-08EFE7693173}"/>
              </a:ext>
            </a:extLst>
          </p:cNvPr>
          <p:cNvSpPr txBox="1"/>
          <p:nvPr/>
        </p:nvSpPr>
        <p:spPr>
          <a:xfrm>
            <a:off x="492140" y="3923457"/>
            <a:ext cx="1080632" cy="338554"/>
          </a:xfrm>
          <a:prstGeom prst="rect">
            <a:avLst/>
          </a:prstGeom>
          <a:noFill/>
        </p:spPr>
        <p:txBody>
          <a:bodyPr wrap="square" rtlCol="0">
            <a:spAutoFit/>
          </a:bodyPr>
          <a:lstStyle/>
          <a:p>
            <a:r>
              <a:rPr lang="en-US" altLang="zh-CN" sz="900" b="0" dirty="0" err="1">
                <a:solidFill>
                  <a:srgbClr val="FF0000"/>
                </a:solidFill>
                <a:effectLst/>
                <a:latin typeface="Consolas" panose="020B0609020204030204" pitchFamily="49" charset="0"/>
              </a:rPr>
              <a:t>AvalancheGrid</a:t>
            </a:r>
            <a:r>
              <a:rPr lang="en-US" altLang="zh-CN" sz="900" dirty="0">
                <a:solidFill>
                  <a:srgbClr val="FF0000"/>
                </a:solidFill>
                <a:latin typeface="Consolas" panose="020B0609020204030204" pitchFamily="49" charset="0"/>
              </a:rPr>
              <a:t>:</a:t>
            </a:r>
            <a:br>
              <a:rPr lang="en-US" altLang="zh-CN" sz="900" b="0" dirty="0">
                <a:solidFill>
                  <a:srgbClr val="FF0000"/>
                </a:solidFill>
                <a:effectLst/>
                <a:latin typeface="Consolas" panose="020B0609020204030204" pitchFamily="49" charset="0"/>
              </a:rPr>
            </a:br>
            <a:r>
              <a:rPr lang="en-US" altLang="zh-CN" sz="700" b="0" dirty="0">
                <a:solidFill>
                  <a:srgbClr val="FF0000"/>
                </a:solidFill>
                <a:effectLst/>
                <a:latin typeface="Consolas" panose="020B0609020204030204" pitchFamily="49" charset="0"/>
              </a:rPr>
              <a:t>rest avalanche</a:t>
            </a:r>
            <a:endParaRPr lang="zh-CN" altLang="en-US" sz="900" dirty="0"/>
          </a:p>
        </p:txBody>
      </p:sp>
    </p:spTree>
    <p:extLst>
      <p:ext uri="{BB962C8B-B14F-4D97-AF65-F5344CB8AC3E}">
        <p14:creationId xmlns:p14="http://schemas.microsoft.com/office/powerpoint/2010/main" val="3570359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92140" y="342983"/>
            <a:ext cx="4199611" cy="769441"/>
          </a:xfrm>
          <a:prstGeom prst="rect">
            <a:avLst/>
          </a:prstGeom>
          <a:noFill/>
        </p:spPr>
        <p:txBody>
          <a:bodyPr wrap="none" rtlCol="0">
            <a:spAutoFit/>
          </a:bodyPr>
          <a:lstStyle/>
          <a:p>
            <a:r>
              <a:rPr lang="en-US" altLang="zh-CN" sz="4400" b="1" dirty="0" err="1">
                <a:solidFill>
                  <a:srgbClr val="000000"/>
                </a:solidFill>
                <a:effectLst/>
                <a:latin typeface="Times New Roman" panose="02020603050405020304" pitchFamily="18" charset="0"/>
                <a:cs typeface="Times New Roman" panose="02020603050405020304" pitchFamily="18" charset="0"/>
              </a:rPr>
              <a:t>Comsol</a:t>
            </a:r>
            <a:r>
              <a:rPr lang="en-US" altLang="zh-CN" sz="4400" b="1" dirty="0">
                <a:solidFill>
                  <a:srgbClr val="000000"/>
                </a:solidFill>
                <a:effectLst/>
                <a:latin typeface="Times New Roman" panose="02020603050405020304" pitchFamily="18" charset="0"/>
                <a:cs typeface="Times New Roman" panose="02020603050405020304" pitchFamily="18" charset="0"/>
              </a:rPr>
              <a:t> software</a:t>
            </a:r>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矩形: 圆角 18">
            <a:extLst>
              <a:ext uri="{FF2B5EF4-FFF2-40B4-BE49-F238E27FC236}">
                <a16:creationId xmlns:a16="http://schemas.microsoft.com/office/drawing/2014/main" id="{5CC59192-AEAC-4F99-890F-C1D3C3CB1DC8}"/>
              </a:ext>
            </a:extLst>
          </p:cNvPr>
          <p:cNvSpPr/>
          <p:nvPr/>
        </p:nvSpPr>
        <p:spPr>
          <a:xfrm>
            <a:off x="492140" y="1182810"/>
            <a:ext cx="4067828"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effectLst/>
                <a:latin typeface="Times New Roman" panose="02020603050405020304" pitchFamily="18" charset="0"/>
                <a:cs typeface="Times New Roman" panose="02020603050405020304" pitchFamily="18" charset="0"/>
              </a:rPr>
              <a:t>electric field</a:t>
            </a:r>
          </a:p>
        </p:txBody>
      </p:sp>
      <p:pic>
        <p:nvPicPr>
          <p:cNvPr id="8" name="图片 7">
            <a:extLst>
              <a:ext uri="{FF2B5EF4-FFF2-40B4-BE49-F238E27FC236}">
                <a16:creationId xmlns:a16="http://schemas.microsoft.com/office/drawing/2014/main" id="{EE3FAE16-3A7D-F566-401C-F20ACCF148E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393" y="1977968"/>
            <a:ext cx="3722069" cy="2740155"/>
          </a:xfrm>
          <a:prstGeom prst="rect">
            <a:avLst/>
          </a:prstGeom>
          <a:noFill/>
          <a:ln>
            <a:noFill/>
          </a:ln>
        </p:spPr>
      </p:pic>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FDBEE606-3D5C-5CC8-B36F-E061AF65D6E2}"/>
                  </a:ext>
                </a:extLst>
              </p:cNvPr>
              <p:cNvSpPr txBox="1"/>
              <p:nvPr/>
            </p:nvSpPr>
            <p:spPr>
              <a:xfrm>
                <a:off x="-618906" y="4737728"/>
                <a:ext cx="6256420" cy="70487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zh-CN" altLang="en-US" smtClean="0">
                          <a:latin typeface="Cambria Math" panose="02040503050406030204" pitchFamily="18" charset="0"/>
                        </a:rPr>
                        <m:t>Δ</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𝑈</m:t>
                          </m:r>
                        </m:e>
                        <m:sub>
                          <m:r>
                            <a:rPr lang="zh-CN" altLang="en-US" i="1">
                              <a:latin typeface="Cambria Math" panose="02040503050406030204" pitchFamily="18" charset="0"/>
                            </a:rPr>
                            <m:t>𝑔𝑎𝑠</m:t>
                          </m:r>
                        </m:sub>
                      </m:sSub>
                      <m:r>
                        <a:rPr lang="zh-CN" altLang="en-US" i="0">
                          <a:latin typeface="Cambria Math" panose="02040503050406030204" pitchFamily="18" charset="0"/>
                        </a:rPr>
                        <m:t>=</m:t>
                      </m:r>
                      <m:r>
                        <a:rPr lang="zh-CN" altLang="en-US" i="1">
                          <a:latin typeface="Cambria Math" panose="02040503050406030204" pitchFamily="18" charset="0"/>
                        </a:rPr>
                        <m:t>𝐻𝑉</m:t>
                      </m:r>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𝜌</m:t>
                              </m:r>
                            </m:e>
                            <m:sub>
                              <m:r>
                                <a:rPr lang="zh-CN" altLang="en-US" i="1">
                                  <a:latin typeface="Cambria Math" panose="02040503050406030204" pitchFamily="18" charset="0"/>
                                </a:rPr>
                                <m:t>𝑔𝑎𝑠</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𝑙</m:t>
                              </m:r>
                            </m:e>
                            <m:sub>
                              <m:r>
                                <a:rPr lang="zh-CN" altLang="en-US" i="1">
                                  <a:latin typeface="Cambria Math" panose="02040503050406030204" pitchFamily="18" charset="0"/>
                                </a:rPr>
                                <m:t>𝑔𝑎𝑠</m:t>
                              </m:r>
                            </m:sub>
                          </m:sSub>
                        </m:num>
                        <m:den>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𝜌</m:t>
                              </m:r>
                            </m:e>
                            <m:sub>
                              <m:r>
                                <a:rPr lang="zh-CN" altLang="en-US" i="1">
                                  <a:latin typeface="Cambria Math" panose="02040503050406030204" pitchFamily="18" charset="0"/>
                                </a:rPr>
                                <m:t>𝑔𝑎𝑠</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𝑙</m:t>
                              </m:r>
                            </m:e>
                            <m:sub>
                              <m:r>
                                <a:rPr lang="zh-CN" altLang="en-US" i="1">
                                  <a:latin typeface="Cambria Math" panose="02040503050406030204" pitchFamily="18" charset="0"/>
                                </a:rPr>
                                <m:t>𝑔𝑎𝑠</m:t>
                              </m:r>
                            </m:sub>
                          </m:sSub>
                          <m:r>
                            <a:rPr lang="zh-CN" altLang="en-US" i="0">
                              <a:latin typeface="Cambria Math" panose="02040503050406030204" pitchFamily="18" charset="0"/>
                            </a:rPr>
                            <m:t>+ </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𝜌</m:t>
                              </m:r>
                            </m:e>
                            <m:sub>
                              <m:r>
                                <a:rPr lang="zh-CN" altLang="en-US" i="1">
                                  <a:latin typeface="Cambria Math" panose="02040503050406030204" pitchFamily="18" charset="0"/>
                                </a:rPr>
                                <m:t>𝑔𝑙𝑎𝑠𝑠</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𝑙</m:t>
                              </m:r>
                            </m:e>
                            <m:sub>
                              <m:r>
                                <a:rPr lang="zh-CN" altLang="en-US" i="1">
                                  <a:latin typeface="Cambria Math" panose="02040503050406030204" pitchFamily="18" charset="0"/>
                                </a:rPr>
                                <m:t>𝑔𝑙𝑎𝑠𝑠</m:t>
                              </m:r>
                            </m:sub>
                          </m:sSub>
                        </m:den>
                      </m:f>
                    </m:oMath>
                  </m:oMathPara>
                </a14:m>
                <a:endParaRPr lang="zh-CN" altLang="en-US" dirty="0"/>
              </a:p>
            </p:txBody>
          </p:sp>
        </mc:Choice>
        <mc:Fallback xmlns="">
          <p:sp>
            <p:nvSpPr>
              <p:cNvPr id="12" name="文本框 11">
                <a:extLst>
                  <a:ext uri="{FF2B5EF4-FFF2-40B4-BE49-F238E27FC236}">
                    <a16:creationId xmlns:a16="http://schemas.microsoft.com/office/drawing/2014/main" id="{FDBEE606-3D5C-5CC8-B36F-E061AF65D6E2}"/>
                  </a:ext>
                </a:extLst>
              </p:cNvPr>
              <p:cNvSpPr txBox="1">
                <a:spLocks noRot="1" noChangeAspect="1" noMove="1" noResize="1" noEditPoints="1" noAdjustHandles="1" noChangeArrowheads="1" noChangeShapeType="1" noTextEdit="1"/>
              </p:cNvSpPr>
              <p:nvPr/>
            </p:nvSpPr>
            <p:spPr>
              <a:xfrm>
                <a:off x="-618906" y="4737728"/>
                <a:ext cx="6256420" cy="704873"/>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9ECADB16-8C7F-4074-E9A1-68DCF395F7F8}"/>
                  </a:ext>
                </a:extLst>
              </p:cNvPr>
              <p:cNvSpPr txBox="1"/>
              <p:nvPr/>
            </p:nvSpPr>
            <p:spPr>
              <a:xfrm>
                <a:off x="356636" y="5439598"/>
                <a:ext cx="4299585" cy="668901"/>
              </a:xfrm>
              <a:prstGeom prst="rect">
                <a:avLst/>
              </a:prstGeom>
              <a:noFill/>
            </p:spPr>
            <p:txBody>
              <a:bodyPr wrap="square" rtlCol="0">
                <a:spAutoFit/>
              </a:bodyPr>
              <a:lstStyle/>
              <a:p>
                <a:r>
                  <a:rPr lang="en-US" altLang="zh-CN" dirty="0"/>
                  <a:t>Small current in loop, not electrostatic </a:t>
                </a:r>
              </a:p>
              <a:p>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𝜌</m:t>
                        </m:r>
                      </m:e>
                      <m:sub>
                        <m:r>
                          <a:rPr lang="en-US" altLang="zh-CN" b="0" i="1" smtClean="0">
                            <a:latin typeface="Cambria Math" panose="02040503050406030204" pitchFamily="18" charset="0"/>
                          </a:rPr>
                          <m:t>𝑟𝑒𝑠𝑖𝑠𝑡𝑖𝑣𝑒</m:t>
                        </m:r>
                        <m:r>
                          <a:rPr lang="en-US" altLang="zh-CN" b="0" i="1" smtClean="0">
                            <a:latin typeface="Cambria Math" panose="02040503050406030204" pitchFamily="18" charset="0"/>
                          </a:rPr>
                          <m:t> </m:t>
                        </m:r>
                        <m:r>
                          <a:rPr lang="en-US" altLang="zh-CN" b="0" i="1" smtClean="0">
                            <a:latin typeface="Cambria Math" panose="02040503050406030204" pitchFamily="18" charset="0"/>
                          </a:rPr>
                          <m:t>𝑝𝑙𝑎𝑡𝑒</m:t>
                        </m:r>
                      </m:sub>
                    </m:sSub>
                  </m:oMath>
                </a14:m>
                <a:r>
                  <a:rPr lang="en-US" altLang="zh-CN" dirty="0">
                    <a:latin typeface="Cambria Math" panose="02040503050406030204" pitchFamily="18" charset="0"/>
                    <a:ea typeface="Cambria Math" panose="02040503050406030204" pitchFamily="18" charset="0"/>
                  </a:rPr>
                  <a:t>↘</a:t>
                </a:r>
                <a:r>
                  <a:rPr lang="en-US" altLang="zh-CN" dirty="0">
                    <a:latin typeface="Cambria Math" panose="02040503050406030204" pitchFamily="18" charset="0"/>
                  </a:rPr>
                  <a:t>, </a:t>
                </a:r>
                <a14:m>
                  <m:oMath xmlns:m="http://schemas.openxmlformats.org/officeDocument/2006/math">
                    <m:sSub>
                      <m:sSubPr>
                        <m:ctrlPr>
                          <a:rPr lang="en-US" altLang="zh-CN" b="0" i="1" smtClean="0">
                            <a:latin typeface="Cambria Math" panose="02040503050406030204" pitchFamily="18" charset="0"/>
                          </a:rPr>
                        </m:ctrlPr>
                      </m:sSubPr>
                      <m:e>
                        <m:r>
                          <m:rPr>
                            <m:sty m:val="p"/>
                          </m:rPr>
                          <a:rPr lang="en-US" altLang="zh-CN" b="0" i="0" smtClean="0">
                            <a:latin typeface="Cambria Math" panose="02040503050406030204" pitchFamily="18" charset="0"/>
                          </a:rPr>
                          <m:t>Φ</m:t>
                        </m:r>
                      </m:e>
                      <m:sub>
                        <m:r>
                          <a:rPr lang="en-US" altLang="zh-CN" b="0" i="1" smtClean="0">
                            <a:latin typeface="Cambria Math" panose="02040503050406030204" pitchFamily="18" charset="0"/>
                          </a:rPr>
                          <m:t>𝑔𝑎𝑠</m:t>
                        </m:r>
                      </m:sub>
                    </m:sSub>
                  </m:oMath>
                </a14:m>
                <a:r>
                  <a:rPr lang="zh-CN" altLang="en-US" dirty="0"/>
                  <a:t> </a:t>
                </a:r>
                <a:r>
                  <a:rPr lang="zh-CN" altLang="en-US" dirty="0">
                    <a:latin typeface="Cambria Math" panose="02040503050406030204" pitchFamily="18" charset="0"/>
                  </a:rPr>
                  <a:t>↗</a:t>
                </a:r>
                <a:r>
                  <a:rPr lang="en-US" altLang="zh-CN" dirty="0">
                    <a:latin typeface="Cambria Math" panose="02040503050406030204" pitchFamily="18" charset="0"/>
                  </a:rPr>
                  <a:t>, </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𝐸</m:t>
                        </m:r>
                      </m:e>
                      <m:sub>
                        <m:r>
                          <a:rPr lang="en-US" altLang="zh-CN" b="0" i="1" smtClean="0">
                            <a:latin typeface="Cambria Math" panose="02040503050406030204" pitchFamily="18" charset="0"/>
                          </a:rPr>
                          <m:t>𝑔𝑎𝑠</m:t>
                        </m:r>
                      </m:sub>
                    </m:sSub>
                  </m:oMath>
                </a14:m>
                <a:r>
                  <a:rPr lang="zh-CN" altLang="en-US" dirty="0">
                    <a:latin typeface="Cambria Math" panose="02040503050406030204" pitchFamily="18" charset="0"/>
                  </a:rPr>
                  <a:t>↗</a:t>
                </a:r>
                <a:r>
                  <a:rPr lang="en-US" altLang="zh-CN" dirty="0">
                    <a:latin typeface="Cambria Math" panose="02040503050406030204" pitchFamily="18" charset="0"/>
                  </a:rPr>
                  <a:t>, Gain</a:t>
                </a:r>
                <a:r>
                  <a:rPr lang="zh-CN" altLang="en-US" dirty="0">
                    <a:latin typeface="Cambria Math" panose="02040503050406030204" pitchFamily="18" charset="0"/>
                  </a:rPr>
                  <a:t>↗</a:t>
                </a:r>
                <a:endParaRPr lang="zh-CN" altLang="en-US" dirty="0"/>
              </a:p>
            </p:txBody>
          </p:sp>
        </mc:Choice>
        <mc:Fallback xmlns="">
          <p:sp>
            <p:nvSpPr>
              <p:cNvPr id="13" name="文本框 12">
                <a:extLst>
                  <a:ext uri="{FF2B5EF4-FFF2-40B4-BE49-F238E27FC236}">
                    <a16:creationId xmlns:a16="http://schemas.microsoft.com/office/drawing/2014/main" id="{9ECADB16-8C7F-4074-E9A1-68DCF395F7F8}"/>
                  </a:ext>
                </a:extLst>
              </p:cNvPr>
              <p:cNvSpPr txBox="1">
                <a:spLocks noRot="1" noChangeAspect="1" noMove="1" noResize="1" noEditPoints="1" noAdjustHandles="1" noChangeArrowheads="1" noChangeShapeType="1" noTextEdit="1"/>
              </p:cNvSpPr>
              <p:nvPr/>
            </p:nvSpPr>
            <p:spPr>
              <a:xfrm>
                <a:off x="356636" y="5439598"/>
                <a:ext cx="4299585" cy="668901"/>
              </a:xfrm>
              <a:prstGeom prst="rect">
                <a:avLst/>
              </a:prstGeom>
              <a:blipFill>
                <a:blip r:embed="rId5"/>
                <a:stretch>
                  <a:fillRect l="-1277" t="-4545" b="-10000"/>
                </a:stretch>
              </a:blipFill>
            </p:spPr>
            <p:txBody>
              <a:bodyPr/>
              <a:lstStyle/>
              <a:p>
                <a:r>
                  <a:rPr lang="zh-CN" altLang="en-US">
                    <a:noFill/>
                  </a:rPr>
                  <a:t> </a:t>
                </a:r>
              </a:p>
            </p:txBody>
          </p:sp>
        </mc:Fallback>
      </mc:AlternateContent>
      <p:pic>
        <p:nvPicPr>
          <p:cNvPr id="14" name="图片 13">
            <a:extLst>
              <a:ext uri="{FF2B5EF4-FFF2-40B4-BE49-F238E27FC236}">
                <a16:creationId xmlns:a16="http://schemas.microsoft.com/office/drawing/2014/main" id="{A7180A3C-D7FB-B8C1-0EC0-C3A9DCB3CDF1}"/>
              </a:ext>
            </a:extLst>
          </p:cNvPr>
          <p:cNvPicPr>
            <a:picLocks noChangeAspect="1"/>
          </p:cNvPicPr>
          <p:nvPr/>
        </p:nvPicPr>
        <p:blipFill rotWithShape="1">
          <a:blip r:embed="rId6">
            <a:extLst>
              <a:ext uri="{28A0092B-C50C-407E-A947-70E740481C1C}">
                <a14:useLocalDpi xmlns:a14="http://schemas.microsoft.com/office/drawing/2010/main" val="0"/>
              </a:ext>
            </a:extLst>
          </a:blip>
          <a:srcRect l="16034" t="2005" r="13474"/>
          <a:stretch/>
        </p:blipFill>
        <p:spPr>
          <a:xfrm>
            <a:off x="9870832" y="1143719"/>
            <a:ext cx="2260208" cy="1590763"/>
          </a:xfrm>
          <a:prstGeom prst="rect">
            <a:avLst/>
          </a:prstGeom>
        </p:spPr>
      </p:pic>
      <p:sp>
        <p:nvSpPr>
          <p:cNvPr id="15" name="矩形: 圆角 14">
            <a:extLst>
              <a:ext uri="{FF2B5EF4-FFF2-40B4-BE49-F238E27FC236}">
                <a16:creationId xmlns:a16="http://schemas.microsoft.com/office/drawing/2014/main" id="{14E1FF8C-5986-B57E-AD9C-E22342C4C960}"/>
              </a:ext>
            </a:extLst>
          </p:cNvPr>
          <p:cNvSpPr/>
          <p:nvPr/>
        </p:nvSpPr>
        <p:spPr>
          <a:xfrm>
            <a:off x="5598120" y="1204178"/>
            <a:ext cx="4067828"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effectLst/>
                <a:latin typeface="Times New Roman" panose="02020603050405020304" pitchFamily="18" charset="0"/>
                <a:cs typeface="Times New Roman" panose="02020603050405020304" pitchFamily="18" charset="0"/>
              </a:rPr>
              <a:t>weighting field</a:t>
            </a:r>
          </a:p>
        </p:txBody>
      </p:sp>
      <p:pic>
        <p:nvPicPr>
          <p:cNvPr id="16" name="图片 15">
            <a:extLst>
              <a:ext uri="{FF2B5EF4-FFF2-40B4-BE49-F238E27FC236}">
                <a16:creationId xmlns:a16="http://schemas.microsoft.com/office/drawing/2014/main" id="{A6BA49B8-4253-CEE9-CAB0-2A481708D1CB}"/>
              </a:ext>
            </a:extLst>
          </p:cNvPr>
          <p:cNvPicPr>
            <a:picLocks noChangeAspect="1"/>
          </p:cNvPicPr>
          <p:nvPr/>
        </p:nvPicPr>
        <p:blipFill>
          <a:blip r:embed="rId7"/>
          <a:stretch>
            <a:fillRect/>
          </a:stretch>
        </p:blipFill>
        <p:spPr>
          <a:xfrm>
            <a:off x="4866832" y="1788296"/>
            <a:ext cx="4996380" cy="3176343"/>
          </a:xfrm>
          <a:prstGeom prst="rect">
            <a:avLst/>
          </a:prstGeom>
        </p:spPr>
      </p:pic>
      <p:sp>
        <p:nvSpPr>
          <p:cNvPr id="18" name="矩形 17">
            <a:extLst>
              <a:ext uri="{FF2B5EF4-FFF2-40B4-BE49-F238E27FC236}">
                <a16:creationId xmlns:a16="http://schemas.microsoft.com/office/drawing/2014/main" id="{5D008F60-25DA-6953-9DAD-D92260A823D7}"/>
              </a:ext>
            </a:extLst>
          </p:cNvPr>
          <p:cNvSpPr/>
          <p:nvPr/>
        </p:nvSpPr>
        <p:spPr>
          <a:xfrm>
            <a:off x="10515521" y="4290111"/>
            <a:ext cx="1663294" cy="36512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tx1"/>
                </a:solidFill>
                <a:latin typeface="微软雅黑" panose="020B0503020204020204" pitchFamily="34" charset="-122"/>
                <a:ea typeface="微软雅黑" panose="020B0503020204020204" pitchFamily="34" charset="-122"/>
              </a:rPr>
              <a:t>215um gas</a:t>
            </a:r>
            <a:endParaRPr lang="zh-CN" altLang="en-US" sz="1600" b="1" dirty="0">
              <a:solidFill>
                <a:schemeClr val="tx1"/>
              </a:solidFill>
              <a:latin typeface="微软雅黑" panose="020B0503020204020204" pitchFamily="34" charset="-122"/>
              <a:ea typeface="微软雅黑" panose="020B0503020204020204" pitchFamily="34" charset="-122"/>
            </a:endParaRPr>
          </a:p>
        </p:txBody>
      </p:sp>
      <p:sp>
        <p:nvSpPr>
          <p:cNvPr id="21" name="矩形 20">
            <a:extLst>
              <a:ext uri="{FF2B5EF4-FFF2-40B4-BE49-F238E27FC236}">
                <a16:creationId xmlns:a16="http://schemas.microsoft.com/office/drawing/2014/main" id="{88579C53-5542-CDF9-8C8C-AF471E7DA158}"/>
              </a:ext>
            </a:extLst>
          </p:cNvPr>
          <p:cNvSpPr/>
          <p:nvPr/>
        </p:nvSpPr>
        <p:spPr>
          <a:xfrm>
            <a:off x="10508753" y="3764625"/>
            <a:ext cx="1677682" cy="53419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tx1"/>
                </a:solidFill>
                <a:latin typeface="微软雅黑" panose="020B0503020204020204" pitchFamily="34" charset="-122"/>
                <a:ea typeface="微软雅黑" panose="020B0503020204020204" pitchFamily="34" charset="-122"/>
              </a:rPr>
              <a:t>500um glass</a:t>
            </a:r>
            <a:endParaRPr lang="zh-CN" altLang="en-US" sz="1600" b="1" dirty="0">
              <a:solidFill>
                <a:schemeClr val="tx1"/>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id="{F048EB26-6BCF-F71F-E971-576387D676D4}"/>
              </a:ext>
            </a:extLst>
          </p:cNvPr>
          <p:cNvSpPr/>
          <p:nvPr/>
        </p:nvSpPr>
        <p:spPr>
          <a:xfrm>
            <a:off x="10508753" y="3490850"/>
            <a:ext cx="1677682" cy="2737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tx1"/>
                </a:solidFill>
                <a:latin typeface="微软雅黑" panose="020B0503020204020204" pitchFamily="34" charset="-122"/>
                <a:ea typeface="微软雅黑" panose="020B0503020204020204" pitchFamily="34" charset="-122"/>
              </a:rPr>
              <a:t>135um graphite</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sp>
        <p:nvSpPr>
          <p:cNvPr id="25" name="矩形 24">
            <a:extLst>
              <a:ext uri="{FF2B5EF4-FFF2-40B4-BE49-F238E27FC236}">
                <a16:creationId xmlns:a16="http://schemas.microsoft.com/office/drawing/2014/main" id="{7C455EA6-24FC-CA45-C7FD-C71E8F4A3B88}"/>
              </a:ext>
            </a:extLst>
          </p:cNvPr>
          <p:cNvSpPr/>
          <p:nvPr/>
        </p:nvSpPr>
        <p:spPr>
          <a:xfrm>
            <a:off x="10501834" y="3238651"/>
            <a:ext cx="1684601" cy="25219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tx1"/>
                </a:solidFill>
                <a:latin typeface="微软雅黑" panose="020B0503020204020204" pitchFamily="34" charset="-122"/>
                <a:ea typeface="微软雅黑" panose="020B0503020204020204" pitchFamily="34" charset="-122"/>
              </a:rPr>
              <a:t>120um PCB(FR4)</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26" name="文本框 25">
                <a:extLst>
                  <a:ext uri="{FF2B5EF4-FFF2-40B4-BE49-F238E27FC236}">
                    <a16:creationId xmlns:a16="http://schemas.microsoft.com/office/drawing/2014/main" id="{F3F96486-CD8B-FD0F-76E9-C18E89E930DF}"/>
                  </a:ext>
                </a:extLst>
              </p:cNvPr>
              <p:cNvSpPr txBox="1"/>
              <p:nvPr/>
            </p:nvSpPr>
            <p:spPr>
              <a:xfrm>
                <a:off x="5181759" y="5498717"/>
                <a:ext cx="2026602" cy="39190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b="0" i="0" smtClean="0">
                          <a:latin typeface="Cambria Math" panose="02040503050406030204" pitchFamily="18" charset="0"/>
                        </a:rPr>
                        <m:t>Δ</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𝑈</m:t>
                          </m:r>
                        </m:e>
                        <m:sub>
                          <m:r>
                            <a:rPr lang="en-US" altLang="zh-CN" b="0" i="1" smtClean="0">
                              <a:latin typeface="Cambria Math" panose="02040503050406030204" pitchFamily="18" charset="0"/>
                            </a:rPr>
                            <m:t>𝑊</m:t>
                          </m:r>
                          <m:r>
                            <a:rPr lang="en-US" altLang="zh-CN" b="0" i="1" smtClean="0">
                              <a:latin typeface="Cambria Math" panose="02040503050406030204" pitchFamily="18" charset="0"/>
                            </a:rPr>
                            <m:t>−</m:t>
                          </m:r>
                          <m:r>
                            <a:rPr lang="en-US" altLang="zh-CN" b="0" i="1" smtClean="0">
                              <a:latin typeface="Cambria Math" panose="02040503050406030204" pitchFamily="18" charset="0"/>
                            </a:rPr>
                            <m:t>𝑔𝑎𝑠</m:t>
                          </m:r>
                        </m:sub>
                      </m:sSub>
                      <m:r>
                        <a:rPr lang="en-US" altLang="zh-CN" b="0" i="1" smtClean="0">
                          <a:latin typeface="Cambria Math" panose="02040503050406030204" pitchFamily="18" charset="0"/>
                        </a:rPr>
                        <m:t> </m:t>
                      </m:r>
                      <m:r>
                        <a:rPr lang="en-US" altLang="zh-CN" b="0" i="1" smtClean="0">
                          <a:solidFill>
                            <a:srgbClr val="FF0000"/>
                          </a:solidFill>
                          <a:latin typeface="Cambria Math" panose="02040503050406030204" pitchFamily="18" charset="0"/>
                        </a:rPr>
                        <m:t>~ 0.43 </m:t>
                      </m:r>
                      <m:r>
                        <a:rPr lang="en-US" altLang="zh-CN" b="0" i="1" smtClean="0">
                          <a:solidFill>
                            <a:srgbClr val="FF0000"/>
                          </a:solidFill>
                          <a:latin typeface="Cambria Math" panose="02040503050406030204" pitchFamily="18" charset="0"/>
                        </a:rPr>
                        <m:t>𝑉</m:t>
                      </m:r>
                    </m:oMath>
                  </m:oMathPara>
                </a14:m>
                <a:endParaRPr lang="zh-CN" altLang="en-US" dirty="0"/>
              </a:p>
            </p:txBody>
          </p:sp>
        </mc:Choice>
        <mc:Fallback xmlns="">
          <p:sp>
            <p:nvSpPr>
              <p:cNvPr id="26" name="文本框 25">
                <a:extLst>
                  <a:ext uri="{FF2B5EF4-FFF2-40B4-BE49-F238E27FC236}">
                    <a16:creationId xmlns:a16="http://schemas.microsoft.com/office/drawing/2014/main" id="{F3F96486-CD8B-FD0F-76E9-C18E89E930DF}"/>
                  </a:ext>
                </a:extLst>
              </p:cNvPr>
              <p:cNvSpPr txBox="1">
                <a:spLocks noRot="1" noChangeAspect="1" noMove="1" noResize="1" noEditPoints="1" noAdjustHandles="1" noChangeArrowheads="1" noChangeShapeType="1" noTextEdit="1"/>
              </p:cNvSpPr>
              <p:nvPr/>
            </p:nvSpPr>
            <p:spPr>
              <a:xfrm>
                <a:off x="5181759" y="5498717"/>
                <a:ext cx="2026602" cy="391902"/>
              </a:xfrm>
              <a:prstGeom prst="rect">
                <a:avLst/>
              </a:prstGeom>
              <a:blipFill>
                <a:blip r:embed="rId8"/>
                <a:stretch>
                  <a:fillRect b="-6250"/>
                </a:stretch>
              </a:blipFill>
            </p:spPr>
            <p:txBody>
              <a:bodyPr/>
              <a:lstStyle/>
              <a:p>
                <a:r>
                  <a:rPr lang="zh-CN" altLang="en-US">
                    <a:noFill/>
                  </a:rPr>
                  <a:t> </a:t>
                </a:r>
              </a:p>
            </p:txBody>
          </p:sp>
        </mc:Fallback>
      </mc:AlternateContent>
      <p:cxnSp>
        <p:nvCxnSpPr>
          <p:cNvPr id="29" name="直接连接符 28">
            <a:extLst>
              <a:ext uri="{FF2B5EF4-FFF2-40B4-BE49-F238E27FC236}">
                <a16:creationId xmlns:a16="http://schemas.microsoft.com/office/drawing/2014/main" id="{FBD4248B-1B8B-0A64-55B2-E93B11DE931D}"/>
              </a:ext>
            </a:extLst>
          </p:cNvPr>
          <p:cNvCxnSpPr/>
          <p:nvPr/>
        </p:nvCxnSpPr>
        <p:spPr>
          <a:xfrm>
            <a:off x="5219700" y="4765178"/>
            <a:ext cx="0" cy="1440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0DCCBEA9-84D0-661E-7607-1860582D322B}"/>
              </a:ext>
            </a:extLst>
          </p:cNvPr>
          <p:cNvCxnSpPr/>
          <p:nvPr/>
        </p:nvCxnSpPr>
        <p:spPr>
          <a:xfrm>
            <a:off x="6195060" y="3599491"/>
            <a:ext cx="0" cy="13320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a16="http://schemas.microsoft.com/office/drawing/2014/main" id="{CC963C58-A9B1-451C-331B-212E7456D4A8}"/>
              </a:ext>
            </a:extLst>
          </p:cNvPr>
          <p:cNvCxnSpPr>
            <a:cxnSpLocks/>
          </p:cNvCxnSpPr>
          <p:nvPr/>
        </p:nvCxnSpPr>
        <p:spPr>
          <a:xfrm>
            <a:off x="10178716" y="3238651"/>
            <a:ext cx="102820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id="{C05E9B7F-3D7D-6A92-EDD3-A550DCA30F06}"/>
              </a:ext>
            </a:extLst>
          </p:cNvPr>
          <p:cNvCxnSpPr>
            <a:cxnSpLocks/>
          </p:cNvCxnSpPr>
          <p:nvPr/>
        </p:nvCxnSpPr>
        <p:spPr>
          <a:xfrm>
            <a:off x="10178716" y="4655236"/>
            <a:ext cx="102820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1" name="文本框 40">
            <a:extLst>
              <a:ext uri="{FF2B5EF4-FFF2-40B4-BE49-F238E27FC236}">
                <a16:creationId xmlns:a16="http://schemas.microsoft.com/office/drawing/2014/main" id="{357973CF-CF57-B85A-6168-493DFB4F0AE2}"/>
              </a:ext>
            </a:extLst>
          </p:cNvPr>
          <p:cNvSpPr txBox="1"/>
          <p:nvPr/>
        </p:nvSpPr>
        <p:spPr>
          <a:xfrm>
            <a:off x="9665947" y="4372296"/>
            <a:ext cx="957937" cy="369332"/>
          </a:xfrm>
          <a:prstGeom prst="rect">
            <a:avLst/>
          </a:prstGeom>
          <a:noFill/>
        </p:spPr>
        <p:txBody>
          <a:bodyPr wrap="square" rtlCol="0">
            <a:spAutoFit/>
          </a:bodyPr>
          <a:lstStyle/>
          <a:p>
            <a:r>
              <a:rPr lang="en-US" altLang="zh-CN" dirty="0"/>
              <a:t>PC  </a:t>
            </a:r>
            <a:r>
              <a:rPr lang="en-US" altLang="zh-CN" b="1" dirty="0">
                <a:solidFill>
                  <a:srgbClr val="FF0000"/>
                </a:solidFill>
              </a:rPr>
              <a:t>0V</a:t>
            </a:r>
            <a:endParaRPr lang="zh-CN" altLang="en-US" b="1" dirty="0">
              <a:solidFill>
                <a:srgbClr val="FF0000"/>
              </a:solidFill>
            </a:endParaRPr>
          </a:p>
        </p:txBody>
      </p:sp>
      <p:sp>
        <p:nvSpPr>
          <p:cNvPr id="42" name="文本框 41">
            <a:extLst>
              <a:ext uri="{FF2B5EF4-FFF2-40B4-BE49-F238E27FC236}">
                <a16:creationId xmlns:a16="http://schemas.microsoft.com/office/drawing/2014/main" id="{628E3BE9-88E0-2D78-4C63-D2C806D75A17}"/>
              </a:ext>
            </a:extLst>
          </p:cNvPr>
          <p:cNvSpPr txBox="1"/>
          <p:nvPr/>
        </p:nvSpPr>
        <p:spPr>
          <a:xfrm>
            <a:off x="9613748" y="2659097"/>
            <a:ext cx="1201568" cy="646331"/>
          </a:xfrm>
          <a:prstGeom prst="rect">
            <a:avLst/>
          </a:prstGeom>
          <a:noFill/>
        </p:spPr>
        <p:txBody>
          <a:bodyPr wrap="square" rtlCol="0">
            <a:spAutoFit/>
          </a:bodyPr>
          <a:lstStyle/>
          <a:p>
            <a:r>
              <a:rPr lang="en-US" altLang="zh-CN" dirty="0"/>
              <a:t>Readout pad ,</a:t>
            </a:r>
            <a:r>
              <a:rPr lang="en-US" altLang="zh-CN" b="1" dirty="0">
                <a:solidFill>
                  <a:srgbClr val="FF0000"/>
                </a:solidFill>
              </a:rPr>
              <a:t>1V</a:t>
            </a:r>
            <a:endParaRPr lang="zh-CN" altLang="en-US" b="1" dirty="0">
              <a:solidFill>
                <a:srgbClr val="FF0000"/>
              </a:solidFill>
            </a:endParaRPr>
          </a:p>
        </p:txBody>
      </p:sp>
      <mc:AlternateContent xmlns:mc="http://schemas.openxmlformats.org/markup-compatibility/2006" xmlns:a14="http://schemas.microsoft.com/office/drawing/2010/main">
        <mc:Choice Requires="a14">
          <p:sp>
            <p:nvSpPr>
              <p:cNvPr id="43" name="文本框 42">
                <a:extLst>
                  <a:ext uri="{FF2B5EF4-FFF2-40B4-BE49-F238E27FC236}">
                    <a16:creationId xmlns:a16="http://schemas.microsoft.com/office/drawing/2014/main" id="{AA6E3AC9-ED6C-357B-CCB4-1F9AD8C88104}"/>
                  </a:ext>
                </a:extLst>
              </p:cNvPr>
              <p:cNvSpPr txBox="1"/>
              <p:nvPr/>
            </p:nvSpPr>
            <p:spPr>
              <a:xfrm>
                <a:off x="5238749" y="5964447"/>
                <a:ext cx="6743701" cy="391902"/>
              </a:xfrm>
              <a:prstGeom prst="rect">
                <a:avLst/>
              </a:prstGeom>
              <a:noFill/>
            </p:spPr>
            <p:txBody>
              <a:bodyPr wrap="square" rtlCol="0">
                <a:spAutoFit/>
              </a:bodyPr>
              <a:lstStyle/>
              <a:p>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𝑇</m:t>
                        </m:r>
                      </m:e>
                      <m:sub>
                        <m:r>
                          <a:rPr lang="en-US" altLang="zh-CN" b="0" i="1" smtClean="0">
                            <a:latin typeface="Cambria Math" panose="02040503050406030204" pitchFamily="18" charset="0"/>
                          </a:rPr>
                          <m:t>𝑔𝑙𝑎𝑠𝑠</m:t>
                        </m:r>
                      </m:sub>
                    </m:sSub>
                  </m:oMath>
                </a14:m>
                <a:r>
                  <a:rPr lang="en-US" altLang="zh-CN" dirty="0"/>
                  <a:t>(</a:t>
                </a:r>
                <a:r>
                  <a:rPr lang="en-US" altLang="zh-CN" dirty="0" err="1"/>
                  <a:t>Thicknees</a:t>
                </a:r>
                <a:r>
                  <a:rPr lang="en-US" altLang="zh-CN" dirty="0"/>
                  <a:t>)</a:t>
                </a:r>
                <a:r>
                  <a:rPr lang="en-US" altLang="zh-CN" dirty="0">
                    <a:latin typeface="Cambria Math" panose="02040503050406030204" pitchFamily="18" charset="0"/>
                    <a:ea typeface="Cambria Math" panose="02040503050406030204" pitchFamily="18" charset="0"/>
                  </a:rPr>
                  <a:t>↘, </a:t>
                </a:r>
                <a14:m>
                  <m:oMath xmlns:m="http://schemas.openxmlformats.org/officeDocument/2006/math">
                    <m:sSub>
                      <m:sSubPr>
                        <m:ctrlPr>
                          <a:rPr lang="en-US" altLang="zh-CN" b="0" i="1" smtClean="0">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𝑇</m:t>
                        </m:r>
                      </m:e>
                      <m:sub>
                        <m:r>
                          <a:rPr lang="en-US" altLang="zh-CN" b="0" i="1" smtClean="0">
                            <a:latin typeface="Cambria Math" panose="02040503050406030204" pitchFamily="18" charset="0"/>
                            <a:ea typeface="Cambria Math" panose="02040503050406030204" pitchFamily="18" charset="0"/>
                          </a:rPr>
                          <m:t>𝑔𝑎𝑠</m:t>
                        </m:r>
                      </m:sub>
                    </m:sSub>
                    <m:r>
                      <a:rPr lang="en-US" altLang="zh-CN" b="0" i="1" smtClean="0">
                        <a:latin typeface="Cambria Math" panose="02040503050406030204" pitchFamily="18" charset="0"/>
                        <a:ea typeface="Cambria Math" panose="02040503050406030204" pitchFamily="18" charset="0"/>
                      </a:rPr>
                      <m:t>↗</m:t>
                    </m:r>
                  </m:oMath>
                </a14:m>
                <a:r>
                  <a:rPr lang="en-US" altLang="zh-CN" dirty="0">
                    <a:latin typeface="Cambria Math" panose="02040503050406030204" pitchFamily="18" charset="0"/>
                  </a:rPr>
                  <a:t>, </a:t>
                </a:r>
                <a14:m>
                  <m:oMath xmlns:m="http://schemas.openxmlformats.org/officeDocument/2006/math">
                    <m:r>
                      <m:rPr>
                        <m:sty m:val="p"/>
                      </m:rPr>
                      <a:rPr lang="en-US" altLang="zh-CN">
                        <a:latin typeface="Cambria Math" panose="02040503050406030204" pitchFamily="18" charset="0"/>
                      </a:rPr>
                      <m:t>Δ</m:t>
                    </m:r>
                    <m:sSub>
                      <m:sSubPr>
                        <m:ctrlPr>
                          <a:rPr lang="en-US" altLang="zh-CN" i="1">
                            <a:latin typeface="Cambria Math" panose="02040503050406030204" pitchFamily="18" charset="0"/>
                          </a:rPr>
                        </m:ctrlPr>
                      </m:sSubPr>
                      <m:e>
                        <m:r>
                          <a:rPr lang="en-US" altLang="zh-CN" i="1">
                            <a:latin typeface="Cambria Math" panose="02040503050406030204" pitchFamily="18" charset="0"/>
                          </a:rPr>
                          <m:t>𝑈</m:t>
                        </m:r>
                      </m:e>
                      <m:sub>
                        <m:r>
                          <a:rPr lang="en-US" altLang="zh-CN" i="1">
                            <a:latin typeface="Cambria Math" panose="02040503050406030204" pitchFamily="18" charset="0"/>
                          </a:rPr>
                          <m:t>𝑊</m:t>
                        </m:r>
                        <m:r>
                          <a:rPr lang="en-US" altLang="zh-CN" i="1">
                            <a:latin typeface="Cambria Math" panose="02040503050406030204" pitchFamily="18" charset="0"/>
                          </a:rPr>
                          <m:t>−</m:t>
                        </m:r>
                        <m:r>
                          <a:rPr lang="en-US" altLang="zh-CN" i="1">
                            <a:latin typeface="Cambria Math" panose="02040503050406030204" pitchFamily="18" charset="0"/>
                          </a:rPr>
                          <m:t>𝑔𝑎𝑠</m:t>
                        </m:r>
                      </m:sub>
                    </m:sSub>
                  </m:oMath>
                </a14:m>
                <a:r>
                  <a:rPr lang="zh-CN" altLang="en-US" dirty="0">
                    <a:latin typeface="Cambria Math" panose="02040503050406030204" pitchFamily="18" charset="0"/>
                  </a:rPr>
                  <a:t>↗</a:t>
                </a:r>
                <a:r>
                  <a:rPr lang="en-US" altLang="zh-CN" dirty="0">
                    <a:latin typeface="Cambria Math" panose="02040503050406030204" pitchFamily="18" charset="0"/>
                  </a:rPr>
                  <a:t>, induce signal </a:t>
                </a:r>
                <a:r>
                  <a:rPr lang="en-US" altLang="zh-CN" dirty="0">
                    <a:latin typeface="Cambria Math" panose="02040503050406030204" pitchFamily="18" charset="0"/>
                    <a:ea typeface="Cambria Math" panose="02040503050406030204" pitchFamily="18" charset="0"/>
                  </a:rPr>
                  <a:t>↗</a:t>
                </a:r>
                <a:endParaRPr lang="zh-CN" altLang="en-US" dirty="0"/>
              </a:p>
            </p:txBody>
          </p:sp>
        </mc:Choice>
        <mc:Fallback xmlns="">
          <p:sp>
            <p:nvSpPr>
              <p:cNvPr id="43" name="文本框 42">
                <a:extLst>
                  <a:ext uri="{FF2B5EF4-FFF2-40B4-BE49-F238E27FC236}">
                    <a16:creationId xmlns:a16="http://schemas.microsoft.com/office/drawing/2014/main" id="{AA6E3AC9-ED6C-357B-CCB4-1F9AD8C88104}"/>
                  </a:ext>
                </a:extLst>
              </p:cNvPr>
              <p:cNvSpPr txBox="1">
                <a:spLocks noRot="1" noChangeAspect="1" noMove="1" noResize="1" noEditPoints="1" noAdjustHandles="1" noChangeArrowheads="1" noChangeShapeType="1" noTextEdit="1"/>
              </p:cNvSpPr>
              <p:nvPr/>
            </p:nvSpPr>
            <p:spPr>
              <a:xfrm>
                <a:off x="5238749" y="5964447"/>
                <a:ext cx="6743701" cy="391902"/>
              </a:xfrm>
              <a:prstGeom prst="rect">
                <a:avLst/>
              </a:prstGeom>
              <a:blipFill>
                <a:blip r:embed="rId9"/>
                <a:stretch>
                  <a:fillRect t="-9231" b="-16923"/>
                </a:stretch>
              </a:blipFill>
            </p:spPr>
            <p:txBody>
              <a:bodyPr/>
              <a:lstStyle/>
              <a:p>
                <a:r>
                  <a:rPr lang="zh-CN" altLang="en-US">
                    <a:noFill/>
                  </a:rPr>
                  <a:t> </a:t>
                </a:r>
              </a:p>
            </p:txBody>
          </p:sp>
        </mc:Fallback>
      </mc:AlternateContent>
      <p:sp>
        <p:nvSpPr>
          <p:cNvPr id="44" name="文本框 43">
            <a:extLst>
              <a:ext uri="{FF2B5EF4-FFF2-40B4-BE49-F238E27FC236}">
                <a16:creationId xmlns:a16="http://schemas.microsoft.com/office/drawing/2014/main" id="{29F27C54-4076-F4FF-AA32-9303AF355141}"/>
              </a:ext>
            </a:extLst>
          </p:cNvPr>
          <p:cNvSpPr txBox="1"/>
          <p:nvPr/>
        </p:nvSpPr>
        <p:spPr>
          <a:xfrm>
            <a:off x="5181758" y="5050700"/>
            <a:ext cx="3949716" cy="369332"/>
          </a:xfrm>
          <a:prstGeom prst="rect">
            <a:avLst/>
          </a:prstGeom>
          <a:noFill/>
        </p:spPr>
        <p:txBody>
          <a:bodyPr wrap="square" rtlCol="0">
            <a:spAutoFit/>
          </a:bodyPr>
          <a:lstStyle/>
          <a:p>
            <a:r>
              <a:rPr lang="en-US" altLang="zh-CN" dirty="0" err="1"/>
              <a:t>Ramo’s</a:t>
            </a:r>
            <a:r>
              <a:rPr lang="en-US" altLang="zh-CN" dirty="0"/>
              <a:t> weighting field theorem</a:t>
            </a:r>
            <a:endParaRPr lang="zh-CN" altLang="en-US" dirty="0"/>
          </a:p>
        </p:txBody>
      </p:sp>
      <p:sp>
        <p:nvSpPr>
          <p:cNvPr id="7" name="日期占位符 6">
            <a:extLst>
              <a:ext uri="{FF2B5EF4-FFF2-40B4-BE49-F238E27FC236}">
                <a16:creationId xmlns:a16="http://schemas.microsoft.com/office/drawing/2014/main" id="{58CDFA54-65A2-F005-BA60-67F16E2CEA3D}"/>
              </a:ext>
            </a:extLst>
          </p:cNvPr>
          <p:cNvSpPr>
            <a:spLocks noGrp="1"/>
          </p:cNvSpPr>
          <p:nvPr>
            <p:ph type="dt" sz="half" idx="10"/>
          </p:nvPr>
        </p:nvSpPr>
        <p:spPr/>
        <p:txBody>
          <a:bodyPr/>
          <a:lstStyle/>
          <a:p>
            <a:fld id="{06D61214-CE80-4AE5-895B-2DFE9991DFEC}" type="datetime1">
              <a:rPr lang="zh-CN" altLang="en-US" smtClean="0"/>
              <a:t>2025/2/24</a:t>
            </a:fld>
            <a:endParaRPr lang="zh-CN" altLang="en-US"/>
          </a:p>
        </p:txBody>
      </p:sp>
      <p:sp>
        <p:nvSpPr>
          <p:cNvPr id="9" name="灯片编号占位符 8">
            <a:extLst>
              <a:ext uri="{FF2B5EF4-FFF2-40B4-BE49-F238E27FC236}">
                <a16:creationId xmlns:a16="http://schemas.microsoft.com/office/drawing/2014/main" id="{ABD13362-28C1-57C2-B014-CC4E05E7BB3B}"/>
              </a:ext>
            </a:extLst>
          </p:cNvPr>
          <p:cNvSpPr>
            <a:spLocks noGrp="1"/>
          </p:cNvSpPr>
          <p:nvPr>
            <p:ph type="sldNum" sz="quarter" idx="12"/>
          </p:nvPr>
        </p:nvSpPr>
        <p:spPr/>
        <p:txBody>
          <a:bodyPr/>
          <a:lstStyle/>
          <a:p>
            <a:fld id="{772B3C76-F426-418F-9AAE-6732A97E15CC}" type="slidenum">
              <a:rPr lang="zh-CN" altLang="en-US" smtClean="0"/>
              <a:t>8</a:t>
            </a:fld>
            <a:endParaRPr lang="zh-CN" altLang="en-US"/>
          </a:p>
        </p:txBody>
      </p:sp>
    </p:spTree>
    <p:extLst>
      <p:ext uri="{BB962C8B-B14F-4D97-AF65-F5344CB8AC3E}">
        <p14:creationId xmlns:p14="http://schemas.microsoft.com/office/powerpoint/2010/main" val="1375716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矩形 88"/>
          <p:cNvSpPr>
            <a:spLocks noChangeArrowheads="1"/>
          </p:cNvSpPr>
          <p:nvPr/>
        </p:nvSpPr>
        <p:spPr bwMode="auto">
          <a:xfrm>
            <a:off x="0" y="337909"/>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矩形 4"/>
          <p:cNvSpPr/>
          <p:nvPr/>
        </p:nvSpPr>
        <p:spPr>
          <a:xfrm>
            <a:off x="10871835" y="43264"/>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0" name="矩形 89"/>
          <p:cNvSpPr/>
          <p:nvPr/>
        </p:nvSpPr>
        <p:spPr>
          <a:xfrm>
            <a:off x="11039284" y="23318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1" name="矩形 90"/>
          <p:cNvSpPr/>
          <p:nvPr/>
        </p:nvSpPr>
        <p:spPr>
          <a:xfrm>
            <a:off x="11425237" y="22065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2" name="矩形 91"/>
          <p:cNvSpPr/>
          <p:nvPr/>
        </p:nvSpPr>
        <p:spPr>
          <a:xfrm>
            <a:off x="11608117" y="388296"/>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3" name="矩形 92"/>
          <p:cNvSpPr/>
          <p:nvPr/>
        </p:nvSpPr>
        <p:spPr>
          <a:xfrm>
            <a:off x="11963400" y="39137"/>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94" name="矩形 93"/>
          <p:cNvSpPr/>
          <p:nvPr/>
        </p:nvSpPr>
        <p:spPr>
          <a:xfrm>
            <a:off x="0" y="6736080"/>
            <a:ext cx="12192000" cy="121919"/>
          </a:xfrm>
          <a:prstGeom prst="rect">
            <a:avLst/>
          </a:prstGeom>
          <a:solidFill>
            <a:srgbClr val="014B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圆角 18">
            <a:extLst>
              <a:ext uri="{FF2B5EF4-FFF2-40B4-BE49-F238E27FC236}">
                <a16:creationId xmlns:a16="http://schemas.microsoft.com/office/drawing/2014/main" id="{5CC59192-AEAC-4F99-890F-C1D3C3CB1DC8}"/>
              </a:ext>
            </a:extLst>
          </p:cNvPr>
          <p:cNvSpPr/>
          <p:nvPr/>
        </p:nvSpPr>
        <p:spPr>
          <a:xfrm>
            <a:off x="429450" y="1145386"/>
            <a:ext cx="8181149" cy="5850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00000"/>
                </a:solidFill>
                <a:effectLst/>
                <a:latin typeface="Times New Roman" panose="02020603050405020304" pitchFamily="18" charset="0"/>
                <a:cs typeface="Times New Roman" panose="02020603050405020304" pitchFamily="18" charset="0"/>
              </a:rPr>
              <a:t>Resistivity test of </a:t>
            </a:r>
            <a:r>
              <a:rPr lang="en-US" altLang="zh-CN" sz="3200" b="1" dirty="0">
                <a:solidFill>
                  <a:srgbClr val="000000"/>
                </a:solidFill>
                <a:latin typeface="Times New Roman" panose="02020603050405020304" pitchFamily="18" charset="0"/>
                <a:cs typeface="Times New Roman" panose="02020603050405020304" pitchFamily="18" charset="0"/>
              </a:rPr>
              <a:t>resistive plate (</a:t>
            </a:r>
            <a:r>
              <a:rPr lang="en-US" altLang="zh-CN" sz="3200" b="1" dirty="0">
                <a:solidFill>
                  <a:srgbClr val="000000"/>
                </a:solidFill>
                <a:effectLst/>
                <a:latin typeface="Times New Roman" panose="02020603050405020304" pitchFamily="18" charset="0"/>
                <a:cs typeface="Times New Roman" panose="02020603050405020304" pitchFamily="18" charset="0"/>
              </a:rPr>
              <a:t>float glass)</a:t>
            </a:r>
          </a:p>
        </p:txBody>
      </p:sp>
      <p:sp>
        <p:nvSpPr>
          <p:cNvPr id="3" name="文本框 2">
            <a:extLst>
              <a:ext uri="{FF2B5EF4-FFF2-40B4-BE49-F238E27FC236}">
                <a16:creationId xmlns:a16="http://schemas.microsoft.com/office/drawing/2014/main" id="{110AA333-7672-EEDD-8D6B-533F373FFC36}"/>
              </a:ext>
            </a:extLst>
          </p:cNvPr>
          <p:cNvSpPr txBox="1"/>
          <p:nvPr/>
        </p:nvSpPr>
        <p:spPr>
          <a:xfrm>
            <a:off x="401471" y="1880477"/>
            <a:ext cx="5348501" cy="646331"/>
          </a:xfrm>
          <a:prstGeom prst="rect">
            <a:avLst/>
          </a:prstGeom>
          <a:noFill/>
        </p:spPr>
        <p:txBody>
          <a:bodyPr wrap="square" rtlCol="0">
            <a:spAutoFit/>
          </a:bodyPr>
          <a:lstStyle/>
          <a:p>
            <a:r>
              <a:rPr lang="en-US" altLang="zh-CN" dirty="0"/>
              <a:t>Several types of float glass</a:t>
            </a:r>
          </a:p>
          <a:p>
            <a:r>
              <a:rPr lang="en-US" altLang="zh-CN" dirty="0"/>
              <a:t>Diameters = 25mm, thickness = 0.2mm, 0.3mm, 0.5mm </a:t>
            </a:r>
          </a:p>
        </p:txBody>
      </p:sp>
      <p:pic>
        <p:nvPicPr>
          <p:cNvPr id="8" name="图片 7">
            <a:extLst>
              <a:ext uri="{FF2B5EF4-FFF2-40B4-BE49-F238E27FC236}">
                <a16:creationId xmlns:a16="http://schemas.microsoft.com/office/drawing/2014/main" id="{42E28FB5-A2CC-7E49-5CC3-284AF052B4B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1471" y="2793409"/>
            <a:ext cx="2287663" cy="2160000"/>
          </a:xfrm>
          <a:prstGeom prst="rect">
            <a:avLst/>
          </a:prstGeom>
          <a:noFill/>
          <a:ln>
            <a:noFill/>
          </a:ln>
        </p:spPr>
      </p:pic>
      <p:pic>
        <p:nvPicPr>
          <p:cNvPr id="10" name="图片 9">
            <a:extLst>
              <a:ext uri="{FF2B5EF4-FFF2-40B4-BE49-F238E27FC236}">
                <a16:creationId xmlns:a16="http://schemas.microsoft.com/office/drawing/2014/main" id="{BA97FFBF-D419-2626-1F2D-E508F0D40D9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flipH="1">
            <a:off x="2689134" y="2793409"/>
            <a:ext cx="2864184" cy="2160000"/>
          </a:xfrm>
          <a:prstGeom prst="rect">
            <a:avLst/>
          </a:prstGeom>
          <a:noFill/>
          <a:ln>
            <a:noFill/>
          </a:ln>
        </p:spPr>
      </p:pic>
      <mc:AlternateContent xmlns:mc="http://schemas.openxmlformats.org/markup-compatibility/2006" xmlns:a14="http://schemas.microsoft.com/office/drawing/2010/main">
        <mc:Choice Requires="a14">
          <p:sp>
            <p:nvSpPr>
              <p:cNvPr id="14" name="文本框 13">
                <a:extLst>
                  <a:ext uri="{FF2B5EF4-FFF2-40B4-BE49-F238E27FC236}">
                    <a16:creationId xmlns:a16="http://schemas.microsoft.com/office/drawing/2014/main" id="{84AE39B2-4A7B-4435-8C58-04B5DD9058D6}"/>
                  </a:ext>
                </a:extLst>
              </p:cNvPr>
              <p:cNvSpPr txBox="1"/>
              <p:nvPr/>
            </p:nvSpPr>
            <p:spPr>
              <a:xfrm>
                <a:off x="572757" y="5518789"/>
                <a:ext cx="5177216" cy="811376"/>
              </a:xfrm>
              <a:prstGeom prst="rect">
                <a:avLst/>
              </a:prstGeom>
              <a:noFill/>
            </p:spPr>
            <p:txBody>
              <a:bodyPr wrap="square" rtlCol="0">
                <a:spAutoFit/>
              </a:bodyPr>
              <a:lstStyle/>
              <a:p>
                <a:r>
                  <a:rPr lang="en-US" altLang="zh-CN" dirty="0"/>
                  <a:t>U=IR, </a:t>
                </a:r>
                <a14:m>
                  <m:oMath xmlns:m="http://schemas.openxmlformats.org/officeDocument/2006/math">
                    <m:r>
                      <a:rPr lang="en-US" altLang="zh-CN" sz="1800" i="1" smtClean="0">
                        <a:effectLst/>
                        <a:latin typeface="Cambria Math" panose="02040503050406030204" pitchFamily="18" charset="0"/>
                        <a:ea typeface="等线" panose="02010600030101010101" pitchFamily="2" charset="-122"/>
                        <a:cs typeface="Times New Roman" panose="02020603050405020304" pitchFamily="18" charset="0"/>
                      </a:rPr>
                      <m:t>𝑅</m:t>
                    </m:r>
                    <m:r>
                      <a:rPr lang="en-US" altLang="zh-CN" sz="1800" i="1" smtClean="0">
                        <a:effectLst/>
                        <a:latin typeface="Cambria Math" panose="02040503050406030204" pitchFamily="18" charset="0"/>
                        <a:ea typeface="等线" panose="02010600030101010101" pitchFamily="2" charset="-122"/>
                        <a:cs typeface="Times New Roman" panose="02020603050405020304" pitchFamily="18" charset="0"/>
                      </a:rPr>
                      <m:t>=</m:t>
                    </m:r>
                    <m:f>
                      <m:fPr>
                        <m:ctrlPr>
                          <a:rPr lang="zh-CN" altLang="zh-CN" i="1">
                            <a:effectLst/>
                            <a:latin typeface="Cambria Math" panose="02040503050406030204" pitchFamily="18" charset="0"/>
                            <a:ea typeface="Cambria Math" panose="02040503050406030204" pitchFamily="18" charset="0"/>
                          </a:rPr>
                        </m:ctrlPr>
                      </m:fPr>
                      <m:num>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𝜌</m:t>
                        </m:r>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𝑙</m:t>
                        </m:r>
                      </m:num>
                      <m:den>
                        <m:r>
                          <a:rPr lang="en-US" altLang="zh-CN" sz="1800" i="1">
                            <a:effectLst/>
                            <a:latin typeface="Cambria Math" panose="02040503050406030204" pitchFamily="18" charset="0"/>
                            <a:ea typeface="等线" panose="02010600030101010101" pitchFamily="2" charset="-122"/>
                            <a:cs typeface="Times New Roman" panose="02020603050405020304" pitchFamily="18" charset="0"/>
                          </a:rPr>
                          <m:t>𝑆</m:t>
                        </m:r>
                      </m:den>
                    </m:f>
                  </m:oMath>
                </a14:m>
                <a:r>
                  <a:rPr lang="zh-CN" altLang="en-US" dirty="0"/>
                  <a:t>       </a:t>
                </a:r>
                <a:r>
                  <a:rPr lang="zh-CN" altLang="en-US" dirty="0">
                    <a:latin typeface="Cambria Math" panose="02040503050406030204" pitchFamily="18" charset="0"/>
                  </a:rPr>
                  <a:t>⇒</a:t>
                </a:r>
                <a14:m>
                  <m:oMath xmlns:m="http://schemas.openxmlformats.org/officeDocument/2006/math">
                    <m:r>
                      <a:rPr lang="en-US" altLang="zh-CN" b="0" i="0" smtClean="0">
                        <a:latin typeface="Cambria Math" panose="02040503050406030204" pitchFamily="18" charset="0"/>
                      </a:rPr>
                      <m:t>     </m:t>
                    </m:r>
                    <m:r>
                      <a:rPr lang="en-US" altLang="zh-CN" i="1">
                        <a:latin typeface="Cambria Math" panose="02040503050406030204" pitchFamily="18" charset="0"/>
                      </a:rPr>
                      <m:t>𝜌</m:t>
                    </m:r>
                    <m:r>
                      <a:rPr lang="en-US" altLang="zh-CN" i="1">
                        <a:latin typeface="Cambria Math" panose="02040503050406030204" pitchFamily="18" charset="0"/>
                      </a:rPr>
                      <m:t>=</m:t>
                    </m:r>
                    <m:f>
                      <m:fPr>
                        <m:ctrlPr>
                          <a:rPr lang="zh-CN" altLang="zh-CN" i="1">
                            <a:latin typeface="Cambria Math" panose="02040503050406030204" pitchFamily="18" charset="0"/>
                          </a:rPr>
                        </m:ctrlPr>
                      </m:fPr>
                      <m:num>
                        <m:r>
                          <a:rPr lang="en-US" altLang="zh-CN" i="1">
                            <a:latin typeface="Cambria Math" panose="02040503050406030204" pitchFamily="18" charset="0"/>
                          </a:rPr>
                          <m:t>𝑈</m:t>
                        </m:r>
                        <m:r>
                          <a:rPr lang="en-US" altLang="zh-CN" i="1">
                            <a:latin typeface="Cambria Math" panose="02040503050406030204" pitchFamily="18" charset="0"/>
                          </a:rPr>
                          <m:t>[</m:t>
                        </m:r>
                        <m:r>
                          <a:rPr lang="en-US" altLang="zh-CN" i="1">
                            <a:latin typeface="Cambria Math" panose="02040503050406030204" pitchFamily="18" charset="0"/>
                          </a:rPr>
                          <m:t>𝑣𝑜𝑙𝑡𝑎𝑔𝑒</m:t>
                        </m:r>
                        <m:r>
                          <a:rPr lang="en-US" altLang="zh-CN" i="1">
                            <a:latin typeface="Cambria Math" panose="02040503050406030204" pitchFamily="18" charset="0"/>
                          </a:rPr>
                          <m:t>]</m:t>
                        </m:r>
                      </m:num>
                      <m:den>
                        <m:r>
                          <a:rPr lang="en-US" altLang="zh-CN" i="1">
                            <a:latin typeface="Cambria Math" panose="02040503050406030204" pitchFamily="18" charset="0"/>
                          </a:rPr>
                          <m:t>𝐼</m:t>
                        </m:r>
                        <m:r>
                          <a:rPr lang="en-US" altLang="zh-CN" i="1">
                            <a:latin typeface="Cambria Math" panose="02040503050406030204" pitchFamily="18" charset="0"/>
                          </a:rPr>
                          <m:t>[</m:t>
                        </m:r>
                        <m:r>
                          <a:rPr lang="en-US" altLang="zh-CN" i="1">
                            <a:latin typeface="Cambria Math" panose="02040503050406030204" pitchFamily="18" charset="0"/>
                          </a:rPr>
                          <m:t>𝑐𝑢𝑟𝑟𝑒𝑛𝑡</m:t>
                        </m:r>
                        <m:r>
                          <a:rPr lang="en-US" altLang="zh-CN" i="1">
                            <a:latin typeface="Cambria Math" panose="02040503050406030204" pitchFamily="18" charset="0"/>
                          </a:rPr>
                          <m:t>]</m:t>
                        </m:r>
                      </m:den>
                    </m:f>
                    <m:f>
                      <m:fPr>
                        <m:ctrlPr>
                          <a:rPr lang="zh-CN" altLang="zh-CN" i="1">
                            <a:latin typeface="Cambria Math" panose="02040503050406030204" pitchFamily="18" charset="0"/>
                          </a:rPr>
                        </m:ctrlPr>
                      </m:fPr>
                      <m:num>
                        <m:r>
                          <a:rPr lang="en-US" altLang="zh-CN" i="1">
                            <a:latin typeface="Cambria Math" panose="02040503050406030204" pitchFamily="18" charset="0"/>
                          </a:rPr>
                          <m:t>𝑆</m:t>
                        </m:r>
                        <m:r>
                          <a:rPr lang="en-US" altLang="zh-CN" i="1">
                            <a:latin typeface="Cambria Math" panose="02040503050406030204" pitchFamily="18" charset="0"/>
                          </a:rPr>
                          <m:t>[</m:t>
                        </m:r>
                        <m:r>
                          <a:rPr lang="en-US" altLang="zh-CN" i="1">
                            <a:latin typeface="Cambria Math" panose="02040503050406030204" pitchFamily="18" charset="0"/>
                          </a:rPr>
                          <m:t>𝑎𝑟𝑒𝑎</m:t>
                        </m:r>
                        <m:r>
                          <a:rPr lang="en-US" altLang="zh-CN" i="1">
                            <a:latin typeface="Cambria Math" panose="02040503050406030204" pitchFamily="18" charset="0"/>
                          </a:rPr>
                          <m:t>]</m:t>
                        </m:r>
                      </m:num>
                      <m:den>
                        <m:r>
                          <a:rPr lang="en-US" altLang="zh-CN" i="1">
                            <a:latin typeface="Cambria Math" panose="02040503050406030204" pitchFamily="18" charset="0"/>
                          </a:rPr>
                          <m:t>𝑙</m:t>
                        </m:r>
                        <m:r>
                          <a:rPr lang="en-US" altLang="zh-CN" i="1">
                            <a:latin typeface="Cambria Math" panose="02040503050406030204" pitchFamily="18" charset="0"/>
                          </a:rPr>
                          <m:t>[</m:t>
                        </m:r>
                        <m:r>
                          <a:rPr lang="en-US" altLang="zh-CN" i="1">
                            <a:latin typeface="Cambria Math" panose="02040503050406030204" pitchFamily="18" charset="0"/>
                          </a:rPr>
                          <m:t>𝑡h𝑖𝑐𝑘𝑛𝑒𝑠𝑠</m:t>
                        </m:r>
                        <m:r>
                          <a:rPr lang="en-US" altLang="zh-CN" i="1">
                            <a:latin typeface="Cambria Math" panose="02040503050406030204" pitchFamily="18" charset="0"/>
                          </a:rPr>
                          <m:t>]</m:t>
                        </m:r>
                      </m:den>
                    </m:f>
                  </m:oMath>
                </a14:m>
                <a:endParaRPr lang="zh-CN" altLang="zh-CN" dirty="0"/>
              </a:p>
              <a:p>
                <a:r>
                  <a:rPr lang="zh-CN" altLang="en-US" dirty="0">
                    <a:latin typeface="Cambria Math" panose="02040503050406030204" pitchFamily="18" charset="0"/>
                  </a:rPr>
                  <a:t> </a:t>
                </a:r>
                <a:endParaRPr lang="zh-CN" altLang="en-US" dirty="0"/>
              </a:p>
            </p:txBody>
          </p:sp>
        </mc:Choice>
        <mc:Fallback xmlns="">
          <p:sp>
            <p:nvSpPr>
              <p:cNvPr id="14" name="文本框 13">
                <a:extLst>
                  <a:ext uri="{FF2B5EF4-FFF2-40B4-BE49-F238E27FC236}">
                    <a16:creationId xmlns:a16="http://schemas.microsoft.com/office/drawing/2014/main" id="{84AE39B2-4A7B-4435-8C58-04B5DD9058D6}"/>
                  </a:ext>
                </a:extLst>
              </p:cNvPr>
              <p:cNvSpPr txBox="1">
                <a:spLocks noRot="1" noChangeAspect="1" noMove="1" noResize="1" noEditPoints="1" noAdjustHandles="1" noChangeArrowheads="1" noChangeShapeType="1" noTextEdit="1"/>
              </p:cNvSpPr>
              <p:nvPr/>
            </p:nvSpPr>
            <p:spPr>
              <a:xfrm>
                <a:off x="572757" y="5518789"/>
                <a:ext cx="5177216" cy="811376"/>
              </a:xfrm>
              <a:prstGeom prst="rect">
                <a:avLst/>
              </a:prstGeom>
              <a:blipFill>
                <a:blip r:embed="rId6"/>
                <a:stretch>
                  <a:fillRect l="-106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5" name="文本框 14">
                <a:extLst>
                  <a:ext uri="{FF2B5EF4-FFF2-40B4-BE49-F238E27FC236}">
                    <a16:creationId xmlns:a16="http://schemas.microsoft.com/office/drawing/2014/main" id="{9DA6794A-3991-D967-2FC9-8E51866CA3E9}"/>
                  </a:ext>
                </a:extLst>
              </p:cNvPr>
              <p:cNvSpPr txBox="1"/>
              <p:nvPr/>
            </p:nvSpPr>
            <p:spPr>
              <a:xfrm>
                <a:off x="6585335" y="5518789"/>
                <a:ext cx="3955386" cy="674415"/>
              </a:xfrm>
              <a:prstGeom prst="rect">
                <a:avLst/>
              </a:prstGeom>
              <a:noFill/>
            </p:spPr>
            <p:txBody>
              <a:bodyPr wrap="square" rtlCol="0">
                <a:spAutoFit/>
              </a:bodyPr>
              <a:lstStyle/>
              <a:p>
                <a:r>
                  <a:rPr lang="en-US" altLang="zh-CN" dirty="0"/>
                  <a:t>HV</a:t>
                </a:r>
                <a:r>
                  <a:rPr lang="en-US" altLang="zh-CN" dirty="0">
                    <a:latin typeface="Cambria Math" panose="02040503050406030204" pitchFamily="18" charset="0"/>
                    <a:ea typeface="Cambria Math" panose="02040503050406030204" pitchFamily="18" charset="0"/>
                  </a:rPr>
                  <a:t>↗,</a:t>
                </a:r>
                <a14:m>
                  <m:oMath xmlns:m="http://schemas.openxmlformats.org/officeDocument/2006/math">
                    <m:r>
                      <a:rPr lang="en-US" altLang="zh-CN" b="0" i="0" smtClean="0">
                        <a:latin typeface="Cambria Math" panose="02040503050406030204" pitchFamily="18" charset="0"/>
                        <a:ea typeface="Cambria Math" panose="02040503050406030204" pitchFamily="18" charset="0"/>
                      </a:rPr>
                      <m:t>  </m:t>
                    </m:r>
                    <m:r>
                      <a:rPr lang="en-US" altLang="zh-CN" b="0" i="1" smtClean="0">
                        <a:latin typeface="Cambria Math" panose="02040503050406030204" pitchFamily="18" charset="0"/>
                        <a:ea typeface="Cambria Math" panose="02040503050406030204" pitchFamily="18" charset="0"/>
                      </a:rPr>
                      <m:t> </m:t>
                    </m:r>
                    <m:r>
                      <a:rPr lang="en-US" altLang="zh-CN" b="0" i="1" smtClean="0">
                        <a:latin typeface="Cambria Math" panose="02040503050406030204" pitchFamily="18" charset="0"/>
                        <a:ea typeface="Cambria Math" panose="02040503050406030204" pitchFamily="18" charset="0"/>
                      </a:rPr>
                      <m:t>𝜌</m:t>
                    </m:r>
                  </m:oMath>
                </a14:m>
                <a:r>
                  <a:rPr lang="en-US" altLang="zh-CN" dirty="0">
                    <a:latin typeface="Cambria Math" panose="02040503050406030204" pitchFamily="18" charset="0"/>
                    <a:ea typeface="Cambria Math" panose="02040503050406030204" pitchFamily="18" charset="0"/>
                  </a:rPr>
                  <a:t>↘</a:t>
                </a:r>
              </a:p>
              <a:p>
                <a14:m>
                  <m:oMath xmlns:m="http://schemas.openxmlformats.org/officeDocument/2006/math">
                    <m:sSub>
                      <m:sSubPr>
                        <m:ctrlPr>
                          <a:rPr lang="en-US" altLang="zh-CN" b="0" i="1" smtClean="0">
                            <a:latin typeface="Cambria Math" panose="02040503050406030204" pitchFamily="18" charset="0"/>
                            <a:ea typeface="Cambria Math" panose="02040503050406030204" pitchFamily="18" charset="0"/>
                          </a:rPr>
                        </m:ctrlPr>
                      </m:sSubPr>
                      <m:e>
                        <m:r>
                          <a:rPr lang="en-US" altLang="zh-CN" b="0" i="1" smtClean="0">
                            <a:latin typeface="Cambria Math" panose="02040503050406030204" pitchFamily="18" charset="0"/>
                            <a:ea typeface="Cambria Math" panose="02040503050406030204" pitchFamily="18" charset="0"/>
                          </a:rPr>
                          <m:t>𝜌</m:t>
                        </m:r>
                      </m:e>
                      <m:sub>
                        <m:r>
                          <a:rPr lang="en-US" altLang="zh-CN" b="0" i="1" smtClean="0">
                            <a:latin typeface="Cambria Math" panose="02040503050406030204" pitchFamily="18" charset="0"/>
                            <a:ea typeface="Cambria Math" panose="02040503050406030204" pitchFamily="18" charset="0"/>
                          </a:rPr>
                          <m:t>𝑤𝑜𝑟𝑘𝑖𝑛𝑔</m:t>
                        </m:r>
                        <m:r>
                          <a:rPr lang="en-US" altLang="zh-CN" b="0" i="1" smtClean="0">
                            <a:latin typeface="Cambria Math" panose="02040503050406030204" pitchFamily="18" charset="0"/>
                            <a:ea typeface="Cambria Math" panose="02040503050406030204" pitchFamily="18" charset="0"/>
                          </a:rPr>
                          <m:t> </m:t>
                        </m:r>
                        <m:r>
                          <a:rPr lang="en-US" altLang="zh-CN" b="0" i="1" smtClean="0">
                            <a:latin typeface="Cambria Math" panose="02040503050406030204" pitchFamily="18" charset="0"/>
                            <a:ea typeface="Cambria Math" panose="02040503050406030204" pitchFamily="18" charset="0"/>
                          </a:rPr>
                          <m:t>𝑔𝑎𝑠</m:t>
                        </m:r>
                        <m:r>
                          <a:rPr lang="en-US" altLang="zh-CN" b="0" i="1" smtClean="0">
                            <a:latin typeface="Cambria Math" panose="02040503050406030204" pitchFamily="18" charset="0"/>
                            <a:ea typeface="Cambria Math" panose="02040503050406030204" pitchFamily="18" charset="0"/>
                          </a:rPr>
                          <m:t> </m:t>
                        </m:r>
                      </m:sub>
                    </m:sSub>
                    <m:r>
                      <a:rPr lang="en-US" altLang="zh-CN" b="0" i="1" smtClean="0">
                        <a:latin typeface="Cambria Math" panose="02040503050406030204" pitchFamily="18" charset="0"/>
                        <a:ea typeface="Cambria Math" panose="02040503050406030204" pitchFamily="18" charset="0"/>
                      </a:rPr>
                      <m:t>&gt;</m:t>
                    </m:r>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𝜌</m:t>
                        </m:r>
                      </m:e>
                      <m:sub>
                        <m:r>
                          <a:rPr lang="en-US" altLang="zh-CN" b="0" i="1" smtClean="0">
                            <a:latin typeface="Cambria Math" panose="02040503050406030204" pitchFamily="18" charset="0"/>
                            <a:ea typeface="Cambria Math" panose="02040503050406030204" pitchFamily="18" charset="0"/>
                          </a:rPr>
                          <m:t>𝑎𝑖𝑟</m:t>
                        </m:r>
                      </m:sub>
                    </m:sSub>
                    <m:r>
                      <a:rPr lang="en-US" altLang="zh-CN" b="0" i="1" smtClean="0">
                        <a:latin typeface="Cambria Math" panose="02040503050406030204" pitchFamily="18" charset="0"/>
                        <a:ea typeface="Cambria Math" panose="02040503050406030204" pitchFamily="18" charset="0"/>
                      </a:rPr>
                      <m:t>~</m:t>
                    </m:r>
                    <m:sSup>
                      <m:sSupPr>
                        <m:ctrlPr>
                          <a:rPr lang="en-US" altLang="zh-CN" b="0" i="1" smtClean="0">
                            <a:latin typeface="Cambria Math" panose="02040503050406030204" pitchFamily="18" charset="0"/>
                            <a:ea typeface="Cambria Math" panose="02040503050406030204" pitchFamily="18" charset="0"/>
                          </a:rPr>
                        </m:ctrlPr>
                      </m:sSupPr>
                      <m:e>
                        <m:r>
                          <a:rPr lang="en-US" altLang="zh-CN" b="0" i="1" smtClean="0">
                            <a:latin typeface="Cambria Math" panose="02040503050406030204" pitchFamily="18" charset="0"/>
                            <a:ea typeface="Cambria Math" panose="02040503050406030204" pitchFamily="18" charset="0"/>
                          </a:rPr>
                          <m:t>10</m:t>
                        </m:r>
                      </m:e>
                      <m:sup>
                        <m:r>
                          <a:rPr lang="en-US" altLang="zh-CN" b="0" i="1" smtClean="0">
                            <a:latin typeface="Cambria Math" panose="02040503050406030204" pitchFamily="18" charset="0"/>
                            <a:ea typeface="Cambria Math" panose="02040503050406030204" pitchFamily="18" charset="0"/>
                          </a:rPr>
                          <m:t>13</m:t>
                        </m:r>
                      </m:sup>
                    </m:sSup>
                    <m:r>
                      <m:rPr>
                        <m:sty m:val="p"/>
                      </m:rPr>
                      <a:rPr lang="en-US" altLang="zh-CN" b="0" i="0" smtClean="0">
                        <a:latin typeface="Cambria Math" panose="02040503050406030204" pitchFamily="18" charset="0"/>
                        <a:ea typeface="Cambria Math" panose="02040503050406030204" pitchFamily="18" charset="0"/>
                      </a:rPr>
                      <m:t>Ω</m:t>
                    </m:r>
                    <m:r>
                      <a:rPr lang="en-US" altLang="zh-CN" b="0"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𝑐𝑚</m:t>
                    </m:r>
                    <m:r>
                      <a:rPr lang="en-US" altLang="zh-CN" b="0" i="1" smtClean="0">
                        <a:latin typeface="Cambria Math" panose="02040503050406030204" pitchFamily="18" charset="0"/>
                        <a:ea typeface="Cambria Math" panose="02040503050406030204" pitchFamily="18" charset="0"/>
                      </a:rPr>
                      <m:t>  </m:t>
                    </m:r>
                  </m:oMath>
                </a14:m>
                <a:r>
                  <a:rPr lang="en-US" altLang="zh-CN" dirty="0">
                    <a:latin typeface="Cambria Math" panose="02040503050406030204" pitchFamily="18" charset="0"/>
                    <a:ea typeface="Cambria Math" panose="02040503050406030204" pitchFamily="18" charset="0"/>
                  </a:rPr>
                  <a:t> </a:t>
                </a:r>
              </a:p>
            </p:txBody>
          </p:sp>
        </mc:Choice>
        <mc:Fallback xmlns="">
          <p:sp>
            <p:nvSpPr>
              <p:cNvPr id="15" name="文本框 14">
                <a:extLst>
                  <a:ext uri="{FF2B5EF4-FFF2-40B4-BE49-F238E27FC236}">
                    <a16:creationId xmlns:a16="http://schemas.microsoft.com/office/drawing/2014/main" id="{9DA6794A-3991-D967-2FC9-8E51866CA3E9}"/>
                  </a:ext>
                </a:extLst>
              </p:cNvPr>
              <p:cNvSpPr txBox="1">
                <a:spLocks noRot="1" noChangeAspect="1" noMove="1" noResize="1" noEditPoints="1" noAdjustHandles="1" noChangeArrowheads="1" noChangeShapeType="1" noTextEdit="1"/>
              </p:cNvSpPr>
              <p:nvPr/>
            </p:nvSpPr>
            <p:spPr>
              <a:xfrm>
                <a:off x="6585335" y="5518789"/>
                <a:ext cx="3955386" cy="674415"/>
              </a:xfrm>
              <a:prstGeom prst="rect">
                <a:avLst/>
              </a:prstGeom>
              <a:blipFill>
                <a:blip r:embed="rId7"/>
                <a:stretch>
                  <a:fillRect l="-1233" t="-5405" b="-5405"/>
                </a:stretch>
              </a:blipFill>
            </p:spPr>
            <p:txBody>
              <a:bodyPr/>
              <a:lstStyle/>
              <a:p>
                <a:r>
                  <a:rPr lang="zh-CN" altLang="en-US">
                    <a:noFill/>
                  </a:rPr>
                  <a:t> </a:t>
                </a:r>
              </a:p>
            </p:txBody>
          </p:sp>
        </mc:Fallback>
      </mc:AlternateContent>
      <p:sp>
        <p:nvSpPr>
          <p:cNvPr id="4" name="日期占位符 3">
            <a:extLst>
              <a:ext uri="{FF2B5EF4-FFF2-40B4-BE49-F238E27FC236}">
                <a16:creationId xmlns:a16="http://schemas.microsoft.com/office/drawing/2014/main" id="{6FA48757-4BE3-0551-DFBC-40EF8B97A0C3}"/>
              </a:ext>
            </a:extLst>
          </p:cNvPr>
          <p:cNvSpPr>
            <a:spLocks noGrp="1"/>
          </p:cNvSpPr>
          <p:nvPr>
            <p:ph type="dt" sz="half" idx="10"/>
          </p:nvPr>
        </p:nvSpPr>
        <p:spPr/>
        <p:txBody>
          <a:bodyPr/>
          <a:lstStyle/>
          <a:p>
            <a:fld id="{69F64ADF-A80C-4B28-9DD6-28D27899F145}" type="datetime1">
              <a:rPr lang="zh-CN" altLang="en-US" smtClean="0"/>
              <a:t>2025/2/24</a:t>
            </a:fld>
            <a:endParaRPr lang="zh-CN" altLang="en-US"/>
          </a:p>
        </p:txBody>
      </p:sp>
      <p:sp>
        <p:nvSpPr>
          <p:cNvPr id="7" name="灯片编号占位符 6">
            <a:extLst>
              <a:ext uri="{FF2B5EF4-FFF2-40B4-BE49-F238E27FC236}">
                <a16:creationId xmlns:a16="http://schemas.microsoft.com/office/drawing/2014/main" id="{F13DBA7B-BB70-33A8-0298-B21E0BA7160D}"/>
              </a:ext>
            </a:extLst>
          </p:cNvPr>
          <p:cNvSpPr>
            <a:spLocks noGrp="1"/>
          </p:cNvSpPr>
          <p:nvPr>
            <p:ph type="sldNum" sz="quarter" idx="12"/>
          </p:nvPr>
        </p:nvSpPr>
        <p:spPr/>
        <p:txBody>
          <a:bodyPr/>
          <a:lstStyle/>
          <a:p>
            <a:fld id="{772B3C76-F426-418F-9AAE-6732A97E15CC}" type="slidenum">
              <a:rPr lang="zh-CN" altLang="en-US" smtClean="0"/>
              <a:t>9</a:t>
            </a:fld>
            <a:endParaRPr lang="zh-CN" altLang="en-US"/>
          </a:p>
        </p:txBody>
      </p:sp>
      <p:sp>
        <p:nvSpPr>
          <p:cNvPr id="21" name="矩形 20">
            <a:extLst>
              <a:ext uri="{FF2B5EF4-FFF2-40B4-BE49-F238E27FC236}">
                <a16:creationId xmlns:a16="http://schemas.microsoft.com/office/drawing/2014/main" id="{C1C3093F-99B3-11B4-AD9C-9D21673F0914}"/>
              </a:ext>
            </a:extLst>
          </p:cNvPr>
          <p:cNvSpPr>
            <a:spLocks noChangeArrowheads="1"/>
          </p:cNvSpPr>
          <p:nvPr/>
        </p:nvSpPr>
        <p:spPr bwMode="auto">
          <a:xfrm>
            <a:off x="0" y="339178"/>
            <a:ext cx="12192000" cy="762000"/>
          </a:xfrm>
          <a:prstGeom prst="rect">
            <a:avLst/>
          </a:prstGeom>
          <a:pattFill prst="dkUpDiag">
            <a:fgClr>
              <a:schemeClr val="bg1">
                <a:alpha val="50000"/>
              </a:schemeClr>
            </a:fgClr>
            <a:bgClr>
              <a:schemeClr val="bg1">
                <a:lumMod val="65000"/>
                <a:alpha val="50000"/>
              </a:schemeClr>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2" name="矩形 21">
            <a:extLst>
              <a:ext uri="{FF2B5EF4-FFF2-40B4-BE49-F238E27FC236}">
                <a16:creationId xmlns:a16="http://schemas.microsoft.com/office/drawing/2014/main" id="{5E8979CD-C4B5-CB78-8AA0-5F11DE895707}"/>
              </a:ext>
            </a:extLst>
          </p:cNvPr>
          <p:cNvSpPr/>
          <p:nvPr/>
        </p:nvSpPr>
        <p:spPr>
          <a:xfrm>
            <a:off x="154004" y="211352"/>
            <a:ext cx="1086469" cy="887002"/>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23" name="直角三角形 22">
            <a:extLst>
              <a:ext uri="{FF2B5EF4-FFF2-40B4-BE49-F238E27FC236}">
                <a16:creationId xmlns:a16="http://schemas.microsoft.com/office/drawing/2014/main" id="{4B3744B0-BCA3-372C-8D9A-A4FA0C5638FF}"/>
              </a:ext>
            </a:extLst>
          </p:cNvPr>
          <p:cNvSpPr/>
          <p:nvPr/>
        </p:nvSpPr>
        <p:spPr>
          <a:xfrm rot="10800000">
            <a:off x="741647" y="211352"/>
            <a:ext cx="498826" cy="44593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24" name="TextBox 1">
            <a:extLst>
              <a:ext uri="{FF2B5EF4-FFF2-40B4-BE49-F238E27FC236}">
                <a16:creationId xmlns:a16="http://schemas.microsoft.com/office/drawing/2014/main" id="{09BF6850-A70A-F838-55F8-13A66FF1A12C}"/>
              </a:ext>
            </a:extLst>
          </p:cNvPr>
          <p:cNvSpPr txBox="1"/>
          <p:nvPr/>
        </p:nvSpPr>
        <p:spPr>
          <a:xfrm>
            <a:off x="81135" y="316823"/>
            <a:ext cx="1331913" cy="830997"/>
          </a:xfrm>
          <a:prstGeom prst="rect">
            <a:avLst/>
          </a:prstGeom>
          <a:noFill/>
          <a:ln w="9525">
            <a:noFill/>
          </a:ln>
        </p:spPr>
        <p:txBody>
          <a:bodyPr wrap="square">
            <a:spAutoFit/>
          </a:bodyPr>
          <a:lstStyle/>
          <a:p>
            <a:pPr lvl="0" eaLnBrk="1" hangingPunct="1"/>
            <a:r>
              <a:rPr lang="en-US" altLang="zh-CN" sz="4800" b="1" i="1" dirty="0">
                <a:solidFill>
                  <a:schemeClr val="bg1"/>
                </a:solidFill>
                <a:latin typeface="微软雅黑" panose="020B0503020204020204" pitchFamily="34" charset="-122"/>
                <a:ea typeface="微软雅黑" panose="020B0503020204020204" pitchFamily="34" charset="-122"/>
              </a:rPr>
              <a:t>IV</a:t>
            </a:r>
          </a:p>
        </p:txBody>
      </p:sp>
      <p:sp>
        <p:nvSpPr>
          <p:cNvPr id="25" name="矩形 24">
            <a:extLst>
              <a:ext uri="{FF2B5EF4-FFF2-40B4-BE49-F238E27FC236}">
                <a16:creationId xmlns:a16="http://schemas.microsoft.com/office/drawing/2014/main" id="{A07A2D43-E293-84E5-33DA-EBABB744B7E1}"/>
              </a:ext>
            </a:extLst>
          </p:cNvPr>
          <p:cNvSpPr/>
          <p:nvPr/>
        </p:nvSpPr>
        <p:spPr>
          <a:xfrm>
            <a:off x="11039284" y="234456"/>
            <a:ext cx="167640" cy="203139"/>
          </a:xfrm>
          <a:prstGeom prst="rect">
            <a:avLst/>
          </a:prstGeom>
          <a:solidFill>
            <a:srgbClr val="014B9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26" name="矩形 25">
            <a:extLst>
              <a:ext uri="{FF2B5EF4-FFF2-40B4-BE49-F238E27FC236}">
                <a16:creationId xmlns:a16="http://schemas.microsoft.com/office/drawing/2014/main" id="{F5CA2D20-D7AE-F562-9C6D-0C1E5921948C}"/>
              </a:ext>
            </a:extLst>
          </p:cNvPr>
          <p:cNvSpPr/>
          <p:nvPr/>
        </p:nvSpPr>
        <p:spPr>
          <a:xfrm>
            <a:off x="11425237" y="221925"/>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27" name="矩形 26">
            <a:extLst>
              <a:ext uri="{FF2B5EF4-FFF2-40B4-BE49-F238E27FC236}">
                <a16:creationId xmlns:a16="http://schemas.microsoft.com/office/drawing/2014/main" id="{5ED500C7-BDC8-7B09-ACA5-10693E4AE895}"/>
              </a:ext>
            </a:extLst>
          </p:cNvPr>
          <p:cNvSpPr/>
          <p:nvPr/>
        </p:nvSpPr>
        <p:spPr>
          <a:xfrm>
            <a:off x="11608117" y="389565"/>
            <a:ext cx="167640" cy="203139"/>
          </a:xfrm>
          <a:prstGeom prst="rect">
            <a:avLst/>
          </a:prstGeom>
          <a:solidFill>
            <a:srgbClr val="014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28" name="文本框 27">
            <a:extLst>
              <a:ext uri="{FF2B5EF4-FFF2-40B4-BE49-F238E27FC236}">
                <a16:creationId xmlns:a16="http://schemas.microsoft.com/office/drawing/2014/main" id="{1FC4636F-C65F-37E6-EECB-4D231DA26DD7}"/>
              </a:ext>
            </a:extLst>
          </p:cNvPr>
          <p:cNvSpPr txBox="1"/>
          <p:nvPr/>
        </p:nvSpPr>
        <p:spPr>
          <a:xfrm>
            <a:off x="1255713" y="407897"/>
            <a:ext cx="3836307" cy="769441"/>
          </a:xfrm>
          <a:prstGeom prst="rect">
            <a:avLst/>
          </a:prstGeom>
          <a:noFill/>
        </p:spPr>
        <p:txBody>
          <a:bodyPr wrap="none" rtlCol="0">
            <a:spAutoFit/>
          </a:bodyPr>
          <a:lstStyle/>
          <a:p>
            <a:r>
              <a:rPr lang="en-US" altLang="zh-CN" sz="4400" b="1" dirty="0">
                <a:solidFill>
                  <a:srgbClr val="000000"/>
                </a:solidFill>
                <a:effectLst/>
                <a:latin typeface="Times New Roman" panose="02020603050405020304" pitchFamily="18" charset="0"/>
                <a:cs typeface="Times New Roman" panose="02020603050405020304" pitchFamily="18" charset="0"/>
              </a:rPr>
              <a:t>Rate capability</a:t>
            </a:r>
            <a:endParaRPr lang="zh-CN" altLang="en-US" sz="4400" b="1" dirty="0">
              <a:solidFill>
                <a:srgbClr val="014B96"/>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30" name="图片 29">
            <a:extLst>
              <a:ext uri="{FF2B5EF4-FFF2-40B4-BE49-F238E27FC236}">
                <a16:creationId xmlns:a16="http://schemas.microsoft.com/office/drawing/2014/main" id="{48BC3B37-E550-FBDB-7FD1-364ACE6DB6CE}"/>
              </a:ext>
            </a:extLst>
          </p:cNvPr>
          <p:cNvPicPr>
            <a:picLocks noChangeAspect="1"/>
          </p:cNvPicPr>
          <p:nvPr/>
        </p:nvPicPr>
        <p:blipFill>
          <a:blip r:embed="rId8"/>
          <a:stretch>
            <a:fillRect/>
          </a:stretch>
        </p:blipFill>
        <p:spPr>
          <a:xfrm>
            <a:off x="5749972" y="1880477"/>
            <a:ext cx="4777251" cy="3600000"/>
          </a:xfrm>
          <a:prstGeom prst="rect">
            <a:avLst/>
          </a:prstGeom>
        </p:spPr>
      </p:pic>
      <p:sp>
        <p:nvSpPr>
          <p:cNvPr id="31" name="椭圆 30">
            <a:extLst>
              <a:ext uri="{FF2B5EF4-FFF2-40B4-BE49-F238E27FC236}">
                <a16:creationId xmlns:a16="http://schemas.microsoft.com/office/drawing/2014/main" id="{D6CA288C-C473-1AFF-3BBC-3106EC07B683}"/>
              </a:ext>
            </a:extLst>
          </p:cNvPr>
          <p:cNvSpPr/>
          <p:nvPr/>
        </p:nvSpPr>
        <p:spPr>
          <a:xfrm>
            <a:off x="1849550" y="3099620"/>
            <a:ext cx="839584" cy="65876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b="1" dirty="0">
                <a:solidFill>
                  <a:srgbClr val="FF0000"/>
                </a:solidFill>
                <a:latin typeface="微软雅黑" panose="020B0503020204020204" pitchFamily="34" charset="-122"/>
                <a:ea typeface="微软雅黑" panose="020B0503020204020204" pitchFamily="34" charset="-122"/>
              </a:rPr>
              <a:t>HV power supply</a:t>
            </a:r>
            <a:endParaRPr lang="zh-CN" altLang="en-US" sz="9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370806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10.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11.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12.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TextBox 5"/>
</p:tagLst>
</file>

<file path=ppt/tags/tag13.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TextBox 5"/>
</p:tagLst>
</file>

<file path=ppt/tags/tag14.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15.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16.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TextBox 5"/>
</p:tagLst>
</file>

<file path=ppt/tags/tag17.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18.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19.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TextBox 5"/>
</p:tagLst>
</file>

<file path=ppt/tags/tag2.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3.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TextBox 5"/>
</p:tagLst>
</file>

<file path=ppt/tags/tag4.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5.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6.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TextBox 5"/>
</p:tagLst>
</file>

<file path=ppt/tags/tag7.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8.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Isosceles Triangle 4"/>
</p:tagLst>
</file>

<file path=ppt/tags/tag9.xml><?xml version="1.0" encoding="utf-8"?>
<p:tagLst xmlns:a="http://schemas.openxmlformats.org/drawingml/2006/main" xmlns:r="http://schemas.openxmlformats.org/officeDocument/2006/relationships" xmlns:p="http://schemas.openxmlformats.org/presentationml/2006/main">
  <p:tag name="MH" val="20161201124311"/>
  <p:tag name="MH_LIBRARY" val="GRAPHIC"/>
  <p:tag name="MH_ORDER" val="TextBox 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my">
      <a:majorFont>
        <a:latin typeface="Calibri Ligh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1F4E79"/>
        </a:solidFill>
        <a:ln>
          <a:noFill/>
        </a:ln>
      </a:spPr>
      <a:bodyPr rtlCol="0" anchor="ctr"/>
      <a:lstStyle>
        <a:defPPr algn="ctr">
          <a:defRPr sz="2000" b="1" dirty="0">
            <a:latin typeface="微软雅黑" panose="020B0503020204020204" pitchFamily="34" charset="-122"/>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35501</TotalTime>
  <Words>4419</Words>
  <Application>Microsoft Office PowerPoint</Application>
  <PresentationFormat>宽屏</PresentationFormat>
  <Paragraphs>487</Paragraphs>
  <Slides>28</Slides>
  <Notes>28</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28</vt:i4>
      </vt:variant>
    </vt:vector>
  </HeadingPairs>
  <TitlesOfParts>
    <vt:vector size="44" baseType="lpstr">
      <vt:lpstr>-apple-system</vt:lpstr>
      <vt:lpstr>CMR10</vt:lpstr>
      <vt:lpstr>PingFang SC</vt:lpstr>
      <vt:lpstr>等线</vt:lpstr>
      <vt:lpstr>等线 Light</vt:lpstr>
      <vt:lpstr>微软雅黑</vt:lpstr>
      <vt:lpstr>Arial</vt:lpstr>
      <vt:lpstr>Calibri</vt:lpstr>
      <vt:lpstr>Calibri Light</vt:lpstr>
      <vt:lpstr>Cambria Math</vt:lpstr>
      <vt:lpstr>Consolas</vt:lpstr>
      <vt:lpstr>Open Sans</vt:lpstr>
      <vt:lpstr>Times New Roman</vt:lpstr>
      <vt:lpstr>Wingdings</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hu rong</cp:lastModifiedBy>
  <cp:revision>2233</cp:revision>
  <cp:lastPrinted>2020-03-09T06:28:05Z</cp:lastPrinted>
  <dcterms:created xsi:type="dcterms:W3CDTF">2017-07-24T08:02:09Z</dcterms:created>
  <dcterms:modified xsi:type="dcterms:W3CDTF">2025-02-24T07:39:08Z</dcterms:modified>
</cp:coreProperties>
</file>