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7" r:id="rId2"/>
    <p:sldId id="473" r:id="rId3"/>
    <p:sldId id="472" r:id="rId4"/>
    <p:sldId id="467" r:id="rId5"/>
    <p:sldId id="388" r:id="rId6"/>
    <p:sldId id="475" r:id="rId7"/>
    <p:sldId id="476" r:id="rId8"/>
    <p:sldId id="477" r:id="rId9"/>
    <p:sldId id="478" r:id="rId10"/>
    <p:sldId id="272" r:id="rId11"/>
    <p:sldId id="410" r:id="rId12"/>
    <p:sldId id="412" r:id="rId13"/>
    <p:sldId id="374" r:id="rId14"/>
    <p:sldId id="411" r:id="rId15"/>
    <p:sldId id="464" r:id="rId16"/>
    <p:sldId id="468" r:id="rId17"/>
    <p:sldId id="471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CC46BF-EA1D-83D0-FD13-FAEDC8F57F3C}" name="Stocco  Dario" initials="SD" userId="S::stoccod@ethz.ch::60d773e1-a225-4a25-96c7-cf9962d061a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068" autoAdjust="0"/>
  </p:normalViewPr>
  <p:slideViewPr>
    <p:cSldViewPr snapToGrid="0">
      <p:cViewPr varScale="1">
        <p:scale>
          <a:sx n="104" d="100"/>
          <a:sy n="104" d="100"/>
        </p:scale>
        <p:origin x="83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112AB-722F-4690-8F24-07318A336583}" type="datetimeFigureOut">
              <a:rPr lang="en-US" smtClean="0"/>
              <a:t>2/24/2025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D62CD-A7F2-4535-9332-9482EE96A1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85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ED62CD-A7F2-4535-9332-9482EE96A1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040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ED62CD-A7F2-4535-9332-9482EE96A10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603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1" b="31272"/>
          <a:stretch/>
        </p:blipFill>
        <p:spPr>
          <a:xfrm>
            <a:off x="431969" y="620713"/>
            <a:ext cx="11328062" cy="280828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4563876"/>
            <a:ext cx="11328400" cy="1673412"/>
          </a:xfrm>
          <a:solidFill>
            <a:schemeClr val="bg2"/>
          </a:solidFill>
        </p:spPr>
        <p:txBody>
          <a:bodyPr lIns="144000" tIns="108000" bIns="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9E65E-5C33-444B-91EB-783236173CD6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3429000"/>
            <a:ext cx="11328400" cy="1152128"/>
          </a:xfrm>
          <a:solidFill>
            <a:schemeClr val="bg2"/>
          </a:solidFill>
        </p:spPr>
        <p:txBody>
          <a:bodyPr wrap="square" lIns="144000" tIns="72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519722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apitelauftak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801" y="612002"/>
            <a:ext cx="11328400" cy="5616575"/>
          </a:xfrm>
          <a:solidFill>
            <a:schemeClr val="tx1"/>
          </a:solidFill>
        </p:spPr>
        <p:txBody>
          <a:bodyPr lIns="144000" tIns="450000" bIns="0" anchor="t" anchorCtr="0"/>
          <a:lstStyle>
            <a:lvl1pPr>
              <a:lnSpc>
                <a:spcPct val="113000"/>
              </a:lnSpc>
              <a:defRPr sz="3200">
                <a:solidFill>
                  <a:schemeClr val="bg1"/>
                </a:solidFill>
              </a:defRPr>
            </a:lvl1pPr>
          </a:lstStyle>
          <a:p>
            <a:r>
              <a:rPr lang="de-DE"/>
              <a:t>Titel und Hintergrundfarbe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9C9E7-527F-4699-90A7-C3B64B952BF6}" type="datetime1">
              <a:rPr lang="en-US" smtClean="0"/>
              <a:t>2/24/2025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32868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4823307"/>
            <a:ext cx="11328400" cy="1013969"/>
          </a:xfrm>
          <a:solidFill>
            <a:schemeClr val="bg2"/>
          </a:solidFill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5809755"/>
            <a:ext cx="11328400" cy="427535"/>
          </a:xfrm>
          <a:solidFill>
            <a:schemeClr val="bg2"/>
          </a:solidFill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445FB-57EC-4F1F-BC27-8B53D3E72D94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3"/>
            <a:ext cx="11328400" cy="4204512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930198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folie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4823307"/>
            <a:ext cx="11328400" cy="1013969"/>
          </a:xfrm>
          <a:noFill/>
        </p:spPr>
        <p:txBody>
          <a:bodyPr wrap="square" lIns="144000" tIns="10800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1" y="5809755"/>
            <a:ext cx="11328400" cy="427535"/>
          </a:xfrm>
          <a:noFill/>
        </p:spPr>
        <p:txBody>
          <a:bodyPr lIns="144000" bIns="108000" anchor="b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6113E-3C71-4AC0-84B5-FC519E373BD4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5"/>
            <a:ext cx="11328400" cy="420451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3009171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 D (Hintergrundbild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620714"/>
            <a:ext cx="11328398" cy="465726"/>
          </a:xfrm>
          <a:solidFill>
            <a:schemeClr val="bg1"/>
          </a:solidFill>
          <a:ln>
            <a:noFill/>
          </a:ln>
        </p:spPr>
        <p:txBody>
          <a:bodyPr lIns="144000" tIns="108000" anchor="t" anchorCtr="0"/>
          <a:lstStyle>
            <a:lvl1pPr marL="0" indent="0" algn="l">
              <a:lnSpc>
                <a:spcPct val="10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grpSp>
        <p:nvGrpSpPr>
          <p:cNvPr id="6" name="Gruppieren 5"/>
          <p:cNvGrpSpPr/>
          <p:nvPr/>
        </p:nvGrpSpPr>
        <p:grpSpPr>
          <a:xfrm>
            <a:off x="190501" y="152402"/>
            <a:ext cx="11811000" cy="612775"/>
            <a:chOff x="142875" y="152400"/>
            <a:chExt cx="8858250" cy="612775"/>
          </a:xfrm>
        </p:grpSpPr>
        <p:sp>
          <p:nvSpPr>
            <p:cNvPr id="7" name="Rechteck 6"/>
            <p:cNvSpPr/>
            <p:nvPr/>
          </p:nvSpPr>
          <p:spPr>
            <a:xfrm>
              <a:off x="142875" y="152400"/>
              <a:ext cx="8858250" cy="46831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9" name="Rechteck 8"/>
            <p:cNvSpPr/>
            <p:nvPr/>
          </p:nvSpPr>
          <p:spPr>
            <a:xfrm>
              <a:off x="142875" y="597694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8820150" y="597693"/>
              <a:ext cx="180975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pic>
          <p:nvPicPr>
            <p:cNvPr id="12" name="Bild 18" descr="g_eth_logo_kurz_neg_Schutzraum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3306" cy="17044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1" y="1063256"/>
            <a:ext cx="11328399" cy="960809"/>
          </a:xfrm>
          <a:solidFill>
            <a:schemeClr val="bg1"/>
          </a:solidFill>
        </p:spPr>
        <p:txBody>
          <a:bodyPr wrap="square" lIns="144000" tIns="0" anchor="t" anchorCtr="0"/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0797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1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1" y="2024064"/>
            <a:ext cx="11328400" cy="421004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8B297-C602-49F0-BEE7-CEA342C380C2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3733413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2-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431800" y="2024065"/>
            <a:ext cx="5472000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 marL="1077913" indent="-177800"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288022" y="2024065"/>
            <a:ext cx="5472178" cy="4213225"/>
          </a:xfrm>
        </p:spPr>
        <p:txBody>
          <a:bodyPr lIns="140400" rIns="0"/>
          <a:lstStyle>
            <a:lvl1pPr>
              <a:lnSpc>
                <a:spcPct val="100000"/>
              </a:lnSpc>
              <a:spcBef>
                <a:spcPts val="500"/>
              </a:spcBef>
              <a:defRPr sz="2000"/>
            </a:lvl1pPr>
            <a:lvl2pPr>
              <a:lnSpc>
                <a:spcPct val="100000"/>
              </a:lnSpc>
              <a:spcBef>
                <a:spcPts val="400"/>
              </a:spcBef>
              <a:defRPr sz="1800"/>
            </a:lvl2pPr>
            <a:lvl3pPr>
              <a:lnSpc>
                <a:spcPct val="100000"/>
              </a:lnSpc>
              <a:spcBef>
                <a:spcPts val="400"/>
              </a:spcBef>
              <a:defRPr sz="1600"/>
            </a:lvl3pPr>
            <a:lvl4pPr>
              <a:lnSpc>
                <a:spcPct val="100000"/>
              </a:lnSpc>
              <a:spcBef>
                <a:spcPts val="400"/>
              </a:spcBef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01643-A321-4CDB-B044-A2997C107335}" type="datetime1">
              <a:rPr lang="en-US" smtClean="0"/>
              <a:t>2/24/2025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592469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Freiflä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7D03-52ED-4DF9-8A55-3273BC5638E8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5950067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alt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E47B6-07C1-4D6A-8713-EBF8C7B1007B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3"/>
          </p:nvPr>
        </p:nvSpPr>
        <p:spPr>
          <a:xfrm>
            <a:off x="431801" y="620713"/>
            <a:ext cx="11328400" cy="560786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/>
              <a:t>Click icon to add picture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0847823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auftak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0E99B-5BAC-4A53-9B7F-31478B6DC0CB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431801" y="1565138"/>
            <a:ext cx="11328400" cy="4672150"/>
          </a:xfrm>
          <a:solidFill>
            <a:schemeClr val="tx1"/>
          </a:solidFill>
        </p:spPr>
        <p:txBody>
          <a:bodyPr lIns="144000" tIns="450000"/>
          <a:lstStyle>
            <a:lvl1pPr marL="0" indent="0">
              <a:lnSpc>
                <a:spcPct val="114000"/>
              </a:lnSpc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Inhalt und Hintergrundfarbe bearbeiten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31801" y="612000"/>
            <a:ext cx="11328400" cy="972000"/>
          </a:xfrm>
          <a:solidFill>
            <a:schemeClr val="tx1"/>
          </a:solidFill>
        </p:spPr>
        <p:txBody>
          <a:bodyPr lIns="140400"/>
          <a:lstStyle>
            <a:lvl1pPr>
              <a:lnSpc>
                <a:spcPct val="10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/>
              <a:t>Titel und Hintergrundfarbe bearbeiten</a:t>
            </a:r>
          </a:p>
        </p:txBody>
      </p:sp>
    </p:spTree>
    <p:extLst>
      <p:ext uri="{BB962C8B-B14F-4D97-AF65-F5344CB8AC3E}">
        <p14:creationId xmlns:p14="http://schemas.microsoft.com/office/powerpoint/2010/main" val="157564574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90500" y="152402"/>
            <a:ext cx="11812801" cy="612775"/>
            <a:chOff x="142874" y="152400"/>
            <a:chExt cx="8859601" cy="612775"/>
          </a:xfrm>
        </p:grpSpPr>
        <p:sp>
          <p:nvSpPr>
            <p:cNvPr id="24" name="Rechteck 23"/>
            <p:cNvSpPr/>
            <p:nvPr/>
          </p:nvSpPr>
          <p:spPr>
            <a:xfrm>
              <a:off x="142875" y="152400"/>
              <a:ext cx="885960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25" name="Rechteck 24"/>
            <p:cNvSpPr/>
            <p:nvPr/>
          </p:nvSpPr>
          <p:spPr>
            <a:xfrm>
              <a:off x="142874" y="597694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8814997" y="597693"/>
              <a:ext cx="187200" cy="1674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 sz="1800"/>
            </a:p>
          </p:txBody>
        </p:sp>
        <p:pic>
          <p:nvPicPr>
            <p:cNvPr id="27" name="Bild 18" descr="g_eth_logo_kurz_neg_Schutzraum.eps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4000" y="306000"/>
              <a:ext cx="781900" cy="17014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583499" y="6308726"/>
            <a:ext cx="81609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CFB0EB53-3E57-42D1-B9B1-539FFD002610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096001" y="6308726"/>
            <a:ext cx="4278151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Dario Stocco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501802" y="6308726"/>
            <a:ext cx="355600" cy="468312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ctr">
              <a:defRPr sz="800">
                <a:solidFill>
                  <a:schemeClr val="tx1"/>
                </a:solidFill>
              </a:defRPr>
            </a:lvl1pPr>
          </a:lstStyle>
          <a:p>
            <a:fld id="{11F8693F-6ADC-424B-AA69-E9506A2D53D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800" y="2024064"/>
            <a:ext cx="11311917" cy="4210046"/>
          </a:xfrm>
          <a:prstGeom prst="rect">
            <a:avLst/>
          </a:prstGeom>
        </p:spPr>
        <p:txBody>
          <a:bodyPr vert="horz" lIns="140400" tIns="0" rIns="144000" bIns="0" rtlCol="0">
            <a:noAutofit/>
          </a:bodyPr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1413132" y="6300190"/>
            <a:ext cx="141277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/>
              <a:t>|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0446011" y="6300189"/>
            <a:ext cx="141277" cy="468312"/>
          </a:xfrm>
          <a:prstGeom prst="rect">
            <a:avLst/>
          </a:prstGeom>
          <a:noFill/>
        </p:spPr>
        <p:txBody>
          <a:bodyPr wrap="none" lIns="36000" rIns="36000" rtlCol="0" anchor="ctr" anchorCtr="0">
            <a:noAutofit/>
          </a:bodyPr>
          <a:lstStyle/>
          <a:p>
            <a:pPr algn="ctr"/>
            <a:r>
              <a:rPr lang="de-CH" sz="800"/>
              <a:t>|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1" y="620714"/>
            <a:ext cx="11328400" cy="972000"/>
          </a:xfrm>
          <a:prstGeom prst="rect">
            <a:avLst/>
          </a:prstGeom>
          <a:solidFill>
            <a:schemeClr val="bg1"/>
          </a:solidFill>
        </p:spPr>
        <p:txBody>
          <a:bodyPr vert="horz" lIns="140400" tIns="0" rIns="144000" bIns="0" rtlCol="0" anchor="b" anchorCtr="0">
            <a:no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432000" y="6308727"/>
            <a:ext cx="5664000" cy="459774"/>
          </a:xfrm>
          <a:prstGeom prst="rect">
            <a:avLst/>
          </a:prstGeom>
          <a:noFill/>
        </p:spPr>
        <p:txBody>
          <a:bodyPr wrap="square" lIns="0" rIns="0" rtlCol="0" anchor="ctr" anchorCtr="0">
            <a:noAutofit/>
          </a:bodyPr>
          <a:lstStyle/>
          <a:p>
            <a:endParaRPr lang="de-CH" sz="80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00" y="6310776"/>
            <a:ext cx="1743780" cy="47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61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ransition>
    <p:fade/>
  </p:transition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00000"/>
        </a:lnSpc>
        <a:spcBef>
          <a:spcPts val="500"/>
        </a:spcBef>
        <a:buClr>
          <a:schemeClr val="bg2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7063" indent="-265113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93763" indent="-2667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7913" indent="-17780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2063" indent="-184150" algn="l" defTabSz="914400" rtl="0" eaLnBrk="1" latinLnBrk="0" hangingPunct="1">
        <a:lnSpc>
          <a:spcPct val="100000"/>
        </a:lnSpc>
        <a:spcBef>
          <a:spcPts val="400"/>
        </a:spcBef>
        <a:buClr>
          <a:schemeClr val="bg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snf.ch/grants/grant/212060" TargetMode="External"/><Relationship Id="rId2" Type="http://schemas.openxmlformats.org/officeDocument/2006/relationships/hyperlink" Target="mailto:stoccod@ethz.ch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3.png"/><Relationship Id="rId7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0.png"/><Relationship Id="rId3" Type="http://schemas.openxmlformats.org/officeDocument/2006/relationships/image" Target="../media/image200.png"/><Relationship Id="rId7" Type="http://schemas.openxmlformats.org/officeDocument/2006/relationships/image" Target="../media/image2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11" Type="http://schemas.openxmlformats.org/officeDocument/2006/relationships/image" Target="../media/image7.png"/><Relationship Id="rId5" Type="http://schemas.openxmlformats.org/officeDocument/2006/relationships/image" Target="../media/image220.png"/><Relationship Id="rId10" Type="http://schemas.openxmlformats.org/officeDocument/2006/relationships/image" Target="../media/image260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E2ED3290-806A-13AA-A609-BCD6C83CBF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Dario Stocco</a:t>
            </a:r>
          </a:p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DRD1 Collaboration Meeting</a:t>
            </a:r>
          </a:p>
          <a:p>
            <a:r>
              <a:rPr lang="en-US" dirty="0"/>
              <a:t>2025-26-02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DA77C9C-FE64-8062-6ADD-9B785482F7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b="0" i="0" dirty="0">
                <a:effectLst/>
                <a:latin typeface="+mn-lt"/>
              </a:rPr>
              <a:t>The Impact of RPC Models on the </a:t>
            </a:r>
            <a:br>
              <a:rPr lang="en-US" sz="2800" b="0" i="0" dirty="0">
                <a:effectLst/>
                <a:latin typeface="+mn-lt"/>
              </a:rPr>
            </a:br>
            <a:r>
              <a:rPr lang="en-US" sz="2800" b="0" i="0" dirty="0">
                <a:effectLst/>
                <a:latin typeface="+mn-lt"/>
              </a:rPr>
              <a:t>Equilibrium Voltage Spectrum in Irradiated Environments</a:t>
            </a:r>
            <a:endParaRPr lang="en-US" sz="2800" dirty="0">
              <a:latin typeface="+mn-lt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7FA804-9751-A469-DCA1-E2FFB7D63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A9817-1639-4EA5-BE84-5DA101DA7112}" type="datetime1">
              <a:rPr lang="en-US" smtClean="0"/>
              <a:t>2/24/2025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A7FE2BB-A280-B8B6-F120-CD97EBCBE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0D0DA10-DC9D-935F-043A-7DD07E5E5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C556F-5EB9-4E4D-AE40-4C1CDEA12A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27908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6F0CD82-BEB7-E515-6DB9-9C9B6C938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6/20/2023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F572C18-3D57-22E5-72FB-CEB3CA189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10</a:t>
            </a:fld>
            <a:endParaRPr lang="de-DE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3C806736-6460-3659-39A6-575DB64B60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014" y="620714"/>
            <a:ext cx="11323975" cy="818472"/>
          </a:xfrm>
        </p:spPr>
        <p:txBody>
          <a:bodyPr/>
          <a:lstStyle/>
          <a:p>
            <a:r>
              <a:rPr lang="en-GB" dirty="0"/>
              <a:t>Contact Information</a:t>
            </a:r>
            <a:endParaRPr lang="de-CH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B4C348F-776D-1C43-BCF1-6A9B52E966FA}"/>
              </a:ext>
            </a:extLst>
          </p:cNvPr>
          <p:cNvSpPr txBox="1"/>
          <p:nvPr/>
        </p:nvSpPr>
        <p:spPr>
          <a:xfrm>
            <a:off x="1134386" y="2156513"/>
            <a:ext cx="49616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/>
              <a:t>Dario Stocco</a:t>
            </a:r>
          </a:p>
          <a:p>
            <a:r>
              <a:rPr lang="de-CH" dirty="0"/>
              <a:t>PhD Student</a:t>
            </a:r>
          </a:p>
          <a:p>
            <a:r>
              <a:rPr lang="de-CH" dirty="0">
                <a:hlinkClick r:id="rId2"/>
              </a:rPr>
              <a:t>stoccod@ethz.ch</a:t>
            </a:r>
            <a:endParaRPr lang="de-CH" dirty="0"/>
          </a:p>
          <a:p>
            <a:endParaRPr lang="de-CH" dirty="0"/>
          </a:p>
          <a:p>
            <a:r>
              <a:rPr lang="de-CH" i="1" dirty="0"/>
              <a:t>High </a:t>
            </a:r>
            <a:r>
              <a:rPr lang="de-CH" i="1" dirty="0" err="1"/>
              <a:t>Voltage</a:t>
            </a:r>
            <a:r>
              <a:rPr lang="de-CH" i="1" dirty="0"/>
              <a:t> Laboratory, ETH Zürich</a:t>
            </a:r>
          </a:p>
          <a:p>
            <a:r>
              <a:rPr lang="de-CH" i="1" dirty="0"/>
              <a:t>ETL H 28</a:t>
            </a:r>
          </a:p>
          <a:p>
            <a:r>
              <a:rPr lang="de-CH" i="1" dirty="0"/>
              <a:t>Physikstrasse 3</a:t>
            </a:r>
          </a:p>
          <a:p>
            <a:r>
              <a:rPr lang="de-CH" i="1" dirty="0"/>
              <a:t>8092 Zürich, </a:t>
            </a:r>
            <a:r>
              <a:rPr lang="de-CH" i="1" dirty="0" err="1"/>
              <a:t>Switzerland</a:t>
            </a:r>
            <a:endParaRPr lang="de-CH" i="1" dirty="0"/>
          </a:p>
          <a:p>
            <a:r>
              <a:rPr lang="de-CH" i="1" dirty="0"/>
              <a:t>hvl.ee.ethz.ch</a:t>
            </a:r>
          </a:p>
          <a:p>
            <a:endParaRPr lang="de-CH" dirty="0"/>
          </a:p>
          <a:p>
            <a:endParaRPr lang="de-CH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2EDBC-DA10-CD47-2EFD-B663028C98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DEC277-D4FD-3877-6962-15852D52FB14}"/>
              </a:ext>
            </a:extLst>
          </p:cNvPr>
          <p:cNvSpPr txBox="1"/>
          <p:nvPr/>
        </p:nvSpPr>
        <p:spPr>
          <a:xfrm>
            <a:off x="1134386" y="4921706"/>
            <a:ext cx="496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Project financed under SNF grant </a:t>
            </a:r>
            <a:r>
              <a:rPr lang="en-US" dirty="0">
                <a:hlinkClick r:id="rId3"/>
              </a:rPr>
              <a:t>212060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569771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13D88E-0A34-1653-398A-31F6FEE53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7D03-52ED-4DF9-8A55-3273BC5638E8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F8882C-553F-D749-1D2D-E6E87BD3F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D59301-0C9D-4DA2-C4BC-9BB18A30C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7522F4A-FC3F-8AF0-7C09-41DE2DD01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173915791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A6DE2-37E6-1D07-760B-7E7E1B817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E07BB-2505-44CB-9252-7906D96AC46C}" type="datetime1">
              <a:rPr lang="en-US" smtClean="0"/>
              <a:t>2/24/2025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59BEC1-77EC-5FC9-92D4-7570CFBD7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FB8555-38D8-A0F3-5EF9-55708A095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8B9F-3CDF-4257-B31C-6E2E0BA84B78}" type="slidenum">
              <a:rPr lang="en-US" smtClean="0"/>
              <a:t>12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1609DAE-6BE7-D2F8-3D91-528F7CB97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Evolution of Single Event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7BA4470-4BE0-E176-DAD0-E0A0D8048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69" y="1794329"/>
            <a:ext cx="7299595" cy="388540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E1A6DD-34D2-06C8-7559-3F822EBD9903}"/>
              </a:ext>
            </a:extLst>
          </p:cNvPr>
          <p:cNvSpPr txBox="1"/>
          <p:nvPr/>
        </p:nvSpPr>
        <p:spPr>
          <a:xfrm>
            <a:off x="7598664" y="2274838"/>
            <a:ext cx="39031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LcParenR"/>
            </a:pPr>
            <a:r>
              <a:rPr lang="en-US" dirty="0"/>
              <a:t>Displacement current from electron avalanches</a:t>
            </a:r>
          </a:p>
          <a:p>
            <a:pPr marL="400050" indent="-400050">
              <a:buAutoNum type="romanLcParenR"/>
            </a:pPr>
            <a:endParaRPr lang="en-US" dirty="0"/>
          </a:p>
          <a:p>
            <a:pPr marL="400050" indent="-400050">
              <a:buAutoNum type="romanLcParenR"/>
            </a:pPr>
            <a:r>
              <a:rPr lang="en-US" dirty="0"/>
              <a:t>Displacement current from ion drift (positive and negative)</a:t>
            </a:r>
          </a:p>
          <a:p>
            <a:pPr marL="400050" indent="-400050">
              <a:buAutoNum type="romanLcParenR"/>
            </a:pPr>
            <a:endParaRPr lang="en-US" dirty="0"/>
          </a:p>
          <a:p>
            <a:pPr marL="400050" indent="-400050">
              <a:buAutoNum type="romanLcParenR"/>
            </a:pPr>
            <a:r>
              <a:rPr lang="en-US" dirty="0"/>
              <a:t>Ohmic current due to charge neutralization on resistive layers</a:t>
            </a:r>
          </a:p>
        </p:txBody>
      </p:sp>
    </p:spTree>
    <p:extLst>
      <p:ext uri="{BB962C8B-B14F-4D97-AF65-F5344CB8AC3E}">
        <p14:creationId xmlns:p14="http://schemas.microsoft.com/office/powerpoint/2010/main" val="4229485164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EDE4F31-3DBC-6971-1C94-45A01C0635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0182" y="5343752"/>
            <a:ext cx="1057423" cy="457264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7BCF9B-42DE-F617-0DE7-02DA845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9E40A-2434-4A0D-A61B-74981DAA6699}" type="datetime1">
              <a:rPr lang="en-US" smtClean="0"/>
              <a:t>2/24/2025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28B502-2D3E-696F-5A98-49A0B0BAF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5E23AF-9F1B-9C79-C153-D08814D00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8B9F-3CDF-4257-B31C-6E2E0BA84B78}" type="slidenum">
              <a:rPr lang="en-US" smtClean="0"/>
              <a:t>13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5CFD78-39B6-6769-E997-587142E35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Axisymmetric Two-Layer 2D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2E7CB1-A798-BAF7-9DCA-3FF47403FA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" y="1733353"/>
            <a:ext cx="4106822" cy="317438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7BA00D-110E-37EB-5BBE-28F70EF44A78}"/>
                  </a:ext>
                </a:extLst>
              </p:cNvPr>
              <p:cNvSpPr txBox="1"/>
              <p:nvPr/>
            </p:nvSpPr>
            <p:spPr>
              <a:xfrm>
                <a:off x="431801" y="4919922"/>
                <a:ext cx="13256490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Left: Disk with radius 0.5mm;  Mid: Voltage profile over the gas gap t = 0; Right: Voltage profile over the gas gap time evolution</a:t>
                </a:r>
              </a:p>
              <a:p>
                <a:endParaRPr lang="en-US" sz="1600" dirty="0"/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/>
                  <a:t>Time evolution dictated by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de-CH" sz="1600" b="0" i="1" smtClean="0">
                        <a:latin typeface="Cambria Math" panose="02040503050406030204" pitchFamily="18" charset="0"/>
                      </a:rPr>
                      <m:t>~80</m:t>
                    </m:r>
                    <m:r>
                      <a:rPr lang="de-CH" sz="1600" b="0" i="1" smtClean="0">
                        <a:latin typeface="Cambria Math" panose="02040503050406030204" pitchFamily="18" charset="0"/>
                      </a:rPr>
                      <m:t>𝑚𝑠</m:t>
                    </m:r>
                  </m:oMath>
                </a14:m>
                <a:r>
                  <a:rPr lang="en-US" sz="1600" dirty="0"/>
                  <a:t>) </a:t>
                </a:r>
              </a:p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en-US" sz="1600" dirty="0"/>
                  <a:t>Analytic expression of the right profile exists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A7BA00D-110E-37EB-5BBE-28F70EF44A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801" y="4919922"/>
                <a:ext cx="13256490" cy="1077218"/>
              </a:xfrm>
              <a:prstGeom prst="rect">
                <a:avLst/>
              </a:prstGeom>
              <a:blipFill>
                <a:blip r:embed="rId6"/>
                <a:stretch>
                  <a:fillRect l="-276" t="-1695" b="-62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EA8A6132-76DC-812F-E031-874F2B4329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1697" y="1866985"/>
            <a:ext cx="4063350" cy="303041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C9D3002-2467-BDAB-C382-98839D3EF4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42589" y="1867790"/>
            <a:ext cx="4106822" cy="30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204798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EEB81AD-5771-CE6B-1C01-363AB7F5D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7D03-52ED-4DF9-8A55-3273BC5638E8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67B647-9EBD-073C-69F1-026F1ED8D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42BDC-14F7-5BA8-F00C-4EBC03826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EF00BC9-8763-6D47-649E-20A500F45B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Irradiated RPC – Input Parameters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F6C1411-B398-7A03-8916-138C95200854}"/>
              </a:ext>
            </a:extLst>
          </p:cNvPr>
          <p:cNvSpPr/>
          <p:nvPr/>
        </p:nvSpPr>
        <p:spPr>
          <a:xfrm>
            <a:off x="210312" y="1931789"/>
            <a:ext cx="3620464" cy="4037862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0D82CA3-2A31-2CF4-A853-A9B013AF42D1}"/>
              </a:ext>
            </a:extLst>
          </p:cNvPr>
          <p:cNvSpPr/>
          <p:nvPr/>
        </p:nvSpPr>
        <p:spPr>
          <a:xfrm>
            <a:off x="4042933" y="1931789"/>
            <a:ext cx="3808715" cy="4037862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i="1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70AC949-6FBD-D8CB-2230-6F597617D44C}"/>
              </a:ext>
            </a:extLst>
          </p:cNvPr>
          <p:cNvSpPr/>
          <p:nvPr/>
        </p:nvSpPr>
        <p:spPr>
          <a:xfrm>
            <a:off x="8065009" y="1931789"/>
            <a:ext cx="3916679" cy="4037862"/>
          </a:xfrm>
          <a:prstGeom prst="rect">
            <a:avLst/>
          </a:prstGeom>
          <a:noFill/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8642AA9-E84A-BB6C-ADDB-E5E6F3E72ECC}"/>
              </a:ext>
            </a:extLst>
          </p:cNvPr>
          <p:cNvCxnSpPr>
            <a:cxnSpLocks/>
          </p:cNvCxnSpPr>
          <p:nvPr/>
        </p:nvCxnSpPr>
        <p:spPr>
          <a:xfrm>
            <a:off x="1471168" y="2990930"/>
            <a:ext cx="0" cy="6014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0A634B8-4C1E-083D-383E-4C1D33580AE2}"/>
              </a:ext>
            </a:extLst>
          </p:cNvPr>
          <p:cNvCxnSpPr>
            <a:cxnSpLocks/>
          </p:cNvCxnSpPr>
          <p:nvPr/>
        </p:nvCxnSpPr>
        <p:spPr>
          <a:xfrm>
            <a:off x="1886712" y="2990930"/>
            <a:ext cx="0" cy="6014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BD966AF-6590-13D8-0C09-02E1AE45F27C}"/>
              </a:ext>
            </a:extLst>
          </p:cNvPr>
          <p:cNvCxnSpPr>
            <a:cxnSpLocks/>
          </p:cNvCxnSpPr>
          <p:nvPr/>
        </p:nvCxnSpPr>
        <p:spPr>
          <a:xfrm>
            <a:off x="2309876" y="2990930"/>
            <a:ext cx="0" cy="6014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55BB6A7-AF63-54FB-3442-9322B7AF9424}"/>
              </a:ext>
            </a:extLst>
          </p:cNvPr>
          <p:cNvCxnSpPr>
            <a:cxnSpLocks/>
          </p:cNvCxnSpPr>
          <p:nvPr/>
        </p:nvCxnSpPr>
        <p:spPr>
          <a:xfrm>
            <a:off x="2736596" y="2990930"/>
            <a:ext cx="0" cy="6014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88B1ADD-A396-303D-37B2-58B120EAC11C}"/>
                  </a:ext>
                </a:extLst>
              </p:cNvPr>
              <p:cNvSpPr txBox="1"/>
              <p:nvPr/>
            </p:nvSpPr>
            <p:spPr>
              <a:xfrm>
                <a:off x="931413" y="2552545"/>
                <a:ext cx="21854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CH" b="0" i="0" smtClean="0">
                        <a:latin typeface="Cambria Math" panose="02040503050406030204" pitchFamily="18" charset="0"/>
                      </a:rPr>
                      <m:t>Φ</m:t>
                    </m:r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[Hz/</a:t>
                </a:r>
                <a:r>
                  <a:rPr lang="en-US" dirty="0" err="1">
                    <a:cs typeface="Times New Roman" panose="02020603050405020304" pitchFamily="18" charset="0"/>
                  </a:rPr>
                  <a:t>sqcm</a:t>
                </a:r>
                <a:r>
                  <a:rPr lang="en-US" dirty="0">
                    <a:cs typeface="Times New Roman" panose="02020603050405020304" pitchFamily="18" charset="0"/>
                  </a:rPr>
                  <a:t>], </a:t>
                </a:r>
                <a:r>
                  <a:rPr lang="en-US" i="1" dirty="0"/>
                  <a:t>e.g.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de-CH" i="1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endParaRPr lang="en-US" dirty="0"/>
              </a:p>
              <a:p>
                <a:endParaRPr lang="en-US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88B1ADD-A396-303D-37B2-58B120EAC1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413" y="2552545"/>
                <a:ext cx="2185416" cy="646331"/>
              </a:xfrm>
              <a:prstGeom prst="rect">
                <a:avLst/>
              </a:prstGeom>
              <a:blipFill>
                <a:blip r:embed="rId3"/>
                <a:stretch>
                  <a:fillRect t="-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3134C006-9D0C-C9DE-FB78-1ADE630C1D70}"/>
              </a:ext>
            </a:extLst>
          </p:cNvPr>
          <p:cNvGrpSpPr/>
          <p:nvPr/>
        </p:nvGrpSpPr>
        <p:grpSpPr>
          <a:xfrm>
            <a:off x="521646" y="3546281"/>
            <a:ext cx="3081534" cy="1999436"/>
            <a:chOff x="521646" y="3509705"/>
            <a:chExt cx="3081534" cy="199943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2E91FBC-021E-876C-D0B4-0E5A6DC0B3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82"/>
            <a:stretch/>
          </p:blipFill>
          <p:spPr>
            <a:xfrm>
              <a:off x="621567" y="3559945"/>
              <a:ext cx="2981613" cy="1949196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3BD6B20-5752-2780-32E2-41C888E6F77B}"/>
                </a:ext>
              </a:extLst>
            </p:cNvPr>
            <p:cNvSpPr/>
            <p:nvPr/>
          </p:nvSpPr>
          <p:spPr>
            <a:xfrm>
              <a:off x="521646" y="3509705"/>
              <a:ext cx="279782" cy="4859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FA3E42E-FD36-27F7-A4F4-DA9604E2D4D7}"/>
                  </a:ext>
                </a:extLst>
              </p:cNvPr>
              <p:cNvSpPr txBox="1"/>
              <p:nvPr/>
            </p:nvSpPr>
            <p:spPr>
              <a:xfrm>
                <a:off x="153037" y="3554653"/>
                <a:ext cx="856742" cy="6712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b="0" i="0" smtClean="0">
                              <a:latin typeface="Cambria Math" panose="02040503050406030204" pitchFamily="18" charset="0"/>
                            </a:rPr>
                            <m:t>app</m:t>
                          </m:r>
                        </m:sub>
                      </m:sSub>
                    </m:oMath>
                  </m:oMathPara>
                </a14:m>
                <a:endParaRPr lang="de-CH" dirty="0"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FA3E42E-FD36-27F7-A4F4-DA9604E2D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037" y="3554653"/>
                <a:ext cx="856742" cy="67120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TextBox 40">
            <a:extLst>
              <a:ext uri="{FF2B5EF4-FFF2-40B4-BE49-F238E27FC236}">
                <a16:creationId xmlns:a16="http://schemas.microsoft.com/office/drawing/2014/main" id="{E3119355-024B-BEFE-742E-2E5667FD2DDE}"/>
              </a:ext>
            </a:extLst>
          </p:cNvPr>
          <p:cNvSpPr txBox="1"/>
          <p:nvPr/>
        </p:nvSpPr>
        <p:spPr>
          <a:xfrm>
            <a:off x="335279" y="1991868"/>
            <a:ext cx="3307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1. </a:t>
            </a:r>
            <a:r>
              <a:rPr lang="en-US" i="1" dirty="0"/>
              <a:t>Controlled parameters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88CA3C1-4189-3DE2-50BF-B3597CBCEF80}"/>
              </a:ext>
            </a:extLst>
          </p:cNvPr>
          <p:cNvSpPr txBox="1"/>
          <p:nvPr/>
        </p:nvSpPr>
        <p:spPr>
          <a:xfrm>
            <a:off x="4163793" y="1991868"/>
            <a:ext cx="35628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2. </a:t>
            </a:r>
            <a:r>
              <a:rPr lang="en-US" i="1" dirty="0"/>
              <a:t>Gamma discharge mechanism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39D86E6-3CC2-43BB-BE2B-27BCA62BEFF4}"/>
              </a:ext>
            </a:extLst>
          </p:cNvPr>
          <p:cNvSpPr txBox="1"/>
          <p:nvPr/>
        </p:nvSpPr>
        <p:spPr>
          <a:xfrm>
            <a:off x="8070484" y="1991868"/>
            <a:ext cx="4685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3. </a:t>
            </a:r>
            <a:r>
              <a:rPr lang="en-US" i="1" dirty="0"/>
              <a:t>RPC model &amp; discharge geometry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5A2538D-28A9-2EE9-D811-35961391B5F7}"/>
                  </a:ext>
                </a:extLst>
              </p:cNvPr>
              <p:cNvSpPr txBox="1"/>
              <p:nvPr/>
            </p:nvSpPr>
            <p:spPr>
              <a:xfrm>
                <a:off x="4341626" y="2554223"/>
                <a:ext cx="4152569" cy="424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Charge deposition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b="0" i="0" smtClean="0">
                                <a:latin typeface="Cambria Math" panose="02040503050406030204" pitchFamily="18" charset="0"/>
                              </a:rPr>
                              <m:t>dep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  <m:r>
                      <a:rPr lang="de-CH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5A2538D-28A9-2EE9-D811-35961391B5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1626" y="2554223"/>
                <a:ext cx="4152569" cy="424796"/>
              </a:xfrm>
              <a:prstGeom prst="rect">
                <a:avLst/>
              </a:prstGeom>
              <a:blipFill>
                <a:blip r:embed="rId6"/>
                <a:stretch>
                  <a:fillRect l="-1175" t="-7143" b="-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Group 47">
            <a:extLst>
              <a:ext uri="{FF2B5EF4-FFF2-40B4-BE49-F238E27FC236}">
                <a16:creationId xmlns:a16="http://schemas.microsoft.com/office/drawing/2014/main" id="{645F3F65-09BF-BB05-516A-14F830552D88}"/>
              </a:ext>
            </a:extLst>
          </p:cNvPr>
          <p:cNvGrpSpPr/>
          <p:nvPr/>
        </p:nvGrpSpPr>
        <p:grpSpPr>
          <a:xfrm>
            <a:off x="4837739" y="3087898"/>
            <a:ext cx="2311873" cy="2059566"/>
            <a:chOff x="4633914" y="3486151"/>
            <a:chExt cx="2311873" cy="2059566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C17CE49-B3DF-BF1E-48B9-D6AFFC437A0E}"/>
                </a:ext>
              </a:extLst>
            </p:cNvPr>
            <p:cNvCxnSpPr>
              <a:cxnSpLocks/>
            </p:cNvCxnSpPr>
            <p:nvPr/>
          </p:nvCxnSpPr>
          <p:spPr>
            <a:xfrm>
              <a:off x="4636008" y="5234178"/>
              <a:ext cx="217436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29DE874E-A0E4-0983-066D-34A6264A74F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36008" y="3486151"/>
              <a:ext cx="0" cy="174802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DB9D5E-4055-A90F-3EB1-A9B5887A6B07}"/>
                </a:ext>
              </a:extLst>
            </p:cNvPr>
            <p:cNvSpPr/>
            <p:nvPr/>
          </p:nvSpPr>
          <p:spPr>
            <a:xfrm>
              <a:off x="4633914" y="3706348"/>
              <a:ext cx="2119312" cy="1522877"/>
            </a:xfrm>
            <a:custGeom>
              <a:avLst/>
              <a:gdLst>
                <a:gd name="connsiteX0" fmla="*/ 0 w 2638425"/>
                <a:gd name="connsiteY0" fmla="*/ 1522877 h 1522877"/>
                <a:gd name="connsiteX1" fmla="*/ 714375 w 2638425"/>
                <a:gd name="connsiteY1" fmla="*/ 3640 h 1522877"/>
                <a:gd name="connsiteX2" fmla="*/ 1514475 w 2638425"/>
                <a:gd name="connsiteY2" fmla="*/ 1108540 h 1522877"/>
                <a:gd name="connsiteX3" fmla="*/ 2638425 w 2638425"/>
                <a:gd name="connsiteY3" fmla="*/ 1446677 h 1522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38425" h="1522877">
                  <a:moveTo>
                    <a:pt x="0" y="1522877"/>
                  </a:moveTo>
                  <a:cubicBezTo>
                    <a:pt x="230981" y="797786"/>
                    <a:pt x="461963" y="72696"/>
                    <a:pt x="714375" y="3640"/>
                  </a:cubicBezTo>
                  <a:cubicBezTo>
                    <a:pt x="966787" y="-65416"/>
                    <a:pt x="1193800" y="868034"/>
                    <a:pt x="1514475" y="1108540"/>
                  </a:cubicBezTo>
                  <a:cubicBezTo>
                    <a:pt x="1835150" y="1349046"/>
                    <a:pt x="2236787" y="1397861"/>
                    <a:pt x="2638425" y="1446677"/>
                  </a:cubicBezTo>
                </a:path>
              </a:pathLst>
            </a:custGeom>
            <a:ln w="25400">
              <a:solidFill>
                <a:schemeClr val="bg1">
                  <a:lumMod val="50000"/>
                </a:schemeClr>
              </a:solidFill>
              <a:prstDash val="soli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7317ECA7-CDB7-D0D7-6F05-7A06966EF678}"/>
                    </a:ext>
                  </a:extLst>
                </p:cNvPr>
                <p:cNvSpPr txBox="1"/>
                <p:nvPr/>
              </p:nvSpPr>
              <p:spPr>
                <a:xfrm>
                  <a:off x="5244544" y="5176385"/>
                  <a:ext cx="95729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en-US" i="1" dirty="0"/>
                </a:p>
              </p:txBody>
            </p:sp>
          </mc:Choice>
          <mc:Fallback xmlns=""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7317ECA7-CDB7-D0D7-6F05-7A06966EF6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44544" y="5176385"/>
                  <a:ext cx="957296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B69B46D2-7DBD-879D-AD68-BE709EB69C69}"/>
                    </a:ext>
                  </a:extLst>
                </p:cNvPr>
                <p:cNvSpPr txBox="1"/>
                <p:nvPr/>
              </p:nvSpPr>
              <p:spPr>
                <a:xfrm>
                  <a:off x="5553272" y="3904910"/>
                  <a:ext cx="139251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en-US" i="1" dirty="0" smtClean="0">
                            <a:latin typeface="Cambria Math" panose="02040503050406030204" pitchFamily="18" charset="0"/>
                          </a:rPr>
                          <m:t> = </m:t>
                        </m:r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 panose="02040503050406030204" pitchFamily="18" charset="0"/>
                          </a:rPr>
                          <m:t>const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B69B46D2-7DBD-879D-AD68-BE709EB69C6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3272" y="3904910"/>
                  <a:ext cx="1392515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507E2121-9D19-7761-7FAC-3727FE832900}"/>
              </a:ext>
            </a:extLst>
          </p:cNvPr>
          <p:cNvSpPr txBox="1"/>
          <p:nvPr/>
        </p:nvSpPr>
        <p:spPr>
          <a:xfrm>
            <a:off x="8513064" y="2552545"/>
            <a:ext cx="3020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Time-dependent voltage drop and current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62C7117-E84C-E22F-6A09-DBD4EC4D92CD}"/>
              </a:ext>
            </a:extLst>
          </p:cNvPr>
          <p:cNvCxnSpPr>
            <a:cxnSpLocks/>
          </p:cNvCxnSpPr>
          <p:nvPr/>
        </p:nvCxnSpPr>
        <p:spPr>
          <a:xfrm>
            <a:off x="8851106" y="4499954"/>
            <a:ext cx="2169319" cy="0"/>
          </a:xfrm>
          <a:prstGeom prst="line">
            <a:avLst/>
          </a:prstGeom>
          <a:ln w="952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2D725463-16C3-FA7C-927F-B810042A24B7}"/>
              </a:ext>
            </a:extLst>
          </p:cNvPr>
          <p:cNvSpPr txBox="1"/>
          <p:nvPr/>
        </p:nvSpPr>
        <p:spPr>
          <a:xfrm>
            <a:off x="8851107" y="5210430"/>
            <a:ext cx="2169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Resistive layer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83CE580-B07B-6901-5F0B-55AB68A04BFC}"/>
              </a:ext>
            </a:extLst>
          </p:cNvPr>
          <p:cNvSpPr txBox="1"/>
          <p:nvPr/>
        </p:nvSpPr>
        <p:spPr>
          <a:xfrm>
            <a:off x="8851106" y="3513845"/>
            <a:ext cx="2169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</a:rPr>
              <a:t>Gas gap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6F49EAD-413F-591C-ABD2-F3469D55490B}"/>
                  </a:ext>
                </a:extLst>
              </p:cNvPr>
              <p:cNvSpPr txBox="1"/>
              <p:nvPr/>
            </p:nvSpPr>
            <p:spPr>
              <a:xfrm>
                <a:off x="4163793" y="5050546"/>
                <a:ext cx="3942542" cy="842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de-CH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6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1600" b="0" i="0" smtClean="0">
                                <a:latin typeface="Cambria Math" panose="02040503050406030204" pitchFamily="18" charset="0"/>
                              </a:rPr>
                              <m:t>dep</m:t>
                            </m:r>
                          </m:sub>
                        </m:sSub>
                      </m:e>
                    </m:d>
                    <m:r>
                      <a:rPr lang="de-CH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CH" sz="16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de-CH" sz="16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de-CH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6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1600" b="0" i="0" smtClean="0">
                                <a:latin typeface="Cambria Math" panose="02040503050406030204" pitchFamily="18" charset="0"/>
                              </a:rPr>
                              <m:t>th</m:t>
                            </m:r>
                          </m:sub>
                        </m:sSub>
                      </m:e>
                    </m:d>
                    <m:r>
                      <a:rPr lang="de-CH" sz="1600" b="0" i="1" smtClean="0">
                        <a:latin typeface="Cambria Math" panose="02040503050406030204" pitchFamily="18" charset="0"/>
                      </a:rPr>
                      <m:t>𝜃</m:t>
                    </m:r>
                    <m:d>
                      <m:dPr>
                        <m:ctrlPr>
                          <a:rPr lang="de-CH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de-CH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6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1600" b="0" i="0" smtClean="0">
                                <a:latin typeface="Cambria Math" panose="02040503050406030204" pitchFamily="18" charset="0"/>
                              </a:rPr>
                              <m:t>th</m:t>
                            </m:r>
                          </m:sub>
                        </m:sSub>
                      </m:e>
                    </m:d>
                    <m:r>
                      <a:rPr lang="de-CH" sz="1600" b="0" i="1" smtClean="0">
                        <a:latin typeface="Cambria Math" panose="02040503050406030204" pitchFamily="18" charset="0"/>
                      </a:rPr>
                      <m:t>⊕</m:t>
                    </m:r>
                  </m:oMath>
                </a14:m>
                <a:r>
                  <a:rPr lang="en-US" sz="1600" dirty="0"/>
                  <a:t> Type e.g., Delta, Box, Polya, …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6F49EAD-413F-591C-ABD2-F3469D5549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3793" y="5050546"/>
                <a:ext cx="3942542" cy="842988"/>
              </a:xfrm>
              <a:prstGeom prst="rect">
                <a:avLst/>
              </a:prstGeom>
              <a:blipFill>
                <a:blip r:embed="rId10"/>
                <a:stretch>
                  <a:fillRect l="-773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80FC36-0360-65AF-29F6-FBF9BC999C67}"/>
              </a:ext>
            </a:extLst>
          </p:cNvPr>
          <p:cNvCxnSpPr/>
          <p:nvPr/>
        </p:nvCxnSpPr>
        <p:spPr>
          <a:xfrm>
            <a:off x="5569527" y="3198876"/>
            <a:ext cx="0" cy="1632096"/>
          </a:xfrm>
          <a:prstGeom prst="line">
            <a:avLst/>
          </a:prstGeom>
          <a:ln w="25400">
            <a:solidFill>
              <a:schemeClr val="bg2">
                <a:lumMod val="60000"/>
                <a:lumOff val="40000"/>
              </a:schemeClr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B9E0134-7601-378C-CE2A-452A342D5A4C}"/>
              </a:ext>
            </a:extLst>
          </p:cNvPr>
          <p:cNvCxnSpPr/>
          <p:nvPr/>
        </p:nvCxnSpPr>
        <p:spPr>
          <a:xfrm>
            <a:off x="4837739" y="3875989"/>
            <a:ext cx="1421659" cy="0"/>
          </a:xfrm>
          <a:prstGeom prst="line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647A990-A3DA-8AA3-E881-10A61306B62C}"/>
              </a:ext>
            </a:extLst>
          </p:cNvPr>
          <p:cNvCxnSpPr>
            <a:cxnSpLocks/>
          </p:cNvCxnSpPr>
          <p:nvPr/>
        </p:nvCxnSpPr>
        <p:spPr>
          <a:xfrm>
            <a:off x="6259398" y="3875989"/>
            <a:ext cx="0" cy="954983"/>
          </a:xfrm>
          <a:prstGeom prst="line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BAF894B-4F52-ADDA-82F0-EBD3265AD4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42749" y="3251728"/>
            <a:ext cx="3573122" cy="13979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73A0C54-68D4-C2AF-45C8-D3D47FBD5098}"/>
              </a:ext>
            </a:extLst>
          </p:cNvPr>
          <p:cNvSpPr txBox="1"/>
          <p:nvPr/>
        </p:nvSpPr>
        <p:spPr>
          <a:xfrm>
            <a:off x="8353949" y="4622293"/>
            <a:ext cx="57461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333333"/>
                </a:solidFill>
                <a:latin typeface="-apple-system"/>
              </a:rPr>
              <a:t>[1] </a:t>
            </a:r>
            <a:r>
              <a:rPr lang="it-IT" sz="1400" b="0" i="0" dirty="0">
                <a:solidFill>
                  <a:srgbClr val="333333"/>
                </a:solidFill>
                <a:effectLst/>
                <a:latin typeface="-apple-system"/>
              </a:rPr>
              <a:t>Marcello Abbrescia 2016 </a:t>
            </a:r>
            <a:r>
              <a:rPr lang="it-IT" sz="1400" b="0" i="1" dirty="0">
                <a:solidFill>
                  <a:srgbClr val="333333"/>
                </a:solidFill>
                <a:effectLst/>
                <a:latin typeface="-apple-system"/>
              </a:rPr>
              <a:t>JINST</a:t>
            </a:r>
            <a:r>
              <a:rPr lang="it-IT" sz="14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it-IT" sz="1400" b="1" i="0" dirty="0">
                <a:solidFill>
                  <a:srgbClr val="333333"/>
                </a:solidFill>
                <a:effectLst/>
                <a:latin typeface="-apple-system"/>
              </a:rPr>
              <a:t>11</a:t>
            </a:r>
            <a:r>
              <a:rPr lang="it-IT" sz="1400" b="0" i="0" dirty="0">
                <a:solidFill>
                  <a:srgbClr val="333333"/>
                </a:solidFill>
                <a:effectLst/>
                <a:latin typeface="-apple-system"/>
              </a:rPr>
              <a:t> C10001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79256599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F531B2-500B-9BCF-7E5F-4D820009DA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7D03-52ED-4DF9-8A55-3273BC5638E8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3B9593-B082-5837-ABBE-891FD83B2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091CA7-37D4-DCB4-AEBA-858B75B5D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29F5977-3830-316B-3F6D-C270C9C57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Deterioration of Efficiency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CF866E3-3513-A3AD-F578-D80E35863E90}"/>
              </a:ext>
            </a:extLst>
          </p:cNvPr>
          <p:cNvGrpSpPr/>
          <p:nvPr/>
        </p:nvGrpSpPr>
        <p:grpSpPr>
          <a:xfrm>
            <a:off x="512398" y="1839950"/>
            <a:ext cx="4338382" cy="3385675"/>
            <a:chOff x="692405" y="1705404"/>
            <a:chExt cx="4176775" cy="323564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DB4EE57-9284-EA9E-16D0-D9523F677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2405" y="1916953"/>
              <a:ext cx="4176775" cy="3024094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74472BE-60F5-B470-4A81-8819F4C04BD1}"/>
                </a:ext>
              </a:extLst>
            </p:cNvPr>
            <p:cNvCxnSpPr>
              <a:cxnSpLocks/>
            </p:cNvCxnSpPr>
            <p:nvPr/>
          </p:nvCxnSpPr>
          <p:spPr>
            <a:xfrm>
              <a:off x="2484120" y="1967243"/>
              <a:ext cx="0" cy="25654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A066F09-372C-BC9F-E321-67BD2AFDF398}"/>
                </a:ext>
              </a:extLst>
            </p:cNvPr>
            <p:cNvCxnSpPr>
              <a:cxnSpLocks/>
            </p:cNvCxnSpPr>
            <p:nvPr/>
          </p:nvCxnSpPr>
          <p:spPr>
            <a:xfrm>
              <a:off x="2928620" y="1967243"/>
              <a:ext cx="0" cy="25654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C808C736-EDED-4AE1-3BB9-6E81F096103A}"/>
                </a:ext>
              </a:extLst>
            </p:cNvPr>
            <p:cNvCxnSpPr>
              <a:cxnSpLocks/>
            </p:cNvCxnSpPr>
            <p:nvPr/>
          </p:nvCxnSpPr>
          <p:spPr>
            <a:xfrm>
              <a:off x="3119120" y="1967243"/>
              <a:ext cx="0" cy="2565400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848C8FB-15DD-CA95-E07E-1BAE25638FBD}"/>
                </a:ext>
              </a:extLst>
            </p:cNvPr>
            <p:cNvSpPr txBox="1"/>
            <p:nvPr/>
          </p:nvSpPr>
          <p:spPr>
            <a:xfrm>
              <a:off x="2344420" y="1706893"/>
              <a:ext cx="292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31ED5CB-4D2C-F78F-0F42-3A05FD8672D4}"/>
                </a:ext>
              </a:extLst>
            </p:cNvPr>
            <p:cNvSpPr txBox="1"/>
            <p:nvPr/>
          </p:nvSpPr>
          <p:spPr>
            <a:xfrm>
              <a:off x="2782570" y="1705404"/>
              <a:ext cx="292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D99B0E8-AB91-78C8-CC6D-88814270060F}"/>
                </a:ext>
              </a:extLst>
            </p:cNvPr>
            <p:cNvSpPr txBox="1"/>
            <p:nvPr/>
          </p:nvSpPr>
          <p:spPr>
            <a:xfrm>
              <a:off x="3001645" y="1705404"/>
              <a:ext cx="2921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AC53817-1D9C-8F42-9A13-9E63257D1856}"/>
                  </a:ext>
                </a:extLst>
              </p:cNvPr>
              <p:cNvSpPr txBox="1"/>
              <p:nvPr/>
            </p:nvSpPr>
            <p:spPr>
              <a:xfrm>
                <a:off x="5025505" y="2645431"/>
                <a:ext cx="7360921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badi" panose="020B0604020104020204" pitchFamily="34" charset="0"/>
                  <a:buChar char="–"/>
                </a:pPr>
                <a:r>
                  <a:rPr lang="en-US" sz="1600" dirty="0"/>
                  <a:t>Events </a:t>
                </a:r>
                <a:r>
                  <a:rPr lang="en-US" sz="1600" i="1" dirty="0"/>
                  <a:t>feel </a:t>
                </a:r>
                <a:r>
                  <a:rPr lang="en-US" sz="1600" dirty="0"/>
                  <a:t>a voltage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dirty="0"/>
                  <a:t> with probability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sz="1600" dirty="0"/>
                  <a:t> given by the voltage spectrum</a:t>
                </a:r>
              </a:p>
              <a:p>
                <a:pPr marL="285750" indent="-285750">
                  <a:buFont typeface="Abadi" panose="020B0604020104020204" pitchFamily="34" charset="0"/>
                  <a:buChar char="–"/>
                </a:pPr>
                <a:endParaRPr lang="en-US" sz="1600" dirty="0"/>
              </a:p>
              <a:p>
                <a:pPr marL="285750" indent="-285750">
                  <a:buFont typeface="Abadi" panose="020B0604020104020204" pitchFamily="34" charset="0"/>
                  <a:buChar char="–"/>
                </a:pPr>
                <a:r>
                  <a:rPr lang="en-US" sz="1600" dirty="0"/>
                  <a:t>Detection probability is given by the efficiency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𝜀</m:t>
                        </m:r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de-CH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CH" sz="16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de-CH" sz="1600" b="0" i="0" smtClean="0">
                        <a:latin typeface="Cambria Math" panose="02040503050406030204" pitchFamily="18" charset="0"/>
                      </a:rPr>
                      <m:t>Φ</m:t>
                    </m:r>
                    <m:r>
                      <a:rPr lang="de-CH" sz="1600" b="0" i="1" smtClean="0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endParaRPr lang="en-US" sz="1600" dirty="0"/>
              </a:p>
              <a:p>
                <a:pPr marL="285750" indent="-285750">
                  <a:buFont typeface="Abadi" panose="020B0604020104020204" pitchFamily="34" charset="0"/>
                  <a:buChar char="–"/>
                </a:pPr>
                <a:endParaRPr lang="en-US" sz="1600" dirty="0"/>
              </a:p>
              <a:p>
                <a:pPr marL="285750" indent="-285750">
                  <a:buFont typeface="Abadi" panose="020B0604020104020204" pitchFamily="34" charset="0"/>
                  <a:buChar char="–"/>
                </a:pPr>
                <a:endParaRPr lang="en-US" sz="1600" dirty="0"/>
              </a:p>
              <a:p>
                <a:pPr marL="285750" indent="-285750">
                  <a:buFont typeface="Abadi" panose="020B0604020104020204" pitchFamily="34" charset="0"/>
                  <a:buChar char="–"/>
                </a:pPr>
                <a:endParaRPr lang="en-US" sz="1600" dirty="0"/>
              </a:p>
              <a:p>
                <a:pPr marL="285750" indent="-285750">
                  <a:buFont typeface="Abadi" panose="020B0604020104020204" pitchFamily="34" charset="0"/>
                  <a:buChar char="–"/>
                </a:pPr>
                <a:endParaRPr lang="en-US" sz="16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AC53817-1D9C-8F42-9A13-9E63257D18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5505" y="2645431"/>
                <a:ext cx="7360921" cy="1815882"/>
              </a:xfrm>
              <a:prstGeom prst="rect">
                <a:avLst/>
              </a:prstGeom>
              <a:blipFill>
                <a:blip r:embed="rId3"/>
                <a:stretch>
                  <a:fillRect l="-331" t="-10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>
            <a:extLst>
              <a:ext uri="{FF2B5EF4-FFF2-40B4-BE49-F238E27FC236}">
                <a16:creationId xmlns:a16="http://schemas.microsoft.com/office/drawing/2014/main" id="{7AEF7352-5227-E4F0-C377-05FC1072E0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1411" y="3687536"/>
            <a:ext cx="6364127" cy="770076"/>
          </a:xfrm>
          <a:prstGeom prst="rect">
            <a:avLst/>
          </a:prstGeom>
        </p:spPr>
      </p:pic>
      <p:sp>
        <p:nvSpPr>
          <p:cNvPr id="34" name="Right Brace 33">
            <a:extLst>
              <a:ext uri="{FF2B5EF4-FFF2-40B4-BE49-F238E27FC236}">
                <a16:creationId xmlns:a16="http://schemas.microsoft.com/office/drawing/2014/main" id="{4044FBE6-C1E0-144B-C144-FFDE1A067C5D}"/>
              </a:ext>
            </a:extLst>
          </p:cNvPr>
          <p:cNvSpPr/>
          <p:nvPr/>
        </p:nvSpPr>
        <p:spPr>
          <a:xfrm rot="5400000">
            <a:off x="9758912" y="3508908"/>
            <a:ext cx="257346" cy="1402554"/>
          </a:xfrm>
          <a:prstGeom prst="rightBrac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3D84AFD-27DB-8154-3035-DD61CE9327F5}"/>
              </a:ext>
            </a:extLst>
          </p:cNvPr>
          <p:cNvSpPr txBox="1"/>
          <p:nvPr/>
        </p:nvSpPr>
        <p:spPr>
          <a:xfrm>
            <a:off x="8845912" y="4338858"/>
            <a:ext cx="28296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This expression is needed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1348B8-5240-EA97-CBDE-D9CD9F06D523}"/>
              </a:ext>
            </a:extLst>
          </p:cNvPr>
          <p:cNvSpPr txBox="1"/>
          <p:nvPr/>
        </p:nvSpPr>
        <p:spPr>
          <a:xfrm>
            <a:off x="309213" y="5206792"/>
            <a:ext cx="5316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Figure: </a:t>
            </a:r>
            <a:r>
              <a:rPr lang="en-US" sz="1400" dirty="0"/>
              <a:t>Gap voltage time series and spectrum within 2 seconds.    </a:t>
            </a:r>
          </a:p>
          <a:p>
            <a:r>
              <a:rPr lang="en-US" sz="1400" dirty="0"/>
              <a:t>             The red lines illustrate probes.</a:t>
            </a:r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110549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EE4AA8-AF1D-FFC4-05B4-547A6A82A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7D03-52ED-4DF9-8A55-3273BC5638E8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A03833-5D3D-2C96-AF65-9D612094F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89708F-2BB9-8160-6157-BBB4B0459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4D5C9E9-D087-2CFD-6AAC-7BECCDBDF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Consequences 1D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B64024-53A5-5ACC-951C-9E635868B2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1414772"/>
            <a:ext cx="4765964" cy="35724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48C0BF2-BA7E-1645-82AA-DCE8476564BB}"/>
              </a:ext>
            </a:extLst>
          </p:cNvPr>
          <p:cNvSpPr txBox="1"/>
          <p:nvPr/>
        </p:nvSpPr>
        <p:spPr>
          <a:xfrm>
            <a:off x="4109868" y="5697080"/>
            <a:ext cx="37222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Single-cell reduces efficiency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Cell size dependency visible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2CCE24-6682-7B44-F2CD-26FCCACD3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208" y="1584056"/>
            <a:ext cx="4848590" cy="35943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B322FC5-0ECD-A4A0-9206-969D72405BDB}"/>
              </a:ext>
            </a:extLst>
          </p:cNvPr>
          <p:cNvSpPr txBox="1"/>
          <p:nvPr/>
        </p:nvSpPr>
        <p:spPr>
          <a:xfrm>
            <a:off x="1097390" y="4974438"/>
            <a:ext cx="5316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Figure: </a:t>
            </a:r>
            <a:r>
              <a:rPr lang="en-US" sz="1400" dirty="0"/>
              <a:t>Efficiency deterioration of the single-cell model</a:t>
            </a:r>
          </a:p>
          <a:p>
            <a:r>
              <a:rPr lang="en-US" sz="1400" dirty="0"/>
              <a:t>            with Delta spectrum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5183C6-1BDD-FF60-5EF7-E4BADE79F031}"/>
              </a:ext>
            </a:extLst>
          </p:cNvPr>
          <p:cNvSpPr txBox="1"/>
          <p:nvPr/>
        </p:nvSpPr>
        <p:spPr>
          <a:xfrm>
            <a:off x="6352802" y="4947567"/>
            <a:ext cx="47418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Figure: </a:t>
            </a:r>
            <a:r>
              <a:rPr lang="en-US" sz="1400" dirty="0"/>
              <a:t>Efficiency deterioration in dependence of cell size </a:t>
            </a:r>
          </a:p>
          <a:p>
            <a:r>
              <a:rPr lang="en-US" sz="1400" dirty="0"/>
              <a:t>            for three charge spectra </a:t>
            </a:r>
            <a:endParaRPr lang="en-US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24713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59319B4C-41C1-73E6-815B-18191242B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992" y="1538552"/>
            <a:ext cx="4990135" cy="352001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E46FD1-DCAA-9D1B-6B0C-0E703550F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7D03-52ED-4DF9-8A55-3273BC5638E8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FF2676-1C98-6FE9-6ED6-35B8BF89B3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BF0FC-DD09-C98E-C5FA-2F74A252C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455A4C5-D84E-988B-A188-FF0259AFC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Consequences 2D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2ADDAD0-12DA-4D47-11F1-B8F75AF73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924" y="1491116"/>
            <a:ext cx="4831266" cy="34763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D23319-CE1E-E55E-A767-9C0EB81293FF}"/>
              </a:ext>
            </a:extLst>
          </p:cNvPr>
          <p:cNvSpPr txBox="1"/>
          <p:nvPr/>
        </p:nvSpPr>
        <p:spPr>
          <a:xfrm>
            <a:off x="1067689" y="4935902"/>
            <a:ext cx="5316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Figure: </a:t>
            </a:r>
            <a:r>
              <a:rPr lang="en-US" sz="1400" dirty="0"/>
              <a:t>Efficiency deterioration of the 2D model with Delta  </a:t>
            </a:r>
          </a:p>
          <a:p>
            <a:r>
              <a:rPr lang="en-US" sz="1400" dirty="0"/>
              <a:t>            spectrum at fixed voltage and various cell sizes</a:t>
            </a:r>
            <a:endParaRPr lang="en-US" sz="1400" dirty="0">
              <a:solidFill>
                <a:schemeClr val="bg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1C8301C-3027-B418-5355-1B75BCD84BB9}"/>
                  </a:ext>
                </a:extLst>
              </p:cNvPr>
              <p:cNvSpPr txBox="1"/>
              <p:nvPr/>
            </p:nvSpPr>
            <p:spPr>
              <a:xfrm>
                <a:off x="6588725" y="4935902"/>
                <a:ext cx="531695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chemeClr val="bg2"/>
                    </a:solidFill>
                  </a:rPr>
                  <a:t>Figure: </a:t>
                </a:r>
                <a:r>
                  <a:rPr lang="en-US" sz="1400" dirty="0"/>
                  <a:t>Efficiency deterioration of the 2D model with Delta  </a:t>
                </a:r>
              </a:p>
              <a:p>
                <a:r>
                  <a:rPr lang="en-US" sz="1400" dirty="0"/>
                  <a:t>            spectrum at fixed voltage and various </a:t>
                </a:r>
                <a14:m>
                  <m:oMath xmlns:m="http://schemas.openxmlformats.org/officeDocument/2006/math">
                    <m:r>
                      <a:rPr lang="de-CH" sz="14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en-US" sz="1400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1C8301C-3027-B418-5355-1B75BCD84B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725" y="4935902"/>
                <a:ext cx="5316950" cy="523220"/>
              </a:xfrm>
              <a:prstGeom prst="rect">
                <a:avLst/>
              </a:prstGeom>
              <a:blipFill>
                <a:blip r:embed="rId4"/>
                <a:stretch>
                  <a:fillRect l="-344" t="-2326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2F6DAFB9-C83D-0B2E-B950-A9393B65117A}"/>
              </a:ext>
            </a:extLst>
          </p:cNvPr>
          <p:cNvSpPr txBox="1"/>
          <p:nvPr/>
        </p:nvSpPr>
        <p:spPr>
          <a:xfrm>
            <a:off x="1948605" y="5652511"/>
            <a:ext cx="8416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600" dirty="0" err="1"/>
              <a:t>Does</a:t>
            </a:r>
            <a:r>
              <a:rPr lang="de-CH" sz="1600" dirty="0"/>
              <a:t> not </a:t>
            </a:r>
            <a:r>
              <a:rPr lang="de-CH" sz="1600" dirty="0" err="1"/>
              <a:t>depend</a:t>
            </a:r>
            <a:r>
              <a:rPr lang="de-CH" sz="1600" dirty="0"/>
              <a:t> on </a:t>
            </a:r>
            <a:r>
              <a:rPr lang="de-CH" sz="1600" dirty="0" err="1"/>
              <a:t>cell</a:t>
            </a:r>
            <a:r>
              <a:rPr lang="de-CH" sz="1600" dirty="0"/>
              <a:t> </a:t>
            </a:r>
            <a:r>
              <a:rPr lang="de-CH" sz="1600" dirty="0" err="1"/>
              <a:t>size</a:t>
            </a:r>
            <a:r>
              <a:rPr lang="de-CH" sz="1600" dirty="0"/>
              <a:t> </a:t>
            </a:r>
            <a:r>
              <a:rPr lang="de-CH" sz="1600" dirty="0" err="1"/>
              <a:t>compared</a:t>
            </a:r>
            <a:r>
              <a:rPr lang="de-CH" sz="1600" dirty="0"/>
              <a:t> </a:t>
            </a:r>
            <a:r>
              <a:rPr lang="de-CH" sz="1600" dirty="0" err="1"/>
              <a:t>to</a:t>
            </a:r>
            <a:r>
              <a:rPr lang="de-CH" sz="1600" dirty="0"/>
              <a:t> 1D </a:t>
            </a:r>
            <a:r>
              <a:rPr lang="de-CH" sz="1600" dirty="0" err="1"/>
              <a:t>model</a:t>
            </a:r>
            <a:r>
              <a:rPr lang="de-CH" sz="1600" dirty="0"/>
              <a:t> (</a:t>
            </a:r>
            <a:r>
              <a:rPr lang="de-CH" sz="1600" dirty="0" err="1"/>
              <a:t>within</a:t>
            </a:r>
            <a:r>
              <a:rPr lang="de-CH" sz="1600" dirty="0"/>
              <a:t> </a:t>
            </a:r>
            <a:r>
              <a:rPr lang="de-CH" sz="1600" dirty="0" err="1"/>
              <a:t>the</a:t>
            </a:r>
            <a:r>
              <a:rPr lang="de-CH" sz="1600" dirty="0"/>
              <a:t> </a:t>
            </a:r>
            <a:r>
              <a:rPr lang="de-CH" sz="1600" dirty="0" err="1"/>
              <a:t>presented</a:t>
            </a:r>
            <a:r>
              <a:rPr lang="de-CH" sz="1600" dirty="0"/>
              <a:t> </a:t>
            </a:r>
            <a:r>
              <a:rPr lang="de-CH" sz="1600" dirty="0" err="1"/>
              <a:t>parameters</a:t>
            </a:r>
            <a:r>
              <a:rPr lang="de-CH" sz="1600" dirty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CH" sz="1600" dirty="0" err="1"/>
              <a:t>Similar</a:t>
            </a:r>
            <a:r>
              <a:rPr lang="de-CH" sz="1600" dirty="0"/>
              <a:t> </a:t>
            </a:r>
            <a:r>
              <a:rPr lang="de-CH" sz="1600" dirty="0" err="1"/>
              <a:t>to</a:t>
            </a:r>
            <a:r>
              <a:rPr lang="de-CH" sz="1600" dirty="0"/>
              <a:t> </a:t>
            </a:r>
            <a:r>
              <a:rPr lang="de-CH" sz="1600" dirty="0" err="1"/>
              <a:t>mean</a:t>
            </a:r>
            <a:r>
              <a:rPr lang="de-CH" sz="1600" dirty="0"/>
              <a:t> </a:t>
            </a:r>
            <a:r>
              <a:rPr lang="de-CH" sz="1600" dirty="0" err="1"/>
              <a:t>methode</a:t>
            </a:r>
            <a:r>
              <a:rPr lang="de-CH" sz="1600" dirty="0"/>
              <a:t> for </a:t>
            </a:r>
            <a:r>
              <a:rPr lang="de-CH" sz="1600" dirty="0" err="1"/>
              <a:t>small</a:t>
            </a:r>
            <a:r>
              <a:rPr lang="de-CH" sz="1600" dirty="0"/>
              <a:t> </a:t>
            </a:r>
            <a:r>
              <a:rPr lang="de-CH" sz="1600" dirty="0" err="1"/>
              <a:t>charges</a:t>
            </a:r>
            <a:endParaRPr lang="en-US" sz="16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14EEFDE-0099-A21D-EB27-788DBC244F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9133" y="2236792"/>
            <a:ext cx="1337088" cy="27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25050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53BC81-B2EC-6594-FA86-F3DC75DBA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445FB-57EC-4F1F-BC27-8B53D3E72D94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8564B-15F0-D3A4-89D1-7B1137C33D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38CD7-68D5-0E5E-A087-0F2E85039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2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D9F962D-8F4D-A0EB-7C48-5EADF9935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Irradiated Resistive Plate Chambers – Rate Effects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F51C9F7-FBB8-602D-E5D0-F8A16D4E1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645" y="1849633"/>
            <a:ext cx="4631366" cy="400812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8C3C97A-8A71-8245-C7E1-16AF07751D6D}"/>
              </a:ext>
            </a:extLst>
          </p:cNvPr>
          <p:cNvSpPr txBox="1"/>
          <p:nvPr/>
        </p:nvSpPr>
        <p:spPr>
          <a:xfrm>
            <a:off x="2135911" y="6388993"/>
            <a:ext cx="84339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222222"/>
                </a:solidFill>
                <a:effectLst/>
                <a:latin typeface="-apple-system"/>
                <a:cs typeface="Times New Roman" panose="02020603050405020304" pitchFamily="18" charset="0"/>
              </a:rPr>
              <a:t>Figures: RPC </a:t>
            </a:r>
            <a:r>
              <a:rPr lang="en-US" sz="1400" b="0" i="0" dirty="0" err="1">
                <a:solidFill>
                  <a:srgbClr val="222222"/>
                </a:solidFill>
                <a:effectLst/>
                <a:latin typeface="-apple-system"/>
                <a:cs typeface="Times New Roman" panose="02020603050405020304" pitchFamily="18" charset="0"/>
              </a:rPr>
              <a:t>ECOGas@GIF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-apple-system"/>
                <a:cs typeface="Times New Roman" panose="02020603050405020304" pitchFamily="18" charset="0"/>
              </a:rPr>
              <a:t>++ Collaboration., Abbrescia, M., </a:t>
            </a:r>
            <a:r>
              <a:rPr lang="en-US" sz="1400" b="0" i="0" dirty="0" err="1">
                <a:solidFill>
                  <a:srgbClr val="222222"/>
                </a:solidFill>
                <a:effectLst/>
                <a:latin typeface="-apple-system"/>
                <a:cs typeface="Times New Roman" panose="02020603050405020304" pitchFamily="18" charset="0"/>
              </a:rPr>
              <a:t>Aielli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-apple-system"/>
                <a:cs typeface="Times New Roman" panose="02020603050405020304" pitchFamily="18" charset="0"/>
              </a:rPr>
              <a:t>, G. </a:t>
            </a:r>
            <a:r>
              <a:rPr lang="en-US" sz="1400" b="0" i="1" dirty="0">
                <a:solidFill>
                  <a:srgbClr val="222222"/>
                </a:solidFill>
                <a:effectLst/>
                <a:latin typeface="-apple-system"/>
                <a:cs typeface="Times New Roman" panose="02020603050405020304" pitchFamily="18" charset="0"/>
              </a:rPr>
              <a:t>et al.,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-apple-system"/>
                <a:cs typeface="Times New Roman" panose="02020603050405020304" pitchFamily="18" charset="0"/>
              </a:rPr>
              <a:t> </a:t>
            </a:r>
            <a:r>
              <a:rPr lang="en-US" sz="1400" b="0" i="1" dirty="0">
                <a:solidFill>
                  <a:srgbClr val="222222"/>
                </a:solidFill>
                <a:effectLst/>
                <a:latin typeface="-apple-system"/>
                <a:cs typeface="Times New Roman" panose="02020603050405020304" pitchFamily="18" charset="0"/>
              </a:rPr>
              <a:t>Eur. Phys. J. C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-apple-system"/>
                <a:cs typeface="Times New Roman" panose="02020603050405020304" pitchFamily="18" charset="0"/>
              </a:rPr>
              <a:t> </a:t>
            </a:r>
            <a:r>
              <a:rPr lang="en-US" sz="1400" b="1" i="0" dirty="0">
                <a:solidFill>
                  <a:srgbClr val="222222"/>
                </a:solidFill>
                <a:effectLst/>
                <a:latin typeface="-apple-system"/>
                <a:cs typeface="Times New Roman" panose="02020603050405020304" pitchFamily="18" charset="0"/>
              </a:rPr>
              <a:t>84</a:t>
            </a:r>
            <a:r>
              <a:rPr lang="en-US" sz="1400" b="0" i="0" dirty="0">
                <a:solidFill>
                  <a:srgbClr val="222222"/>
                </a:solidFill>
                <a:effectLst/>
                <a:latin typeface="-apple-system"/>
                <a:cs typeface="Times New Roman" panose="02020603050405020304" pitchFamily="18" charset="0"/>
              </a:rPr>
              <a:t>, 605 (2024).</a:t>
            </a:r>
            <a:endParaRPr lang="en-US" sz="1400" dirty="0">
              <a:latin typeface="-apple-system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C167695-651A-7B8F-EA67-7C4CEE621E12}"/>
              </a:ext>
            </a:extLst>
          </p:cNvPr>
          <p:cNvSpPr txBox="1"/>
          <p:nvPr/>
        </p:nvSpPr>
        <p:spPr>
          <a:xfrm>
            <a:off x="5951100" y="2498268"/>
            <a:ext cx="544849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badi" panose="020B0604020104020204" pitchFamily="34" charset="0"/>
              <a:buChar char="–"/>
            </a:pPr>
            <a:r>
              <a:rPr lang="en-US" dirty="0"/>
              <a:t>RPC impinged with background irradiation</a:t>
            </a:r>
          </a:p>
          <a:p>
            <a:pPr marL="285750" indent="-285750">
              <a:buFont typeface="Abadi" panose="020B0604020104020204" pitchFamily="34" charset="0"/>
              <a:buChar char="–"/>
            </a:pPr>
            <a:endParaRPr lang="en-US" dirty="0"/>
          </a:p>
          <a:p>
            <a:pPr marL="285750" indent="-285750">
              <a:buFont typeface="Abadi" panose="020B0604020104020204" pitchFamily="34" charset="0"/>
              <a:buChar char="–"/>
            </a:pPr>
            <a:r>
              <a:rPr lang="en-US" dirty="0"/>
              <a:t>Rate-induced performance reduction, e.g.,</a:t>
            </a:r>
          </a:p>
          <a:p>
            <a:pPr marL="742950" lvl="1" indent="-285750">
              <a:buFont typeface="Abadi" panose="020B0604020104020204" pitchFamily="34" charset="0"/>
              <a:buChar char="–"/>
            </a:pPr>
            <a:r>
              <a:rPr lang="en-US" sz="1600" dirty="0"/>
              <a:t>Time resolution</a:t>
            </a:r>
          </a:p>
          <a:p>
            <a:pPr marL="742950" lvl="1" indent="-285750">
              <a:buFont typeface="Abadi" panose="020B0604020104020204" pitchFamily="34" charset="0"/>
              <a:buChar char="–"/>
            </a:pPr>
            <a:r>
              <a:rPr lang="en-US" sz="1600" dirty="0"/>
              <a:t>Plateau efficiency</a:t>
            </a:r>
          </a:p>
          <a:p>
            <a:pPr marL="742950" lvl="1" indent="-285750">
              <a:buFont typeface="Abadi" panose="020B0604020104020204" pitchFamily="34" charset="0"/>
              <a:buChar char="–"/>
            </a:pPr>
            <a:endParaRPr lang="en-US" sz="1600" dirty="0"/>
          </a:p>
          <a:p>
            <a:pPr marL="285750" indent="-285750">
              <a:buFont typeface="Abadi" panose="020B0604020104020204" pitchFamily="34" charset="0"/>
              <a:buChar char="–"/>
            </a:pPr>
            <a:r>
              <a:rPr lang="en-US" dirty="0"/>
              <a:t>Estimating</a:t>
            </a:r>
            <a:r>
              <a:rPr lang="en-US" i="1" dirty="0"/>
              <a:t> rate capability </a:t>
            </a:r>
            <a:r>
              <a:rPr lang="en-US" dirty="0"/>
              <a:t>of eco-friendly alternative gas mixtures highly relevant</a:t>
            </a:r>
          </a:p>
        </p:txBody>
      </p:sp>
    </p:spTree>
    <p:extLst>
      <p:ext uri="{BB962C8B-B14F-4D97-AF65-F5344CB8AC3E}">
        <p14:creationId xmlns:p14="http://schemas.microsoft.com/office/powerpoint/2010/main" val="127065079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E4AF6-BDF7-0070-A99F-25E132C53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445FB-57EC-4F1F-BC27-8B53D3E72D94}" type="datetime1">
              <a:rPr lang="en-US" smtClean="0"/>
              <a:t>2/24/2025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B669A-3FFA-A78E-721D-66B9D3C30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366B8-DBDE-6F6C-681E-EBDAC68E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3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6243003-BA78-B554-3A55-5CBDC31D3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M. Abbrescia’s Single-Cell Model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30D4ED-5360-EB9F-5AFB-8523F71E7E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0243" y="1659840"/>
            <a:ext cx="4122936" cy="38786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67F8965-1584-E8EA-EF91-DECC6433B57B}"/>
              </a:ext>
            </a:extLst>
          </p:cNvPr>
          <p:cNvSpPr txBox="1"/>
          <p:nvPr/>
        </p:nvSpPr>
        <p:spPr>
          <a:xfrm>
            <a:off x="3933153" y="6388993"/>
            <a:ext cx="40193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0" i="0" dirty="0" err="1">
                <a:solidFill>
                  <a:srgbClr val="333333"/>
                </a:solidFill>
                <a:effectLst/>
                <a:latin typeface="-apple-system"/>
              </a:rPr>
              <a:t>Figures</a:t>
            </a:r>
            <a:r>
              <a:rPr lang="it-IT" sz="1400" b="0" i="0" dirty="0">
                <a:solidFill>
                  <a:srgbClr val="333333"/>
                </a:solidFill>
                <a:effectLst/>
                <a:latin typeface="-apple-system"/>
              </a:rPr>
              <a:t>: Marcello Abbrescia 2016 </a:t>
            </a:r>
            <a:r>
              <a:rPr lang="it-IT" sz="1400" b="0" i="1" dirty="0">
                <a:solidFill>
                  <a:srgbClr val="333333"/>
                </a:solidFill>
                <a:effectLst/>
                <a:latin typeface="-apple-system"/>
              </a:rPr>
              <a:t>JINST</a:t>
            </a:r>
            <a:r>
              <a:rPr lang="it-IT" sz="14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it-IT" sz="1400" b="1" i="0" dirty="0">
                <a:solidFill>
                  <a:srgbClr val="333333"/>
                </a:solidFill>
                <a:effectLst/>
                <a:latin typeface="-apple-system"/>
              </a:rPr>
              <a:t>11</a:t>
            </a:r>
            <a:r>
              <a:rPr lang="it-IT" sz="1400" b="0" i="0" dirty="0">
                <a:solidFill>
                  <a:srgbClr val="333333"/>
                </a:solidFill>
                <a:effectLst/>
                <a:latin typeface="-apple-system"/>
              </a:rPr>
              <a:t> C10001</a:t>
            </a:r>
            <a:endParaRPr lang="en-US" sz="14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E7BD251-AF03-B424-04CC-688DCD698C35}"/>
              </a:ext>
            </a:extLst>
          </p:cNvPr>
          <p:cNvGrpSpPr/>
          <p:nvPr/>
        </p:nvGrpSpPr>
        <p:grpSpPr>
          <a:xfrm>
            <a:off x="979242" y="1858475"/>
            <a:ext cx="5116758" cy="1734624"/>
            <a:chOff x="312289" y="1845113"/>
            <a:chExt cx="6055400" cy="238090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2EA8EFAA-01F3-F8B5-E983-0D9BF52CB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2289" y="1856844"/>
              <a:ext cx="6055400" cy="236917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29A49BF6-D7A3-2FA8-C344-94B5863AC849}"/>
                    </a:ext>
                  </a:extLst>
                </p:cNvPr>
                <p:cNvSpPr txBox="1"/>
                <p:nvPr/>
              </p:nvSpPr>
              <p:spPr>
                <a:xfrm>
                  <a:off x="4203123" y="1845113"/>
                  <a:ext cx="46801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b="0" i="0" smtClean="0">
                                <a:latin typeface="Cambria Math" panose="02040503050406030204" pitchFamily="18" charset="0"/>
                              </a:rPr>
                              <m:t>cell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29A49BF6-D7A3-2FA8-C344-94B5863AC8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203123" y="1845113"/>
                  <a:ext cx="468013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21538" r="-15385" b="-6363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Left Brace 16">
              <a:extLst>
                <a:ext uri="{FF2B5EF4-FFF2-40B4-BE49-F238E27FC236}">
                  <a16:creationId xmlns:a16="http://schemas.microsoft.com/office/drawing/2014/main" id="{2042AD2C-F03B-A4F7-BFDC-F15E2EEF3D65}"/>
                </a:ext>
              </a:extLst>
            </p:cNvPr>
            <p:cNvSpPr/>
            <p:nvPr/>
          </p:nvSpPr>
          <p:spPr>
            <a:xfrm rot="5400000">
              <a:off x="4338647" y="1943449"/>
              <a:ext cx="225817" cy="806000"/>
            </a:xfrm>
            <a:prstGeom prst="leftBrace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AE276FC-5231-A5B8-D906-121EE8BD183C}"/>
                  </a:ext>
                </a:extLst>
              </p:cNvPr>
              <p:cNvSpPr txBox="1"/>
              <p:nvPr/>
            </p:nvSpPr>
            <p:spPr>
              <a:xfrm>
                <a:off x="1240373" y="4234405"/>
                <a:ext cx="5467297" cy="15327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Major Input Information</a:t>
                </a:r>
              </a:p>
              <a:p>
                <a:pPr marL="400050" indent="-400050">
                  <a:buFont typeface="+mj-lt"/>
                  <a:buAutoNum type="romanLcPeriod"/>
                </a:pPr>
                <a:r>
                  <a:rPr lang="en-US" dirty="0"/>
                  <a:t>Gamma discharge mechanism:</a:t>
                </a:r>
                <a14:m>
                  <m:oMath xmlns:m="http://schemas.openxmlformats.org/officeDocument/2006/math">
                    <m:r>
                      <a:rPr lang="de-CH" b="0" i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sSub>
                          <m:sSubPr>
                            <m:ctrlPr>
                              <a:rPr lang="de-CH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b="0" i="0" smtClean="0">
                                <a:latin typeface="Cambria Math" panose="02040503050406030204" pitchFamily="18" charset="0"/>
                              </a:rPr>
                              <m:t>dep</m:t>
                            </m:r>
                          </m:sub>
                        </m:sSub>
                      </m:sub>
                    </m:sSub>
                    <m:d>
                      <m:dPr>
                        <m:ctrlPr>
                          <a:rPr lang="de-CH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  <m:r>
                      <a:rPr lang="de-CH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400050" indent="-400050">
                  <a:buFont typeface="+mj-lt"/>
                  <a:buAutoNum type="romanLcPeriod"/>
                </a:pPr>
                <a:r>
                  <a:rPr lang="en-US" dirty="0"/>
                  <a:t>RPC dimensions </a:t>
                </a:r>
              </a:p>
              <a:p>
                <a:pPr marL="400050" indent="-400050">
                  <a:buFont typeface="+mj-lt"/>
                  <a:buAutoNum type="romanLcPeriod"/>
                </a:pPr>
                <a:r>
                  <a:rPr lang="en-US" dirty="0"/>
                  <a:t>Cell size</a:t>
                </a:r>
              </a:p>
              <a:p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AE276FC-5231-A5B8-D906-121EE8BD18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0373" y="4234405"/>
                <a:ext cx="5467297" cy="1532792"/>
              </a:xfrm>
              <a:prstGeom prst="rect">
                <a:avLst/>
              </a:prstGeom>
              <a:blipFill>
                <a:blip r:embed="rId5"/>
                <a:stretch>
                  <a:fillRect l="-892" t="-2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>
            <a:extLst>
              <a:ext uri="{FF2B5EF4-FFF2-40B4-BE49-F238E27FC236}">
                <a16:creationId xmlns:a16="http://schemas.microsoft.com/office/drawing/2014/main" id="{DEF255AD-3AB3-FCF0-EB2E-CC889505605E}"/>
              </a:ext>
            </a:extLst>
          </p:cNvPr>
          <p:cNvSpPr txBox="1"/>
          <p:nvPr/>
        </p:nvSpPr>
        <p:spPr>
          <a:xfrm>
            <a:off x="979243" y="3559630"/>
            <a:ext cx="5728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Figure: </a:t>
            </a:r>
            <a:r>
              <a:rPr lang="de-CH" sz="1400" dirty="0"/>
              <a:t>RPC </a:t>
            </a:r>
            <a:r>
              <a:rPr lang="de-CH" sz="1400" dirty="0" err="1"/>
              <a:t>divided</a:t>
            </a:r>
            <a:r>
              <a:rPr lang="de-CH" sz="1400" dirty="0"/>
              <a:t> </a:t>
            </a:r>
            <a:r>
              <a:rPr lang="de-CH" sz="1400" dirty="0" err="1"/>
              <a:t>into</a:t>
            </a:r>
            <a:r>
              <a:rPr lang="de-CH" sz="1400" dirty="0"/>
              <a:t> </a:t>
            </a:r>
            <a:r>
              <a:rPr lang="de-CH" sz="1400" dirty="0" err="1"/>
              <a:t>cells</a:t>
            </a:r>
            <a:r>
              <a:rPr lang="de-CH" sz="1400" dirty="0"/>
              <a:t> represented </a:t>
            </a:r>
            <a:r>
              <a:rPr lang="de-CH" sz="1400" dirty="0" err="1"/>
              <a:t>by</a:t>
            </a:r>
            <a:r>
              <a:rPr lang="de-CH" sz="1400" dirty="0"/>
              <a:t> </a:t>
            </a:r>
            <a:r>
              <a:rPr lang="de-CH" sz="1400" dirty="0" err="1"/>
              <a:t>its</a:t>
            </a:r>
            <a:r>
              <a:rPr lang="de-CH" sz="1400" dirty="0"/>
              <a:t> </a:t>
            </a:r>
            <a:r>
              <a:rPr lang="de-CH" sz="1400" dirty="0" err="1"/>
              <a:t>equivalent</a:t>
            </a:r>
            <a:r>
              <a:rPr lang="de-CH" sz="1400" dirty="0"/>
              <a:t> </a:t>
            </a:r>
            <a:r>
              <a:rPr lang="de-CH" sz="1400" dirty="0" err="1"/>
              <a:t>circuit</a:t>
            </a:r>
            <a:endParaRPr lang="en-US" sz="14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82CC4A6-8947-3DD4-6019-417E5CCBD9B6}"/>
              </a:ext>
            </a:extLst>
          </p:cNvPr>
          <p:cNvSpPr txBox="1"/>
          <p:nvPr/>
        </p:nvSpPr>
        <p:spPr>
          <a:xfrm>
            <a:off x="6465216" y="5538498"/>
            <a:ext cx="5467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Figure: </a:t>
            </a:r>
            <a:r>
              <a:rPr lang="de-CH" sz="1400" dirty="0" err="1"/>
              <a:t>Voltage</a:t>
            </a:r>
            <a:r>
              <a:rPr lang="de-CH" sz="1400" dirty="0"/>
              <a:t> </a:t>
            </a:r>
            <a:r>
              <a:rPr lang="de-CH" sz="1400" dirty="0" err="1"/>
              <a:t>spectrum</a:t>
            </a:r>
            <a:r>
              <a:rPr lang="de-CH" sz="1400" dirty="0"/>
              <a:t> </a:t>
            </a:r>
            <a:r>
              <a:rPr lang="de-CH" sz="1400" dirty="0" err="1"/>
              <a:t>within</a:t>
            </a:r>
            <a:r>
              <a:rPr lang="de-CH" sz="1400" dirty="0"/>
              <a:t> </a:t>
            </a:r>
            <a:r>
              <a:rPr lang="de-CH" sz="1400" dirty="0" err="1"/>
              <a:t>cells</a:t>
            </a:r>
            <a:r>
              <a:rPr lang="de-CH" sz="1400" dirty="0"/>
              <a:t> </a:t>
            </a:r>
            <a:r>
              <a:rPr lang="de-CH" sz="1400" dirty="0" err="1"/>
              <a:t>depends</a:t>
            </a:r>
            <a:r>
              <a:rPr lang="de-CH" sz="1400" dirty="0"/>
              <a:t> on </a:t>
            </a:r>
            <a:r>
              <a:rPr lang="de-CH" sz="1400" dirty="0" err="1"/>
              <a:t>irradiation</a:t>
            </a:r>
            <a:r>
              <a:rPr lang="de-CH" sz="1400" dirty="0"/>
              <a:t> rate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4743834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119ACC-A022-239F-9479-4FB95BED2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7D03-52ED-4DF9-8A55-3273BC5638E8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C69B86-4EA1-AA6B-96C1-01537C3E0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A0365E-ACE1-233E-2791-80B6932CD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BFF3DBC-6FE2-BB9D-C6F5-BB7261ABD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Two-Dimensional</a:t>
            </a:r>
            <a:r>
              <a:rPr lang="en-US" sz="2800" dirty="0"/>
              <a:t> Counterpart of Single-Cell Model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BBE69D-E9BC-171F-1D6C-68BCB23AE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244" y="2237943"/>
            <a:ext cx="4331072" cy="20725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7FD33AD-E264-6549-491A-48BC9E089A53}"/>
              </a:ext>
            </a:extLst>
          </p:cNvPr>
          <p:cNvSpPr txBox="1"/>
          <p:nvPr/>
        </p:nvSpPr>
        <p:spPr>
          <a:xfrm>
            <a:off x="1453112" y="4399738"/>
            <a:ext cx="53169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Figure: </a:t>
            </a:r>
            <a:r>
              <a:rPr lang="en-US" sz="1400" dirty="0"/>
              <a:t>Illustration of the two-gap 2D model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29AB03-303C-4E4A-975A-E3D3C8381643}"/>
              </a:ext>
            </a:extLst>
          </p:cNvPr>
          <p:cNvSpPr txBox="1"/>
          <p:nvPr/>
        </p:nvSpPr>
        <p:spPr>
          <a:xfrm>
            <a:off x="6096000" y="2251099"/>
            <a:ext cx="55245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badi" panose="020B0604020104020204" pitchFamily="34" charset="0"/>
              <a:buChar char="–"/>
            </a:pPr>
            <a:r>
              <a:rPr lang="en-US" dirty="0"/>
              <a:t>Two-layer model for simplicity</a:t>
            </a:r>
          </a:p>
          <a:p>
            <a:endParaRPr lang="en-US" dirty="0"/>
          </a:p>
          <a:p>
            <a:pPr marL="285750" indent="-285750">
              <a:buFont typeface="Abadi" panose="020B0604020104020204" pitchFamily="34" charset="0"/>
              <a:buChar char="–"/>
            </a:pPr>
            <a:r>
              <a:rPr lang="en-US" dirty="0"/>
              <a:t>Charge deposits uniformly onto disk</a:t>
            </a:r>
          </a:p>
          <a:p>
            <a:pPr marL="285750" indent="-285750">
              <a:buFont typeface="Abadi" panose="020B0604020104020204" pitchFamily="34" charset="0"/>
              <a:buChar char="–"/>
            </a:pPr>
            <a:endParaRPr lang="en-US" dirty="0"/>
          </a:p>
          <a:p>
            <a:pPr marL="285750" indent="-285750">
              <a:buFont typeface="Abadi" panose="020B0604020104020204" pitchFamily="34" charset="0"/>
              <a:buChar char="–"/>
            </a:pPr>
            <a:r>
              <a:rPr lang="en-US" dirty="0"/>
              <a:t>Voltage drop depends on radial distance and time</a:t>
            </a:r>
          </a:p>
          <a:p>
            <a:pPr marL="742950" lvl="1" indent="-285750">
              <a:buFont typeface="Abadi" panose="020B0604020104020204" pitchFamily="34" charset="0"/>
              <a:buChar char="–"/>
            </a:pPr>
            <a:r>
              <a:rPr lang="en-US" sz="1600" i="1" dirty="0"/>
              <a:t>Complicated expression</a:t>
            </a:r>
            <a:r>
              <a:rPr lang="en-US" sz="1600" dirty="0"/>
              <a:t>: Bessel functions [A]</a:t>
            </a:r>
          </a:p>
          <a:p>
            <a:pPr marL="742950" lvl="1" indent="-285750">
              <a:buFont typeface="Abadi" panose="020B0604020104020204" pitchFamily="34" charset="0"/>
              <a:buChar char="–"/>
            </a:pPr>
            <a:r>
              <a:rPr lang="en-US" sz="1600" dirty="0"/>
              <a:t>Currents in radial distance</a:t>
            </a:r>
          </a:p>
          <a:p>
            <a:pPr marL="285750" indent="-285750">
              <a:buFont typeface="Abadi" panose="020B0604020104020204" pitchFamily="34" charset="0"/>
              <a:buChar char="–"/>
            </a:pPr>
            <a:endParaRPr lang="en-US" dirty="0"/>
          </a:p>
          <a:p>
            <a:pPr marL="285750" indent="-285750">
              <a:buFont typeface="Abadi" panose="020B0604020104020204" pitchFamily="34" charset="0"/>
              <a:buChar char="–"/>
            </a:pPr>
            <a:r>
              <a:rPr lang="en-US" b="1" dirty="0"/>
              <a:t>Monte Carlo simulation expensive</a:t>
            </a:r>
          </a:p>
          <a:p>
            <a:pPr marL="742950" lvl="1" indent="-285750">
              <a:buFont typeface="Abadi" panose="020B0604020104020204" pitchFamily="34" charset="0"/>
              <a:buChar char="–"/>
            </a:pPr>
            <a:endParaRPr lang="en-US" sz="1600" b="1" i="1" dirty="0">
              <a:latin typeface="+mj-lt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badi" panose="020B0604020104020204" pitchFamily="34" charset="0"/>
              <a:buChar char="–"/>
            </a:pPr>
            <a:endParaRPr lang="en-US" dirty="0">
              <a:latin typeface="+mj-lt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badi" panose="020B0604020104020204" pitchFamily="34" charset="0"/>
              <a:buChar char="–"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34CA15-5004-86F9-5575-1B056D42FD85}"/>
              </a:ext>
            </a:extLst>
          </p:cNvPr>
          <p:cNvSpPr txBox="1"/>
          <p:nvPr/>
        </p:nvSpPr>
        <p:spPr>
          <a:xfrm>
            <a:off x="4610304" y="6388993"/>
            <a:ext cx="29635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333333"/>
                </a:solidFill>
                <a:effectLst/>
                <a:latin typeface="-apple-system"/>
              </a:rPr>
              <a:t>[A] W. </a:t>
            </a:r>
            <a:r>
              <a:rPr lang="en-US" sz="1400" b="0" i="0" dirty="0" err="1">
                <a:solidFill>
                  <a:srgbClr val="333333"/>
                </a:solidFill>
                <a:effectLst/>
                <a:latin typeface="-apple-system"/>
              </a:rPr>
              <a:t>Riegler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-apple-system"/>
              </a:rPr>
              <a:t> 2016 </a:t>
            </a:r>
            <a:r>
              <a:rPr lang="en-US" sz="1400" b="0" i="1" dirty="0">
                <a:solidFill>
                  <a:srgbClr val="333333"/>
                </a:solidFill>
                <a:effectLst/>
                <a:latin typeface="-apple-system"/>
              </a:rPr>
              <a:t>JINST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US" sz="1400" b="1" i="0" dirty="0">
                <a:solidFill>
                  <a:srgbClr val="333333"/>
                </a:solidFill>
                <a:effectLst/>
                <a:latin typeface="-apple-system"/>
              </a:rPr>
              <a:t>11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-apple-system"/>
              </a:rPr>
              <a:t> P11002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6832409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87F227-AD07-3791-08DF-AB4C49195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5425F-710D-417A-B9BC-40CAF0935C25}" type="datetime1">
              <a:rPr lang="en-US" smtClean="0"/>
              <a:t>2/24/2025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888A7E-E313-EED5-F423-BAFFC5A04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D8C75E-00D8-F61A-BE69-DDECD44F2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58B9F-3CDF-4257-B31C-6E2E0BA84B78}" type="slidenum">
              <a:rPr lang="en-US" smtClean="0"/>
              <a:t>5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A1561C7-48C2-74FC-01DD-59EF05DB58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Monte Carlo Simulation of 2D Case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D6B1B8D-4693-F227-2057-30D3AA77DC14}"/>
                  </a:ext>
                </a:extLst>
              </p:cNvPr>
              <p:cNvSpPr txBox="1"/>
              <p:nvPr/>
            </p:nvSpPr>
            <p:spPr>
              <a:xfrm>
                <a:off x="2298723" y="5802158"/>
                <a:ext cx="88240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rgbClr val="002060"/>
                    </a:solidFill>
                  </a:rPr>
                  <a:t>Figure: </a:t>
                </a:r>
                <a:r>
                  <a:rPr lang="en-US" sz="1600" dirty="0"/>
                  <a:t>Gap voltage evolution of single 2mm gas gap RPC at </a:t>
                </a:r>
                <a14:m>
                  <m:oMath xmlns:m="http://schemas.openxmlformats.org/officeDocument/2006/math">
                    <m:r>
                      <a:rPr lang="de-CH" sz="1600">
                        <a:latin typeface="Cambria Math" panose="02040503050406030204" pitchFamily="18" charset="0"/>
                      </a:rPr>
                      <m:t>8</m:t>
                    </m:r>
                    <m:r>
                      <a:rPr lang="de-CH" sz="1600" b="0" i="0" smtClean="0">
                        <a:latin typeface="Cambria Math" panose="02040503050406030204" pitchFamily="18" charset="0"/>
                      </a:rPr>
                      <m:t>00 </m:t>
                    </m:r>
                    <m:r>
                      <m:rPr>
                        <m:sty m:val="p"/>
                      </m:rPr>
                      <a:rPr lang="de-CH" sz="1600" b="0" i="0" smtClean="0">
                        <a:latin typeface="Cambria Math" panose="02040503050406030204" pitchFamily="18" charset="0"/>
                      </a:rPr>
                      <m:t>Hz</m:t>
                    </m:r>
                    <m:r>
                      <a:rPr lang="de-CH" sz="16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CH" sz="1600" b="0" i="0" smtClean="0">
                        <a:latin typeface="Cambria Math" panose="02040503050406030204" pitchFamily="18" charset="0"/>
                      </a:rPr>
                      <m:t>sqcm</m:t>
                    </m:r>
                  </m:oMath>
                </a14:m>
                <a:r>
                  <a:rPr lang="en-US" sz="1600" dirty="0"/>
                  <a:t>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D6B1B8D-4693-F227-2057-30D3AA77DC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8723" y="5802158"/>
                <a:ext cx="8824055" cy="338554"/>
              </a:xfrm>
              <a:prstGeom prst="rect">
                <a:avLst/>
              </a:prstGeom>
              <a:blipFill>
                <a:blip r:embed="rId3"/>
                <a:stretch>
                  <a:fillRect l="-345" t="-5455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yellow square with numbers and a yellow square with a green square&#10;&#10;Description automatically generated">
            <a:extLst>
              <a:ext uri="{FF2B5EF4-FFF2-40B4-BE49-F238E27FC236}">
                <a16:creationId xmlns:a16="http://schemas.microsoft.com/office/drawing/2014/main" id="{18E97BD5-2C21-BF94-3906-445F9084F3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1" y="1616713"/>
            <a:ext cx="5257800" cy="39433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7861477-05BC-1BC9-CED6-51E00CE5AD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4293" y="1994730"/>
            <a:ext cx="5075297" cy="36746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B1ED2DB-7F19-5CEB-48DF-907100D5C5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2541251" y="5360010"/>
            <a:ext cx="311710" cy="400106"/>
          </a:xfrm>
          <a:prstGeom prst="rect">
            <a:avLst/>
          </a:prstGeom>
        </p:spPr>
      </p:pic>
      <p:sp>
        <p:nvSpPr>
          <p:cNvPr id="2" name="Right Brace 1">
            <a:extLst>
              <a:ext uri="{FF2B5EF4-FFF2-40B4-BE49-F238E27FC236}">
                <a16:creationId xmlns:a16="http://schemas.microsoft.com/office/drawing/2014/main" id="{84633453-9E0E-ABF1-55A1-171FEA6D76CB}"/>
              </a:ext>
            </a:extLst>
          </p:cNvPr>
          <p:cNvSpPr/>
          <p:nvPr/>
        </p:nvSpPr>
        <p:spPr>
          <a:xfrm rot="16200000">
            <a:off x="7499626" y="1531058"/>
            <a:ext cx="304800" cy="685249"/>
          </a:xfrm>
          <a:prstGeom prst="rightBrac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ADE4CF6A-8DCC-C6A9-2435-DA9C3403AE87}"/>
              </a:ext>
            </a:extLst>
          </p:cNvPr>
          <p:cNvSpPr/>
          <p:nvPr/>
        </p:nvSpPr>
        <p:spPr>
          <a:xfrm rot="16200000">
            <a:off x="8909456" y="814097"/>
            <a:ext cx="304800" cy="2119171"/>
          </a:xfrm>
          <a:prstGeom prst="rightBrace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37A8CD-F459-0D4C-71F9-6395FBF9504A}"/>
              </a:ext>
            </a:extLst>
          </p:cNvPr>
          <p:cNvSpPr txBox="1"/>
          <p:nvPr/>
        </p:nvSpPr>
        <p:spPr>
          <a:xfrm>
            <a:off x="8572463" y="1428125"/>
            <a:ext cx="1456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Equilibrium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DACB15-C602-D375-5F57-63B50C3BC3C5}"/>
              </a:ext>
            </a:extLst>
          </p:cNvPr>
          <p:cNvSpPr txBox="1"/>
          <p:nvPr/>
        </p:nvSpPr>
        <p:spPr>
          <a:xfrm>
            <a:off x="7249750" y="1429990"/>
            <a:ext cx="961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Transient</a:t>
            </a:r>
          </a:p>
        </p:txBody>
      </p:sp>
    </p:spTree>
    <p:extLst>
      <p:ext uri="{BB962C8B-B14F-4D97-AF65-F5344CB8AC3E}">
        <p14:creationId xmlns:p14="http://schemas.microsoft.com/office/powerpoint/2010/main" val="347327456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60566E0-2A61-25FA-DDB5-78A1461C4B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7D03-52ED-4DF9-8A55-3273BC5638E8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D8D175-D9DE-13D0-C30D-70AF11860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F40C1-2E9D-BFD1-4C97-7D88F9060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FF381DD-B415-5993-5E45-C83862081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Voltage Spectrum: Semi-Analytic Method</a:t>
            </a:r>
            <a:br>
              <a:rPr lang="en-US" dirty="0"/>
            </a:br>
            <a:r>
              <a:rPr lang="en-US" sz="2000" i="1" dirty="0"/>
              <a:t>Example Single-Cell Model</a:t>
            </a:r>
            <a:endParaRPr lang="en-US" i="1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2CFE85F-974B-27AA-561A-87736F07392F}"/>
              </a:ext>
            </a:extLst>
          </p:cNvPr>
          <p:cNvGrpSpPr/>
          <p:nvPr/>
        </p:nvGrpSpPr>
        <p:grpSpPr>
          <a:xfrm>
            <a:off x="6421317" y="1994006"/>
            <a:ext cx="5521301" cy="3970318"/>
            <a:chOff x="6577299" y="2015721"/>
            <a:chExt cx="5521301" cy="397031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3B72521-4498-8281-2874-4D133CEC1223}"/>
                    </a:ext>
                  </a:extLst>
                </p:cNvPr>
                <p:cNvSpPr txBox="1"/>
                <p:nvPr/>
              </p:nvSpPr>
              <p:spPr>
                <a:xfrm>
                  <a:off x="6577299" y="2015721"/>
                  <a:ext cx="5521301" cy="39703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r>
                    <a:rPr lang="en-US" dirty="0"/>
                    <a:t>Alternative calculation based on Campbell’s theorem with minimal numerical efforts</a:t>
                  </a:r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r>
                    <a:rPr lang="en-US" dirty="0"/>
                    <a:t>Linear deterministic charge deposit mechanism</a:t>
                  </a:r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r>
                    <a:rPr lang="en-US" dirty="0"/>
                    <a:t>Rate </a:t>
                  </a:r>
                  <a14:m>
                    <m:oMath xmlns:m="http://schemas.openxmlformats.org/officeDocument/2006/math">
                      <m:r>
                        <a:rPr lang="de-CH">
                          <a:latin typeface="Cambria Math" panose="02040503050406030204" pitchFamily="18" charset="0"/>
                        </a:rPr>
                        <m:t>800 </m:t>
                      </m:r>
                      <m:r>
                        <m:rPr>
                          <m:sty m:val="p"/>
                        </m:rPr>
                        <a:rPr lang="de-CH">
                          <a:latin typeface="Cambria Math" panose="02040503050406030204" pitchFamily="18" charset="0"/>
                        </a:rPr>
                        <m:t>Hz</m:t>
                      </m:r>
                      <m:r>
                        <a:rPr lang="de-CH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CH">
                          <a:latin typeface="Cambria Math" panose="02040503050406030204" pitchFamily="18" charset="0"/>
                        </a:rPr>
                        <m:t>sqcm</m:t>
                      </m:r>
                    </m:oMath>
                  </a14:m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Wingdings" panose="05000000000000000000" pitchFamily="2" charset="2"/>
                    <a:buChar char="Ø"/>
                  </a:pPr>
                  <a:r>
                    <a:rPr lang="en-US" dirty="0"/>
                    <a:t>Very good agreement and fast (Python)</a:t>
                  </a:r>
                </a:p>
                <a:p>
                  <a:r>
                    <a:rPr lang="en-US" i="1" dirty="0"/>
                    <a:t>     Semi-analytic ~ </a:t>
                  </a:r>
                  <a14:m>
                    <m:oMath xmlns:m="http://schemas.openxmlformats.org/officeDocument/2006/math"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(10 </m:t>
                      </m:r>
                      <m:r>
                        <m:rPr>
                          <m:sty m:val="p"/>
                        </m:rPr>
                        <a:rPr lang="de-CH" b="0" i="0" smtClean="0">
                          <a:latin typeface="Cambria Math" panose="02040503050406030204" pitchFamily="18" charset="0"/>
                        </a:rPr>
                        <m:t>μs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i="1" dirty="0"/>
                </a:p>
                <a:p>
                  <a:r>
                    <a:rPr lang="en-US" i="1" dirty="0"/>
                    <a:t>     MC ~ </a:t>
                  </a:r>
                  <a14:m>
                    <m:oMath xmlns:m="http://schemas.openxmlformats.org/officeDocument/2006/math"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(100 </m:t>
                      </m:r>
                      <m:r>
                        <m:rPr>
                          <m:sty m:val="p"/>
                        </m:rPr>
                        <a:rPr lang="de-CH">
                          <a:latin typeface="Cambria Math" panose="02040503050406030204" pitchFamily="18" charset="0"/>
                        </a:rPr>
                        <m:t>μs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i="1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33B72521-4498-8281-2874-4D133CEC12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7299" y="2015721"/>
                  <a:ext cx="5521301" cy="3970318"/>
                </a:xfrm>
                <a:prstGeom prst="rect">
                  <a:avLst/>
                </a:prstGeom>
                <a:blipFill>
                  <a:blip r:embed="rId2"/>
                  <a:stretch>
                    <a:fillRect l="-773" t="-76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AF3361B-A8E9-82C7-0EF7-50A1B6599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31048" y="3218963"/>
              <a:ext cx="3353895" cy="856623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94FE78C-65DA-103E-0B9D-54316A34526D}"/>
              </a:ext>
            </a:extLst>
          </p:cNvPr>
          <p:cNvSpPr txBox="1"/>
          <p:nvPr/>
        </p:nvSpPr>
        <p:spPr>
          <a:xfrm>
            <a:off x="690198" y="5613305"/>
            <a:ext cx="55949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Figure: </a:t>
            </a:r>
            <a:r>
              <a:rPr lang="en-US" sz="1400" dirty="0"/>
              <a:t>Single-cell gap voltage spectrum comparison of semi-analytic    </a:t>
            </a:r>
          </a:p>
          <a:p>
            <a:r>
              <a:rPr lang="en-US" sz="1400" dirty="0"/>
              <a:t>             method (red) and Monte Carlo (gray)</a:t>
            </a:r>
            <a:endParaRPr lang="en-US" sz="1400" dirty="0">
              <a:solidFill>
                <a:schemeClr val="bg2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2BB0A07-47D0-0B28-E8F6-C81325CD26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594" y="1994005"/>
            <a:ext cx="5002083" cy="359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49589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5F1506-1158-CF5C-5FB3-380D58799C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7D03-52ED-4DF9-8A55-3273BC5638E8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56EAF5-550B-B5F5-7A0D-3ACD7DB81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DF8289-A3C1-042C-A7D2-54330D613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B88F267-F84A-2FB8-AF5F-0A2FF919C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Voltage Spectrum: Semi-Analytic Method</a:t>
            </a:r>
            <a:br>
              <a:rPr lang="en-US" dirty="0"/>
            </a:br>
            <a:r>
              <a:rPr lang="en-US" sz="2000" i="1" dirty="0"/>
              <a:t>Example 2D Model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4F6DB6-72A7-D96F-7EBF-707C072380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90" y="1895708"/>
            <a:ext cx="5080485" cy="377007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1D5E30A-C749-E89D-D545-53EC723E82B4}"/>
              </a:ext>
            </a:extLst>
          </p:cNvPr>
          <p:cNvSpPr txBox="1"/>
          <p:nvPr/>
        </p:nvSpPr>
        <p:spPr>
          <a:xfrm>
            <a:off x="826412" y="5613506"/>
            <a:ext cx="5316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Figure: </a:t>
            </a:r>
            <a:r>
              <a:rPr lang="en-US" sz="1400" dirty="0"/>
              <a:t>2D gap voltage spectrum comparison of semi-analytic    </a:t>
            </a:r>
          </a:p>
          <a:p>
            <a:r>
              <a:rPr lang="en-US" sz="1400" dirty="0"/>
              <a:t>             method (red) and Monte Carlo (gray)</a:t>
            </a:r>
            <a:endParaRPr lang="en-US" sz="1400" dirty="0">
              <a:solidFill>
                <a:schemeClr val="bg2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E5E559B-C1A6-B923-B30C-0B53333BA1A5}"/>
              </a:ext>
            </a:extLst>
          </p:cNvPr>
          <p:cNvGrpSpPr/>
          <p:nvPr/>
        </p:nvGrpSpPr>
        <p:grpSpPr>
          <a:xfrm>
            <a:off x="6421317" y="1994006"/>
            <a:ext cx="5316950" cy="3693319"/>
            <a:chOff x="6577299" y="2015721"/>
            <a:chExt cx="5316950" cy="36933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33FFF1E-6BCD-6822-FC3E-2CDFB46767F2}"/>
                    </a:ext>
                  </a:extLst>
                </p:cNvPr>
                <p:cNvSpPr txBox="1"/>
                <p:nvPr/>
              </p:nvSpPr>
              <p:spPr>
                <a:xfrm>
                  <a:off x="6577299" y="2015721"/>
                  <a:ext cx="5316950" cy="36933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r>
                    <a:rPr lang="en-US" dirty="0"/>
                    <a:t>Alternative calculation based on Campbell’s theorem with minimal numerical efforts</a:t>
                  </a:r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r>
                    <a:rPr lang="en-US" dirty="0"/>
                    <a:t>Linear deterministic charge deposit mechanism</a:t>
                  </a:r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r>
                    <a:rPr lang="en-US" dirty="0"/>
                    <a:t>Rate </a:t>
                  </a:r>
                  <a14:m>
                    <m:oMath xmlns:m="http://schemas.openxmlformats.org/officeDocument/2006/math">
                      <m:r>
                        <a:rPr lang="de-CH">
                          <a:latin typeface="Cambria Math" panose="02040503050406030204" pitchFamily="18" charset="0"/>
                        </a:rPr>
                        <m:t>800 </m:t>
                      </m:r>
                      <m:r>
                        <m:rPr>
                          <m:sty m:val="p"/>
                        </m:rPr>
                        <a:rPr lang="de-CH">
                          <a:latin typeface="Cambria Math" panose="02040503050406030204" pitchFamily="18" charset="0"/>
                        </a:rPr>
                        <m:t>Hz</m:t>
                      </m:r>
                      <m:r>
                        <a:rPr lang="de-CH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CH">
                          <a:latin typeface="Cambria Math" panose="02040503050406030204" pitchFamily="18" charset="0"/>
                        </a:rPr>
                        <m:t>sqcm</m:t>
                      </m:r>
                    </m:oMath>
                  </a14:m>
                  <a:endParaRPr lang="en-US" dirty="0"/>
                </a:p>
                <a:p>
                  <a:pPr marL="285750" indent="-285750">
                    <a:buFont typeface="Abadi" panose="020B0604020104020204" pitchFamily="34" charset="0"/>
                    <a:buChar char="–"/>
                  </a:pPr>
                  <a:endParaRPr lang="en-US" dirty="0"/>
                </a:p>
                <a:p>
                  <a:pPr marL="285750" indent="-285750">
                    <a:buFont typeface="Wingdings" panose="05000000000000000000" pitchFamily="2" charset="2"/>
                    <a:buChar char="Ø"/>
                  </a:pPr>
                  <a:r>
                    <a:rPr lang="en-US" dirty="0"/>
                    <a:t>Very good agreement and fast (Python)</a:t>
                  </a:r>
                </a:p>
                <a:p>
                  <a:r>
                    <a:rPr lang="en-US" i="1" dirty="0"/>
                    <a:t>     Semi-analytic ~ </a:t>
                  </a:r>
                  <a14:m>
                    <m:oMath xmlns:m="http://schemas.openxmlformats.org/officeDocument/2006/math"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(1 </m:t>
                      </m:r>
                      <m:r>
                        <m:rPr>
                          <m:sty m:val="p"/>
                        </m:rPr>
                        <a:rPr lang="de-CH" b="0" i="0" smtClean="0">
                          <a:latin typeface="Cambria Math" panose="02040503050406030204" pitchFamily="18" charset="0"/>
                        </a:rPr>
                        <m:t>min</m:t>
                      </m:r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i="1" dirty="0"/>
                </a:p>
                <a:p>
                  <a:r>
                    <a:rPr lang="en-US" i="1" dirty="0"/>
                    <a:t>     MC ~ </a:t>
                  </a:r>
                  <a14:m>
                    <m:oMath xmlns:m="http://schemas.openxmlformats.org/officeDocument/2006/math">
                      <m:r>
                        <a:rPr lang="de-CH" b="0" i="1" dirty="0" smtClean="0">
                          <a:latin typeface="Cambria Math" panose="02040503050406030204" pitchFamily="18" charset="0"/>
                        </a:rPr>
                        <m:t>𝑂</m:t>
                      </m:r>
                      <m:r>
                        <a:rPr lang="de-CH" b="0" i="1" dirty="0" smtClean="0">
                          <a:latin typeface="Cambria Math" panose="02040503050406030204" pitchFamily="18" charset="0"/>
                        </a:rPr>
                        <m:t>(1 </m:t>
                      </m:r>
                      <m:r>
                        <m:rPr>
                          <m:sty m:val="p"/>
                        </m:rPr>
                        <a:rPr lang="de-CH" b="0" i="0" dirty="0" smtClean="0">
                          <a:latin typeface="Cambria Math" panose="02040503050406030204" pitchFamily="18" charset="0"/>
                        </a:rPr>
                        <m:t>hour</m:t>
                      </m:r>
                      <m:r>
                        <a:rPr lang="de-CH" b="0" i="1" dirty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433FFF1E-6BCD-6822-FC3E-2CDFB46767F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77299" y="2015721"/>
                  <a:ext cx="5316950" cy="3693319"/>
                </a:xfrm>
                <a:prstGeom prst="rect">
                  <a:avLst/>
                </a:prstGeom>
                <a:blipFill>
                  <a:blip r:embed="rId3"/>
                  <a:stretch>
                    <a:fillRect l="-802" t="-825" b="-16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E5D36CA-4FE5-9AD0-12C2-09DF506C3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31048" y="3218963"/>
              <a:ext cx="3353895" cy="8566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7404685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19889C-11AD-82B6-6EC0-6D42A72B1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7D03-52ED-4DF9-8A55-3273BC5638E8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9CA136-B184-2CBB-B75D-E079DC883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F23FB0-87C2-5C7A-554E-2ABE81099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AADB412-18A6-5167-5C8F-E611C1F0C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and Cell Size Dependence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E97085-A228-6206-AEFE-25E0C9E48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188" y="1687824"/>
            <a:ext cx="4753516" cy="36469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9A5ABF-38FE-FBA5-B544-3A2D5C322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2756" y="1780214"/>
            <a:ext cx="4864640" cy="355452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1B3A018-9DA4-FFE9-57BB-0BB9603D2D3B}"/>
              </a:ext>
            </a:extLst>
          </p:cNvPr>
          <p:cNvSpPr txBox="1"/>
          <p:nvPr/>
        </p:nvSpPr>
        <p:spPr>
          <a:xfrm>
            <a:off x="1868077" y="5334738"/>
            <a:ext cx="36406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Figure: </a:t>
            </a:r>
            <a:r>
              <a:rPr lang="en-US" sz="1400" dirty="0"/>
              <a:t>Voltage spectrum comparison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592749-1923-E68D-AB54-84D926B85A23}"/>
              </a:ext>
            </a:extLst>
          </p:cNvPr>
          <p:cNvSpPr txBox="1"/>
          <p:nvPr/>
        </p:nvSpPr>
        <p:spPr>
          <a:xfrm>
            <a:off x="6428713" y="5334738"/>
            <a:ext cx="45327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2"/>
                </a:solidFill>
              </a:rPr>
              <a:t>Figure: </a:t>
            </a:r>
            <a:r>
              <a:rPr lang="en-US" sz="1400" dirty="0"/>
              <a:t>Standard deviation depending on cell size</a:t>
            </a:r>
            <a:endParaRPr lang="en-US" sz="140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C2EA24-2329-DA30-E662-0A4F795A6091}"/>
              </a:ext>
            </a:extLst>
          </p:cNvPr>
          <p:cNvSpPr txBox="1"/>
          <p:nvPr/>
        </p:nvSpPr>
        <p:spPr>
          <a:xfrm>
            <a:off x="3559008" y="5914120"/>
            <a:ext cx="4864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1D always covers applied voltage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2D tends not to be dependent on cell size</a:t>
            </a:r>
          </a:p>
        </p:txBody>
      </p:sp>
    </p:spTree>
    <p:extLst>
      <p:ext uri="{BB962C8B-B14F-4D97-AF65-F5344CB8AC3E}">
        <p14:creationId xmlns:p14="http://schemas.microsoft.com/office/powerpoint/2010/main" val="2468927490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034BDB-1324-8A8B-0066-FDB351877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7D03-52ED-4DF9-8A55-3273BC5638E8}" type="datetime1">
              <a:rPr lang="en-US" smtClean="0"/>
              <a:t>2/24/2025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326E0C-AF73-A3B5-70A8-B94C7047A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Dario Stocco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2AE2E0-5C82-7B2A-E784-EF65F5E62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8693F-6ADC-424B-AA69-E9506A2D53DB}" type="slidenum">
              <a:rPr lang="en-US" smtClean="0"/>
              <a:t>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B5A6BB0-5D2E-5615-4920-69B8B6BF6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246FCA-572A-2AE2-4E4A-BB681D9E4034}"/>
              </a:ext>
            </a:extLst>
          </p:cNvPr>
          <p:cNvSpPr txBox="1"/>
          <p:nvPr/>
        </p:nvSpPr>
        <p:spPr>
          <a:xfrm>
            <a:off x="640080" y="1717227"/>
            <a:ext cx="108617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Conclusion:</a:t>
            </a:r>
          </a:p>
          <a:p>
            <a:pPr marL="285750" indent="-285750">
              <a:buFont typeface="Abadi" panose="020B0604020104020204" pitchFamily="34" charset="0"/>
              <a:buChar char="–"/>
            </a:pPr>
            <a:r>
              <a:rPr lang="en-US" dirty="0"/>
              <a:t>Fast and accurate method to determine gap voltage spectrum</a:t>
            </a:r>
          </a:p>
          <a:p>
            <a:pPr marL="742950" lvl="1" indent="-285750">
              <a:buFont typeface="Abadi" panose="020B0604020104020204" pitchFamily="34" charset="0"/>
              <a:buChar char="–"/>
            </a:pPr>
            <a:r>
              <a:rPr lang="en-US" dirty="0"/>
              <a:t>1D and 2D</a:t>
            </a:r>
          </a:p>
          <a:p>
            <a:pPr marL="742950" lvl="1" indent="-285750">
              <a:buFont typeface="Abadi" panose="020B0604020104020204" pitchFamily="34" charset="0"/>
              <a:buChar char="–"/>
            </a:pPr>
            <a:r>
              <a:rPr lang="en-US" dirty="0"/>
              <a:t>Arbitrary mean charge shapes and charge spectrum possible</a:t>
            </a:r>
          </a:p>
          <a:p>
            <a:pPr marL="285750" indent="-285750">
              <a:buFont typeface="Abadi" panose="020B0604020104020204" pitchFamily="34" charset="0"/>
              <a:buChar char="–"/>
            </a:pPr>
            <a:r>
              <a:rPr lang="en-US" dirty="0"/>
              <a:t>1D and 2D are not equivalent</a:t>
            </a:r>
          </a:p>
          <a:p>
            <a:pPr marL="285750" indent="-285750">
              <a:buFont typeface="Abadi" panose="020B0604020104020204" pitchFamily="34" charset="0"/>
              <a:buChar char="–"/>
            </a:pPr>
            <a:r>
              <a:rPr lang="en-US" dirty="0"/>
              <a:t>2D does not have a significant cell size dependency</a:t>
            </a:r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Outlook:</a:t>
            </a:r>
          </a:p>
          <a:p>
            <a:pPr marL="285750" indent="-285750">
              <a:buFont typeface="Abadi" panose="020B0604020104020204" pitchFamily="34" charset="0"/>
              <a:buChar char="–"/>
            </a:pPr>
            <a:r>
              <a:rPr lang="en-US" dirty="0"/>
              <a:t>Investigation of formalism with measured data on Std Mix, ECO2 and ECO3</a:t>
            </a:r>
          </a:p>
          <a:p>
            <a:pPr marL="742950" lvl="1" indent="-285750">
              <a:buFont typeface="Abadi" panose="020B0604020104020204" pitchFamily="34" charset="0"/>
              <a:buChar char="–"/>
            </a:pPr>
            <a:r>
              <a:rPr lang="en-US" dirty="0"/>
              <a:t>Prediction strength and consistency (do we miss unexplained effects?)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/>
              <a:t>Goal is </a:t>
            </a:r>
            <a:r>
              <a:rPr lang="en-US" b="1" dirty="0"/>
              <a:t>to predict </a:t>
            </a:r>
            <a:r>
              <a:rPr lang="en-US" dirty="0"/>
              <a:t>rate capability, focusing on minimal reduction of </a:t>
            </a:r>
            <a:r>
              <a:rPr lang="en-US" b="1" dirty="0"/>
              <a:t>maximal efficiency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30007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Theme1">
  <a:themeElements>
    <a:clrScheme name="ETH Zuerich - ETH 1">
      <a:dk1>
        <a:sysClr val="windowText" lastClr="000000"/>
      </a:dk1>
      <a:lt1>
        <a:sysClr val="window" lastClr="FFFFFF"/>
      </a:lt1>
      <a:dk2>
        <a:srgbClr val="1269B0"/>
      </a:dk2>
      <a:lt2>
        <a:srgbClr val="1F407A"/>
      </a:lt2>
      <a:accent1>
        <a:srgbClr val="72791C"/>
      </a:accent1>
      <a:accent2>
        <a:srgbClr val="91056A"/>
      </a:accent2>
      <a:accent3>
        <a:srgbClr val="6F6F64"/>
      </a:accent3>
      <a:accent4>
        <a:srgbClr val="A8322D"/>
      </a:accent4>
      <a:accent5>
        <a:srgbClr val="007A96"/>
      </a:accent5>
      <a:accent6>
        <a:srgbClr val="956013"/>
      </a:accent6>
      <a:hlink>
        <a:srgbClr val="1269B0"/>
      </a:hlink>
      <a:folHlink>
        <a:srgbClr val="8CB63C"/>
      </a:folHlink>
    </a:clrScheme>
    <a:fontScheme name="ETH Züric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1" id="{B799AA46-6562-4AA9-A4A4-C4111B9D2DAA}" vid="{3FC75B55-46A0-4DB1-81D6-A16B5386CE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0</TotalTime>
  <Words>896</Words>
  <Application>Microsoft Office PowerPoint</Application>
  <PresentationFormat>Widescreen</PresentationFormat>
  <Paragraphs>204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Abadi</vt:lpstr>
      <vt:lpstr>-apple-system</vt:lpstr>
      <vt:lpstr>Arial</vt:lpstr>
      <vt:lpstr>Calibri</vt:lpstr>
      <vt:lpstr>Cambria Math</vt:lpstr>
      <vt:lpstr>Times New Roman</vt:lpstr>
      <vt:lpstr>Wingdings</vt:lpstr>
      <vt:lpstr>Theme1</vt:lpstr>
      <vt:lpstr>The Impact of RPC Models on the  Equilibrium Voltage Spectrum in Irradiated Environments</vt:lpstr>
      <vt:lpstr>Irradiated Resistive Plate Chambers – Rate Effects</vt:lpstr>
      <vt:lpstr>M. Abbrescia’s Single-Cell Model</vt:lpstr>
      <vt:lpstr>Two-Dimensional Counterpart of Single-Cell Model</vt:lpstr>
      <vt:lpstr> Monte Carlo Simulation of 2D Case</vt:lpstr>
      <vt:lpstr>Calculating Voltage Spectrum: Semi-Analytic Method Example Single-Cell Model</vt:lpstr>
      <vt:lpstr>Calculating Voltage Spectrum: Semi-Analytic Method Example 2D Model</vt:lpstr>
      <vt:lpstr>Comparison and Cell Size Dependence</vt:lpstr>
      <vt:lpstr>Conclusion</vt:lpstr>
      <vt:lpstr>Contact Information</vt:lpstr>
      <vt:lpstr>Backup</vt:lpstr>
      <vt:lpstr>Current Evolution of Single Event</vt:lpstr>
      <vt:lpstr>Axisymmetric Two-Layer 2D</vt:lpstr>
      <vt:lpstr>Irradiated RPC – Input Parameters</vt:lpstr>
      <vt:lpstr>Deterioration of Efficiency</vt:lpstr>
      <vt:lpstr>Consequences 1D</vt:lpstr>
      <vt:lpstr>Consequences 2D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Numerical estimation of optimal eco-friendly gas mixtures in gas-based tracking and timing detectors</dc:title>
  <dc:creator>Stocco  Dario</dc:creator>
  <cp:lastModifiedBy>Stocco  Dario</cp:lastModifiedBy>
  <cp:revision>270</cp:revision>
  <dcterms:created xsi:type="dcterms:W3CDTF">2024-07-10T14:21:27Z</dcterms:created>
  <dcterms:modified xsi:type="dcterms:W3CDTF">2025-02-24T13:33:49Z</dcterms:modified>
</cp:coreProperties>
</file>