
<file path=[Content_Types].xml><?xml version="1.0" encoding="utf-8"?>
<Types xmlns="http://schemas.openxmlformats.org/package/2006/content-types">
  <Default Extension="jpg" ContentType="image/jp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3"/>
  </p:notesMasterIdLst>
  <p:sldIdLst>
    <p:sldId id="256" r:id="rId2"/>
    <p:sldId id="258" r:id="rId3"/>
    <p:sldId id="289" r:id="rId4"/>
    <p:sldId id="292" r:id="rId5"/>
    <p:sldId id="304" r:id="rId6"/>
    <p:sldId id="277" r:id="rId7"/>
    <p:sldId id="294" r:id="rId8"/>
    <p:sldId id="301" r:id="rId9"/>
    <p:sldId id="305" r:id="rId10"/>
    <p:sldId id="302" r:id="rId11"/>
    <p:sldId id="308" r:id="rId12"/>
  </p:sldIdLst>
  <p:sldSz cx="12192000" cy="6858000"/>
  <p:notesSz cx="12192000" cy="6858000"/>
  <p:defaultTextStyle>
    <a:defPPr>
      <a:defRPr kern="0"/>
    </a:def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1893"/>
    <a:srgbClr val="009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106"/>
    <p:restoredTop sz="94694"/>
  </p:normalViewPr>
  <p:slideViewPr>
    <p:cSldViewPr>
      <p:cViewPr varScale="1">
        <p:scale>
          <a:sx n="121" d="100"/>
          <a:sy n="121" d="100"/>
        </p:scale>
        <p:origin x="592" y="176"/>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5283200" cy="3444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6905625" y="0"/>
            <a:ext cx="5283200" cy="344488"/>
          </a:xfrm>
          <a:prstGeom prst="rect">
            <a:avLst/>
          </a:prstGeom>
        </p:spPr>
        <p:txBody>
          <a:bodyPr vert="horz" lIns="91440" tIns="45720" rIns="91440" bIns="45720" rtlCol="0"/>
          <a:lstStyle>
            <a:lvl1pPr algn="r">
              <a:defRPr sz="1200"/>
            </a:lvl1pPr>
          </a:lstStyle>
          <a:p>
            <a:fld id="{E94EEAD3-91E0-AA46-B6B9-5F9B1460BD7F}" type="datetimeFigureOut">
              <a:rPr lang="en-US" smtClean="0"/>
              <a:t>2/23/25</a:t>
            </a:fld>
            <a:endParaRPr lang="en-US"/>
          </a:p>
        </p:txBody>
      </p:sp>
      <p:sp>
        <p:nvSpPr>
          <p:cNvPr id="4" name="Slide Image Placeholder 3"/>
          <p:cNvSpPr>
            <a:spLocks noGrp="1" noRot="1" noChangeAspect="1"/>
          </p:cNvSpPr>
          <p:nvPr>
            <p:ph type="sldImg" idx="2"/>
          </p:nvPr>
        </p:nvSpPr>
        <p:spPr>
          <a:xfrm>
            <a:off x="4038600" y="857250"/>
            <a:ext cx="4114800" cy="23145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1219200" y="3300413"/>
            <a:ext cx="9753600" cy="270033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513513"/>
            <a:ext cx="5283200" cy="3444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6905625" y="6513513"/>
            <a:ext cx="5283200" cy="344487"/>
          </a:xfrm>
          <a:prstGeom prst="rect">
            <a:avLst/>
          </a:prstGeom>
        </p:spPr>
        <p:txBody>
          <a:bodyPr vert="horz" lIns="91440" tIns="45720" rIns="91440" bIns="45720" rtlCol="0" anchor="b"/>
          <a:lstStyle>
            <a:lvl1pPr algn="r">
              <a:defRPr sz="1200"/>
            </a:lvl1pPr>
          </a:lstStyle>
          <a:p>
            <a:fld id="{A1D4639E-93B0-E04A-A4FE-CC4FB6D0322D}" type="slidenum">
              <a:rPr lang="en-US" smtClean="0"/>
              <a:t>‹#›</a:t>
            </a:fld>
            <a:endParaRPr lang="en-US"/>
          </a:p>
        </p:txBody>
      </p:sp>
    </p:spTree>
    <p:extLst>
      <p:ext uri="{BB962C8B-B14F-4D97-AF65-F5344CB8AC3E}">
        <p14:creationId xmlns:p14="http://schemas.microsoft.com/office/powerpoint/2010/main" val="42604594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914400" y="2125980"/>
            <a:ext cx="10363200" cy="1440180"/>
          </a:xfrm>
          <a:prstGeom prst="rect">
            <a:avLst/>
          </a:prstGeom>
        </p:spPr>
        <p:txBody>
          <a:bodyPr wrap="square" lIns="0" tIns="0" rIns="0" bIns="0">
            <a:spAutoFit/>
          </a:bodyPr>
          <a:lstStyle>
            <a:lvl1pPr>
              <a:defRPr sz="4400" b="0" i="0">
                <a:solidFill>
                  <a:schemeClr val="tx1"/>
                </a:solidFill>
                <a:latin typeface="Arial"/>
                <a:cs typeface="Arial"/>
              </a:defRPr>
            </a:lvl1pPr>
          </a:lstStyle>
          <a:p>
            <a:endParaRPr/>
          </a:p>
        </p:txBody>
      </p:sp>
      <p:sp>
        <p:nvSpPr>
          <p:cNvPr id="3" name="Holder 3"/>
          <p:cNvSpPr>
            <a:spLocks noGrp="1"/>
          </p:cNvSpPr>
          <p:nvPr>
            <p:ph type="subTitle" idx="4"/>
          </p:nvPr>
        </p:nvSpPr>
        <p:spPr>
          <a:xfrm>
            <a:off x="1828800" y="3840480"/>
            <a:ext cx="8534400" cy="1714500"/>
          </a:xfrm>
          <a:prstGeom prst="rect">
            <a:avLst/>
          </a:prstGeom>
        </p:spPr>
        <p:txBody>
          <a:bodyPr wrap="square" lIns="0" tIns="0" rIns="0" bIns="0">
            <a:spAutoFit/>
          </a:bodyPr>
          <a:lstStyle>
            <a:lvl1pPr>
              <a:defRPr sz="1800" b="1" i="0">
                <a:solidFill>
                  <a:schemeClr val="tx1"/>
                </a:solidFill>
                <a:latin typeface="Arial"/>
                <a:cs typeface="Aria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r>
              <a:rPr lang="en-US"/>
              <a:t>DRD1 CB Meeting 26/02/2025</a:t>
            </a:r>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400" b="0" i="0">
                <a:solidFill>
                  <a:schemeClr val="tx1"/>
                </a:solidFill>
                <a:latin typeface="Arial"/>
                <a:cs typeface="Arial"/>
              </a:defRPr>
            </a:lvl1pPr>
          </a:lstStyle>
          <a:p>
            <a:endParaRPr/>
          </a:p>
        </p:txBody>
      </p:sp>
      <p:sp>
        <p:nvSpPr>
          <p:cNvPr id="3" name="Holder 3"/>
          <p:cNvSpPr>
            <a:spLocks noGrp="1"/>
          </p:cNvSpPr>
          <p:nvPr>
            <p:ph type="body" idx="1"/>
          </p:nvPr>
        </p:nvSpPr>
        <p:spPr/>
        <p:txBody>
          <a:bodyPr lIns="0" tIns="0" rIns="0" bIns="0"/>
          <a:lstStyle>
            <a:lvl1pPr>
              <a:defRPr sz="1800" b="1" i="0">
                <a:solidFill>
                  <a:schemeClr val="tx1"/>
                </a:solidFill>
                <a:latin typeface="Arial"/>
                <a:cs typeface="Arial"/>
              </a:defRPr>
            </a:lvl1pPr>
          </a:lstStyle>
          <a:p>
            <a:endParaRPr/>
          </a:p>
        </p:txBody>
      </p:sp>
      <p:sp>
        <p:nvSpPr>
          <p:cNvPr id="4" name="Holder 4"/>
          <p:cNvSpPr>
            <a:spLocks noGrp="1"/>
          </p:cNvSpPr>
          <p:nvPr>
            <p:ph type="ftr" sz="quarter" idx="5"/>
          </p:nvPr>
        </p:nvSpPr>
        <p:spPr>
          <a:xfrm>
            <a:off x="4145280" y="6377940"/>
            <a:ext cx="3901440" cy="276999"/>
          </a:xfrm>
        </p:spPr>
        <p:txBody>
          <a:bodyPr lIns="0" tIns="0" rIns="0" bIns="0"/>
          <a:lstStyle>
            <a:lvl1pPr algn="ctr">
              <a:defRPr>
                <a:solidFill>
                  <a:schemeClr val="tx1">
                    <a:tint val="75000"/>
                  </a:schemeClr>
                </a:solidFill>
              </a:defRPr>
            </a:lvl1pPr>
          </a:lstStyle>
          <a:p>
            <a:r>
              <a:rPr lang="en-US" dirty="0"/>
              <a:t>DRD1 Meeting 24/02/2025</a:t>
            </a: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400" b="0" i="0">
                <a:solidFill>
                  <a:schemeClr val="tx1"/>
                </a:solidFill>
                <a:latin typeface="Arial"/>
                <a:cs typeface="Arial"/>
              </a:defRPr>
            </a:lvl1pPr>
          </a:lstStyle>
          <a:p>
            <a:endParaRPr/>
          </a:p>
        </p:txBody>
      </p:sp>
      <p:sp>
        <p:nvSpPr>
          <p:cNvPr id="3" name="Holder 3"/>
          <p:cNvSpPr>
            <a:spLocks noGrp="1"/>
          </p:cNvSpPr>
          <p:nvPr>
            <p:ph sz="half" idx="2"/>
          </p:nvPr>
        </p:nvSpPr>
        <p:spPr>
          <a:xfrm>
            <a:off x="609600" y="1577340"/>
            <a:ext cx="530352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6278880" y="1577340"/>
            <a:ext cx="5303520" cy="452628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r>
              <a:rPr lang="en-US"/>
              <a:t>DRD1 CB Meeting 26/02/2025</a:t>
            </a:r>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400" b="0" i="0">
                <a:solidFill>
                  <a:schemeClr val="tx1"/>
                </a:solidFill>
                <a:latin typeface="Arial"/>
                <a:cs typeface="Arial"/>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r>
              <a:rPr lang="en-US"/>
              <a:t>DRD1 CB Meeting 26/02/2025</a:t>
            </a:r>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r>
              <a:rPr lang="en-US"/>
              <a:t>DRD1 CB Meeting 26/02/2025</a:t>
            </a:r>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a:xfrm>
            <a:off x="78739" y="-66598"/>
            <a:ext cx="10779455" cy="677108"/>
          </a:xfrm>
        </p:spPr>
        <p:txBody>
          <a:bodyPr/>
          <a:lstStyle>
            <a:lvl1pPr algn="l">
              <a:defRPr>
                <a:solidFill>
                  <a:srgbClr val="000090"/>
                </a:solidFill>
              </a:defRPr>
            </a:lvl1pPr>
          </a:lstStyle>
          <a:p>
            <a:r>
              <a:rPr lang="en-US"/>
              <a:t>Click to edit Master title style</a:t>
            </a:r>
          </a:p>
        </p:txBody>
      </p:sp>
      <p:sp>
        <p:nvSpPr>
          <p:cNvPr id="3" name="Content Placeholder 2"/>
          <p:cNvSpPr>
            <a:spLocks noGrp="1"/>
          </p:cNvSpPr>
          <p:nvPr>
            <p:ph sz="half" idx="1"/>
          </p:nvPr>
        </p:nvSpPr>
        <p:spPr>
          <a:xfrm>
            <a:off x="609600" y="1600202"/>
            <a:ext cx="5384800" cy="166199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2"/>
            <a:ext cx="5384800" cy="166199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609600" y="6377940"/>
            <a:ext cx="2804160" cy="276999"/>
          </a:xfrm>
        </p:spPr>
        <p:txBody>
          <a:bodyPr/>
          <a:lstStyle/>
          <a:p>
            <a:fld id="{93140BB7-6BB5-C843-806A-33CB671DD372}" type="datetimeFigureOut">
              <a:rPr lang="en-US" smtClean="0"/>
              <a:t>2/23/25</a:t>
            </a:fld>
            <a:endParaRPr lang="en-US"/>
          </a:p>
        </p:txBody>
      </p:sp>
      <p:sp>
        <p:nvSpPr>
          <p:cNvPr id="6" name="Footer Placeholder 5"/>
          <p:cNvSpPr>
            <a:spLocks noGrp="1"/>
          </p:cNvSpPr>
          <p:nvPr>
            <p:ph type="ftr" sz="quarter" idx="11"/>
          </p:nvPr>
        </p:nvSpPr>
        <p:spPr>
          <a:xfrm>
            <a:off x="4145280" y="6377940"/>
            <a:ext cx="3901440" cy="276999"/>
          </a:xfrm>
        </p:spPr>
        <p:txBody>
          <a:bodyPr/>
          <a:lstStyle/>
          <a:p>
            <a:endParaRPr lang="en-US"/>
          </a:p>
        </p:txBody>
      </p:sp>
      <p:sp>
        <p:nvSpPr>
          <p:cNvPr id="7" name="Slide Number Placeholder 6"/>
          <p:cNvSpPr>
            <a:spLocks noGrp="1"/>
          </p:cNvSpPr>
          <p:nvPr>
            <p:ph type="sldNum" sz="quarter" idx="12"/>
          </p:nvPr>
        </p:nvSpPr>
        <p:spPr>
          <a:xfrm>
            <a:off x="8778240" y="6377940"/>
            <a:ext cx="2804160" cy="276999"/>
          </a:xfrm>
        </p:spPr>
        <p:txBody>
          <a:bodyPr/>
          <a:lstStyle/>
          <a:p>
            <a:pPr>
              <a:defRPr/>
            </a:pPr>
            <a:fld id="{C2F86557-B369-48F2-8020-C1F994B8304C}" type="slidenum">
              <a:rPr lang="en-US" smtClean="0">
                <a:solidFill>
                  <a:srgbClr val="3333CC"/>
                </a:solidFill>
              </a:rPr>
              <a:pPr>
                <a:defRPr/>
              </a:pPr>
              <a:t>‹#›</a:t>
            </a:fld>
            <a:endParaRPr lang="en-US" dirty="0">
              <a:solidFill>
                <a:srgbClr val="3333CC"/>
              </a:solidFill>
            </a:endParaRPr>
          </a:p>
        </p:txBody>
      </p:sp>
    </p:spTree>
    <p:extLst>
      <p:ext uri="{BB962C8B-B14F-4D97-AF65-F5344CB8AC3E}">
        <p14:creationId xmlns:p14="http://schemas.microsoft.com/office/powerpoint/2010/main" val="1983444169"/>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0" y="6281928"/>
            <a:ext cx="11353800" cy="0"/>
          </a:xfrm>
          <a:custGeom>
            <a:avLst/>
            <a:gdLst/>
            <a:ahLst/>
            <a:cxnLst/>
            <a:rect l="l" t="t" r="r" b="b"/>
            <a:pathLst>
              <a:path w="11353800">
                <a:moveTo>
                  <a:pt x="0" y="0"/>
                </a:moveTo>
                <a:lnTo>
                  <a:pt x="11353800" y="0"/>
                </a:lnTo>
              </a:path>
            </a:pathLst>
          </a:custGeom>
          <a:ln w="3175">
            <a:solidFill>
              <a:srgbClr val="000000"/>
            </a:solidFill>
          </a:ln>
        </p:spPr>
        <p:txBody>
          <a:bodyPr wrap="square" lIns="0" tIns="0" rIns="0" bIns="0" rtlCol="0"/>
          <a:lstStyle/>
          <a:p>
            <a:endParaRPr/>
          </a:p>
        </p:txBody>
      </p:sp>
      <p:pic>
        <p:nvPicPr>
          <p:cNvPr id="17" name="bg object 17"/>
          <p:cNvPicPr/>
          <p:nvPr/>
        </p:nvPicPr>
        <p:blipFill>
          <a:blip r:embed="rId8" cstate="print"/>
          <a:stretch>
            <a:fillRect/>
          </a:stretch>
        </p:blipFill>
        <p:spPr>
          <a:xfrm>
            <a:off x="108250" y="6365575"/>
            <a:ext cx="1325787" cy="433674"/>
          </a:xfrm>
          <a:prstGeom prst="rect">
            <a:avLst/>
          </a:prstGeom>
        </p:spPr>
      </p:pic>
      <p:sp>
        <p:nvSpPr>
          <p:cNvPr id="2" name="Holder 2"/>
          <p:cNvSpPr>
            <a:spLocks noGrp="1"/>
          </p:cNvSpPr>
          <p:nvPr>
            <p:ph type="title"/>
          </p:nvPr>
        </p:nvSpPr>
        <p:spPr>
          <a:xfrm>
            <a:off x="78739" y="-66598"/>
            <a:ext cx="10779455" cy="1066596"/>
          </a:xfrm>
          <a:prstGeom prst="rect">
            <a:avLst/>
          </a:prstGeom>
        </p:spPr>
        <p:txBody>
          <a:bodyPr wrap="square" lIns="0" tIns="0" rIns="0" bIns="0">
            <a:spAutoFit/>
          </a:bodyPr>
          <a:lstStyle>
            <a:lvl1pPr>
              <a:defRPr sz="4400" b="0" i="0">
                <a:solidFill>
                  <a:schemeClr val="tx1"/>
                </a:solidFill>
                <a:latin typeface="Arial"/>
                <a:cs typeface="Arial"/>
              </a:defRPr>
            </a:lvl1pPr>
          </a:lstStyle>
          <a:p>
            <a:endParaRPr/>
          </a:p>
        </p:txBody>
      </p:sp>
      <p:sp>
        <p:nvSpPr>
          <p:cNvPr id="3" name="Holder 3"/>
          <p:cNvSpPr>
            <a:spLocks noGrp="1"/>
          </p:cNvSpPr>
          <p:nvPr>
            <p:ph type="body" idx="1"/>
          </p:nvPr>
        </p:nvSpPr>
        <p:spPr>
          <a:xfrm>
            <a:off x="300329" y="3356609"/>
            <a:ext cx="6748145" cy="2832735"/>
          </a:xfrm>
          <a:prstGeom prst="rect">
            <a:avLst/>
          </a:prstGeom>
        </p:spPr>
        <p:txBody>
          <a:bodyPr wrap="square" lIns="0" tIns="0" rIns="0" bIns="0">
            <a:spAutoFit/>
          </a:bodyPr>
          <a:lstStyle>
            <a:lvl1pPr>
              <a:defRPr sz="1800" b="1" i="0">
                <a:solidFill>
                  <a:schemeClr val="tx1"/>
                </a:solidFill>
                <a:latin typeface="Arial"/>
                <a:cs typeface="Arial"/>
              </a:defRPr>
            </a:lvl1pPr>
          </a:lstStyle>
          <a:p>
            <a:endParaRPr/>
          </a:p>
        </p:txBody>
      </p:sp>
      <p:sp>
        <p:nvSpPr>
          <p:cNvPr id="4" name="Holder 4"/>
          <p:cNvSpPr>
            <a:spLocks noGrp="1"/>
          </p:cNvSpPr>
          <p:nvPr>
            <p:ph type="ftr" sz="quarter" idx="5"/>
          </p:nvPr>
        </p:nvSpPr>
        <p:spPr>
          <a:xfrm>
            <a:off x="4145280" y="6377940"/>
            <a:ext cx="3901440" cy="342900"/>
          </a:xfrm>
          <a:prstGeom prst="rect">
            <a:avLst/>
          </a:prstGeom>
        </p:spPr>
        <p:txBody>
          <a:bodyPr wrap="square" lIns="0" tIns="0" rIns="0" bIns="0">
            <a:spAutoFit/>
          </a:bodyPr>
          <a:lstStyle>
            <a:lvl1pPr algn="ctr">
              <a:defRPr>
                <a:solidFill>
                  <a:schemeClr val="tx1">
                    <a:tint val="75000"/>
                  </a:schemeClr>
                </a:solidFill>
              </a:defRPr>
            </a:lvl1pPr>
          </a:lstStyle>
          <a:p>
            <a:r>
              <a:rPr lang="en-US" dirty="0"/>
              <a:t>DRD1 CB Meeting 26/02/2025</a:t>
            </a:r>
            <a:endParaRPr dirty="0"/>
          </a:p>
        </p:txBody>
      </p:sp>
      <p:sp>
        <p:nvSpPr>
          <p:cNvPr id="5" name="Holder 5"/>
          <p:cNvSpPr>
            <a:spLocks noGrp="1"/>
          </p:cNvSpPr>
          <p:nvPr>
            <p:ph type="dt" sz="half" idx="6"/>
          </p:nvPr>
        </p:nvSpPr>
        <p:spPr>
          <a:xfrm>
            <a:off x="609600" y="6377940"/>
            <a:ext cx="2804160" cy="342900"/>
          </a:xfrm>
          <a:prstGeom prst="rect">
            <a:avLst/>
          </a:prstGeom>
        </p:spPr>
        <p:txBody>
          <a:bodyPr wrap="square" lIns="0" tIns="0" rIns="0" bIns="0">
            <a:spAutoFit/>
          </a:bodyPr>
          <a:lstStyle>
            <a:lvl1pPr algn="l">
              <a:defRPr>
                <a:solidFill>
                  <a:schemeClr val="tx1">
                    <a:tint val="75000"/>
                  </a:schemeClr>
                </a:solidFill>
              </a:defRPr>
            </a:lvl1pPr>
          </a:lstStyle>
          <a:p>
            <a:endParaRPr lang="en-US"/>
          </a:p>
        </p:txBody>
      </p:sp>
      <p:sp>
        <p:nvSpPr>
          <p:cNvPr id="6" name="Holder 6"/>
          <p:cNvSpPr>
            <a:spLocks noGrp="1"/>
          </p:cNvSpPr>
          <p:nvPr>
            <p:ph type="sldNum" sz="quarter" idx="7"/>
          </p:nvPr>
        </p:nvSpPr>
        <p:spPr>
          <a:xfrm>
            <a:off x="8778240" y="6377940"/>
            <a:ext cx="2804160" cy="34290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Lst>
  <p:hf hdr="0"/>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394460" y="2209800"/>
            <a:ext cx="9403080" cy="685444"/>
          </a:xfrm>
          <a:prstGeom prst="rect">
            <a:avLst/>
          </a:prstGeom>
        </p:spPr>
        <p:txBody>
          <a:bodyPr vert="horz" wrap="square" lIns="0" tIns="8255" rIns="0" bIns="0" rtlCol="0">
            <a:spAutoFit/>
          </a:bodyPr>
          <a:lstStyle/>
          <a:p>
            <a:r>
              <a:rPr lang="en-US" i="0" dirty="0">
                <a:solidFill>
                  <a:srgbClr val="1A63A0"/>
                </a:solidFill>
                <a:effectLst/>
                <a:latin typeface="Arial" panose="020B0604020202020204" pitchFamily="34" charset="0"/>
                <a:cs typeface="Arial" panose="020B0604020202020204" pitchFamily="34" charset="0"/>
              </a:rPr>
              <a:t>Future EU proposal after </a:t>
            </a:r>
            <a:r>
              <a:rPr lang="en-US" i="0" dirty="0" err="1">
                <a:solidFill>
                  <a:srgbClr val="1A63A0"/>
                </a:solidFill>
                <a:effectLst/>
                <a:latin typeface="Arial" panose="020B0604020202020204" pitchFamily="34" charset="0"/>
                <a:cs typeface="Arial" panose="020B0604020202020204" pitchFamily="34" charset="0"/>
              </a:rPr>
              <a:t>AIDAinnova</a:t>
            </a:r>
            <a:endParaRPr dirty="0">
              <a:latin typeface="Arial" panose="020B0604020202020204" pitchFamily="34" charset="0"/>
              <a:cs typeface="Arial" panose="020B0604020202020204" pitchFamily="34" charset="0"/>
            </a:endParaRPr>
          </a:p>
        </p:txBody>
      </p:sp>
      <p:sp>
        <p:nvSpPr>
          <p:cNvPr id="3" name="object 3"/>
          <p:cNvSpPr/>
          <p:nvPr/>
        </p:nvSpPr>
        <p:spPr>
          <a:xfrm>
            <a:off x="1990725" y="3714750"/>
            <a:ext cx="8210550" cy="0"/>
          </a:xfrm>
          <a:custGeom>
            <a:avLst/>
            <a:gdLst/>
            <a:ahLst/>
            <a:cxnLst/>
            <a:rect l="l" t="t" r="r" b="b"/>
            <a:pathLst>
              <a:path w="8210550">
                <a:moveTo>
                  <a:pt x="0" y="0"/>
                </a:moveTo>
                <a:lnTo>
                  <a:pt x="8210550" y="0"/>
                </a:lnTo>
              </a:path>
            </a:pathLst>
          </a:custGeom>
          <a:ln w="19050">
            <a:solidFill>
              <a:srgbClr val="009999"/>
            </a:solidFill>
          </a:ln>
        </p:spPr>
        <p:txBody>
          <a:bodyPr wrap="square" lIns="0" tIns="0" rIns="0" bIns="0" rtlCol="0"/>
          <a:lstStyle/>
          <a:p>
            <a:endParaRPr/>
          </a:p>
        </p:txBody>
      </p:sp>
      <p:sp>
        <p:nvSpPr>
          <p:cNvPr id="6" name="Footer Placeholder 5">
            <a:extLst>
              <a:ext uri="{FF2B5EF4-FFF2-40B4-BE49-F238E27FC236}">
                <a16:creationId xmlns:a16="http://schemas.microsoft.com/office/drawing/2014/main" id="{3672F302-16D4-6CEF-0135-27B9B12FCD3B}"/>
              </a:ext>
            </a:extLst>
          </p:cNvPr>
          <p:cNvSpPr>
            <a:spLocks noGrp="1"/>
          </p:cNvSpPr>
          <p:nvPr>
            <p:ph type="ftr" sz="quarter" idx="5"/>
          </p:nvPr>
        </p:nvSpPr>
        <p:spPr>
          <a:xfrm>
            <a:off x="3581400" y="6431491"/>
            <a:ext cx="3901440" cy="276999"/>
          </a:xfrm>
        </p:spPr>
        <p:txBody>
          <a:bodyPr/>
          <a:lstStyle/>
          <a:p>
            <a:r>
              <a:rPr lang="en-US" dirty="0"/>
              <a:t>DRD1 Meeting 24/02/2025</a:t>
            </a:r>
          </a:p>
        </p:txBody>
      </p:sp>
      <p:sp>
        <p:nvSpPr>
          <p:cNvPr id="4" name="TextBox 3">
            <a:extLst>
              <a:ext uri="{FF2B5EF4-FFF2-40B4-BE49-F238E27FC236}">
                <a16:creationId xmlns:a16="http://schemas.microsoft.com/office/drawing/2014/main" id="{1042670F-37F1-36C3-E6B3-66E330C96C37}"/>
              </a:ext>
            </a:extLst>
          </p:cNvPr>
          <p:cNvSpPr txBox="1"/>
          <p:nvPr/>
        </p:nvSpPr>
        <p:spPr>
          <a:xfrm>
            <a:off x="3805363" y="3885298"/>
            <a:ext cx="3190297" cy="707886"/>
          </a:xfrm>
          <a:prstGeom prst="rect">
            <a:avLst/>
          </a:prstGeom>
          <a:noFill/>
        </p:spPr>
        <p:txBody>
          <a:bodyPr wrap="none" rtlCol="0">
            <a:spAutoFit/>
          </a:bodyPr>
          <a:lstStyle/>
          <a:p>
            <a:pPr marL="342900" indent="-342900" algn="ctr">
              <a:buAutoNum type="alphaUcPeriod"/>
            </a:pPr>
            <a:r>
              <a:rPr lang="en-US" sz="2000" b="1" dirty="0"/>
              <a:t>Colaleo</a:t>
            </a:r>
          </a:p>
          <a:p>
            <a:pPr algn="ctr"/>
            <a:r>
              <a:rPr lang="en-US" sz="2000" b="1" dirty="0"/>
              <a:t>University and INFN Bari</a:t>
            </a:r>
          </a:p>
        </p:txBody>
      </p:sp>
      <p:sp>
        <p:nvSpPr>
          <p:cNvPr id="5" name="Slide Number Placeholder 4">
            <a:extLst>
              <a:ext uri="{FF2B5EF4-FFF2-40B4-BE49-F238E27FC236}">
                <a16:creationId xmlns:a16="http://schemas.microsoft.com/office/drawing/2014/main" id="{02C1ECF4-1106-657E-A71E-3B4BB0B98A7F}"/>
              </a:ext>
            </a:extLst>
          </p:cNvPr>
          <p:cNvSpPr txBox="1">
            <a:spLocks/>
          </p:cNvSpPr>
          <p:nvPr/>
        </p:nvSpPr>
        <p:spPr>
          <a:xfrm>
            <a:off x="8778240" y="6377940"/>
            <a:ext cx="2804160" cy="276999"/>
          </a:xfrm>
          <a:prstGeom prst="rect">
            <a:avLst/>
          </a:prstGeom>
        </p:spPr>
        <p:txBody>
          <a:bodyPr/>
          <a:lstStyle>
            <a:defPPr>
              <a:defRPr kern="0"/>
            </a:defPPr>
          </a:lstStyle>
          <a:p>
            <a:pPr algn="r">
              <a:defRPr/>
            </a:pPr>
            <a:fld id="{C2F86557-B369-48F2-8020-C1F994B8304C}" type="slidenum">
              <a:rPr lang="en-US" smtClean="0">
                <a:solidFill>
                  <a:srgbClr val="3333CC"/>
                </a:solidFill>
              </a:rPr>
              <a:pPr algn="r">
                <a:defRPr/>
              </a:pPr>
              <a:t>1</a:t>
            </a:fld>
            <a:endParaRPr lang="en-US" dirty="0">
              <a:solidFill>
                <a:srgbClr val="3333CC"/>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23356767-9C11-AC4F-009A-76EE46C6AA8F}"/>
              </a:ext>
            </a:extLst>
          </p:cNvPr>
          <p:cNvSpPr txBox="1"/>
          <p:nvPr/>
        </p:nvSpPr>
        <p:spPr>
          <a:xfrm>
            <a:off x="78739" y="762000"/>
            <a:ext cx="12113261" cy="5078313"/>
          </a:xfrm>
          <a:prstGeom prst="rect">
            <a:avLst/>
          </a:prstGeom>
          <a:noFill/>
        </p:spPr>
        <p:txBody>
          <a:bodyPr wrap="square">
            <a:spAutoFit/>
          </a:bodyPr>
          <a:lstStyle/>
          <a:p>
            <a:r>
              <a:rPr lang="en-US" dirty="0"/>
              <a:t>A dedicate WP (WP6) exists for Gaseous detector. But to maximize funding opportunities for DRD1-related activities, </a:t>
            </a:r>
            <a:r>
              <a:rPr lang="en-US" dirty="0">
                <a:solidFill>
                  <a:srgbClr val="FF0000"/>
                </a:solidFill>
              </a:rPr>
              <a:t>we should proactively identify tasks to be proposed in other WPs that align with the broader interests of the DRD1 WGs:</a:t>
            </a:r>
          </a:p>
          <a:p>
            <a:endParaRPr lang="en-US" dirty="0"/>
          </a:p>
          <a:p>
            <a:r>
              <a:rPr lang="en-US" dirty="0">
                <a:sym typeface="Wingdings" pitchFamily="2" charset="2"/>
              </a:rPr>
              <a:t> </a:t>
            </a:r>
            <a:r>
              <a:rPr lang="en-US" dirty="0"/>
              <a:t>Even if the direct beneficiaries are fewer and mainly European, I would propose to create tasks beneficial to the entire gaseous detector community, maintaining coherence with DRD1’s shared initiatives.</a:t>
            </a:r>
          </a:p>
          <a:p>
            <a:endParaRPr lang="en-US" dirty="0"/>
          </a:p>
          <a:p>
            <a:r>
              <a:rPr lang="en-US" b="1" dirty="0"/>
              <a:t>🔹 </a:t>
            </a:r>
            <a:r>
              <a:rPr lang="en-US" dirty="0"/>
              <a:t>Beyond WP6, key areas of interest include:</a:t>
            </a:r>
          </a:p>
          <a:p>
            <a:endParaRPr lang="en-US" b="1" dirty="0"/>
          </a:p>
          <a:p>
            <a:endParaRPr lang="en-US" b="1" dirty="0"/>
          </a:p>
          <a:p>
            <a:endParaRPr lang="en-US" b="1" dirty="0"/>
          </a:p>
          <a:p>
            <a:endParaRPr lang="en-US" b="1" dirty="0"/>
          </a:p>
          <a:p>
            <a:endParaRPr lang="en-US" b="1" dirty="0"/>
          </a:p>
          <a:p>
            <a:endParaRPr lang="en-US" b="1" dirty="0"/>
          </a:p>
          <a:p>
            <a:endParaRPr lang="en-US" b="1" dirty="0"/>
          </a:p>
          <a:p>
            <a:endParaRPr lang="en-US" b="1" dirty="0"/>
          </a:p>
          <a:p>
            <a:pPr marL="285750" indent="-285750">
              <a:buFont typeface="Arial" panose="020B0604020202020204" pitchFamily="34" charset="0"/>
              <a:buChar char="•"/>
            </a:pPr>
            <a:r>
              <a:rPr lang="en-US" dirty="0"/>
              <a:t>Proposed tasks should be </a:t>
            </a:r>
            <a:r>
              <a:rPr lang="en-US" b="1" dirty="0">
                <a:solidFill>
                  <a:srgbClr val="0096FF"/>
                </a:solidFill>
              </a:rPr>
              <a:t>broad enough</a:t>
            </a:r>
            <a:r>
              <a:rPr lang="en-US" dirty="0">
                <a:solidFill>
                  <a:srgbClr val="0096FF"/>
                </a:solidFill>
              </a:rPr>
              <a:t> to integrate gaseous detector developments </a:t>
            </a:r>
            <a:r>
              <a:rPr lang="en-US" b="1" dirty="0">
                <a:solidFill>
                  <a:srgbClr val="0096FF"/>
                </a:solidFill>
              </a:rPr>
              <a:t>without being specialized</a:t>
            </a:r>
            <a:r>
              <a:rPr lang="en-US" dirty="0">
                <a:solidFill>
                  <a:srgbClr val="0096FF"/>
                </a:solidFill>
              </a:rPr>
              <a:t>.</a:t>
            </a:r>
          </a:p>
          <a:p>
            <a:pPr marL="285750" indent="-285750">
              <a:buFont typeface="Arial" panose="020B0604020202020204" pitchFamily="34" charset="0"/>
              <a:buChar char="•"/>
            </a:pPr>
            <a:r>
              <a:rPr lang="en-US" b="1" dirty="0"/>
              <a:t>Industrial partnerships</a:t>
            </a:r>
            <a:r>
              <a:rPr lang="en-US" dirty="0"/>
              <a:t> are an asset</a:t>
            </a:r>
          </a:p>
        </p:txBody>
      </p:sp>
      <p:sp>
        <p:nvSpPr>
          <p:cNvPr id="9" name="TextBox 8">
            <a:extLst>
              <a:ext uri="{FF2B5EF4-FFF2-40B4-BE49-F238E27FC236}">
                <a16:creationId xmlns:a16="http://schemas.microsoft.com/office/drawing/2014/main" id="{A40DD214-7433-926C-A7DE-84DAC9182AB8}"/>
              </a:ext>
            </a:extLst>
          </p:cNvPr>
          <p:cNvSpPr txBox="1"/>
          <p:nvPr/>
        </p:nvSpPr>
        <p:spPr>
          <a:xfrm>
            <a:off x="685800" y="3276600"/>
            <a:ext cx="8253248" cy="1754326"/>
          </a:xfrm>
          <a:prstGeom prst="rect">
            <a:avLst/>
          </a:prstGeom>
          <a:noFill/>
        </p:spPr>
        <p:txBody>
          <a:bodyPr wrap="square">
            <a:spAutoFit/>
          </a:bodyPr>
          <a:lstStyle/>
          <a:p>
            <a:pPr marL="285750" indent="-285750">
              <a:buFont typeface="Arial" panose="020B0604020202020204" pitchFamily="34" charset="0"/>
              <a:buChar char="•"/>
            </a:pPr>
            <a:r>
              <a:rPr lang="en-US" b="1" dirty="0"/>
              <a:t>WP3</a:t>
            </a:r>
            <a:r>
              <a:rPr lang="en-US" dirty="0"/>
              <a:t> – Test Beam, Irradiation, and Characterization Facilities</a:t>
            </a:r>
          </a:p>
          <a:p>
            <a:pPr marL="285750" indent="-285750">
              <a:buFont typeface="Arial" panose="020B0604020202020204" pitchFamily="34" charset="0"/>
              <a:buChar char="•"/>
            </a:pPr>
            <a:r>
              <a:rPr lang="en-US" b="1" dirty="0"/>
              <a:t>WP5</a:t>
            </a:r>
            <a:r>
              <a:rPr lang="en-US" dirty="0"/>
              <a:t> – Photodetection Sensors and Particle Identification (PID)</a:t>
            </a:r>
          </a:p>
          <a:p>
            <a:pPr marL="285750" indent="-285750">
              <a:buFont typeface="Arial" panose="020B0604020202020204" pitchFamily="34" charset="0"/>
              <a:buChar char="•"/>
            </a:pPr>
            <a:r>
              <a:rPr lang="en-US" b="1" dirty="0"/>
              <a:t>WP7</a:t>
            </a:r>
            <a:r>
              <a:rPr lang="en-US" dirty="0"/>
              <a:t> – Calorimeters</a:t>
            </a:r>
          </a:p>
          <a:p>
            <a:pPr marL="285750" indent="-285750">
              <a:buFont typeface="Arial" panose="020B0604020202020204" pitchFamily="34" charset="0"/>
              <a:buChar char="•"/>
            </a:pPr>
            <a:r>
              <a:rPr lang="en-US" b="1" dirty="0"/>
              <a:t>WP8</a:t>
            </a:r>
            <a:r>
              <a:rPr lang="en-US" dirty="0"/>
              <a:t> – Mechanics and Cooling</a:t>
            </a:r>
          </a:p>
          <a:p>
            <a:pPr marL="285750" indent="-285750">
              <a:buFont typeface="Arial" panose="020B0604020202020204" pitchFamily="34" charset="0"/>
              <a:buChar char="•"/>
            </a:pPr>
            <a:r>
              <a:rPr lang="en-US" b="1" dirty="0"/>
              <a:t>WP9</a:t>
            </a:r>
            <a:r>
              <a:rPr lang="en-US" dirty="0"/>
              <a:t> – Microelectronics</a:t>
            </a:r>
          </a:p>
          <a:p>
            <a:pPr marL="285750" indent="-285750">
              <a:buFont typeface="Arial" panose="020B0604020202020204" pitchFamily="34" charset="0"/>
              <a:buChar char="•"/>
            </a:pPr>
            <a:r>
              <a:rPr lang="en-US" b="1" dirty="0"/>
              <a:t>WP10</a:t>
            </a:r>
            <a:r>
              <a:rPr lang="en-US" dirty="0"/>
              <a:t> – Software and AI Tools</a:t>
            </a:r>
          </a:p>
        </p:txBody>
      </p:sp>
      <p:sp>
        <p:nvSpPr>
          <p:cNvPr id="12" name="Title 1">
            <a:extLst>
              <a:ext uri="{FF2B5EF4-FFF2-40B4-BE49-F238E27FC236}">
                <a16:creationId xmlns:a16="http://schemas.microsoft.com/office/drawing/2014/main" id="{690081FE-4B9C-97D9-9E11-18B7AB22B084}"/>
              </a:ext>
            </a:extLst>
          </p:cNvPr>
          <p:cNvSpPr>
            <a:spLocks noGrp="1"/>
          </p:cNvSpPr>
          <p:nvPr>
            <p:ph type="title"/>
          </p:nvPr>
        </p:nvSpPr>
        <p:spPr>
          <a:xfrm>
            <a:off x="78739" y="-66598"/>
            <a:ext cx="10779455" cy="677108"/>
          </a:xfrm>
        </p:spPr>
        <p:txBody>
          <a:bodyPr/>
          <a:lstStyle/>
          <a:p>
            <a:r>
              <a:rPr lang="en-US" dirty="0">
                <a:solidFill>
                  <a:srgbClr val="011893"/>
                </a:solidFill>
              </a:rPr>
              <a:t> Proposal preparation and DRD1</a:t>
            </a:r>
          </a:p>
        </p:txBody>
      </p:sp>
      <p:sp>
        <p:nvSpPr>
          <p:cNvPr id="13" name="Footer Placeholder 5">
            <a:extLst>
              <a:ext uri="{FF2B5EF4-FFF2-40B4-BE49-F238E27FC236}">
                <a16:creationId xmlns:a16="http://schemas.microsoft.com/office/drawing/2014/main" id="{EE82584C-943C-BF5E-2FD3-67E7108242C4}"/>
              </a:ext>
            </a:extLst>
          </p:cNvPr>
          <p:cNvSpPr>
            <a:spLocks noGrp="1"/>
          </p:cNvSpPr>
          <p:nvPr>
            <p:ph type="ftr" sz="quarter" idx="5"/>
          </p:nvPr>
        </p:nvSpPr>
        <p:spPr>
          <a:xfrm>
            <a:off x="3581400" y="6431491"/>
            <a:ext cx="3901440" cy="276999"/>
          </a:xfrm>
        </p:spPr>
        <p:txBody>
          <a:bodyPr/>
          <a:lstStyle/>
          <a:p>
            <a:r>
              <a:rPr lang="en-US" dirty="0"/>
              <a:t>DRD1 Meeting 24/02/2025</a:t>
            </a:r>
          </a:p>
        </p:txBody>
      </p:sp>
      <p:sp>
        <p:nvSpPr>
          <p:cNvPr id="14" name="Slide Number Placeholder 4">
            <a:extLst>
              <a:ext uri="{FF2B5EF4-FFF2-40B4-BE49-F238E27FC236}">
                <a16:creationId xmlns:a16="http://schemas.microsoft.com/office/drawing/2014/main" id="{6B9CC1CA-69BD-98F9-8198-9CF7ACD7C629}"/>
              </a:ext>
            </a:extLst>
          </p:cNvPr>
          <p:cNvSpPr txBox="1">
            <a:spLocks/>
          </p:cNvSpPr>
          <p:nvPr/>
        </p:nvSpPr>
        <p:spPr>
          <a:xfrm>
            <a:off x="8778240" y="6377940"/>
            <a:ext cx="2804160" cy="276999"/>
          </a:xfrm>
          <a:prstGeom prst="rect">
            <a:avLst/>
          </a:prstGeom>
        </p:spPr>
        <p:txBody>
          <a:bodyPr/>
          <a:lstStyle>
            <a:defPPr>
              <a:defRPr kern="0"/>
            </a:defPPr>
          </a:lstStyle>
          <a:p>
            <a:pPr algn="r">
              <a:defRPr/>
            </a:pPr>
            <a:fld id="{C2F86557-B369-48F2-8020-C1F994B8304C}" type="slidenum">
              <a:rPr lang="en-US" smtClean="0">
                <a:solidFill>
                  <a:srgbClr val="3333CC"/>
                </a:solidFill>
              </a:rPr>
              <a:pPr algn="r">
                <a:defRPr/>
              </a:pPr>
              <a:t>10</a:t>
            </a:fld>
            <a:endParaRPr lang="en-US" dirty="0">
              <a:solidFill>
                <a:srgbClr val="3333CC"/>
              </a:solidFill>
            </a:endParaRPr>
          </a:p>
        </p:txBody>
      </p:sp>
    </p:spTree>
    <p:extLst>
      <p:ext uri="{BB962C8B-B14F-4D97-AF65-F5344CB8AC3E}">
        <p14:creationId xmlns:p14="http://schemas.microsoft.com/office/powerpoint/2010/main" val="9474109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2C9178-0487-340E-EA47-2B60FA1DFF7C}"/>
            </a:ext>
          </a:extLst>
        </p:cNvPr>
        <p:cNvGrpSpPr/>
        <p:nvPr/>
      </p:nvGrpSpPr>
      <p:grpSpPr>
        <a:xfrm>
          <a:off x="0" y="0"/>
          <a:ext cx="0" cy="0"/>
          <a:chOff x="0" y="0"/>
          <a:chExt cx="0" cy="0"/>
        </a:xfrm>
      </p:grpSpPr>
      <p:sp>
        <p:nvSpPr>
          <p:cNvPr id="5" name="object 5">
            <a:extLst>
              <a:ext uri="{FF2B5EF4-FFF2-40B4-BE49-F238E27FC236}">
                <a16:creationId xmlns:a16="http://schemas.microsoft.com/office/drawing/2014/main" id="{8F72EEF6-F904-6EB1-971D-4829A7D99406}"/>
              </a:ext>
            </a:extLst>
          </p:cNvPr>
          <p:cNvSpPr txBox="1"/>
          <p:nvPr/>
        </p:nvSpPr>
        <p:spPr>
          <a:xfrm>
            <a:off x="12000381" y="6510152"/>
            <a:ext cx="86254" cy="170003"/>
          </a:xfrm>
          <a:prstGeom prst="rect">
            <a:avLst/>
          </a:prstGeom>
        </p:spPr>
        <p:txBody>
          <a:bodyPr vert="horz" wrap="square" lIns="0" tIns="1925" rIns="0" bIns="0" rtlCol="0">
            <a:spAutoFit/>
          </a:bodyPr>
          <a:lstStyle/>
          <a:p>
            <a:pPr marL="7701">
              <a:spcBef>
                <a:spcPts val="15"/>
              </a:spcBef>
            </a:pPr>
            <a:r>
              <a:rPr sz="1092" spc="-30" dirty="0">
                <a:solidFill>
                  <a:srgbClr val="FFFFFF"/>
                </a:solidFill>
                <a:latin typeface="Calibri"/>
                <a:cs typeface="Calibri"/>
              </a:rPr>
              <a:t>5</a:t>
            </a:r>
            <a:endParaRPr sz="1092">
              <a:latin typeface="Calibri"/>
              <a:cs typeface="Calibri"/>
            </a:endParaRPr>
          </a:p>
        </p:txBody>
      </p:sp>
      <p:sp>
        <p:nvSpPr>
          <p:cNvPr id="9" name="TextBox 8">
            <a:extLst>
              <a:ext uri="{FF2B5EF4-FFF2-40B4-BE49-F238E27FC236}">
                <a16:creationId xmlns:a16="http://schemas.microsoft.com/office/drawing/2014/main" id="{98F4026E-AFE2-68E6-4CDD-714EE17BB572}"/>
              </a:ext>
            </a:extLst>
          </p:cNvPr>
          <p:cNvSpPr txBox="1"/>
          <p:nvPr/>
        </p:nvSpPr>
        <p:spPr>
          <a:xfrm>
            <a:off x="377157" y="762000"/>
            <a:ext cx="11414234" cy="6186309"/>
          </a:xfrm>
          <a:prstGeom prst="rect">
            <a:avLst/>
          </a:prstGeom>
          <a:noFill/>
        </p:spPr>
        <p:txBody>
          <a:bodyPr wrap="square">
            <a:spAutoFit/>
          </a:bodyPr>
          <a:lstStyle/>
          <a:p>
            <a:pPr>
              <a:buFont typeface="Arial" panose="020B0604020202020204" pitchFamily="34" charset="0"/>
              <a:buChar char="•"/>
            </a:pPr>
            <a:r>
              <a:rPr lang="en-US" dirty="0">
                <a:solidFill>
                  <a:srgbClr val="FF0000"/>
                </a:solidFill>
              </a:rPr>
              <a:t>WP6</a:t>
            </a:r>
            <a:r>
              <a:rPr lang="en-US" dirty="0"/>
              <a:t> is </a:t>
            </a:r>
            <a:r>
              <a:rPr lang="en-US" b="1" dirty="0"/>
              <a:t>not formally a DRD1 project</a:t>
            </a:r>
            <a:r>
              <a:rPr lang="en-US" dirty="0"/>
              <a:t>, thus no formal approval from the DRD1 Collaboration is required.</a:t>
            </a:r>
          </a:p>
          <a:p>
            <a:endParaRPr lang="en-US" dirty="0"/>
          </a:p>
          <a:p>
            <a:pPr marL="742950" lvl="1" indent="-285750">
              <a:buFont typeface="Arial" panose="020B0604020202020204" pitchFamily="34" charset="0"/>
              <a:buChar char="•"/>
            </a:pPr>
            <a:r>
              <a:rPr lang="en-US" dirty="0"/>
              <a:t>Institutions not involved in DRD1 are also welcome to propose tasks directly by contacting me.</a:t>
            </a:r>
          </a:p>
          <a:p>
            <a:pPr marL="457200" lvl="1"/>
            <a:endParaRPr lang="en-US" dirty="0"/>
          </a:p>
          <a:p>
            <a:pPr>
              <a:buFont typeface="Arial" panose="020B0604020202020204" pitchFamily="34" charset="0"/>
              <a:buChar char="•"/>
            </a:pPr>
            <a:r>
              <a:rPr lang="en-US" b="1" dirty="0"/>
              <a:t>Limited tasks per WP (3–4)</a:t>
            </a:r>
            <a:r>
              <a:rPr lang="en-US" dirty="0"/>
              <a:t>:</a:t>
            </a:r>
          </a:p>
          <a:p>
            <a:endParaRPr lang="en-US" dirty="0"/>
          </a:p>
          <a:p>
            <a:pPr marL="742950" lvl="1" indent="-285750">
              <a:buFont typeface="Arial" panose="020B0604020202020204" pitchFamily="34" charset="0"/>
              <a:buChar char="•"/>
            </a:pPr>
            <a:r>
              <a:rPr lang="en-US" dirty="0"/>
              <a:t>Budget primarily covers personnel, consumables, and instrumentation.</a:t>
            </a:r>
          </a:p>
          <a:p>
            <a:pPr marL="457200" lvl="1"/>
            <a:endParaRPr lang="en-US" dirty="0"/>
          </a:p>
          <a:p>
            <a:pPr>
              <a:buFont typeface="Arial" panose="020B0604020202020204" pitchFamily="34" charset="0"/>
              <a:buChar char="•"/>
            </a:pPr>
            <a:r>
              <a:rPr lang="en-US" b="1" dirty="0"/>
              <a:t>Avoiding fragmentation</a:t>
            </a:r>
            <a:r>
              <a:rPr lang="en-US" dirty="0"/>
              <a:t>:</a:t>
            </a:r>
          </a:p>
          <a:p>
            <a:pPr>
              <a:buFont typeface="Arial" panose="020B0604020202020204" pitchFamily="34" charset="0"/>
              <a:buChar char="•"/>
            </a:pPr>
            <a:endParaRPr lang="en-US" dirty="0"/>
          </a:p>
          <a:p>
            <a:pPr marL="742950" lvl="1" indent="-285750">
              <a:buFont typeface="Arial" panose="020B0604020202020204" pitchFamily="34" charset="0"/>
              <a:buChar char="•"/>
            </a:pPr>
            <a:r>
              <a:rPr lang="en-US" dirty="0"/>
              <a:t>Directly "cherry-picking" tasks from DRD1 proposals risks creating fragmentation and biased selection.</a:t>
            </a:r>
          </a:p>
          <a:p>
            <a:pPr marL="457200" lvl="1"/>
            <a:endParaRPr lang="en-US" dirty="0"/>
          </a:p>
          <a:p>
            <a:r>
              <a:rPr lang="en-US" b="1" dirty="0">
                <a:solidFill>
                  <a:srgbClr val="011893"/>
                </a:solidFill>
              </a:rPr>
              <a:t>Next step in proposal preparation:</a:t>
            </a:r>
          </a:p>
          <a:p>
            <a:endParaRPr lang="en-US" b="1" dirty="0">
              <a:solidFill>
                <a:srgbClr val="011893"/>
              </a:solidFill>
            </a:endParaRPr>
          </a:p>
          <a:p>
            <a:pPr marL="285750" indent="-285750">
              <a:buFont typeface="Arial" panose="020B0604020202020204" pitchFamily="34" charset="0"/>
              <a:buChar char="•"/>
            </a:pPr>
            <a:r>
              <a:rPr lang="en-US" b="1" dirty="0"/>
              <a:t>Profit from the existing DRD1 organizational structure</a:t>
            </a:r>
            <a:r>
              <a:rPr lang="en-US" dirty="0"/>
              <a:t> (SCB coordinators and SPs) to</a:t>
            </a:r>
            <a:endParaRPr lang="en-US" b="1" dirty="0"/>
          </a:p>
          <a:p>
            <a:pPr marL="742950" lvl="1" indent="-285750">
              <a:buFont typeface="Arial" panose="020B0604020202020204" pitchFamily="34" charset="0"/>
              <a:buChar char="•"/>
            </a:pPr>
            <a:r>
              <a:rPr lang="en-US" dirty="0"/>
              <a:t>Identify well-structured, </a:t>
            </a:r>
            <a:r>
              <a:rPr lang="en-US" b="1" dirty="0"/>
              <a:t>community-aligned tasks, </a:t>
            </a:r>
            <a:r>
              <a:rPr lang="en-US" dirty="0"/>
              <a:t>with close alignment with the main </a:t>
            </a:r>
            <a:r>
              <a:rPr lang="en-US" b="1" dirty="0"/>
              <a:t>DRDT themes</a:t>
            </a:r>
            <a:r>
              <a:rPr lang="en-US" dirty="0"/>
              <a:t>, maximizing broad community interest.</a:t>
            </a:r>
          </a:p>
          <a:p>
            <a:pPr marL="457200" lvl="1"/>
            <a:endParaRPr lang="en-US" dirty="0"/>
          </a:p>
          <a:p>
            <a:pPr>
              <a:buFont typeface="Arial" panose="020B0604020202020204" pitchFamily="34" charset="0"/>
              <a:buChar char="•"/>
            </a:pPr>
            <a:r>
              <a:rPr lang="en-US" b="1" dirty="0"/>
              <a:t> Identify facilitators</a:t>
            </a:r>
            <a:r>
              <a:rPr lang="en-US" dirty="0"/>
              <a:t> (up to 3 per task, not necessarily beneficiaries):</a:t>
            </a:r>
          </a:p>
          <a:p>
            <a:pPr marL="742950" lvl="1" indent="-285750">
              <a:buFont typeface="Arial" panose="020B0604020202020204" pitchFamily="34" charset="0"/>
              <a:buChar char="•"/>
            </a:pPr>
            <a:r>
              <a:rPr lang="en-US" dirty="0"/>
              <a:t>Ensure balanced and inclusive participation across institutions.</a:t>
            </a:r>
          </a:p>
          <a:p>
            <a:endParaRPr lang="en-US" b="1" dirty="0"/>
          </a:p>
          <a:p>
            <a:endParaRPr lang="en-US" dirty="0"/>
          </a:p>
        </p:txBody>
      </p:sp>
      <p:sp>
        <p:nvSpPr>
          <p:cNvPr id="11" name="Footer Placeholder 5">
            <a:extLst>
              <a:ext uri="{FF2B5EF4-FFF2-40B4-BE49-F238E27FC236}">
                <a16:creationId xmlns:a16="http://schemas.microsoft.com/office/drawing/2014/main" id="{BD34162A-B3DB-E4D3-3B86-B829BCF0ED3F}"/>
              </a:ext>
            </a:extLst>
          </p:cNvPr>
          <p:cNvSpPr>
            <a:spLocks noGrp="1"/>
          </p:cNvSpPr>
          <p:nvPr>
            <p:ph type="ftr" sz="quarter" idx="5"/>
          </p:nvPr>
        </p:nvSpPr>
        <p:spPr>
          <a:xfrm>
            <a:off x="3581400" y="6431491"/>
            <a:ext cx="3901440" cy="276999"/>
          </a:xfrm>
        </p:spPr>
        <p:txBody>
          <a:bodyPr/>
          <a:lstStyle/>
          <a:p>
            <a:r>
              <a:rPr lang="en-US" dirty="0"/>
              <a:t>DRD1 Meeting 24/02/2025</a:t>
            </a:r>
          </a:p>
        </p:txBody>
      </p:sp>
      <p:sp>
        <p:nvSpPr>
          <p:cNvPr id="12" name="Slide Number Placeholder 4">
            <a:extLst>
              <a:ext uri="{FF2B5EF4-FFF2-40B4-BE49-F238E27FC236}">
                <a16:creationId xmlns:a16="http://schemas.microsoft.com/office/drawing/2014/main" id="{7DFDC98D-0F00-1585-AB1A-C68654093847}"/>
              </a:ext>
            </a:extLst>
          </p:cNvPr>
          <p:cNvSpPr txBox="1">
            <a:spLocks/>
          </p:cNvSpPr>
          <p:nvPr/>
        </p:nvSpPr>
        <p:spPr>
          <a:xfrm>
            <a:off x="8778240" y="6377940"/>
            <a:ext cx="2804160" cy="276999"/>
          </a:xfrm>
          <a:prstGeom prst="rect">
            <a:avLst/>
          </a:prstGeom>
        </p:spPr>
        <p:txBody>
          <a:bodyPr/>
          <a:lstStyle>
            <a:defPPr>
              <a:defRPr kern="0"/>
            </a:defPPr>
          </a:lstStyle>
          <a:p>
            <a:pPr algn="r">
              <a:defRPr/>
            </a:pPr>
            <a:fld id="{C2F86557-B369-48F2-8020-C1F994B8304C}" type="slidenum">
              <a:rPr lang="en-US" smtClean="0">
                <a:solidFill>
                  <a:srgbClr val="3333CC"/>
                </a:solidFill>
              </a:rPr>
              <a:pPr algn="r">
                <a:defRPr/>
              </a:pPr>
              <a:t>11</a:t>
            </a:fld>
            <a:endParaRPr lang="en-US" dirty="0">
              <a:solidFill>
                <a:srgbClr val="3333CC"/>
              </a:solidFill>
            </a:endParaRPr>
          </a:p>
        </p:txBody>
      </p:sp>
      <p:sp>
        <p:nvSpPr>
          <p:cNvPr id="15" name="Title 1">
            <a:extLst>
              <a:ext uri="{FF2B5EF4-FFF2-40B4-BE49-F238E27FC236}">
                <a16:creationId xmlns:a16="http://schemas.microsoft.com/office/drawing/2014/main" id="{989F2B50-7D6E-12B4-6F5F-45AD78272A09}"/>
              </a:ext>
            </a:extLst>
          </p:cNvPr>
          <p:cNvSpPr>
            <a:spLocks noGrp="1"/>
          </p:cNvSpPr>
          <p:nvPr>
            <p:ph type="title"/>
          </p:nvPr>
        </p:nvSpPr>
        <p:spPr>
          <a:xfrm>
            <a:off x="78739" y="-66598"/>
            <a:ext cx="10779455" cy="677108"/>
          </a:xfrm>
        </p:spPr>
        <p:txBody>
          <a:bodyPr/>
          <a:lstStyle/>
          <a:p>
            <a:r>
              <a:rPr lang="en-US" dirty="0">
                <a:solidFill>
                  <a:srgbClr val="011893"/>
                </a:solidFill>
              </a:rPr>
              <a:t> Proposal preparation and DRD1</a:t>
            </a:r>
          </a:p>
        </p:txBody>
      </p:sp>
    </p:spTree>
    <p:extLst>
      <p:ext uri="{BB962C8B-B14F-4D97-AF65-F5344CB8AC3E}">
        <p14:creationId xmlns:p14="http://schemas.microsoft.com/office/powerpoint/2010/main" val="10009048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FDA147-DD33-95E0-50DA-B9BFDFF2C300}"/>
              </a:ext>
            </a:extLst>
          </p:cNvPr>
          <p:cNvSpPr>
            <a:spLocks noGrp="1"/>
          </p:cNvSpPr>
          <p:nvPr>
            <p:ph type="title"/>
          </p:nvPr>
        </p:nvSpPr>
        <p:spPr>
          <a:xfrm>
            <a:off x="229869" y="66427"/>
            <a:ext cx="11732261" cy="771773"/>
          </a:xfrm>
        </p:spPr>
        <p:txBody>
          <a:bodyPr/>
          <a:lstStyle/>
          <a:p>
            <a:r>
              <a:rPr lang="en-US" dirty="0" err="1"/>
              <a:t>AIDAinnova</a:t>
            </a:r>
            <a:br>
              <a:rPr lang="en-US" dirty="0"/>
            </a:br>
            <a:endParaRPr lang="en-US" dirty="0"/>
          </a:p>
        </p:txBody>
      </p:sp>
      <p:sp>
        <p:nvSpPr>
          <p:cNvPr id="10" name="TextBox 9">
            <a:extLst>
              <a:ext uri="{FF2B5EF4-FFF2-40B4-BE49-F238E27FC236}">
                <a16:creationId xmlns:a16="http://schemas.microsoft.com/office/drawing/2014/main" id="{E6DC00AB-6639-5B58-BEA3-0441F6C3552B}"/>
              </a:ext>
            </a:extLst>
          </p:cNvPr>
          <p:cNvSpPr txBox="1"/>
          <p:nvPr/>
        </p:nvSpPr>
        <p:spPr>
          <a:xfrm>
            <a:off x="229869" y="1447800"/>
            <a:ext cx="11426103" cy="4247317"/>
          </a:xfrm>
          <a:prstGeom prst="rect">
            <a:avLst/>
          </a:prstGeom>
          <a:noFill/>
        </p:spPr>
        <p:txBody>
          <a:bodyPr wrap="square">
            <a:spAutoFit/>
          </a:bodyPr>
          <a:lstStyle/>
          <a:p>
            <a:r>
              <a:rPr lang="en-US" b="1" dirty="0" err="1"/>
              <a:t>AIDAinnova</a:t>
            </a:r>
            <a:r>
              <a:rPr lang="en-US" dirty="0"/>
              <a:t> (</a:t>
            </a:r>
            <a:r>
              <a:rPr lang="en-US" b="1" dirty="0"/>
              <a:t>Advanced European Infrastructures for Detectors at Accelerators</a:t>
            </a:r>
            <a:r>
              <a:rPr lang="en-US" dirty="0"/>
              <a:t>) is an EU-funded Horizon 2020 project </a:t>
            </a:r>
            <a:r>
              <a:rPr lang="en-US" dirty="0">
                <a:solidFill>
                  <a:srgbClr val="FF0000"/>
                </a:solidFill>
              </a:rPr>
              <a:t>(2021–2025), </a:t>
            </a:r>
            <a:r>
              <a:rPr lang="en-US" dirty="0"/>
              <a:t>aimed at enhancing </a:t>
            </a:r>
            <a:r>
              <a:rPr lang="en-US" b="1" dirty="0"/>
              <a:t>detector R&amp;D</a:t>
            </a:r>
            <a:r>
              <a:rPr lang="en-US" dirty="0"/>
              <a:t> by connecting leading European research infrastructures. </a:t>
            </a:r>
          </a:p>
          <a:p>
            <a:endParaRPr lang="en-US" dirty="0"/>
          </a:p>
          <a:p>
            <a:r>
              <a:rPr lang="en-US" dirty="0"/>
              <a:t>The project promotes innovation in particle detection technologies to support the </a:t>
            </a:r>
            <a:r>
              <a:rPr lang="en-US" b="1" dirty="0"/>
              <a:t>next generation of high-energy physics experiments</a:t>
            </a:r>
            <a:r>
              <a:rPr lang="en-US" dirty="0"/>
              <a:t>.</a:t>
            </a:r>
          </a:p>
          <a:p>
            <a:endParaRPr lang="en-US" dirty="0"/>
          </a:p>
          <a:p>
            <a:r>
              <a:rPr lang="en-US" b="1" dirty="0"/>
              <a:t>Key Objectives:</a:t>
            </a:r>
          </a:p>
          <a:p>
            <a:endParaRPr lang="en-US" b="1" dirty="0"/>
          </a:p>
          <a:p>
            <a:r>
              <a:rPr lang="en-US" dirty="0"/>
              <a:t>✅ </a:t>
            </a:r>
            <a:r>
              <a:rPr lang="en-US" b="1" dirty="0"/>
              <a:t>Strengthen detector R&amp;D capabilities;</a:t>
            </a:r>
            <a:br>
              <a:rPr lang="en-US" dirty="0"/>
            </a:br>
            <a:r>
              <a:rPr lang="en-US" dirty="0"/>
              <a:t>✅ Provide European-wide </a:t>
            </a:r>
            <a:r>
              <a:rPr lang="en-US" b="1" dirty="0"/>
              <a:t>access to state-of-the-art test beam and irradiation facilities;</a:t>
            </a:r>
            <a:br>
              <a:rPr lang="en-US" dirty="0"/>
            </a:br>
            <a:r>
              <a:rPr lang="en-US" dirty="0"/>
              <a:t>✅ </a:t>
            </a:r>
            <a:r>
              <a:rPr lang="en-US" b="1" dirty="0"/>
              <a:t>Develop cutting-edge detector technologies</a:t>
            </a:r>
            <a:r>
              <a:rPr lang="en-US" dirty="0"/>
              <a:t>, including silicon sensors, gas detectors, and calorimeters;</a:t>
            </a:r>
            <a:br>
              <a:rPr lang="en-US" dirty="0"/>
            </a:br>
            <a:r>
              <a:rPr lang="en-US" dirty="0"/>
              <a:t>✅ Foster </a:t>
            </a:r>
            <a:r>
              <a:rPr lang="en-US" b="1" dirty="0"/>
              <a:t>strong collaboration among research institutions, universities, and industry partners;</a:t>
            </a:r>
            <a:br>
              <a:rPr lang="en-US" dirty="0"/>
            </a:br>
            <a:r>
              <a:rPr lang="en-US" dirty="0"/>
              <a:t>✅ Promote effective </a:t>
            </a:r>
            <a:r>
              <a:rPr lang="en-US" b="1" dirty="0"/>
              <a:t>technology transfer</a:t>
            </a:r>
            <a:r>
              <a:rPr lang="en-US" dirty="0"/>
              <a:t> to boost EU competitiveness;</a:t>
            </a:r>
            <a:br>
              <a:rPr lang="en-US" dirty="0"/>
            </a:br>
            <a:r>
              <a:rPr lang="en-US" dirty="0"/>
              <a:t>✅ Ensure </a:t>
            </a:r>
            <a:r>
              <a:rPr lang="en-US" b="1" dirty="0"/>
              <a:t>long-term sustainability </a:t>
            </a:r>
            <a:r>
              <a:rPr lang="en-US" dirty="0"/>
              <a:t>through eco-friendly detector </a:t>
            </a:r>
            <a:r>
              <a:rPr lang="en-US" b="1" dirty="0"/>
              <a:t>solutions</a:t>
            </a:r>
            <a:r>
              <a:rPr lang="en-US" dirty="0"/>
              <a:t> and </a:t>
            </a:r>
            <a:r>
              <a:rPr lang="en-US" b="1" dirty="0"/>
              <a:t>resource-efficient designs</a:t>
            </a:r>
            <a:r>
              <a:rPr lang="en-US" dirty="0"/>
              <a:t>.</a:t>
            </a:r>
          </a:p>
        </p:txBody>
      </p:sp>
      <p:sp>
        <p:nvSpPr>
          <p:cNvPr id="11" name="Footer Placeholder 5">
            <a:extLst>
              <a:ext uri="{FF2B5EF4-FFF2-40B4-BE49-F238E27FC236}">
                <a16:creationId xmlns:a16="http://schemas.microsoft.com/office/drawing/2014/main" id="{BDC4C14F-45CA-4A13-9095-E0A88154E521}"/>
              </a:ext>
            </a:extLst>
          </p:cNvPr>
          <p:cNvSpPr txBox="1">
            <a:spLocks/>
          </p:cNvSpPr>
          <p:nvPr/>
        </p:nvSpPr>
        <p:spPr>
          <a:xfrm>
            <a:off x="3733800" y="6428601"/>
            <a:ext cx="3901440" cy="276999"/>
          </a:xfrm>
          <a:prstGeom prst="rect">
            <a:avLst/>
          </a:prstGeom>
        </p:spPr>
        <p:txBody>
          <a:bodyPr/>
          <a:lstStyle>
            <a:defPPr>
              <a:defRPr kern="0"/>
            </a:defPPr>
          </a:lstStyle>
          <a:p>
            <a:r>
              <a:rPr lang="en-US" dirty="0"/>
              <a:t>DRD1 Meeting 24/02/2025</a:t>
            </a:r>
          </a:p>
        </p:txBody>
      </p:sp>
      <p:sp>
        <p:nvSpPr>
          <p:cNvPr id="12" name="Slide Number Placeholder 4">
            <a:extLst>
              <a:ext uri="{FF2B5EF4-FFF2-40B4-BE49-F238E27FC236}">
                <a16:creationId xmlns:a16="http://schemas.microsoft.com/office/drawing/2014/main" id="{B9D7BD7A-F869-1989-4C49-377EC008051A}"/>
              </a:ext>
            </a:extLst>
          </p:cNvPr>
          <p:cNvSpPr txBox="1">
            <a:spLocks/>
          </p:cNvSpPr>
          <p:nvPr/>
        </p:nvSpPr>
        <p:spPr>
          <a:xfrm>
            <a:off x="8930640" y="6400800"/>
            <a:ext cx="2804160" cy="276999"/>
          </a:xfrm>
          <a:prstGeom prst="rect">
            <a:avLst/>
          </a:prstGeom>
        </p:spPr>
        <p:txBody>
          <a:bodyPr/>
          <a:lstStyle>
            <a:defPPr>
              <a:defRPr kern="0"/>
            </a:defPPr>
          </a:lstStyle>
          <a:p>
            <a:pPr algn="r">
              <a:defRPr/>
            </a:pPr>
            <a:fld id="{C2F86557-B369-48F2-8020-C1F994B8304C}" type="slidenum">
              <a:rPr lang="en-US" smtClean="0">
                <a:solidFill>
                  <a:srgbClr val="3333CC"/>
                </a:solidFill>
              </a:rPr>
              <a:pPr algn="r">
                <a:defRPr/>
              </a:pPr>
              <a:t>2</a:t>
            </a:fld>
            <a:endParaRPr lang="en-US" dirty="0">
              <a:solidFill>
                <a:srgbClr val="3333CC"/>
              </a:solidFill>
            </a:endParaRPr>
          </a:p>
        </p:txBody>
      </p:sp>
    </p:spTree>
    <p:extLst>
      <p:ext uri="{BB962C8B-B14F-4D97-AF65-F5344CB8AC3E}">
        <p14:creationId xmlns:p14="http://schemas.microsoft.com/office/powerpoint/2010/main" val="41274550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bject 7"/>
          <p:cNvSpPr txBox="1">
            <a:spLocks noGrp="1"/>
          </p:cNvSpPr>
          <p:nvPr>
            <p:ph type="sldNum" sz="quarter" idx="7"/>
          </p:nvPr>
        </p:nvSpPr>
        <p:spPr>
          <a:xfrm>
            <a:off x="7696200" y="4484489"/>
            <a:ext cx="1971675" cy="278802"/>
          </a:xfrm>
          <a:prstGeom prst="rect">
            <a:avLst/>
          </a:prstGeom>
        </p:spPr>
        <p:txBody>
          <a:bodyPr vert="horz" wrap="square" lIns="0" tIns="1786" rIns="0" bIns="0" rtlCol="0">
            <a:spAutoFit/>
          </a:bodyPr>
          <a:lstStyle/>
          <a:p>
            <a:pPr marL="26788">
              <a:spcBef>
                <a:spcPts val="14"/>
              </a:spcBef>
            </a:pPr>
            <a:fld id="{81D60167-4931-47E6-BA6A-407CBD079E47}" type="slidenum">
              <a:rPr spc="-35" dirty="0"/>
              <a:pPr marL="26788">
                <a:spcBef>
                  <a:spcPts val="14"/>
                </a:spcBef>
              </a:pPr>
              <a:t>3</a:t>
            </a:fld>
            <a:endParaRPr spc="-35" dirty="0"/>
          </a:p>
        </p:txBody>
      </p:sp>
      <p:sp>
        <p:nvSpPr>
          <p:cNvPr id="3" name="object 3"/>
          <p:cNvSpPr txBox="1"/>
          <p:nvPr/>
        </p:nvSpPr>
        <p:spPr>
          <a:xfrm>
            <a:off x="152400" y="1949271"/>
            <a:ext cx="3124201" cy="1901312"/>
          </a:xfrm>
          <a:prstGeom prst="rect">
            <a:avLst/>
          </a:prstGeom>
        </p:spPr>
        <p:txBody>
          <a:bodyPr vert="horz" wrap="square" lIns="0" tIns="104924" rIns="0" bIns="0" rtlCol="0">
            <a:spAutoFit/>
          </a:bodyPr>
          <a:lstStyle/>
          <a:p>
            <a:pPr marL="285750" marR="3572" indent="-285750" algn="l">
              <a:spcBef>
                <a:spcPts val="826"/>
              </a:spcBef>
              <a:buClr>
                <a:srgbClr val="00B050"/>
              </a:buClr>
              <a:buFont typeface="Arial" panose="020B0604020202020204" pitchFamily="34" charset="0"/>
              <a:buChar char="•"/>
              <a:tabLst>
                <a:tab pos="149120" algn="l"/>
              </a:tabLst>
            </a:pPr>
            <a:r>
              <a:rPr b="1" dirty="0">
                <a:solidFill>
                  <a:srgbClr val="171A6C"/>
                </a:solidFill>
                <a:latin typeface="Arial" panose="020B0604020202020204" pitchFamily="34" charset="0"/>
                <a:cs typeface="Arial" panose="020B0604020202020204" pitchFamily="34" charset="0"/>
              </a:rPr>
              <a:t>13</a:t>
            </a:r>
            <a:r>
              <a:rPr b="1" spc="-95" dirty="0">
                <a:solidFill>
                  <a:srgbClr val="171A6C"/>
                </a:solidFill>
                <a:latin typeface="Arial" panose="020B0604020202020204" pitchFamily="34" charset="0"/>
                <a:cs typeface="Arial" panose="020B0604020202020204" pitchFamily="34" charset="0"/>
              </a:rPr>
              <a:t> </a:t>
            </a:r>
            <a:r>
              <a:rPr b="1" spc="-11" dirty="0">
                <a:solidFill>
                  <a:srgbClr val="171A6C"/>
                </a:solidFill>
                <a:latin typeface="Arial" panose="020B0604020202020204" pitchFamily="34" charset="0"/>
                <a:cs typeface="Arial" panose="020B0604020202020204" pitchFamily="34" charset="0"/>
              </a:rPr>
              <a:t>Work</a:t>
            </a:r>
            <a:r>
              <a:rPr b="1" spc="-89" dirty="0">
                <a:solidFill>
                  <a:srgbClr val="171A6C"/>
                </a:solidFill>
                <a:latin typeface="Arial" panose="020B0604020202020204" pitchFamily="34" charset="0"/>
                <a:cs typeface="Arial" panose="020B0604020202020204" pitchFamily="34" charset="0"/>
              </a:rPr>
              <a:t> </a:t>
            </a:r>
            <a:r>
              <a:rPr b="1" spc="-11" dirty="0">
                <a:solidFill>
                  <a:srgbClr val="171A6C"/>
                </a:solidFill>
                <a:latin typeface="Arial" panose="020B0604020202020204" pitchFamily="34" charset="0"/>
                <a:cs typeface="Arial" panose="020B0604020202020204" pitchFamily="34" charset="0"/>
              </a:rPr>
              <a:t>Packages</a:t>
            </a:r>
            <a:r>
              <a:rPr b="1" spc="-89" dirty="0">
                <a:solidFill>
                  <a:srgbClr val="171A6C"/>
                </a:solidFill>
                <a:latin typeface="Arial" panose="020B0604020202020204" pitchFamily="34" charset="0"/>
                <a:cs typeface="Arial" panose="020B0604020202020204" pitchFamily="34" charset="0"/>
              </a:rPr>
              <a:t> </a:t>
            </a:r>
            <a:r>
              <a:rPr b="1" spc="-11" dirty="0">
                <a:solidFill>
                  <a:srgbClr val="171A6C"/>
                </a:solidFill>
                <a:latin typeface="Arial" panose="020B0604020202020204" pitchFamily="34" charset="0"/>
                <a:cs typeface="Arial" panose="020B0604020202020204" pitchFamily="34" charset="0"/>
              </a:rPr>
              <a:t>(WPs)</a:t>
            </a:r>
            <a:endParaRPr dirty="0">
              <a:latin typeface="Arial" panose="020B0604020202020204" pitchFamily="34" charset="0"/>
              <a:cs typeface="Arial" panose="020B0604020202020204" pitchFamily="34" charset="0"/>
            </a:endParaRPr>
          </a:p>
          <a:p>
            <a:pPr marL="285750" marR="28128" lvl="1" indent="-285750" algn="l">
              <a:spcBef>
                <a:spcPts val="756"/>
              </a:spcBef>
              <a:buClr>
                <a:srgbClr val="00B050"/>
              </a:buClr>
              <a:buFont typeface="Arial" panose="020B0604020202020204" pitchFamily="34" charset="0"/>
              <a:buChar char="•"/>
              <a:tabLst>
                <a:tab pos="149120" algn="l"/>
              </a:tabLst>
            </a:pPr>
            <a:r>
              <a:rPr b="1" dirty="0">
                <a:solidFill>
                  <a:srgbClr val="171A6C"/>
                </a:solidFill>
                <a:latin typeface="Arial" panose="020B0604020202020204" pitchFamily="34" charset="0"/>
                <a:cs typeface="Arial" panose="020B0604020202020204" pitchFamily="34" charset="0"/>
              </a:rPr>
              <a:t>2</a:t>
            </a:r>
            <a:r>
              <a:rPr b="1" spc="-47" dirty="0">
                <a:solidFill>
                  <a:srgbClr val="171A6C"/>
                </a:solidFill>
                <a:latin typeface="Arial" panose="020B0604020202020204" pitchFamily="34" charset="0"/>
                <a:cs typeface="Arial" panose="020B0604020202020204" pitchFamily="34" charset="0"/>
              </a:rPr>
              <a:t> </a:t>
            </a:r>
            <a:r>
              <a:rPr b="1" spc="-11" dirty="0">
                <a:solidFill>
                  <a:srgbClr val="171A6C"/>
                </a:solidFill>
                <a:latin typeface="Arial" panose="020B0604020202020204" pitchFamily="34" charset="0"/>
                <a:cs typeface="Arial" panose="020B0604020202020204" pitchFamily="34" charset="0"/>
              </a:rPr>
              <a:t>Administration</a:t>
            </a:r>
            <a:r>
              <a:rPr b="1" spc="-47" dirty="0">
                <a:solidFill>
                  <a:srgbClr val="171A6C"/>
                </a:solidFill>
                <a:latin typeface="Arial" panose="020B0604020202020204" pitchFamily="34" charset="0"/>
                <a:cs typeface="Arial" panose="020B0604020202020204" pitchFamily="34" charset="0"/>
              </a:rPr>
              <a:t> </a:t>
            </a:r>
            <a:r>
              <a:rPr b="1" spc="-26" dirty="0">
                <a:solidFill>
                  <a:srgbClr val="171A6C"/>
                </a:solidFill>
                <a:latin typeface="Arial" panose="020B0604020202020204" pitchFamily="34" charset="0"/>
                <a:cs typeface="Arial" panose="020B0604020202020204" pitchFamily="34" charset="0"/>
              </a:rPr>
              <a:t>WPs</a:t>
            </a:r>
            <a:endParaRPr dirty="0">
              <a:latin typeface="Arial" panose="020B0604020202020204" pitchFamily="34" charset="0"/>
              <a:cs typeface="Arial" panose="020B0604020202020204" pitchFamily="34" charset="0"/>
            </a:endParaRPr>
          </a:p>
          <a:p>
            <a:pPr marL="285750" marR="482632" lvl="1" indent="-285750" algn="l">
              <a:spcBef>
                <a:spcPts val="756"/>
              </a:spcBef>
              <a:buClr>
                <a:srgbClr val="00B050"/>
              </a:buClr>
              <a:buFont typeface="Arial" panose="020B0604020202020204" pitchFamily="34" charset="0"/>
              <a:buChar char="•"/>
              <a:tabLst>
                <a:tab pos="149120" algn="l"/>
              </a:tabLst>
            </a:pPr>
            <a:r>
              <a:rPr b="1" dirty="0">
                <a:solidFill>
                  <a:srgbClr val="171A6C"/>
                </a:solidFill>
                <a:latin typeface="Arial" panose="020B0604020202020204" pitchFamily="34" charset="0"/>
                <a:cs typeface="Arial" panose="020B0604020202020204" pitchFamily="34" charset="0"/>
              </a:rPr>
              <a:t>10</a:t>
            </a:r>
            <a:r>
              <a:rPr b="1" spc="-58" dirty="0">
                <a:solidFill>
                  <a:srgbClr val="171A6C"/>
                </a:solidFill>
                <a:latin typeface="Arial" panose="020B0604020202020204" pitchFamily="34" charset="0"/>
                <a:cs typeface="Arial" panose="020B0604020202020204" pitchFamily="34" charset="0"/>
              </a:rPr>
              <a:t> </a:t>
            </a:r>
            <a:r>
              <a:rPr b="1" dirty="0">
                <a:solidFill>
                  <a:srgbClr val="171A6C"/>
                </a:solidFill>
                <a:latin typeface="Arial" panose="020B0604020202020204" pitchFamily="34" charset="0"/>
                <a:cs typeface="Arial" panose="020B0604020202020204" pitchFamily="34" charset="0"/>
              </a:rPr>
              <a:t>Scientific</a:t>
            </a:r>
            <a:r>
              <a:rPr b="1" spc="-47" dirty="0">
                <a:solidFill>
                  <a:srgbClr val="171A6C"/>
                </a:solidFill>
                <a:latin typeface="Arial" panose="020B0604020202020204" pitchFamily="34" charset="0"/>
                <a:cs typeface="Arial" panose="020B0604020202020204" pitchFamily="34" charset="0"/>
              </a:rPr>
              <a:t> </a:t>
            </a:r>
            <a:r>
              <a:rPr b="1" spc="-26" dirty="0">
                <a:solidFill>
                  <a:srgbClr val="171A6C"/>
                </a:solidFill>
                <a:latin typeface="Arial" panose="020B0604020202020204" pitchFamily="34" charset="0"/>
                <a:cs typeface="Arial" panose="020B0604020202020204" pitchFamily="34" charset="0"/>
              </a:rPr>
              <a:t>WPs</a:t>
            </a:r>
            <a:endParaRPr dirty="0">
              <a:latin typeface="Arial" panose="020B0604020202020204" pitchFamily="34" charset="0"/>
              <a:cs typeface="Arial" panose="020B0604020202020204" pitchFamily="34" charset="0"/>
            </a:endParaRPr>
          </a:p>
          <a:p>
            <a:pPr marL="285750" marR="535316" lvl="1" indent="-285750" algn="l">
              <a:spcBef>
                <a:spcPts val="756"/>
              </a:spcBef>
              <a:buClr>
                <a:srgbClr val="00B050"/>
              </a:buClr>
              <a:buFont typeface="Arial" panose="020B0604020202020204" pitchFamily="34" charset="0"/>
              <a:buChar char="•"/>
              <a:tabLst>
                <a:tab pos="149120" algn="l"/>
              </a:tabLst>
            </a:pPr>
            <a:r>
              <a:rPr b="1" dirty="0">
                <a:solidFill>
                  <a:srgbClr val="171A6C"/>
                </a:solidFill>
                <a:latin typeface="Arial" panose="020B0604020202020204" pitchFamily="34" charset="0"/>
                <a:cs typeface="Arial" panose="020B0604020202020204" pitchFamily="34" charset="0"/>
              </a:rPr>
              <a:t>1</a:t>
            </a:r>
            <a:r>
              <a:rPr b="1" spc="21" dirty="0">
                <a:solidFill>
                  <a:srgbClr val="171A6C"/>
                </a:solidFill>
                <a:latin typeface="Arial" panose="020B0604020202020204" pitchFamily="34" charset="0"/>
                <a:cs typeface="Arial" panose="020B0604020202020204" pitchFamily="34" charset="0"/>
              </a:rPr>
              <a:t> </a:t>
            </a:r>
            <a:r>
              <a:rPr b="1" spc="-11" dirty="0">
                <a:solidFill>
                  <a:srgbClr val="171A6C"/>
                </a:solidFill>
                <a:latin typeface="Arial" panose="020B0604020202020204" pitchFamily="34" charset="0"/>
                <a:cs typeface="Arial" panose="020B0604020202020204" pitchFamily="34" charset="0"/>
              </a:rPr>
              <a:t>“Blue-</a:t>
            </a:r>
            <a:r>
              <a:rPr b="1" dirty="0">
                <a:solidFill>
                  <a:srgbClr val="171A6C"/>
                </a:solidFill>
                <a:latin typeface="Arial" panose="020B0604020202020204" pitchFamily="34" charset="0"/>
                <a:cs typeface="Arial" panose="020B0604020202020204" pitchFamily="34" charset="0"/>
              </a:rPr>
              <a:t>sky”</a:t>
            </a:r>
            <a:r>
              <a:rPr b="1" spc="21" dirty="0">
                <a:solidFill>
                  <a:srgbClr val="171A6C"/>
                </a:solidFill>
                <a:latin typeface="Arial" panose="020B0604020202020204" pitchFamily="34" charset="0"/>
                <a:cs typeface="Arial" panose="020B0604020202020204" pitchFamily="34" charset="0"/>
              </a:rPr>
              <a:t> </a:t>
            </a:r>
            <a:r>
              <a:rPr b="1" spc="-26" dirty="0">
                <a:solidFill>
                  <a:srgbClr val="171A6C"/>
                </a:solidFill>
                <a:latin typeface="Arial" panose="020B0604020202020204" pitchFamily="34" charset="0"/>
                <a:cs typeface="Arial" panose="020B0604020202020204" pitchFamily="34" charset="0"/>
              </a:rPr>
              <a:t>WP</a:t>
            </a:r>
            <a:endParaRPr dirty="0">
              <a:latin typeface="Arial" panose="020B0604020202020204" pitchFamily="34" charset="0"/>
              <a:cs typeface="Arial" panose="020B0604020202020204" pitchFamily="34" charset="0"/>
            </a:endParaRPr>
          </a:p>
          <a:p>
            <a:pPr marL="285750" marR="533530" indent="-285750" algn="l">
              <a:spcBef>
                <a:spcPts val="756"/>
              </a:spcBef>
              <a:buClr>
                <a:srgbClr val="00B050"/>
              </a:buClr>
              <a:buFont typeface="Arial" panose="020B0604020202020204" pitchFamily="34" charset="0"/>
              <a:buChar char="•"/>
              <a:tabLst>
                <a:tab pos="149120" algn="l"/>
              </a:tabLst>
            </a:pPr>
            <a:r>
              <a:rPr b="1" dirty="0">
                <a:solidFill>
                  <a:srgbClr val="171A6C"/>
                </a:solidFill>
                <a:latin typeface="Arial" panose="020B0604020202020204" pitchFamily="34" charset="0"/>
                <a:cs typeface="Arial" panose="020B0604020202020204" pitchFamily="34" charset="0"/>
              </a:rPr>
              <a:t>2</a:t>
            </a:r>
            <a:r>
              <a:rPr b="1" spc="-5" dirty="0">
                <a:solidFill>
                  <a:srgbClr val="171A6C"/>
                </a:solidFill>
                <a:latin typeface="Arial" panose="020B0604020202020204" pitchFamily="34" charset="0"/>
                <a:cs typeface="Arial" panose="020B0604020202020204" pitchFamily="34" charset="0"/>
              </a:rPr>
              <a:t> </a:t>
            </a:r>
            <a:r>
              <a:rPr b="1" spc="-11" dirty="0">
                <a:solidFill>
                  <a:srgbClr val="171A6C"/>
                </a:solidFill>
                <a:latin typeface="Arial" panose="020B0604020202020204" pitchFamily="34" charset="0"/>
                <a:cs typeface="Arial" panose="020B0604020202020204" pitchFamily="34" charset="0"/>
              </a:rPr>
              <a:t>coordinators/WP</a:t>
            </a:r>
            <a:endParaRPr dirty="0">
              <a:latin typeface="Arial" panose="020B0604020202020204" pitchFamily="34" charset="0"/>
              <a:cs typeface="Arial" panose="020B0604020202020204" pitchFamily="34" charset="0"/>
            </a:endParaRPr>
          </a:p>
        </p:txBody>
      </p:sp>
      <p:sp>
        <p:nvSpPr>
          <p:cNvPr id="4" name="object 4"/>
          <p:cNvSpPr txBox="1"/>
          <p:nvPr/>
        </p:nvSpPr>
        <p:spPr>
          <a:xfrm>
            <a:off x="3302877" y="914400"/>
            <a:ext cx="7474620" cy="1111071"/>
          </a:xfrm>
          <a:prstGeom prst="rect">
            <a:avLst/>
          </a:prstGeom>
        </p:spPr>
        <p:txBody>
          <a:bodyPr vert="horz" wrap="square" lIns="0" tIns="99566" rIns="0" bIns="0" rtlCol="0">
            <a:spAutoFit/>
          </a:bodyPr>
          <a:lstStyle/>
          <a:p>
            <a:pPr marL="154925" indent="-145995">
              <a:spcBef>
                <a:spcPts val="784"/>
              </a:spcBef>
              <a:buClr>
                <a:srgbClr val="F2B53C"/>
              </a:buClr>
              <a:buFont typeface="Arial"/>
              <a:buChar char="•"/>
              <a:tabLst>
                <a:tab pos="154925" algn="l"/>
              </a:tabLst>
            </a:pPr>
            <a:r>
              <a:rPr b="1" dirty="0">
                <a:solidFill>
                  <a:srgbClr val="76D6FF"/>
                </a:solidFill>
                <a:latin typeface="Arial" panose="020B0604020202020204" pitchFamily="34" charset="0"/>
                <a:cs typeface="Arial" panose="020B0604020202020204" pitchFamily="34" charset="0"/>
              </a:rPr>
              <a:t>WP1:</a:t>
            </a:r>
            <a:r>
              <a:rPr b="1" spc="-56" dirty="0">
                <a:solidFill>
                  <a:srgbClr val="76D6FF"/>
                </a:solidFill>
                <a:latin typeface="Arial" panose="020B0604020202020204" pitchFamily="34" charset="0"/>
                <a:cs typeface="Arial" panose="020B0604020202020204" pitchFamily="34" charset="0"/>
              </a:rPr>
              <a:t> </a:t>
            </a:r>
            <a:r>
              <a:rPr b="1" dirty="0">
                <a:solidFill>
                  <a:srgbClr val="171A6C"/>
                </a:solidFill>
                <a:latin typeface="Arial" panose="020B0604020202020204" pitchFamily="34" charset="0"/>
                <a:cs typeface="Arial" panose="020B0604020202020204" pitchFamily="34" charset="0"/>
              </a:rPr>
              <a:t>Project</a:t>
            </a:r>
            <a:r>
              <a:rPr b="1" spc="-49" dirty="0">
                <a:solidFill>
                  <a:srgbClr val="171A6C"/>
                </a:solidFill>
                <a:latin typeface="Arial" panose="020B0604020202020204" pitchFamily="34" charset="0"/>
                <a:cs typeface="Arial" panose="020B0604020202020204" pitchFamily="34" charset="0"/>
              </a:rPr>
              <a:t> </a:t>
            </a:r>
            <a:r>
              <a:rPr b="1" spc="-7" dirty="0">
                <a:solidFill>
                  <a:srgbClr val="171A6C"/>
                </a:solidFill>
                <a:latin typeface="Arial" panose="020B0604020202020204" pitchFamily="34" charset="0"/>
                <a:cs typeface="Arial" panose="020B0604020202020204" pitchFamily="34" charset="0"/>
              </a:rPr>
              <a:t>management</a:t>
            </a:r>
            <a:r>
              <a:rPr b="1" spc="-53" dirty="0">
                <a:solidFill>
                  <a:srgbClr val="171A6C"/>
                </a:solidFill>
                <a:latin typeface="Arial" panose="020B0604020202020204" pitchFamily="34" charset="0"/>
                <a:cs typeface="Arial" panose="020B0604020202020204" pitchFamily="34" charset="0"/>
              </a:rPr>
              <a:t> </a:t>
            </a:r>
            <a:r>
              <a:rPr b="1" dirty="0">
                <a:solidFill>
                  <a:srgbClr val="171A6C"/>
                </a:solidFill>
                <a:latin typeface="Arial" panose="020B0604020202020204" pitchFamily="34" charset="0"/>
                <a:cs typeface="Arial" panose="020B0604020202020204" pitchFamily="34" charset="0"/>
              </a:rPr>
              <a:t>and</a:t>
            </a:r>
            <a:r>
              <a:rPr b="1" spc="-53" dirty="0">
                <a:solidFill>
                  <a:srgbClr val="171A6C"/>
                </a:solidFill>
                <a:latin typeface="Arial" panose="020B0604020202020204" pitchFamily="34" charset="0"/>
                <a:cs typeface="Arial" panose="020B0604020202020204" pitchFamily="34" charset="0"/>
              </a:rPr>
              <a:t> </a:t>
            </a:r>
            <a:r>
              <a:rPr b="1" spc="-7" dirty="0">
                <a:solidFill>
                  <a:srgbClr val="171A6C"/>
                </a:solidFill>
                <a:latin typeface="Arial" panose="020B0604020202020204" pitchFamily="34" charset="0"/>
                <a:cs typeface="Arial" panose="020B0604020202020204" pitchFamily="34" charset="0"/>
              </a:rPr>
              <a:t>coordination</a:t>
            </a:r>
            <a:endParaRPr dirty="0">
              <a:latin typeface="Arial" panose="020B0604020202020204" pitchFamily="34" charset="0"/>
              <a:cs typeface="Arial" panose="020B0604020202020204" pitchFamily="34" charset="0"/>
            </a:endParaRPr>
          </a:p>
          <a:p>
            <a:pPr marL="154925" indent="-145995">
              <a:spcBef>
                <a:spcPts val="714"/>
              </a:spcBef>
              <a:buClr>
                <a:srgbClr val="F2B53C"/>
              </a:buClr>
              <a:buFont typeface="Arial"/>
              <a:buChar char="•"/>
              <a:tabLst>
                <a:tab pos="154925" algn="l"/>
              </a:tabLst>
            </a:pPr>
            <a:r>
              <a:rPr b="1" dirty="0">
                <a:solidFill>
                  <a:srgbClr val="76D6FF"/>
                </a:solidFill>
                <a:latin typeface="Arial" panose="020B0604020202020204" pitchFamily="34" charset="0"/>
                <a:cs typeface="Arial" panose="020B0604020202020204" pitchFamily="34" charset="0"/>
              </a:rPr>
              <a:t>WP2:</a:t>
            </a:r>
            <a:r>
              <a:rPr b="1" spc="-32" dirty="0">
                <a:solidFill>
                  <a:srgbClr val="76D6FF"/>
                </a:solidFill>
                <a:latin typeface="Arial" panose="020B0604020202020204" pitchFamily="34" charset="0"/>
                <a:cs typeface="Arial" panose="020B0604020202020204" pitchFamily="34" charset="0"/>
              </a:rPr>
              <a:t> </a:t>
            </a:r>
            <a:r>
              <a:rPr b="1" spc="-7" dirty="0">
                <a:solidFill>
                  <a:srgbClr val="171A6C"/>
                </a:solidFill>
                <a:latin typeface="Arial" panose="020B0604020202020204" pitchFamily="34" charset="0"/>
                <a:cs typeface="Arial" panose="020B0604020202020204" pitchFamily="34" charset="0"/>
              </a:rPr>
              <a:t>Communication,</a:t>
            </a:r>
            <a:r>
              <a:rPr b="1" spc="-25" dirty="0">
                <a:solidFill>
                  <a:srgbClr val="171A6C"/>
                </a:solidFill>
                <a:latin typeface="Arial" panose="020B0604020202020204" pitchFamily="34" charset="0"/>
                <a:cs typeface="Arial" panose="020B0604020202020204" pitchFamily="34" charset="0"/>
              </a:rPr>
              <a:t> </a:t>
            </a:r>
            <a:r>
              <a:rPr b="1" spc="-7" dirty="0">
                <a:solidFill>
                  <a:srgbClr val="171A6C"/>
                </a:solidFill>
                <a:latin typeface="Arial" panose="020B0604020202020204" pitchFamily="34" charset="0"/>
                <a:cs typeface="Arial" panose="020B0604020202020204" pitchFamily="34" charset="0"/>
              </a:rPr>
              <a:t>Education</a:t>
            </a:r>
            <a:r>
              <a:rPr b="1" spc="-28" dirty="0">
                <a:solidFill>
                  <a:srgbClr val="171A6C"/>
                </a:solidFill>
                <a:latin typeface="Arial" panose="020B0604020202020204" pitchFamily="34" charset="0"/>
                <a:cs typeface="Arial" panose="020B0604020202020204" pitchFamily="34" charset="0"/>
              </a:rPr>
              <a:t> </a:t>
            </a:r>
            <a:r>
              <a:rPr b="1" dirty="0">
                <a:solidFill>
                  <a:srgbClr val="171A6C"/>
                </a:solidFill>
                <a:latin typeface="Arial" panose="020B0604020202020204" pitchFamily="34" charset="0"/>
                <a:cs typeface="Arial" panose="020B0604020202020204" pitchFamily="34" charset="0"/>
              </a:rPr>
              <a:t>and</a:t>
            </a:r>
            <a:r>
              <a:rPr b="1" spc="-32" dirty="0">
                <a:solidFill>
                  <a:srgbClr val="171A6C"/>
                </a:solidFill>
                <a:latin typeface="Arial" panose="020B0604020202020204" pitchFamily="34" charset="0"/>
                <a:cs typeface="Arial" panose="020B0604020202020204" pitchFamily="34" charset="0"/>
              </a:rPr>
              <a:t> </a:t>
            </a:r>
            <a:r>
              <a:rPr b="1" spc="-7" dirty="0">
                <a:solidFill>
                  <a:srgbClr val="171A6C"/>
                </a:solidFill>
                <a:latin typeface="Arial" panose="020B0604020202020204" pitchFamily="34" charset="0"/>
                <a:cs typeface="Arial" panose="020B0604020202020204" pitchFamily="34" charset="0"/>
              </a:rPr>
              <a:t>Innovation</a:t>
            </a:r>
            <a:endParaRPr dirty="0">
              <a:latin typeface="Arial" panose="020B0604020202020204" pitchFamily="34" charset="0"/>
              <a:cs typeface="Arial" panose="020B0604020202020204" pitchFamily="34" charset="0"/>
            </a:endParaRPr>
          </a:p>
          <a:p>
            <a:pPr marL="154925" indent="-145995">
              <a:spcBef>
                <a:spcPts val="714"/>
              </a:spcBef>
              <a:buClr>
                <a:srgbClr val="F2B53C"/>
              </a:buClr>
              <a:buFont typeface="Arial"/>
              <a:buChar char="•"/>
              <a:tabLst>
                <a:tab pos="154925" algn="l"/>
              </a:tabLst>
            </a:pPr>
            <a:r>
              <a:rPr b="1" dirty="0">
                <a:solidFill>
                  <a:srgbClr val="76D6FF"/>
                </a:solidFill>
                <a:latin typeface="Arial" panose="020B0604020202020204" pitchFamily="34" charset="0"/>
                <a:cs typeface="Arial" panose="020B0604020202020204" pitchFamily="34" charset="0"/>
              </a:rPr>
              <a:t>WP3:</a:t>
            </a:r>
            <a:r>
              <a:rPr b="1" spc="-39" dirty="0">
                <a:solidFill>
                  <a:srgbClr val="76D6FF"/>
                </a:solidFill>
                <a:latin typeface="Arial" panose="020B0604020202020204" pitchFamily="34" charset="0"/>
                <a:cs typeface="Arial" panose="020B0604020202020204" pitchFamily="34" charset="0"/>
              </a:rPr>
              <a:t> </a:t>
            </a:r>
            <a:r>
              <a:rPr b="1" spc="-39" dirty="0">
                <a:solidFill>
                  <a:srgbClr val="171A6C"/>
                </a:solidFill>
                <a:latin typeface="Arial" panose="020B0604020202020204" pitchFamily="34" charset="0"/>
                <a:cs typeface="Arial" panose="020B0604020202020204" pitchFamily="34" charset="0"/>
              </a:rPr>
              <a:t>Test</a:t>
            </a:r>
            <a:r>
              <a:rPr b="1" spc="-32" dirty="0">
                <a:solidFill>
                  <a:srgbClr val="171A6C"/>
                </a:solidFill>
                <a:latin typeface="Arial" panose="020B0604020202020204" pitchFamily="34" charset="0"/>
                <a:cs typeface="Arial" panose="020B0604020202020204" pitchFamily="34" charset="0"/>
              </a:rPr>
              <a:t> </a:t>
            </a:r>
            <a:r>
              <a:rPr b="1" dirty="0">
                <a:solidFill>
                  <a:srgbClr val="171A6C"/>
                </a:solidFill>
                <a:latin typeface="Arial" panose="020B0604020202020204" pitchFamily="34" charset="0"/>
                <a:cs typeface="Arial" panose="020B0604020202020204" pitchFamily="34" charset="0"/>
              </a:rPr>
              <a:t>beam</a:t>
            </a:r>
            <a:r>
              <a:rPr b="1" spc="-39" dirty="0">
                <a:solidFill>
                  <a:srgbClr val="171A6C"/>
                </a:solidFill>
                <a:latin typeface="Arial" panose="020B0604020202020204" pitchFamily="34" charset="0"/>
                <a:cs typeface="Arial" panose="020B0604020202020204" pitchFamily="34" charset="0"/>
              </a:rPr>
              <a:t> </a:t>
            </a:r>
            <a:r>
              <a:rPr b="1" dirty="0">
                <a:solidFill>
                  <a:srgbClr val="171A6C"/>
                </a:solidFill>
                <a:latin typeface="Arial" panose="020B0604020202020204" pitchFamily="34" charset="0"/>
                <a:cs typeface="Arial" panose="020B0604020202020204" pitchFamily="34" charset="0"/>
              </a:rPr>
              <a:t>and</a:t>
            </a:r>
            <a:r>
              <a:rPr b="1" spc="-35" dirty="0">
                <a:solidFill>
                  <a:srgbClr val="171A6C"/>
                </a:solidFill>
                <a:latin typeface="Arial" panose="020B0604020202020204" pitchFamily="34" charset="0"/>
                <a:cs typeface="Arial" panose="020B0604020202020204" pitchFamily="34" charset="0"/>
              </a:rPr>
              <a:t> </a:t>
            </a:r>
            <a:r>
              <a:rPr b="1" spc="-7" dirty="0">
                <a:solidFill>
                  <a:srgbClr val="171A6C"/>
                </a:solidFill>
                <a:latin typeface="Arial" panose="020B0604020202020204" pitchFamily="34" charset="0"/>
                <a:cs typeface="Arial" panose="020B0604020202020204" pitchFamily="34" charset="0"/>
              </a:rPr>
              <a:t>infrastructure</a:t>
            </a:r>
            <a:endParaRPr dirty="0">
              <a:latin typeface="Arial" panose="020B0604020202020204" pitchFamily="34" charset="0"/>
              <a:cs typeface="Arial" panose="020B0604020202020204" pitchFamily="34" charset="0"/>
            </a:endParaRPr>
          </a:p>
        </p:txBody>
      </p:sp>
      <p:sp>
        <p:nvSpPr>
          <p:cNvPr id="5" name="object 5"/>
          <p:cNvSpPr txBox="1"/>
          <p:nvPr/>
        </p:nvSpPr>
        <p:spPr>
          <a:xfrm>
            <a:off x="3302877" y="1981200"/>
            <a:ext cx="10515600" cy="3681199"/>
          </a:xfrm>
          <a:prstGeom prst="rect">
            <a:avLst/>
          </a:prstGeom>
        </p:spPr>
        <p:txBody>
          <a:bodyPr vert="horz" wrap="square" lIns="0" tIns="99566" rIns="0" bIns="0" rtlCol="0">
            <a:spAutoFit/>
          </a:bodyPr>
          <a:lstStyle/>
          <a:p>
            <a:pPr marL="154925" indent="-145995">
              <a:spcBef>
                <a:spcPts val="784"/>
              </a:spcBef>
              <a:buClr>
                <a:srgbClr val="F2B53C"/>
              </a:buClr>
              <a:buFont typeface="Arial"/>
              <a:buChar char="•"/>
              <a:tabLst>
                <a:tab pos="154925" algn="l"/>
              </a:tabLst>
            </a:pPr>
            <a:r>
              <a:rPr b="1" dirty="0">
                <a:solidFill>
                  <a:srgbClr val="76D6FF"/>
                </a:solidFill>
                <a:latin typeface="Arial" panose="020B0604020202020204" pitchFamily="34" charset="0"/>
                <a:cs typeface="Arial" panose="020B0604020202020204" pitchFamily="34" charset="0"/>
              </a:rPr>
              <a:t>WP4:</a:t>
            </a:r>
            <a:r>
              <a:rPr b="1" spc="-35" dirty="0">
                <a:solidFill>
                  <a:srgbClr val="76D6FF"/>
                </a:solidFill>
                <a:latin typeface="Arial" panose="020B0604020202020204" pitchFamily="34" charset="0"/>
                <a:cs typeface="Arial" panose="020B0604020202020204" pitchFamily="34" charset="0"/>
              </a:rPr>
              <a:t> </a:t>
            </a:r>
            <a:r>
              <a:rPr b="1" dirty="0">
                <a:solidFill>
                  <a:srgbClr val="171A6C"/>
                </a:solidFill>
                <a:latin typeface="Arial" panose="020B0604020202020204" pitchFamily="34" charset="0"/>
                <a:cs typeface="Arial" panose="020B0604020202020204" pitchFamily="34" charset="0"/>
              </a:rPr>
              <a:t>Upgrade</a:t>
            </a:r>
            <a:r>
              <a:rPr b="1" spc="-32" dirty="0">
                <a:solidFill>
                  <a:srgbClr val="171A6C"/>
                </a:solidFill>
                <a:latin typeface="Arial" panose="020B0604020202020204" pitchFamily="34" charset="0"/>
                <a:cs typeface="Arial" panose="020B0604020202020204" pitchFamily="34" charset="0"/>
              </a:rPr>
              <a:t> </a:t>
            </a:r>
            <a:r>
              <a:rPr b="1" dirty="0">
                <a:solidFill>
                  <a:srgbClr val="171A6C"/>
                </a:solidFill>
                <a:latin typeface="Arial" panose="020B0604020202020204" pitchFamily="34" charset="0"/>
                <a:cs typeface="Arial" panose="020B0604020202020204" pitchFamily="34" charset="0"/>
              </a:rPr>
              <a:t>of</a:t>
            </a:r>
            <a:r>
              <a:rPr b="1" spc="-32" dirty="0">
                <a:solidFill>
                  <a:srgbClr val="171A6C"/>
                </a:solidFill>
                <a:latin typeface="Arial" panose="020B0604020202020204" pitchFamily="34" charset="0"/>
                <a:cs typeface="Arial" panose="020B0604020202020204" pitchFamily="34" charset="0"/>
              </a:rPr>
              <a:t> </a:t>
            </a:r>
            <a:r>
              <a:rPr b="1" spc="-7" dirty="0">
                <a:solidFill>
                  <a:srgbClr val="171A6C"/>
                </a:solidFill>
                <a:latin typeface="Arial" panose="020B0604020202020204" pitchFamily="34" charset="0"/>
                <a:cs typeface="Arial" panose="020B0604020202020204" pitchFamily="34" charset="0"/>
              </a:rPr>
              <a:t>Irradiation</a:t>
            </a:r>
            <a:r>
              <a:rPr b="1" spc="-32" dirty="0">
                <a:solidFill>
                  <a:srgbClr val="171A6C"/>
                </a:solidFill>
                <a:latin typeface="Arial" panose="020B0604020202020204" pitchFamily="34" charset="0"/>
                <a:cs typeface="Arial" panose="020B0604020202020204" pitchFamily="34" charset="0"/>
              </a:rPr>
              <a:t> </a:t>
            </a:r>
            <a:r>
              <a:rPr b="1" dirty="0">
                <a:solidFill>
                  <a:srgbClr val="171A6C"/>
                </a:solidFill>
                <a:latin typeface="Arial" panose="020B0604020202020204" pitchFamily="34" charset="0"/>
                <a:cs typeface="Arial" panose="020B0604020202020204" pitchFamily="34" charset="0"/>
              </a:rPr>
              <a:t>and</a:t>
            </a:r>
            <a:r>
              <a:rPr b="1" spc="-32" dirty="0">
                <a:solidFill>
                  <a:srgbClr val="171A6C"/>
                </a:solidFill>
                <a:latin typeface="Arial" panose="020B0604020202020204" pitchFamily="34" charset="0"/>
                <a:cs typeface="Arial" panose="020B0604020202020204" pitchFamily="34" charset="0"/>
              </a:rPr>
              <a:t> </a:t>
            </a:r>
            <a:r>
              <a:rPr b="1" spc="-14" dirty="0">
                <a:solidFill>
                  <a:srgbClr val="171A6C"/>
                </a:solidFill>
                <a:latin typeface="Arial" panose="020B0604020202020204" pitchFamily="34" charset="0"/>
                <a:cs typeface="Arial" panose="020B0604020202020204" pitchFamily="34" charset="0"/>
              </a:rPr>
              <a:t>Characterization</a:t>
            </a:r>
            <a:r>
              <a:rPr b="1" spc="-35" dirty="0">
                <a:solidFill>
                  <a:srgbClr val="171A6C"/>
                </a:solidFill>
                <a:latin typeface="Arial" panose="020B0604020202020204" pitchFamily="34" charset="0"/>
                <a:cs typeface="Arial" panose="020B0604020202020204" pitchFamily="34" charset="0"/>
              </a:rPr>
              <a:t> </a:t>
            </a:r>
            <a:r>
              <a:rPr b="1" spc="-7" dirty="0">
                <a:solidFill>
                  <a:srgbClr val="171A6C"/>
                </a:solidFill>
                <a:latin typeface="Arial" panose="020B0604020202020204" pitchFamily="34" charset="0"/>
                <a:cs typeface="Arial" panose="020B0604020202020204" pitchFamily="34" charset="0"/>
              </a:rPr>
              <a:t>Facilities</a:t>
            </a:r>
            <a:endParaRPr dirty="0">
              <a:latin typeface="Arial" panose="020B0604020202020204" pitchFamily="34" charset="0"/>
              <a:cs typeface="Arial" panose="020B0604020202020204" pitchFamily="34" charset="0"/>
            </a:endParaRPr>
          </a:p>
          <a:p>
            <a:pPr marL="154925" indent="-145995">
              <a:spcBef>
                <a:spcPts val="714"/>
              </a:spcBef>
              <a:buClr>
                <a:srgbClr val="F2B53C"/>
              </a:buClr>
              <a:buFont typeface="Arial"/>
              <a:buChar char="•"/>
              <a:tabLst>
                <a:tab pos="154925" algn="l"/>
              </a:tabLst>
            </a:pPr>
            <a:r>
              <a:rPr b="1" dirty="0">
                <a:solidFill>
                  <a:srgbClr val="76D6FF"/>
                </a:solidFill>
                <a:latin typeface="Arial" panose="020B0604020202020204" pitchFamily="34" charset="0"/>
                <a:cs typeface="Arial" panose="020B0604020202020204" pitchFamily="34" charset="0"/>
              </a:rPr>
              <a:t>WP5:</a:t>
            </a:r>
            <a:r>
              <a:rPr b="1" spc="-67" dirty="0">
                <a:solidFill>
                  <a:srgbClr val="76D6FF"/>
                </a:solidFill>
                <a:latin typeface="Arial" panose="020B0604020202020204" pitchFamily="34" charset="0"/>
                <a:cs typeface="Arial" panose="020B0604020202020204" pitchFamily="34" charset="0"/>
              </a:rPr>
              <a:t> </a:t>
            </a:r>
            <a:r>
              <a:rPr b="1" dirty="0">
                <a:solidFill>
                  <a:srgbClr val="171A6C"/>
                </a:solidFill>
                <a:latin typeface="Arial" panose="020B0604020202020204" pitchFamily="34" charset="0"/>
                <a:cs typeface="Arial" panose="020B0604020202020204" pitchFamily="34" charset="0"/>
              </a:rPr>
              <a:t>Depleted</a:t>
            </a:r>
            <a:r>
              <a:rPr b="1" spc="-67" dirty="0">
                <a:solidFill>
                  <a:srgbClr val="171A6C"/>
                </a:solidFill>
                <a:latin typeface="Arial" panose="020B0604020202020204" pitchFamily="34" charset="0"/>
                <a:cs typeface="Arial" panose="020B0604020202020204" pitchFamily="34" charset="0"/>
              </a:rPr>
              <a:t> </a:t>
            </a:r>
            <a:r>
              <a:rPr b="1" dirty="0">
                <a:solidFill>
                  <a:srgbClr val="171A6C"/>
                </a:solidFill>
                <a:latin typeface="Arial" panose="020B0604020202020204" pitchFamily="34" charset="0"/>
                <a:cs typeface="Arial" panose="020B0604020202020204" pitchFamily="34" charset="0"/>
              </a:rPr>
              <a:t>Monolithic</a:t>
            </a:r>
            <a:r>
              <a:rPr b="1" spc="-67" dirty="0">
                <a:solidFill>
                  <a:srgbClr val="171A6C"/>
                </a:solidFill>
                <a:latin typeface="Arial" panose="020B0604020202020204" pitchFamily="34" charset="0"/>
                <a:cs typeface="Arial" panose="020B0604020202020204" pitchFamily="34" charset="0"/>
              </a:rPr>
              <a:t> </a:t>
            </a:r>
            <a:r>
              <a:rPr b="1" dirty="0">
                <a:solidFill>
                  <a:srgbClr val="171A6C"/>
                </a:solidFill>
                <a:latin typeface="Arial" panose="020B0604020202020204" pitchFamily="34" charset="0"/>
                <a:cs typeface="Arial" panose="020B0604020202020204" pitchFamily="34" charset="0"/>
              </a:rPr>
              <a:t>Active</a:t>
            </a:r>
            <a:r>
              <a:rPr b="1" spc="-67" dirty="0">
                <a:solidFill>
                  <a:srgbClr val="171A6C"/>
                </a:solidFill>
                <a:latin typeface="Arial" panose="020B0604020202020204" pitchFamily="34" charset="0"/>
                <a:cs typeface="Arial" panose="020B0604020202020204" pitchFamily="34" charset="0"/>
              </a:rPr>
              <a:t> </a:t>
            </a:r>
            <a:r>
              <a:rPr b="1" dirty="0">
                <a:solidFill>
                  <a:srgbClr val="171A6C"/>
                </a:solidFill>
                <a:latin typeface="Arial" panose="020B0604020202020204" pitchFamily="34" charset="0"/>
                <a:cs typeface="Arial" panose="020B0604020202020204" pitchFamily="34" charset="0"/>
              </a:rPr>
              <a:t>Pixel</a:t>
            </a:r>
            <a:r>
              <a:rPr b="1" spc="-67" dirty="0">
                <a:solidFill>
                  <a:srgbClr val="171A6C"/>
                </a:solidFill>
                <a:latin typeface="Arial" panose="020B0604020202020204" pitchFamily="34" charset="0"/>
                <a:cs typeface="Arial" panose="020B0604020202020204" pitchFamily="34" charset="0"/>
              </a:rPr>
              <a:t> </a:t>
            </a:r>
            <a:r>
              <a:rPr b="1" spc="-7" dirty="0">
                <a:solidFill>
                  <a:srgbClr val="171A6C"/>
                </a:solidFill>
                <a:latin typeface="Arial" panose="020B0604020202020204" pitchFamily="34" charset="0"/>
                <a:cs typeface="Arial" panose="020B0604020202020204" pitchFamily="34" charset="0"/>
              </a:rPr>
              <a:t>Sensors</a:t>
            </a:r>
            <a:endParaRPr dirty="0">
              <a:latin typeface="Arial" panose="020B0604020202020204" pitchFamily="34" charset="0"/>
              <a:cs typeface="Arial" panose="020B0604020202020204" pitchFamily="34" charset="0"/>
            </a:endParaRPr>
          </a:p>
          <a:p>
            <a:pPr marL="154925" marR="1363068" indent="-146441">
              <a:lnSpc>
                <a:spcPct val="101200"/>
              </a:lnSpc>
              <a:spcBef>
                <a:spcPts val="689"/>
              </a:spcBef>
              <a:buClr>
                <a:srgbClr val="F2B53C"/>
              </a:buClr>
              <a:buFont typeface="Arial"/>
              <a:buChar char="•"/>
              <a:tabLst>
                <a:tab pos="154925" algn="l"/>
              </a:tabLst>
            </a:pPr>
            <a:r>
              <a:rPr b="1" dirty="0">
                <a:solidFill>
                  <a:srgbClr val="76D6FF"/>
                </a:solidFill>
                <a:latin typeface="Arial" panose="020B0604020202020204" pitchFamily="34" charset="0"/>
                <a:cs typeface="Arial" panose="020B0604020202020204" pitchFamily="34" charset="0"/>
              </a:rPr>
              <a:t>WP6:</a:t>
            </a:r>
            <a:r>
              <a:rPr b="1" spc="-49" dirty="0">
                <a:solidFill>
                  <a:srgbClr val="76D6FF"/>
                </a:solidFill>
                <a:latin typeface="Arial" panose="020B0604020202020204" pitchFamily="34" charset="0"/>
                <a:cs typeface="Arial" panose="020B0604020202020204" pitchFamily="34" charset="0"/>
              </a:rPr>
              <a:t> </a:t>
            </a:r>
            <a:r>
              <a:rPr b="1" dirty="0">
                <a:solidFill>
                  <a:srgbClr val="171A6C"/>
                </a:solidFill>
                <a:latin typeface="Arial" panose="020B0604020202020204" pitchFamily="34" charset="0"/>
                <a:cs typeface="Arial" panose="020B0604020202020204" pitchFamily="34" charset="0"/>
              </a:rPr>
              <a:t>Hybrid</a:t>
            </a:r>
            <a:r>
              <a:rPr b="1" spc="-49" dirty="0">
                <a:solidFill>
                  <a:srgbClr val="171A6C"/>
                </a:solidFill>
                <a:latin typeface="Arial" panose="020B0604020202020204" pitchFamily="34" charset="0"/>
                <a:cs typeface="Arial" panose="020B0604020202020204" pitchFamily="34" charset="0"/>
              </a:rPr>
              <a:t> </a:t>
            </a:r>
            <a:r>
              <a:rPr b="1" dirty="0">
                <a:solidFill>
                  <a:srgbClr val="171A6C"/>
                </a:solidFill>
                <a:latin typeface="Arial" panose="020B0604020202020204" pitchFamily="34" charset="0"/>
                <a:cs typeface="Arial" panose="020B0604020202020204" pitchFamily="34" charset="0"/>
              </a:rPr>
              <a:t>pixels</a:t>
            </a:r>
            <a:r>
              <a:rPr b="1" spc="-46" dirty="0">
                <a:solidFill>
                  <a:srgbClr val="171A6C"/>
                </a:solidFill>
                <a:latin typeface="Arial" panose="020B0604020202020204" pitchFamily="34" charset="0"/>
                <a:cs typeface="Arial" panose="020B0604020202020204" pitchFamily="34" charset="0"/>
              </a:rPr>
              <a:t> </a:t>
            </a:r>
            <a:r>
              <a:rPr b="1" dirty="0">
                <a:solidFill>
                  <a:srgbClr val="171A6C"/>
                </a:solidFill>
                <a:latin typeface="Arial" panose="020B0604020202020204" pitchFamily="34" charset="0"/>
                <a:cs typeface="Arial" panose="020B0604020202020204" pitchFamily="34" charset="0"/>
              </a:rPr>
              <a:t>sensors</a:t>
            </a:r>
            <a:r>
              <a:rPr b="1" spc="-49" dirty="0">
                <a:solidFill>
                  <a:srgbClr val="171A6C"/>
                </a:solidFill>
                <a:latin typeface="Arial" panose="020B0604020202020204" pitchFamily="34" charset="0"/>
                <a:cs typeface="Arial" panose="020B0604020202020204" pitchFamily="34" charset="0"/>
              </a:rPr>
              <a:t> </a:t>
            </a:r>
            <a:r>
              <a:rPr b="1" dirty="0">
                <a:solidFill>
                  <a:srgbClr val="171A6C"/>
                </a:solidFill>
                <a:latin typeface="Arial" panose="020B0604020202020204" pitchFamily="34" charset="0"/>
                <a:cs typeface="Arial" panose="020B0604020202020204" pitchFamily="34" charset="0"/>
              </a:rPr>
              <a:t>for</a:t>
            </a:r>
            <a:r>
              <a:rPr b="1" spc="-49" dirty="0">
                <a:solidFill>
                  <a:srgbClr val="171A6C"/>
                </a:solidFill>
                <a:latin typeface="Arial" panose="020B0604020202020204" pitchFamily="34" charset="0"/>
                <a:cs typeface="Arial" panose="020B0604020202020204" pitchFamily="34" charset="0"/>
              </a:rPr>
              <a:t> </a:t>
            </a:r>
            <a:r>
              <a:rPr b="1" dirty="0">
                <a:solidFill>
                  <a:srgbClr val="171A6C"/>
                </a:solidFill>
                <a:latin typeface="Arial" panose="020B0604020202020204" pitchFamily="34" charset="0"/>
                <a:cs typeface="Arial" panose="020B0604020202020204" pitchFamily="34" charset="0"/>
              </a:rPr>
              <a:t>4D</a:t>
            </a:r>
            <a:r>
              <a:rPr b="1" spc="-46" dirty="0">
                <a:solidFill>
                  <a:srgbClr val="171A6C"/>
                </a:solidFill>
                <a:latin typeface="Arial" panose="020B0604020202020204" pitchFamily="34" charset="0"/>
                <a:cs typeface="Arial" panose="020B0604020202020204" pitchFamily="34" charset="0"/>
              </a:rPr>
              <a:t> </a:t>
            </a:r>
            <a:r>
              <a:rPr b="1" spc="-18" dirty="0">
                <a:solidFill>
                  <a:srgbClr val="171A6C"/>
                </a:solidFill>
                <a:latin typeface="Arial" panose="020B0604020202020204" pitchFamily="34" charset="0"/>
                <a:cs typeface="Arial" panose="020B0604020202020204" pitchFamily="34" charset="0"/>
              </a:rPr>
              <a:t>Tracking</a:t>
            </a:r>
            <a:r>
              <a:rPr b="1" spc="-49" dirty="0">
                <a:solidFill>
                  <a:srgbClr val="171A6C"/>
                </a:solidFill>
                <a:latin typeface="Arial" panose="020B0604020202020204" pitchFamily="34" charset="0"/>
                <a:cs typeface="Arial" panose="020B0604020202020204" pitchFamily="34" charset="0"/>
              </a:rPr>
              <a:t> </a:t>
            </a:r>
            <a:r>
              <a:rPr b="1" spc="-18" dirty="0">
                <a:solidFill>
                  <a:srgbClr val="171A6C"/>
                </a:solidFill>
                <a:latin typeface="Arial" panose="020B0604020202020204" pitchFamily="34" charset="0"/>
                <a:cs typeface="Arial" panose="020B0604020202020204" pitchFamily="34" charset="0"/>
              </a:rPr>
              <a:t>and </a:t>
            </a:r>
            <a:r>
              <a:rPr b="1" spc="-7" dirty="0">
                <a:solidFill>
                  <a:srgbClr val="171A6C"/>
                </a:solidFill>
                <a:latin typeface="Arial" panose="020B0604020202020204" pitchFamily="34" charset="0"/>
                <a:cs typeface="Arial" panose="020B0604020202020204" pitchFamily="34" charset="0"/>
              </a:rPr>
              <a:t>Interconnection</a:t>
            </a:r>
            <a:r>
              <a:rPr b="1" spc="-91" dirty="0">
                <a:solidFill>
                  <a:srgbClr val="171A6C"/>
                </a:solidFill>
                <a:latin typeface="Arial" panose="020B0604020202020204" pitchFamily="34" charset="0"/>
                <a:cs typeface="Arial" panose="020B0604020202020204" pitchFamily="34" charset="0"/>
              </a:rPr>
              <a:t> </a:t>
            </a:r>
            <a:r>
              <a:rPr b="1" spc="-7" dirty="0">
                <a:solidFill>
                  <a:srgbClr val="171A6C"/>
                </a:solidFill>
                <a:latin typeface="Arial" panose="020B0604020202020204" pitchFamily="34" charset="0"/>
                <a:cs typeface="Arial" panose="020B0604020202020204" pitchFamily="34" charset="0"/>
              </a:rPr>
              <a:t>Technologies</a:t>
            </a:r>
            <a:endParaRPr dirty="0">
              <a:latin typeface="Arial" panose="020B0604020202020204" pitchFamily="34" charset="0"/>
              <a:cs typeface="Arial" panose="020B0604020202020204" pitchFamily="34" charset="0"/>
            </a:endParaRPr>
          </a:p>
          <a:p>
            <a:pPr marL="154925" indent="-145995">
              <a:spcBef>
                <a:spcPts val="714"/>
              </a:spcBef>
              <a:buClr>
                <a:srgbClr val="F2B53C"/>
              </a:buClr>
              <a:buFont typeface="Arial"/>
              <a:buChar char="•"/>
              <a:tabLst>
                <a:tab pos="154925" algn="l"/>
              </a:tabLst>
            </a:pPr>
            <a:r>
              <a:rPr b="1" dirty="0">
                <a:solidFill>
                  <a:srgbClr val="76D6FF"/>
                </a:solidFill>
                <a:latin typeface="Arial" panose="020B0604020202020204" pitchFamily="34" charset="0"/>
                <a:cs typeface="Arial" panose="020B0604020202020204" pitchFamily="34" charset="0"/>
              </a:rPr>
              <a:t>WP7:</a:t>
            </a:r>
            <a:r>
              <a:rPr b="1" spc="-60" dirty="0">
                <a:solidFill>
                  <a:srgbClr val="76D6FF"/>
                </a:solidFill>
                <a:latin typeface="Arial" panose="020B0604020202020204" pitchFamily="34" charset="0"/>
                <a:cs typeface="Arial" panose="020B0604020202020204" pitchFamily="34" charset="0"/>
              </a:rPr>
              <a:t> </a:t>
            </a:r>
            <a:r>
              <a:rPr b="1" dirty="0">
                <a:solidFill>
                  <a:srgbClr val="171A6C"/>
                </a:solidFill>
                <a:latin typeface="Arial" panose="020B0604020202020204" pitchFamily="34" charset="0"/>
                <a:cs typeface="Arial" panose="020B0604020202020204" pitchFamily="34" charset="0"/>
              </a:rPr>
              <a:t>Gaseous</a:t>
            </a:r>
            <a:r>
              <a:rPr b="1" spc="-56" dirty="0">
                <a:solidFill>
                  <a:srgbClr val="171A6C"/>
                </a:solidFill>
                <a:latin typeface="Arial" panose="020B0604020202020204" pitchFamily="34" charset="0"/>
                <a:cs typeface="Arial" panose="020B0604020202020204" pitchFamily="34" charset="0"/>
              </a:rPr>
              <a:t> </a:t>
            </a:r>
            <a:r>
              <a:rPr b="1" spc="-7" dirty="0">
                <a:solidFill>
                  <a:srgbClr val="171A6C"/>
                </a:solidFill>
                <a:latin typeface="Arial" panose="020B0604020202020204" pitchFamily="34" charset="0"/>
                <a:cs typeface="Arial" panose="020B0604020202020204" pitchFamily="34" charset="0"/>
              </a:rPr>
              <a:t>detectors</a:t>
            </a:r>
            <a:r>
              <a:rPr b="1" spc="-53" dirty="0">
                <a:solidFill>
                  <a:srgbClr val="171A6C"/>
                </a:solidFill>
                <a:latin typeface="Arial" panose="020B0604020202020204" pitchFamily="34" charset="0"/>
                <a:cs typeface="Arial" panose="020B0604020202020204" pitchFamily="34" charset="0"/>
              </a:rPr>
              <a:t> </a:t>
            </a:r>
            <a:r>
              <a:rPr b="1" dirty="0">
                <a:solidFill>
                  <a:srgbClr val="171A6C"/>
                </a:solidFill>
                <a:latin typeface="Arial" panose="020B0604020202020204" pitchFamily="34" charset="0"/>
                <a:cs typeface="Arial" panose="020B0604020202020204" pitchFamily="34" charset="0"/>
              </a:rPr>
              <a:t>for</a:t>
            </a:r>
            <a:r>
              <a:rPr b="1" spc="-60" dirty="0">
                <a:solidFill>
                  <a:srgbClr val="171A6C"/>
                </a:solidFill>
                <a:latin typeface="Arial" panose="020B0604020202020204" pitchFamily="34" charset="0"/>
                <a:cs typeface="Arial" panose="020B0604020202020204" pitchFamily="34" charset="0"/>
              </a:rPr>
              <a:t> </a:t>
            </a:r>
            <a:r>
              <a:rPr b="1" spc="-7" dirty="0">
                <a:solidFill>
                  <a:srgbClr val="171A6C"/>
                </a:solidFill>
                <a:latin typeface="Arial" panose="020B0604020202020204" pitchFamily="34" charset="0"/>
                <a:cs typeface="Arial" panose="020B0604020202020204" pitchFamily="34" charset="0"/>
              </a:rPr>
              <a:t>frontier</a:t>
            </a:r>
            <a:r>
              <a:rPr b="1" spc="-56" dirty="0">
                <a:solidFill>
                  <a:srgbClr val="171A6C"/>
                </a:solidFill>
                <a:latin typeface="Arial" panose="020B0604020202020204" pitchFamily="34" charset="0"/>
                <a:cs typeface="Arial" panose="020B0604020202020204" pitchFamily="34" charset="0"/>
              </a:rPr>
              <a:t> </a:t>
            </a:r>
            <a:r>
              <a:rPr b="1" spc="-7" dirty="0">
                <a:solidFill>
                  <a:srgbClr val="171A6C"/>
                </a:solidFill>
                <a:latin typeface="Arial" panose="020B0604020202020204" pitchFamily="34" charset="0"/>
                <a:cs typeface="Arial" panose="020B0604020202020204" pitchFamily="34" charset="0"/>
              </a:rPr>
              <a:t>science</a:t>
            </a:r>
            <a:endParaRPr dirty="0">
              <a:latin typeface="Arial" panose="020B0604020202020204" pitchFamily="34" charset="0"/>
              <a:cs typeface="Arial" panose="020B0604020202020204" pitchFamily="34" charset="0"/>
            </a:endParaRPr>
          </a:p>
          <a:p>
            <a:pPr marL="154925" indent="-145995">
              <a:spcBef>
                <a:spcPts val="717"/>
              </a:spcBef>
              <a:buClr>
                <a:srgbClr val="F2B53C"/>
              </a:buClr>
              <a:buFont typeface="Arial"/>
              <a:buChar char="•"/>
              <a:tabLst>
                <a:tab pos="154925" algn="l"/>
              </a:tabLst>
            </a:pPr>
            <a:r>
              <a:rPr b="1" dirty="0">
                <a:solidFill>
                  <a:srgbClr val="76D6FF"/>
                </a:solidFill>
                <a:latin typeface="Arial" panose="020B0604020202020204" pitchFamily="34" charset="0"/>
                <a:cs typeface="Arial" panose="020B0604020202020204" pitchFamily="34" charset="0"/>
              </a:rPr>
              <a:t>WP8:</a:t>
            </a:r>
            <a:r>
              <a:rPr b="1" spc="-53" dirty="0">
                <a:solidFill>
                  <a:srgbClr val="76D6FF"/>
                </a:solidFill>
                <a:latin typeface="Arial" panose="020B0604020202020204" pitchFamily="34" charset="0"/>
                <a:cs typeface="Arial" panose="020B0604020202020204" pitchFamily="34" charset="0"/>
              </a:rPr>
              <a:t> </a:t>
            </a:r>
            <a:r>
              <a:rPr b="1" spc="-7" dirty="0">
                <a:solidFill>
                  <a:srgbClr val="171A6C"/>
                </a:solidFill>
                <a:latin typeface="Arial" panose="020B0604020202020204" pitchFamily="34" charset="0"/>
                <a:cs typeface="Arial" panose="020B0604020202020204" pitchFamily="34" charset="0"/>
              </a:rPr>
              <a:t>Calorimeters</a:t>
            </a:r>
            <a:r>
              <a:rPr b="1" spc="-49" dirty="0">
                <a:solidFill>
                  <a:srgbClr val="171A6C"/>
                </a:solidFill>
                <a:latin typeface="Arial" panose="020B0604020202020204" pitchFamily="34" charset="0"/>
                <a:cs typeface="Arial" panose="020B0604020202020204" pitchFamily="34" charset="0"/>
              </a:rPr>
              <a:t> </a:t>
            </a:r>
            <a:r>
              <a:rPr b="1" dirty="0">
                <a:solidFill>
                  <a:srgbClr val="171A6C"/>
                </a:solidFill>
                <a:latin typeface="Arial" panose="020B0604020202020204" pitchFamily="34" charset="0"/>
                <a:cs typeface="Arial" panose="020B0604020202020204" pitchFamily="34" charset="0"/>
              </a:rPr>
              <a:t>and</a:t>
            </a:r>
            <a:r>
              <a:rPr b="1" spc="-49" dirty="0">
                <a:solidFill>
                  <a:srgbClr val="171A6C"/>
                </a:solidFill>
                <a:latin typeface="Arial" panose="020B0604020202020204" pitchFamily="34" charset="0"/>
                <a:cs typeface="Arial" panose="020B0604020202020204" pitchFamily="34" charset="0"/>
              </a:rPr>
              <a:t> </a:t>
            </a:r>
            <a:r>
              <a:rPr b="1" dirty="0">
                <a:solidFill>
                  <a:srgbClr val="171A6C"/>
                </a:solidFill>
                <a:latin typeface="Arial" panose="020B0604020202020204" pitchFamily="34" charset="0"/>
                <a:cs typeface="Arial" panose="020B0604020202020204" pitchFamily="34" charset="0"/>
              </a:rPr>
              <a:t>Particle</a:t>
            </a:r>
            <a:r>
              <a:rPr b="1" spc="-49" dirty="0">
                <a:solidFill>
                  <a:srgbClr val="171A6C"/>
                </a:solidFill>
                <a:latin typeface="Arial" panose="020B0604020202020204" pitchFamily="34" charset="0"/>
                <a:cs typeface="Arial" panose="020B0604020202020204" pitchFamily="34" charset="0"/>
              </a:rPr>
              <a:t> </a:t>
            </a:r>
            <a:r>
              <a:rPr b="1" spc="-7" dirty="0">
                <a:solidFill>
                  <a:srgbClr val="171A6C"/>
                </a:solidFill>
                <a:latin typeface="Arial" panose="020B0604020202020204" pitchFamily="34" charset="0"/>
                <a:cs typeface="Arial" panose="020B0604020202020204" pitchFamily="34" charset="0"/>
              </a:rPr>
              <a:t>Identification</a:t>
            </a:r>
            <a:r>
              <a:rPr b="1" spc="-53" dirty="0">
                <a:solidFill>
                  <a:srgbClr val="171A6C"/>
                </a:solidFill>
                <a:latin typeface="Arial" panose="020B0604020202020204" pitchFamily="34" charset="0"/>
                <a:cs typeface="Arial" panose="020B0604020202020204" pitchFamily="34" charset="0"/>
              </a:rPr>
              <a:t> </a:t>
            </a:r>
            <a:r>
              <a:rPr b="1" spc="-7" dirty="0">
                <a:solidFill>
                  <a:srgbClr val="171A6C"/>
                </a:solidFill>
                <a:latin typeface="Arial" panose="020B0604020202020204" pitchFamily="34" charset="0"/>
                <a:cs typeface="Arial" panose="020B0604020202020204" pitchFamily="34" charset="0"/>
              </a:rPr>
              <a:t>detectors</a:t>
            </a:r>
            <a:endParaRPr dirty="0">
              <a:latin typeface="Arial" panose="020B0604020202020204" pitchFamily="34" charset="0"/>
              <a:cs typeface="Arial" panose="020B0604020202020204" pitchFamily="34" charset="0"/>
            </a:endParaRPr>
          </a:p>
          <a:p>
            <a:pPr marL="154925" indent="-145995">
              <a:spcBef>
                <a:spcPts val="714"/>
              </a:spcBef>
              <a:buClr>
                <a:srgbClr val="F2B53C"/>
              </a:buClr>
              <a:buFont typeface="Arial"/>
              <a:buChar char="•"/>
              <a:tabLst>
                <a:tab pos="154925" algn="l"/>
              </a:tabLst>
            </a:pPr>
            <a:r>
              <a:rPr b="1" dirty="0">
                <a:solidFill>
                  <a:srgbClr val="76D6FF"/>
                </a:solidFill>
                <a:latin typeface="Arial" panose="020B0604020202020204" pitchFamily="34" charset="0"/>
                <a:cs typeface="Arial" panose="020B0604020202020204" pitchFamily="34" charset="0"/>
              </a:rPr>
              <a:t>WP9:</a:t>
            </a:r>
            <a:r>
              <a:rPr b="1" spc="-63" dirty="0">
                <a:solidFill>
                  <a:srgbClr val="76D6FF"/>
                </a:solidFill>
                <a:latin typeface="Arial" panose="020B0604020202020204" pitchFamily="34" charset="0"/>
                <a:cs typeface="Arial" panose="020B0604020202020204" pitchFamily="34" charset="0"/>
              </a:rPr>
              <a:t> </a:t>
            </a:r>
            <a:r>
              <a:rPr b="1" dirty="0">
                <a:solidFill>
                  <a:srgbClr val="171A6C"/>
                </a:solidFill>
                <a:latin typeface="Arial" panose="020B0604020202020204" pitchFamily="34" charset="0"/>
                <a:cs typeface="Arial" panose="020B0604020202020204" pitchFamily="34" charset="0"/>
              </a:rPr>
              <a:t>Cryogenic</a:t>
            </a:r>
            <a:r>
              <a:rPr b="1" spc="-60" dirty="0">
                <a:solidFill>
                  <a:srgbClr val="171A6C"/>
                </a:solidFill>
                <a:latin typeface="Arial" panose="020B0604020202020204" pitchFamily="34" charset="0"/>
                <a:cs typeface="Arial" panose="020B0604020202020204" pitchFamily="34" charset="0"/>
              </a:rPr>
              <a:t> </a:t>
            </a:r>
            <a:r>
              <a:rPr b="1" dirty="0">
                <a:solidFill>
                  <a:srgbClr val="171A6C"/>
                </a:solidFill>
                <a:latin typeface="Arial" panose="020B0604020202020204" pitchFamily="34" charset="0"/>
                <a:cs typeface="Arial" panose="020B0604020202020204" pitchFamily="34" charset="0"/>
              </a:rPr>
              <a:t>neutrino</a:t>
            </a:r>
            <a:r>
              <a:rPr b="1" spc="-63" dirty="0">
                <a:solidFill>
                  <a:srgbClr val="171A6C"/>
                </a:solidFill>
                <a:latin typeface="Arial" panose="020B0604020202020204" pitchFamily="34" charset="0"/>
                <a:cs typeface="Arial" panose="020B0604020202020204" pitchFamily="34" charset="0"/>
              </a:rPr>
              <a:t> </a:t>
            </a:r>
            <a:r>
              <a:rPr b="1" spc="-7" dirty="0">
                <a:solidFill>
                  <a:srgbClr val="171A6C"/>
                </a:solidFill>
                <a:latin typeface="Arial" panose="020B0604020202020204" pitchFamily="34" charset="0"/>
                <a:cs typeface="Arial" panose="020B0604020202020204" pitchFamily="34" charset="0"/>
              </a:rPr>
              <a:t>detectors</a:t>
            </a:r>
            <a:endParaRPr dirty="0">
              <a:latin typeface="Arial" panose="020B0604020202020204" pitchFamily="34" charset="0"/>
              <a:cs typeface="Arial" panose="020B0604020202020204" pitchFamily="34" charset="0"/>
            </a:endParaRPr>
          </a:p>
          <a:p>
            <a:pPr marL="154925" indent="-145995">
              <a:spcBef>
                <a:spcPts val="714"/>
              </a:spcBef>
              <a:buClr>
                <a:srgbClr val="F2B53C"/>
              </a:buClr>
              <a:buFont typeface="Arial"/>
              <a:buChar char="•"/>
              <a:tabLst>
                <a:tab pos="154925" algn="l"/>
              </a:tabLst>
            </a:pPr>
            <a:r>
              <a:rPr b="1" dirty="0">
                <a:solidFill>
                  <a:srgbClr val="76D6FF"/>
                </a:solidFill>
                <a:latin typeface="Arial" panose="020B0604020202020204" pitchFamily="34" charset="0"/>
                <a:cs typeface="Arial" panose="020B0604020202020204" pitchFamily="34" charset="0"/>
              </a:rPr>
              <a:t>WP10:</a:t>
            </a:r>
            <a:r>
              <a:rPr b="1" spc="-56" dirty="0">
                <a:solidFill>
                  <a:srgbClr val="76D6FF"/>
                </a:solidFill>
                <a:latin typeface="Arial" panose="020B0604020202020204" pitchFamily="34" charset="0"/>
                <a:cs typeface="Arial" panose="020B0604020202020204" pitchFamily="34" charset="0"/>
              </a:rPr>
              <a:t> </a:t>
            </a:r>
            <a:r>
              <a:rPr b="1" dirty="0">
                <a:solidFill>
                  <a:srgbClr val="171A6C"/>
                </a:solidFill>
                <a:latin typeface="Arial" panose="020B0604020202020204" pitchFamily="34" charset="0"/>
                <a:cs typeface="Arial" panose="020B0604020202020204" pitchFamily="34" charset="0"/>
              </a:rPr>
              <a:t>Advanced</a:t>
            </a:r>
            <a:r>
              <a:rPr b="1" spc="-53" dirty="0">
                <a:solidFill>
                  <a:srgbClr val="171A6C"/>
                </a:solidFill>
                <a:latin typeface="Arial" panose="020B0604020202020204" pitchFamily="34" charset="0"/>
                <a:cs typeface="Arial" panose="020B0604020202020204" pitchFamily="34" charset="0"/>
              </a:rPr>
              <a:t> </a:t>
            </a:r>
            <a:r>
              <a:rPr b="1" dirty="0">
                <a:solidFill>
                  <a:srgbClr val="171A6C"/>
                </a:solidFill>
                <a:latin typeface="Arial" panose="020B0604020202020204" pitchFamily="34" charset="0"/>
                <a:cs typeface="Arial" panose="020B0604020202020204" pitchFamily="34" charset="0"/>
              </a:rPr>
              <a:t>mechanics</a:t>
            </a:r>
            <a:r>
              <a:rPr b="1" spc="-53" dirty="0">
                <a:solidFill>
                  <a:srgbClr val="171A6C"/>
                </a:solidFill>
                <a:latin typeface="Arial" panose="020B0604020202020204" pitchFamily="34" charset="0"/>
                <a:cs typeface="Arial" panose="020B0604020202020204" pitchFamily="34" charset="0"/>
              </a:rPr>
              <a:t> </a:t>
            </a:r>
            <a:r>
              <a:rPr b="1" dirty="0">
                <a:solidFill>
                  <a:srgbClr val="171A6C"/>
                </a:solidFill>
                <a:latin typeface="Arial" panose="020B0604020202020204" pitchFamily="34" charset="0"/>
                <a:cs typeface="Arial" panose="020B0604020202020204" pitchFamily="34" charset="0"/>
              </a:rPr>
              <a:t>for</a:t>
            </a:r>
            <a:r>
              <a:rPr b="1" spc="-53" dirty="0">
                <a:solidFill>
                  <a:srgbClr val="171A6C"/>
                </a:solidFill>
                <a:latin typeface="Arial" panose="020B0604020202020204" pitchFamily="34" charset="0"/>
                <a:cs typeface="Arial" panose="020B0604020202020204" pitchFamily="34" charset="0"/>
              </a:rPr>
              <a:t> </a:t>
            </a:r>
            <a:r>
              <a:rPr b="1" dirty="0">
                <a:solidFill>
                  <a:srgbClr val="171A6C"/>
                </a:solidFill>
                <a:latin typeface="Arial" panose="020B0604020202020204" pitchFamily="34" charset="0"/>
                <a:cs typeface="Arial" panose="020B0604020202020204" pitchFamily="34" charset="0"/>
              </a:rPr>
              <a:t>tracking</a:t>
            </a:r>
            <a:r>
              <a:rPr b="1" spc="-53" dirty="0">
                <a:solidFill>
                  <a:srgbClr val="171A6C"/>
                </a:solidFill>
                <a:latin typeface="Arial" panose="020B0604020202020204" pitchFamily="34" charset="0"/>
                <a:cs typeface="Arial" panose="020B0604020202020204" pitchFamily="34" charset="0"/>
              </a:rPr>
              <a:t> </a:t>
            </a:r>
            <a:r>
              <a:rPr b="1" dirty="0">
                <a:solidFill>
                  <a:srgbClr val="171A6C"/>
                </a:solidFill>
                <a:latin typeface="Arial" panose="020B0604020202020204" pitchFamily="34" charset="0"/>
                <a:cs typeface="Arial" panose="020B0604020202020204" pitchFamily="34" charset="0"/>
              </a:rPr>
              <a:t>and</a:t>
            </a:r>
            <a:r>
              <a:rPr b="1" spc="-53" dirty="0">
                <a:solidFill>
                  <a:srgbClr val="171A6C"/>
                </a:solidFill>
                <a:latin typeface="Arial" panose="020B0604020202020204" pitchFamily="34" charset="0"/>
                <a:cs typeface="Arial" panose="020B0604020202020204" pitchFamily="34" charset="0"/>
              </a:rPr>
              <a:t> </a:t>
            </a:r>
            <a:r>
              <a:rPr b="1" spc="-7" dirty="0">
                <a:solidFill>
                  <a:srgbClr val="171A6C"/>
                </a:solidFill>
                <a:latin typeface="Arial" panose="020B0604020202020204" pitchFamily="34" charset="0"/>
                <a:cs typeface="Arial" panose="020B0604020202020204" pitchFamily="34" charset="0"/>
              </a:rPr>
              <a:t>vertex</a:t>
            </a:r>
            <a:r>
              <a:rPr b="1" spc="-56" dirty="0">
                <a:solidFill>
                  <a:srgbClr val="171A6C"/>
                </a:solidFill>
                <a:latin typeface="Arial" panose="020B0604020202020204" pitchFamily="34" charset="0"/>
                <a:cs typeface="Arial" panose="020B0604020202020204" pitchFamily="34" charset="0"/>
              </a:rPr>
              <a:t> </a:t>
            </a:r>
            <a:r>
              <a:rPr b="1" spc="-7" dirty="0">
                <a:solidFill>
                  <a:srgbClr val="171A6C"/>
                </a:solidFill>
                <a:latin typeface="Arial" panose="020B0604020202020204" pitchFamily="34" charset="0"/>
                <a:cs typeface="Arial" panose="020B0604020202020204" pitchFamily="34" charset="0"/>
              </a:rPr>
              <a:t>detectors</a:t>
            </a:r>
            <a:endParaRPr dirty="0">
              <a:latin typeface="Arial" panose="020B0604020202020204" pitchFamily="34" charset="0"/>
              <a:cs typeface="Arial" panose="020B0604020202020204" pitchFamily="34" charset="0"/>
            </a:endParaRPr>
          </a:p>
          <a:p>
            <a:pPr marL="154925" indent="-145995">
              <a:spcBef>
                <a:spcPts val="714"/>
              </a:spcBef>
              <a:buClr>
                <a:srgbClr val="F2B53C"/>
              </a:buClr>
              <a:buFont typeface="Arial"/>
              <a:buChar char="•"/>
              <a:tabLst>
                <a:tab pos="154925" algn="l"/>
              </a:tabLst>
            </a:pPr>
            <a:r>
              <a:rPr b="1" dirty="0">
                <a:solidFill>
                  <a:srgbClr val="76D6FF"/>
                </a:solidFill>
                <a:latin typeface="Arial" panose="020B0604020202020204" pitchFamily="34" charset="0"/>
                <a:cs typeface="Arial" panose="020B0604020202020204" pitchFamily="34" charset="0"/>
              </a:rPr>
              <a:t>WP11:</a:t>
            </a:r>
            <a:r>
              <a:rPr b="1" spc="-4" dirty="0">
                <a:solidFill>
                  <a:srgbClr val="76D6FF"/>
                </a:solidFill>
                <a:latin typeface="Arial" panose="020B0604020202020204" pitchFamily="34" charset="0"/>
                <a:cs typeface="Arial" panose="020B0604020202020204" pitchFamily="34" charset="0"/>
              </a:rPr>
              <a:t> </a:t>
            </a:r>
            <a:r>
              <a:rPr b="1" spc="-7" dirty="0">
                <a:solidFill>
                  <a:srgbClr val="171A6C"/>
                </a:solidFill>
                <a:latin typeface="Arial" panose="020B0604020202020204" pitchFamily="34" charset="0"/>
                <a:cs typeface="Arial" panose="020B0604020202020204" pitchFamily="34" charset="0"/>
              </a:rPr>
              <a:t>Microelectronics</a:t>
            </a:r>
            <a:endParaRPr dirty="0">
              <a:latin typeface="Arial" panose="020B0604020202020204" pitchFamily="34" charset="0"/>
              <a:cs typeface="Arial" panose="020B0604020202020204" pitchFamily="34" charset="0"/>
            </a:endParaRPr>
          </a:p>
          <a:p>
            <a:pPr marL="154925" indent="-145995">
              <a:spcBef>
                <a:spcPts val="714"/>
              </a:spcBef>
              <a:buClr>
                <a:srgbClr val="F2B53C"/>
              </a:buClr>
              <a:buFont typeface="Arial"/>
              <a:buChar char="•"/>
              <a:tabLst>
                <a:tab pos="154925" algn="l"/>
              </a:tabLst>
            </a:pPr>
            <a:r>
              <a:rPr b="1" dirty="0">
                <a:solidFill>
                  <a:srgbClr val="76D6FF"/>
                </a:solidFill>
                <a:latin typeface="Arial" panose="020B0604020202020204" pitchFamily="34" charset="0"/>
                <a:cs typeface="Arial" panose="020B0604020202020204" pitchFamily="34" charset="0"/>
              </a:rPr>
              <a:t>WP12:</a:t>
            </a:r>
            <a:r>
              <a:rPr b="1" spc="-4" dirty="0">
                <a:solidFill>
                  <a:srgbClr val="76D6FF"/>
                </a:solidFill>
                <a:latin typeface="Arial" panose="020B0604020202020204" pitchFamily="34" charset="0"/>
                <a:cs typeface="Arial" panose="020B0604020202020204" pitchFamily="34" charset="0"/>
              </a:rPr>
              <a:t> </a:t>
            </a:r>
            <a:r>
              <a:rPr b="1" spc="-7" dirty="0">
                <a:solidFill>
                  <a:srgbClr val="171A6C"/>
                </a:solidFill>
                <a:latin typeface="Arial" panose="020B0604020202020204" pitchFamily="34" charset="0"/>
                <a:cs typeface="Arial" panose="020B0604020202020204" pitchFamily="34" charset="0"/>
              </a:rPr>
              <a:t>Software</a:t>
            </a:r>
            <a:endParaRPr dirty="0">
              <a:latin typeface="Arial" panose="020B0604020202020204" pitchFamily="34" charset="0"/>
              <a:cs typeface="Arial" panose="020B0604020202020204" pitchFamily="34" charset="0"/>
            </a:endParaRPr>
          </a:p>
          <a:p>
            <a:pPr marL="154925" indent="-145995">
              <a:spcBef>
                <a:spcPts val="714"/>
              </a:spcBef>
              <a:buClr>
                <a:srgbClr val="F2B53C"/>
              </a:buClr>
              <a:buFont typeface="Arial"/>
              <a:buChar char="•"/>
              <a:tabLst>
                <a:tab pos="154925" algn="l"/>
              </a:tabLst>
            </a:pPr>
            <a:r>
              <a:rPr b="1" dirty="0">
                <a:solidFill>
                  <a:srgbClr val="76D6FF"/>
                </a:solidFill>
                <a:latin typeface="Arial" panose="020B0604020202020204" pitchFamily="34" charset="0"/>
                <a:cs typeface="Arial" panose="020B0604020202020204" pitchFamily="34" charset="0"/>
              </a:rPr>
              <a:t>WP13:</a:t>
            </a:r>
            <a:r>
              <a:rPr b="1" spc="-25" dirty="0">
                <a:solidFill>
                  <a:srgbClr val="76D6FF"/>
                </a:solidFill>
                <a:latin typeface="Arial" panose="020B0604020202020204" pitchFamily="34" charset="0"/>
                <a:cs typeface="Arial" panose="020B0604020202020204" pitchFamily="34" charset="0"/>
              </a:rPr>
              <a:t> </a:t>
            </a:r>
            <a:r>
              <a:rPr b="1" spc="-7" dirty="0">
                <a:solidFill>
                  <a:srgbClr val="171A6C"/>
                </a:solidFill>
                <a:latin typeface="Arial" panose="020B0604020202020204" pitchFamily="34" charset="0"/>
                <a:cs typeface="Arial" panose="020B0604020202020204" pitchFamily="34" charset="0"/>
              </a:rPr>
              <a:t>Prospective</a:t>
            </a:r>
            <a:r>
              <a:rPr b="1" spc="-21" dirty="0">
                <a:solidFill>
                  <a:srgbClr val="171A6C"/>
                </a:solidFill>
                <a:latin typeface="Arial" panose="020B0604020202020204" pitchFamily="34" charset="0"/>
                <a:cs typeface="Arial" panose="020B0604020202020204" pitchFamily="34" charset="0"/>
              </a:rPr>
              <a:t> </a:t>
            </a:r>
            <a:r>
              <a:rPr b="1" dirty="0">
                <a:solidFill>
                  <a:srgbClr val="171A6C"/>
                </a:solidFill>
                <a:latin typeface="Arial" panose="020B0604020202020204" pitchFamily="34" charset="0"/>
                <a:cs typeface="Arial" panose="020B0604020202020204" pitchFamily="34" charset="0"/>
              </a:rPr>
              <a:t>and</a:t>
            </a:r>
            <a:r>
              <a:rPr b="1" spc="-25" dirty="0">
                <a:solidFill>
                  <a:srgbClr val="171A6C"/>
                </a:solidFill>
                <a:latin typeface="Arial" panose="020B0604020202020204" pitchFamily="34" charset="0"/>
                <a:cs typeface="Arial" panose="020B0604020202020204" pitchFamily="34" charset="0"/>
              </a:rPr>
              <a:t> </a:t>
            </a:r>
            <a:r>
              <a:rPr b="1" spc="-28" dirty="0">
                <a:solidFill>
                  <a:srgbClr val="171A6C"/>
                </a:solidFill>
                <a:latin typeface="Arial" panose="020B0604020202020204" pitchFamily="34" charset="0"/>
                <a:cs typeface="Arial" panose="020B0604020202020204" pitchFamily="34" charset="0"/>
              </a:rPr>
              <a:t>Technology-</a:t>
            </a:r>
            <a:r>
              <a:rPr b="1" dirty="0">
                <a:solidFill>
                  <a:srgbClr val="171A6C"/>
                </a:solidFill>
                <a:latin typeface="Arial" panose="020B0604020202020204" pitchFamily="34" charset="0"/>
                <a:cs typeface="Arial" panose="020B0604020202020204" pitchFamily="34" charset="0"/>
              </a:rPr>
              <a:t>driven</a:t>
            </a:r>
            <a:r>
              <a:rPr b="1" spc="-21" dirty="0">
                <a:solidFill>
                  <a:srgbClr val="171A6C"/>
                </a:solidFill>
                <a:latin typeface="Arial" panose="020B0604020202020204" pitchFamily="34" charset="0"/>
                <a:cs typeface="Arial" panose="020B0604020202020204" pitchFamily="34" charset="0"/>
              </a:rPr>
              <a:t> </a:t>
            </a:r>
            <a:r>
              <a:rPr b="1" spc="-7" dirty="0">
                <a:solidFill>
                  <a:srgbClr val="171A6C"/>
                </a:solidFill>
                <a:latin typeface="Arial" panose="020B0604020202020204" pitchFamily="34" charset="0"/>
                <a:cs typeface="Arial" panose="020B0604020202020204" pitchFamily="34" charset="0"/>
              </a:rPr>
              <a:t>Detector</a:t>
            </a:r>
            <a:r>
              <a:rPr b="1" spc="-21" dirty="0">
                <a:solidFill>
                  <a:srgbClr val="171A6C"/>
                </a:solidFill>
                <a:latin typeface="Arial" panose="020B0604020202020204" pitchFamily="34" charset="0"/>
                <a:cs typeface="Arial" panose="020B0604020202020204" pitchFamily="34" charset="0"/>
              </a:rPr>
              <a:t> </a:t>
            </a:r>
            <a:r>
              <a:rPr b="1" spc="-18" dirty="0">
                <a:solidFill>
                  <a:srgbClr val="171A6C"/>
                </a:solidFill>
                <a:latin typeface="Arial" panose="020B0604020202020204" pitchFamily="34" charset="0"/>
                <a:cs typeface="Arial" panose="020B0604020202020204" pitchFamily="34" charset="0"/>
              </a:rPr>
              <a:t>R&amp;D</a:t>
            </a:r>
            <a:endParaRPr dirty="0">
              <a:latin typeface="Arial" panose="020B0604020202020204" pitchFamily="34" charset="0"/>
              <a:cs typeface="Arial" panose="020B0604020202020204" pitchFamily="34" charset="0"/>
            </a:endParaRPr>
          </a:p>
        </p:txBody>
      </p:sp>
      <p:sp>
        <p:nvSpPr>
          <p:cNvPr id="9" name="Title 1">
            <a:extLst>
              <a:ext uri="{FF2B5EF4-FFF2-40B4-BE49-F238E27FC236}">
                <a16:creationId xmlns:a16="http://schemas.microsoft.com/office/drawing/2014/main" id="{8F6EE818-6660-86C2-C772-978CE8E83A16}"/>
              </a:ext>
            </a:extLst>
          </p:cNvPr>
          <p:cNvSpPr>
            <a:spLocks noGrp="1"/>
          </p:cNvSpPr>
          <p:nvPr>
            <p:ph type="title"/>
          </p:nvPr>
        </p:nvSpPr>
        <p:spPr>
          <a:xfrm>
            <a:off x="79375" y="-66675"/>
            <a:ext cx="10779125" cy="677863"/>
          </a:xfrm>
        </p:spPr>
        <p:txBody>
          <a:bodyPr/>
          <a:lstStyle/>
          <a:p>
            <a:r>
              <a:rPr lang="en-US" dirty="0" err="1">
                <a:solidFill>
                  <a:srgbClr val="011893"/>
                </a:solidFill>
              </a:rPr>
              <a:t>AIDAinnova</a:t>
            </a:r>
            <a:r>
              <a:rPr lang="en-US" dirty="0">
                <a:solidFill>
                  <a:srgbClr val="011893"/>
                </a:solidFill>
              </a:rPr>
              <a:t> structure</a:t>
            </a:r>
          </a:p>
        </p:txBody>
      </p:sp>
      <p:sp>
        <p:nvSpPr>
          <p:cNvPr id="10" name="Footer Placeholder 5">
            <a:extLst>
              <a:ext uri="{FF2B5EF4-FFF2-40B4-BE49-F238E27FC236}">
                <a16:creationId xmlns:a16="http://schemas.microsoft.com/office/drawing/2014/main" id="{3E3B0661-DA39-BCCD-8654-BFA9A09A90C9}"/>
              </a:ext>
            </a:extLst>
          </p:cNvPr>
          <p:cNvSpPr>
            <a:spLocks noGrp="1"/>
          </p:cNvSpPr>
          <p:nvPr>
            <p:ph type="ftr" sz="quarter" idx="5"/>
          </p:nvPr>
        </p:nvSpPr>
        <p:spPr>
          <a:xfrm>
            <a:off x="3581400" y="6431491"/>
            <a:ext cx="3901440" cy="276999"/>
          </a:xfrm>
        </p:spPr>
        <p:txBody>
          <a:bodyPr/>
          <a:lstStyle/>
          <a:p>
            <a:r>
              <a:rPr lang="en-US" dirty="0"/>
              <a:t>DRD1 Meeting 24/02/2025</a:t>
            </a:r>
          </a:p>
        </p:txBody>
      </p:sp>
      <p:sp>
        <p:nvSpPr>
          <p:cNvPr id="11" name="Slide Number Placeholder 4">
            <a:extLst>
              <a:ext uri="{FF2B5EF4-FFF2-40B4-BE49-F238E27FC236}">
                <a16:creationId xmlns:a16="http://schemas.microsoft.com/office/drawing/2014/main" id="{4FF63362-A062-8D0A-441F-A10AF636AF98}"/>
              </a:ext>
            </a:extLst>
          </p:cNvPr>
          <p:cNvSpPr txBox="1">
            <a:spLocks/>
          </p:cNvSpPr>
          <p:nvPr/>
        </p:nvSpPr>
        <p:spPr>
          <a:xfrm>
            <a:off x="8778240" y="6377940"/>
            <a:ext cx="2804160" cy="276999"/>
          </a:xfrm>
          <a:prstGeom prst="rect">
            <a:avLst/>
          </a:prstGeom>
        </p:spPr>
        <p:txBody>
          <a:bodyPr/>
          <a:lstStyle>
            <a:defPPr>
              <a:defRPr kern="0"/>
            </a:defPPr>
          </a:lstStyle>
          <a:p>
            <a:pPr algn="r">
              <a:defRPr/>
            </a:pPr>
            <a:fld id="{C2F86557-B369-48F2-8020-C1F994B8304C}" type="slidenum">
              <a:rPr lang="en-US" smtClean="0">
                <a:solidFill>
                  <a:srgbClr val="3333CC"/>
                </a:solidFill>
              </a:rPr>
              <a:pPr algn="r">
                <a:defRPr/>
              </a:pPr>
              <a:t>3</a:t>
            </a:fld>
            <a:endParaRPr lang="en-US" dirty="0">
              <a:solidFill>
                <a:srgbClr val="3333CC"/>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object 5"/>
          <p:cNvPicPr/>
          <p:nvPr/>
        </p:nvPicPr>
        <p:blipFill>
          <a:blip r:embed="rId2" cstate="print"/>
          <a:stretch>
            <a:fillRect/>
          </a:stretch>
        </p:blipFill>
        <p:spPr>
          <a:xfrm>
            <a:off x="6553200" y="914400"/>
            <a:ext cx="5439637" cy="3200400"/>
          </a:xfrm>
          <a:prstGeom prst="rect">
            <a:avLst/>
          </a:prstGeom>
        </p:spPr>
      </p:pic>
      <p:sp>
        <p:nvSpPr>
          <p:cNvPr id="6" name="object 6"/>
          <p:cNvSpPr txBox="1"/>
          <p:nvPr/>
        </p:nvSpPr>
        <p:spPr>
          <a:xfrm>
            <a:off x="6967824" y="4471430"/>
            <a:ext cx="4384923" cy="523189"/>
          </a:xfrm>
          <a:prstGeom prst="rect">
            <a:avLst/>
          </a:prstGeom>
        </p:spPr>
        <p:txBody>
          <a:bodyPr vert="horz" wrap="square" lIns="0" tIns="7144" rIns="0" bIns="0" rtlCol="0">
            <a:spAutoFit/>
          </a:bodyPr>
          <a:lstStyle/>
          <a:p>
            <a:pPr marL="8929" marR="3572">
              <a:lnSpc>
                <a:spcPct val="100699"/>
              </a:lnSpc>
              <a:spcBef>
                <a:spcPts val="56"/>
              </a:spcBef>
            </a:pPr>
            <a:r>
              <a:rPr sz="1687" spc="-7" dirty="0">
                <a:solidFill>
                  <a:srgbClr val="171A6C"/>
                </a:solidFill>
                <a:latin typeface="Calibri"/>
                <a:cs typeface="Calibri"/>
              </a:rPr>
              <a:t>Participants</a:t>
            </a:r>
            <a:r>
              <a:rPr sz="1687" spc="-21" dirty="0">
                <a:solidFill>
                  <a:srgbClr val="171A6C"/>
                </a:solidFill>
                <a:latin typeface="Calibri"/>
                <a:cs typeface="Calibri"/>
              </a:rPr>
              <a:t> </a:t>
            </a:r>
            <a:r>
              <a:rPr sz="1687" dirty="0">
                <a:solidFill>
                  <a:srgbClr val="171A6C"/>
                </a:solidFill>
                <a:latin typeface="Calibri"/>
                <a:cs typeface="Calibri"/>
              </a:rPr>
              <a:t>bring</a:t>
            </a:r>
            <a:r>
              <a:rPr sz="1687" spc="-21" dirty="0">
                <a:solidFill>
                  <a:srgbClr val="171A6C"/>
                </a:solidFill>
                <a:latin typeface="Calibri"/>
                <a:cs typeface="Calibri"/>
              </a:rPr>
              <a:t> </a:t>
            </a:r>
            <a:r>
              <a:rPr sz="1687" dirty="0">
                <a:solidFill>
                  <a:srgbClr val="171A6C"/>
                </a:solidFill>
                <a:latin typeface="Calibri"/>
                <a:cs typeface="Calibri"/>
              </a:rPr>
              <a:t>in</a:t>
            </a:r>
            <a:r>
              <a:rPr sz="1687" spc="-21" dirty="0">
                <a:solidFill>
                  <a:srgbClr val="171A6C"/>
                </a:solidFill>
                <a:latin typeface="Calibri"/>
                <a:cs typeface="Calibri"/>
              </a:rPr>
              <a:t> </a:t>
            </a:r>
            <a:r>
              <a:rPr sz="1687" spc="-7" dirty="0">
                <a:solidFill>
                  <a:srgbClr val="171A6C"/>
                </a:solidFill>
                <a:latin typeface="Calibri"/>
                <a:cs typeface="Calibri"/>
              </a:rPr>
              <a:t>complementary</a:t>
            </a:r>
            <a:r>
              <a:rPr sz="1687" spc="-21" dirty="0">
                <a:solidFill>
                  <a:srgbClr val="171A6C"/>
                </a:solidFill>
                <a:latin typeface="Calibri"/>
                <a:cs typeface="Calibri"/>
              </a:rPr>
              <a:t> </a:t>
            </a:r>
            <a:r>
              <a:rPr sz="1687" spc="-7" dirty="0">
                <a:solidFill>
                  <a:srgbClr val="171A6C"/>
                </a:solidFill>
                <a:latin typeface="Calibri"/>
                <a:cs typeface="Calibri"/>
              </a:rPr>
              <a:t>competences </a:t>
            </a:r>
            <a:r>
              <a:rPr sz="1687" dirty="0">
                <a:solidFill>
                  <a:srgbClr val="171A6C"/>
                </a:solidFill>
                <a:latin typeface="Calibri"/>
                <a:cs typeface="Calibri"/>
              </a:rPr>
              <a:t>and</a:t>
            </a:r>
            <a:r>
              <a:rPr sz="1687" spc="-35" dirty="0">
                <a:solidFill>
                  <a:srgbClr val="171A6C"/>
                </a:solidFill>
                <a:latin typeface="Calibri"/>
                <a:cs typeface="Calibri"/>
              </a:rPr>
              <a:t> </a:t>
            </a:r>
            <a:r>
              <a:rPr sz="1687" dirty="0">
                <a:solidFill>
                  <a:srgbClr val="171A6C"/>
                </a:solidFill>
                <a:latin typeface="Calibri"/>
                <a:cs typeface="Calibri"/>
              </a:rPr>
              <a:t>a</a:t>
            </a:r>
            <a:r>
              <a:rPr sz="1687" spc="-32" dirty="0">
                <a:solidFill>
                  <a:srgbClr val="171A6C"/>
                </a:solidFill>
                <a:latin typeface="Calibri"/>
                <a:cs typeface="Calibri"/>
              </a:rPr>
              <a:t> </a:t>
            </a:r>
            <a:r>
              <a:rPr sz="1687" dirty="0">
                <a:solidFill>
                  <a:srgbClr val="171A6C"/>
                </a:solidFill>
                <a:latin typeface="Calibri"/>
                <a:cs typeface="Calibri"/>
              </a:rPr>
              <a:t>balanced</a:t>
            </a:r>
            <a:r>
              <a:rPr sz="1687" spc="-32" dirty="0">
                <a:solidFill>
                  <a:srgbClr val="171A6C"/>
                </a:solidFill>
                <a:latin typeface="Calibri"/>
                <a:cs typeface="Calibri"/>
              </a:rPr>
              <a:t> </a:t>
            </a:r>
            <a:r>
              <a:rPr sz="1687" spc="-7" dirty="0">
                <a:solidFill>
                  <a:srgbClr val="171A6C"/>
                </a:solidFill>
                <a:latin typeface="Calibri"/>
                <a:cs typeface="Calibri"/>
              </a:rPr>
              <a:t>coverage</a:t>
            </a:r>
            <a:r>
              <a:rPr sz="1687" spc="-32" dirty="0">
                <a:solidFill>
                  <a:srgbClr val="171A6C"/>
                </a:solidFill>
                <a:latin typeface="Calibri"/>
                <a:cs typeface="Calibri"/>
              </a:rPr>
              <a:t> </a:t>
            </a:r>
            <a:r>
              <a:rPr sz="1687" dirty="0">
                <a:solidFill>
                  <a:srgbClr val="171A6C"/>
                </a:solidFill>
                <a:latin typeface="Calibri"/>
                <a:cs typeface="Calibri"/>
              </a:rPr>
              <a:t>of</a:t>
            </a:r>
            <a:r>
              <a:rPr sz="1687" spc="-35" dirty="0">
                <a:solidFill>
                  <a:srgbClr val="171A6C"/>
                </a:solidFill>
                <a:latin typeface="Calibri"/>
                <a:cs typeface="Calibri"/>
              </a:rPr>
              <a:t> </a:t>
            </a:r>
            <a:r>
              <a:rPr sz="1687" spc="-7" dirty="0">
                <a:solidFill>
                  <a:srgbClr val="171A6C"/>
                </a:solidFill>
                <a:latin typeface="Calibri"/>
                <a:cs typeface="Calibri"/>
              </a:rPr>
              <a:t>projects.</a:t>
            </a:r>
            <a:endParaRPr sz="1687" dirty="0">
              <a:latin typeface="Calibri"/>
              <a:cs typeface="Calibri"/>
            </a:endParaRPr>
          </a:p>
        </p:txBody>
      </p:sp>
      <p:sp>
        <p:nvSpPr>
          <p:cNvPr id="12" name="TextBox 11">
            <a:extLst>
              <a:ext uri="{FF2B5EF4-FFF2-40B4-BE49-F238E27FC236}">
                <a16:creationId xmlns:a16="http://schemas.microsoft.com/office/drawing/2014/main" id="{04C55EC4-F386-0F15-F841-717377184355}"/>
              </a:ext>
            </a:extLst>
          </p:cNvPr>
          <p:cNvSpPr txBox="1"/>
          <p:nvPr/>
        </p:nvSpPr>
        <p:spPr>
          <a:xfrm>
            <a:off x="199163" y="-36786"/>
            <a:ext cx="11811000" cy="1446550"/>
          </a:xfrm>
          <a:prstGeom prst="rect">
            <a:avLst/>
          </a:prstGeom>
          <a:noFill/>
        </p:spPr>
        <p:txBody>
          <a:bodyPr wrap="square">
            <a:spAutoFit/>
          </a:bodyPr>
          <a:lstStyle/>
          <a:p>
            <a:r>
              <a:rPr lang="en-US" sz="4400" dirty="0" err="1">
                <a:solidFill>
                  <a:srgbClr val="011893"/>
                </a:solidFill>
                <a:latin typeface="Arial" panose="020B0604020202020204" pitchFamily="34" charset="0"/>
                <a:cs typeface="Arial" panose="020B0604020202020204" pitchFamily="34" charset="0"/>
              </a:rPr>
              <a:t>AIDAinnova</a:t>
            </a:r>
            <a:r>
              <a:rPr lang="en-US" sz="4400" dirty="0">
                <a:solidFill>
                  <a:srgbClr val="011893"/>
                </a:solidFill>
                <a:latin typeface="Arial" panose="020B0604020202020204" pitchFamily="34" charset="0"/>
                <a:cs typeface="Arial" panose="020B0604020202020204" pitchFamily="34" charset="0"/>
              </a:rPr>
              <a:t>: Global Collaboration &amp; Funding Opportunities</a:t>
            </a:r>
          </a:p>
        </p:txBody>
      </p:sp>
      <p:sp>
        <p:nvSpPr>
          <p:cNvPr id="14" name="TextBox 13">
            <a:extLst>
              <a:ext uri="{FF2B5EF4-FFF2-40B4-BE49-F238E27FC236}">
                <a16:creationId xmlns:a16="http://schemas.microsoft.com/office/drawing/2014/main" id="{7AFA50E5-2212-55D7-B4E1-9178D2C71548}"/>
              </a:ext>
            </a:extLst>
          </p:cNvPr>
          <p:cNvSpPr txBox="1"/>
          <p:nvPr/>
        </p:nvSpPr>
        <p:spPr>
          <a:xfrm>
            <a:off x="186025" y="1524000"/>
            <a:ext cx="6572921" cy="3693319"/>
          </a:xfrm>
          <a:prstGeom prst="rect">
            <a:avLst/>
          </a:prstGeom>
          <a:noFill/>
        </p:spPr>
        <p:txBody>
          <a:bodyPr wrap="square">
            <a:spAutoFit/>
          </a:bodyPr>
          <a:lstStyle/>
          <a:p>
            <a:pPr marL="285750" indent="-285750">
              <a:buFont typeface="Arial" panose="020B0604020202020204" pitchFamily="34" charset="0"/>
              <a:buChar char="•"/>
            </a:pPr>
            <a:r>
              <a:rPr lang="en-US" dirty="0"/>
              <a:t>~20 countries involved</a:t>
            </a:r>
          </a:p>
          <a:p>
            <a:pPr marL="285750" indent="-285750">
              <a:buFont typeface="Arial" panose="020B0604020202020204" pitchFamily="34" charset="0"/>
              <a:buChar char="•"/>
            </a:pPr>
            <a:r>
              <a:rPr lang="en-US" dirty="0">
                <a:solidFill>
                  <a:schemeClr val="tx1"/>
                </a:solidFill>
              </a:rPr>
              <a:t>46 beneficiaries (Academic, </a:t>
            </a:r>
            <a:r>
              <a:rPr lang="en-US" sz="1800" dirty="0">
                <a:solidFill>
                  <a:schemeClr val="tx1"/>
                </a:solidFill>
                <a:latin typeface="Arial"/>
                <a:cs typeface="Arial"/>
              </a:rPr>
              <a:t>Industry)</a:t>
            </a:r>
            <a:r>
              <a:rPr lang="en-US" sz="1800" spc="-14" dirty="0">
                <a:solidFill>
                  <a:schemeClr val="tx1"/>
                </a:solidFill>
                <a:latin typeface="Arial"/>
                <a:cs typeface="Arial"/>
              </a:rPr>
              <a:t> </a:t>
            </a:r>
          </a:p>
          <a:p>
            <a:pPr marL="285750" indent="-285750">
              <a:buFont typeface="Arial" panose="020B0604020202020204" pitchFamily="34" charset="0"/>
              <a:buChar char="•"/>
            </a:pPr>
            <a:r>
              <a:rPr lang="en-US" dirty="0"/>
              <a:t>Coordinated by CERN</a:t>
            </a:r>
          </a:p>
          <a:p>
            <a:endParaRPr lang="en-US" b="1" dirty="0"/>
          </a:p>
          <a:p>
            <a:pPr marL="285750" indent="-285750">
              <a:buFont typeface="Arial" panose="020B0604020202020204" pitchFamily="34" charset="0"/>
              <a:buChar char="•"/>
            </a:pPr>
            <a:r>
              <a:rPr lang="en-US" b="1" dirty="0"/>
              <a:t>Total budget</a:t>
            </a:r>
            <a:r>
              <a:rPr lang="en-US" dirty="0"/>
              <a:t>: ~30M€</a:t>
            </a:r>
          </a:p>
          <a:p>
            <a:pPr marL="285750" indent="-285750">
              <a:buFont typeface="Arial" panose="020B0604020202020204" pitchFamily="34" charset="0"/>
              <a:buChar char="•"/>
            </a:pPr>
            <a:r>
              <a:rPr lang="en-US" b="1" dirty="0"/>
              <a:t>EU contribution</a:t>
            </a:r>
            <a:r>
              <a:rPr lang="en-US" dirty="0"/>
              <a:t>: 10M€</a:t>
            </a:r>
          </a:p>
          <a:p>
            <a:pPr marL="285750" indent="-285750">
              <a:buFont typeface="Arial" panose="020B0604020202020204" pitchFamily="34" charset="0"/>
              <a:buChar char="•"/>
            </a:pPr>
            <a:r>
              <a:rPr lang="en-US" dirty="0"/>
              <a:t>Co-financing through national sources and industrial partnerships</a:t>
            </a:r>
          </a:p>
          <a:p>
            <a:endParaRPr lang="en-US" b="1" dirty="0"/>
          </a:p>
          <a:p>
            <a:endParaRPr lang="en-US" b="1" dirty="0"/>
          </a:p>
          <a:p>
            <a:r>
              <a:rPr lang="en-US" b="1" dirty="0"/>
              <a:t>Opportunities for Non-European Countries</a:t>
            </a:r>
          </a:p>
          <a:p>
            <a:pPr marL="285750" indent="-285750">
              <a:buFont typeface="Arial" panose="020B0604020202020204" pitchFamily="34" charset="0"/>
              <a:buChar char="•"/>
            </a:pPr>
            <a:r>
              <a:rPr lang="en-US" dirty="0"/>
              <a:t>Encouraging participation from non-European institutions to foster global innovation.</a:t>
            </a:r>
          </a:p>
        </p:txBody>
      </p:sp>
      <p:sp>
        <p:nvSpPr>
          <p:cNvPr id="18" name="TextBox 17">
            <a:extLst>
              <a:ext uri="{FF2B5EF4-FFF2-40B4-BE49-F238E27FC236}">
                <a16:creationId xmlns:a16="http://schemas.microsoft.com/office/drawing/2014/main" id="{12BBC36A-DA12-F83D-B088-ECC5EEABF610}"/>
              </a:ext>
            </a:extLst>
          </p:cNvPr>
          <p:cNvSpPr txBox="1"/>
          <p:nvPr/>
        </p:nvSpPr>
        <p:spPr>
          <a:xfrm>
            <a:off x="186024" y="5181600"/>
            <a:ext cx="11624975" cy="646331"/>
          </a:xfrm>
          <a:prstGeom prst="rect">
            <a:avLst/>
          </a:prstGeom>
          <a:noFill/>
        </p:spPr>
        <p:txBody>
          <a:bodyPr wrap="square">
            <a:spAutoFit/>
          </a:bodyPr>
          <a:lstStyle/>
          <a:p>
            <a:pPr marL="285750" indent="-285750">
              <a:buFont typeface="Arial" panose="020B0604020202020204" pitchFamily="34" charset="0"/>
              <a:buChar char="•"/>
            </a:pPr>
            <a:r>
              <a:rPr lang="en-US" dirty="0"/>
              <a:t>Facilitating knowledge transfer and joint development of advanced detector technologies.</a:t>
            </a:r>
          </a:p>
          <a:p>
            <a:pPr marL="285750" indent="-285750">
              <a:buFont typeface="Arial" panose="020B0604020202020204" pitchFamily="34" charset="0"/>
              <a:buChar char="•"/>
            </a:pPr>
            <a:r>
              <a:rPr lang="en-US" dirty="0"/>
              <a:t>Exploring collaboration through EU-funded initiatives and bilateral agreements.</a:t>
            </a:r>
          </a:p>
        </p:txBody>
      </p:sp>
      <p:sp>
        <p:nvSpPr>
          <p:cNvPr id="19" name="Footer Placeholder 5">
            <a:extLst>
              <a:ext uri="{FF2B5EF4-FFF2-40B4-BE49-F238E27FC236}">
                <a16:creationId xmlns:a16="http://schemas.microsoft.com/office/drawing/2014/main" id="{F904B4F1-1877-6A1B-9ACE-61DBB81070B2}"/>
              </a:ext>
            </a:extLst>
          </p:cNvPr>
          <p:cNvSpPr>
            <a:spLocks noGrp="1"/>
          </p:cNvSpPr>
          <p:nvPr>
            <p:ph type="ftr" sz="quarter" idx="5"/>
          </p:nvPr>
        </p:nvSpPr>
        <p:spPr>
          <a:xfrm>
            <a:off x="3581400" y="6431491"/>
            <a:ext cx="3901440" cy="276999"/>
          </a:xfrm>
        </p:spPr>
        <p:txBody>
          <a:bodyPr/>
          <a:lstStyle/>
          <a:p>
            <a:r>
              <a:rPr lang="en-US" dirty="0"/>
              <a:t>DRD1 Meeting 24/02/2025</a:t>
            </a:r>
          </a:p>
        </p:txBody>
      </p:sp>
      <p:sp>
        <p:nvSpPr>
          <p:cNvPr id="20" name="Slide Number Placeholder 4">
            <a:extLst>
              <a:ext uri="{FF2B5EF4-FFF2-40B4-BE49-F238E27FC236}">
                <a16:creationId xmlns:a16="http://schemas.microsoft.com/office/drawing/2014/main" id="{C5DA7ABC-D539-D280-5026-A388A4E4965D}"/>
              </a:ext>
            </a:extLst>
          </p:cNvPr>
          <p:cNvSpPr txBox="1">
            <a:spLocks/>
          </p:cNvSpPr>
          <p:nvPr/>
        </p:nvSpPr>
        <p:spPr>
          <a:xfrm>
            <a:off x="8778240" y="6377940"/>
            <a:ext cx="2804160" cy="276999"/>
          </a:xfrm>
          <a:prstGeom prst="rect">
            <a:avLst/>
          </a:prstGeom>
        </p:spPr>
        <p:txBody>
          <a:bodyPr/>
          <a:lstStyle>
            <a:defPPr>
              <a:defRPr kern="0"/>
            </a:defPPr>
          </a:lstStyle>
          <a:p>
            <a:pPr algn="r">
              <a:defRPr/>
            </a:pPr>
            <a:fld id="{C2F86557-B369-48F2-8020-C1F994B8304C}" type="slidenum">
              <a:rPr lang="en-US" smtClean="0">
                <a:solidFill>
                  <a:srgbClr val="3333CC"/>
                </a:solidFill>
              </a:rPr>
              <a:pPr algn="r">
                <a:defRPr/>
              </a:pPr>
              <a:t>4</a:t>
            </a:fld>
            <a:endParaRPr lang="en-US" dirty="0">
              <a:solidFill>
                <a:srgbClr val="3333CC"/>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8176" y="-40385"/>
            <a:ext cx="6536671" cy="686829"/>
          </a:xfrm>
          <a:prstGeom prst="rect">
            <a:avLst/>
          </a:prstGeom>
        </p:spPr>
        <p:txBody>
          <a:bodyPr vert="horz" wrap="square" lIns="0" tIns="9627" rIns="0" bIns="0" rtlCol="0">
            <a:spAutoFit/>
          </a:bodyPr>
          <a:lstStyle/>
          <a:p>
            <a:pPr marL="7701">
              <a:spcBef>
                <a:spcPts val="76"/>
              </a:spcBef>
            </a:pPr>
            <a:r>
              <a:rPr dirty="0">
                <a:solidFill>
                  <a:srgbClr val="011893"/>
                </a:solidFill>
              </a:rPr>
              <a:t>Future</a:t>
            </a:r>
            <a:r>
              <a:rPr spc="-24" dirty="0">
                <a:solidFill>
                  <a:srgbClr val="011893"/>
                </a:solidFill>
              </a:rPr>
              <a:t> </a:t>
            </a:r>
            <a:r>
              <a:rPr dirty="0">
                <a:solidFill>
                  <a:srgbClr val="011893"/>
                </a:solidFill>
              </a:rPr>
              <a:t>EU</a:t>
            </a:r>
            <a:r>
              <a:rPr spc="-18" dirty="0">
                <a:solidFill>
                  <a:srgbClr val="011893"/>
                </a:solidFill>
              </a:rPr>
              <a:t> </a:t>
            </a:r>
            <a:r>
              <a:rPr dirty="0">
                <a:solidFill>
                  <a:srgbClr val="011893"/>
                </a:solidFill>
              </a:rPr>
              <a:t>calls</a:t>
            </a:r>
            <a:r>
              <a:rPr spc="-15" dirty="0">
                <a:solidFill>
                  <a:srgbClr val="011893"/>
                </a:solidFill>
              </a:rPr>
              <a:t> </a:t>
            </a:r>
            <a:r>
              <a:rPr dirty="0">
                <a:solidFill>
                  <a:srgbClr val="011893"/>
                </a:solidFill>
              </a:rPr>
              <a:t>of</a:t>
            </a:r>
            <a:r>
              <a:rPr spc="-15" dirty="0">
                <a:solidFill>
                  <a:srgbClr val="011893"/>
                </a:solidFill>
              </a:rPr>
              <a:t> </a:t>
            </a:r>
            <a:r>
              <a:rPr spc="-6" dirty="0">
                <a:solidFill>
                  <a:srgbClr val="011893"/>
                </a:solidFill>
              </a:rPr>
              <a:t>interest</a:t>
            </a:r>
          </a:p>
        </p:txBody>
      </p:sp>
      <p:sp>
        <p:nvSpPr>
          <p:cNvPr id="5" name="object 5"/>
          <p:cNvSpPr txBox="1"/>
          <p:nvPr/>
        </p:nvSpPr>
        <p:spPr>
          <a:xfrm>
            <a:off x="12000381" y="6510152"/>
            <a:ext cx="86254" cy="170003"/>
          </a:xfrm>
          <a:prstGeom prst="rect">
            <a:avLst/>
          </a:prstGeom>
        </p:spPr>
        <p:txBody>
          <a:bodyPr vert="horz" wrap="square" lIns="0" tIns="1925" rIns="0" bIns="0" rtlCol="0">
            <a:spAutoFit/>
          </a:bodyPr>
          <a:lstStyle/>
          <a:p>
            <a:pPr marL="7701">
              <a:spcBef>
                <a:spcPts val="15"/>
              </a:spcBef>
            </a:pPr>
            <a:r>
              <a:rPr sz="1092" spc="-30" dirty="0">
                <a:solidFill>
                  <a:srgbClr val="FFFFFF"/>
                </a:solidFill>
                <a:latin typeface="Calibri"/>
                <a:cs typeface="Calibri"/>
              </a:rPr>
              <a:t>2</a:t>
            </a:r>
            <a:endParaRPr sz="1092">
              <a:latin typeface="Calibri"/>
              <a:cs typeface="Calibri"/>
            </a:endParaRPr>
          </a:p>
        </p:txBody>
      </p:sp>
      <p:sp>
        <p:nvSpPr>
          <p:cNvPr id="3" name="object 3"/>
          <p:cNvSpPr txBox="1"/>
          <p:nvPr/>
        </p:nvSpPr>
        <p:spPr>
          <a:xfrm>
            <a:off x="266700" y="1447800"/>
            <a:ext cx="11658600" cy="3674614"/>
          </a:xfrm>
          <a:prstGeom prst="rect">
            <a:avLst/>
          </a:prstGeom>
        </p:spPr>
        <p:txBody>
          <a:bodyPr vert="horz" wrap="square" lIns="0" tIns="7701" rIns="0" bIns="0" rtlCol="0">
            <a:spAutoFit/>
          </a:bodyPr>
          <a:lstStyle/>
          <a:p>
            <a:pPr marL="170583" indent="-162882">
              <a:spcBef>
                <a:spcPts val="1234"/>
              </a:spcBef>
              <a:buClr>
                <a:srgbClr val="F2B53C"/>
              </a:buClr>
              <a:buFont typeface="Arial"/>
              <a:buChar char="•"/>
              <a:tabLst>
                <a:tab pos="170583" algn="l"/>
              </a:tabLst>
            </a:pPr>
            <a:r>
              <a:rPr dirty="0">
                <a:latin typeface="Arial" panose="020B0604020202020204" pitchFamily="34" charset="0"/>
                <a:cs typeface="Arial" panose="020B0604020202020204" pitchFamily="34" charset="0"/>
              </a:rPr>
              <a:t>The</a:t>
            </a:r>
            <a:r>
              <a:rPr spc="-61" dirty="0">
                <a:latin typeface="Arial" panose="020B0604020202020204" pitchFamily="34" charset="0"/>
                <a:cs typeface="Arial" panose="020B0604020202020204" pitchFamily="34" charset="0"/>
              </a:rPr>
              <a:t> </a:t>
            </a:r>
            <a:r>
              <a:rPr dirty="0">
                <a:latin typeface="Arial" panose="020B0604020202020204" pitchFamily="34" charset="0"/>
                <a:cs typeface="Arial" panose="020B0604020202020204" pitchFamily="34" charset="0"/>
              </a:rPr>
              <a:t>draft</a:t>
            </a:r>
            <a:r>
              <a:rPr spc="-58" dirty="0">
                <a:latin typeface="Arial" panose="020B0604020202020204" pitchFamily="34" charset="0"/>
                <a:cs typeface="Arial" panose="020B0604020202020204" pitchFamily="34" charset="0"/>
              </a:rPr>
              <a:t> </a:t>
            </a:r>
            <a:r>
              <a:rPr dirty="0">
                <a:latin typeface="Arial" panose="020B0604020202020204" pitchFamily="34" charset="0"/>
                <a:cs typeface="Arial" panose="020B0604020202020204" pitchFamily="34" charset="0"/>
              </a:rPr>
              <a:t>of</a:t>
            </a:r>
            <a:r>
              <a:rPr spc="-58" dirty="0">
                <a:latin typeface="Arial" panose="020B0604020202020204" pitchFamily="34" charset="0"/>
                <a:cs typeface="Arial" panose="020B0604020202020204" pitchFamily="34" charset="0"/>
              </a:rPr>
              <a:t> </a:t>
            </a:r>
            <a:r>
              <a:rPr dirty="0">
                <a:latin typeface="Arial" panose="020B0604020202020204" pitchFamily="34" charset="0"/>
                <a:cs typeface="Arial" panose="020B0604020202020204" pitchFamily="34" charset="0"/>
              </a:rPr>
              <a:t>the</a:t>
            </a:r>
            <a:r>
              <a:rPr spc="-58" dirty="0">
                <a:latin typeface="Arial" panose="020B0604020202020204" pitchFamily="34" charset="0"/>
                <a:cs typeface="Arial" panose="020B0604020202020204" pitchFamily="34" charset="0"/>
              </a:rPr>
              <a:t> </a:t>
            </a:r>
            <a:r>
              <a:rPr dirty="0">
                <a:latin typeface="Arial" panose="020B0604020202020204" pitchFamily="34" charset="0"/>
                <a:cs typeface="Arial" panose="020B0604020202020204" pitchFamily="34" charset="0"/>
              </a:rPr>
              <a:t>2025</a:t>
            </a:r>
            <a:r>
              <a:rPr spc="-58" dirty="0">
                <a:latin typeface="Arial" panose="020B0604020202020204" pitchFamily="34" charset="0"/>
                <a:cs typeface="Arial" panose="020B0604020202020204" pitchFamily="34" charset="0"/>
              </a:rPr>
              <a:t> </a:t>
            </a:r>
            <a:r>
              <a:rPr lang="en-US" spc="-58" dirty="0">
                <a:latin typeface="Arial" panose="020B0604020202020204" pitchFamily="34" charset="0"/>
                <a:cs typeface="Arial" panose="020B0604020202020204" pitchFamily="34" charset="0"/>
              </a:rPr>
              <a:t>European </a:t>
            </a:r>
            <a:r>
              <a:rPr spc="-12" dirty="0">
                <a:latin typeface="Arial" panose="020B0604020202020204" pitchFamily="34" charset="0"/>
                <a:cs typeface="Arial" panose="020B0604020202020204" pitchFamily="34" charset="0"/>
              </a:rPr>
              <a:t>Work</a:t>
            </a:r>
            <a:r>
              <a:rPr spc="-58" dirty="0">
                <a:latin typeface="Arial" panose="020B0604020202020204" pitchFamily="34" charset="0"/>
                <a:cs typeface="Arial" panose="020B0604020202020204" pitchFamily="34" charset="0"/>
              </a:rPr>
              <a:t> </a:t>
            </a:r>
            <a:r>
              <a:rPr spc="-6" dirty="0">
                <a:latin typeface="Arial" panose="020B0604020202020204" pitchFamily="34" charset="0"/>
                <a:cs typeface="Arial" panose="020B0604020202020204" pitchFamily="34" charset="0"/>
              </a:rPr>
              <a:t>Programme,</a:t>
            </a:r>
            <a:r>
              <a:rPr spc="-58" dirty="0">
                <a:latin typeface="Arial" panose="020B0604020202020204" pitchFamily="34" charset="0"/>
                <a:cs typeface="Arial" panose="020B0604020202020204" pitchFamily="34" charset="0"/>
              </a:rPr>
              <a:t> </a:t>
            </a:r>
            <a:r>
              <a:rPr b="1" dirty="0">
                <a:latin typeface="Arial" panose="020B0604020202020204" pitchFamily="34" charset="0"/>
                <a:cs typeface="Arial" panose="020B0604020202020204" pitchFamily="34" charset="0"/>
              </a:rPr>
              <a:t>WP25</a:t>
            </a:r>
            <a:r>
              <a:rPr lang="en-US" b="1" dirty="0">
                <a:latin typeface="Arial" panose="020B0604020202020204" pitchFamily="34" charset="0"/>
                <a:cs typeface="Arial" panose="020B0604020202020204" pitchFamily="34" charset="0"/>
              </a:rPr>
              <a:t>,</a:t>
            </a:r>
            <a:r>
              <a:rPr b="1" spc="-58" dirty="0">
                <a:latin typeface="Arial" panose="020B0604020202020204" pitchFamily="34" charset="0"/>
                <a:cs typeface="Arial" panose="020B0604020202020204" pitchFamily="34" charset="0"/>
              </a:rPr>
              <a:t> </a:t>
            </a:r>
            <a:r>
              <a:rPr dirty="0">
                <a:latin typeface="Arial" panose="020B0604020202020204" pitchFamily="34" charset="0"/>
                <a:cs typeface="Arial" panose="020B0604020202020204" pitchFamily="34" charset="0"/>
              </a:rPr>
              <a:t>has</a:t>
            </a:r>
            <a:r>
              <a:rPr spc="-61" dirty="0">
                <a:latin typeface="Arial" panose="020B0604020202020204" pitchFamily="34" charset="0"/>
                <a:cs typeface="Arial" panose="020B0604020202020204" pitchFamily="34" charset="0"/>
              </a:rPr>
              <a:t> </a:t>
            </a:r>
            <a:r>
              <a:rPr dirty="0">
                <a:latin typeface="Arial" panose="020B0604020202020204" pitchFamily="34" charset="0"/>
                <a:cs typeface="Arial" panose="020B0604020202020204" pitchFamily="34" charset="0"/>
              </a:rPr>
              <a:t>been</a:t>
            </a:r>
            <a:r>
              <a:rPr spc="-58" dirty="0">
                <a:latin typeface="Arial" panose="020B0604020202020204" pitchFamily="34" charset="0"/>
                <a:cs typeface="Arial" panose="020B0604020202020204" pitchFamily="34" charset="0"/>
              </a:rPr>
              <a:t> </a:t>
            </a:r>
            <a:r>
              <a:rPr spc="-6" dirty="0">
                <a:latin typeface="Arial" panose="020B0604020202020204" pitchFamily="34" charset="0"/>
                <a:cs typeface="Arial" panose="020B0604020202020204" pitchFamily="34" charset="0"/>
              </a:rPr>
              <a:t>circulated</a:t>
            </a:r>
            <a:endParaRPr dirty="0">
              <a:latin typeface="Arial" panose="020B0604020202020204" pitchFamily="34" charset="0"/>
              <a:cs typeface="Arial" panose="020B0604020202020204" pitchFamily="34" charset="0"/>
            </a:endParaRPr>
          </a:p>
          <a:p>
            <a:pPr marL="341937" lvl="1" indent="-162882">
              <a:spcBef>
                <a:spcPts val="1270"/>
              </a:spcBef>
              <a:buClr>
                <a:srgbClr val="F2B53C"/>
              </a:buClr>
              <a:buFont typeface="Arial"/>
              <a:buChar char="•"/>
              <a:tabLst>
                <a:tab pos="341937" algn="l"/>
              </a:tabLst>
            </a:pPr>
            <a:r>
              <a:rPr dirty="0">
                <a:latin typeface="Arial" panose="020B0604020202020204" pitchFamily="34" charset="0"/>
                <a:cs typeface="Arial" panose="020B0604020202020204" pitchFamily="34" charset="0"/>
              </a:rPr>
              <a:t>In</a:t>
            </a:r>
            <a:r>
              <a:rPr spc="-49" dirty="0">
                <a:latin typeface="Arial" panose="020B0604020202020204" pitchFamily="34" charset="0"/>
                <a:cs typeface="Arial" panose="020B0604020202020204" pitchFamily="34" charset="0"/>
              </a:rPr>
              <a:t> </a:t>
            </a:r>
            <a:r>
              <a:rPr dirty="0">
                <a:latin typeface="Arial" panose="020B0604020202020204" pitchFamily="34" charset="0"/>
                <a:cs typeface="Arial" panose="020B0604020202020204" pitchFamily="34" charset="0"/>
              </a:rPr>
              <a:t>WP25</a:t>
            </a:r>
            <a:r>
              <a:rPr spc="-49" dirty="0">
                <a:latin typeface="Arial" panose="020B0604020202020204" pitchFamily="34" charset="0"/>
                <a:cs typeface="Arial" panose="020B0604020202020204" pitchFamily="34" charset="0"/>
              </a:rPr>
              <a:t> </a:t>
            </a:r>
            <a:r>
              <a:rPr dirty="0">
                <a:latin typeface="Arial" panose="020B0604020202020204" pitchFamily="34" charset="0"/>
                <a:cs typeface="Arial" panose="020B0604020202020204" pitchFamily="34" charset="0"/>
              </a:rPr>
              <a:t>there</a:t>
            </a:r>
            <a:r>
              <a:rPr spc="-45" dirty="0">
                <a:latin typeface="Arial" panose="020B0604020202020204" pitchFamily="34" charset="0"/>
                <a:cs typeface="Arial" panose="020B0604020202020204" pitchFamily="34" charset="0"/>
              </a:rPr>
              <a:t> </a:t>
            </a:r>
            <a:r>
              <a:rPr dirty="0">
                <a:latin typeface="Arial" panose="020B0604020202020204" pitchFamily="34" charset="0"/>
                <a:cs typeface="Arial" panose="020B0604020202020204" pitchFamily="34" charset="0"/>
              </a:rPr>
              <a:t>are</a:t>
            </a:r>
            <a:r>
              <a:rPr spc="-49" dirty="0">
                <a:latin typeface="Arial" panose="020B0604020202020204" pitchFamily="34" charset="0"/>
                <a:cs typeface="Arial" panose="020B0604020202020204" pitchFamily="34" charset="0"/>
              </a:rPr>
              <a:t> </a:t>
            </a:r>
            <a:r>
              <a:rPr dirty="0">
                <a:latin typeface="Arial" panose="020B0604020202020204" pitchFamily="34" charset="0"/>
                <a:cs typeface="Arial" panose="020B0604020202020204" pitchFamily="34" charset="0"/>
              </a:rPr>
              <a:t>the</a:t>
            </a:r>
            <a:r>
              <a:rPr spc="-49" dirty="0">
                <a:latin typeface="Arial" panose="020B0604020202020204" pitchFamily="34" charset="0"/>
                <a:cs typeface="Arial" panose="020B0604020202020204" pitchFamily="34" charset="0"/>
              </a:rPr>
              <a:t> </a:t>
            </a:r>
            <a:r>
              <a:rPr b="1" dirty="0">
                <a:solidFill>
                  <a:srgbClr val="FF2600"/>
                </a:solidFill>
                <a:latin typeface="Arial" panose="020B0604020202020204" pitchFamily="34" charset="0"/>
                <a:cs typeface="Arial" panose="020B0604020202020204" pitchFamily="34" charset="0"/>
              </a:rPr>
              <a:t>HORIZON-INFRA-2025-01-TECH-02</a:t>
            </a:r>
            <a:r>
              <a:rPr b="1" spc="-69" dirty="0">
                <a:solidFill>
                  <a:srgbClr val="FF2600"/>
                </a:solidFill>
                <a:latin typeface="Arial" panose="020B0604020202020204" pitchFamily="34" charset="0"/>
                <a:cs typeface="Arial" panose="020B0604020202020204" pitchFamily="34" charset="0"/>
              </a:rPr>
              <a:t> </a:t>
            </a:r>
            <a:r>
              <a:rPr spc="-12" dirty="0">
                <a:latin typeface="Arial" panose="020B0604020202020204" pitchFamily="34" charset="0"/>
                <a:cs typeface="Arial" panose="020B0604020202020204" pitchFamily="34" charset="0"/>
              </a:rPr>
              <a:t>calls</a:t>
            </a:r>
            <a:endParaRPr dirty="0">
              <a:latin typeface="Arial" panose="020B0604020202020204" pitchFamily="34" charset="0"/>
              <a:cs typeface="Arial" panose="020B0604020202020204" pitchFamily="34" charset="0"/>
            </a:endParaRPr>
          </a:p>
          <a:p>
            <a:pPr marL="513290" lvl="2" indent="-162882">
              <a:spcBef>
                <a:spcPts val="1283"/>
              </a:spcBef>
              <a:buClr>
                <a:srgbClr val="F2B53C"/>
              </a:buClr>
              <a:buFont typeface="Arial"/>
              <a:buChar char="•"/>
              <a:tabLst>
                <a:tab pos="513290" algn="l"/>
              </a:tabLst>
            </a:pPr>
            <a:r>
              <a:rPr lang="en-US" dirty="0">
                <a:effectLst/>
                <a:latin typeface="Helvetica Neue" panose="02000503000000020004" pitchFamily="2" charset="0"/>
              </a:rPr>
              <a:t>The current 3 INFRA-INNOV</a:t>
            </a:r>
            <a:r>
              <a:rPr lang="en-US" b="1" dirty="0">
                <a:latin typeface="Helvetica Neue" panose="02000503000000020004" pitchFamily="2" charset="0"/>
              </a:rPr>
              <a:t>, </a:t>
            </a:r>
            <a:r>
              <a:rPr b="1" dirty="0" err="1">
                <a:latin typeface="Arial" panose="020B0604020202020204" pitchFamily="34" charset="0"/>
                <a:cs typeface="Arial" panose="020B0604020202020204" pitchFamily="34" charset="0"/>
              </a:rPr>
              <a:t>AIDAinnova</a:t>
            </a:r>
            <a:r>
              <a:rPr dirty="0">
                <a:latin typeface="Arial" panose="020B0604020202020204" pitchFamily="34" charset="0"/>
                <a:cs typeface="Arial" panose="020B0604020202020204" pitchFamily="34" charset="0"/>
              </a:rPr>
              <a:t>,</a:t>
            </a:r>
            <a:r>
              <a:rPr spc="-69" dirty="0">
                <a:latin typeface="Arial" panose="020B0604020202020204" pitchFamily="34" charset="0"/>
                <a:cs typeface="Arial" panose="020B0604020202020204" pitchFamily="34" charset="0"/>
              </a:rPr>
              <a:t> </a:t>
            </a:r>
            <a:r>
              <a:rPr b="1" spc="-12" dirty="0">
                <a:latin typeface="Arial" panose="020B0604020202020204" pitchFamily="34" charset="0"/>
                <a:cs typeface="Arial" panose="020B0604020202020204" pitchFamily="34" charset="0"/>
              </a:rPr>
              <a:t>I.FAST</a:t>
            </a:r>
            <a:r>
              <a:rPr b="1" spc="-69" dirty="0">
                <a:latin typeface="Arial" panose="020B0604020202020204" pitchFamily="34" charset="0"/>
                <a:cs typeface="Arial" panose="020B0604020202020204" pitchFamily="34" charset="0"/>
              </a:rPr>
              <a:t> </a:t>
            </a:r>
            <a:r>
              <a:rPr dirty="0">
                <a:latin typeface="Arial" panose="020B0604020202020204" pitchFamily="34" charset="0"/>
                <a:cs typeface="Arial" panose="020B0604020202020204" pitchFamily="34" charset="0"/>
              </a:rPr>
              <a:t>and</a:t>
            </a:r>
            <a:r>
              <a:rPr spc="-69" dirty="0">
                <a:latin typeface="Arial" panose="020B0604020202020204" pitchFamily="34" charset="0"/>
                <a:cs typeface="Arial" panose="020B0604020202020204" pitchFamily="34" charset="0"/>
              </a:rPr>
              <a:t> </a:t>
            </a:r>
            <a:r>
              <a:rPr b="1" spc="-18" dirty="0">
                <a:latin typeface="Arial" panose="020B0604020202020204" pitchFamily="34" charset="0"/>
                <a:cs typeface="Arial" panose="020B0604020202020204" pitchFamily="34" charset="0"/>
              </a:rPr>
              <a:t>LEAPS-</a:t>
            </a:r>
            <a:r>
              <a:rPr b="1" dirty="0">
                <a:latin typeface="Arial" panose="020B0604020202020204" pitchFamily="34" charset="0"/>
                <a:cs typeface="Arial" panose="020B0604020202020204" pitchFamily="34" charset="0"/>
              </a:rPr>
              <a:t>INNOV</a:t>
            </a:r>
            <a:r>
              <a:rPr lang="en-US" b="1" dirty="0">
                <a:latin typeface="Arial" panose="020B0604020202020204" pitchFamily="34" charset="0"/>
                <a:cs typeface="Arial" panose="020B0604020202020204" pitchFamily="34" charset="0"/>
              </a:rPr>
              <a:t>,</a:t>
            </a:r>
            <a:r>
              <a:rPr b="1" spc="-69" dirty="0">
                <a:latin typeface="Arial" panose="020B0604020202020204" pitchFamily="34" charset="0"/>
                <a:cs typeface="Arial" panose="020B0604020202020204" pitchFamily="34" charset="0"/>
              </a:rPr>
              <a:t> </a:t>
            </a:r>
            <a:r>
              <a:rPr dirty="0">
                <a:latin typeface="Arial" panose="020B0604020202020204" pitchFamily="34" charset="0"/>
                <a:cs typeface="Arial" panose="020B0604020202020204" pitchFamily="34" charset="0"/>
              </a:rPr>
              <a:t>will</a:t>
            </a:r>
            <a:r>
              <a:rPr spc="-67" dirty="0">
                <a:latin typeface="Arial" panose="020B0604020202020204" pitchFamily="34" charset="0"/>
                <a:cs typeface="Arial" panose="020B0604020202020204" pitchFamily="34" charset="0"/>
              </a:rPr>
              <a:t> </a:t>
            </a:r>
            <a:r>
              <a:rPr dirty="0">
                <a:latin typeface="Arial" panose="020B0604020202020204" pitchFamily="34" charset="0"/>
                <a:cs typeface="Arial" panose="020B0604020202020204" pitchFamily="34" charset="0"/>
              </a:rPr>
              <a:t>participate</a:t>
            </a:r>
            <a:r>
              <a:rPr spc="-69" dirty="0">
                <a:latin typeface="Arial" panose="020B0604020202020204" pitchFamily="34" charset="0"/>
                <a:cs typeface="Arial" panose="020B0604020202020204" pitchFamily="34" charset="0"/>
              </a:rPr>
              <a:t> </a:t>
            </a:r>
            <a:r>
              <a:rPr dirty="0">
                <a:latin typeface="Arial" panose="020B0604020202020204" pitchFamily="34" charset="0"/>
                <a:cs typeface="Arial" panose="020B0604020202020204" pitchFamily="34" charset="0"/>
              </a:rPr>
              <a:t>to</a:t>
            </a:r>
            <a:r>
              <a:rPr spc="-69" dirty="0">
                <a:latin typeface="Arial" panose="020B0604020202020204" pitchFamily="34" charset="0"/>
                <a:cs typeface="Arial" panose="020B0604020202020204" pitchFamily="34" charset="0"/>
              </a:rPr>
              <a:t> </a:t>
            </a:r>
            <a:r>
              <a:rPr dirty="0">
                <a:latin typeface="Arial" panose="020B0604020202020204" pitchFamily="34" charset="0"/>
                <a:cs typeface="Arial" panose="020B0604020202020204" pitchFamily="34" charset="0"/>
              </a:rPr>
              <a:t>these</a:t>
            </a:r>
            <a:r>
              <a:rPr spc="-69" dirty="0">
                <a:latin typeface="Arial" panose="020B0604020202020204" pitchFamily="34" charset="0"/>
                <a:cs typeface="Arial" panose="020B0604020202020204" pitchFamily="34" charset="0"/>
              </a:rPr>
              <a:t> </a:t>
            </a:r>
            <a:r>
              <a:rPr spc="-6" dirty="0">
                <a:latin typeface="Arial" panose="020B0604020202020204" pitchFamily="34" charset="0"/>
                <a:cs typeface="Arial" panose="020B0604020202020204" pitchFamily="34" charset="0"/>
              </a:rPr>
              <a:t>calls</a:t>
            </a:r>
            <a:endParaRPr lang="en-US" spc="-6" dirty="0">
              <a:latin typeface="Arial" panose="020B0604020202020204" pitchFamily="34" charset="0"/>
              <a:cs typeface="Arial" panose="020B0604020202020204" pitchFamily="34" charset="0"/>
            </a:endParaRPr>
          </a:p>
          <a:p>
            <a:pPr marL="350408" lvl="2">
              <a:spcBef>
                <a:spcPts val="1283"/>
              </a:spcBef>
              <a:buClr>
                <a:srgbClr val="F2B53C"/>
              </a:buClr>
              <a:tabLst>
                <a:tab pos="513290" algn="l"/>
              </a:tabLst>
            </a:pPr>
            <a:endParaRPr dirty="0">
              <a:latin typeface="Arial" panose="020B0604020202020204" pitchFamily="34" charset="0"/>
              <a:cs typeface="Arial" panose="020B0604020202020204" pitchFamily="34" charset="0"/>
            </a:endParaRPr>
          </a:p>
          <a:p>
            <a:pPr marL="341552" marR="3081" lvl="1" indent="-162882">
              <a:lnSpc>
                <a:spcPct val="128299"/>
              </a:lnSpc>
              <a:spcBef>
                <a:spcPts val="494"/>
              </a:spcBef>
              <a:buClr>
                <a:srgbClr val="F2B53C"/>
              </a:buClr>
              <a:buFont typeface="Arial"/>
              <a:buChar char="•"/>
              <a:tabLst>
                <a:tab pos="342322" algn="l"/>
              </a:tabLst>
            </a:pPr>
            <a:r>
              <a:rPr lang="en-US" b="1" dirty="0">
                <a:latin typeface="Arial" panose="020B0604020202020204" pitchFamily="34" charset="0"/>
                <a:cs typeface="Arial" panose="020B0604020202020204" pitchFamily="34" charset="0"/>
              </a:rPr>
              <a:t>EU Contribution</a:t>
            </a:r>
            <a:r>
              <a:rPr lang="en-US" dirty="0">
                <a:latin typeface="Arial" panose="020B0604020202020204" pitchFamily="34" charset="0"/>
                <a:cs typeface="Arial" panose="020B0604020202020204" pitchFamily="34" charset="0"/>
              </a:rPr>
              <a:t>: HORIZON-INFRA-2025-01-TECH-02 funding estimated at </a:t>
            </a:r>
            <a:r>
              <a:rPr lang="en-US" b="1" dirty="0">
                <a:latin typeface="Arial" panose="020B0604020202020204" pitchFamily="34" charset="0"/>
                <a:cs typeface="Arial" panose="020B0604020202020204" pitchFamily="34" charset="0"/>
              </a:rPr>
              <a:t>10M€ per project</a:t>
            </a:r>
            <a:r>
              <a:rPr lang="en-US" dirty="0">
                <a:latin typeface="Arial" panose="020B0604020202020204" pitchFamily="34" charset="0"/>
                <a:cs typeface="Arial" panose="020B0604020202020204" pitchFamily="34" charset="0"/>
              </a:rPr>
              <a:t>.</a:t>
            </a:r>
          </a:p>
          <a:p>
            <a:pPr marL="341552" marR="3081" lvl="1" indent="-162882">
              <a:lnSpc>
                <a:spcPct val="128299"/>
              </a:lnSpc>
              <a:spcBef>
                <a:spcPts val="494"/>
              </a:spcBef>
              <a:buClr>
                <a:srgbClr val="F2B53C"/>
              </a:buClr>
              <a:buFont typeface="Arial"/>
              <a:buChar char="•"/>
              <a:tabLst>
                <a:tab pos="342322" algn="l"/>
              </a:tabLst>
            </a:pPr>
            <a:r>
              <a:rPr lang="en-US" b="1" dirty="0">
                <a:latin typeface="Arial" panose="020B0604020202020204" pitchFamily="34" charset="0"/>
                <a:cs typeface="Arial" panose="020B0604020202020204" pitchFamily="34" charset="0"/>
              </a:rPr>
              <a:t>Co-Financing Model</a:t>
            </a:r>
            <a:r>
              <a:rPr lang="en-US" dirty="0">
                <a:latin typeface="Arial" panose="020B0604020202020204" pitchFamily="34" charset="0"/>
                <a:cs typeface="Arial" panose="020B0604020202020204" pitchFamily="34" charset="0"/>
              </a:rPr>
              <a:t>: Matching funds leveraged from national sources and industrial partners.</a:t>
            </a:r>
          </a:p>
          <a:p>
            <a:pPr marL="341552" marR="3081" lvl="1" indent="-162882">
              <a:lnSpc>
                <a:spcPct val="128299"/>
              </a:lnSpc>
              <a:spcBef>
                <a:spcPts val="494"/>
              </a:spcBef>
              <a:buClr>
                <a:srgbClr val="F2B53C"/>
              </a:buClr>
              <a:buFont typeface="Arial"/>
              <a:buChar char="•"/>
              <a:tabLst>
                <a:tab pos="342322" algn="l"/>
              </a:tabLst>
            </a:pPr>
            <a:r>
              <a:rPr lang="en-US" b="1" dirty="0">
                <a:latin typeface="Arial" panose="020B0604020202020204" pitchFamily="34" charset="0"/>
                <a:cs typeface="Arial" panose="020B0604020202020204" pitchFamily="34" charset="0"/>
              </a:rPr>
              <a:t>Cost Distribution</a:t>
            </a:r>
            <a:r>
              <a:rPr lang="en-US" dirty="0">
                <a:latin typeface="Arial" panose="020B0604020202020204" pitchFamily="34" charset="0"/>
                <a:cs typeface="Arial" panose="020B0604020202020204" pitchFamily="34" charset="0"/>
              </a:rPr>
              <a:t>: Budget allocated across research infrastructure, technology development, and industry collaboration.</a:t>
            </a:r>
          </a:p>
          <a:p>
            <a:pPr marL="341552" marR="3081" lvl="1" indent="-162882">
              <a:lnSpc>
                <a:spcPct val="128299"/>
              </a:lnSpc>
              <a:spcBef>
                <a:spcPts val="494"/>
              </a:spcBef>
              <a:buClr>
                <a:srgbClr val="F2B53C"/>
              </a:buClr>
              <a:buFont typeface="Arial"/>
              <a:buChar char="•"/>
              <a:tabLst>
                <a:tab pos="342322" algn="l"/>
              </a:tabLst>
            </a:pPr>
            <a:endParaRPr sz="2183" dirty="0">
              <a:latin typeface="Helvetica Neue"/>
              <a:cs typeface="Helvetica Neue"/>
            </a:endParaRPr>
          </a:p>
        </p:txBody>
      </p:sp>
      <p:sp>
        <p:nvSpPr>
          <p:cNvPr id="9" name="Footer Placeholder 5">
            <a:extLst>
              <a:ext uri="{FF2B5EF4-FFF2-40B4-BE49-F238E27FC236}">
                <a16:creationId xmlns:a16="http://schemas.microsoft.com/office/drawing/2014/main" id="{4F5DB1D5-85B7-DD16-6D83-140C3F6DE7FD}"/>
              </a:ext>
            </a:extLst>
          </p:cNvPr>
          <p:cNvSpPr>
            <a:spLocks noGrp="1"/>
          </p:cNvSpPr>
          <p:nvPr>
            <p:ph type="ftr" sz="quarter" idx="5"/>
          </p:nvPr>
        </p:nvSpPr>
        <p:spPr>
          <a:xfrm>
            <a:off x="3581400" y="6431491"/>
            <a:ext cx="3901440" cy="276999"/>
          </a:xfrm>
        </p:spPr>
        <p:txBody>
          <a:bodyPr/>
          <a:lstStyle/>
          <a:p>
            <a:r>
              <a:rPr lang="en-US" dirty="0"/>
              <a:t>DRD1 Meeting 24/02/2025</a:t>
            </a:r>
          </a:p>
        </p:txBody>
      </p:sp>
      <p:sp>
        <p:nvSpPr>
          <p:cNvPr id="10" name="Slide Number Placeholder 4">
            <a:extLst>
              <a:ext uri="{FF2B5EF4-FFF2-40B4-BE49-F238E27FC236}">
                <a16:creationId xmlns:a16="http://schemas.microsoft.com/office/drawing/2014/main" id="{225878E1-CFE0-8222-5805-00E0D806E3C8}"/>
              </a:ext>
            </a:extLst>
          </p:cNvPr>
          <p:cNvSpPr txBox="1">
            <a:spLocks/>
          </p:cNvSpPr>
          <p:nvPr/>
        </p:nvSpPr>
        <p:spPr>
          <a:xfrm>
            <a:off x="8778240" y="6377940"/>
            <a:ext cx="2804160" cy="276999"/>
          </a:xfrm>
          <a:prstGeom prst="rect">
            <a:avLst/>
          </a:prstGeom>
        </p:spPr>
        <p:txBody>
          <a:bodyPr/>
          <a:lstStyle>
            <a:defPPr>
              <a:defRPr kern="0"/>
            </a:defPPr>
          </a:lstStyle>
          <a:p>
            <a:pPr algn="r">
              <a:defRPr/>
            </a:pPr>
            <a:fld id="{C2F86557-B369-48F2-8020-C1F994B8304C}" type="slidenum">
              <a:rPr lang="en-US" smtClean="0">
                <a:solidFill>
                  <a:srgbClr val="3333CC"/>
                </a:solidFill>
              </a:rPr>
              <a:pPr algn="r">
                <a:defRPr/>
              </a:pPr>
              <a:t>5</a:t>
            </a:fld>
            <a:endParaRPr lang="en-US" dirty="0">
              <a:solidFill>
                <a:srgbClr val="3333CC"/>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p:nvPr/>
        </p:nvSpPr>
        <p:spPr>
          <a:xfrm>
            <a:off x="12000381" y="6510152"/>
            <a:ext cx="86254" cy="170003"/>
          </a:xfrm>
          <a:prstGeom prst="rect">
            <a:avLst/>
          </a:prstGeom>
        </p:spPr>
        <p:txBody>
          <a:bodyPr vert="horz" wrap="square" lIns="0" tIns="1925" rIns="0" bIns="0" rtlCol="0">
            <a:spAutoFit/>
          </a:bodyPr>
          <a:lstStyle/>
          <a:p>
            <a:pPr marL="7701">
              <a:spcBef>
                <a:spcPts val="15"/>
              </a:spcBef>
            </a:pPr>
            <a:r>
              <a:rPr lang="en-US" sz="1092" spc="-30">
                <a:solidFill>
                  <a:srgbClr val="FFFFFF"/>
                </a:solidFill>
                <a:latin typeface="Calibri"/>
                <a:cs typeface="Calibri"/>
              </a:rPr>
              <a:t>4</a:t>
            </a:r>
            <a:endParaRPr lang="en-US" sz="1092">
              <a:latin typeface="Calibri"/>
              <a:cs typeface="Calibri"/>
            </a:endParaRPr>
          </a:p>
        </p:txBody>
      </p:sp>
      <p:pic>
        <p:nvPicPr>
          <p:cNvPr id="8" name="Picture 7">
            <a:extLst>
              <a:ext uri="{FF2B5EF4-FFF2-40B4-BE49-F238E27FC236}">
                <a16:creationId xmlns:a16="http://schemas.microsoft.com/office/drawing/2014/main" id="{C6A51C42-499A-714B-FD41-646B7B22F24D}"/>
              </a:ext>
            </a:extLst>
          </p:cNvPr>
          <p:cNvPicPr>
            <a:picLocks noChangeAspect="1"/>
          </p:cNvPicPr>
          <p:nvPr/>
        </p:nvPicPr>
        <p:blipFill>
          <a:blip r:embed="rId2"/>
          <a:stretch>
            <a:fillRect/>
          </a:stretch>
        </p:blipFill>
        <p:spPr>
          <a:xfrm>
            <a:off x="432935" y="1957528"/>
            <a:ext cx="8863466" cy="4900472"/>
          </a:xfrm>
          <a:prstGeom prst="rect">
            <a:avLst/>
          </a:prstGeom>
        </p:spPr>
      </p:pic>
      <p:sp>
        <p:nvSpPr>
          <p:cNvPr id="10" name="TextBox 9">
            <a:extLst>
              <a:ext uri="{FF2B5EF4-FFF2-40B4-BE49-F238E27FC236}">
                <a16:creationId xmlns:a16="http://schemas.microsoft.com/office/drawing/2014/main" id="{F717129E-9CF6-67ED-9C18-F6B42248C25B}"/>
              </a:ext>
            </a:extLst>
          </p:cNvPr>
          <p:cNvSpPr txBox="1"/>
          <p:nvPr/>
        </p:nvSpPr>
        <p:spPr>
          <a:xfrm rot="17544397">
            <a:off x="8418126" y="3743689"/>
            <a:ext cx="4296678" cy="646331"/>
          </a:xfrm>
          <a:prstGeom prst="rect">
            <a:avLst/>
          </a:prstGeom>
          <a:noFill/>
        </p:spPr>
        <p:txBody>
          <a:bodyPr wrap="square">
            <a:spAutoFit/>
          </a:bodyPr>
          <a:lstStyle/>
          <a:p>
            <a:r>
              <a:rPr lang="en-US" dirty="0">
                <a:solidFill>
                  <a:srgbClr val="15186A"/>
                </a:solidFill>
                <a:effectLst/>
                <a:latin typeface="Calibri" panose="020F0502020204030204" pitchFamily="34" charset="0"/>
              </a:rPr>
              <a:t>First meeting of proposal preparation team of </a:t>
            </a:r>
            <a:r>
              <a:rPr lang="en-US" dirty="0" err="1">
                <a:solidFill>
                  <a:srgbClr val="15186A"/>
                </a:solidFill>
                <a:effectLst/>
                <a:latin typeface="Calibri" panose="020F0502020204030204" pitchFamily="34" charset="0"/>
              </a:rPr>
              <a:t>AIDAxxx</a:t>
            </a:r>
            <a:r>
              <a:rPr lang="en-US" dirty="0">
                <a:solidFill>
                  <a:srgbClr val="15186A"/>
                </a:solidFill>
                <a:effectLst/>
                <a:latin typeface="Calibri" panose="020F0502020204030204" pitchFamily="34" charset="0"/>
              </a:rPr>
              <a:t> P. </a:t>
            </a:r>
            <a:r>
              <a:rPr lang="en-US" dirty="0" err="1">
                <a:solidFill>
                  <a:srgbClr val="15186A"/>
                </a:solidFill>
                <a:effectLst/>
                <a:latin typeface="Calibri" panose="020F0502020204030204" pitchFamily="34" charset="0"/>
              </a:rPr>
              <a:t>Giacomelli</a:t>
            </a:r>
            <a:r>
              <a:rPr lang="en-US" dirty="0">
                <a:solidFill>
                  <a:srgbClr val="15186A"/>
                </a:solidFill>
                <a:effectLst/>
                <a:latin typeface="Calibri" panose="020F0502020204030204" pitchFamily="34" charset="0"/>
              </a:rPr>
              <a:t> INFN Bologna </a:t>
            </a:r>
          </a:p>
        </p:txBody>
      </p:sp>
      <p:sp>
        <p:nvSpPr>
          <p:cNvPr id="20" name="TextBox 19">
            <a:extLst>
              <a:ext uri="{FF2B5EF4-FFF2-40B4-BE49-F238E27FC236}">
                <a16:creationId xmlns:a16="http://schemas.microsoft.com/office/drawing/2014/main" id="{A455D368-D335-80EF-568A-3CB39526E2CB}"/>
              </a:ext>
            </a:extLst>
          </p:cNvPr>
          <p:cNvSpPr txBox="1"/>
          <p:nvPr/>
        </p:nvSpPr>
        <p:spPr>
          <a:xfrm>
            <a:off x="53431" y="859648"/>
            <a:ext cx="11705635" cy="923330"/>
          </a:xfrm>
          <a:prstGeom prst="rect">
            <a:avLst/>
          </a:prstGeom>
          <a:noFill/>
        </p:spPr>
        <p:txBody>
          <a:bodyPr wrap="square">
            <a:spAutoFit/>
          </a:bodyPr>
          <a:lstStyle/>
          <a:p>
            <a:r>
              <a:rPr lang="en-US" dirty="0"/>
              <a:t>The program must be in line with the expected priorities of the European Strategy for Particle Physics, recognized by the European Strategy Forum on Research Infrastructures (ESFRI) and the European Commission (EC) as the reference roadmap for particle physics in Europe.</a:t>
            </a:r>
          </a:p>
        </p:txBody>
      </p:sp>
      <p:sp>
        <p:nvSpPr>
          <p:cNvPr id="22" name="object 2">
            <a:extLst>
              <a:ext uri="{FF2B5EF4-FFF2-40B4-BE49-F238E27FC236}">
                <a16:creationId xmlns:a16="http://schemas.microsoft.com/office/drawing/2014/main" id="{7A047F60-384D-5823-0851-AABFC70447C9}"/>
              </a:ext>
            </a:extLst>
          </p:cNvPr>
          <p:cNvSpPr txBox="1">
            <a:spLocks noGrp="1"/>
          </p:cNvSpPr>
          <p:nvPr>
            <p:ph type="title"/>
          </p:nvPr>
        </p:nvSpPr>
        <p:spPr>
          <a:xfrm>
            <a:off x="48176" y="-40385"/>
            <a:ext cx="9172024" cy="686829"/>
          </a:xfrm>
          <a:prstGeom prst="rect">
            <a:avLst/>
          </a:prstGeom>
        </p:spPr>
        <p:txBody>
          <a:bodyPr vert="horz" wrap="square" lIns="0" tIns="9627" rIns="0" bIns="0" rtlCol="0">
            <a:spAutoFit/>
          </a:bodyPr>
          <a:lstStyle/>
          <a:p>
            <a:pPr marL="7701">
              <a:spcBef>
                <a:spcPts val="76"/>
              </a:spcBef>
            </a:pPr>
            <a:r>
              <a:rPr lang="en-US" dirty="0">
                <a:solidFill>
                  <a:srgbClr val="011893"/>
                </a:solidFill>
              </a:rPr>
              <a:t>Strategic alignment </a:t>
            </a:r>
            <a:endParaRPr spc="-6" dirty="0">
              <a:solidFill>
                <a:srgbClr val="011893"/>
              </a:solidFill>
            </a:endParaRPr>
          </a:p>
        </p:txBody>
      </p:sp>
      <p:sp>
        <p:nvSpPr>
          <p:cNvPr id="26" name="Rectangle 25">
            <a:extLst>
              <a:ext uri="{FF2B5EF4-FFF2-40B4-BE49-F238E27FC236}">
                <a16:creationId xmlns:a16="http://schemas.microsoft.com/office/drawing/2014/main" id="{6FB33A6C-009D-33F9-6CC2-D3C2779DC34B}"/>
              </a:ext>
            </a:extLst>
          </p:cNvPr>
          <p:cNvSpPr/>
          <p:nvPr/>
        </p:nvSpPr>
        <p:spPr>
          <a:xfrm>
            <a:off x="685800" y="5334000"/>
            <a:ext cx="8305800" cy="533400"/>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E9882AB1-7E14-95F7-06F3-73344B668218}"/>
              </a:ext>
            </a:extLst>
          </p:cNvPr>
          <p:cNvSpPr/>
          <p:nvPr/>
        </p:nvSpPr>
        <p:spPr>
          <a:xfrm>
            <a:off x="656897" y="2590800"/>
            <a:ext cx="8305800" cy="457200"/>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Slide Number Placeholder 4">
            <a:extLst>
              <a:ext uri="{FF2B5EF4-FFF2-40B4-BE49-F238E27FC236}">
                <a16:creationId xmlns:a16="http://schemas.microsoft.com/office/drawing/2014/main" id="{3E30F957-D800-CD33-4E07-4B3B2228D7E1}"/>
              </a:ext>
            </a:extLst>
          </p:cNvPr>
          <p:cNvSpPr txBox="1">
            <a:spLocks/>
          </p:cNvSpPr>
          <p:nvPr/>
        </p:nvSpPr>
        <p:spPr>
          <a:xfrm>
            <a:off x="8778240" y="6377940"/>
            <a:ext cx="2804160" cy="276999"/>
          </a:xfrm>
          <a:prstGeom prst="rect">
            <a:avLst/>
          </a:prstGeom>
        </p:spPr>
        <p:txBody>
          <a:bodyPr/>
          <a:lstStyle>
            <a:defPPr>
              <a:defRPr kern="0"/>
            </a:defPPr>
          </a:lstStyle>
          <a:p>
            <a:pPr algn="r">
              <a:defRPr/>
            </a:pPr>
            <a:fld id="{C2F86557-B369-48F2-8020-C1F994B8304C}" type="slidenum">
              <a:rPr lang="en-US" smtClean="0">
                <a:solidFill>
                  <a:srgbClr val="3333CC"/>
                </a:solidFill>
              </a:rPr>
              <a:pPr algn="r">
                <a:defRPr/>
              </a:pPr>
              <a:t>6</a:t>
            </a:fld>
            <a:endParaRPr lang="en-US" dirty="0">
              <a:solidFill>
                <a:srgbClr val="3333CC"/>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291335" y="796240"/>
            <a:ext cx="11609327" cy="5747941"/>
          </a:xfrm>
          <a:prstGeom prst="rect">
            <a:avLst/>
          </a:prstGeom>
        </p:spPr>
        <p:txBody>
          <a:bodyPr vert="horz" wrap="square" lIns="0" tIns="104352" rIns="0" bIns="0" rtlCol="0">
            <a:spAutoFit/>
          </a:bodyPr>
          <a:lstStyle/>
          <a:p>
            <a:r>
              <a:rPr lang="en-US" dirty="0">
                <a:latin typeface="Arial" panose="020B0604020202020204" pitchFamily="34" charset="0"/>
                <a:cs typeface="Arial" panose="020B0604020202020204" pitchFamily="34" charset="0"/>
              </a:rPr>
              <a:t>📅 </a:t>
            </a:r>
            <a:r>
              <a:rPr lang="en-US" b="1" dirty="0">
                <a:latin typeface="Arial" panose="020B0604020202020204" pitchFamily="34" charset="0"/>
                <a:cs typeface="Arial" panose="020B0604020202020204" pitchFamily="34" charset="0"/>
              </a:rPr>
              <a:t>Deadline: Early Autumn 2025</a:t>
            </a:r>
          </a:p>
          <a:p>
            <a:endParaRPr lang="en-US" dirty="0">
              <a:latin typeface="Arial" panose="020B0604020202020204" pitchFamily="34" charset="0"/>
              <a:cs typeface="Arial" panose="020B0604020202020204" pitchFamily="34" charset="0"/>
            </a:endParaRPr>
          </a:p>
          <a:p>
            <a:pPr>
              <a:buFont typeface="Arial" panose="020B0604020202020204" pitchFamily="34" charset="0"/>
              <a:buChar char="•"/>
            </a:pPr>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 </a:t>
            </a:r>
            <a:r>
              <a:rPr lang="en-US" b="1" dirty="0">
                <a:latin typeface="Arial" panose="020B0604020202020204" pitchFamily="34" charset="0"/>
                <a:cs typeface="Arial" panose="020B0604020202020204" pitchFamily="34" charset="0"/>
              </a:rPr>
              <a:t>Team Coordination: Proposal Preparation team</a:t>
            </a:r>
            <a:endParaRPr lang="en-US"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dirty="0">
                <a:latin typeface="Arial" panose="020B0604020202020204" pitchFamily="34" charset="0"/>
                <a:cs typeface="Arial" panose="020B0604020202020204" pitchFamily="34" charset="0"/>
              </a:rPr>
              <a:t>Ensure </a:t>
            </a:r>
            <a:r>
              <a:rPr lang="en-US" b="1" dirty="0">
                <a:latin typeface="Arial" panose="020B0604020202020204" pitchFamily="34" charset="0"/>
                <a:cs typeface="Arial" panose="020B0604020202020204" pitchFamily="34" charset="0"/>
              </a:rPr>
              <a:t>collaboration between </a:t>
            </a:r>
            <a:r>
              <a:rPr lang="en-US" b="1" dirty="0" err="1">
                <a:latin typeface="Arial" panose="020B0604020202020204" pitchFamily="34" charset="0"/>
                <a:cs typeface="Arial" panose="020B0604020202020204" pitchFamily="34" charset="0"/>
              </a:rPr>
              <a:t>AIDAinnova</a:t>
            </a:r>
            <a:r>
              <a:rPr lang="en-US" b="1" dirty="0">
                <a:latin typeface="Arial" panose="020B0604020202020204" pitchFamily="34" charset="0"/>
                <a:cs typeface="Arial" panose="020B0604020202020204" pitchFamily="34" charset="0"/>
              </a:rPr>
              <a:t> management, DRDC, and technical experts (some from DRD management)</a:t>
            </a:r>
            <a:endParaRPr lang="en-US" dirty="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 </a:t>
            </a:r>
            <a:r>
              <a:rPr lang="en-US" b="1" dirty="0">
                <a:latin typeface="Arial" panose="020B0604020202020204" pitchFamily="34" charset="0"/>
                <a:cs typeface="Arial" panose="020B0604020202020204" pitchFamily="34" charset="0"/>
              </a:rPr>
              <a:t>Drafting Work Packages</a:t>
            </a:r>
            <a:endParaRPr lang="en-US"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dirty="0">
                <a:latin typeface="Arial" panose="020B0604020202020204" pitchFamily="34" charset="0"/>
                <a:cs typeface="Arial" panose="020B0604020202020204" pitchFamily="34" charset="0"/>
              </a:rPr>
              <a:t>Define </a:t>
            </a:r>
            <a:r>
              <a:rPr lang="en-US" b="1" dirty="0">
                <a:latin typeface="Arial" panose="020B0604020202020204" pitchFamily="34" charset="0"/>
                <a:cs typeface="Arial" panose="020B0604020202020204" pitchFamily="34" charset="0"/>
              </a:rPr>
              <a:t>objectives, partners, and funding allocation</a:t>
            </a:r>
            <a:r>
              <a:rPr lang="en-US" dirty="0">
                <a:latin typeface="Arial" panose="020B0604020202020204" pitchFamily="34" charset="0"/>
                <a:cs typeface="Arial" panose="020B0604020202020204" pitchFamily="34" charset="0"/>
              </a:rPr>
              <a:t>.</a:t>
            </a:r>
          </a:p>
          <a:p>
            <a:pPr marL="285750" indent="-285750">
              <a:buFont typeface="Arial" panose="020B0604020202020204" pitchFamily="34" charset="0"/>
              <a:buChar char="•"/>
            </a:pPr>
            <a:r>
              <a:rPr lang="en-US" dirty="0">
                <a:latin typeface="Arial" panose="020B0604020202020204" pitchFamily="34" charset="0"/>
                <a:cs typeface="Arial" panose="020B0604020202020204" pitchFamily="34" charset="0"/>
              </a:rPr>
              <a:t>Structure </a:t>
            </a:r>
            <a:r>
              <a:rPr lang="en-US" b="1" dirty="0">
                <a:latin typeface="Arial" panose="020B0604020202020204" pitchFamily="34" charset="0"/>
                <a:cs typeface="Arial" panose="020B0604020202020204" pitchFamily="34" charset="0"/>
              </a:rPr>
              <a:t>WPs and tasks</a:t>
            </a:r>
            <a:r>
              <a:rPr lang="en-US" dirty="0">
                <a:latin typeface="Arial" panose="020B0604020202020204" pitchFamily="34" charset="0"/>
                <a:cs typeface="Arial" panose="020B0604020202020204" pitchFamily="34" charset="0"/>
              </a:rPr>
              <a:t> according to project needs.</a:t>
            </a:r>
          </a:p>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 </a:t>
            </a:r>
            <a:r>
              <a:rPr lang="en-US" b="1" dirty="0">
                <a:latin typeface="Arial" panose="020B0604020202020204" pitchFamily="34" charset="0"/>
                <a:cs typeface="Arial" panose="020B0604020202020204" pitchFamily="34" charset="0"/>
              </a:rPr>
              <a:t>Financial Planning</a:t>
            </a:r>
            <a:endParaRPr lang="en-US"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dirty="0">
                <a:latin typeface="Arial" panose="020B0604020202020204" pitchFamily="34" charset="0"/>
                <a:cs typeface="Arial" panose="020B0604020202020204" pitchFamily="34" charset="0"/>
              </a:rPr>
              <a:t>Prepare a </a:t>
            </a:r>
            <a:r>
              <a:rPr lang="en-US" b="1" dirty="0">
                <a:latin typeface="Arial" panose="020B0604020202020204" pitchFamily="34" charset="0"/>
                <a:cs typeface="Arial" panose="020B0604020202020204" pitchFamily="34" charset="0"/>
              </a:rPr>
              <a:t>detailed funding breakdown</a:t>
            </a:r>
            <a:r>
              <a:rPr lang="en-US" dirty="0">
                <a:latin typeface="Arial" panose="020B0604020202020204" pitchFamily="34" charset="0"/>
                <a:cs typeface="Arial" panose="020B0604020202020204" pitchFamily="34" charset="0"/>
              </a:rPr>
              <a:t> for each WP and task.</a:t>
            </a:r>
          </a:p>
          <a:p>
            <a:pPr marL="285750" indent="-285750">
              <a:buFont typeface="Arial" panose="020B0604020202020204" pitchFamily="34" charset="0"/>
              <a:buChar char="•"/>
            </a:pPr>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 </a:t>
            </a:r>
            <a:r>
              <a:rPr lang="en-US" b="1" dirty="0">
                <a:latin typeface="Arial" panose="020B0604020202020204" pitchFamily="34" charset="0"/>
                <a:cs typeface="Arial" panose="020B0604020202020204" pitchFamily="34" charset="0"/>
              </a:rPr>
              <a:t>Finalization &amp; Submission</a:t>
            </a:r>
            <a:endParaRPr lang="en-US"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dirty="0">
                <a:latin typeface="Arial" panose="020B0604020202020204" pitchFamily="34" charset="0"/>
                <a:cs typeface="Arial" panose="020B0604020202020204" pitchFamily="34" charset="0"/>
              </a:rPr>
              <a:t>Conduct </a:t>
            </a:r>
            <a:r>
              <a:rPr lang="en-US" b="1" dirty="0">
                <a:latin typeface="Arial" panose="020B0604020202020204" pitchFamily="34" charset="0"/>
                <a:cs typeface="Arial" panose="020B0604020202020204" pitchFamily="34" charset="0"/>
              </a:rPr>
              <a:t>proposal refinement</a:t>
            </a:r>
            <a:r>
              <a:rPr lang="en-US" dirty="0">
                <a:latin typeface="Arial" panose="020B0604020202020204" pitchFamily="34" charset="0"/>
                <a:cs typeface="Arial" panose="020B0604020202020204" pitchFamily="34" charset="0"/>
              </a:rPr>
              <a:t> and </a:t>
            </a:r>
            <a:r>
              <a:rPr lang="en-US" b="1" dirty="0">
                <a:latin typeface="Arial" panose="020B0604020202020204" pitchFamily="34" charset="0"/>
                <a:cs typeface="Arial" panose="020B0604020202020204" pitchFamily="34" charset="0"/>
              </a:rPr>
              <a:t>internal review process</a:t>
            </a:r>
            <a:r>
              <a:rPr lang="en-US" dirty="0">
                <a:latin typeface="Arial" panose="020B0604020202020204" pitchFamily="34" charset="0"/>
                <a:cs typeface="Arial" panose="020B0604020202020204" pitchFamily="34" charset="0"/>
              </a:rPr>
              <a:t>.</a:t>
            </a:r>
          </a:p>
          <a:p>
            <a:pPr marL="285750" indent="-285750">
              <a:buFont typeface="Arial" panose="020B0604020202020204" pitchFamily="34" charset="0"/>
              <a:buChar char="•"/>
            </a:pPr>
            <a:r>
              <a:rPr lang="en-US" b="1" dirty="0">
                <a:latin typeface="Arial" panose="020B0604020202020204" pitchFamily="34" charset="0"/>
                <a:cs typeface="Arial" panose="020B0604020202020204" pitchFamily="34" charset="0"/>
              </a:rPr>
              <a:t>Official submission</a:t>
            </a:r>
            <a:r>
              <a:rPr lang="en-US" dirty="0">
                <a:latin typeface="Arial" panose="020B0604020202020204" pitchFamily="34" charset="0"/>
                <a:cs typeface="Arial" panose="020B0604020202020204" pitchFamily="34" charset="0"/>
              </a:rPr>
              <a:t> by </a:t>
            </a:r>
            <a:r>
              <a:rPr lang="en-US" b="1" dirty="0">
                <a:latin typeface="Arial" panose="020B0604020202020204" pitchFamily="34" charset="0"/>
                <a:cs typeface="Arial" panose="020B0604020202020204" pitchFamily="34" charset="0"/>
              </a:rPr>
              <a:t>Autumn 2025</a:t>
            </a:r>
            <a:r>
              <a:rPr lang="en-US" dirty="0">
                <a:latin typeface="Arial" panose="020B0604020202020204" pitchFamily="34" charset="0"/>
                <a:cs typeface="Arial" panose="020B0604020202020204" pitchFamily="34" charset="0"/>
              </a:rPr>
              <a:t>.</a:t>
            </a:r>
          </a:p>
          <a:p>
            <a:pPr marL="285750" indent="-285750">
              <a:buFont typeface="Arial" panose="020B0604020202020204" pitchFamily="34" charset="0"/>
              <a:buChar char="•"/>
            </a:pPr>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 </a:t>
            </a:r>
            <a:r>
              <a:rPr lang="en-US" b="1" dirty="0">
                <a:latin typeface="Arial" panose="020B0604020202020204" pitchFamily="34" charset="0"/>
                <a:cs typeface="Arial" panose="020B0604020202020204" pitchFamily="34" charset="0"/>
              </a:rPr>
              <a:t>Start 2026</a:t>
            </a:r>
          </a:p>
          <a:p>
            <a:pPr marL="7701">
              <a:spcBef>
                <a:spcPts val="822"/>
              </a:spcBef>
              <a:buClr>
                <a:srgbClr val="F2B53C"/>
              </a:buClr>
              <a:tabLst>
                <a:tab pos="162497" algn="l"/>
              </a:tabLst>
            </a:pPr>
            <a:endParaRPr dirty="0">
              <a:latin typeface="Arial" panose="020B0604020202020204" pitchFamily="34" charset="0"/>
              <a:cs typeface="Arial" panose="020B0604020202020204" pitchFamily="34" charset="0"/>
            </a:endParaRPr>
          </a:p>
        </p:txBody>
      </p:sp>
      <p:sp>
        <p:nvSpPr>
          <p:cNvPr id="5" name="object 5"/>
          <p:cNvSpPr txBox="1"/>
          <p:nvPr/>
        </p:nvSpPr>
        <p:spPr>
          <a:xfrm>
            <a:off x="12000381" y="6510152"/>
            <a:ext cx="86254" cy="170003"/>
          </a:xfrm>
          <a:prstGeom prst="rect">
            <a:avLst/>
          </a:prstGeom>
        </p:spPr>
        <p:txBody>
          <a:bodyPr vert="horz" wrap="square" lIns="0" tIns="1925" rIns="0" bIns="0" rtlCol="0">
            <a:spAutoFit/>
          </a:bodyPr>
          <a:lstStyle/>
          <a:p>
            <a:pPr marL="7701">
              <a:spcBef>
                <a:spcPts val="15"/>
              </a:spcBef>
            </a:pPr>
            <a:r>
              <a:rPr sz="1092" spc="-30" dirty="0">
                <a:solidFill>
                  <a:srgbClr val="FFFFFF"/>
                </a:solidFill>
                <a:latin typeface="Calibri"/>
                <a:cs typeface="Calibri"/>
              </a:rPr>
              <a:t>5</a:t>
            </a:r>
            <a:endParaRPr sz="1092">
              <a:latin typeface="Calibri"/>
              <a:cs typeface="Calibri"/>
            </a:endParaRPr>
          </a:p>
        </p:txBody>
      </p:sp>
      <p:sp>
        <p:nvSpPr>
          <p:cNvPr id="3" name="object 3"/>
          <p:cNvSpPr txBox="1">
            <a:spLocks noGrp="1"/>
          </p:cNvSpPr>
          <p:nvPr>
            <p:ph type="title"/>
          </p:nvPr>
        </p:nvSpPr>
        <p:spPr>
          <a:xfrm>
            <a:off x="48176" y="-40385"/>
            <a:ext cx="10062122" cy="686829"/>
          </a:xfrm>
          <a:prstGeom prst="rect">
            <a:avLst/>
          </a:prstGeom>
        </p:spPr>
        <p:txBody>
          <a:bodyPr vert="horz" wrap="square" lIns="0" tIns="9627" rIns="0" bIns="0" rtlCol="0">
            <a:spAutoFit/>
          </a:bodyPr>
          <a:lstStyle/>
          <a:p>
            <a:pPr algn="ctr"/>
            <a:r>
              <a:rPr lang="en-US" sz="4400" dirty="0">
                <a:solidFill>
                  <a:srgbClr val="011893"/>
                </a:solidFill>
              </a:rPr>
              <a:t>Proposal Submission Roadmap</a:t>
            </a:r>
          </a:p>
        </p:txBody>
      </p:sp>
      <p:sp>
        <p:nvSpPr>
          <p:cNvPr id="7" name="Footer Placeholder 5">
            <a:extLst>
              <a:ext uri="{FF2B5EF4-FFF2-40B4-BE49-F238E27FC236}">
                <a16:creationId xmlns:a16="http://schemas.microsoft.com/office/drawing/2014/main" id="{BFB2F731-C5BC-0518-DD0B-06B4C349FA99}"/>
              </a:ext>
            </a:extLst>
          </p:cNvPr>
          <p:cNvSpPr>
            <a:spLocks noGrp="1"/>
          </p:cNvSpPr>
          <p:nvPr>
            <p:ph type="ftr" sz="quarter" idx="5"/>
          </p:nvPr>
        </p:nvSpPr>
        <p:spPr>
          <a:xfrm>
            <a:off x="3581400" y="6431491"/>
            <a:ext cx="3901440" cy="276999"/>
          </a:xfrm>
        </p:spPr>
        <p:txBody>
          <a:bodyPr/>
          <a:lstStyle/>
          <a:p>
            <a:r>
              <a:rPr lang="en-US" dirty="0"/>
              <a:t>DRD1 Meeting 24/02/2025</a:t>
            </a:r>
          </a:p>
        </p:txBody>
      </p:sp>
      <p:sp>
        <p:nvSpPr>
          <p:cNvPr id="8" name="Slide Number Placeholder 4">
            <a:extLst>
              <a:ext uri="{FF2B5EF4-FFF2-40B4-BE49-F238E27FC236}">
                <a16:creationId xmlns:a16="http://schemas.microsoft.com/office/drawing/2014/main" id="{A6121E72-698A-C9E0-2BBE-C48CBA07127C}"/>
              </a:ext>
            </a:extLst>
          </p:cNvPr>
          <p:cNvSpPr txBox="1">
            <a:spLocks/>
          </p:cNvSpPr>
          <p:nvPr/>
        </p:nvSpPr>
        <p:spPr>
          <a:xfrm>
            <a:off x="8778240" y="6377940"/>
            <a:ext cx="2804160" cy="276999"/>
          </a:xfrm>
          <a:prstGeom prst="rect">
            <a:avLst/>
          </a:prstGeom>
        </p:spPr>
        <p:txBody>
          <a:bodyPr/>
          <a:lstStyle>
            <a:defPPr>
              <a:defRPr kern="0"/>
            </a:defPPr>
          </a:lstStyle>
          <a:p>
            <a:pPr algn="r">
              <a:defRPr/>
            </a:pPr>
            <a:fld id="{C2F86557-B369-48F2-8020-C1F994B8304C}" type="slidenum">
              <a:rPr lang="en-US" smtClean="0">
                <a:solidFill>
                  <a:srgbClr val="3333CC"/>
                </a:solidFill>
              </a:rPr>
              <a:pPr algn="r">
                <a:defRPr/>
              </a:pPr>
              <a:t>7</a:t>
            </a:fld>
            <a:endParaRPr lang="en-US" dirty="0">
              <a:solidFill>
                <a:srgbClr val="3333CC"/>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body" idx="1"/>
          </p:nvPr>
        </p:nvSpPr>
        <p:spPr>
          <a:xfrm>
            <a:off x="478221" y="990600"/>
            <a:ext cx="8732852" cy="4584483"/>
          </a:xfrm>
          <a:prstGeom prst="rect">
            <a:avLst/>
          </a:prstGeom>
        </p:spPr>
        <p:txBody>
          <a:bodyPr vert="horz" wrap="square" lIns="0" tIns="62380" rIns="0" bIns="0" rtlCol="0">
            <a:spAutoFit/>
          </a:bodyPr>
          <a:lstStyle/>
          <a:p>
            <a:pPr marL="7702">
              <a:spcBef>
                <a:spcPts val="491"/>
              </a:spcBef>
              <a:buClr>
                <a:srgbClr val="F2B53C"/>
              </a:buClr>
              <a:tabLst>
                <a:tab pos="162882" algn="l"/>
              </a:tabLst>
            </a:pPr>
            <a:r>
              <a:rPr sz="1789" dirty="0"/>
              <a:t>Members</a:t>
            </a:r>
            <a:r>
              <a:rPr sz="1789" spc="-9" dirty="0"/>
              <a:t> </a:t>
            </a:r>
            <a:r>
              <a:rPr sz="1789" dirty="0"/>
              <a:t>of</a:t>
            </a:r>
            <a:r>
              <a:rPr sz="1789" spc="-6" dirty="0"/>
              <a:t> </a:t>
            </a:r>
            <a:r>
              <a:rPr sz="1789" dirty="0"/>
              <a:t>the</a:t>
            </a:r>
            <a:r>
              <a:rPr sz="1789" spc="-36" dirty="0"/>
              <a:t> </a:t>
            </a:r>
            <a:r>
              <a:rPr sz="1789" spc="-12" dirty="0"/>
              <a:t>Team</a:t>
            </a:r>
            <a:endParaRPr sz="1789" dirty="0"/>
          </a:p>
          <a:p>
            <a:pPr marL="418565" lvl="1" indent="-220642">
              <a:spcBef>
                <a:spcPts val="434"/>
              </a:spcBef>
              <a:buClr>
                <a:srgbClr val="000000"/>
              </a:buClr>
              <a:buChar char="•"/>
              <a:tabLst>
                <a:tab pos="418565" algn="l"/>
              </a:tabLst>
            </a:pPr>
            <a:r>
              <a:rPr sz="1789" dirty="0">
                <a:solidFill>
                  <a:srgbClr val="008F00"/>
                </a:solidFill>
                <a:latin typeface="Helvetica"/>
                <a:cs typeface="Helvetica"/>
              </a:rPr>
              <a:t>Paolo</a:t>
            </a:r>
            <a:r>
              <a:rPr sz="1789" spc="3" dirty="0">
                <a:solidFill>
                  <a:srgbClr val="008F00"/>
                </a:solidFill>
                <a:latin typeface="Helvetica"/>
                <a:cs typeface="Helvetica"/>
              </a:rPr>
              <a:t> </a:t>
            </a:r>
            <a:r>
              <a:rPr sz="1789" dirty="0">
                <a:solidFill>
                  <a:srgbClr val="008F00"/>
                </a:solidFill>
                <a:latin typeface="Helvetica"/>
                <a:cs typeface="Helvetica"/>
              </a:rPr>
              <a:t>Giacomelli</a:t>
            </a:r>
            <a:r>
              <a:rPr sz="1789" spc="-97" dirty="0">
                <a:solidFill>
                  <a:srgbClr val="008F00"/>
                </a:solidFill>
                <a:latin typeface="Helvetica"/>
                <a:cs typeface="Helvetica"/>
              </a:rPr>
              <a:t> </a:t>
            </a:r>
            <a:r>
              <a:rPr sz="1789" dirty="0">
                <a:latin typeface="Helvetica"/>
                <a:cs typeface="Helvetica"/>
              </a:rPr>
              <a:t>AIDAinnova</a:t>
            </a:r>
            <a:r>
              <a:rPr sz="1789" spc="6" dirty="0">
                <a:latin typeface="Helvetica"/>
                <a:cs typeface="Helvetica"/>
              </a:rPr>
              <a:t> </a:t>
            </a:r>
            <a:r>
              <a:rPr sz="1789" dirty="0">
                <a:latin typeface="Helvetica"/>
                <a:cs typeface="Helvetica"/>
              </a:rPr>
              <a:t>management </a:t>
            </a:r>
            <a:r>
              <a:rPr sz="1789" spc="-12" dirty="0">
                <a:latin typeface="Helvetica"/>
                <a:cs typeface="Helvetica"/>
              </a:rPr>
              <a:t>(IT)</a:t>
            </a:r>
            <a:endParaRPr sz="1789" dirty="0">
              <a:latin typeface="Helvetica"/>
              <a:cs typeface="Helvetica"/>
            </a:endParaRPr>
          </a:p>
          <a:p>
            <a:pPr marL="418565" lvl="1" indent="-220642">
              <a:spcBef>
                <a:spcPts val="434"/>
              </a:spcBef>
              <a:buClr>
                <a:srgbClr val="000000"/>
              </a:buClr>
              <a:buChar char="•"/>
              <a:tabLst>
                <a:tab pos="418565" algn="l"/>
              </a:tabLst>
            </a:pPr>
            <a:r>
              <a:rPr sz="1789" dirty="0">
                <a:solidFill>
                  <a:srgbClr val="009051"/>
                </a:solidFill>
                <a:latin typeface="Helvetica"/>
                <a:cs typeface="Helvetica"/>
              </a:rPr>
              <a:t>Daniela</a:t>
            </a:r>
            <a:r>
              <a:rPr sz="1789" spc="-3" dirty="0">
                <a:solidFill>
                  <a:srgbClr val="009051"/>
                </a:solidFill>
                <a:latin typeface="Helvetica"/>
                <a:cs typeface="Helvetica"/>
              </a:rPr>
              <a:t> </a:t>
            </a:r>
            <a:r>
              <a:rPr sz="1789" dirty="0">
                <a:solidFill>
                  <a:srgbClr val="009051"/>
                </a:solidFill>
                <a:latin typeface="Helvetica"/>
                <a:cs typeface="Helvetica"/>
              </a:rPr>
              <a:t>Bortoletto</a:t>
            </a:r>
            <a:r>
              <a:rPr sz="1789" spc="-100" dirty="0">
                <a:solidFill>
                  <a:srgbClr val="009051"/>
                </a:solidFill>
                <a:latin typeface="Helvetica"/>
                <a:cs typeface="Helvetica"/>
              </a:rPr>
              <a:t> </a:t>
            </a:r>
            <a:r>
              <a:rPr sz="1789" dirty="0">
                <a:latin typeface="Helvetica"/>
                <a:cs typeface="Helvetica"/>
              </a:rPr>
              <a:t>AIDAinnova management</a:t>
            </a:r>
            <a:r>
              <a:rPr sz="1789" spc="-3" dirty="0">
                <a:latin typeface="Helvetica"/>
                <a:cs typeface="Helvetica"/>
              </a:rPr>
              <a:t> </a:t>
            </a:r>
            <a:r>
              <a:rPr sz="1789" spc="-12" dirty="0">
                <a:latin typeface="Helvetica"/>
                <a:cs typeface="Helvetica"/>
              </a:rPr>
              <a:t>(UK)</a:t>
            </a:r>
            <a:endParaRPr sz="1789" dirty="0">
              <a:latin typeface="Helvetica"/>
              <a:cs typeface="Helvetica"/>
            </a:endParaRPr>
          </a:p>
          <a:p>
            <a:pPr marL="418565" lvl="1" indent="-220642">
              <a:spcBef>
                <a:spcPts val="431"/>
              </a:spcBef>
              <a:buClr>
                <a:srgbClr val="000000"/>
              </a:buClr>
              <a:buChar char="•"/>
              <a:tabLst>
                <a:tab pos="418565" algn="l"/>
              </a:tabLst>
            </a:pPr>
            <a:r>
              <a:rPr sz="1789" dirty="0">
                <a:solidFill>
                  <a:srgbClr val="009051"/>
                </a:solidFill>
                <a:latin typeface="Helvetica"/>
                <a:cs typeface="Helvetica"/>
              </a:rPr>
              <a:t>Giovanni</a:t>
            </a:r>
            <a:r>
              <a:rPr sz="1789" spc="3" dirty="0">
                <a:solidFill>
                  <a:srgbClr val="009051"/>
                </a:solidFill>
                <a:latin typeface="Helvetica"/>
                <a:cs typeface="Helvetica"/>
              </a:rPr>
              <a:t> </a:t>
            </a:r>
            <a:r>
              <a:rPr sz="1789" dirty="0">
                <a:solidFill>
                  <a:srgbClr val="009051"/>
                </a:solidFill>
                <a:latin typeface="Helvetica"/>
                <a:cs typeface="Helvetica"/>
              </a:rPr>
              <a:t>Calderini</a:t>
            </a:r>
            <a:r>
              <a:rPr sz="1789" spc="-97" dirty="0">
                <a:solidFill>
                  <a:srgbClr val="009051"/>
                </a:solidFill>
                <a:latin typeface="Helvetica"/>
                <a:cs typeface="Helvetica"/>
              </a:rPr>
              <a:t> </a:t>
            </a:r>
            <a:r>
              <a:rPr sz="1789" dirty="0">
                <a:latin typeface="Helvetica"/>
                <a:cs typeface="Helvetica"/>
              </a:rPr>
              <a:t>AIDAinnova</a:t>
            </a:r>
            <a:r>
              <a:rPr sz="1789" spc="6" dirty="0">
                <a:latin typeface="Helvetica"/>
                <a:cs typeface="Helvetica"/>
              </a:rPr>
              <a:t> </a:t>
            </a:r>
            <a:r>
              <a:rPr sz="1789" dirty="0">
                <a:latin typeface="Helvetica"/>
                <a:cs typeface="Helvetica"/>
              </a:rPr>
              <a:t>management</a:t>
            </a:r>
            <a:r>
              <a:rPr sz="1789" spc="-3" dirty="0">
                <a:latin typeface="Helvetica"/>
                <a:cs typeface="Helvetica"/>
              </a:rPr>
              <a:t> </a:t>
            </a:r>
            <a:r>
              <a:rPr sz="1789" spc="-12" dirty="0">
                <a:latin typeface="Helvetica"/>
                <a:cs typeface="Helvetica"/>
              </a:rPr>
              <a:t>(FR)</a:t>
            </a:r>
            <a:endParaRPr sz="1789" dirty="0">
              <a:latin typeface="Helvetica"/>
              <a:cs typeface="Helvetica"/>
            </a:endParaRPr>
          </a:p>
          <a:p>
            <a:pPr marL="418565" lvl="1" indent="-220642">
              <a:spcBef>
                <a:spcPts val="434"/>
              </a:spcBef>
              <a:buClr>
                <a:srgbClr val="000000"/>
              </a:buClr>
              <a:buChar char="•"/>
              <a:tabLst>
                <a:tab pos="418565" algn="l"/>
                <a:tab pos="3657723" algn="l"/>
              </a:tabLst>
            </a:pPr>
            <a:r>
              <a:rPr sz="1789" dirty="0">
                <a:solidFill>
                  <a:srgbClr val="009051"/>
                </a:solidFill>
                <a:latin typeface="Helvetica"/>
                <a:cs typeface="Helvetica"/>
              </a:rPr>
              <a:t>Thomas</a:t>
            </a:r>
            <a:r>
              <a:rPr sz="1789" spc="-12" dirty="0">
                <a:solidFill>
                  <a:srgbClr val="009051"/>
                </a:solidFill>
                <a:latin typeface="Helvetica"/>
                <a:cs typeface="Helvetica"/>
              </a:rPr>
              <a:t> </a:t>
            </a:r>
            <a:r>
              <a:rPr sz="1789" dirty="0">
                <a:solidFill>
                  <a:srgbClr val="009051"/>
                </a:solidFill>
                <a:latin typeface="Helvetica"/>
                <a:cs typeface="Helvetica"/>
              </a:rPr>
              <a:t>Bergauer </a:t>
            </a:r>
            <a:r>
              <a:rPr sz="1789" dirty="0">
                <a:latin typeface="Helvetica"/>
                <a:cs typeface="Helvetica"/>
              </a:rPr>
              <a:t>DRDC </a:t>
            </a:r>
            <a:r>
              <a:rPr sz="1789" spc="-6" dirty="0">
                <a:latin typeface="Helvetica"/>
                <a:cs typeface="Helvetica"/>
              </a:rPr>
              <a:t>chair</a:t>
            </a:r>
            <a:r>
              <a:rPr sz="1789" dirty="0">
                <a:latin typeface="Helvetica"/>
                <a:cs typeface="Helvetica"/>
              </a:rPr>
              <a:t>	</a:t>
            </a:r>
            <a:r>
              <a:rPr sz="1789" spc="-12" dirty="0">
                <a:latin typeface="Helvetica"/>
                <a:cs typeface="Helvetica"/>
              </a:rPr>
              <a:t>(AT)</a:t>
            </a:r>
            <a:endParaRPr sz="1789" dirty="0">
              <a:latin typeface="Helvetica"/>
              <a:cs typeface="Helvetica"/>
            </a:endParaRPr>
          </a:p>
          <a:p>
            <a:pPr marL="418565" lvl="1" indent="-220642">
              <a:spcBef>
                <a:spcPts val="434"/>
              </a:spcBef>
              <a:buClr>
                <a:srgbClr val="000000"/>
              </a:buClr>
              <a:buChar char="•"/>
              <a:tabLst>
                <a:tab pos="418565" algn="l"/>
              </a:tabLst>
            </a:pPr>
            <a:r>
              <a:rPr sz="1789" dirty="0">
                <a:solidFill>
                  <a:srgbClr val="0096FF"/>
                </a:solidFill>
                <a:latin typeface="Helvetica"/>
                <a:cs typeface="Helvetica"/>
              </a:rPr>
              <a:t>Katja</a:t>
            </a:r>
            <a:r>
              <a:rPr sz="1789" spc="-3" dirty="0">
                <a:solidFill>
                  <a:srgbClr val="0096FF"/>
                </a:solidFill>
                <a:latin typeface="Helvetica"/>
                <a:cs typeface="Helvetica"/>
              </a:rPr>
              <a:t> </a:t>
            </a:r>
            <a:r>
              <a:rPr sz="1789" dirty="0">
                <a:solidFill>
                  <a:srgbClr val="0096FF"/>
                </a:solidFill>
                <a:latin typeface="Helvetica"/>
                <a:cs typeface="Helvetica"/>
              </a:rPr>
              <a:t>Kruger</a:t>
            </a:r>
            <a:r>
              <a:rPr sz="1789" spc="-100" dirty="0">
                <a:solidFill>
                  <a:srgbClr val="0096FF"/>
                </a:solidFill>
                <a:latin typeface="Helvetica"/>
                <a:cs typeface="Helvetica"/>
              </a:rPr>
              <a:t> </a:t>
            </a:r>
            <a:r>
              <a:rPr sz="1789" dirty="0">
                <a:latin typeface="Helvetica"/>
                <a:cs typeface="Helvetica"/>
              </a:rPr>
              <a:t>AIDAinnova and</a:t>
            </a:r>
            <a:r>
              <a:rPr sz="1789" spc="-3" dirty="0">
                <a:latin typeface="Helvetica"/>
                <a:cs typeface="Helvetica"/>
              </a:rPr>
              <a:t> </a:t>
            </a:r>
            <a:r>
              <a:rPr sz="1789" dirty="0">
                <a:latin typeface="Helvetica"/>
                <a:cs typeface="Helvetica"/>
              </a:rPr>
              <a:t>calorimetry</a:t>
            </a:r>
            <a:r>
              <a:rPr sz="1789" spc="-3" dirty="0">
                <a:latin typeface="Helvetica"/>
                <a:cs typeface="Helvetica"/>
              </a:rPr>
              <a:t> </a:t>
            </a:r>
            <a:r>
              <a:rPr sz="1789" spc="-12" dirty="0">
                <a:latin typeface="Helvetica"/>
                <a:cs typeface="Helvetica"/>
              </a:rPr>
              <a:t>(GE)</a:t>
            </a:r>
            <a:endParaRPr sz="1789" dirty="0">
              <a:latin typeface="Helvetica"/>
              <a:cs typeface="Helvetica"/>
            </a:endParaRPr>
          </a:p>
          <a:p>
            <a:pPr marL="418565" lvl="1" indent="-220642">
              <a:spcBef>
                <a:spcPts val="434"/>
              </a:spcBef>
              <a:buClr>
                <a:srgbClr val="000000"/>
              </a:buClr>
              <a:buChar char="•"/>
              <a:tabLst>
                <a:tab pos="418565" algn="l"/>
              </a:tabLst>
            </a:pPr>
            <a:r>
              <a:rPr sz="1789" dirty="0">
                <a:solidFill>
                  <a:srgbClr val="0096FF"/>
                </a:solidFill>
                <a:latin typeface="Helvetica"/>
                <a:cs typeface="Helvetica"/>
              </a:rPr>
              <a:t>Anna</a:t>
            </a:r>
            <a:r>
              <a:rPr sz="1789" spc="-18" dirty="0">
                <a:solidFill>
                  <a:srgbClr val="0096FF"/>
                </a:solidFill>
                <a:latin typeface="Helvetica"/>
                <a:cs typeface="Helvetica"/>
              </a:rPr>
              <a:t> </a:t>
            </a:r>
            <a:r>
              <a:rPr sz="1789" dirty="0">
                <a:solidFill>
                  <a:srgbClr val="0096FF"/>
                </a:solidFill>
                <a:latin typeface="Helvetica"/>
                <a:cs typeface="Helvetica"/>
              </a:rPr>
              <a:t>Colaleo,</a:t>
            </a:r>
            <a:r>
              <a:rPr sz="1789" spc="-18" dirty="0">
                <a:solidFill>
                  <a:srgbClr val="0096FF"/>
                </a:solidFill>
                <a:latin typeface="Helvetica"/>
                <a:cs typeface="Helvetica"/>
              </a:rPr>
              <a:t> </a:t>
            </a:r>
            <a:r>
              <a:rPr sz="1789" dirty="0">
                <a:latin typeface="Helvetica"/>
                <a:cs typeface="Helvetica"/>
              </a:rPr>
              <a:t>gas</a:t>
            </a:r>
            <a:r>
              <a:rPr sz="1789" spc="-21" dirty="0">
                <a:latin typeface="Helvetica"/>
                <a:cs typeface="Helvetica"/>
              </a:rPr>
              <a:t> </a:t>
            </a:r>
            <a:r>
              <a:rPr sz="1789" dirty="0">
                <a:latin typeface="Helvetica"/>
                <a:cs typeface="Helvetica"/>
              </a:rPr>
              <a:t>detectors</a:t>
            </a:r>
            <a:r>
              <a:rPr sz="1789" spc="-18" dirty="0">
                <a:latin typeface="Helvetica"/>
                <a:cs typeface="Helvetica"/>
              </a:rPr>
              <a:t> </a:t>
            </a:r>
            <a:r>
              <a:rPr sz="1789" spc="-30" dirty="0">
                <a:latin typeface="Helvetica"/>
                <a:cs typeface="Helvetica"/>
              </a:rPr>
              <a:t>(IT</a:t>
            </a:r>
            <a:r>
              <a:rPr sz="1789" spc="-6" dirty="0">
                <a:latin typeface="Helvetica"/>
                <a:cs typeface="Helvetica"/>
              </a:rPr>
              <a:t>)</a:t>
            </a:r>
            <a:endParaRPr sz="1789" dirty="0">
              <a:latin typeface="Helvetica"/>
              <a:cs typeface="Helvetica"/>
            </a:endParaRPr>
          </a:p>
          <a:p>
            <a:pPr marL="418565" lvl="1" indent="-220642">
              <a:spcBef>
                <a:spcPts val="434"/>
              </a:spcBef>
              <a:buClr>
                <a:srgbClr val="000000"/>
              </a:buClr>
              <a:buChar char="•"/>
              <a:tabLst>
                <a:tab pos="418565" algn="l"/>
              </a:tabLst>
            </a:pPr>
            <a:r>
              <a:rPr sz="1789" dirty="0">
                <a:solidFill>
                  <a:srgbClr val="0096FF"/>
                </a:solidFill>
                <a:latin typeface="Helvetica"/>
                <a:cs typeface="Helvetica"/>
              </a:rPr>
              <a:t>Guy</a:t>
            </a:r>
            <a:r>
              <a:rPr sz="1789" spc="-6" dirty="0">
                <a:solidFill>
                  <a:srgbClr val="0096FF"/>
                </a:solidFill>
                <a:latin typeface="Helvetica"/>
                <a:cs typeface="Helvetica"/>
              </a:rPr>
              <a:t> </a:t>
            </a:r>
            <a:r>
              <a:rPr sz="1789" dirty="0">
                <a:solidFill>
                  <a:srgbClr val="0096FF"/>
                </a:solidFill>
                <a:latin typeface="Helvetica"/>
                <a:cs typeface="Helvetica"/>
              </a:rPr>
              <a:t>Wilkinson, </a:t>
            </a:r>
            <a:r>
              <a:rPr sz="1789" dirty="0">
                <a:latin typeface="Helvetica"/>
                <a:cs typeface="Helvetica"/>
              </a:rPr>
              <a:t>PID</a:t>
            </a:r>
            <a:r>
              <a:rPr sz="1789" spc="-3" dirty="0">
                <a:latin typeface="Helvetica"/>
                <a:cs typeface="Helvetica"/>
              </a:rPr>
              <a:t> </a:t>
            </a:r>
            <a:r>
              <a:rPr sz="1789" spc="-12" dirty="0">
                <a:latin typeface="Helvetica"/>
                <a:cs typeface="Helvetica"/>
              </a:rPr>
              <a:t>(UK)</a:t>
            </a:r>
            <a:endParaRPr sz="1789" dirty="0">
              <a:latin typeface="Helvetica"/>
              <a:cs typeface="Helvetica"/>
            </a:endParaRPr>
          </a:p>
          <a:p>
            <a:pPr marL="418565" lvl="1" indent="-220642">
              <a:spcBef>
                <a:spcPts val="434"/>
              </a:spcBef>
              <a:buClr>
                <a:srgbClr val="000000"/>
              </a:buClr>
              <a:buChar char="•"/>
              <a:tabLst>
                <a:tab pos="418565" algn="l"/>
              </a:tabLst>
            </a:pPr>
            <a:r>
              <a:rPr sz="1789" dirty="0">
                <a:solidFill>
                  <a:srgbClr val="0096FF"/>
                </a:solidFill>
                <a:latin typeface="Helvetica"/>
                <a:cs typeface="Helvetica"/>
              </a:rPr>
              <a:t>Christophe</a:t>
            </a:r>
            <a:r>
              <a:rPr sz="1789" spc="-15" dirty="0">
                <a:solidFill>
                  <a:srgbClr val="0096FF"/>
                </a:solidFill>
                <a:latin typeface="Helvetica"/>
                <a:cs typeface="Helvetica"/>
              </a:rPr>
              <a:t> </a:t>
            </a:r>
            <a:r>
              <a:rPr sz="1789" dirty="0">
                <a:solidFill>
                  <a:srgbClr val="0096FF"/>
                </a:solidFill>
                <a:latin typeface="Helvetica"/>
                <a:cs typeface="Helvetica"/>
              </a:rPr>
              <a:t>de</a:t>
            </a:r>
            <a:r>
              <a:rPr sz="1789" spc="-15" dirty="0">
                <a:solidFill>
                  <a:srgbClr val="0096FF"/>
                </a:solidFill>
                <a:latin typeface="Helvetica"/>
                <a:cs typeface="Helvetica"/>
              </a:rPr>
              <a:t> </a:t>
            </a:r>
            <a:r>
              <a:rPr sz="1789" dirty="0">
                <a:solidFill>
                  <a:srgbClr val="0096FF"/>
                </a:solidFill>
                <a:latin typeface="Helvetica"/>
                <a:cs typeface="Helvetica"/>
              </a:rPr>
              <a:t>la</a:t>
            </a:r>
            <a:r>
              <a:rPr sz="1789" spc="-49" dirty="0">
                <a:solidFill>
                  <a:srgbClr val="0096FF"/>
                </a:solidFill>
                <a:latin typeface="Helvetica"/>
                <a:cs typeface="Helvetica"/>
              </a:rPr>
              <a:t> </a:t>
            </a:r>
            <a:r>
              <a:rPr sz="1789" spc="-15" dirty="0">
                <a:solidFill>
                  <a:srgbClr val="0096FF"/>
                </a:solidFill>
                <a:latin typeface="Helvetica"/>
                <a:cs typeface="Helvetica"/>
              </a:rPr>
              <a:t>Taille,</a:t>
            </a:r>
            <a:r>
              <a:rPr sz="1789" spc="-18" dirty="0">
                <a:solidFill>
                  <a:srgbClr val="0096FF"/>
                </a:solidFill>
                <a:latin typeface="Helvetica"/>
                <a:cs typeface="Helvetica"/>
              </a:rPr>
              <a:t> </a:t>
            </a:r>
            <a:r>
              <a:rPr sz="1789" dirty="0">
                <a:latin typeface="Helvetica"/>
                <a:cs typeface="Helvetica"/>
              </a:rPr>
              <a:t>electronics</a:t>
            </a:r>
            <a:r>
              <a:rPr sz="1789" spc="-15" dirty="0">
                <a:latin typeface="Helvetica"/>
                <a:cs typeface="Helvetica"/>
              </a:rPr>
              <a:t> </a:t>
            </a:r>
            <a:r>
              <a:rPr sz="1789" spc="-12" dirty="0">
                <a:latin typeface="Helvetica"/>
                <a:cs typeface="Helvetica"/>
              </a:rPr>
              <a:t>(FR)</a:t>
            </a:r>
            <a:endParaRPr sz="1789" dirty="0">
              <a:latin typeface="Helvetica"/>
              <a:cs typeface="Helvetica"/>
            </a:endParaRPr>
          </a:p>
          <a:p>
            <a:pPr marL="418565" lvl="1" indent="-220642">
              <a:spcBef>
                <a:spcPts val="434"/>
              </a:spcBef>
              <a:buClr>
                <a:srgbClr val="000000"/>
              </a:buClr>
              <a:buChar char="•"/>
              <a:tabLst>
                <a:tab pos="418565" algn="l"/>
              </a:tabLst>
            </a:pPr>
            <a:r>
              <a:rPr sz="1789" dirty="0">
                <a:solidFill>
                  <a:srgbClr val="0096FF"/>
                </a:solidFill>
                <a:latin typeface="Helvetica"/>
                <a:cs typeface="Helvetica"/>
              </a:rPr>
              <a:t>Frank</a:t>
            </a:r>
            <a:r>
              <a:rPr sz="1789" spc="-12" dirty="0">
                <a:solidFill>
                  <a:srgbClr val="0096FF"/>
                </a:solidFill>
                <a:latin typeface="Helvetica"/>
                <a:cs typeface="Helvetica"/>
              </a:rPr>
              <a:t> </a:t>
            </a:r>
            <a:r>
              <a:rPr sz="1789" dirty="0">
                <a:solidFill>
                  <a:srgbClr val="0096FF"/>
                </a:solidFill>
                <a:latin typeface="Helvetica"/>
                <a:cs typeface="Helvetica"/>
              </a:rPr>
              <a:t>Gaede</a:t>
            </a:r>
            <a:r>
              <a:rPr sz="1789" spc="-6" dirty="0">
                <a:solidFill>
                  <a:srgbClr val="0096FF"/>
                </a:solidFill>
                <a:latin typeface="Helvetica"/>
                <a:cs typeface="Helvetica"/>
              </a:rPr>
              <a:t> </a:t>
            </a:r>
            <a:r>
              <a:rPr sz="1789" dirty="0">
                <a:latin typeface="Helvetica"/>
                <a:cs typeface="Helvetica"/>
              </a:rPr>
              <a:t>software</a:t>
            </a:r>
            <a:r>
              <a:rPr sz="1789" spc="-9" dirty="0">
                <a:latin typeface="Helvetica"/>
                <a:cs typeface="Helvetica"/>
              </a:rPr>
              <a:t> </a:t>
            </a:r>
            <a:r>
              <a:rPr sz="1789" spc="-12" dirty="0">
                <a:latin typeface="Helvetica"/>
                <a:cs typeface="Helvetica"/>
              </a:rPr>
              <a:t>(GE)</a:t>
            </a:r>
            <a:endParaRPr sz="1789" dirty="0">
              <a:latin typeface="Helvetica"/>
              <a:cs typeface="Helvetica"/>
            </a:endParaRPr>
          </a:p>
          <a:p>
            <a:pPr marL="418565" lvl="1" indent="-220642">
              <a:spcBef>
                <a:spcPts val="431"/>
              </a:spcBef>
              <a:buClr>
                <a:srgbClr val="000000"/>
              </a:buClr>
              <a:buChar char="•"/>
              <a:tabLst>
                <a:tab pos="418565" algn="l"/>
              </a:tabLst>
            </a:pPr>
            <a:r>
              <a:rPr sz="1789" dirty="0">
                <a:solidFill>
                  <a:srgbClr val="0096FF"/>
                </a:solidFill>
                <a:latin typeface="Helvetica"/>
                <a:cs typeface="Helvetica"/>
              </a:rPr>
              <a:t>Anna</a:t>
            </a:r>
            <a:r>
              <a:rPr sz="1789" spc="-9" dirty="0">
                <a:solidFill>
                  <a:srgbClr val="0096FF"/>
                </a:solidFill>
                <a:latin typeface="Helvetica"/>
                <a:cs typeface="Helvetica"/>
              </a:rPr>
              <a:t> </a:t>
            </a:r>
            <a:r>
              <a:rPr sz="1789" dirty="0">
                <a:solidFill>
                  <a:srgbClr val="0096FF"/>
                </a:solidFill>
                <a:latin typeface="Helvetica"/>
                <a:cs typeface="Helvetica"/>
              </a:rPr>
              <a:t>Zaborowska,</a:t>
            </a:r>
            <a:r>
              <a:rPr sz="1789" spc="-6" dirty="0">
                <a:solidFill>
                  <a:srgbClr val="0096FF"/>
                </a:solidFill>
                <a:latin typeface="Helvetica"/>
                <a:cs typeface="Helvetica"/>
              </a:rPr>
              <a:t> </a:t>
            </a:r>
            <a:r>
              <a:rPr lang="en-US" sz="1789" spc="-6" dirty="0">
                <a:solidFill>
                  <a:schemeClr val="tx1"/>
                </a:solidFill>
                <a:latin typeface="Helvetica"/>
                <a:cs typeface="Helvetica"/>
              </a:rPr>
              <a:t>software </a:t>
            </a:r>
            <a:r>
              <a:rPr sz="1789" spc="-6" dirty="0">
                <a:latin typeface="Helvetica"/>
                <a:cs typeface="Helvetica"/>
              </a:rPr>
              <a:t>(CERN)</a:t>
            </a:r>
            <a:endParaRPr sz="1789" dirty="0">
              <a:latin typeface="Helvetica"/>
              <a:cs typeface="Helvetica"/>
            </a:endParaRPr>
          </a:p>
          <a:p>
            <a:pPr marL="418565" lvl="1" indent="-220642">
              <a:spcBef>
                <a:spcPts val="434"/>
              </a:spcBef>
              <a:buClr>
                <a:srgbClr val="000000"/>
              </a:buClr>
              <a:buChar char="•"/>
              <a:tabLst>
                <a:tab pos="418565" algn="l"/>
              </a:tabLst>
            </a:pPr>
            <a:r>
              <a:rPr sz="1789" dirty="0">
                <a:solidFill>
                  <a:srgbClr val="0096FF"/>
                </a:solidFill>
                <a:latin typeface="Helvetica"/>
                <a:cs typeface="Helvetica"/>
              </a:rPr>
              <a:t>Roberta</a:t>
            </a:r>
            <a:r>
              <a:rPr sz="1789" spc="-3" dirty="0">
                <a:solidFill>
                  <a:srgbClr val="0096FF"/>
                </a:solidFill>
                <a:latin typeface="Helvetica"/>
                <a:cs typeface="Helvetica"/>
              </a:rPr>
              <a:t> </a:t>
            </a:r>
            <a:r>
              <a:rPr sz="1789" dirty="0">
                <a:solidFill>
                  <a:srgbClr val="0096FF"/>
                </a:solidFill>
                <a:latin typeface="Helvetica"/>
                <a:cs typeface="Helvetica"/>
              </a:rPr>
              <a:t>Zanin</a:t>
            </a:r>
            <a:r>
              <a:rPr sz="1789" dirty="0">
                <a:latin typeface="Helvetica"/>
                <a:cs typeface="Helvetica"/>
              </a:rPr>
              <a:t>,</a:t>
            </a:r>
            <a:r>
              <a:rPr sz="1789" spc="-6" dirty="0">
                <a:latin typeface="Helvetica"/>
                <a:cs typeface="Helvetica"/>
              </a:rPr>
              <a:t> </a:t>
            </a:r>
            <a:r>
              <a:rPr sz="1789" spc="-12" dirty="0">
                <a:latin typeface="Helvetica"/>
                <a:cs typeface="Helvetica"/>
              </a:rPr>
              <a:t>CTAO</a:t>
            </a:r>
            <a:endParaRPr sz="1789" dirty="0">
              <a:latin typeface="Helvetica"/>
              <a:cs typeface="Helvetica"/>
            </a:endParaRPr>
          </a:p>
          <a:p>
            <a:pPr marL="418565" lvl="1" indent="-220642">
              <a:spcBef>
                <a:spcPts val="434"/>
              </a:spcBef>
              <a:buClr>
                <a:srgbClr val="000000"/>
              </a:buClr>
              <a:buChar char="•"/>
              <a:tabLst>
                <a:tab pos="418565" algn="l"/>
              </a:tabLst>
            </a:pPr>
            <a:r>
              <a:rPr sz="1789" dirty="0">
                <a:solidFill>
                  <a:srgbClr val="0096FF"/>
                </a:solidFill>
                <a:latin typeface="Helvetica"/>
                <a:cs typeface="Helvetica"/>
              </a:rPr>
              <a:t>Domenico</a:t>
            </a:r>
            <a:r>
              <a:rPr sz="1789" spc="-52" dirty="0">
                <a:solidFill>
                  <a:srgbClr val="0096FF"/>
                </a:solidFill>
                <a:latin typeface="Helvetica"/>
                <a:cs typeface="Helvetica"/>
              </a:rPr>
              <a:t> </a:t>
            </a:r>
            <a:r>
              <a:rPr sz="1789" dirty="0">
                <a:solidFill>
                  <a:srgbClr val="0096FF"/>
                </a:solidFill>
                <a:latin typeface="Helvetica"/>
                <a:cs typeface="Helvetica"/>
              </a:rPr>
              <a:t>della</a:t>
            </a:r>
            <a:r>
              <a:rPr sz="1789" spc="-49" dirty="0">
                <a:solidFill>
                  <a:srgbClr val="0096FF"/>
                </a:solidFill>
                <a:latin typeface="Helvetica"/>
                <a:cs typeface="Helvetica"/>
              </a:rPr>
              <a:t> </a:t>
            </a:r>
            <a:r>
              <a:rPr sz="1789" dirty="0">
                <a:solidFill>
                  <a:srgbClr val="0096FF"/>
                </a:solidFill>
                <a:latin typeface="Helvetica"/>
                <a:cs typeface="Helvetica"/>
              </a:rPr>
              <a:t>Volpe</a:t>
            </a:r>
            <a:r>
              <a:rPr sz="1789" dirty="0">
                <a:latin typeface="Helvetica"/>
                <a:cs typeface="Helvetica"/>
              </a:rPr>
              <a:t>,</a:t>
            </a:r>
            <a:r>
              <a:rPr sz="1789" spc="-52" dirty="0">
                <a:latin typeface="Helvetica"/>
                <a:cs typeface="Helvetica"/>
              </a:rPr>
              <a:t> </a:t>
            </a:r>
            <a:r>
              <a:rPr sz="1789" spc="-6" dirty="0">
                <a:latin typeface="Helvetica"/>
                <a:cs typeface="Helvetica"/>
              </a:rPr>
              <a:t>CTAO</a:t>
            </a:r>
            <a:r>
              <a:rPr sz="1789" spc="-52" dirty="0">
                <a:latin typeface="Helvetica"/>
                <a:cs typeface="Helvetica"/>
              </a:rPr>
              <a:t> </a:t>
            </a:r>
            <a:r>
              <a:rPr sz="1789" spc="-12" dirty="0">
                <a:latin typeface="Helvetica"/>
                <a:cs typeface="Helvetica"/>
              </a:rPr>
              <a:t>(CH)</a:t>
            </a:r>
            <a:endParaRPr lang="en-US" sz="1789" spc="-12" dirty="0">
              <a:latin typeface="Helvetica"/>
              <a:cs typeface="Helvetica"/>
            </a:endParaRPr>
          </a:p>
          <a:p>
            <a:pPr marL="418565" lvl="1" indent="-220642">
              <a:spcBef>
                <a:spcPts val="434"/>
              </a:spcBef>
              <a:buClr>
                <a:srgbClr val="000000"/>
              </a:buClr>
              <a:buChar char="•"/>
              <a:tabLst>
                <a:tab pos="418565" algn="l"/>
              </a:tabLst>
            </a:pPr>
            <a:r>
              <a:rPr lang="en-US" sz="1789" dirty="0">
                <a:solidFill>
                  <a:srgbClr val="0096FF"/>
                </a:solidFill>
                <a:latin typeface="Helvetica"/>
                <a:cs typeface="Helvetica"/>
              </a:rPr>
              <a:t>Burkhard Schmidt, </a:t>
            </a:r>
            <a:r>
              <a:rPr lang="en-US" sz="1789" dirty="0">
                <a:solidFill>
                  <a:schemeClr val="tx1"/>
                </a:solidFill>
                <a:latin typeface="Helvetica"/>
                <a:cs typeface="Helvetica"/>
              </a:rPr>
              <a:t>mechanics –integration </a:t>
            </a:r>
            <a:r>
              <a:rPr lang="en-US" sz="1789" dirty="0">
                <a:latin typeface="Helvetica"/>
                <a:cs typeface="Helvetica"/>
              </a:rPr>
              <a:t>(CERN)</a:t>
            </a:r>
            <a:endParaRPr sz="1789" dirty="0">
              <a:latin typeface="Helvetica"/>
              <a:cs typeface="Helvetica"/>
            </a:endParaRPr>
          </a:p>
        </p:txBody>
      </p:sp>
      <p:sp>
        <p:nvSpPr>
          <p:cNvPr id="5" name="object 5"/>
          <p:cNvSpPr txBox="1"/>
          <p:nvPr/>
        </p:nvSpPr>
        <p:spPr>
          <a:xfrm>
            <a:off x="12000381" y="6510152"/>
            <a:ext cx="86254" cy="170003"/>
          </a:xfrm>
          <a:prstGeom prst="rect">
            <a:avLst/>
          </a:prstGeom>
        </p:spPr>
        <p:txBody>
          <a:bodyPr vert="horz" wrap="square" lIns="0" tIns="1925" rIns="0" bIns="0" rtlCol="0">
            <a:spAutoFit/>
          </a:bodyPr>
          <a:lstStyle/>
          <a:p>
            <a:pPr marL="7701">
              <a:spcBef>
                <a:spcPts val="15"/>
              </a:spcBef>
            </a:pPr>
            <a:r>
              <a:rPr sz="1092" spc="-30" dirty="0">
                <a:solidFill>
                  <a:srgbClr val="FFFFFF"/>
                </a:solidFill>
                <a:latin typeface="Calibri"/>
                <a:cs typeface="Calibri"/>
              </a:rPr>
              <a:t>6</a:t>
            </a:r>
            <a:endParaRPr sz="1092">
              <a:latin typeface="Calibri"/>
              <a:cs typeface="Calibri"/>
            </a:endParaRPr>
          </a:p>
        </p:txBody>
      </p:sp>
      <p:sp>
        <p:nvSpPr>
          <p:cNvPr id="3" name="object 3"/>
          <p:cNvSpPr txBox="1">
            <a:spLocks noGrp="1"/>
          </p:cNvSpPr>
          <p:nvPr>
            <p:ph type="title"/>
          </p:nvPr>
        </p:nvSpPr>
        <p:spPr>
          <a:xfrm>
            <a:off x="2188524" y="0"/>
            <a:ext cx="7022549" cy="686829"/>
          </a:xfrm>
          <a:prstGeom prst="rect">
            <a:avLst/>
          </a:prstGeom>
        </p:spPr>
        <p:txBody>
          <a:bodyPr vert="horz" wrap="square" lIns="0" tIns="9627" rIns="0" bIns="0" rtlCol="0">
            <a:spAutoFit/>
          </a:bodyPr>
          <a:lstStyle/>
          <a:p>
            <a:pPr marL="7701" algn="ctr">
              <a:spcBef>
                <a:spcPts val="76"/>
              </a:spcBef>
            </a:pPr>
            <a:r>
              <a:rPr dirty="0">
                <a:solidFill>
                  <a:srgbClr val="011893"/>
                </a:solidFill>
              </a:rPr>
              <a:t>Proposal</a:t>
            </a:r>
            <a:r>
              <a:rPr spc="-103" dirty="0">
                <a:solidFill>
                  <a:srgbClr val="011893"/>
                </a:solidFill>
              </a:rPr>
              <a:t> </a:t>
            </a:r>
            <a:r>
              <a:rPr dirty="0">
                <a:solidFill>
                  <a:srgbClr val="011893"/>
                </a:solidFill>
              </a:rPr>
              <a:t>Preparation</a:t>
            </a:r>
            <a:r>
              <a:rPr spc="-103" dirty="0">
                <a:solidFill>
                  <a:srgbClr val="011893"/>
                </a:solidFill>
              </a:rPr>
              <a:t> </a:t>
            </a:r>
            <a:r>
              <a:rPr spc="-15" dirty="0">
                <a:solidFill>
                  <a:srgbClr val="011893"/>
                </a:solidFill>
              </a:rPr>
              <a:t>Team</a:t>
            </a:r>
          </a:p>
        </p:txBody>
      </p:sp>
      <p:sp>
        <p:nvSpPr>
          <p:cNvPr id="6" name="Footer Placeholder 5">
            <a:extLst>
              <a:ext uri="{FF2B5EF4-FFF2-40B4-BE49-F238E27FC236}">
                <a16:creationId xmlns:a16="http://schemas.microsoft.com/office/drawing/2014/main" id="{BBB1E4DF-CCD9-7EA6-1C25-F88473DD8E41}"/>
              </a:ext>
            </a:extLst>
          </p:cNvPr>
          <p:cNvSpPr>
            <a:spLocks noGrp="1"/>
          </p:cNvSpPr>
          <p:nvPr>
            <p:ph type="ftr" sz="quarter" idx="5"/>
          </p:nvPr>
        </p:nvSpPr>
        <p:spPr>
          <a:xfrm>
            <a:off x="3581400" y="6431491"/>
            <a:ext cx="3901440" cy="276999"/>
          </a:xfrm>
        </p:spPr>
        <p:txBody>
          <a:bodyPr/>
          <a:lstStyle/>
          <a:p>
            <a:r>
              <a:rPr lang="en-US" dirty="0"/>
              <a:t>DRD1 Meeting 24/02/2025</a:t>
            </a:r>
          </a:p>
        </p:txBody>
      </p:sp>
      <p:sp>
        <p:nvSpPr>
          <p:cNvPr id="7" name="Slide Number Placeholder 4">
            <a:extLst>
              <a:ext uri="{FF2B5EF4-FFF2-40B4-BE49-F238E27FC236}">
                <a16:creationId xmlns:a16="http://schemas.microsoft.com/office/drawing/2014/main" id="{A49B9DDA-A106-528F-6E8F-D2B6221A782E}"/>
              </a:ext>
            </a:extLst>
          </p:cNvPr>
          <p:cNvSpPr txBox="1">
            <a:spLocks/>
          </p:cNvSpPr>
          <p:nvPr/>
        </p:nvSpPr>
        <p:spPr>
          <a:xfrm>
            <a:off x="8778240" y="6377940"/>
            <a:ext cx="2804160" cy="276999"/>
          </a:xfrm>
          <a:prstGeom prst="rect">
            <a:avLst/>
          </a:prstGeom>
        </p:spPr>
        <p:txBody>
          <a:bodyPr/>
          <a:lstStyle>
            <a:defPPr>
              <a:defRPr kern="0"/>
            </a:defPPr>
          </a:lstStyle>
          <a:p>
            <a:pPr algn="r">
              <a:defRPr/>
            </a:pPr>
            <a:fld id="{C2F86557-B369-48F2-8020-C1F994B8304C}" type="slidenum">
              <a:rPr lang="en-US" smtClean="0">
                <a:solidFill>
                  <a:srgbClr val="3333CC"/>
                </a:solidFill>
              </a:rPr>
              <a:pPr algn="r">
                <a:defRPr/>
              </a:pPr>
              <a:t>8</a:t>
            </a:fld>
            <a:endParaRPr lang="en-US" dirty="0">
              <a:solidFill>
                <a:srgbClr val="3333CC"/>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036117-F159-2278-951B-686E966E3C1A}"/>
            </a:ext>
          </a:extLst>
        </p:cNvPr>
        <p:cNvGrpSpPr/>
        <p:nvPr/>
      </p:nvGrpSpPr>
      <p:grpSpPr>
        <a:xfrm>
          <a:off x="0" y="0"/>
          <a:ext cx="0" cy="0"/>
          <a:chOff x="0" y="0"/>
          <a:chExt cx="0" cy="0"/>
        </a:xfrm>
      </p:grpSpPr>
      <p:sp>
        <p:nvSpPr>
          <p:cNvPr id="5" name="object 5">
            <a:extLst>
              <a:ext uri="{FF2B5EF4-FFF2-40B4-BE49-F238E27FC236}">
                <a16:creationId xmlns:a16="http://schemas.microsoft.com/office/drawing/2014/main" id="{330D4C0D-B26C-8E11-B1E8-9753E2C8EC1D}"/>
              </a:ext>
            </a:extLst>
          </p:cNvPr>
          <p:cNvSpPr txBox="1"/>
          <p:nvPr/>
        </p:nvSpPr>
        <p:spPr>
          <a:xfrm>
            <a:off x="12000381" y="6510152"/>
            <a:ext cx="86254" cy="170003"/>
          </a:xfrm>
          <a:prstGeom prst="rect">
            <a:avLst/>
          </a:prstGeom>
        </p:spPr>
        <p:txBody>
          <a:bodyPr vert="horz" wrap="square" lIns="0" tIns="1925" rIns="0" bIns="0" rtlCol="0">
            <a:spAutoFit/>
          </a:bodyPr>
          <a:lstStyle/>
          <a:p>
            <a:pPr marL="7701">
              <a:spcBef>
                <a:spcPts val="15"/>
              </a:spcBef>
            </a:pPr>
            <a:r>
              <a:rPr sz="1092" spc="-30" dirty="0">
                <a:solidFill>
                  <a:srgbClr val="FFFFFF"/>
                </a:solidFill>
                <a:latin typeface="Calibri"/>
                <a:cs typeface="Calibri"/>
              </a:rPr>
              <a:t>5</a:t>
            </a:r>
            <a:endParaRPr sz="1092">
              <a:latin typeface="Calibri"/>
              <a:cs typeface="Calibri"/>
            </a:endParaRPr>
          </a:p>
        </p:txBody>
      </p:sp>
      <p:sp>
        <p:nvSpPr>
          <p:cNvPr id="3" name="object 3">
            <a:extLst>
              <a:ext uri="{FF2B5EF4-FFF2-40B4-BE49-F238E27FC236}">
                <a16:creationId xmlns:a16="http://schemas.microsoft.com/office/drawing/2014/main" id="{7AD2E7DE-49A5-0E20-F45E-DB2580B3AFD0}"/>
              </a:ext>
            </a:extLst>
          </p:cNvPr>
          <p:cNvSpPr txBox="1">
            <a:spLocks noGrp="1"/>
          </p:cNvSpPr>
          <p:nvPr>
            <p:ph type="title"/>
          </p:nvPr>
        </p:nvSpPr>
        <p:spPr>
          <a:xfrm>
            <a:off x="381000" y="-127548"/>
            <a:ext cx="11049000" cy="686829"/>
          </a:xfrm>
          <a:prstGeom prst="rect">
            <a:avLst/>
          </a:prstGeom>
        </p:spPr>
        <p:txBody>
          <a:bodyPr vert="horz" wrap="square" lIns="0" tIns="9627" rIns="0" bIns="0" rtlCol="0">
            <a:spAutoFit/>
          </a:bodyPr>
          <a:lstStyle/>
          <a:p>
            <a:r>
              <a:rPr lang="en-US" dirty="0">
                <a:solidFill>
                  <a:srgbClr val="011893"/>
                </a:solidFill>
              </a:rPr>
              <a:t>Proposal Preparation: status and next step</a:t>
            </a:r>
          </a:p>
        </p:txBody>
      </p:sp>
      <p:sp>
        <p:nvSpPr>
          <p:cNvPr id="4" name="TextBox 3">
            <a:extLst>
              <a:ext uri="{FF2B5EF4-FFF2-40B4-BE49-F238E27FC236}">
                <a16:creationId xmlns:a16="http://schemas.microsoft.com/office/drawing/2014/main" id="{9A2C2E73-1B0C-211E-6B61-566125676EF4}"/>
              </a:ext>
            </a:extLst>
          </p:cNvPr>
          <p:cNvSpPr txBox="1"/>
          <p:nvPr/>
        </p:nvSpPr>
        <p:spPr>
          <a:xfrm>
            <a:off x="228600" y="612844"/>
            <a:ext cx="12664704" cy="5355312"/>
          </a:xfrm>
          <a:prstGeom prst="rect">
            <a:avLst/>
          </a:prstGeom>
          <a:noFill/>
        </p:spPr>
        <p:txBody>
          <a:bodyPr wrap="square">
            <a:spAutoFit/>
          </a:bodyPr>
          <a:lstStyle/>
          <a:p>
            <a:r>
              <a:rPr lang="en-US" dirty="0"/>
              <a:t>📅 </a:t>
            </a:r>
            <a:r>
              <a:rPr lang="en-US" b="1" dirty="0"/>
              <a:t>Bi-weekly meetings</a:t>
            </a:r>
            <a:r>
              <a:rPr lang="en-US" dirty="0"/>
              <a:t> of the Proposal Preparation Team to coordinate efforts and refine the proposal.</a:t>
            </a:r>
          </a:p>
          <a:p>
            <a:endParaRPr lang="en-US" dirty="0"/>
          </a:p>
          <a:p>
            <a:r>
              <a:rPr lang="en-US" dirty="0"/>
              <a:t>✅ </a:t>
            </a:r>
            <a:r>
              <a:rPr lang="en-US" b="1" dirty="0"/>
              <a:t>Meetings held: </a:t>
            </a:r>
            <a:r>
              <a:rPr lang="en-US" dirty="0"/>
              <a:t>31 January &amp; 14 February – Initial structuring and WP definition.</a:t>
            </a:r>
            <a:endParaRPr lang="en-US" b="1" dirty="0"/>
          </a:p>
          <a:p>
            <a:r>
              <a:rPr lang="en-US" b="1" dirty="0" err="1"/>
              <a:t>AIDAxxxx</a:t>
            </a:r>
            <a:r>
              <a:rPr lang="en-US" b="1" dirty="0"/>
              <a:t> Project Structure – Version 1 (14 February):</a:t>
            </a:r>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r>
              <a:rPr lang="en-US" dirty="0"/>
              <a:t>📌 Next meeting: 28 February </a:t>
            </a:r>
          </a:p>
          <a:p>
            <a:pPr marL="285750" lvl="2" indent="-285750">
              <a:buFont typeface="Arial" panose="020B0604020202020204" pitchFamily="34" charset="0"/>
              <a:buChar char="•"/>
            </a:pPr>
            <a:endParaRPr lang="en-US" dirty="0"/>
          </a:p>
        </p:txBody>
      </p:sp>
      <p:sp>
        <p:nvSpPr>
          <p:cNvPr id="7" name="TextBox 6">
            <a:extLst>
              <a:ext uri="{FF2B5EF4-FFF2-40B4-BE49-F238E27FC236}">
                <a16:creationId xmlns:a16="http://schemas.microsoft.com/office/drawing/2014/main" id="{D465FB97-17A5-DD3B-006F-E361E4778604}"/>
              </a:ext>
            </a:extLst>
          </p:cNvPr>
          <p:cNvSpPr txBox="1"/>
          <p:nvPr/>
        </p:nvSpPr>
        <p:spPr>
          <a:xfrm>
            <a:off x="1663262" y="5676521"/>
            <a:ext cx="8318938" cy="646331"/>
          </a:xfrm>
          <a:prstGeom prst="rect">
            <a:avLst/>
          </a:prstGeom>
          <a:noFill/>
        </p:spPr>
        <p:txBody>
          <a:bodyPr wrap="square">
            <a:spAutoFit/>
          </a:bodyPr>
          <a:lstStyle/>
          <a:p>
            <a:pPr marL="285750" lvl="2" indent="-285750">
              <a:buFont typeface="Arial" panose="020B0604020202020204" pitchFamily="34" charset="0"/>
              <a:buChar char="•"/>
            </a:pPr>
            <a:r>
              <a:rPr lang="en-US" dirty="0"/>
              <a:t>Define </a:t>
            </a:r>
            <a:r>
              <a:rPr lang="en-US" b="1" dirty="0"/>
              <a:t>specific tasks</a:t>
            </a:r>
            <a:r>
              <a:rPr lang="en-US" dirty="0"/>
              <a:t> within each WP.</a:t>
            </a:r>
          </a:p>
          <a:p>
            <a:pPr marL="285750" lvl="2" indent="-285750">
              <a:buFont typeface="Arial" panose="020B0604020202020204" pitchFamily="34" charset="0"/>
              <a:buChar char="•"/>
            </a:pPr>
            <a:r>
              <a:rPr lang="en-US" dirty="0"/>
              <a:t>Identify (few) </a:t>
            </a:r>
            <a:r>
              <a:rPr lang="en-US" b="1" dirty="0"/>
              <a:t>facilitators</a:t>
            </a:r>
            <a:r>
              <a:rPr lang="en-US" dirty="0"/>
              <a:t> for each task in each WP to help in preparation </a:t>
            </a:r>
          </a:p>
        </p:txBody>
      </p:sp>
      <p:sp>
        <p:nvSpPr>
          <p:cNvPr id="10" name="TextBox 9">
            <a:extLst>
              <a:ext uri="{FF2B5EF4-FFF2-40B4-BE49-F238E27FC236}">
                <a16:creationId xmlns:a16="http://schemas.microsoft.com/office/drawing/2014/main" id="{894E8F11-9D39-2195-0E83-88336749A525}"/>
              </a:ext>
            </a:extLst>
          </p:cNvPr>
          <p:cNvSpPr txBox="1"/>
          <p:nvPr/>
        </p:nvSpPr>
        <p:spPr>
          <a:xfrm>
            <a:off x="1663262" y="1850417"/>
            <a:ext cx="8586952" cy="3139321"/>
          </a:xfrm>
          <a:prstGeom prst="rect">
            <a:avLst/>
          </a:prstGeom>
          <a:noFill/>
        </p:spPr>
        <p:txBody>
          <a:bodyPr wrap="square">
            <a:spAutoFit/>
          </a:bodyPr>
          <a:lstStyle/>
          <a:p>
            <a:pPr lvl="1"/>
            <a:r>
              <a:rPr lang="en-US" dirty="0"/>
              <a:t>🔹 </a:t>
            </a:r>
            <a:r>
              <a:rPr lang="en-US" b="1" dirty="0"/>
              <a:t>WP1</a:t>
            </a:r>
            <a:r>
              <a:rPr lang="en-US" dirty="0"/>
              <a:t> – Project Management</a:t>
            </a:r>
            <a:br>
              <a:rPr lang="en-US" dirty="0"/>
            </a:br>
            <a:r>
              <a:rPr lang="en-US" dirty="0"/>
              <a:t>🔹 </a:t>
            </a:r>
            <a:r>
              <a:rPr lang="en-US" b="1" dirty="0"/>
              <a:t>WP2</a:t>
            </a:r>
            <a:r>
              <a:rPr lang="en-US" dirty="0"/>
              <a:t> – Communication, Outreach, and Knowledge Transfer</a:t>
            </a:r>
            <a:br>
              <a:rPr lang="en-US" dirty="0"/>
            </a:br>
            <a:r>
              <a:rPr lang="en-US" dirty="0"/>
              <a:t>🔹 </a:t>
            </a:r>
            <a:r>
              <a:rPr lang="en-US" b="1" dirty="0"/>
              <a:t>WP3</a:t>
            </a:r>
            <a:r>
              <a:rPr lang="en-US" dirty="0"/>
              <a:t> – Test Beam, Irradiation, and Characterization Facilities</a:t>
            </a:r>
            <a:br>
              <a:rPr lang="en-US" dirty="0"/>
            </a:br>
            <a:r>
              <a:rPr lang="en-US" dirty="0"/>
              <a:t>🔹 </a:t>
            </a:r>
            <a:r>
              <a:rPr lang="en-US" b="1" dirty="0"/>
              <a:t>WP4</a:t>
            </a:r>
            <a:r>
              <a:rPr lang="en-US" dirty="0"/>
              <a:t> – Solid State Sensors for Vertexing, Tracking, and Timing</a:t>
            </a:r>
            <a:br>
              <a:rPr lang="en-US" dirty="0"/>
            </a:br>
            <a:r>
              <a:rPr lang="en-US" dirty="0"/>
              <a:t>🔹 </a:t>
            </a:r>
            <a:r>
              <a:rPr lang="en-US" b="1" dirty="0"/>
              <a:t>WP5</a:t>
            </a:r>
            <a:r>
              <a:rPr lang="en-US" dirty="0"/>
              <a:t> – Photodetection Sensors and Particle Identification (PID)</a:t>
            </a:r>
            <a:br>
              <a:rPr lang="en-US" dirty="0"/>
            </a:br>
            <a:r>
              <a:rPr lang="en-US" dirty="0"/>
              <a:t>🔹 </a:t>
            </a:r>
            <a:r>
              <a:rPr lang="en-US" b="1" dirty="0">
                <a:solidFill>
                  <a:srgbClr val="00B050"/>
                </a:solidFill>
              </a:rPr>
              <a:t>WP6</a:t>
            </a:r>
            <a:r>
              <a:rPr lang="en-US" dirty="0">
                <a:solidFill>
                  <a:srgbClr val="00B050"/>
                </a:solidFill>
              </a:rPr>
              <a:t> – Gas Detectors</a:t>
            </a:r>
            <a:br>
              <a:rPr lang="en-US" dirty="0"/>
            </a:br>
            <a:r>
              <a:rPr lang="en-US" dirty="0"/>
              <a:t>🔹 </a:t>
            </a:r>
            <a:r>
              <a:rPr lang="en-US" b="1" dirty="0"/>
              <a:t>WP7</a:t>
            </a:r>
            <a:r>
              <a:rPr lang="en-US" dirty="0"/>
              <a:t> – Calorimeters</a:t>
            </a:r>
            <a:br>
              <a:rPr lang="en-US" dirty="0"/>
            </a:br>
            <a:r>
              <a:rPr lang="en-US" dirty="0"/>
              <a:t>🔹 </a:t>
            </a:r>
            <a:r>
              <a:rPr lang="en-US" b="1" dirty="0"/>
              <a:t>WP8</a:t>
            </a:r>
            <a:r>
              <a:rPr lang="en-US" dirty="0"/>
              <a:t> – Mechanics and Cooling</a:t>
            </a:r>
            <a:br>
              <a:rPr lang="en-US" dirty="0"/>
            </a:br>
            <a:r>
              <a:rPr lang="en-US" dirty="0"/>
              <a:t>🔹 </a:t>
            </a:r>
            <a:r>
              <a:rPr lang="en-US" b="1" dirty="0"/>
              <a:t>WP9</a:t>
            </a:r>
            <a:r>
              <a:rPr lang="en-US" dirty="0"/>
              <a:t> – Microelectronics</a:t>
            </a:r>
            <a:br>
              <a:rPr lang="en-US" dirty="0"/>
            </a:br>
            <a:r>
              <a:rPr lang="en-US" dirty="0"/>
              <a:t>🔹 </a:t>
            </a:r>
            <a:r>
              <a:rPr lang="en-US" b="1" dirty="0"/>
              <a:t>WP10</a:t>
            </a:r>
            <a:r>
              <a:rPr lang="en-US" dirty="0"/>
              <a:t> – Software and AI Tools</a:t>
            </a:r>
            <a:br>
              <a:rPr lang="en-US" dirty="0"/>
            </a:br>
            <a:r>
              <a:rPr lang="en-US" dirty="0"/>
              <a:t>🔹 </a:t>
            </a:r>
            <a:r>
              <a:rPr lang="en-US" b="1" dirty="0"/>
              <a:t>WP11</a:t>
            </a:r>
            <a:r>
              <a:rPr lang="en-US" dirty="0"/>
              <a:t> – Blue Sky Research</a:t>
            </a:r>
          </a:p>
        </p:txBody>
      </p:sp>
      <p:sp>
        <p:nvSpPr>
          <p:cNvPr id="11" name="Footer Placeholder 5">
            <a:extLst>
              <a:ext uri="{FF2B5EF4-FFF2-40B4-BE49-F238E27FC236}">
                <a16:creationId xmlns:a16="http://schemas.microsoft.com/office/drawing/2014/main" id="{9953E361-1D84-1A58-B283-944D5E58108B}"/>
              </a:ext>
            </a:extLst>
          </p:cNvPr>
          <p:cNvSpPr>
            <a:spLocks noGrp="1"/>
          </p:cNvSpPr>
          <p:nvPr>
            <p:ph type="ftr" sz="quarter" idx="5"/>
          </p:nvPr>
        </p:nvSpPr>
        <p:spPr>
          <a:xfrm>
            <a:off x="3581400" y="6431491"/>
            <a:ext cx="3901440" cy="276999"/>
          </a:xfrm>
        </p:spPr>
        <p:txBody>
          <a:bodyPr/>
          <a:lstStyle/>
          <a:p>
            <a:r>
              <a:rPr lang="en-US" dirty="0"/>
              <a:t>DRD1 Meeting 24/02/2025</a:t>
            </a:r>
          </a:p>
        </p:txBody>
      </p:sp>
      <p:sp>
        <p:nvSpPr>
          <p:cNvPr id="12" name="Slide Number Placeholder 4">
            <a:extLst>
              <a:ext uri="{FF2B5EF4-FFF2-40B4-BE49-F238E27FC236}">
                <a16:creationId xmlns:a16="http://schemas.microsoft.com/office/drawing/2014/main" id="{82FB969E-227B-F07E-7E10-4BDC032A5F67}"/>
              </a:ext>
            </a:extLst>
          </p:cNvPr>
          <p:cNvSpPr txBox="1">
            <a:spLocks/>
          </p:cNvSpPr>
          <p:nvPr/>
        </p:nvSpPr>
        <p:spPr>
          <a:xfrm>
            <a:off x="8778240" y="6377940"/>
            <a:ext cx="2804160" cy="276999"/>
          </a:xfrm>
          <a:prstGeom prst="rect">
            <a:avLst/>
          </a:prstGeom>
        </p:spPr>
        <p:txBody>
          <a:bodyPr/>
          <a:lstStyle>
            <a:defPPr>
              <a:defRPr kern="0"/>
            </a:defPPr>
          </a:lstStyle>
          <a:p>
            <a:pPr algn="r">
              <a:defRPr/>
            </a:pPr>
            <a:fld id="{C2F86557-B369-48F2-8020-C1F994B8304C}" type="slidenum">
              <a:rPr lang="en-US" smtClean="0">
                <a:solidFill>
                  <a:srgbClr val="3333CC"/>
                </a:solidFill>
              </a:rPr>
              <a:pPr algn="r">
                <a:defRPr/>
              </a:pPr>
              <a:t>9</a:t>
            </a:fld>
            <a:endParaRPr lang="en-US" dirty="0">
              <a:solidFill>
                <a:srgbClr val="3333CC"/>
              </a:solidFill>
            </a:endParaRPr>
          </a:p>
        </p:txBody>
      </p:sp>
    </p:spTree>
    <p:extLst>
      <p:ext uri="{BB962C8B-B14F-4D97-AF65-F5344CB8AC3E}">
        <p14:creationId xmlns:p14="http://schemas.microsoft.com/office/powerpoint/2010/main" val="148126068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955F7C"/>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
  <TotalTime>7903</TotalTime>
  <Words>1179</Words>
  <Application>Microsoft Macintosh PowerPoint</Application>
  <PresentationFormat>Widescreen</PresentationFormat>
  <Paragraphs>182</Paragraphs>
  <Slides>11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Aptos</vt:lpstr>
      <vt:lpstr>Arial</vt:lpstr>
      <vt:lpstr>Calibri</vt:lpstr>
      <vt:lpstr>Helvetica</vt:lpstr>
      <vt:lpstr>Helvetica Neue</vt:lpstr>
      <vt:lpstr>Wingdings</vt:lpstr>
      <vt:lpstr>Office Theme</vt:lpstr>
      <vt:lpstr>Future EU proposal after AIDAinnova</vt:lpstr>
      <vt:lpstr>AIDAinnova </vt:lpstr>
      <vt:lpstr>AIDAinnova structure</vt:lpstr>
      <vt:lpstr>PowerPoint Presentation</vt:lpstr>
      <vt:lpstr>Future EU calls of interest</vt:lpstr>
      <vt:lpstr>Strategic alignment </vt:lpstr>
      <vt:lpstr>Proposal Submission Roadmap</vt:lpstr>
      <vt:lpstr>Proposal Preparation Team</vt:lpstr>
      <vt:lpstr>Proposal Preparation: status and next step</vt:lpstr>
      <vt:lpstr> Proposal preparation and DRD1</vt:lpstr>
      <vt:lpstr> Proposal preparation and DRD1</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Eraldo Oliveri</dc:creator>
  <cp:lastModifiedBy>Anna Colaleo</cp:lastModifiedBy>
  <cp:revision>40</cp:revision>
  <dcterms:created xsi:type="dcterms:W3CDTF">2024-12-04T17:37:16Z</dcterms:created>
  <dcterms:modified xsi:type="dcterms:W3CDTF">2025-02-24T08:53:43Z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2024-12-03T00:00:00Z</vt:filetime>
  </property>
  <property fmtid="{D5CDD505-2E9C-101B-9397-08002B2CF9AE}" pid="3" name="Creator">
    <vt:lpwstr>Microsoft® PowerPoint® for Microsoft 365</vt:lpwstr>
  </property>
  <property fmtid="{D5CDD505-2E9C-101B-9397-08002B2CF9AE}" pid="4" name="LastSaved">
    <vt:filetime>2024-12-04T00:00:00Z</vt:filetime>
  </property>
  <property fmtid="{D5CDD505-2E9C-101B-9397-08002B2CF9AE}" pid="5" name="Producer">
    <vt:lpwstr>Microsoft® PowerPoint® for Microsoft 365</vt:lpwstr>
  </property>
</Properties>
</file>