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9" r:id="rId4"/>
    <p:sldId id="260" r:id="rId5"/>
    <p:sldId id="262" r:id="rId6"/>
    <p:sldId id="261" r:id="rId7"/>
    <p:sldId id="257" r:id="rId8"/>
    <p:sldId id="265" r:id="rId9"/>
    <p:sldId id="263" r:id="rId10"/>
    <p:sldId id="264" r:id="rId11"/>
  </p:sldIdLst>
  <p:sldSz cx="12192000" cy="6858000"/>
  <p:notesSz cx="6858000" cy="9144000"/>
  <p:defaultTextStyle>
    <a:defPPr>
      <a:defRPr lang="en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/>
    <p:restoredTop sz="94694"/>
  </p:normalViewPr>
  <p:slideViewPr>
    <p:cSldViewPr snapToGrid="0">
      <p:cViewPr varScale="1">
        <p:scale>
          <a:sx n="96" d="100"/>
          <a:sy n="96" d="100"/>
        </p:scale>
        <p:origin x="200" y="7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513CBA-69BF-69A8-CBC7-2956F5978A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66CDC6-3FBE-877C-8CAC-0F08A5E7C8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B99752-3908-A1FD-1717-9FE7067CAD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813BA-9FB8-F845-B157-CD99259A7114}" type="datetimeFigureOut">
              <a:rPr lang="en-GR" smtClean="0"/>
              <a:t>25/2/25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AAB405-4870-5695-DC6F-95F4F58EC9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5E1AFB-551A-814F-328D-D8B82F290E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A6AAD-E9DF-6349-A9CA-3B4DC4A17A85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1079713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0C65EE-F3A8-DBBD-21EE-B22692AF2A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F43BD94-1E3A-AF89-B6AF-5A88B07A8A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4F9AC1-08E3-456A-D240-9B6DDE8E9A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813BA-9FB8-F845-B157-CD99259A7114}" type="datetimeFigureOut">
              <a:rPr lang="en-GR" smtClean="0"/>
              <a:t>25/2/25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D3ED8E-8079-E985-BA6A-4EBB92844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CD8763-4939-F0BF-144E-A67DA79AF2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A6AAD-E9DF-6349-A9CA-3B4DC4A17A85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4336419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D3AFE29-EDF0-265D-1189-72AD32E0D00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CD1E04D-4FB1-BB11-425E-C9C7949056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42AF6E-ADA5-1B92-8B6C-7CD97ED165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813BA-9FB8-F845-B157-CD99259A7114}" type="datetimeFigureOut">
              <a:rPr lang="en-GR" smtClean="0"/>
              <a:t>25/2/25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BA4856-0618-9E75-0E70-01DA02FFD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A61EFE-9DAD-934D-1318-EBB26EAEFB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A6AAD-E9DF-6349-A9CA-3B4DC4A17A85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40075495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A19A58-9D91-90BE-9460-2EA19480D9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112DD6-2376-0C75-53C2-08E710521E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24334C-BF27-C928-53DF-6B6D0FB658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813BA-9FB8-F845-B157-CD99259A7114}" type="datetimeFigureOut">
              <a:rPr lang="en-GR" smtClean="0"/>
              <a:t>25/2/25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1221E9-FDB3-2A97-4F95-74A220D974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C39A36-75C1-71C6-EA02-F2A015342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A6AAD-E9DF-6349-A9CA-3B4DC4A17A85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86655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DFBEBF-8836-68B0-A7E1-3A314F75E1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80D61A-86DE-4CF7-887F-B7D472E042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2843B8-4FB3-D1EF-2AC9-1288CC9BFB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813BA-9FB8-F845-B157-CD99259A7114}" type="datetimeFigureOut">
              <a:rPr lang="en-GR" smtClean="0"/>
              <a:t>25/2/25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0CE2F0-2F12-4FBD-BA26-C37E57AFAD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B42A26-8C65-FD7F-B5D8-6E05BB2188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A6AAD-E9DF-6349-A9CA-3B4DC4A17A85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961192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D0FF32-625B-5AE4-97B2-59A7C12EFE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055F46-D8BD-86D0-26F6-FD6B49B9D37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2BE574-25E6-0882-05AF-CF1ADF42D4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49C3CA-3743-E868-5D6C-ED4F88E22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813BA-9FB8-F845-B157-CD99259A7114}" type="datetimeFigureOut">
              <a:rPr lang="en-GR" smtClean="0"/>
              <a:t>25/2/25</a:t>
            </a:fld>
            <a:endParaRPr lang="en-G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626A02B-B9C7-3DC7-5210-7BF89608D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A7073B-A612-7A5A-B0FF-1EB598AA9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A6AAD-E9DF-6349-A9CA-3B4DC4A17A85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36165486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288B35-D299-737E-33D4-3A64172E28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5E4287-FF21-0E2A-B1EA-66DC409C0A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B67791-8404-4C51-6E42-0604F879D0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EFDFA7E-5293-FA13-8D80-2688E926A28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3EDF937-DD38-6340-FB8A-B25C5B7E28A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854C64E-E747-602E-CB7B-BD2697A195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813BA-9FB8-F845-B157-CD99259A7114}" type="datetimeFigureOut">
              <a:rPr lang="en-GR" smtClean="0"/>
              <a:t>25/2/25</a:t>
            </a:fld>
            <a:endParaRPr lang="en-G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F3B627-F088-988D-C28A-3682FCFED1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169150B-A32D-557D-DCB4-24313453F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A6AAD-E9DF-6349-A9CA-3B4DC4A17A85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1977392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18ADB1-BC10-848E-8690-52678CBA5E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CFDE65A-2AC1-720C-F5D1-7A16B21DE7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813BA-9FB8-F845-B157-CD99259A7114}" type="datetimeFigureOut">
              <a:rPr lang="en-GR" smtClean="0"/>
              <a:t>25/2/25</a:t>
            </a:fld>
            <a:endParaRPr lang="en-G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71F6D3-CEF4-04AA-7EC0-E0F2B0CA66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5EC0A7-E1F3-FDD4-22E5-B24C601E0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A6AAD-E9DF-6349-A9CA-3B4DC4A17A85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11605878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B659DE5-C20B-270E-69D6-0B92E7D828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813BA-9FB8-F845-B157-CD99259A7114}" type="datetimeFigureOut">
              <a:rPr lang="en-GR" smtClean="0"/>
              <a:t>25/2/25</a:t>
            </a:fld>
            <a:endParaRPr lang="en-G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F1E9FDC-FC93-56EE-3825-7D1C31751E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1A2607-C5C1-7055-2601-C7FCF3C13A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A6AAD-E9DF-6349-A9CA-3B4DC4A17A85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38059117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B4AC72-8497-6976-04DB-CB9AF32ED8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687589-02CC-82BA-C0AE-21C3001665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01E6C2-9947-78BC-0367-00F2B3E389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6651C6-E0BA-DAC8-16CE-8A4EDFD77F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813BA-9FB8-F845-B157-CD99259A7114}" type="datetimeFigureOut">
              <a:rPr lang="en-GR" smtClean="0"/>
              <a:t>25/2/25</a:t>
            </a:fld>
            <a:endParaRPr lang="en-G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E06C45-61AF-5A32-E74E-57B42021E5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F9C510-5203-3710-1654-FD49F3D72D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A6AAD-E9DF-6349-A9CA-3B4DC4A17A85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12729442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5FA340-3273-927A-1395-78E38BB0C2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A6E26CD-8147-64DB-7FD9-D26A644D1A9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E4DB3D-5769-13B9-90DB-FD4F5163E2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179BEE-9EE3-935E-73D9-E726913BE6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813BA-9FB8-F845-B157-CD99259A7114}" type="datetimeFigureOut">
              <a:rPr lang="en-GR" smtClean="0"/>
              <a:t>25/2/25</a:t>
            </a:fld>
            <a:endParaRPr lang="en-G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A3BCC9D-34DF-6488-D221-75A66635D8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D7039B-F1C6-6043-BF25-80B7BDF925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A6AAD-E9DF-6349-A9CA-3B4DC4A17A85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7744806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793A3CA-D204-8993-9017-53C9BB71D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786E89-A2F9-1408-19F0-784826AD7E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046FB8-8FBA-BCE4-F5B7-FEEBA1F259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12813BA-9FB8-F845-B157-CD99259A7114}" type="datetimeFigureOut">
              <a:rPr lang="en-GR" smtClean="0"/>
              <a:t>25/2/25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7CD790-A99D-9F36-A793-F9B7D83107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C69468-DC4E-7FAE-2E22-795C319F23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91A6AAD-E9DF-6349-A9CA-3B4DC4A17A85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1331429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360282/contributions/5788758/attachments/2792028/4869216/WG7-JAN2024.pdf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EEDB6C-7A83-1D8E-0DC8-1775731251F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R" dirty="0">
                <a:solidFill>
                  <a:srgbClr val="0000FF"/>
                </a:solidFill>
              </a:rPr>
              <a:t>DRD1 – WG7 </a:t>
            </a:r>
            <a:br>
              <a:rPr lang="en-GR" dirty="0">
                <a:solidFill>
                  <a:srgbClr val="0000FF"/>
                </a:solidFill>
              </a:rPr>
            </a:br>
            <a:r>
              <a:rPr lang="en-GR" dirty="0">
                <a:solidFill>
                  <a:srgbClr val="0000FF"/>
                </a:solidFill>
              </a:rPr>
              <a:t>News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8F70F5C-CFE4-478B-4E0C-66798CBA37D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br>
              <a:rPr lang="en-GB" b="0" i="0" u="none" strike="noStrike" dirty="0">
                <a:solidFill>
                  <a:srgbClr val="00B0F0"/>
                </a:solidFill>
                <a:effectLst/>
                <a:latin typeface="Calibri" panose="020F0502020204030204" pitchFamily="34" charset="0"/>
              </a:rPr>
            </a:br>
            <a:r>
              <a:rPr lang="en-GB" b="0" i="0" u="none" strike="noStrike" dirty="0">
                <a:solidFill>
                  <a:srgbClr val="00B0F0"/>
                </a:solidFill>
                <a:effectLst/>
                <a:latin typeface="Calibri" panose="020F0502020204030204" pitchFamily="34" charset="0"/>
              </a:rPr>
              <a:t>Karl Jonathan </a:t>
            </a:r>
            <a:r>
              <a:rPr lang="en-GB" b="0" i="0" u="none" strike="noStrike" dirty="0" err="1">
                <a:solidFill>
                  <a:srgbClr val="00B0F0"/>
                </a:solidFill>
                <a:effectLst/>
                <a:latin typeface="Calibri" panose="020F0502020204030204" pitchFamily="34" charset="0"/>
              </a:rPr>
              <a:t>Flöthner</a:t>
            </a:r>
            <a:endParaRPr lang="en-GB" b="0" i="0" u="none" strike="noStrike" dirty="0">
              <a:solidFill>
                <a:srgbClr val="00B0F0"/>
              </a:solidFill>
              <a:effectLst/>
              <a:latin typeface="Calibri" panose="020F0502020204030204" pitchFamily="34" charset="0"/>
            </a:endParaRPr>
          </a:p>
          <a:p>
            <a:r>
              <a:rPr lang="en-GB" b="0" i="0" u="none" strike="noStrike" dirty="0">
                <a:solidFill>
                  <a:srgbClr val="00B0F0"/>
                </a:solidFill>
                <a:effectLst/>
                <a:latin typeface="Calibri" panose="020F0502020204030204" pitchFamily="34" charset="0"/>
              </a:rPr>
              <a:t>Yorgos </a:t>
            </a:r>
            <a:r>
              <a:rPr lang="en-GB" b="0" i="0" u="none" strike="noStrike" dirty="0" err="1">
                <a:solidFill>
                  <a:srgbClr val="00B0F0"/>
                </a:solidFill>
                <a:effectLst/>
                <a:latin typeface="Calibri" panose="020F0502020204030204" pitchFamily="34" charset="0"/>
              </a:rPr>
              <a:t>Tsipolitis</a:t>
            </a:r>
            <a:endParaRPr lang="en-GR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02717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screenshot of a calendar&#10;&#10;AI-generated content may be incorrect.">
            <a:extLst>
              <a:ext uri="{FF2B5EF4-FFF2-40B4-BE49-F238E27FC236}">
                <a16:creationId xmlns:a16="http://schemas.microsoft.com/office/drawing/2014/main" id="{58E650FB-04E4-BB58-34EA-C2C192F6C8D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44487" y="78389"/>
            <a:ext cx="8030817" cy="6772878"/>
          </a:xfrm>
        </p:spPr>
      </p:pic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33F22577-97E5-C8E1-A9FE-D5EE4FEF0EFB}"/>
              </a:ext>
            </a:extLst>
          </p:cNvPr>
          <p:cNvSpPr/>
          <p:nvPr/>
        </p:nvSpPr>
        <p:spPr>
          <a:xfrm>
            <a:off x="3250439" y="439607"/>
            <a:ext cx="1229711" cy="1671145"/>
          </a:xfrm>
          <a:prstGeom prst="roundRect">
            <a:avLst/>
          </a:prstGeom>
          <a:noFill/>
          <a:ln w="92075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DC0ADBF0-EAF3-07D6-80D6-996C15D0BB4C}"/>
              </a:ext>
            </a:extLst>
          </p:cNvPr>
          <p:cNvSpPr/>
          <p:nvPr/>
        </p:nvSpPr>
        <p:spPr>
          <a:xfrm>
            <a:off x="2640840" y="2811748"/>
            <a:ext cx="1229711" cy="1671145"/>
          </a:xfrm>
          <a:prstGeom prst="roundRect">
            <a:avLst/>
          </a:prstGeom>
          <a:noFill/>
          <a:ln w="92075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EE97F826-6DAC-D3B1-BDC1-4125B5F8E82F}"/>
              </a:ext>
            </a:extLst>
          </p:cNvPr>
          <p:cNvSpPr/>
          <p:nvPr/>
        </p:nvSpPr>
        <p:spPr>
          <a:xfrm>
            <a:off x="5459895" y="5164007"/>
            <a:ext cx="1229711" cy="1671145"/>
          </a:xfrm>
          <a:prstGeom prst="roundRect">
            <a:avLst/>
          </a:prstGeom>
          <a:noFill/>
          <a:ln w="92075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22748412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45630B-8FE4-7C15-1D21-ABA61DAA40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1869" y="110741"/>
            <a:ext cx="3807372" cy="609162"/>
          </a:xfrm>
        </p:spPr>
        <p:txBody>
          <a:bodyPr>
            <a:normAutofit/>
          </a:bodyPr>
          <a:lstStyle/>
          <a:p>
            <a:r>
              <a:rPr lang="en-GR" sz="3600" dirty="0">
                <a:solidFill>
                  <a:srgbClr val="FF0000"/>
                </a:solidFill>
              </a:rPr>
              <a:t>Test beams in 2025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478E6C-814E-1701-E397-72F75D7799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1868" y="1066745"/>
            <a:ext cx="11067279" cy="435133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GR" sz="3200" dirty="0">
                <a:solidFill>
                  <a:srgbClr val="0000FF"/>
                </a:solidFill>
              </a:rPr>
              <a:t>We filed a request asking for 3 TB periods of 2 weeks each:</a:t>
            </a:r>
          </a:p>
          <a:p>
            <a:pPr lvl="1">
              <a:lnSpc>
                <a:spcPct val="150000"/>
              </a:lnSpc>
            </a:pPr>
            <a:r>
              <a:rPr lang="en-GB" sz="2800" dirty="0">
                <a:solidFill>
                  <a:srgbClr val="0000FF"/>
                </a:solidFill>
              </a:rPr>
              <a:t>l</a:t>
            </a:r>
            <a:r>
              <a:rPr lang="en-GR" sz="2800" dirty="0">
                <a:solidFill>
                  <a:srgbClr val="0000FF"/>
                </a:solidFill>
              </a:rPr>
              <a:t>ate May/early June </a:t>
            </a:r>
          </a:p>
          <a:p>
            <a:pPr lvl="1">
              <a:lnSpc>
                <a:spcPct val="150000"/>
              </a:lnSpc>
            </a:pPr>
            <a:r>
              <a:rPr lang="en-GR" sz="2800" dirty="0">
                <a:solidFill>
                  <a:srgbClr val="0000FF"/>
                </a:solidFill>
              </a:rPr>
              <a:t>July</a:t>
            </a:r>
          </a:p>
          <a:p>
            <a:pPr lvl="1">
              <a:lnSpc>
                <a:spcPct val="150000"/>
              </a:lnSpc>
            </a:pPr>
            <a:r>
              <a:rPr lang="en-GB" sz="2800" dirty="0">
                <a:solidFill>
                  <a:srgbClr val="0000FF"/>
                </a:solidFill>
              </a:rPr>
              <a:t>l</a:t>
            </a:r>
            <a:r>
              <a:rPr lang="en-GR" sz="2800" dirty="0">
                <a:solidFill>
                  <a:srgbClr val="0000FF"/>
                </a:solidFill>
              </a:rPr>
              <a:t>ate September/early October</a:t>
            </a:r>
          </a:p>
        </p:txBody>
      </p:sp>
    </p:spTree>
    <p:extLst>
      <p:ext uri="{BB962C8B-B14F-4D97-AF65-F5344CB8AC3E}">
        <p14:creationId xmlns:p14="http://schemas.microsoft.com/office/powerpoint/2010/main" val="5425818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7BF10E-0A04-2C21-715D-C8946AB2A0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5234" y="18256"/>
            <a:ext cx="10515600" cy="738489"/>
          </a:xfrm>
        </p:spPr>
        <p:txBody>
          <a:bodyPr>
            <a:normAutofit/>
          </a:bodyPr>
          <a:lstStyle/>
          <a:p>
            <a:r>
              <a:rPr lang="en-GR" sz="3200" dirty="0">
                <a:solidFill>
                  <a:srgbClr val="FF0000"/>
                </a:solidFill>
              </a:rPr>
              <a:t>1st</a:t>
            </a:r>
            <a:r>
              <a:rPr lang="el-GR" sz="3200" dirty="0">
                <a:solidFill>
                  <a:srgbClr val="FF0000"/>
                </a:solidFill>
              </a:rPr>
              <a:t> </a:t>
            </a:r>
            <a:r>
              <a:rPr lang="en-US" sz="3200" dirty="0">
                <a:solidFill>
                  <a:srgbClr val="FF0000"/>
                </a:solidFill>
              </a:rPr>
              <a:t>attempt from SPS coordinator received on Monday 24/2</a:t>
            </a:r>
            <a:endParaRPr lang="en-GR" sz="3200" dirty="0">
              <a:solidFill>
                <a:srgbClr val="FF0000"/>
              </a:solidFill>
            </a:endParaRPr>
          </a:p>
        </p:txBody>
      </p:sp>
      <p:pic>
        <p:nvPicPr>
          <p:cNvPr id="5" name="Content Placeholder 4" descr="A screenshot of a calendar&#10;&#10;AI-generated content may be incorrect.">
            <a:extLst>
              <a:ext uri="{FF2B5EF4-FFF2-40B4-BE49-F238E27FC236}">
                <a16:creationId xmlns:a16="http://schemas.microsoft.com/office/drawing/2014/main" id="{0FFF585D-4D12-8224-6660-3D3CF554D03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982734"/>
            <a:ext cx="11955137" cy="5207482"/>
          </a:xfrm>
        </p:spPr>
      </p:pic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CFEF2DD5-E1FA-3B65-D854-0C515BDA9788}"/>
              </a:ext>
            </a:extLst>
          </p:cNvPr>
          <p:cNvSpPr/>
          <p:nvPr/>
        </p:nvSpPr>
        <p:spPr>
          <a:xfrm>
            <a:off x="715617" y="3776870"/>
            <a:ext cx="954157" cy="649356"/>
          </a:xfrm>
          <a:prstGeom prst="round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F88C7021-C4C2-5B89-2870-048301670809}"/>
              </a:ext>
            </a:extLst>
          </p:cNvPr>
          <p:cNvSpPr/>
          <p:nvPr/>
        </p:nvSpPr>
        <p:spPr>
          <a:xfrm>
            <a:off x="4525617" y="3776870"/>
            <a:ext cx="954157" cy="649356"/>
          </a:xfrm>
          <a:prstGeom prst="round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42AD9060-33EE-5689-2672-C9D760A85132}"/>
              </a:ext>
            </a:extLst>
          </p:cNvPr>
          <p:cNvSpPr/>
          <p:nvPr/>
        </p:nvSpPr>
        <p:spPr>
          <a:xfrm>
            <a:off x="10277060" y="3763618"/>
            <a:ext cx="954157" cy="649356"/>
          </a:xfrm>
          <a:prstGeom prst="round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33108444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2C480378-90B6-0633-6328-C55F0495439D}"/>
              </a:ext>
            </a:extLst>
          </p:cNvPr>
          <p:cNvGrpSpPr/>
          <p:nvPr/>
        </p:nvGrpSpPr>
        <p:grpSpPr>
          <a:xfrm>
            <a:off x="147523" y="103732"/>
            <a:ext cx="11699919" cy="6628371"/>
            <a:chOff x="147523" y="103732"/>
            <a:chExt cx="11699919" cy="6628371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A6E0C5E6-22E2-C1DE-EAC1-7CF3A56EB908}"/>
                </a:ext>
              </a:extLst>
            </p:cNvPr>
            <p:cNvGrpSpPr/>
            <p:nvPr/>
          </p:nvGrpSpPr>
          <p:grpSpPr>
            <a:xfrm>
              <a:off x="147523" y="103732"/>
              <a:ext cx="11699919" cy="6628371"/>
              <a:chOff x="147523" y="103733"/>
              <a:chExt cx="9277628" cy="6431890"/>
            </a:xfrm>
          </p:grpSpPr>
          <p:pic>
            <p:nvPicPr>
              <p:cNvPr id="7" name="Picture 6" descr="A calendar with many colored boxes&#10;&#10;AI-generated content may be incorrect.">
                <a:extLst>
                  <a:ext uri="{FF2B5EF4-FFF2-40B4-BE49-F238E27FC236}">
                    <a16:creationId xmlns:a16="http://schemas.microsoft.com/office/drawing/2014/main" id="{8ED1E6B5-7398-A8AB-E983-73A7CD6CE11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47524" y="103733"/>
                <a:ext cx="9175151" cy="6431890"/>
              </a:xfrm>
              <a:prstGeom prst="rect">
                <a:avLst/>
              </a:prstGeom>
            </p:spPr>
          </p:pic>
          <p:sp>
            <p:nvSpPr>
              <p:cNvPr id="14" name="Rounded Rectangle 13">
                <a:extLst>
                  <a:ext uri="{FF2B5EF4-FFF2-40B4-BE49-F238E27FC236}">
                    <a16:creationId xmlns:a16="http://schemas.microsoft.com/office/drawing/2014/main" id="{35C8E9D8-420C-D19A-BEFD-E9FEDA0D371E}"/>
                  </a:ext>
                </a:extLst>
              </p:cNvPr>
              <p:cNvSpPr/>
              <p:nvPr/>
            </p:nvSpPr>
            <p:spPr>
              <a:xfrm>
                <a:off x="1732920" y="3074048"/>
                <a:ext cx="7692231" cy="1156138"/>
              </a:xfrm>
              <a:prstGeom prst="roundRect">
                <a:avLst/>
              </a:prstGeom>
              <a:noFill/>
              <a:ln w="412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/>
              </a:p>
            </p:txBody>
          </p:sp>
          <p:sp>
            <p:nvSpPr>
              <p:cNvPr id="15" name="Rounded Rectangle 14">
                <a:extLst>
                  <a:ext uri="{FF2B5EF4-FFF2-40B4-BE49-F238E27FC236}">
                    <a16:creationId xmlns:a16="http://schemas.microsoft.com/office/drawing/2014/main" id="{B89B0DA6-DD37-D881-601A-8C36CBC87A93}"/>
                  </a:ext>
                </a:extLst>
              </p:cNvPr>
              <p:cNvSpPr/>
              <p:nvPr/>
            </p:nvSpPr>
            <p:spPr>
              <a:xfrm>
                <a:off x="147523" y="4230186"/>
                <a:ext cx="9175151" cy="1156138"/>
              </a:xfrm>
              <a:prstGeom prst="roundRect">
                <a:avLst/>
              </a:prstGeom>
              <a:noFill/>
              <a:ln w="412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/>
              </a:p>
            </p:txBody>
          </p:sp>
          <p:sp>
            <p:nvSpPr>
              <p:cNvPr id="16" name="Rounded Rectangle 15">
                <a:extLst>
                  <a:ext uri="{FF2B5EF4-FFF2-40B4-BE49-F238E27FC236}">
                    <a16:creationId xmlns:a16="http://schemas.microsoft.com/office/drawing/2014/main" id="{AC7F8F8A-ACC3-1FDD-ED79-A5470BDB4198}"/>
                  </a:ext>
                </a:extLst>
              </p:cNvPr>
              <p:cNvSpPr/>
              <p:nvPr/>
            </p:nvSpPr>
            <p:spPr>
              <a:xfrm>
                <a:off x="178221" y="5379140"/>
                <a:ext cx="1554699" cy="1156138"/>
              </a:xfrm>
              <a:prstGeom prst="roundRect">
                <a:avLst/>
              </a:prstGeom>
              <a:noFill/>
              <a:ln w="412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/>
              </a:p>
            </p:txBody>
          </p:sp>
        </p:grp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7AD98DF8-DD29-7D0A-B186-9F23FC6CFD1B}"/>
                </a:ext>
              </a:extLst>
            </p:cNvPr>
            <p:cNvSpPr txBox="1"/>
            <p:nvPr/>
          </p:nvSpPr>
          <p:spPr>
            <a:xfrm>
              <a:off x="6387548" y="2245891"/>
              <a:ext cx="328654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buFont typeface="Arial" panose="020B0604020202020204" pitchFamily="34" charset="0"/>
                <a:buChar char="•"/>
              </a:pPr>
              <a:r>
                <a:rPr lang="en-GB" sz="1800" b="0" i="0" u="none" strike="noStrike" dirty="0">
                  <a:solidFill>
                    <a:srgbClr val="FF0000"/>
                  </a:solidFill>
                  <a:effectLst/>
                  <a:latin typeface="Aptos" panose="020B0004020202020204" pitchFamily="34" charset="0"/>
                </a:rPr>
                <a:t>Begin: Mon, 2025-04-14</a:t>
              </a:r>
            </a:p>
            <a:p>
              <a:pPr algn="l">
                <a:buFont typeface="Arial" panose="020B0604020202020204" pitchFamily="34" charset="0"/>
                <a:buChar char="•"/>
              </a:pPr>
              <a:r>
                <a:rPr lang="en-GB" sz="1800" b="0" i="0" u="none" strike="noStrike" dirty="0">
                  <a:solidFill>
                    <a:srgbClr val="FF0000"/>
                  </a:solidFill>
                  <a:effectLst/>
                  <a:latin typeface="Aptos" panose="020B0004020202020204" pitchFamily="34" charset="0"/>
                </a:rPr>
                <a:t>End: Mon, 2025-04-28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065730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267D53-F9C0-86EB-DFFE-71AA3B46C1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6FA4359E-2636-F763-D406-CDEDA38014EF}"/>
              </a:ext>
            </a:extLst>
          </p:cNvPr>
          <p:cNvGrpSpPr/>
          <p:nvPr/>
        </p:nvGrpSpPr>
        <p:grpSpPr>
          <a:xfrm>
            <a:off x="79511" y="40154"/>
            <a:ext cx="11728175" cy="6764838"/>
            <a:chOff x="79511" y="40154"/>
            <a:chExt cx="11728175" cy="6764838"/>
          </a:xfrm>
        </p:grpSpPr>
        <p:pic>
          <p:nvPicPr>
            <p:cNvPr id="9" name="Picture 8" descr="A screenshot of a calendar&#10;&#10;AI-generated content may be incorrect.">
              <a:extLst>
                <a:ext uri="{FF2B5EF4-FFF2-40B4-BE49-F238E27FC236}">
                  <a16:creationId xmlns:a16="http://schemas.microsoft.com/office/drawing/2014/main" id="{DE7212B2-2B54-05BB-FC30-5D13C3A430D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9512" y="40154"/>
              <a:ext cx="11728174" cy="6764838"/>
            </a:xfrm>
            <a:prstGeom prst="rect">
              <a:avLst/>
            </a:prstGeom>
          </p:spPr>
        </p:pic>
        <p:sp>
          <p:nvSpPr>
            <p:cNvPr id="2" name="Rounded Rectangle 1">
              <a:extLst>
                <a:ext uri="{FF2B5EF4-FFF2-40B4-BE49-F238E27FC236}">
                  <a16:creationId xmlns:a16="http://schemas.microsoft.com/office/drawing/2014/main" id="{BE78A907-2501-4949-085A-492E1BC1D156}"/>
                </a:ext>
              </a:extLst>
            </p:cNvPr>
            <p:cNvSpPr/>
            <p:nvPr/>
          </p:nvSpPr>
          <p:spPr>
            <a:xfrm>
              <a:off x="2093842" y="1945585"/>
              <a:ext cx="9713843" cy="1191456"/>
            </a:xfrm>
            <a:prstGeom prst="roundRect">
              <a:avLst/>
            </a:prstGeom>
            <a:noFill/>
            <a:ln w="412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R"/>
            </a:p>
          </p:txBody>
        </p:sp>
        <p:sp>
          <p:nvSpPr>
            <p:cNvPr id="3" name="Rounded Rectangle 2">
              <a:extLst>
                <a:ext uri="{FF2B5EF4-FFF2-40B4-BE49-F238E27FC236}">
                  <a16:creationId xmlns:a16="http://schemas.microsoft.com/office/drawing/2014/main" id="{09323C44-8AFD-8E9F-EA3D-DCBE3348902D}"/>
                </a:ext>
              </a:extLst>
            </p:cNvPr>
            <p:cNvSpPr/>
            <p:nvPr/>
          </p:nvSpPr>
          <p:spPr>
            <a:xfrm>
              <a:off x="79511" y="3153707"/>
              <a:ext cx="11728174" cy="1191456"/>
            </a:xfrm>
            <a:prstGeom prst="roundRect">
              <a:avLst/>
            </a:prstGeom>
            <a:noFill/>
            <a:ln w="412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R"/>
            </a:p>
          </p:txBody>
        </p:sp>
        <p:sp>
          <p:nvSpPr>
            <p:cNvPr id="4" name="Rounded Rectangle 3">
              <a:extLst>
                <a:ext uri="{FF2B5EF4-FFF2-40B4-BE49-F238E27FC236}">
                  <a16:creationId xmlns:a16="http://schemas.microsoft.com/office/drawing/2014/main" id="{FE45B060-2783-654D-2AD4-C13983A2E723}"/>
                </a:ext>
              </a:extLst>
            </p:cNvPr>
            <p:cNvSpPr/>
            <p:nvPr/>
          </p:nvSpPr>
          <p:spPr>
            <a:xfrm>
              <a:off x="117528" y="4330975"/>
              <a:ext cx="2108837" cy="1191456"/>
            </a:xfrm>
            <a:prstGeom prst="roundRect">
              <a:avLst/>
            </a:prstGeom>
            <a:noFill/>
            <a:ln w="412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R"/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789E39AE-5FBF-42C8-9A6B-BB6E111CF8B4}"/>
              </a:ext>
            </a:extLst>
          </p:cNvPr>
          <p:cNvSpPr txBox="1"/>
          <p:nvPr/>
        </p:nvSpPr>
        <p:spPr>
          <a:xfrm>
            <a:off x="4081670" y="1066448"/>
            <a:ext cx="32865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en-GB" sz="1800" b="0" i="0" u="none" strike="noStrike" dirty="0">
                <a:solidFill>
                  <a:srgbClr val="FF0000"/>
                </a:solidFill>
                <a:effectLst/>
                <a:latin typeface="Aptos" panose="020B0004020202020204" pitchFamily="34" charset="0"/>
              </a:rPr>
              <a:t>Begin: Mon, 2025-07-07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1800" b="0" i="0" u="none" strike="noStrike" dirty="0">
                <a:solidFill>
                  <a:srgbClr val="FF0000"/>
                </a:solidFill>
                <a:effectLst/>
                <a:latin typeface="Aptos" panose="020B0004020202020204" pitchFamily="34" charset="0"/>
              </a:rPr>
              <a:t>End: Mon, 2025-07-21</a:t>
            </a:r>
          </a:p>
        </p:txBody>
      </p:sp>
    </p:spTree>
    <p:extLst>
      <p:ext uri="{BB962C8B-B14F-4D97-AF65-F5344CB8AC3E}">
        <p14:creationId xmlns:p14="http://schemas.microsoft.com/office/powerpoint/2010/main" val="30924236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0829D7-FBC4-59FC-603A-EC68A4316E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34582A6D-5C98-13A2-C496-ADF154E6FDC8}"/>
              </a:ext>
            </a:extLst>
          </p:cNvPr>
          <p:cNvGrpSpPr/>
          <p:nvPr/>
        </p:nvGrpSpPr>
        <p:grpSpPr>
          <a:xfrm>
            <a:off x="225286" y="0"/>
            <a:ext cx="11820940" cy="6440557"/>
            <a:chOff x="-1" y="-168399"/>
            <a:chExt cx="12005694" cy="6225508"/>
          </a:xfrm>
        </p:grpSpPr>
        <p:pic>
          <p:nvPicPr>
            <p:cNvPr id="13" name="Picture 12" descr="A screenshot of a calendar&#10;&#10;AI-generated content may be incorrect.">
              <a:extLst>
                <a:ext uri="{FF2B5EF4-FFF2-40B4-BE49-F238E27FC236}">
                  <a16:creationId xmlns:a16="http://schemas.microsoft.com/office/drawing/2014/main" id="{03BC5D40-3CAA-8F25-5EAB-2F9E105CC41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-168399"/>
              <a:ext cx="12005693" cy="6225508"/>
            </a:xfrm>
            <a:prstGeom prst="rect">
              <a:avLst/>
            </a:prstGeom>
          </p:spPr>
        </p:pic>
        <p:sp>
          <p:nvSpPr>
            <p:cNvPr id="2" name="Rounded Rectangle 1">
              <a:extLst>
                <a:ext uri="{FF2B5EF4-FFF2-40B4-BE49-F238E27FC236}">
                  <a16:creationId xmlns:a16="http://schemas.microsoft.com/office/drawing/2014/main" id="{00CBA473-934F-5194-532F-0834EDBEA2BE}"/>
                </a:ext>
              </a:extLst>
            </p:cNvPr>
            <p:cNvSpPr/>
            <p:nvPr/>
          </p:nvSpPr>
          <p:spPr>
            <a:xfrm>
              <a:off x="2107093" y="2303872"/>
              <a:ext cx="9833115" cy="942913"/>
            </a:xfrm>
            <a:prstGeom prst="roundRect">
              <a:avLst/>
            </a:prstGeom>
            <a:noFill/>
            <a:ln w="412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R"/>
            </a:p>
          </p:txBody>
        </p:sp>
        <p:sp>
          <p:nvSpPr>
            <p:cNvPr id="3" name="Rounded Rectangle 2">
              <a:extLst>
                <a:ext uri="{FF2B5EF4-FFF2-40B4-BE49-F238E27FC236}">
                  <a16:creationId xmlns:a16="http://schemas.microsoft.com/office/drawing/2014/main" id="{B23A968A-C607-74DE-244D-5AC29F0D5FA0}"/>
                </a:ext>
              </a:extLst>
            </p:cNvPr>
            <p:cNvSpPr/>
            <p:nvPr/>
          </p:nvSpPr>
          <p:spPr>
            <a:xfrm>
              <a:off x="1" y="3293166"/>
              <a:ext cx="11940208" cy="848139"/>
            </a:xfrm>
            <a:prstGeom prst="roundRect">
              <a:avLst/>
            </a:prstGeom>
            <a:noFill/>
            <a:ln w="412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R"/>
            </a:p>
          </p:txBody>
        </p:sp>
        <p:sp>
          <p:nvSpPr>
            <p:cNvPr id="4" name="Rounded Rectangle 3">
              <a:extLst>
                <a:ext uri="{FF2B5EF4-FFF2-40B4-BE49-F238E27FC236}">
                  <a16:creationId xmlns:a16="http://schemas.microsoft.com/office/drawing/2014/main" id="{E2BD09D6-AE31-20AA-EFC6-913934230045}"/>
                </a:ext>
              </a:extLst>
            </p:cNvPr>
            <p:cNvSpPr/>
            <p:nvPr/>
          </p:nvSpPr>
          <p:spPr>
            <a:xfrm>
              <a:off x="-1" y="4248243"/>
              <a:ext cx="1987827" cy="848139"/>
            </a:xfrm>
            <a:prstGeom prst="roundRect">
              <a:avLst/>
            </a:prstGeom>
            <a:noFill/>
            <a:ln w="412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R"/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5A069E60-217B-A88A-21EA-4AF53FE5C1C3}"/>
              </a:ext>
            </a:extLst>
          </p:cNvPr>
          <p:cNvSpPr txBox="1"/>
          <p:nvPr/>
        </p:nvSpPr>
        <p:spPr>
          <a:xfrm>
            <a:off x="4081670" y="1467404"/>
            <a:ext cx="32865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en-GB" sz="1800" b="0" i="0" u="none" strike="noStrike" dirty="0">
                <a:solidFill>
                  <a:srgbClr val="FF0000"/>
                </a:solidFill>
                <a:effectLst/>
                <a:latin typeface="Aptos" panose="020B0004020202020204" pitchFamily="34" charset="0"/>
              </a:rPr>
              <a:t>Begin: Mon, 2025-11-10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1800" b="0" i="0" u="none" strike="noStrike" dirty="0">
                <a:solidFill>
                  <a:srgbClr val="FF0000"/>
                </a:solidFill>
                <a:effectLst/>
                <a:latin typeface="Aptos" panose="020B0004020202020204" pitchFamily="34" charset="0"/>
              </a:rPr>
              <a:t>End: Mon, 2025-11-24</a:t>
            </a:r>
          </a:p>
        </p:txBody>
      </p:sp>
    </p:spTree>
    <p:extLst>
      <p:ext uri="{BB962C8B-B14F-4D97-AF65-F5344CB8AC3E}">
        <p14:creationId xmlns:p14="http://schemas.microsoft.com/office/powerpoint/2010/main" val="22844391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D9F849-24B9-01B6-A19B-1D78032CF9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774" y="304800"/>
            <a:ext cx="11953461" cy="6202017"/>
          </a:xfrm>
        </p:spPr>
        <p:txBody>
          <a:bodyPr>
            <a:noAutofit/>
          </a:bodyPr>
          <a:lstStyle/>
          <a:p>
            <a:r>
              <a:rPr lang="en-GR" sz="2800" dirty="0">
                <a:solidFill>
                  <a:srgbClr val="0000FF"/>
                </a:solidFill>
              </a:rPr>
              <a:t>We are in contact with the SPS-coordination</a:t>
            </a:r>
            <a:r>
              <a:rPr lang="el-GR" sz="2800" dirty="0">
                <a:solidFill>
                  <a:srgbClr val="0000FF"/>
                </a:solidFill>
              </a:rPr>
              <a:t>, </a:t>
            </a:r>
            <a:r>
              <a:rPr lang="en-US" sz="2800" dirty="0">
                <a:solidFill>
                  <a:srgbClr val="0000FF"/>
                </a:solidFill>
              </a:rPr>
              <a:t> trying to get TB periods closer to our request</a:t>
            </a:r>
            <a:br>
              <a:rPr lang="en-US" sz="2800" dirty="0">
                <a:solidFill>
                  <a:srgbClr val="0000FF"/>
                </a:solidFill>
              </a:rPr>
            </a:br>
            <a:br>
              <a:rPr lang="en-GR" sz="2800" dirty="0">
                <a:solidFill>
                  <a:srgbClr val="0000FF"/>
                </a:solidFill>
              </a:rPr>
            </a:br>
            <a:r>
              <a:rPr lang="en-GR" sz="2800" dirty="0">
                <a:solidFill>
                  <a:srgbClr val="0000FF"/>
                </a:solidFill>
              </a:rPr>
              <a:t>We usual</a:t>
            </a:r>
            <a:r>
              <a:rPr lang="en-GB" sz="2800" dirty="0">
                <a:solidFill>
                  <a:srgbClr val="0000FF"/>
                </a:solidFill>
              </a:rPr>
              <a:t>l</a:t>
            </a:r>
            <a:r>
              <a:rPr lang="en-GR" sz="2800" dirty="0">
                <a:solidFill>
                  <a:srgbClr val="0000FF"/>
                </a:solidFill>
              </a:rPr>
              <a:t>y have a meeting with the groups intending to participate 3-4 weeks before the TB in order to see the needs of the groups.</a:t>
            </a:r>
            <a:br>
              <a:rPr lang="en-GR" sz="2800" dirty="0">
                <a:solidFill>
                  <a:srgbClr val="0000FF"/>
                </a:solidFill>
              </a:rPr>
            </a:br>
            <a:br>
              <a:rPr lang="en-GR" sz="2800" dirty="0">
                <a:solidFill>
                  <a:srgbClr val="0000FF"/>
                </a:solidFill>
              </a:rPr>
            </a:br>
            <a:r>
              <a:rPr lang="en-GB" sz="2800" dirty="0">
                <a:solidFill>
                  <a:srgbClr val="0000FF"/>
                </a:solidFill>
              </a:rPr>
              <a:t>We supply the standard </a:t>
            </a:r>
            <a:r>
              <a:rPr lang="en-GB" sz="2800" dirty="0" err="1">
                <a:solidFill>
                  <a:srgbClr val="0000FF"/>
                </a:solidFill>
              </a:rPr>
              <a:t>gase</a:t>
            </a:r>
            <a:r>
              <a:rPr lang="en-GR" sz="2800" dirty="0">
                <a:solidFill>
                  <a:srgbClr val="0000FF"/>
                </a:solidFill>
              </a:rPr>
              <a:t>s but if you have a special gas </a:t>
            </a:r>
            <a:r>
              <a:rPr lang="en-GR" sz="2800" dirty="0">
                <a:solidFill>
                  <a:srgbClr val="FF0000"/>
                </a:solidFill>
              </a:rPr>
              <a:t>you will have to order it yourself well in advance.  </a:t>
            </a:r>
            <a:br>
              <a:rPr lang="en-GR" sz="2800" dirty="0">
                <a:solidFill>
                  <a:srgbClr val="0000FF"/>
                </a:solidFill>
              </a:rPr>
            </a:br>
            <a:br>
              <a:rPr lang="en-GR" sz="2800" dirty="0">
                <a:solidFill>
                  <a:srgbClr val="0000FF"/>
                </a:solidFill>
              </a:rPr>
            </a:br>
            <a:r>
              <a:rPr lang="en-GR" sz="2800" dirty="0">
                <a:solidFill>
                  <a:srgbClr val="0000FF"/>
                </a:solidFill>
              </a:rPr>
              <a:t>For general information about the test beams please have a look at: </a:t>
            </a:r>
            <a:r>
              <a:rPr lang="en-GB" sz="2800" dirty="0">
                <a:solidFill>
                  <a:srgbClr val="FF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here</a:t>
            </a:r>
            <a:r>
              <a:rPr lang="en-GB" sz="2800" dirty="0">
                <a:solidFill>
                  <a:srgbClr val="FF0000"/>
                </a:solidFill>
              </a:rPr>
              <a:t> </a:t>
            </a:r>
            <a:r>
              <a:rPr lang="en-GB" sz="2800" dirty="0">
                <a:solidFill>
                  <a:srgbClr val="0000FF"/>
                </a:solidFill>
              </a:rPr>
              <a:t>or the attached file of this session.</a:t>
            </a:r>
            <a:br>
              <a:rPr lang="en-GB" sz="2800" dirty="0">
                <a:solidFill>
                  <a:srgbClr val="0000FF"/>
                </a:solidFill>
              </a:rPr>
            </a:br>
            <a:br>
              <a:rPr lang="en-GB" sz="2800" dirty="0">
                <a:solidFill>
                  <a:srgbClr val="0000FF"/>
                </a:solidFill>
              </a:rPr>
            </a:br>
            <a:r>
              <a:rPr lang="en-GB" sz="2800" dirty="0">
                <a:solidFill>
                  <a:srgbClr val="0000FF"/>
                </a:solidFill>
              </a:rPr>
              <a:t>For any questions , Karl &amp; Yorgos are available to answer </a:t>
            </a:r>
            <a:br>
              <a:rPr lang="en-GR" sz="2800" dirty="0"/>
            </a:br>
            <a:endParaRPr lang="en-GR" sz="28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47510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5FA0E0-E7C7-2A10-4A70-B5CF36E454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6225209" cy="602284"/>
          </a:xfrm>
        </p:spPr>
        <p:txBody>
          <a:bodyPr>
            <a:normAutofit/>
          </a:bodyPr>
          <a:lstStyle/>
          <a:p>
            <a:r>
              <a:rPr lang="en-GB" sz="3200" dirty="0">
                <a:solidFill>
                  <a:srgbClr val="FF0000"/>
                </a:solidFill>
              </a:rPr>
              <a:t>Summer Student Project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85B27D-F7D1-7DC6-0EB0-5D11EA7522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3157" y="1253331"/>
            <a:ext cx="6322997" cy="4351338"/>
          </a:xfrm>
        </p:spPr>
        <p:txBody>
          <a:bodyPr>
            <a:normAutofit/>
          </a:bodyPr>
          <a:lstStyle/>
          <a:p>
            <a:r>
              <a:rPr lang="en-GB" sz="2400" dirty="0">
                <a:solidFill>
                  <a:srgbClr val="0000FF"/>
                </a:solidFill>
              </a:rPr>
              <a:t>New Beam Telescope for DRD1</a:t>
            </a:r>
          </a:p>
          <a:p>
            <a:pPr lvl="1"/>
            <a:r>
              <a:rPr lang="en-GB" sz="2000" dirty="0">
                <a:solidFill>
                  <a:srgbClr val="0000FF"/>
                </a:solidFill>
              </a:rPr>
              <a:t>Based on resistive MPGD</a:t>
            </a:r>
          </a:p>
          <a:p>
            <a:pPr lvl="1"/>
            <a:r>
              <a:rPr lang="en-GB" sz="2000" dirty="0">
                <a:solidFill>
                  <a:srgbClr val="0000FF"/>
                </a:solidFill>
              </a:rPr>
              <a:t>Detectors might be provided by the community for first tests</a:t>
            </a:r>
          </a:p>
          <a:p>
            <a:r>
              <a:rPr lang="en-GB" sz="2400" dirty="0" err="1">
                <a:solidFill>
                  <a:srgbClr val="0000FF"/>
                </a:solidFill>
              </a:rPr>
              <a:t>Corryvreckan</a:t>
            </a:r>
            <a:r>
              <a:rPr lang="en-GB" sz="2400" dirty="0">
                <a:solidFill>
                  <a:srgbClr val="0000FF"/>
                </a:solidFill>
              </a:rPr>
              <a:t> integration planned</a:t>
            </a:r>
          </a:p>
          <a:p>
            <a:pPr lvl="1"/>
            <a:r>
              <a:rPr lang="en-GB" sz="2000" dirty="0">
                <a:solidFill>
                  <a:srgbClr val="0000FF"/>
                </a:solidFill>
              </a:rPr>
              <a:t>Great support from our community</a:t>
            </a:r>
          </a:p>
          <a:p>
            <a:pPr marL="457200" lvl="1" indent="0">
              <a:buNone/>
            </a:pPr>
            <a:endParaRPr lang="en-GB" sz="2000" dirty="0">
              <a:solidFill>
                <a:srgbClr val="0000FF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5EF1B06-1DEB-BDBB-5C2B-CC90212EEC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21441" y="49393"/>
            <a:ext cx="5030804" cy="6808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84721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2501AB-08FB-A5AF-DD08-D8617F3E0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R" dirty="0"/>
              <a:t>extras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B21DAD-DB9A-E53C-FE7F-C4E20F1D79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11852123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721</TotalTime>
  <Words>223</Words>
  <Application>Microsoft Macintosh PowerPoint</Application>
  <PresentationFormat>Widescreen</PresentationFormat>
  <Paragraphs>23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Aptos</vt:lpstr>
      <vt:lpstr>Aptos Display</vt:lpstr>
      <vt:lpstr>Arial</vt:lpstr>
      <vt:lpstr>Calibri</vt:lpstr>
      <vt:lpstr>Office Theme</vt:lpstr>
      <vt:lpstr>DRD1 – WG7  News</vt:lpstr>
      <vt:lpstr>Test beams in 2025</vt:lpstr>
      <vt:lpstr>1st attempt from SPS coordinator received on Monday 24/2</vt:lpstr>
      <vt:lpstr>PowerPoint Presentation</vt:lpstr>
      <vt:lpstr>PowerPoint Presentation</vt:lpstr>
      <vt:lpstr>PowerPoint Presentation</vt:lpstr>
      <vt:lpstr>We are in contact with the SPS-coordination,  trying to get TB periods closer to our request  We usually have a meeting with the groups intending to participate 3-4 weeks before the TB in order to see the needs of the groups.  We supply the standard gases but if you have a special gas you will have to order it yourself well in advance.    For general information about the test beams please have a look at: here or the attached file of this session.  For any questions , Karl &amp; Yorgos are available to answer  </vt:lpstr>
      <vt:lpstr>Summer Student Project</vt:lpstr>
      <vt:lpstr>extras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Γεώργιος Τσιπολίτης</dc:creator>
  <cp:lastModifiedBy>Γεώργιος Τσιπολίτης</cp:lastModifiedBy>
  <cp:revision>5</cp:revision>
  <cp:lastPrinted>2025-02-26T07:21:29Z</cp:lastPrinted>
  <dcterms:created xsi:type="dcterms:W3CDTF">2025-02-25T20:42:11Z</dcterms:created>
  <dcterms:modified xsi:type="dcterms:W3CDTF">2025-02-26T08:43:46Z</dcterms:modified>
</cp:coreProperties>
</file>