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559" r:id="rId2"/>
    <p:sldId id="2461" r:id="rId3"/>
    <p:sldId id="2442" r:id="rId4"/>
    <p:sldId id="2444" r:id="rId5"/>
    <p:sldId id="2436" r:id="rId6"/>
    <p:sldId id="2449" r:id="rId7"/>
    <p:sldId id="2459" r:id="rId8"/>
    <p:sldId id="2443" r:id="rId9"/>
    <p:sldId id="2455" r:id="rId10"/>
    <p:sldId id="2457" r:id="rId11"/>
    <p:sldId id="2445" r:id="rId12"/>
    <p:sldId id="2463" r:id="rId13"/>
    <p:sldId id="784" r:id="rId14"/>
    <p:sldId id="786" r:id="rId15"/>
    <p:sldId id="560" r:id="rId1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6FAF"/>
    <a:srgbClr val="1B5573"/>
    <a:srgbClr val="8ABDC5"/>
    <a:srgbClr val="FFFFFF"/>
    <a:srgbClr val="397F89"/>
    <a:srgbClr val="DFECF3"/>
    <a:srgbClr val="CCE1EB"/>
    <a:srgbClr val="AFCFE1"/>
    <a:srgbClr val="AECEE0"/>
    <a:srgbClr val="CBE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1960" autoAdjust="0"/>
  </p:normalViewPr>
  <p:slideViewPr>
    <p:cSldViewPr snapToGrid="0">
      <p:cViewPr varScale="1">
        <p:scale>
          <a:sx n="68" d="100"/>
          <a:sy n="68" d="100"/>
        </p:scale>
        <p:origin x="616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44EA0-CC7A-46B7-A35A-585641AB5F12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7BE08A-C500-474E-BC20-872F41BC7B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208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7BE08A-C500-474E-BC20-872F41BC7B5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169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7BE08A-C500-474E-BC20-872F41BC7B5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913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7BE08A-C500-474E-BC20-872F41BC7B5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828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5405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259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63031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883447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25" y="241617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783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1913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26434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0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0823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18842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29665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10436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96630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679871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8387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213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18BCF-1026-3541-8435-A6A493D987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12" y="6394174"/>
            <a:ext cx="395212" cy="3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1849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035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B6B8F-D55B-5A41-9E0F-093D94334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9938" y="2512611"/>
            <a:ext cx="1741337" cy="174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150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Cristina Lara Arnaud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49163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6703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100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597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87086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75613" y="1592263"/>
            <a:ext cx="3708400" cy="46085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10657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AF3C9-D784-6946-89F2-5993CCDAAF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A3189-CBF0-9340-9C1D-42AA3E21A8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DD477-EAF2-F841-B7BB-852598C9EA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740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86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748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E68E270-2AED-0F45-A0C5-6F0942DF8A9F}"/>
              </a:ext>
            </a:extLst>
          </p:cNvPr>
          <p:cNvSpPr/>
          <p:nvPr userDrawn="1"/>
        </p:nvSpPr>
        <p:spPr>
          <a:xfrm>
            <a:off x="0" y="6315998"/>
            <a:ext cx="12192000" cy="542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Cristina Lara Arnaud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346822-6F29-4340-B76E-0E6C21BA22D8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60" y="6397057"/>
            <a:ext cx="406174" cy="4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45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704" r:id="rId20"/>
    <p:sldLayoutId id="2147483705" r:id="rId21"/>
    <p:sldLayoutId id="2147483706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  <p15:guide id="19" pos="3940">
          <p15:clr>
            <a:srgbClr val="F26B43"/>
          </p15:clr>
        </p15:guide>
        <p15:guide id="20" pos="1481">
          <p15:clr>
            <a:srgbClr val="F26B43"/>
          </p15:clr>
        </p15:guide>
        <p15:guide id="21" pos="13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4.png"/><Relationship Id="rId21" Type="http://schemas.openxmlformats.org/officeDocument/2006/relationships/image" Target="../media/image59.svg"/><Relationship Id="rId42" Type="http://schemas.openxmlformats.org/officeDocument/2006/relationships/image" Target="../media/image80.png"/><Relationship Id="rId47" Type="http://schemas.openxmlformats.org/officeDocument/2006/relationships/image" Target="../media/image85.svg"/><Relationship Id="rId63" Type="http://schemas.openxmlformats.org/officeDocument/2006/relationships/image" Target="../media/image101.svg"/><Relationship Id="rId68" Type="http://schemas.openxmlformats.org/officeDocument/2006/relationships/image" Target="../media/image106.png"/><Relationship Id="rId7" Type="http://schemas.openxmlformats.org/officeDocument/2006/relationships/image" Target="../media/image45.svg"/><Relationship Id="rId2" Type="http://schemas.openxmlformats.org/officeDocument/2006/relationships/image" Target="../media/image40.png"/><Relationship Id="rId16" Type="http://schemas.openxmlformats.org/officeDocument/2006/relationships/image" Target="../media/image54.png"/><Relationship Id="rId29" Type="http://schemas.openxmlformats.org/officeDocument/2006/relationships/image" Target="../media/image67.svg"/><Relationship Id="rId11" Type="http://schemas.openxmlformats.org/officeDocument/2006/relationships/image" Target="../media/image49.svg"/><Relationship Id="rId24" Type="http://schemas.openxmlformats.org/officeDocument/2006/relationships/image" Target="../media/image62.png"/><Relationship Id="rId32" Type="http://schemas.openxmlformats.org/officeDocument/2006/relationships/image" Target="../media/image70.png"/><Relationship Id="rId37" Type="http://schemas.openxmlformats.org/officeDocument/2006/relationships/image" Target="../media/image75.svg"/><Relationship Id="rId40" Type="http://schemas.openxmlformats.org/officeDocument/2006/relationships/image" Target="../media/image78.png"/><Relationship Id="rId45" Type="http://schemas.openxmlformats.org/officeDocument/2006/relationships/image" Target="../media/image83.svg"/><Relationship Id="rId53" Type="http://schemas.openxmlformats.org/officeDocument/2006/relationships/image" Target="../media/image91.svg"/><Relationship Id="rId58" Type="http://schemas.openxmlformats.org/officeDocument/2006/relationships/image" Target="../media/image96.png"/><Relationship Id="rId66" Type="http://schemas.openxmlformats.org/officeDocument/2006/relationships/image" Target="../media/image104.png"/><Relationship Id="rId5" Type="http://schemas.openxmlformats.org/officeDocument/2006/relationships/image" Target="../media/image43.svg"/><Relationship Id="rId61" Type="http://schemas.openxmlformats.org/officeDocument/2006/relationships/image" Target="../media/image99.svg"/><Relationship Id="rId19" Type="http://schemas.openxmlformats.org/officeDocument/2006/relationships/image" Target="../media/image57.svg"/><Relationship Id="rId14" Type="http://schemas.openxmlformats.org/officeDocument/2006/relationships/image" Target="../media/image52.png"/><Relationship Id="rId22" Type="http://schemas.openxmlformats.org/officeDocument/2006/relationships/image" Target="../media/image60.png"/><Relationship Id="rId27" Type="http://schemas.openxmlformats.org/officeDocument/2006/relationships/image" Target="../media/image65.svg"/><Relationship Id="rId30" Type="http://schemas.openxmlformats.org/officeDocument/2006/relationships/image" Target="../media/image68.png"/><Relationship Id="rId35" Type="http://schemas.openxmlformats.org/officeDocument/2006/relationships/image" Target="../media/image73.svg"/><Relationship Id="rId43" Type="http://schemas.openxmlformats.org/officeDocument/2006/relationships/image" Target="../media/image81.svg"/><Relationship Id="rId48" Type="http://schemas.openxmlformats.org/officeDocument/2006/relationships/image" Target="../media/image86.png"/><Relationship Id="rId56" Type="http://schemas.openxmlformats.org/officeDocument/2006/relationships/image" Target="../media/image94.png"/><Relationship Id="rId64" Type="http://schemas.openxmlformats.org/officeDocument/2006/relationships/image" Target="../media/image102.png"/><Relationship Id="rId69" Type="http://schemas.openxmlformats.org/officeDocument/2006/relationships/image" Target="../media/image107.svg"/><Relationship Id="rId8" Type="http://schemas.openxmlformats.org/officeDocument/2006/relationships/image" Target="../media/image46.png"/><Relationship Id="rId51" Type="http://schemas.openxmlformats.org/officeDocument/2006/relationships/image" Target="../media/image89.svg"/><Relationship Id="rId3" Type="http://schemas.openxmlformats.org/officeDocument/2006/relationships/image" Target="../media/image41.svg"/><Relationship Id="rId12" Type="http://schemas.openxmlformats.org/officeDocument/2006/relationships/image" Target="../media/image50.png"/><Relationship Id="rId17" Type="http://schemas.openxmlformats.org/officeDocument/2006/relationships/image" Target="../media/image55.svg"/><Relationship Id="rId25" Type="http://schemas.openxmlformats.org/officeDocument/2006/relationships/image" Target="../media/image63.svg"/><Relationship Id="rId33" Type="http://schemas.openxmlformats.org/officeDocument/2006/relationships/image" Target="../media/image71.svg"/><Relationship Id="rId38" Type="http://schemas.openxmlformats.org/officeDocument/2006/relationships/image" Target="../media/image76.png"/><Relationship Id="rId46" Type="http://schemas.openxmlformats.org/officeDocument/2006/relationships/image" Target="../media/image84.png"/><Relationship Id="rId59" Type="http://schemas.openxmlformats.org/officeDocument/2006/relationships/image" Target="../media/image97.svg"/><Relationship Id="rId67" Type="http://schemas.openxmlformats.org/officeDocument/2006/relationships/image" Target="../media/image105.svg"/><Relationship Id="rId20" Type="http://schemas.openxmlformats.org/officeDocument/2006/relationships/image" Target="../media/image58.png"/><Relationship Id="rId41" Type="http://schemas.openxmlformats.org/officeDocument/2006/relationships/image" Target="../media/image79.svg"/><Relationship Id="rId54" Type="http://schemas.openxmlformats.org/officeDocument/2006/relationships/image" Target="../media/image92.png"/><Relationship Id="rId62" Type="http://schemas.openxmlformats.org/officeDocument/2006/relationships/image" Target="../media/image100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4.png"/><Relationship Id="rId15" Type="http://schemas.openxmlformats.org/officeDocument/2006/relationships/image" Target="../media/image53.svg"/><Relationship Id="rId23" Type="http://schemas.openxmlformats.org/officeDocument/2006/relationships/image" Target="../media/image61.svg"/><Relationship Id="rId28" Type="http://schemas.openxmlformats.org/officeDocument/2006/relationships/image" Target="../media/image66.png"/><Relationship Id="rId36" Type="http://schemas.openxmlformats.org/officeDocument/2006/relationships/image" Target="../media/image74.png"/><Relationship Id="rId49" Type="http://schemas.openxmlformats.org/officeDocument/2006/relationships/image" Target="../media/image87.svg"/><Relationship Id="rId57" Type="http://schemas.openxmlformats.org/officeDocument/2006/relationships/image" Target="../media/image95.svg"/><Relationship Id="rId10" Type="http://schemas.openxmlformats.org/officeDocument/2006/relationships/image" Target="../media/image48.png"/><Relationship Id="rId31" Type="http://schemas.openxmlformats.org/officeDocument/2006/relationships/image" Target="../media/image69.svg"/><Relationship Id="rId44" Type="http://schemas.openxmlformats.org/officeDocument/2006/relationships/image" Target="../media/image82.png"/><Relationship Id="rId52" Type="http://schemas.openxmlformats.org/officeDocument/2006/relationships/image" Target="../media/image90.png"/><Relationship Id="rId60" Type="http://schemas.openxmlformats.org/officeDocument/2006/relationships/image" Target="../media/image98.png"/><Relationship Id="rId65" Type="http://schemas.openxmlformats.org/officeDocument/2006/relationships/image" Target="../media/image103.svg"/><Relationship Id="rId4" Type="http://schemas.openxmlformats.org/officeDocument/2006/relationships/image" Target="../media/image42.png"/><Relationship Id="rId9" Type="http://schemas.openxmlformats.org/officeDocument/2006/relationships/image" Target="../media/image47.svg"/><Relationship Id="rId13" Type="http://schemas.openxmlformats.org/officeDocument/2006/relationships/image" Target="../media/image51.svg"/><Relationship Id="rId18" Type="http://schemas.openxmlformats.org/officeDocument/2006/relationships/image" Target="../media/image56.png"/><Relationship Id="rId39" Type="http://schemas.openxmlformats.org/officeDocument/2006/relationships/image" Target="../media/image77.svg"/><Relationship Id="rId34" Type="http://schemas.openxmlformats.org/officeDocument/2006/relationships/image" Target="../media/image72.png"/><Relationship Id="rId50" Type="http://schemas.openxmlformats.org/officeDocument/2006/relationships/image" Target="../media/image88.png"/><Relationship Id="rId55" Type="http://schemas.openxmlformats.org/officeDocument/2006/relationships/image" Target="../media/image93.svg"/></Relationships>
</file>

<file path=ppt/slides/_rels/slide1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01.svg"/><Relationship Id="rId21" Type="http://schemas.openxmlformats.org/officeDocument/2006/relationships/image" Target="../media/image70.png"/><Relationship Id="rId42" Type="http://schemas.openxmlformats.org/officeDocument/2006/relationships/image" Target="../media/image93.svg"/><Relationship Id="rId47" Type="http://schemas.openxmlformats.org/officeDocument/2006/relationships/image" Target="../media/image74.png"/><Relationship Id="rId63" Type="http://schemas.openxmlformats.org/officeDocument/2006/relationships/image" Target="../media/image94.png"/><Relationship Id="rId68" Type="http://schemas.openxmlformats.org/officeDocument/2006/relationships/image" Target="../media/image105.sv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57.svg"/><Relationship Id="rId29" Type="http://schemas.openxmlformats.org/officeDocument/2006/relationships/image" Target="../media/image44.png"/><Relationship Id="rId11" Type="http://schemas.openxmlformats.org/officeDocument/2006/relationships/image" Target="../media/image52.png"/><Relationship Id="rId24" Type="http://schemas.openxmlformats.org/officeDocument/2006/relationships/image" Target="../media/image73.svg"/><Relationship Id="rId32" Type="http://schemas.openxmlformats.org/officeDocument/2006/relationships/image" Target="../media/image61.svg"/><Relationship Id="rId37" Type="http://schemas.openxmlformats.org/officeDocument/2006/relationships/image" Target="../media/image68.png"/><Relationship Id="rId40" Type="http://schemas.openxmlformats.org/officeDocument/2006/relationships/image" Target="../media/image81.svg"/><Relationship Id="rId45" Type="http://schemas.openxmlformats.org/officeDocument/2006/relationships/image" Target="../media/image102.png"/><Relationship Id="rId53" Type="http://schemas.openxmlformats.org/officeDocument/2006/relationships/image" Target="../media/image82.png"/><Relationship Id="rId58" Type="http://schemas.openxmlformats.org/officeDocument/2006/relationships/image" Target="../media/image87.svg"/><Relationship Id="rId66" Type="http://schemas.openxmlformats.org/officeDocument/2006/relationships/image" Target="../media/image97.svg"/><Relationship Id="rId5" Type="http://schemas.openxmlformats.org/officeDocument/2006/relationships/image" Target="../media/image46.png"/><Relationship Id="rId61" Type="http://schemas.openxmlformats.org/officeDocument/2006/relationships/image" Target="../media/image90.png"/><Relationship Id="rId19" Type="http://schemas.openxmlformats.org/officeDocument/2006/relationships/image" Target="../media/image64.png"/><Relationship Id="rId14" Type="http://schemas.openxmlformats.org/officeDocument/2006/relationships/image" Target="../media/image55.svg"/><Relationship Id="rId22" Type="http://schemas.openxmlformats.org/officeDocument/2006/relationships/image" Target="../media/image71.svg"/><Relationship Id="rId27" Type="http://schemas.openxmlformats.org/officeDocument/2006/relationships/image" Target="../media/image42.png"/><Relationship Id="rId30" Type="http://schemas.openxmlformats.org/officeDocument/2006/relationships/image" Target="../media/image45.svg"/><Relationship Id="rId35" Type="http://schemas.openxmlformats.org/officeDocument/2006/relationships/image" Target="../media/image66.png"/><Relationship Id="rId43" Type="http://schemas.openxmlformats.org/officeDocument/2006/relationships/image" Target="../media/image98.png"/><Relationship Id="rId48" Type="http://schemas.openxmlformats.org/officeDocument/2006/relationships/image" Target="../media/image75.svg"/><Relationship Id="rId56" Type="http://schemas.openxmlformats.org/officeDocument/2006/relationships/image" Target="../media/image85.svg"/><Relationship Id="rId64" Type="http://schemas.openxmlformats.org/officeDocument/2006/relationships/image" Target="../media/image95.svg"/><Relationship Id="rId69" Type="http://schemas.openxmlformats.org/officeDocument/2006/relationships/image" Target="../media/image106.png"/><Relationship Id="rId8" Type="http://schemas.openxmlformats.org/officeDocument/2006/relationships/image" Target="../media/image49.svg"/><Relationship Id="rId51" Type="http://schemas.openxmlformats.org/officeDocument/2006/relationships/image" Target="../media/image78.png"/><Relationship Id="rId3" Type="http://schemas.openxmlformats.org/officeDocument/2006/relationships/image" Target="../media/image40.png"/><Relationship Id="rId12" Type="http://schemas.openxmlformats.org/officeDocument/2006/relationships/image" Target="../media/image53.svg"/><Relationship Id="rId17" Type="http://schemas.openxmlformats.org/officeDocument/2006/relationships/image" Target="../media/image58.png"/><Relationship Id="rId25" Type="http://schemas.openxmlformats.org/officeDocument/2006/relationships/image" Target="../media/image100.png"/><Relationship Id="rId33" Type="http://schemas.openxmlformats.org/officeDocument/2006/relationships/image" Target="../media/image62.png"/><Relationship Id="rId38" Type="http://schemas.openxmlformats.org/officeDocument/2006/relationships/image" Target="../media/image69.svg"/><Relationship Id="rId46" Type="http://schemas.openxmlformats.org/officeDocument/2006/relationships/image" Target="../media/image103.svg"/><Relationship Id="rId59" Type="http://schemas.openxmlformats.org/officeDocument/2006/relationships/image" Target="../media/image88.png"/><Relationship Id="rId67" Type="http://schemas.openxmlformats.org/officeDocument/2006/relationships/image" Target="../media/image104.png"/><Relationship Id="rId20" Type="http://schemas.openxmlformats.org/officeDocument/2006/relationships/image" Target="../media/image65.svg"/><Relationship Id="rId41" Type="http://schemas.openxmlformats.org/officeDocument/2006/relationships/image" Target="../media/image92.png"/><Relationship Id="rId54" Type="http://schemas.openxmlformats.org/officeDocument/2006/relationships/image" Target="../media/image83.svg"/><Relationship Id="rId62" Type="http://schemas.openxmlformats.org/officeDocument/2006/relationships/image" Target="../media/image91.svg"/><Relationship Id="rId70" Type="http://schemas.openxmlformats.org/officeDocument/2006/relationships/image" Target="../media/image107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svg"/><Relationship Id="rId15" Type="http://schemas.openxmlformats.org/officeDocument/2006/relationships/image" Target="../media/image56.png"/><Relationship Id="rId23" Type="http://schemas.openxmlformats.org/officeDocument/2006/relationships/image" Target="../media/image72.png"/><Relationship Id="rId28" Type="http://schemas.openxmlformats.org/officeDocument/2006/relationships/image" Target="../media/image43.svg"/><Relationship Id="rId36" Type="http://schemas.openxmlformats.org/officeDocument/2006/relationships/image" Target="../media/image67.svg"/><Relationship Id="rId49" Type="http://schemas.openxmlformats.org/officeDocument/2006/relationships/image" Target="../media/image76.png"/><Relationship Id="rId57" Type="http://schemas.openxmlformats.org/officeDocument/2006/relationships/image" Target="../media/image86.png"/><Relationship Id="rId10" Type="http://schemas.openxmlformats.org/officeDocument/2006/relationships/image" Target="../media/image51.svg"/><Relationship Id="rId31" Type="http://schemas.openxmlformats.org/officeDocument/2006/relationships/image" Target="../media/image60.png"/><Relationship Id="rId44" Type="http://schemas.openxmlformats.org/officeDocument/2006/relationships/image" Target="../media/image99.svg"/><Relationship Id="rId52" Type="http://schemas.openxmlformats.org/officeDocument/2006/relationships/image" Target="../media/image79.svg"/><Relationship Id="rId60" Type="http://schemas.openxmlformats.org/officeDocument/2006/relationships/image" Target="../media/image89.svg"/><Relationship Id="rId65" Type="http://schemas.openxmlformats.org/officeDocument/2006/relationships/image" Target="../media/image96.png"/><Relationship Id="rId4" Type="http://schemas.openxmlformats.org/officeDocument/2006/relationships/image" Target="../media/image41.svg"/><Relationship Id="rId9" Type="http://schemas.openxmlformats.org/officeDocument/2006/relationships/image" Target="../media/image50.png"/><Relationship Id="rId13" Type="http://schemas.openxmlformats.org/officeDocument/2006/relationships/image" Target="../media/image54.png"/><Relationship Id="rId18" Type="http://schemas.openxmlformats.org/officeDocument/2006/relationships/image" Target="../media/image59.svg"/><Relationship Id="rId39" Type="http://schemas.openxmlformats.org/officeDocument/2006/relationships/image" Target="../media/image80.png"/><Relationship Id="rId34" Type="http://schemas.openxmlformats.org/officeDocument/2006/relationships/image" Target="../media/image63.svg"/><Relationship Id="rId50" Type="http://schemas.openxmlformats.org/officeDocument/2006/relationships/image" Target="../media/image77.svg"/><Relationship Id="rId55" Type="http://schemas.openxmlformats.org/officeDocument/2006/relationships/image" Target="../media/image8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9.svg"/><Relationship Id="rId18" Type="http://schemas.openxmlformats.org/officeDocument/2006/relationships/image" Target="../media/image88.png"/><Relationship Id="rId3" Type="http://schemas.openxmlformats.org/officeDocument/2006/relationships/image" Target="../media/image47.svg"/><Relationship Id="rId21" Type="http://schemas.openxmlformats.org/officeDocument/2006/relationships/image" Target="../media/image95.svg"/><Relationship Id="rId7" Type="http://schemas.openxmlformats.org/officeDocument/2006/relationships/image" Target="../media/image65.svg"/><Relationship Id="rId12" Type="http://schemas.openxmlformats.org/officeDocument/2006/relationships/image" Target="../media/image78.png"/><Relationship Id="rId17" Type="http://schemas.openxmlformats.org/officeDocument/2006/relationships/image" Target="../media/image99.svg"/><Relationship Id="rId25" Type="http://schemas.openxmlformats.org/officeDocument/2006/relationships/image" Target="../media/image75.svg"/><Relationship Id="rId2" Type="http://schemas.openxmlformats.org/officeDocument/2006/relationships/image" Target="../media/image46.png"/><Relationship Id="rId16" Type="http://schemas.openxmlformats.org/officeDocument/2006/relationships/image" Target="../media/image98.png"/><Relationship Id="rId20" Type="http://schemas.openxmlformats.org/officeDocument/2006/relationships/image" Target="../media/image9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11" Type="http://schemas.openxmlformats.org/officeDocument/2006/relationships/image" Target="../media/image51.svg"/><Relationship Id="rId24" Type="http://schemas.openxmlformats.org/officeDocument/2006/relationships/image" Target="../media/image74.png"/><Relationship Id="rId5" Type="http://schemas.openxmlformats.org/officeDocument/2006/relationships/image" Target="../media/image73.svg"/><Relationship Id="rId15" Type="http://schemas.openxmlformats.org/officeDocument/2006/relationships/image" Target="../media/image87.svg"/><Relationship Id="rId23" Type="http://schemas.openxmlformats.org/officeDocument/2006/relationships/image" Target="../media/image85.svg"/><Relationship Id="rId10" Type="http://schemas.openxmlformats.org/officeDocument/2006/relationships/image" Target="../media/image50.png"/><Relationship Id="rId19" Type="http://schemas.openxmlformats.org/officeDocument/2006/relationships/image" Target="../media/image89.svg"/><Relationship Id="rId4" Type="http://schemas.openxmlformats.org/officeDocument/2006/relationships/image" Target="../media/image72.png"/><Relationship Id="rId9" Type="http://schemas.openxmlformats.org/officeDocument/2006/relationships/image" Target="../media/image71.svg"/><Relationship Id="rId14" Type="http://schemas.openxmlformats.org/officeDocument/2006/relationships/image" Target="../media/image86.png"/><Relationship Id="rId22" Type="http://schemas.openxmlformats.org/officeDocument/2006/relationships/image" Target="../media/image8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dir-procurement-reports.cern.ch/pentaho/api/repos/%3Apublic%3AProcurement%20Report%3AProcurementReport.wcdf/generatedContent" TargetMode="Externa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4.jpeg"/><Relationship Id="rId11" Type="http://schemas.openxmlformats.org/officeDocument/2006/relationships/image" Target="../media/image29.jpg"/><Relationship Id="rId5" Type="http://schemas.openxmlformats.org/officeDocument/2006/relationships/image" Target="../media/image23.pn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sv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4.png"/><Relationship Id="rId21" Type="http://schemas.openxmlformats.org/officeDocument/2006/relationships/image" Target="../media/image59.svg"/><Relationship Id="rId42" Type="http://schemas.openxmlformats.org/officeDocument/2006/relationships/image" Target="../media/image80.png"/><Relationship Id="rId47" Type="http://schemas.openxmlformats.org/officeDocument/2006/relationships/image" Target="../media/image85.svg"/><Relationship Id="rId63" Type="http://schemas.openxmlformats.org/officeDocument/2006/relationships/image" Target="../media/image101.svg"/><Relationship Id="rId68" Type="http://schemas.openxmlformats.org/officeDocument/2006/relationships/image" Target="../media/image106.png"/><Relationship Id="rId7" Type="http://schemas.openxmlformats.org/officeDocument/2006/relationships/image" Target="../media/image45.svg"/><Relationship Id="rId2" Type="http://schemas.openxmlformats.org/officeDocument/2006/relationships/image" Target="../media/image40.png"/><Relationship Id="rId16" Type="http://schemas.openxmlformats.org/officeDocument/2006/relationships/image" Target="../media/image54.png"/><Relationship Id="rId29" Type="http://schemas.openxmlformats.org/officeDocument/2006/relationships/image" Target="../media/image67.svg"/><Relationship Id="rId11" Type="http://schemas.openxmlformats.org/officeDocument/2006/relationships/image" Target="../media/image49.svg"/><Relationship Id="rId24" Type="http://schemas.openxmlformats.org/officeDocument/2006/relationships/image" Target="../media/image62.png"/><Relationship Id="rId32" Type="http://schemas.openxmlformats.org/officeDocument/2006/relationships/image" Target="../media/image70.png"/><Relationship Id="rId37" Type="http://schemas.openxmlformats.org/officeDocument/2006/relationships/image" Target="../media/image75.svg"/><Relationship Id="rId40" Type="http://schemas.openxmlformats.org/officeDocument/2006/relationships/image" Target="../media/image78.png"/><Relationship Id="rId45" Type="http://schemas.openxmlformats.org/officeDocument/2006/relationships/image" Target="../media/image83.svg"/><Relationship Id="rId53" Type="http://schemas.openxmlformats.org/officeDocument/2006/relationships/image" Target="../media/image91.svg"/><Relationship Id="rId58" Type="http://schemas.openxmlformats.org/officeDocument/2006/relationships/image" Target="../media/image96.png"/><Relationship Id="rId66" Type="http://schemas.openxmlformats.org/officeDocument/2006/relationships/image" Target="../media/image104.png"/><Relationship Id="rId5" Type="http://schemas.openxmlformats.org/officeDocument/2006/relationships/image" Target="../media/image43.svg"/><Relationship Id="rId61" Type="http://schemas.openxmlformats.org/officeDocument/2006/relationships/image" Target="../media/image99.svg"/><Relationship Id="rId19" Type="http://schemas.openxmlformats.org/officeDocument/2006/relationships/image" Target="../media/image57.svg"/><Relationship Id="rId14" Type="http://schemas.openxmlformats.org/officeDocument/2006/relationships/image" Target="../media/image52.png"/><Relationship Id="rId22" Type="http://schemas.openxmlformats.org/officeDocument/2006/relationships/image" Target="../media/image60.png"/><Relationship Id="rId27" Type="http://schemas.openxmlformats.org/officeDocument/2006/relationships/image" Target="../media/image65.svg"/><Relationship Id="rId30" Type="http://schemas.openxmlformats.org/officeDocument/2006/relationships/image" Target="../media/image68.png"/><Relationship Id="rId35" Type="http://schemas.openxmlformats.org/officeDocument/2006/relationships/image" Target="../media/image73.svg"/><Relationship Id="rId43" Type="http://schemas.openxmlformats.org/officeDocument/2006/relationships/image" Target="../media/image81.svg"/><Relationship Id="rId48" Type="http://schemas.openxmlformats.org/officeDocument/2006/relationships/image" Target="../media/image86.png"/><Relationship Id="rId56" Type="http://schemas.openxmlformats.org/officeDocument/2006/relationships/image" Target="../media/image94.png"/><Relationship Id="rId64" Type="http://schemas.openxmlformats.org/officeDocument/2006/relationships/image" Target="../media/image102.png"/><Relationship Id="rId69" Type="http://schemas.openxmlformats.org/officeDocument/2006/relationships/image" Target="../media/image107.svg"/><Relationship Id="rId8" Type="http://schemas.openxmlformats.org/officeDocument/2006/relationships/image" Target="../media/image46.png"/><Relationship Id="rId51" Type="http://schemas.openxmlformats.org/officeDocument/2006/relationships/image" Target="../media/image89.svg"/><Relationship Id="rId3" Type="http://schemas.openxmlformats.org/officeDocument/2006/relationships/image" Target="../media/image41.svg"/><Relationship Id="rId12" Type="http://schemas.openxmlformats.org/officeDocument/2006/relationships/image" Target="../media/image50.png"/><Relationship Id="rId17" Type="http://schemas.openxmlformats.org/officeDocument/2006/relationships/image" Target="../media/image55.svg"/><Relationship Id="rId25" Type="http://schemas.openxmlformats.org/officeDocument/2006/relationships/image" Target="../media/image63.svg"/><Relationship Id="rId33" Type="http://schemas.openxmlformats.org/officeDocument/2006/relationships/image" Target="../media/image71.svg"/><Relationship Id="rId38" Type="http://schemas.openxmlformats.org/officeDocument/2006/relationships/image" Target="../media/image76.png"/><Relationship Id="rId46" Type="http://schemas.openxmlformats.org/officeDocument/2006/relationships/image" Target="../media/image84.png"/><Relationship Id="rId59" Type="http://schemas.openxmlformats.org/officeDocument/2006/relationships/image" Target="../media/image97.svg"/><Relationship Id="rId67" Type="http://schemas.openxmlformats.org/officeDocument/2006/relationships/image" Target="../media/image105.svg"/><Relationship Id="rId20" Type="http://schemas.openxmlformats.org/officeDocument/2006/relationships/image" Target="../media/image58.png"/><Relationship Id="rId41" Type="http://schemas.openxmlformats.org/officeDocument/2006/relationships/image" Target="../media/image79.svg"/><Relationship Id="rId54" Type="http://schemas.openxmlformats.org/officeDocument/2006/relationships/image" Target="../media/image92.png"/><Relationship Id="rId62" Type="http://schemas.openxmlformats.org/officeDocument/2006/relationships/image" Target="../media/image100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4.png"/><Relationship Id="rId15" Type="http://schemas.openxmlformats.org/officeDocument/2006/relationships/image" Target="../media/image53.svg"/><Relationship Id="rId23" Type="http://schemas.openxmlformats.org/officeDocument/2006/relationships/image" Target="../media/image61.svg"/><Relationship Id="rId28" Type="http://schemas.openxmlformats.org/officeDocument/2006/relationships/image" Target="../media/image66.png"/><Relationship Id="rId36" Type="http://schemas.openxmlformats.org/officeDocument/2006/relationships/image" Target="../media/image74.png"/><Relationship Id="rId49" Type="http://schemas.openxmlformats.org/officeDocument/2006/relationships/image" Target="../media/image87.svg"/><Relationship Id="rId57" Type="http://schemas.openxmlformats.org/officeDocument/2006/relationships/image" Target="../media/image95.svg"/><Relationship Id="rId10" Type="http://schemas.openxmlformats.org/officeDocument/2006/relationships/image" Target="../media/image48.png"/><Relationship Id="rId31" Type="http://schemas.openxmlformats.org/officeDocument/2006/relationships/image" Target="../media/image69.svg"/><Relationship Id="rId44" Type="http://schemas.openxmlformats.org/officeDocument/2006/relationships/image" Target="../media/image82.png"/><Relationship Id="rId52" Type="http://schemas.openxmlformats.org/officeDocument/2006/relationships/image" Target="../media/image90.png"/><Relationship Id="rId60" Type="http://schemas.openxmlformats.org/officeDocument/2006/relationships/image" Target="../media/image98.png"/><Relationship Id="rId65" Type="http://schemas.openxmlformats.org/officeDocument/2006/relationships/image" Target="../media/image103.svg"/><Relationship Id="rId4" Type="http://schemas.openxmlformats.org/officeDocument/2006/relationships/image" Target="../media/image42.png"/><Relationship Id="rId9" Type="http://schemas.openxmlformats.org/officeDocument/2006/relationships/image" Target="../media/image47.svg"/><Relationship Id="rId13" Type="http://schemas.openxmlformats.org/officeDocument/2006/relationships/image" Target="../media/image51.svg"/><Relationship Id="rId18" Type="http://schemas.openxmlformats.org/officeDocument/2006/relationships/image" Target="../media/image56.png"/><Relationship Id="rId39" Type="http://schemas.openxmlformats.org/officeDocument/2006/relationships/image" Target="../media/image77.svg"/><Relationship Id="rId34" Type="http://schemas.openxmlformats.org/officeDocument/2006/relationships/image" Target="../media/image72.png"/><Relationship Id="rId50" Type="http://schemas.openxmlformats.org/officeDocument/2006/relationships/image" Target="../media/image88.png"/><Relationship Id="rId55" Type="http://schemas.openxmlformats.org/officeDocument/2006/relationships/image" Target="../media/image9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ADA3DAE-4D79-E593-FDE9-B1DF5EF74BE7}"/>
              </a:ext>
            </a:extLst>
          </p:cNvPr>
          <p:cNvSpPr/>
          <p:nvPr/>
        </p:nvSpPr>
        <p:spPr>
          <a:xfrm>
            <a:off x="4464424" y="1252497"/>
            <a:ext cx="7727575" cy="1467651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 descr="A person standing on a spiral staircase&#10;&#10;AI-generated content may be incorrect.">
            <a:extLst>
              <a:ext uri="{FF2B5EF4-FFF2-40B4-BE49-F238E27FC236}">
                <a16:creationId xmlns:a16="http://schemas.microsoft.com/office/drawing/2014/main" id="{224FE10B-AD60-D572-E869-C71FBBD87F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45" r="-1" b="32862"/>
          <a:stretch/>
        </p:blipFill>
        <p:spPr>
          <a:xfrm>
            <a:off x="-1236855" y="-46104"/>
            <a:ext cx="11402557" cy="6355978"/>
          </a:xfrm>
          <a:prstGeom prst="rect">
            <a:avLst/>
          </a:prstGeom>
          <a:noFill/>
        </p:spPr>
      </p:pic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F1C62104-68BA-656B-9FFE-4D38298F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25/03/2025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4BF85F-4734-BA6E-0734-64FB9AADB4D5}"/>
              </a:ext>
            </a:extLst>
          </p:cNvPr>
          <p:cNvSpPr txBox="1"/>
          <p:nvPr/>
        </p:nvSpPr>
        <p:spPr>
          <a:xfrm>
            <a:off x="5430834" y="1592263"/>
            <a:ext cx="647902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4000" b="1" dirty="0">
                <a:solidFill>
                  <a:schemeClr val="bg1"/>
                </a:solidFill>
              </a:rPr>
              <a:t>2024 Procurement Report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E58B8A-13A4-FB3D-C7C0-6E983D04BBA2}"/>
              </a:ext>
            </a:extLst>
          </p:cNvPr>
          <p:cNvSpPr txBox="1"/>
          <p:nvPr/>
        </p:nvSpPr>
        <p:spPr>
          <a:xfrm>
            <a:off x="8773335" y="2762553"/>
            <a:ext cx="3010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ILO Forum 25</a:t>
            </a:r>
            <a:r>
              <a:rPr lang="en-US" baseline="30000" dirty="0">
                <a:solidFill>
                  <a:schemeClr val="tx1">
                    <a:lumMod val="75000"/>
                  </a:schemeClr>
                </a:solidFill>
              </a:rPr>
              <a:t>th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 March 2025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7D609F-3BAC-A17F-D194-C352F5168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28F569B-B12A-9B9A-AA0F-068370A00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56350"/>
            <a:ext cx="6572221" cy="365125"/>
          </a:xfrm>
        </p:spPr>
        <p:txBody>
          <a:bodyPr/>
          <a:lstStyle/>
          <a:p>
            <a:r>
              <a:rPr lang="en-US" dirty="0"/>
              <a:t>Cristina Lara Arnaud</a:t>
            </a:r>
          </a:p>
        </p:txBody>
      </p:sp>
    </p:spTree>
    <p:extLst>
      <p:ext uri="{BB962C8B-B14F-4D97-AF65-F5344CB8AC3E}">
        <p14:creationId xmlns:p14="http://schemas.microsoft.com/office/powerpoint/2010/main" val="1341866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7568AE-2CB3-8CAA-28AF-EB35591402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73EDC5-C100-1DF6-83BB-C47D2EAB5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089FCCA-D8BC-4018-1A8F-21264A6752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272430"/>
              </p:ext>
            </p:extLst>
          </p:nvPr>
        </p:nvGraphicFramePr>
        <p:xfrm>
          <a:off x="407988" y="780877"/>
          <a:ext cx="3986257" cy="5430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290">
                  <a:extLst>
                    <a:ext uri="{9D8B030D-6E8A-4147-A177-3AD203B41FA5}">
                      <a16:colId xmlns:a16="http://schemas.microsoft.com/office/drawing/2014/main" val="2800793601"/>
                    </a:ext>
                  </a:extLst>
                </a:gridCol>
                <a:gridCol w="1736806">
                  <a:extLst>
                    <a:ext uri="{9D8B030D-6E8A-4147-A177-3AD203B41FA5}">
                      <a16:colId xmlns:a16="http://schemas.microsoft.com/office/drawing/2014/main" val="3779201315"/>
                    </a:ext>
                  </a:extLst>
                </a:gridCol>
                <a:gridCol w="844998">
                  <a:extLst>
                    <a:ext uri="{9D8B030D-6E8A-4147-A177-3AD203B41FA5}">
                      <a16:colId xmlns:a16="http://schemas.microsoft.com/office/drawing/2014/main" val="2182658209"/>
                    </a:ext>
                  </a:extLst>
                </a:gridCol>
                <a:gridCol w="935163">
                  <a:extLst>
                    <a:ext uri="{9D8B030D-6E8A-4147-A177-3AD203B41FA5}">
                      <a16:colId xmlns:a16="http://schemas.microsoft.com/office/drawing/2014/main" val="254128708"/>
                    </a:ext>
                  </a:extLst>
                </a:gridCol>
              </a:tblGrid>
              <a:tr h="26433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Country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2F6FA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Supplies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2F6FA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175096"/>
                  </a:ext>
                </a:extLst>
              </a:tr>
              <a:tr h="367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Well balanced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Poorly balanced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644085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Austria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0.11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93879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Belgium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0.07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9663260"/>
                  </a:ext>
                </a:extLst>
              </a:tr>
              <a:tr h="25344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Federative Republic of Brazil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5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N/A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N/A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734450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Bulgaria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257160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Croatia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GB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4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0.38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63894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Cyprus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3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345245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Czech Republic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0.05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539820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Denmark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3.62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62393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Estonia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493691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Finland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7137903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France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2.12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72929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Germany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0.11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23167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Greece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0.24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860365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Hungary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740169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India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4292383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Israel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524624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Italy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0.07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41323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61DED0F-CC6F-E0D0-1842-06AF8A9127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761130"/>
              </p:ext>
            </p:extLst>
          </p:nvPr>
        </p:nvGraphicFramePr>
        <p:xfrm>
          <a:off x="4835235" y="778476"/>
          <a:ext cx="4069080" cy="5395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059">
                  <a:extLst>
                    <a:ext uri="{9D8B030D-6E8A-4147-A177-3AD203B41FA5}">
                      <a16:colId xmlns:a16="http://schemas.microsoft.com/office/drawing/2014/main" val="2143315079"/>
                    </a:ext>
                  </a:extLst>
                </a:gridCol>
                <a:gridCol w="1793302">
                  <a:extLst>
                    <a:ext uri="{9D8B030D-6E8A-4147-A177-3AD203B41FA5}">
                      <a16:colId xmlns:a16="http://schemas.microsoft.com/office/drawing/2014/main" val="2485898706"/>
                    </a:ext>
                  </a:extLst>
                </a:gridCol>
                <a:gridCol w="846306">
                  <a:extLst>
                    <a:ext uri="{9D8B030D-6E8A-4147-A177-3AD203B41FA5}">
                      <a16:colId xmlns:a16="http://schemas.microsoft.com/office/drawing/2014/main" val="2432280956"/>
                    </a:ext>
                  </a:extLst>
                </a:gridCol>
                <a:gridCol w="952413">
                  <a:extLst>
                    <a:ext uri="{9D8B030D-6E8A-4147-A177-3AD203B41FA5}">
                      <a16:colId xmlns:a16="http://schemas.microsoft.com/office/drawing/2014/main" val="4047751836"/>
                    </a:ext>
                  </a:extLst>
                </a:gridCol>
              </a:tblGrid>
              <a:tr h="233324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Country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2F6FA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Supplies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2F6FA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956025"/>
                  </a:ext>
                </a:extLst>
              </a:tr>
              <a:tr h="3592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Well balanced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Poorly balanced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194479"/>
                  </a:ext>
                </a:extLst>
              </a:tr>
              <a:tr h="282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Latvia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270015"/>
                  </a:ext>
                </a:extLst>
              </a:tr>
              <a:tr h="282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Lithuania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5667375" algn="l"/>
                        </a:tabLst>
                        <a:defRPr/>
                      </a:pPr>
                      <a:r>
                        <a:rPr kumimoji="0" lang="en-US" sz="10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0.03</a:t>
                      </a:r>
                      <a:endParaRPr kumimoji="0" lang="en-GB" sz="10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5518234"/>
                  </a:ext>
                </a:extLst>
              </a:tr>
              <a:tr h="282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Netherlands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34481"/>
                  </a:ext>
                </a:extLst>
              </a:tr>
              <a:tr h="282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Norway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5667375" algn="l"/>
                        </a:tabLst>
                        <a:defRPr/>
                      </a:pPr>
                      <a:r>
                        <a:rPr kumimoji="0" lang="en-US" sz="10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0.12</a:t>
                      </a:r>
                      <a:endParaRPr kumimoji="0" lang="en-GB" sz="10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2778068"/>
                  </a:ext>
                </a:extLst>
              </a:tr>
              <a:tr h="282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Islamic Republic of Pakistan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GB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4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7035658"/>
                  </a:ext>
                </a:extLst>
              </a:tr>
              <a:tr h="282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Poland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5667375" algn="l"/>
                        </a:tabLst>
                        <a:defRPr/>
                      </a:pPr>
                      <a:r>
                        <a:rPr kumimoji="0" lang="en-US" sz="10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0.01</a:t>
                      </a:r>
                      <a:endParaRPr kumimoji="0" lang="en-GB" sz="10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343109"/>
                  </a:ext>
                </a:extLst>
              </a:tr>
              <a:tr h="282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Portugal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793555"/>
                  </a:ext>
                </a:extLst>
              </a:tr>
              <a:tr h="282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Romania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285629"/>
                  </a:ext>
                </a:extLst>
              </a:tr>
              <a:tr h="282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Serbia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807413"/>
                  </a:ext>
                </a:extLst>
              </a:tr>
              <a:tr h="282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Slovak Republic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5667375" algn="l"/>
                        </a:tabLst>
                        <a:defRPr/>
                      </a:pPr>
                      <a:r>
                        <a:rPr kumimoji="0" lang="en-US" sz="10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1.26</a:t>
                      </a:r>
                      <a:endParaRPr kumimoji="0" lang="en-GB" sz="10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92195"/>
                  </a:ext>
                </a:extLst>
              </a:tr>
              <a:tr h="282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Slovenia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3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1668054"/>
                  </a:ext>
                </a:extLst>
              </a:tr>
              <a:tr h="282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Spain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5667375" algn="l"/>
                        </a:tabLst>
                        <a:defRPr/>
                      </a:pPr>
                      <a:r>
                        <a:rPr kumimoji="0" lang="en-US" sz="10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1.44</a:t>
                      </a:r>
                      <a:endParaRPr kumimoji="0" lang="en-GB" sz="10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396347"/>
                  </a:ext>
                </a:extLst>
              </a:tr>
              <a:tr h="282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Sweden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0.02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509578"/>
                  </a:ext>
                </a:extLst>
              </a:tr>
              <a:tr h="282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Switzerland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11.52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836361"/>
                  </a:ext>
                </a:extLst>
              </a:tr>
              <a:tr h="282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Turkiye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2 4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335968"/>
                  </a:ext>
                </a:extLst>
              </a:tr>
              <a:tr h="282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Ukraine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2 4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381241"/>
                  </a:ext>
                </a:extLst>
              </a:tr>
              <a:tr h="282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United Kingdom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9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0.5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606982"/>
                  </a:ext>
                </a:extLst>
              </a:tr>
            </a:tbl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id="{B5338989-8AAE-C148-CF73-B8075619FA62}"/>
              </a:ext>
            </a:extLst>
          </p:cNvPr>
          <p:cNvGrpSpPr/>
          <p:nvPr/>
        </p:nvGrpSpPr>
        <p:grpSpPr>
          <a:xfrm>
            <a:off x="486158" y="1449388"/>
            <a:ext cx="301509" cy="4717624"/>
            <a:chOff x="2262140" y="1682130"/>
            <a:chExt cx="252533" cy="3966086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450A1C11-6F8C-14A2-0501-2BB9BB7BB1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68466" y="4288539"/>
              <a:ext cx="243841" cy="171666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C59B6C79-2BC8-9EAA-1998-9843440DF8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2268463" y="4048960"/>
              <a:ext cx="243839" cy="171666"/>
            </a:xfrm>
            <a:prstGeom prst="rect">
              <a:avLst/>
            </a:prstGeom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470AAC74-1E11-4F67-DDAB-11BD60F20FE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2262140" y="5476550"/>
              <a:ext cx="243839" cy="171666"/>
            </a:xfrm>
            <a:prstGeom prst="rect">
              <a:avLst/>
            </a:prstGeom>
          </p:spPr>
        </p:pic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778C2434-5A1C-79AA-67CA-0CA0AEE887A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2262140" y="1916772"/>
              <a:ext cx="243839" cy="171666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D672ED74-0D9E-36D6-FAA3-9AB0E47872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2263087" y="1682130"/>
              <a:ext cx="243839" cy="171666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7426BD9C-E262-FAAD-4018-FEE4445CDC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2268463" y="5243125"/>
              <a:ext cx="243839" cy="171666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F1A5D38D-309B-ECE2-4A78-1C789C0B69C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>
            <a:xfrm>
              <a:off x="2264531" y="3329746"/>
              <a:ext cx="243839" cy="171666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21E92497-703A-6A60-127E-E6CC08C9B0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>
            <a:xfrm>
              <a:off x="2268463" y="5002253"/>
              <a:ext cx="243839" cy="171666"/>
            </a:xfrm>
            <a:prstGeom prst="rect">
              <a:avLst/>
            </a:prstGeom>
          </p:spPr>
        </p:pic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C1AEC888-EAC5-BD4C-F234-76095FA41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>
            <a:xfrm>
              <a:off x="2268739" y="3807499"/>
              <a:ext cx="243839" cy="171666"/>
            </a:xfrm>
            <a:prstGeom prst="rect">
              <a:avLst/>
            </a:prstGeom>
          </p:spPr>
        </p:pic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1F4C86CA-F53A-BFB1-54AE-966D342A07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>
            <a:xfrm>
              <a:off x="2262140" y="4769579"/>
              <a:ext cx="243840" cy="171879"/>
            </a:xfrm>
            <a:prstGeom prst="rect">
              <a:avLst/>
            </a:prstGeom>
          </p:spPr>
        </p:pic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2AFAD4D9-1ECB-3D1E-C47F-DB8F567F8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>
            <a:xfrm>
              <a:off x="2262140" y="2381229"/>
              <a:ext cx="243840" cy="171879"/>
            </a:xfrm>
            <a:prstGeom prst="rect">
              <a:avLst/>
            </a:prstGeom>
          </p:spPr>
        </p:pic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3A66CDE4-8345-33DF-3BC7-AFC34671F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>
            <a:xfrm>
              <a:off x="2262140" y="3567472"/>
              <a:ext cx="243840" cy="171879"/>
            </a:xfrm>
            <a:prstGeom prst="rect">
              <a:avLst/>
            </a:prstGeom>
          </p:spPr>
        </p:pic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1CC29229-1A08-5274-4DD6-EC0873182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>
            <a:xfrm>
              <a:off x="2262140" y="2856082"/>
              <a:ext cx="243840" cy="171879"/>
            </a:xfrm>
            <a:prstGeom prst="rect">
              <a:avLst/>
            </a:prstGeom>
          </p:spPr>
        </p:pic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40E910A5-DA0F-CB06-3894-930D83D8B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>
            <a:xfrm>
              <a:off x="2268463" y="2606143"/>
              <a:ext cx="243840" cy="171879"/>
            </a:xfrm>
            <a:prstGeom prst="rect">
              <a:avLst/>
            </a:prstGeom>
          </p:spPr>
        </p:pic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7B06C8B8-412B-0B96-BA10-5900EB5E9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rcRect/>
            <a:stretch/>
          </p:blipFill>
          <p:spPr>
            <a:xfrm>
              <a:off x="2263087" y="3099993"/>
              <a:ext cx="243840" cy="171879"/>
            </a:xfrm>
            <a:prstGeom prst="rect">
              <a:avLst/>
            </a:prstGeom>
          </p:spPr>
        </p:pic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FA98B8ED-26DC-AA59-AB99-AB88573C8F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rcRect/>
            <a:stretch/>
          </p:blipFill>
          <p:spPr>
            <a:xfrm>
              <a:off x="2270833" y="4528802"/>
              <a:ext cx="243840" cy="171879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3D7640D5-3132-C211-7ADA-D8121145AA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tretch>
              <a:fillRect/>
            </a:stretch>
          </p:blipFill>
          <p:spPr>
            <a:xfrm>
              <a:off x="2262140" y="2146452"/>
              <a:ext cx="243840" cy="173736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481A6E1-D4EB-ED6F-A376-2CA59D638B86}"/>
              </a:ext>
            </a:extLst>
          </p:cNvPr>
          <p:cNvGrpSpPr/>
          <p:nvPr/>
        </p:nvGrpSpPr>
        <p:grpSpPr>
          <a:xfrm>
            <a:off x="4923346" y="1424724"/>
            <a:ext cx="301752" cy="4700016"/>
            <a:chOff x="6760275" y="1658070"/>
            <a:chExt cx="249133" cy="4012792"/>
          </a:xfrm>
        </p:grpSpPr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2F3F1D77-9630-00B4-EA8B-D8424836B6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rcRect/>
            <a:stretch/>
          </p:blipFill>
          <p:spPr>
            <a:xfrm>
              <a:off x="6760275" y="5499196"/>
              <a:ext cx="243839" cy="171666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9844B8EB-9C7B-F3FC-4C5C-8067E9B45F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>
              <a:extLs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rcRect/>
            <a:stretch/>
          </p:blipFill>
          <p:spPr>
            <a:xfrm>
              <a:off x="6760276" y="4300970"/>
              <a:ext cx="243839" cy="171666"/>
            </a:xfrm>
            <a:prstGeom prst="rect">
              <a:avLst/>
            </a:prstGeom>
          </p:spPr>
        </p:pic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10C084B8-99AF-A933-B171-87B01E1A05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>
              <a:extLst>
                <a:ext uri="{96DAC541-7B7A-43D3-8B79-37D633B846F1}">
                  <asvg:svgBlip xmlns:asvg="http://schemas.microsoft.com/office/drawing/2016/SVG/main" r:embed="rId41"/>
                </a:ext>
              </a:extLst>
            </a:blip>
            <a:srcRect/>
            <a:stretch/>
          </p:blipFill>
          <p:spPr>
            <a:xfrm>
              <a:off x="6765569" y="2133767"/>
              <a:ext cx="243839" cy="171666"/>
            </a:xfrm>
            <a:prstGeom prst="rect">
              <a:avLst/>
            </a:prstGeom>
          </p:spPr>
        </p:pic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F675ACFF-1C15-8319-AA5A-3727105081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rcRect/>
            <a:stretch/>
          </p:blipFill>
          <p:spPr>
            <a:xfrm>
              <a:off x="6760275" y="4784179"/>
              <a:ext cx="243839" cy="171666"/>
            </a:xfrm>
            <a:prstGeom prst="rect">
              <a:avLst/>
            </a:prstGeom>
          </p:spPr>
        </p:pic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87787D7B-BC88-0966-F494-04E98F2F0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>
              <a:extLs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rcRect/>
            <a:stretch/>
          </p:blipFill>
          <p:spPr>
            <a:xfrm>
              <a:off x="6765568" y="2860357"/>
              <a:ext cx="243839" cy="171666"/>
            </a:xfrm>
            <a:prstGeom prst="rect">
              <a:avLst/>
            </a:prstGeom>
          </p:spPr>
        </p:pic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0FD9E207-308F-96DA-F816-C73716EEE1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>
              <a:extLst>
                <a:ext uri="{96DAC541-7B7A-43D3-8B79-37D633B846F1}">
                  <asvg:svgBlip xmlns:asvg="http://schemas.microsoft.com/office/drawing/2016/SVG/main" r:embed="rId47"/>
                </a:ext>
              </a:extLst>
            </a:blip>
            <a:srcRect/>
            <a:stretch/>
          </p:blipFill>
          <p:spPr>
            <a:xfrm>
              <a:off x="6760275" y="4545014"/>
              <a:ext cx="243839" cy="171666"/>
            </a:xfrm>
            <a:prstGeom prst="rect">
              <a:avLst/>
            </a:prstGeom>
          </p:spPr>
        </p:pic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1D0FB2A3-26B3-971E-0714-FA158E7581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>
              <a:extLst>
                <a:ext uri="{96DAC541-7B7A-43D3-8B79-37D633B846F1}">
                  <asvg:svgBlip xmlns:asvg="http://schemas.microsoft.com/office/drawing/2016/SVG/main" r:embed="rId49"/>
                </a:ext>
              </a:extLst>
            </a:blip>
            <a:srcRect/>
            <a:stretch/>
          </p:blipFill>
          <p:spPr>
            <a:xfrm>
              <a:off x="6765568" y="2375750"/>
              <a:ext cx="243839" cy="171666"/>
            </a:xfrm>
            <a:prstGeom prst="rect">
              <a:avLst/>
            </a:prstGeom>
          </p:spPr>
        </p:pic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5BE90B2B-F357-7F43-28E0-99C406A708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>
              <a:extLst>
                <a:ext uri="{96DAC541-7B7A-43D3-8B79-37D633B846F1}">
                  <asvg:svgBlip xmlns:asvg="http://schemas.microsoft.com/office/drawing/2016/SVG/main" r:embed="rId51"/>
                </a:ext>
              </a:extLst>
            </a:blip>
            <a:srcRect/>
            <a:stretch/>
          </p:blipFill>
          <p:spPr>
            <a:xfrm>
              <a:off x="6760276" y="3339308"/>
              <a:ext cx="243839" cy="171666"/>
            </a:xfrm>
            <a:prstGeom prst="rect">
              <a:avLst/>
            </a:prstGeom>
          </p:spPr>
        </p:pic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E3C0D4B8-5843-8880-98D8-71B6A68097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2">
              <a:extLst>
                <a:ext uri="{96DAC541-7B7A-43D3-8B79-37D633B846F1}">
                  <asvg:svgBlip xmlns:asvg="http://schemas.microsoft.com/office/drawing/2016/SVG/main" r:embed="rId53"/>
                </a:ext>
              </a:extLst>
            </a:blip>
            <a:srcRect/>
            <a:stretch/>
          </p:blipFill>
          <p:spPr>
            <a:xfrm>
              <a:off x="6760275" y="3813119"/>
              <a:ext cx="243840" cy="171879"/>
            </a:xfrm>
            <a:prstGeom prst="rect">
              <a:avLst/>
            </a:prstGeom>
          </p:spPr>
        </p:pic>
        <p:pic>
          <p:nvPicPr>
            <p:cNvPr id="40" name="Graphic 39">
              <a:extLst>
                <a:ext uri="{FF2B5EF4-FFF2-40B4-BE49-F238E27FC236}">
                  <a16:creationId xmlns:a16="http://schemas.microsoft.com/office/drawing/2014/main" id="{15D54E1F-769B-CCDB-3313-C1A86CAC6E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>
              <a:extLst>
                <a:ext uri="{96DAC541-7B7A-43D3-8B79-37D633B846F1}">
                  <asvg:svgBlip xmlns:asvg="http://schemas.microsoft.com/office/drawing/2016/SVG/main" r:embed="rId55"/>
                </a:ext>
              </a:extLst>
            </a:blip>
            <a:srcRect/>
            <a:stretch/>
          </p:blipFill>
          <p:spPr>
            <a:xfrm>
              <a:off x="6760275" y="5022985"/>
              <a:ext cx="243840" cy="171879"/>
            </a:xfrm>
            <a:prstGeom prst="rect">
              <a:avLst/>
            </a:prstGeom>
          </p:spPr>
        </p:pic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FC0F2061-A468-CF28-986E-43AE97D528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>
              <a:extLst>
                <a:ext uri="{96DAC541-7B7A-43D3-8B79-37D633B846F1}">
                  <asvg:svgBlip xmlns:asvg="http://schemas.microsoft.com/office/drawing/2016/SVG/main" r:embed="rId57"/>
                </a:ext>
              </a:extLst>
            </a:blip>
            <a:srcRect/>
            <a:stretch/>
          </p:blipFill>
          <p:spPr>
            <a:xfrm>
              <a:off x="6760275" y="3582551"/>
              <a:ext cx="243840" cy="171879"/>
            </a:xfrm>
            <a:prstGeom prst="rect">
              <a:avLst/>
            </a:prstGeom>
          </p:spPr>
        </p:pic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4C138CE7-D1A8-52EA-56BA-096B1ECCB4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8">
              <a:extLst>
                <a:ext uri="{96DAC541-7B7A-43D3-8B79-37D633B846F1}">
                  <asvg:svgBlip xmlns:asvg="http://schemas.microsoft.com/office/drawing/2016/SVG/main" r:embed="rId59"/>
                </a:ext>
              </a:extLst>
            </a:blip>
            <a:srcRect/>
            <a:stretch/>
          </p:blipFill>
          <p:spPr>
            <a:xfrm>
              <a:off x="6760275" y="4062713"/>
              <a:ext cx="243840" cy="171879"/>
            </a:xfrm>
            <a:prstGeom prst="rect">
              <a:avLst/>
            </a:prstGeom>
          </p:spPr>
        </p:pic>
        <p:pic>
          <p:nvPicPr>
            <p:cNvPr id="43" name="Graphic 42">
              <a:extLst>
                <a:ext uri="{FF2B5EF4-FFF2-40B4-BE49-F238E27FC236}">
                  <a16:creationId xmlns:a16="http://schemas.microsoft.com/office/drawing/2014/main" id="{C2A1D107-0A4F-F32A-6EFF-8F1FC223D1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0">
              <a:extLst>
                <a:ext uri="{96DAC541-7B7A-43D3-8B79-37D633B846F1}">
                  <asvg:svgBlip xmlns:asvg="http://schemas.microsoft.com/office/drawing/2016/SVG/main" r:embed="rId61"/>
                </a:ext>
              </a:extLst>
            </a:blip>
            <a:srcRect/>
            <a:stretch/>
          </p:blipFill>
          <p:spPr>
            <a:xfrm>
              <a:off x="6765568" y="2617435"/>
              <a:ext cx="243840" cy="171879"/>
            </a:xfrm>
            <a:prstGeom prst="rect">
              <a:avLst/>
            </a:prstGeom>
          </p:spPr>
        </p:pic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36CC62FD-1855-3A43-D122-DB973390BC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2">
              <a:extLst>
                <a:ext uri="{96DAC541-7B7A-43D3-8B79-37D633B846F1}">
                  <asvg:svgBlip xmlns:asvg="http://schemas.microsoft.com/office/drawing/2016/SVG/main" r:embed="rId63"/>
                </a:ext>
              </a:extLst>
            </a:blip>
            <a:srcRect/>
            <a:stretch/>
          </p:blipFill>
          <p:spPr>
            <a:xfrm>
              <a:off x="6765568" y="1658070"/>
              <a:ext cx="243840" cy="171879"/>
            </a:xfrm>
            <a:prstGeom prst="rect">
              <a:avLst/>
            </a:prstGeom>
          </p:spPr>
        </p:pic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A604EE13-9A86-7685-7648-3239A6ECD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64">
              <a:extLst>
                <a:ext uri="{96DAC541-7B7A-43D3-8B79-37D633B846F1}">
                  <asvg:svgBlip xmlns:asvg="http://schemas.microsoft.com/office/drawing/2016/SVG/main" r:embed="rId65"/>
                </a:ext>
              </a:extLst>
            </a:blip>
            <a:srcRect/>
            <a:stretch/>
          </p:blipFill>
          <p:spPr>
            <a:xfrm>
              <a:off x="6760275" y="5264341"/>
              <a:ext cx="243840" cy="171879"/>
            </a:xfrm>
            <a:prstGeom prst="rect">
              <a:avLst/>
            </a:prstGeom>
          </p:spPr>
        </p:pic>
        <p:pic>
          <p:nvPicPr>
            <p:cNvPr id="46" name="Graphic 45">
              <a:extLst>
                <a:ext uri="{FF2B5EF4-FFF2-40B4-BE49-F238E27FC236}">
                  <a16:creationId xmlns:a16="http://schemas.microsoft.com/office/drawing/2014/main" id="{408255DB-5913-CE2C-1B8B-987E2C04B4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6">
              <a:extLst>
                <a:ext uri="{96DAC541-7B7A-43D3-8B79-37D633B846F1}">
                  <asvg:svgBlip xmlns:asvg="http://schemas.microsoft.com/office/drawing/2016/SVG/main" r:embed="rId67"/>
                </a:ext>
              </a:extLst>
            </a:blip>
            <a:srcRect/>
            <a:stretch/>
          </p:blipFill>
          <p:spPr>
            <a:xfrm>
              <a:off x="6765568" y="1896008"/>
              <a:ext cx="243840" cy="171879"/>
            </a:xfrm>
            <a:prstGeom prst="rect">
              <a:avLst/>
            </a:prstGeom>
          </p:spPr>
        </p:pic>
        <p:pic>
          <p:nvPicPr>
            <p:cNvPr id="47" name="Graphic 46">
              <a:extLst>
                <a:ext uri="{FF2B5EF4-FFF2-40B4-BE49-F238E27FC236}">
                  <a16:creationId xmlns:a16="http://schemas.microsoft.com/office/drawing/2014/main" id="{A0BE7437-02CB-FAF5-061D-27E06DB5E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8">
              <a:extLst>
                <a:ext uri="{96DAC541-7B7A-43D3-8B79-37D633B846F1}">
                  <asvg:svgBlip xmlns:asvg="http://schemas.microsoft.com/office/drawing/2016/SVG/main" r:embed="rId69"/>
                </a:ext>
              </a:extLst>
            </a:blip>
            <a:srcRect/>
            <a:stretch/>
          </p:blipFill>
          <p:spPr>
            <a:xfrm>
              <a:off x="6760275" y="3099993"/>
              <a:ext cx="243840" cy="171879"/>
            </a:xfrm>
            <a:prstGeom prst="rect">
              <a:avLst/>
            </a:prstGeom>
          </p:spPr>
        </p:pic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31C1FA5-1189-3944-A1FE-AA3C340CF746}"/>
              </a:ext>
            </a:extLst>
          </p:cNvPr>
          <p:cNvCxnSpPr>
            <a:cxnSpLocks/>
          </p:cNvCxnSpPr>
          <p:nvPr/>
        </p:nvCxnSpPr>
        <p:spPr>
          <a:xfrm>
            <a:off x="1967426" y="2695053"/>
            <a:ext cx="119628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BC754C2-D696-9FCF-FA30-D4B5FB500014}"/>
              </a:ext>
            </a:extLst>
          </p:cNvPr>
          <p:cNvCxnSpPr>
            <a:cxnSpLocks/>
          </p:cNvCxnSpPr>
          <p:nvPr/>
        </p:nvCxnSpPr>
        <p:spPr>
          <a:xfrm>
            <a:off x="6912357" y="2691083"/>
            <a:ext cx="119628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0813A3E-8D11-CDCD-6688-1325B6D1A25C}"/>
              </a:ext>
            </a:extLst>
          </p:cNvPr>
          <p:cNvCxnSpPr>
            <a:cxnSpLocks/>
          </p:cNvCxnSpPr>
          <p:nvPr/>
        </p:nvCxnSpPr>
        <p:spPr>
          <a:xfrm>
            <a:off x="6400853" y="5507944"/>
            <a:ext cx="119628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7365662-71DE-F9A1-7096-3B90CD44A2F5}"/>
              </a:ext>
            </a:extLst>
          </p:cNvPr>
          <p:cNvCxnSpPr>
            <a:cxnSpLocks/>
          </p:cNvCxnSpPr>
          <p:nvPr/>
        </p:nvCxnSpPr>
        <p:spPr>
          <a:xfrm>
            <a:off x="5758322" y="5784408"/>
            <a:ext cx="119628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C1AEF77A-C876-B1E7-4CC7-9021C776114B}"/>
              </a:ext>
            </a:extLst>
          </p:cNvPr>
          <p:cNvSpPr txBox="1"/>
          <p:nvPr/>
        </p:nvSpPr>
        <p:spPr>
          <a:xfrm>
            <a:off x="407988" y="213096"/>
            <a:ext cx="99775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/>
              <a:t>Industrial return coefficients for service contracts</a:t>
            </a:r>
            <a:endParaRPr lang="en-GB" sz="2800" b="1" dirty="0"/>
          </a:p>
        </p:txBody>
      </p:sp>
      <p:grpSp>
        <p:nvGrpSpPr>
          <p:cNvPr id="50" name="Google Shape;2848;p45">
            <a:extLst>
              <a:ext uri="{FF2B5EF4-FFF2-40B4-BE49-F238E27FC236}">
                <a16:creationId xmlns:a16="http://schemas.microsoft.com/office/drawing/2014/main" id="{40718B31-313E-B1A9-005A-FA1F57974258}"/>
              </a:ext>
            </a:extLst>
          </p:cNvPr>
          <p:cNvGrpSpPr/>
          <p:nvPr/>
        </p:nvGrpSpPr>
        <p:grpSpPr>
          <a:xfrm>
            <a:off x="10140246" y="1388897"/>
            <a:ext cx="878741" cy="878655"/>
            <a:chOff x="4049800" y="640400"/>
            <a:chExt cx="858900" cy="858900"/>
          </a:xfrm>
        </p:grpSpPr>
        <p:sp>
          <p:nvSpPr>
            <p:cNvPr id="51" name="Google Shape;2849;p45">
              <a:extLst>
                <a:ext uri="{FF2B5EF4-FFF2-40B4-BE49-F238E27FC236}">
                  <a16:creationId xmlns:a16="http://schemas.microsoft.com/office/drawing/2014/main" id="{9134A614-744E-3813-2EF0-BEEB1BB38808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9642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850;p45">
              <a:extLst>
                <a:ext uri="{FF2B5EF4-FFF2-40B4-BE49-F238E27FC236}">
                  <a16:creationId xmlns:a16="http://schemas.microsoft.com/office/drawing/2014/main" id="{6AFBF3C0-9352-E09A-CC81-7700840102D8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10688114"/>
                <a:gd name="adj2" fmla="val 57417"/>
                <a:gd name="adj3" fmla="val 9909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" name="Google Shape;2852;p45">
            <a:extLst>
              <a:ext uri="{FF2B5EF4-FFF2-40B4-BE49-F238E27FC236}">
                <a16:creationId xmlns:a16="http://schemas.microsoft.com/office/drawing/2014/main" id="{C8750DFC-3DD6-AC0F-06CE-59E772444337}"/>
              </a:ext>
            </a:extLst>
          </p:cNvPr>
          <p:cNvSpPr txBox="1"/>
          <p:nvPr/>
        </p:nvSpPr>
        <p:spPr>
          <a:xfrm>
            <a:off x="9540978" y="2615646"/>
            <a:ext cx="2174251" cy="3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1100" b="1" dirty="0"/>
              <a:t>Croatia, Pakistan, Türkiye and Ukraine </a:t>
            </a:r>
            <a:r>
              <a:rPr lang="en-US" sz="1100" dirty="0"/>
              <a:t>reached their ceiling in 2024, and shall be considered as well balanced</a:t>
            </a:r>
            <a:endParaRPr lang="en-GB" sz="1100" dirty="0"/>
          </a:p>
        </p:txBody>
      </p:sp>
      <p:grpSp>
        <p:nvGrpSpPr>
          <p:cNvPr id="54" name="Google Shape;2283;p38">
            <a:extLst>
              <a:ext uri="{FF2B5EF4-FFF2-40B4-BE49-F238E27FC236}">
                <a16:creationId xmlns:a16="http://schemas.microsoft.com/office/drawing/2014/main" id="{6107B7CD-F001-3C2B-28B6-7DDBE41B026F}"/>
              </a:ext>
            </a:extLst>
          </p:cNvPr>
          <p:cNvGrpSpPr/>
          <p:nvPr/>
        </p:nvGrpSpPr>
        <p:grpSpPr>
          <a:xfrm>
            <a:off x="10421241" y="1654219"/>
            <a:ext cx="344886" cy="400589"/>
            <a:chOff x="4492800" y="2027925"/>
            <a:chExt cx="414825" cy="481825"/>
          </a:xfrm>
          <a:solidFill>
            <a:schemeClr val="tx1"/>
          </a:solidFill>
        </p:grpSpPr>
        <p:sp>
          <p:nvSpPr>
            <p:cNvPr id="55" name="Google Shape;2284;p38">
              <a:extLst>
                <a:ext uri="{FF2B5EF4-FFF2-40B4-BE49-F238E27FC236}">
                  <a16:creationId xmlns:a16="http://schemas.microsoft.com/office/drawing/2014/main" id="{607A25B4-A917-5FF2-8FA3-84AE53B9A71A}"/>
                </a:ext>
              </a:extLst>
            </p:cNvPr>
            <p:cNvSpPr/>
            <p:nvPr/>
          </p:nvSpPr>
          <p:spPr>
            <a:xfrm>
              <a:off x="4492800" y="2027925"/>
              <a:ext cx="54600" cy="481825"/>
            </a:xfrm>
            <a:custGeom>
              <a:avLst/>
              <a:gdLst/>
              <a:ahLst/>
              <a:cxnLst/>
              <a:rect l="l" t="t" r="r" b="b"/>
              <a:pathLst>
                <a:path w="2184" h="19273" extrusionOk="0">
                  <a:moveTo>
                    <a:pt x="912" y="1"/>
                  </a:moveTo>
                  <a:cubicBezTo>
                    <a:pt x="407" y="1"/>
                    <a:pt x="0" y="407"/>
                    <a:pt x="0" y="913"/>
                  </a:cubicBezTo>
                  <a:lnTo>
                    <a:pt x="0" y="18360"/>
                  </a:lnTo>
                  <a:cubicBezTo>
                    <a:pt x="0" y="18866"/>
                    <a:pt x="407" y="19273"/>
                    <a:pt x="912" y="19273"/>
                  </a:cubicBezTo>
                  <a:lnTo>
                    <a:pt x="1271" y="19273"/>
                  </a:lnTo>
                  <a:cubicBezTo>
                    <a:pt x="1777" y="19273"/>
                    <a:pt x="2183" y="18866"/>
                    <a:pt x="2183" y="18360"/>
                  </a:cubicBezTo>
                  <a:lnTo>
                    <a:pt x="2183" y="913"/>
                  </a:lnTo>
                  <a:cubicBezTo>
                    <a:pt x="2183" y="407"/>
                    <a:pt x="1777" y="1"/>
                    <a:pt x="12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2285;p38">
              <a:extLst>
                <a:ext uri="{FF2B5EF4-FFF2-40B4-BE49-F238E27FC236}">
                  <a16:creationId xmlns:a16="http://schemas.microsoft.com/office/drawing/2014/main" id="{140D72A4-0961-A877-9FE0-F6914A52CD5C}"/>
                </a:ext>
              </a:extLst>
            </p:cNvPr>
            <p:cNvSpPr/>
            <p:nvPr/>
          </p:nvSpPr>
          <p:spPr>
            <a:xfrm>
              <a:off x="4575600" y="2051425"/>
              <a:ext cx="332025" cy="262450"/>
            </a:xfrm>
            <a:custGeom>
              <a:avLst/>
              <a:gdLst/>
              <a:ahLst/>
              <a:cxnLst/>
              <a:rect l="l" t="t" r="r" b="b"/>
              <a:pathLst>
                <a:path w="13281" h="10498" extrusionOk="0">
                  <a:moveTo>
                    <a:pt x="0" y="0"/>
                  </a:moveTo>
                  <a:lnTo>
                    <a:pt x="0" y="10497"/>
                  </a:lnTo>
                  <a:lnTo>
                    <a:pt x="12485" y="10497"/>
                  </a:lnTo>
                  <a:cubicBezTo>
                    <a:pt x="13006" y="10494"/>
                    <a:pt x="13280" y="9874"/>
                    <a:pt x="12925" y="9488"/>
                  </a:cubicBezTo>
                  <a:lnTo>
                    <a:pt x="9010" y="5249"/>
                  </a:lnTo>
                  <a:lnTo>
                    <a:pt x="12925" y="1006"/>
                  </a:lnTo>
                  <a:cubicBezTo>
                    <a:pt x="13280" y="620"/>
                    <a:pt x="13006" y="0"/>
                    <a:pt x="124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57" name="Google Shape;2848;p45">
            <a:extLst>
              <a:ext uri="{FF2B5EF4-FFF2-40B4-BE49-F238E27FC236}">
                <a16:creationId xmlns:a16="http://schemas.microsoft.com/office/drawing/2014/main" id="{BD069F3D-23FA-C18C-ED12-104F2FFA0AD7}"/>
              </a:ext>
            </a:extLst>
          </p:cNvPr>
          <p:cNvGrpSpPr/>
          <p:nvPr/>
        </p:nvGrpSpPr>
        <p:grpSpPr>
          <a:xfrm>
            <a:off x="10140246" y="3574678"/>
            <a:ext cx="878741" cy="878655"/>
            <a:chOff x="4049800" y="640400"/>
            <a:chExt cx="858900" cy="858900"/>
          </a:xfrm>
        </p:grpSpPr>
        <p:sp>
          <p:nvSpPr>
            <p:cNvPr id="58" name="Google Shape;2849;p45">
              <a:extLst>
                <a:ext uri="{FF2B5EF4-FFF2-40B4-BE49-F238E27FC236}">
                  <a16:creationId xmlns:a16="http://schemas.microsoft.com/office/drawing/2014/main" id="{81D9749A-4B06-65AD-8C8B-C83AF0E3C12B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9642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850;p45">
              <a:extLst>
                <a:ext uri="{FF2B5EF4-FFF2-40B4-BE49-F238E27FC236}">
                  <a16:creationId xmlns:a16="http://schemas.microsoft.com/office/drawing/2014/main" id="{F312111B-C4E6-86D2-57CD-CBBD08A208D0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10688114"/>
                <a:gd name="adj2" fmla="val 57417"/>
                <a:gd name="adj3" fmla="val 9909"/>
              </a:avLst>
            </a:prstGeom>
            <a:solidFill>
              <a:srgbClr val="2F6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Google Shape;2852;p45">
            <a:extLst>
              <a:ext uri="{FF2B5EF4-FFF2-40B4-BE49-F238E27FC236}">
                <a16:creationId xmlns:a16="http://schemas.microsoft.com/office/drawing/2014/main" id="{34F4AB78-B251-79FB-4DB1-C2187784D304}"/>
              </a:ext>
            </a:extLst>
          </p:cNvPr>
          <p:cNvSpPr txBox="1"/>
          <p:nvPr/>
        </p:nvSpPr>
        <p:spPr>
          <a:xfrm>
            <a:off x="9540978" y="4770666"/>
            <a:ext cx="2174251" cy="3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1100" b="1" dirty="0"/>
              <a:t>No data for Brazil </a:t>
            </a:r>
            <a:r>
              <a:rPr lang="en-US" sz="1100" dirty="0"/>
              <a:t>as it joined CERN as an Associate Member State in March 2024</a:t>
            </a:r>
            <a:endParaRPr lang="en-GB" sz="1100" dirty="0"/>
          </a:p>
        </p:txBody>
      </p:sp>
      <p:grpSp>
        <p:nvGrpSpPr>
          <p:cNvPr id="61" name="Google Shape;603;p20">
            <a:extLst>
              <a:ext uri="{FF2B5EF4-FFF2-40B4-BE49-F238E27FC236}">
                <a16:creationId xmlns:a16="http://schemas.microsoft.com/office/drawing/2014/main" id="{F5ED3E15-FD8A-B97B-569D-7082D83FA43B}"/>
              </a:ext>
            </a:extLst>
          </p:cNvPr>
          <p:cNvGrpSpPr/>
          <p:nvPr/>
        </p:nvGrpSpPr>
        <p:grpSpPr>
          <a:xfrm>
            <a:off x="10388329" y="3775483"/>
            <a:ext cx="387545" cy="446063"/>
            <a:chOff x="3147278" y="3473384"/>
            <a:chExt cx="188951" cy="217482"/>
          </a:xfrm>
          <a:solidFill>
            <a:srgbClr val="2F6FAF"/>
          </a:solidFill>
        </p:grpSpPr>
        <p:sp>
          <p:nvSpPr>
            <p:cNvPr id="63" name="Google Shape;604;p20">
              <a:extLst>
                <a:ext uri="{FF2B5EF4-FFF2-40B4-BE49-F238E27FC236}">
                  <a16:creationId xmlns:a16="http://schemas.microsoft.com/office/drawing/2014/main" id="{79D38949-E102-CD69-48EF-B62E29EAE8B4}"/>
                </a:ext>
              </a:extLst>
            </p:cNvPr>
            <p:cNvSpPr/>
            <p:nvPr/>
          </p:nvSpPr>
          <p:spPr>
            <a:xfrm>
              <a:off x="3183927" y="3520268"/>
              <a:ext cx="115949" cy="129538"/>
            </a:xfrm>
            <a:custGeom>
              <a:avLst/>
              <a:gdLst/>
              <a:ahLst/>
              <a:cxnLst/>
              <a:rect l="l" t="t" r="r" b="b"/>
              <a:pathLst>
                <a:path w="1971" h="2202" extrusionOk="0">
                  <a:moveTo>
                    <a:pt x="983" y="113"/>
                  </a:moveTo>
                  <a:cubicBezTo>
                    <a:pt x="1461" y="113"/>
                    <a:pt x="1848" y="485"/>
                    <a:pt x="1848" y="948"/>
                  </a:cubicBezTo>
                  <a:cubicBezTo>
                    <a:pt x="1848" y="1190"/>
                    <a:pt x="1741" y="1419"/>
                    <a:pt x="1553" y="1576"/>
                  </a:cubicBezTo>
                  <a:cubicBezTo>
                    <a:pt x="1550" y="1579"/>
                    <a:pt x="1543" y="1587"/>
                    <a:pt x="1543" y="1590"/>
                  </a:cubicBezTo>
                  <a:cubicBezTo>
                    <a:pt x="1404" y="1734"/>
                    <a:pt x="1379" y="1970"/>
                    <a:pt x="1376" y="2083"/>
                  </a:cubicBezTo>
                  <a:lnTo>
                    <a:pt x="592" y="2083"/>
                  </a:lnTo>
                  <a:cubicBezTo>
                    <a:pt x="589" y="1970"/>
                    <a:pt x="565" y="1723"/>
                    <a:pt x="416" y="1576"/>
                  </a:cubicBezTo>
                  <a:cubicBezTo>
                    <a:pt x="228" y="1419"/>
                    <a:pt x="118" y="1190"/>
                    <a:pt x="118" y="948"/>
                  </a:cubicBezTo>
                  <a:cubicBezTo>
                    <a:pt x="118" y="485"/>
                    <a:pt x="504" y="113"/>
                    <a:pt x="983" y="113"/>
                  </a:cubicBezTo>
                  <a:close/>
                  <a:moveTo>
                    <a:pt x="986" y="1"/>
                  </a:moveTo>
                  <a:cubicBezTo>
                    <a:pt x="443" y="1"/>
                    <a:pt x="1" y="428"/>
                    <a:pt x="1" y="951"/>
                  </a:cubicBezTo>
                  <a:cubicBezTo>
                    <a:pt x="1" y="1224"/>
                    <a:pt x="125" y="1487"/>
                    <a:pt x="333" y="1666"/>
                  </a:cubicBezTo>
                  <a:cubicBezTo>
                    <a:pt x="490" y="1816"/>
                    <a:pt x="475" y="2137"/>
                    <a:pt x="472" y="2140"/>
                  </a:cubicBezTo>
                  <a:cubicBezTo>
                    <a:pt x="472" y="2158"/>
                    <a:pt x="475" y="2171"/>
                    <a:pt x="490" y="2184"/>
                  </a:cubicBezTo>
                  <a:cubicBezTo>
                    <a:pt x="500" y="2195"/>
                    <a:pt x="518" y="2202"/>
                    <a:pt x="532" y="2202"/>
                  </a:cubicBezTo>
                  <a:lnTo>
                    <a:pt x="1436" y="2202"/>
                  </a:lnTo>
                  <a:cubicBezTo>
                    <a:pt x="1454" y="2202"/>
                    <a:pt x="1468" y="2195"/>
                    <a:pt x="1479" y="2184"/>
                  </a:cubicBezTo>
                  <a:cubicBezTo>
                    <a:pt x="1489" y="2175"/>
                    <a:pt x="1496" y="2158"/>
                    <a:pt x="1496" y="2140"/>
                  </a:cubicBezTo>
                  <a:cubicBezTo>
                    <a:pt x="1496" y="2137"/>
                    <a:pt x="1479" y="1816"/>
                    <a:pt x="1635" y="1666"/>
                  </a:cubicBezTo>
                  <a:cubicBezTo>
                    <a:pt x="1638" y="1662"/>
                    <a:pt x="1641" y="1659"/>
                    <a:pt x="1645" y="1655"/>
                  </a:cubicBezTo>
                  <a:cubicBezTo>
                    <a:pt x="1851" y="1474"/>
                    <a:pt x="1971" y="1218"/>
                    <a:pt x="1971" y="951"/>
                  </a:cubicBezTo>
                  <a:cubicBezTo>
                    <a:pt x="1971" y="428"/>
                    <a:pt x="1528" y="1"/>
                    <a:pt x="9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05;p20">
              <a:extLst>
                <a:ext uri="{FF2B5EF4-FFF2-40B4-BE49-F238E27FC236}">
                  <a16:creationId xmlns:a16="http://schemas.microsoft.com/office/drawing/2014/main" id="{1000C083-2B7E-56FC-C1FE-F75C080797E4}"/>
                </a:ext>
              </a:extLst>
            </p:cNvPr>
            <p:cNvSpPr/>
            <p:nvPr/>
          </p:nvSpPr>
          <p:spPr>
            <a:xfrm>
              <a:off x="3238165" y="3534563"/>
              <a:ext cx="48827" cy="46886"/>
            </a:xfrm>
            <a:custGeom>
              <a:avLst/>
              <a:gdLst/>
              <a:ahLst/>
              <a:cxnLst/>
              <a:rect l="l" t="t" r="r" b="b"/>
              <a:pathLst>
                <a:path w="830" h="797" extrusionOk="0">
                  <a:moveTo>
                    <a:pt x="61" y="0"/>
                  </a:moveTo>
                  <a:cubicBezTo>
                    <a:pt x="29" y="0"/>
                    <a:pt x="0" y="27"/>
                    <a:pt x="0" y="58"/>
                  </a:cubicBezTo>
                  <a:cubicBezTo>
                    <a:pt x="0" y="88"/>
                    <a:pt x="29" y="116"/>
                    <a:pt x="61" y="116"/>
                  </a:cubicBezTo>
                  <a:cubicBezTo>
                    <a:pt x="418" y="116"/>
                    <a:pt x="706" y="397"/>
                    <a:pt x="706" y="739"/>
                  </a:cubicBezTo>
                  <a:cubicBezTo>
                    <a:pt x="706" y="769"/>
                    <a:pt x="734" y="796"/>
                    <a:pt x="765" y="796"/>
                  </a:cubicBezTo>
                  <a:cubicBezTo>
                    <a:pt x="797" y="796"/>
                    <a:pt x="826" y="769"/>
                    <a:pt x="826" y="739"/>
                  </a:cubicBezTo>
                  <a:cubicBezTo>
                    <a:pt x="829" y="332"/>
                    <a:pt x="486" y="0"/>
                    <a:pt x="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06;p20">
              <a:extLst>
                <a:ext uri="{FF2B5EF4-FFF2-40B4-BE49-F238E27FC236}">
                  <a16:creationId xmlns:a16="http://schemas.microsoft.com/office/drawing/2014/main" id="{14D9AAD4-0AB2-EEF3-90B1-4564FC99DF59}"/>
                </a:ext>
              </a:extLst>
            </p:cNvPr>
            <p:cNvSpPr/>
            <p:nvPr/>
          </p:nvSpPr>
          <p:spPr>
            <a:xfrm>
              <a:off x="3209811" y="3653569"/>
              <a:ext cx="63887" cy="17001"/>
            </a:xfrm>
            <a:custGeom>
              <a:avLst/>
              <a:gdLst/>
              <a:ahLst/>
              <a:cxnLst/>
              <a:rect l="l" t="t" r="r" b="b"/>
              <a:pathLst>
                <a:path w="1086" h="289" extrusionOk="0">
                  <a:moveTo>
                    <a:pt x="932" y="114"/>
                  </a:moveTo>
                  <a:cubicBezTo>
                    <a:pt x="946" y="114"/>
                    <a:pt x="961" y="124"/>
                    <a:pt x="961" y="141"/>
                  </a:cubicBezTo>
                  <a:cubicBezTo>
                    <a:pt x="961" y="158"/>
                    <a:pt x="949" y="168"/>
                    <a:pt x="936" y="168"/>
                  </a:cubicBezTo>
                  <a:lnTo>
                    <a:pt x="149" y="168"/>
                  </a:lnTo>
                  <a:cubicBezTo>
                    <a:pt x="135" y="168"/>
                    <a:pt x="121" y="158"/>
                    <a:pt x="121" y="141"/>
                  </a:cubicBezTo>
                  <a:cubicBezTo>
                    <a:pt x="121" y="124"/>
                    <a:pt x="131" y="114"/>
                    <a:pt x="149" y="114"/>
                  </a:cubicBezTo>
                  <a:close/>
                  <a:moveTo>
                    <a:pt x="149" y="1"/>
                  </a:moveTo>
                  <a:cubicBezTo>
                    <a:pt x="67" y="1"/>
                    <a:pt x="0" y="66"/>
                    <a:pt x="0" y="144"/>
                  </a:cubicBezTo>
                  <a:cubicBezTo>
                    <a:pt x="0" y="224"/>
                    <a:pt x="67" y="288"/>
                    <a:pt x="149" y="288"/>
                  </a:cubicBezTo>
                  <a:lnTo>
                    <a:pt x="932" y="288"/>
                  </a:lnTo>
                  <a:cubicBezTo>
                    <a:pt x="1017" y="285"/>
                    <a:pt x="1085" y="224"/>
                    <a:pt x="1085" y="144"/>
                  </a:cubicBezTo>
                  <a:cubicBezTo>
                    <a:pt x="1085" y="66"/>
                    <a:pt x="1017" y="1"/>
                    <a:pt x="9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07;p20">
              <a:extLst>
                <a:ext uri="{FF2B5EF4-FFF2-40B4-BE49-F238E27FC236}">
                  <a16:creationId xmlns:a16="http://schemas.microsoft.com/office/drawing/2014/main" id="{8CE55D00-1F69-16C1-DE3A-E7A167A40E86}"/>
                </a:ext>
              </a:extLst>
            </p:cNvPr>
            <p:cNvSpPr/>
            <p:nvPr/>
          </p:nvSpPr>
          <p:spPr>
            <a:xfrm>
              <a:off x="3216693" y="3673923"/>
              <a:ext cx="50062" cy="16942"/>
            </a:xfrm>
            <a:custGeom>
              <a:avLst/>
              <a:gdLst/>
              <a:ahLst/>
              <a:cxnLst/>
              <a:rect l="l" t="t" r="r" b="b"/>
              <a:pathLst>
                <a:path w="851" h="288" extrusionOk="0">
                  <a:moveTo>
                    <a:pt x="702" y="113"/>
                  </a:moveTo>
                  <a:cubicBezTo>
                    <a:pt x="716" y="113"/>
                    <a:pt x="730" y="123"/>
                    <a:pt x="730" y="141"/>
                  </a:cubicBezTo>
                  <a:cubicBezTo>
                    <a:pt x="730" y="158"/>
                    <a:pt x="716" y="168"/>
                    <a:pt x="702" y="168"/>
                  </a:cubicBezTo>
                  <a:lnTo>
                    <a:pt x="149" y="168"/>
                  </a:lnTo>
                  <a:cubicBezTo>
                    <a:pt x="135" y="168"/>
                    <a:pt x="121" y="158"/>
                    <a:pt x="121" y="141"/>
                  </a:cubicBezTo>
                  <a:cubicBezTo>
                    <a:pt x="121" y="123"/>
                    <a:pt x="131" y="113"/>
                    <a:pt x="149" y="113"/>
                  </a:cubicBezTo>
                  <a:close/>
                  <a:moveTo>
                    <a:pt x="149" y="1"/>
                  </a:moveTo>
                  <a:cubicBezTo>
                    <a:pt x="67" y="1"/>
                    <a:pt x="0" y="66"/>
                    <a:pt x="0" y="144"/>
                  </a:cubicBezTo>
                  <a:cubicBezTo>
                    <a:pt x="0" y="223"/>
                    <a:pt x="67" y="287"/>
                    <a:pt x="149" y="287"/>
                  </a:cubicBezTo>
                  <a:lnTo>
                    <a:pt x="702" y="287"/>
                  </a:lnTo>
                  <a:cubicBezTo>
                    <a:pt x="783" y="287"/>
                    <a:pt x="851" y="223"/>
                    <a:pt x="851" y="144"/>
                  </a:cubicBezTo>
                  <a:cubicBezTo>
                    <a:pt x="851" y="61"/>
                    <a:pt x="783" y="1"/>
                    <a:pt x="70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08;p20">
              <a:extLst>
                <a:ext uri="{FF2B5EF4-FFF2-40B4-BE49-F238E27FC236}">
                  <a16:creationId xmlns:a16="http://schemas.microsoft.com/office/drawing/2014/main" id="{4552EED2-6057-506C-0E5A-3145E77A1BE2}"/>
                </a:ext>
              </a:extLst>
            </p:cNvPr>
            <p:cNvSpPr/>
            <p:nvPr/>
          </p:nvSpPr>
          <p:spPr>
            <a:xfrm>
              <a:off x="3238165" y="3473384"/>
              <a:ext cx="7118" cy="30237"/>
            </a:xfrm>
            <a:custGeom>
              <a:avLst/>
              <a:gdLst/>
              <a:ahLst/>
              <a:cxnLst/>
              <a:rect l="l" t="t" r="r" b="b"/>
              <a:pathLst>
                <a:path w="121" h="514" extrusionOk="0">
                  <a:moveTo>
                    <a:pt x="61" y="0"/>
                  </a:moveTo>
                  <a:cubicBezTo>
                    <a:pt x="29" y="0"/>
                    <a:pt x="0" y="28"/>
                    <a:pt x="0" y="59"/>
                  </a:cubicBezTo>
                  <a:lnTo>
                    <a:pt x="0" y="456"/>
                  </a:lnTo>
                  <a:cubicBezTo>
                    <a:pt x="0" y="486"/>
                    <a:pt x="29" y="513"/>
                    <a:pt x="61" y="513"/>
                  </a:cubicBezTo>
                  <a:cubicBezTo>
                    <a:pt x="96" y="513"/>
                    <a:pt x="120" y="486"/>
                    <a:pt x="120" y="456"/>
                  </a:cubicBezTo>
                  <a:lnTo>
                    <a:pt x="120" y="59"/>
                  </a:lnTo>
                  <a:cubicBezTo>
                    <a:pt x="120" y="28"/>
                    <a:pt x="93" y="0"/>
                    <a:pt x="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09;p20">
              <a:extLst>
                <a:ext uri="{FF2B5EF4-FFF2-40B4-BE49-F238E27FC236}">
                  <a16:creationId xmlns:a16="http://schemas.microsoft.com/office/drawing/2014/main" id="{8CF97F68-05DB-062B-14BA-55FFE7ECCEF5}"/>
                </a:ext>
              </a:extLst>
            </p:cNvPr>
            <p:cNvSpPr/>
            <p:nvPr/>
          </p:nvSpPr>
          <p:spPr>
            <a:xfrm>
              <a:off x="3281285" y="3490032"/>
              <a:ext cx="21590" cy="26237"/>
            </a:xfrm>
            <a:custGeom>
              <a:avLst/>
              <a:gdLst/>
              <a:ahLst/>
              <a:cxnLst/>
              <a:rect l="l" t="t" r="r" b="b"/>
              <a:pathLst>
                <a:path w="367" h="446" extrusionOk="0">
                  <a:moveTo>
                    <a:pt x="297" y="0"/>
                  </a:moveTo>
                  <a:cubicBezTo>
                    <a:pt x="278" y="0"/>
                    <a:pt x="260" y="10"/>
                    <a:pt x="249" y="26"/>
                  </a:cubicBezTo>
                  <a:lnTo>
                    <a:pt x="22" y="353"/>
                  </a:lnTo>
                  <a:cubicBezTo>
                    <a:pt x="1" y="381"/>
                    <a:pt x="8" y="418"/>
                    <a:pt x="36" y="436"/>
                  </a:cubicBezTo>
                  <a:cubicBezTo>
                    <a:pt x="47" y="443"/>
                    <a:pt x="58" y="446"/>
                    <a:pt x="68" y="446"/>
                  </a:cubicBezTo>
                  <a:cubicBezTo>
                    <a:pt x="90" y="446"/>
                    <a:pt x="107" y="436"/>
                    <a:pt x="118" y="418"/>
                  </a:cubicBezTo>
                  <a:lnTo>
                    <a:pt x="345" y="90"/>
                  </a:lnTo>
                  <a:cubicBezTo>
                    <a:pt x="366" y="66"/>
                    <a:pt x="359" y="29"/>
                    <a:pt x="330" y="11"/>
                  </a:cubicBezTo>
                  <a:cubicBezTo>
                    <a:pt x="320" y="4"/>
                    <a:pt x="309" y="0"/>
                    <a:pt x="2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10;p20">
              <a:extLst>
                <a:ext uri="{FF2B5EF4-FFF2-40B4-BE49-F238E27FC236}">
                  <a16:creationId xmlns:a16="http://schemas.microsoft.com/office/drawing/2014/main" id="{91BC1194-BE24-01D6-3060-06206E6B1518}"/>
                </a:ext>
              </a:extLst>
            </p:cNvPr>
            <p:cNvSpPr/>
            <p:nvPr/>
          </p:nvSpPr>
          <p:spPr>
            <a:xfrm>
              <a:off x="3182221" y="3488914"/>
              <a:ext cx="21178" cy="26590"/>
            </a:xfrm>
            <a:custGeom>
              <a:avLst/>
              <a:gdLst/>
              <a:ahLst/>
              <a:cxnLst/>
              <a:rect l="l" t="t" r="r" b="b"/>
              <a:pathLst>
                <a:path w="360" h="452" extrusionOk="0">
                  <a:moveTo>
                    <a:pt x="70" y="1"/>
                  </a:moveTo>
                  <a:cubicBezTo>
                    <a:pt x="59" y="1"/>
                    <a:pt x="47" y="4"/>
                    <a:pt x="37" y="10"/>
                  </a:cubicBezTo>
                  <a:cubicBezTo>
                    <a:pt x="8" y="27"/>
                    <a:pt x="1" y="65"/>
                    <a:pt x="19" y="92"/>
                  </a:cubicBezTo>
                  <a:lnTo>
                    <a:pt x="239" y="424"/>
                  </a:lnTo>
                  <a:cubicBezTo>
                    <a:pt x="253" y="444"/>
                    <a:pt x="271" y="451"/>
                    <a:pt x="292" y="451"/>
                  </a:cubicBezTo>
                  <a:cubicBezTo>
                    <a:pt x="303" y="451"/>
                    <a:pt x="313" y="447"/>
                    <a:pt x="323" y="441"/>
                  </a:cubicBezTo>
                  <a:cubicBezTo>
                    <a:pt x="352" y="424"/>
                    <a:pt x="359" y="386"/>
                    <a:pt x="342" y="359"/>
                  </a:cubicBezTo>
                  <a:lnTo>
                    <a:pt x="122" y="27"/>
                  </a:lnTo>
                  <a:cubicBezTo>
                    <a:pt x="110" y="10"/>
                    <a:pt x="90" y="1"/>
                    <a:pt x="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611;p20">
              <a:extLst>
                <a:ext uri="{FF2B5EF4-FFF2-40B4-BE49-F238E27FC236}">
                  <a16:creationId xmlns:a16="http://schemas.microsoft.com/office/drawing/2014/main" id="{1A7FC0B9-D9B7-8CBB-4529-2D6A8339D8E6}"/>
                </a:ext>
              </a:extLst>
            </p:cNvPr>
            <p:cNvSpPr/>
            <p:nvPr/>
          </p:nvSpPr>
          <p:spPr>
            <a:xfrm>
              <a:off x="3147278" y="3525327"/>
              <a:ext cx="29237" cy="17884"/>
            </a:xfrm>
            <a:custGeom>
              <a:avLst/>
              <a:gdLst/>
              <a:ahLst/>
              <a:cxnLst/>
              <a:rect l="l" t="t" r="r" b="b"/>
              <a:pathLst>
                <a:path w="497" h="304" extrusionOk="0">
                  <a:moveTo>
                    <a:pt x="72" y="0"/>
                  </a:moveTo>
                  <a:cubicBezTo>
                    <a:pt x="50" y="0"/>
                    <a:pt x="28" y="11"/>
                    <a:pt x="18" y="31"/>
                  </a:cubicBezTo>
                  <a:cubicBezTo>
                    <a:pt x="0" y="57"/>
                    <a:pt x="10" y="95"/>
                    <a:pt x="42" y="109"/>
                  </a:cubicBezTo>
                  <a:lnTo>
                    <a:pt x="401" y="297"/>
                  </a:lnTo>
                  <a:cubicBezTo>
                    <a:pt x="411" y="301"/>
                    <a:pt x="418" y="304"/>
                    <a:pt x="428" y="304"/>
                  </a:cubicBezTo>
                  <a:cubicBezTo>
                    <a:pt x="450" y="304"/>
                    <a:pt x="472" y="294"/>
                    <a:pt x="482" y="273"/>
                  </a:cubicBezTo>
                  <a:cubicBezTo>
                    <a:pt x="496" y="245"/>
                    <a:pt x="485" y="208"/>
                    <a:pt x="457" y="194"/>
                  </a:cubicBezTo>
                  <a:lnTo>
                    <a:pt x="99" y="6"/>
                  </a:lnTo>
                  <a:cubicBezTo>
                    <a:pt x="91" y="2"/>
                    <a:pt x="81" y="0"/>
                    <a:pt x="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612;p20">
              <a:extLst>
                <a:ext uri="{FF2B5EF4-FFF2-40B4-BE49-F238E27FC236}">
                  <a16:creationId xmlns:a16="http://schemas.microsoft.com/office/drawing/2014/main" id="{D124590D-7B3E-BAAC-FF03-5EF797E802BC}"/>
                </a:ext>
              </a:extLst>
            </p:cNvPr>
            <p:cNvSpPr/>
            <p:nvPr/>
          </p:nvSpPr>
          <p:spPr>
            <a:xfrm>
              <a:off x="3306992" y="3525327"/>
              <a:ext cx="29237" cy="17884"/>
            </a:xfrm>
            <a:custGeom>
              <a:avLst/>
              <a:gdLst/>
              <a:ahLst/>
              <a:cxnLst/>
              <a:rect l="l" t="t" r="r" b="b"/>
              <a:pathLst>
                <a:path w="497" h="304" extrusionOk="0">
                  <a:moveTo>
                    <a:pt x="427" y="0"/>
                  </a:moveTo>
                  <a:cubicBezTo>
                    <a:pt x="418" y="0"/>
                    <a:pt x="409" y="2"/>
                    <a:pt x="401" y="6"/>
                  </a:cubicBezTo>
                  <a:lnTo>
                    <a:pt x="39" y="194"/>
                  </a:lnTo>
                  <a:cubicBezTo>
                    <a:pt x="10" y="208"/>
                    <a:pt x="0" y="245"/>
                    <a:pt x="13" y="273"/>
                  </a:cubicBezTo>
                  <a:cubicBezTo>
                    <a:pt x="25" y="294"/>
                    <a:pt x="46" y="304"/>
                    <a:pt x="67" y="304"/>
                  </a:cubicBezTo>
                  <a:cubicBezTo>
                    <a:pt x="78" y="304"/>
                    <a:pt x="88" y="301"/>
                    <a:pt x="96" y="297"/>
                  </a:cubicBezTo>
                  <a:lnTo>
                    <a:pt x="457" y="109"/>
                  </a:lnTo>
                  <a:cubicBezTo>
                    <a:pt x="485" y="95"/>
                    <a:pt x="496" y="57"/>
                    <a:pt x="482" y="31"/>
                  </a:cubicBezTo>
                  <a:cubicBezTo>
                    <a:pt x="472" y="11"/>
                    <a:pt x="449" y="0"/>
                    <a:pt x="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E7C90D2-6631-1493-6192-D974FE76E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56350"/>
            <a:ext cx="6572221" cy="365125"/>
          </a:xfrm>
        </p:spPr>
        <p:txBody>
          <a:bodyPr/>
          <a:lstStyle/>
          <a:p>
            <a:r>
              <a:rPr lang="en-US" dirty="0"/>
              <a:t>Cristina Lara Arnaud</a:t>
            </a:r>
          </a:p>
        </p:txBody>
      </p:sp>
      <p:sp>
        <p:nvSpPr>
          <p:cNvPr id="10" name="Date Placeholder 76">
            <a:extLst>
              <a:ext uri="{FF2B5EF4-FFF2-40B4-BE49-F238E27FC236}">
                <a16:creationId xmlns:a16="http://schemas.microsoft.com/office/drawing/2014/main" id="{83CC3B39-9B9C-7B29-C66C-5181027374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35855" y="6350851"/>
            <a:ext cx="631160" cy="365125"/>
          </a:xfrm>
        </p:spPr>
        <p:txBody>
          <a:bodyPr/>
          <a:lstStyle/>
          <a:p>
            <a:r>
              <a:rPr lang="en-US" dirty="0"/>
              <a:t>25/03/2025</a:t>
            </a:r>
          </a:p>
        </p:txBody>
      </p:sp>
    </p:spTree>
    <p:extLst>
      <p:ext uri="{BB962C8B-B14F-4D97-AF65-F5344CB8AC3E}">
        <p14:creationId xmlns:p14="http://schemas.microsoft.com/office/powerpoint/2010/main" val="3722751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24412BA-040B-03FC-52D8-CEA26E282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8807"/>
            <a:ext cx="11376025" cy="560542"/>
          </a:xfrm>
        </p:spPr>
        <p:txBody>
          <a:bodyPr anchor="t">
            <a:normAutofit/>
          </a:bodyPr>
          <a:lstStyle/>
          <a:p>
            <a:r>
              <a:rPr lang="en-US" sz="2800" dirty="0"/>
              <a:t>Status for supply contracts </a:t>
            </a:r>
            <a:r>
              <a:rPr lang="en-US" sz="2000" dirty="0"/>
              <a:t>from 1</a:t>
            </a:r>
            <a:r>
              <a:rPr lang="en-US" sz="2000" baseline="30000" dirty="0"/>
              <a:t>st</a:t>
            </a:r>
            <a:r>
              <a:rPr lang="en-US" sz="2000" dirty="0"/>
              <a:t> March 2025 until 28</a:t>
            </a:r>
            <a:r>
              <a:rPr lang="en-US" sz="2000" baseline="30000" dirty="0"/>
              <a:t>th</a:t>
            </a:r>
            <a:r>
              <a:rPr lang="en-US" sz="2000" dirty="0"/>
              <a:t> February 2026</a:t>
            </a:r>
            <a:endParaRPr lang="en-GB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1AD31-2E18-118D-EC6B-62D489981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90AA3F6-1618-3548-975A-DD1A2939A246}" type="slidenum">
              <a:rPr lang="fr-FR" smtClean="0"/>
              <a:pPr>
                <a:spcAft>
                  <a:spcPts val="600"/>
                </a:spcAft>
              </a:pPr>
              <a:t>11</a:t>
            </a:fld>
            <a:endParaRPr lang="fr-FR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C2ED6FD-A07E-CDBE-3722-9D60C6B088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595853"/>
              </p:ext>
            </p:extLst>
          </p:nvPr>
        </p:nvGraphicFramePr>
        <p:xfrm>
          <a:off x="2257451" y="2222030"/>
          <a:ext cx="2140766" cy="3092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5393">
                  <a:extLst>
                    <a:ext uri="{9D8B030D-6E8A-4147-A177-3AD203B41FA5}">
                      <a16:colId xmlns:a16="http://schemas.microsoft.com/office/drawing/2014/main" val="2800793601"/>
                    </a:ext>
                  </a:extLst>
                </a:gridCol>
                <a:gridCol w="1685373">
                  <a:extLst>
                    <a:ext uri="{9D8B030D-6E8A-4147-A177-3AD203B41FA5}">
                      <a16:colId xmlns:a16="http://schemas.microsoft.com/office/drawing/2014/main" val="3779201315"/>
                    </a:ext>
                  </a:extLst>
                </a:gridCol>
              </a:tblGrid>
              <a:tr h="262550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Well balanced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516175096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Bulgaria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93879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Croatia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9663260"/>
                  </a:ext>
                </a:extLst>
              </a:tr>
              <a:tr h="2733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Czech Republic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734450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Estonia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257160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France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72929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Italy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23167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Pakistan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860365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Switzerland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740169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Turkey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4292383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Ukraine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524624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C648B8D-59A1-5641-F316-134B568988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377655"/>
              </p:ext>
            </p:extLst>
          </p:nvPr>
        </p:nvGraphicFramePr>
        <p:xfrm>
          <a:off x="5640722" y="2222031"/>
          <a:ext cx="2554938" cy="367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925">
                  <a:extLst>
                    <a:ext uri="{9D8B030D-6E8A-4147-A177-3AD203B41FA5}">
                      <a16:colId xmlns:a16="http://schemas.microsoft.com/office/drawing/2014/main" val="2800793601"/>
                    </a:ext>
                  </a:extLst>
                </a:gridCol>
                <a:gridCol w="2125013">
                  <a:extLst>
                    <a:ext uri="{9D8B030D-6E8A-4147-A177-3AD203B41FA5}">
                      <a16:colId xmlns:a16="http://schemas.microsoft.com/office/drawing/2014/main" val="3779201315"/>
                    </a:ext>
                  </a:extLst>
                </a:gridCol>
              </a:tblGrid>
              <a:tr h="26433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Poorly balanced 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516175096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Austria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93879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Belgium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9663260"/>
                  </a:ext>
                </a:extLst>
              </a:tr>
              <a:tr h="28304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Federative Republic of Brazil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734450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Cyprus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257160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Denmark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63894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5667375" algn="l"/>
                        </a:tabLst>
                        <a:defRPr/>
                      </a:pPr>
                      <a:r>
                        <a:rPr kumimoji="0" lang="en-US" sz="10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Finland</a:t>
                      </a:r>
                      <a:endParaRPr kumimoji="0" lang="en-GB" sz="20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345245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Germany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539820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5667375" algn="l"/>
                        </a:tabLst>
                        <a:defRPr/>
                      </a:pPr>
                      <a:r>
                        <a:rPr kumimoji="0" lang="en-US" sz="10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Greece</a:t>
                      </a:r>
                      <a:endParaRPr kumimoji="0" lang="en-GB" sz="20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62393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Hungary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493691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5667375" algn="l"/>
                        </a:tabLst>
                        <a:defRPr/>
                      </a:pPr>
                      <a:r>
                        <a:rPr kumimoji="0" lang="en-US" sz="10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India</a:t>
                      </a:r>
                      <a:endParaRPr kumimoji="0" lang="en-GB" sz="20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7137903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Israel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63707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j-lt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Latvia</a:t>
                      </a:r>
                      <a:endParaRPr lang="en-GB" sz="1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j-lt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5998208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689FBE8C-DD4A-A766-827D-464B28191E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594758"/>
              </p:ext>
            </p:extLst>
          </p:nvPr>
        </p:nvGraphicFramePr>
        <p:xfrm>
          <a:off x="8195660" y="2222030"/>
          <a:ext cx="2554938" cy="3672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153">
                  <a:extLst>
                    <a:ext uri="{9D8B030D-6E8A-4147-A177-3AD203B41FA5}">
                      <a16:colId xmlns:a16="http://schemas.microsoft.com/office/drawing/2014/main" val="2800793601"/>
                    </a:ext>
                  </a:extLst>
                </a:gridCol>
                <a:gridCol w="2143785">
                  <a:extLst>
                    <a:ext uri="{9D8B030D-6E8A-4147-A177-3AD203B41FA5}">
                      <a16:colId xmlns:a16="http://schemas.microsoft.com/office/drawing/2014/main" val="3779201315"/>
                    </a:ext>
                  </a:extLst>
                </a:gridCol>
              </a:tblGrid>
              <a:tr h="26474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Poorly balanced 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516175096"/>
                  </a:ext>
                </a:extLst>
              </a:tr>
              <a:tr h="28452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j-lt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Lithuania</a:t>
                      </a:r>
                      <a:endParaRPr lang="en-GB" sz="1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j-lt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93879"/>
                  </a:ext>
                </a:extLst>
              </a:tr>
              <a:tr h="2845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j-lt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Netherlands</a:t>
                      </a:r>
                      <a:endParaRPr lang="en-GB" sz="1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j-lt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9663260"/>
                  </a:ext>
                </a:extLst>
              </a:tr>
              <a:tr h="2777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j-lt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Norway </a:t>
                      </a:r>
                      <a:endParaRPr lang="en-GB" sz="1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j-lt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734450"/>
                  </a:ext>
                </a:extLst>
              </a:tr>
              <a:tr h="2845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j-lt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Poland </a:t>
                      </a:r>
                      <a:endParaRPr lang="en-GB" sz="1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j-lt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257160"/>
                  </a:ext>
                </a:extLst>
              </a:tr>
              <a:tr h="2845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Portugal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638941"/>
                  </a:ext>
                </a:extLst>
              </a:tr>
              <a:tr h="2845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5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j-lt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Romania</a:t>
                      </a:r>
                      <a:endParaRPr lang="en-GB" sz="105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j-lt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345245"/>
                  </a:ext>
                </a:extLst>
              </a:tr>
              <a:tr h="2845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5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j-lt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Serbia</a:t>
                      </a:r>
                      <a:endParaRPr lang="en-GB" sz="105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j-lt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539820"/>
                  </a:ext>
                </a:extLst>
              </a:tr>
              <a:tr h="2845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5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j-lt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Slovak Republic</a:t>
                      </a:r>
                      <a:endParaRPr lang="en-GB" sz="105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j-lt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623931"/>
                  </a:ext>
                </a:extLst>
              </a:tr>
              <a:tr h="2845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5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j-lt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Slovenia</a:t>
                      </a:r>
                      <a:endParaRPr lang="en-GB" sz="105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j-lt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4936911"/>
                  </a:ext>
                </a:extLst>
              </a:tr>
              <a:tr h="2845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5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j-lt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Spain</a:t>
                      </a:r>
                      <a:endParaRPr lang="en-GB" sz="105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j-lt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7137903"/>
                  </a:ext>
                </a:extLst>
              </a:tr>
              <a:tr h="2845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5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j-lt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Sweden</a:t>
                      </a:r>
                      <a:endParaRPr lang="en-GB" sz="105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j-lt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63707"/>
                  </a:ext>
                </a:extLst>
              </a:tr>
              <a:tr h="2845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5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j-lt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United Kingdom </a:t>
                      </a:r>
                      <a:endParaRPr lang="en-GB" sz="105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j-lt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5998208"/>
                  </a:ext>
                </a:extLst>
              </a:tr>
            </a:tbl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7E59F798-124E-FB59-B17E-3C7A02CB567B}"/>
              </a:ext>
            </a:extLst>
          </p:cNvPr>
          <p:cNvGrpSpPr/>
          <p:nvPr/>
        </p:nvGrpSpPr>
        <p:grpSpPr>
          <a:xfrm>
            <a:off x="5709694" y="2534305"/>
            <a:ext cx="296875" cy="3308813"/>
            <a:chOff x="3584194" y="1761663"/>
            <a:chExt cx="296875" cy="3308813"/>
          </a:xfrm>
        </p:grpSpPr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C6B21730-16F5-58FA-7C3D-C5654EC98F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584194" y="3461729"/>
              <a:ext cx="291131" cy="204195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23435DD8-224B-3F66-B3E8-D02E5500E6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3587329" y="2028279"/>
              <a:ext cx="291129" cy="204195"/>
            </a:xfrm>
            <a:prstGeom prst="rect">
              <a:avLst/>
            </a:prstGeom>
          </p:spPr>
        </p:pic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198F3EED-5F00-D9D2-087C-EDEA860E695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3589939" y="1761663"/>
              <a:ext cx="291129" cy="204195"/>
            </a:xfrm>
            <a:prstGeom prst="rect">
              <a:avLst/>
            </a:prstGeom>
          </p:spPr>
        </p:pic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59CF67A9-3C5E-31C5-44BF-013BC69604C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3584196" y="4593594"/>
              <a:ext cx="291129" cy="204195"/>
            </a:xfrm>
            <a:prstGeom prst="rect">
              <a:avLst/>
            </a:prstGeom>
          </p:spPr>
        </p:pic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F4C7F73B-CCFC-9D7D-70E4-9AC76ECBC36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3587329" y="2893970"/>
              <a:ext cx="291129" cy="204195"/>
            </a:xfrm>
            <a:prstGeom prst="rect">
              <a:avLst/>
            </a:prstGeom>
          </p:spPr>
        </p:pic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F35D28E0-1790-182B-F65E-A1F2839F4E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3584196" y="4311668"/>
              <a:ext cx="291129" cy="204195"/>
            </a:xfrm>
            <a:prstGeom prst="rect">
              <a:avLst/>
            </a:prstGeom>
          </p:spPr>
        </p:pic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66746788-BAD0-11D0-EE0F-05C8A93A0C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>
              <a:off x="3587328" y="3165239"/>
              <a:ext cx="291129" cy="204195"/>
            </a:xfrm>
            <a:prstGeom prst="rect">
              <a:avLst/>
            </a:prstGeom>
          </p:spPr>
        </p:pic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32FEDF07-C422-9F52-50C1-997640390A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rcRect/>
            <a:stretch/>
          </p:blipFill>
          <p:spPr>
            <a:xfrm>
              <a:off x="3584195" y="4029488"/>
              <a:ext cx="291130" cy="204449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B22941C0-9BB4-3C02-511C-656FB9E7A4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rcRect/>
            <a:stretch/>
          </p:blipFill>
          <p:spPr>
            <a:xfrm>
              <a:off x="3588151" y="2604343"/>
              <a:ext cx="291130" cy="204449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598B1620-1128-CB20-F295-711C12B050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>
            <a:xfrm>
              <a:off x="3584195" y="3741557"/>
              <a:ext cx="291130" cy="204449"/>
            </a:xfrm>
            <a:prstGeom prst="rect">
              <a:avLst/>
            </a:prstGeom>
          </p:spPr>
        </p:pic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BE8B46FE-704E-8758-2642-4F9E2BAA4C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3589939" y="2315080"/>
              <a:ext cx="291130" cy="206657"/>
            </a:xfrm>
            <a:prstGeom prst="rect">
              <a:avLst/>
            </a:prstGeom>
          </p:spPr>
        </p:pic>
        <p:pic>
          <p:nvPicPr>
            <p:cNvPr id="48" name="Graphic 47">
              <a:extLst>
                <a:ext uri="{FF2B5EF4-FFF2-40B4-BE49-F238E27FC236}">
                  <a16:creationId xmlns:a16="http://schemas.microsoft.com/office/drawing/2014/main" id="{EC272A3D-E8AD-A643-4713-68B5FAA136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rcRect/>
            <a:stretch/>
          </p:blipFill>
          <p:spPr>
            <a:xfrm>
              <a:off x="3584194" y="4869161"/>
              <a:ext cx="295341" cy="201315"/>
            </a:xfrm>
            <a:prstGeom prst="rect">
              <a:avLst/>
            </a:prstGeom>
          </p:spPr>
        </p:pic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A92D0E2-B488-7F76-57A1-6F5D42DF5A54}"/>
              </a:ext>
            </a:extLst>
          </p:cNvPr>
          <p:cNvGrpSpPr/>
          <p:nvPr/>
        </p:nvGrpSpPr>
        <p:grpSpPr>
          <a:xfrm>
            <a:off x="2348649" y="2534305"/>
            <a:ext cx="295341" cy="2735003"/>
            <a:chOff x="1075708" y="1761663"/>
            <a:chExt cx="295341" cy="2735003"/>
          </a:xfrm>
        </p:grpSpPr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99981412-EF28-3E26-38C8-9803A7F76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rcRect/>
            <a:stretch/>
          </p:blipFill>
          <p:spPr>
            <a:xfrm>
              <a:off x="1075709" y="2879085"/>
              <a:ext cx="291129" cy="204195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1E054AB7-7418-1125-2C1E-99CD6BD0F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rcRect/>
            <a:stretch/>
          </p:blipFill>
          <p:spPr>
            <a:xfrm>
              <a:off x="1075709" y="3162842"/>
              <a:ext cx="291129" cy="204195"/>
            </a:xfrm>
            <a:prstGeom prst="rect">
              <a:avLst/>
            </a:prstGeom>
          </p:spPr>
        </p:pic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EBB41B18-7720-6914-E679-E2B887F85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/>
            <a:stretch/>
          </p:blipFill>
          <p:spPr>
            <a:xfrm>
              <a:off x="1075708" y="1761663"/>
              <a:ext cx="291130" cy="204449"/>
            </a:xfrm>
            <a:prstGeom prst="rect">
              <a:avLst/>
            </a:prstGeom>
          </p:spPr>
        </p:pic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1C0BC42F-1A3F-B258-594B-744F01903B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rcRect/>
            <a:stretch/>
          </p:blipFill>
          <p:spPr>
            <a:xfrm>
              <a:off x="1075708" y="2595263"/>
              <a:ext cx="291130" cy="204449"/>
            </a:xfrm>
            <a:prstGeom prst="rect">
              <a:avLst/>
            </a:prstGeom>
          </p:spPr>
        </p:pic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61D63E17-7545-E6CD-5400-B61F5C7E3F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rcRect/>
            <a:stretch/>
          </p:blipFill>
          <p:spPr>
            <a:xfrm>
              <a:off x="1075708" y="2031441"/>
              <a:ext cx="291130" cy="204449"/>
            </a:xfrm>
            <a:prstGeom prst="rect">
              <a:avLst/>
            </a:prstGeom>
          </p:spPr>
        </p:pic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505C52B5-07A8-CC84-0DCE-5BDD98477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rcRect/>
            <a:stretch/>
          </p:blipFill>
          <p:spPr>
            <a:xfrm>
              <a:off x="1075708" y="2315080"/>
              <a:ext cx="291130" cy="204449"/>
            </a:xfrm>
            <a:prstGeom prst="rect">
              <a:avLst/>
            </a:prstGeom>
          </p:spPr>
        </p:pic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0C0F5E52-6453-B1D6-E944-B6F7E0790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>
              <a:extLst>
                <a:ext uri="{96DAC541-7B7A-43D3-8B79-37D633B846F1}">
                  <asvg:svgBlip xmlns:asvg="http://schemas.microsoft.com/office/drawing/2016/SVG/main" r:embed="rId40"/>
                </a:ext>
              </a:extLst>
            </a:blip>
            <a:srcRect/>
            <a:stretch/>
          </p:blipFill>
          <p:spPr>
            <a:xfrm>
              <a:off x="1075708" y="3729226"/>
              <a:ext cx="295340" cy="201065"/>
            </a:xfrm>
            <a:prstGeom prst="rect">
              <a:avLst/>
            </a:prstGeom>
          </p:spPr>
        </p:pic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1E154EE9-1BAC-ADB8-C777-AC36967E3D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>
              <a:extLst>
                <a:ext uri="{96DAC541-7B7A-43D3-8B79-37D633B846F1}">
                  <asvg:svgBlip xmlns:asvg="http://schemas.microsoft.com/office/drawing/2016/SVG/main" r:embed="rId42"/>
                </a:ext>
              </a:extLst>
            </a:blip>
            <a:srcRect/>
            <a:stretch/>
          </p:blipFill>
          <p:spPr>
            <a:xfrm>
              <a:off x="1075708" y="4011672"/>
              <a:ext cx="295341" cy="201315"/>
            </a:xfrm>
            <a:prstGeom prst="rect">
              <a:avLst/>
            </a:prstGeom>
          </p:spPr>
        </p:pic>
        <p:pic>
          <p:nvPicPr>
            <p:cNvPr id="47" name="Graphic 46">
              <a:extLst>
                <a:ext uri="{FF2B5EF4-FFF2-40B4-BE49-F238E27FC236}">
                  <a16:creationId xmlns:a16="http://schemas.microsoft.com/office/drawing/2014/main" id="{710951E5-FF44-CD54-8B0D-8A91D393B4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>
              <a:extLst>
                <a:ext uri="{96DAC541-7B7A-43D3-8B79-37D633B846F1}">
                  <asvg:svgBlip xmlns:asvg="http://schemas.microsoft.com/office/drawing/2016/SVG/main" r:embed="rId44"/>
                </a:ext>
              </a:extLst>
            </a:blip>
            <a:srcRect/>
            <a:stretch/>
          </p:blipFill>
          <p:spPr>
            <a:xfrm>
              <a:off x="1075708" y="3445344"/>
              <a:ext cx="295341" cy="201315"/>
            </a:xfrm>
            <a:prstGeom prst="rect">
              <a:avLst/>
            </a:prstGeom>
          </p:spPr>
        </p:pic>
        <p:pic>
          <p:nvPicPr>
            <p:cNvPr id="49" name="Graphic 48">
              <a:extLst>
                <a:ext uri="{FF2B5EF4-FFF2-40B4-BE49-F238E27FC236}">
                  <a16:creationId xmlns:a16="http://schemas.microsoft.com/office/drawing/2014/main" id="{71AFF97A-126C-9839-8890-5D2A42C0B7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5">
              <a:extLst>
                <a:ext uri="{96DAC541-7B7A-43D3-8B79-37D633B846F1}">
                  <asvg:svgBlip xmlns:asvg="http://schemas.microsoft.com/office/drawing/2016/SVG/main" r:embed="rId46"/>
                </a:ext>
              </a:extLst>
            </a:blip>
            <a:srcRect/>
            <a:stretch/>
          </p:blipFill>
          <p:spPr>
            <a:xfrm>
              <a:off x="1075708" y="4295351"/>
              <a:ext cx="295341" cy="201315"/>
            </a:xfrm>
            <a:prstGeom prst="rect">
              <a:avLst/>
            </a:prstGeom>
          </p:spPr>
        </p:pic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CB92DA86-AB31-AEEF-1CA7-48C9D57C365E}"/>
              </a:ext>
            </a:extLst>
          </p:cNvPr>
          <p:cNvGrpSpPr/>
          <p:nvPr/>
        </p:nvGrpSpPr>
        <p:grpSpPr>
          <a:xfrm>
            <a:off x="8251542" y="2534079"/>
            <a:ext cx="303068" cy="3306388"/>
            <a:chOff x="6126042" y="1761437"/>
            <a:chExt cx="303068" cy="3306388"/>
          </a:xfrm>
        </p:grpSpPr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B0047493-0652-DA4B-B6F5-3C296E8585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7">
              <a:extLst>
                <a:ext uri="{96DAC541-7B7A-43D3-8B79-37D633B846F1}">
                  <asvg:svgBlip xmlns:asvg="http://schemas.microsoft.com/office/drawing/2016/SVG/main" r:embed="rId48"/>
                </a:ext>
              </a:extLst>
            </a:blip>
            <a:srcRect/>
            <a:stretch/>
          </p:blipFill>
          <p:spPr>
            <a:xfrm>
              <a:off x="6126042" y="4866760"/>
              <a:ext cx="295340" cy="201065"/>
            </a:xfrm>
            <a:prstGeom prst="rect">
              <a:avLst/>
            </a:prstGeom>
          </p:spPr>
        </p:pic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0B64AF8B-BD0B-5C2C-FAE9-922C0C7A8D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9">
              <a:extLst>
                <a:ext uri="{96DAC541-7B7A-43D3-8B79-37D633B846F1}">
                  <asvg:svgBlip xmlns:asvg="http://schemas.microsoft.com/office/drawing/2016/SVG/main" r:embed="rId50"/>
                </a:ext>
              </a:extLst>
            </a:blip>
            <a:srcRect/>
            <a:stretch/>
          </p:blipFill>
          <p:spPr>
            <a:xfrm>
              <a:off x="6133770" y="4301352"/>
              <a:ext cx="295340" cy="201065"/>
            </a:xfrm>
            <a:prstGeom prst="rect">
              <a:avLst/>
            </a:prstGeom>
          </p:spPr>
        </p:pic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FCC8EA17-76A6-B71F-B6C4-77BCB9E610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1">
              <a:extLst>
                <a:ext uri="{96DAC541-7B7A-43D3-8B79-37D633B846F1}">
                  <asvg:svgBlip xmlns:asvg="http://schemas.microsoft.com/office/drawing/2016/SVG/main" r:embed="rId52"/>
                </a:ext>
              </a:extLst>
            </a:blip>
            <a:srcRect/>
            <a:stretch/>
          </p:blipFill>
          <p:spPr>
            <a:xfrm>
              <a:off x="6129201" y="2038855"/>
              <a:ext cx="295340" cy="201065"/>
            </a:xfrm>
            <a:prstGeom prst="rect">
              <a:avLst/>
            </a:prstGeom>
          </p:spPr>
        </p:pic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C9F285FC-2EAA-C014-9037-9254340FBF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3">
              <a:extLst>
                <a:ext uri="{96DAC541-7B7A-43D3-8B79-37D633B846F1}">
                  <asvg:svgBlip xmlns:asvg="http://schemas.microsoft.com/office/drawing/2016/SVG/main" r:embed="rId54"/>
                </a:ext>
              </a:extLst>
            </a:blip>
            <a:srcRect/>
            <a:stretch/>
          </p:blipFill>
          <p:spPr>
            <a:xfrm>
              <a:off x="6126042" y="2591690"/>
              <a:ext cx="295340" cy="201065"/>
            </a:xfrm>
            <a:prstGeom prst="rect">
              <a:avLst/>
            </a:prstGeom>
          </p:spPr>
        </p:pic>
        <p:pic>
          <p:nvPicPr>
            <p:cNvPr id="40" name="Graphic 39">
              <a:extLst>
                <a:ext uri="{FF2B5EF4-FFF2-40B4-BE49-F238E27FC236}">
                  <a16:creationId xmlns:a16="http://schemas.microsoft.com/office/drawing/2014/main" id="{0A294CA3-B4F2-E28F-7ED9-F05149B2EF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5">
              <a:extLst>
                <a:ext uri="{96DAC541-7B7A-43D3-8B79-37D633B846F1}">
                  <asvg:svgBlip xmlns:asvg="http://schemas.microsoft.com/office/drawing/2016/SVG/main" r:embed="rId56"/>
                </a:ext>
              </a:extLst>
            </a:blip>
            <a:srcRect/>
            <a:stretch/>
          </p:blipFill>
          <p:spPr>
            <a:xfrm>
              <a:off x="6126042" y="4586494"/>
              <a:ext cx="295340" cy="201065"/>
            </a:xfrm>
            <a:prstGeom prst="rect">
              <a:avLst/>
            </a:prstGeom>
          </p:spPr>
        </p:pic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DC8FAF6C-F7F6-9D61-A9CE-799AECB48F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7">
              <a:extLst>
                <a:ext uri="{96DAC541-7B7A-43D3-8B79-37D633B846F1}">
                  <asvg:svgBlip xmlns:asvg="http://schemas.microsoft.com/office/drawing/2016/SVG/main" r:embed="rId58"/>
                </a:ext>
              </a:extLst>
            </a:blip>
            <a:srcRect/>
            <a:stretch/>
          </p:blipFill>
          <p:spPr>
            <a:xfrm>
              <a:off x="6129201" y="2321548"/>
              <a:ext cx="295340" cy="201065"/>
            </a:xfrm>
            <a:prstGeom prst="rect">
              <a:avLst/>
            </a:prstGeom>
          </p:spPr>
        </p:pic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6FCC7AE-8F9F-5550-4AE9-FADACB9211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96DAC541-7B7A-43D3-8B79-37D633B846F1}">
                  <asvg:svgBlip xmlns:asvg="http://schemas.microsoft.com/office/drawing/2016/SVG/main" r:embed="rId60"/>
                </a:ext>
              </a:extLst>
            </a:blip>
            <a:srcRect/>
            <a:stretch/>
          </p:blipFill>
          <p:spPr>
            <a:xfrm>
              <a:off x="6126042" y="3169661"/>
              <a:ext cx="295340" cy="201065"/>
            </a:xfrm>
            <a:prstGeom prst="rect">
              <a:avLst/>
            </a:prstGeom>
          </p:spPr>
        </p:pic>
        <p:pic>
          <p:nvPicPr>
            <p:cNvPr id="43" name="Graphic 42">
              <a:extLst>
                <a:ext uri="{FF2B5EF4-FFF2-40B4-BE49-F238E27FC236}">
                  <a16:creationId xmlns:a16="http://schemas.microsoft.com/office/drawing/2014/main" id="{02F7AF34-60BC-74D0-74E3-466D2A126C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1">
              <a:extLst>
                <a:ext uri="{96DAC541-7B7A-43D3-8B79-37D633B846F1}">
                  <asvg:svgBlip xmlns:asvg="http://schemas.microsoft.com/office/drawing/2016/SVG/main" r:embed="rId62"/>
                </a:ext>
              </a:extLst>
            </a:blip>
            <a:srcRect/>
            <a:stretch/>
          </p:blipFill>
          <p:spPr>
            <a:xfrm>
              <a:off x="6133769" y="3729100"/>
              <a:ext cx="295341" cy="201315"/>
            </a:xfrm>
            <a:prstGeom prst="rect">
              <a:avLst/>
            </a:prstGeom>
          </p:spPr>
        </p:pic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132A8E9A-3C86-5821-34DD-EB88096449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3">
              <a:extLst>
                <a:ext uri="{96DAC541-7B7A-43D3-8B79-37D633B846F1}">
                  <asvg:svgBlip xmlns:asvg="http://schemas.microsoft.com/office/drawing/2016/SVG/main" r:embed="rId64"/>
                </a:ext>
              </a:extLst>
            </a:blip>
            <a:srcRect/>
            <a:stretch/>
          </p:blipFill>
          <p:spPr>
            <a:xfrm>
              <a:off x="6131226" y="3460718"/>
              <a:ext cx="295341" cy="201315"/>
            </a:xfrm>
            <a:prstGeom prst="rect">
              <a:avLst/>
            </a:prstGeom>
          </p:spPr>
        </p:pic>
        <p:pic>
          <p:nvPicPr>
            <p:cNvPr id="46" name="Graphic 45">
              <a:extLst>
                <a:ext uri="{FF2B5EF4-FFF2-40B4-BE49-F238E27FC236}">
                  <a16:creationId xmlns:a16="http://schemas.microsoft.com/office/drawing/2014/main" id="{89D01CD5-305F-9DC6-9032-DD493A8C53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5">
              <a:extLst>
                <a:ext uri="{96DAC541-7B7A-43D3-8B79-37D633B846F1}">
                  <asvg:svgBlip xmlns:asvg="http://schemas.microsoft.com/office/drawing/2016/SVG/main" r:embed="rId66"/>
                </a:ext>
              </a:extLst>
            </a:blip>
            <a:srcRect/>
            <a:stretch/>
          </p:blipFill>
          <p:spPr>
            <a:xfrm>
              <a:off x="6132180" y="4017191"/>
              <a:ext cx="295341" cy="201315"/>
            </a:xfrm>
            <a:prstGeom prst="rect">
              <a:avLst/>
            </a:prstGeom>
          </p:spPr>
        </p:pic>
        <p:pic>
          <p:nvPicPr>
            <p:cNvPr id="50" name="Graphic 49">
              <a:extLst>
                <a:ext uri="{FF2B5EF4-FFF2-40B4-BE49-F238E27FC236}">
                  <a16:creationId xmlns:a16="http://schemas.microsoft.com/office/drawing/2014/main" id="{A28846E3-CFDC-9FB7-BF69-A0C7993C0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7">
              <a:extLst>
                <a:ext uri="{96DAC541-7B7A-43D3-8B79-37D633B846F1}">
                  <asvg:svgBlip xmlns:asvg="http://schemas.microsoft.com/office/drawing/2016/SVG/main" r:embed="rId68"/>
                </a:ext>
              </a:extLst>
            </a:blip>
            <a:srcRect/>
            <a:stretch/>
          </p:blipFill>
          <p:spPr>
            <a:xfrm>
              <a:off x="6129201" y="1761437"/>
              <a:ext cx="295341" cy="201315"/>
            </a:xfrm>
            <a:prstGeom prst="rect">
              <a:avLst/>
            </a:prstGeom>
          </p:spPr>
        </p:pic>
        <p:pic>
          <p:nvPicPr>
            <p:cNvPr id="51" name="Graphic 50">
              <a:extLst>
                <a:ext uri="{FF2B5EF4-FFF2-40B4-BE49-F238E27FC236}">
                  <a16:creationId xmlns:a16="http://schemas.microsoft.com/office/drawing/2014/main" id="{11C00596-4C6D-2CAF-5F87-7E9505D87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69">
              <a:extLst>
                <a:ext uri="{96DAC541-7B7A-43D3-8B79-37D633B846F1}">
                  <asvg:svgBlip xmlns:asvg="http://schemas.microsoft.com/office/drawing/2016/SVG/main" r:embed="rId70"/>
                </a:ext>
              </a:extLst>
            </a:blip>
            <a:srcRect/>
            <a:stretch/>
          </p:blipFill>
          <p:spPr>
            <a:xfrm>
              <a:off x="6126042" y="2881965"/>
              <a:ext cx="295341" cy="201315"/>
            </a:xfrm>
            <a:prstGeom prst="rect">
              <a:avLst/>
            </a:prstGeom>
          </p:spPr>
        </p:pic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E48B9DE0-B1D0-42A5-7147-176BDA28B06E}"/>
              </a:ext>
            </a:extLst>
          </p:cNvPr>
          <p:cNvGrpSpPr/>
          <p:nvPr/>
        </p:nvGrpSpPr>
        <p:grpSpPr>
          <a:xfrm>
            <a:off x="2212191" y="1021977"/>
            <a:ext cx="2283180" cy="854821"/>
            <a:chOff x="792204" y="4762944"/>
            <a:chExt cx="2283180" cy="854821"/>
          </a:xfrm>
        </p:grpSpPr>
        <p:grpSp>
          <p:nvGrpSpPr>
            <p:cNvPr id="34" name="Google Shape;2848;p45">
              <a:extLst>
                <a:ext uri="{FF2B5EF4-FFF2-40B4-BE49-F238E27FC236}">
                  <a16:creationId xmlns:a16="http://schemas.microsoft.com/office/drawing/2014/main" id="{1BE9A624-F833-07A0-8F36-A176B3FFE3F2}"/>
                </a:ext>
              </a:extLst>
            </p:cNvPr>
            <p:cNvGrpSpPr/>
            <p:nvPr/>
          </p:nvGrpSpPr>
          <p:grpSpPr>
            <a:xfrm>
              <a:off x="1672052" y="4762944"/>
              <a:ext cx="546601" cy="546548"/>
              <a:chOff x="4049800" y="640400"/>
              <a:chExt cx="858900" cy="858900"/>
            </a:xfrm>
          </p:grpSpPr>
          <p:sp>
            <p:nvSpPr>
              <p:cNvPr id="70" name="Google Shape;2849;p45">
                <a:extLst>
                  <a:ext uri="{FF2B5EF4-FFF2-40B4-BE49-F238E27FC236}">
                    <a16:creationId xmlns:a16="http://schemas.microsoft.com/office/drawing/2014/main" id="{BB1C429E-96AF-3401-95B2-183FBC99B8DF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donut">
                <a:avLst>
                  <a:gd name="adj" fmla="val 9642"/>
                </a:avLst>
              </a:pr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2850;p45">
                <a:extLst>
                  <a:ext uri="{FF2B5EF4-FFF2-40B4-BE49-F238E27FC236}">
                    <a16:creationId xmlns:a16="http://schemas.microsoft.com/office/drawing/2014/main" id="{70093BEA-A0A5-EDA7-3AEE-DD7D7E0700B9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blockArc">
                <a:avLst>
                  <a:gd name="adj1" fmla="val 10688114"/>
                  <a:gd name="adj2" fmla="val 57417"/>
                  <a:gd name="adj3" fmla="val 9909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3" name="Google Shape;2279;p38">
              <a:extLst>
                <a:ext uri="{FF2B5EF4-FFF2-40B4-BE49-F238E27FC236}">
                  <a16:creationId xmlns:a16="http://schemas.microsoft.com/office/drawing/2014/main" id="{6CF65EEB-A06F-8257-8244-0D01F8510B1A}"/>
                </a:ext>
              </a:extLst>
            </p:cNvPr>
            <p:cNvGrpSpPr/>
            <p:nvPr/>
          </p:nvGrpSpPr>
          <p:grpSpPr>
            <a:xfrm>
              <a:off x="1800580" y="4895136"/>
              <a:ext cx="295064" cy="294972"/>
              <a:chOff x="5642475" y="1435075"/>
              <a:chExt cx="481975" cy="481825"/>
            </a:xfrm>
            <a:solidFill>
              <a:schemeClr val="accent1"/>
            </a:solidFill>
          </p:grpSpPr>
          <p:sp>
            <p:nvSpPr>
              <p:cNvPr id="84" name="Google Shape;2280;p38">
                <a:extLst>
                  <a:ext uri="{FF2B5EF4-FFF2-40B4-BE49-F238E27FC236}">
                    <a16:creationId xmlns:a16="http://schemas.microsoft.com/office/drawing/2014/main" id="{1CE8C2A8-0F81-A71A-B4B2-7A18F15E1BF6}"/>
                  </a:ext>
                </a:extLst>
              </p:cNvPr>
              <p:cNvSpPr/>
              <p:nvPr/>
            </p:nvSpPr>
            <p:spPr>
              <a:xfrm>
                <a:off x="5642475" y="1435075"/>
                <a:ext cx="481975" cy="340675"/>
              </a:xfrm>
              <a:custGeom>
                <a:avLst/>
                <a:gdLst/>
                <a:ahLst/>
                <a:cxnLst/>
                <a:rect l="l" t="t" r="r" b="b"/>
                <a:pathLst>
                  <a:path w="19279" h="13627" extrusionOk="0">
                    <a:moveTo>
                      <a:pt x="2262" y="2259"/>
                    </a:moveTo>
                    <a:cubicBezTo>
                      <a:pt x="2883" y="2259"/>
                      <a:pt x="3428" y="2765"/>
                      <a:pt x="3428" y="3389"/>
                    </a:cubicBezTo>
                    <a:lnTo>
                      <a:pt x="3428" y="7342"/>
                    </a:lnTo>
                    <a:cubicBezTo>
                      <a:pt x="3428" y="7366"/>
                      <a:pt x="3434" y="7394"/>
                      <a:pt x="3434" y="7418"/>
                    </a:cubicBezTo>
                    <a:lnTo>
                      <a:pt x="1636" y="6246"/>
                    </a:lnTo>
                    <a:cubicBezTo>
                      <a:pt x="1320" y="6035"/>
                      <a:pt x="1130" y="5683"/>
                      <a:pt x="1133" y="5304"/>
                    </a:cubicBezTo>
                    <a:lnTo>
                      <a:pt x="1133" y="3389"/>
                    </a:lnTo>
                    <a:cubicBezTo>
                      <a:pt x="1133" y="2765"/>
                      <a:pt x="1636" y="2259"/>
                      <a:pt x="2262" y="2259"/>
                    </a:cubicBezTo>
                    <a:close/>
                    <a:moveTo>
                      <a:pt x="17017" y="2259"/>
                    </a:moveTo>
                    <a:cubicBezTo>
                      <a:pt x="17641" y="2259"/>
                      <a:pt x="18147" y="2765"/>
                      <a:pt x="18147" y="3389"/>
                    </a:cubicBezTo>
                    <a:lnTo>
                      <a:pt x="18147" y="5307"/>
                    </a:lnTo>
                    <a:cubicBezTo>
                      <a:pt x="18147" y="5683"/>
                      <a:pt x="17957" y="6035"/>
                      <a:pt x="17644" y="6246"/>
                    </a:cubicBezTo>
                    <a:lnTo>
                      <a:pt x="15843" y="7421"/>
                    </a:lnTo>
                    <a:cubicBezTo>
                      <a:pt x="15843" y="7394"/>
                      <a:pt x="15849" y="7369"/>
                      <a:pt x="15849" y="7342"/>
                    </a:cubicBezTo>
                    <a:lnTo>
                      <a:pt x="15849" y="3389"/>
                    </a:lnTo>
                    <a:cubicBezTo>
                      <a:pt x="15849" y="2765"/>
                      <a:pt x="16394" y="2259"/>
                      <a:pt x="17017" y="2259"/>
                    </a:cubicBezTo>
                    <a:close/>
                    <a:moveTo>
                      <a:pt x="9638" y="2284"/>
                    </a:moveTo>
                    <a:cubicBezTo>
                      <a:pt x="9845" y="2284"/>
                      <a:pt x="10051" y="2381"/>
                      <a:pt x="10146" y="2576"/>
                    </a:cubicBezTo>
                    <a:lnTo>
                      <a:pt x="10883" y="4069"/>
                    </a:lnTo>
                    <a:lnTo>
                      <a:pt x="12534" y="4310"/>
                    </a:lnTo>
                    <a:cubicBezTo>
                      <a:pt x="12994" y="4376"/>
                      <a:pt x="13181" y="4945"/>
                      <a:pt x="12847" y="5274"/>
                    </a:cubicBezTo>
                    <a:lnTo>
                      <a:pt x="11651" y="6439"/>
                    </a:lnTo>
                    <a:lnTo>
                      <a:pt x="11934" y="8080"/>
                    </a:lnTo>
                    <a:cubicBezTo>
                      <a:pt x="11996" y="8445"/>
                      <a:pt x="11705" y="8742"/>
                      <a:pt x="11376" y="8742"/>
                    </a:cubicBezTo>
                    <a:cubicBezTo>
                      <a:pt x="11290" y="8742"/>
                      <a:pt x="11201" y="8721"/>
                      <a:pt x="11115" y="8676"/>
                    </a:cubicBezTo>
                    <a:lnTo>
                      <a:pt x="9637" y="7899"/>
                    </a:lnTo>
                    <a:lnTo>
                      <a:pt x="8161" y="8676"/>
                    </a:lnTo>
                    <a:cubicBezTo>
                      <a:pt x="8076" y="8721"/>
                      <a:pt x="7987" y="8742"/>
                      <a:pt x="7900" y="8742"/>
                    </a:cubicBezTo>
                    <a:cubicBezTo>
                      <a:pt x="7571" y="8742"/>
                      <a:pt x="7280" y="8445"/>
                      <a:pt x="7342" y="8080"/>
                    </a:cubicBezTo>
                    <a:lnTo>
                      <a:pt x="7625" y="6439"/>
                    </a:lnTo>
                    <a:lnTo>
                      <a:pt x="6430" y="5271"/>
                    </a:lnTo>
                    <a:cubicBezTo>
                      <a:pt x="6279" y="5120"/>
                      <a:pt x="6222" y="4897"/>
                      <a:pt x="6288" y="4692"/>
                    </a:cubicBezTo>
                    <a:cubicBezTo>
                      <a:pt x="6355" y="4488"/>
                      <a:pt x="6532" y="4340"/>
                      <a:pt x="6743" y="4310"/>
                    </a:cubicBezTo>
                    <a:lnTo>
                      <a:pt x="8393" y="4069"/>
                    </a:lnTo>
                    <a:lnTo>
                      <a:pt x="9131" y="2576"/>
                    </a:lnTo>
                    <a:cubicBezTo>
                      <a:pt x="9226" y="2381"/>
                      <a:pt x="9432" y="2284"/>
                      <a:pt x="9638" y="2284"/>
                    </a:cubicBezTo>
                    <a:close/>
                    <a:moveTo>
                      <a:pt x="3994" y="1"/>
                    </a:moveTo>
                    <a:cubicBezTo>
                      <a:pt x="3681" y="1"/>
                      <a:pt x="3428" y="254"/>
                      <a:pt x="3428" y="567"/>
                    </a:cubicBezTo>
                    <a:lnTo>
                      <a:pt x="3428" y="1443"/>
                    </a:lnTo>
                    <a:cubicBezTo>
                      <a:pt x="3072" y="1242"/>
                      <a:pt x="2669" y="1133"/>
                      <a:pt x="2262" y="1130"/>
                    </a:cubicBezTo>
                    <a:cubicBezTo>
                      <a:pt x="1013" y="1130"/>
                      <a:pt x="4" y="2142"/>
                      <a:pt x="4" y="3389"/>
                    </a:cubicBezTo>
                    <a:lnTo>
                      <a:pt x="4" y="5307"/>
                    </a:lnTo>
                    <a:cubicBezTo>
                      <a:pt x="1" y="6060"/>
                      <a:pt x="380" y="6767"/>
                      <a:pt x="1010" y="7186"/>
                    </a:cubicBezTo>
                    <a:lnTo>
                      <a:pt x="3681" y="8941"/>
                    </a:lnTo>
                    <a:cubicBezTo>
                      <a:pt x="3690" y="8947"/>
                      <a:pt x="3702" y="8944"/>
                      <a:pt x="3714" y="8950"/>
                    </a:cubicBezTo>
                    <a:cubicBezTo>
                      <a:pt x="4129" y="10107"/>
                      <a:pt x="5006" y="11037"/>
                      <a:pt x="6297" y="11642"/>
                    </a:cubicBezTo>
                    <a:cubicBezTo>
                      <a:pt x="7137" y="12034"/>
                      <a:pt x="7692" y="12817"/>
                      <a:pt x="7866" y="13627"/>
                    </a:cubicBezTo>
                    <a:lnTo>
                      <a:pt x="11386" y="13627"/>
                    </a:lnTo>
                    <a:cubicBezTo>
                      <a:pt x="11504" y="12844"/>
                      <a:pt x="11949" y="12067"/>
                      <a:pt x="12648" y="11676"/>
                    </a:cubicBezTo>
                    <a:cubicBezTo>
                      <a:pt x="14003" y="10908"/>
                      <a:pt x="15027" y="10101"/>
                      <a:pt x="15521" y="8965"/>
                    </a:cubicBezTo>
                    <a:cubicBezTo>
                      <a:pt x="15545" y="8953"/>
                      <a:pt x="15575" y="8956"/>
                      <a:pt x="15599" y="8941"/>
                    </a:cubicBezTo>
                    <a:lnTo>
                      <a:pt x="18273" y="7186"/>
                    </a:lnTo>
                    <a:cubicBezTo>
                      <a:pt x="18899" y="6767"/>
                      <a:pt x="19279" y="6063"/>
                      <a:pt x="19279" y="5307"/>
                    </a:cubicBezTo>
                    <a:lnTo>
                      <a:pt x="19279" y="3389"/>
                    </a:lnTo>
                    <a:cubicBezTo>
                      <a:pt x="19276" y="2142"/>
                      <a:pt x="18267" y="1130"/>
                      <a:pt x="17020" y="1130"/>
                    </a:cubicBezTo>
                    <a:cubicBezTo>
                      <a:pt x="16611" y="1133"/>
                      <a:pt x="16207" y="1242"/>
                      <a:pt x="15852" y="1443"/>
                    </a:cubicBezTo>
                    <a:lnTo>
                      <a:pt x="15852" y="567"/>
                    </a:lnTo>
                    <a:cubicBezTo>
                      <a:pt x="15852" y="254"/>
                      <a:pt x="15599" y="1"/>
                      <a:pt x="152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85" name="Google Shape;2281;p38">
                <a:extLst>
                  <a:ext uri="{FF2B5EF4-FFF2-40B4-BE49-F238E27FC236}">
                    <a16:creationId xmlns:a16="http://schemas.microsoft.com/office/drawing/2014/main" id="{A31C6DD1-1429-077F-5C2E-6EF099C2B1E1}"/>
                  </a:ext>
                </a:extLst>
              </p:cNvPr>
              <p:cNvSpPr/>
              <p:nvPr/>
            </p:nvSpPr>
            <p:spPr>
              <a:xfrm>
                <a:off x="5756375" y="1803975"/>
                <a:ext cx="254100" cy="112925"/>
              </a:xfrm>
              <a:custGeom>
                <a:avLst/>
                <a:gdLst/>
                <a:ahLst/>
                <a:cxnLst/>
                <a:rect l="l" t="t" r="r" b="b"/>
                <a:pathLst>
                  <a:path w="10164" h="4517" extrusionOk="0">
                    <a:moveTo>
                      <a:pt x="2259" y="0"/>
                    </a:moveTo>
                    <a:cubicBezTo>
                      <a:pt x="1636" y="0"/>
                      <a:pt x="1130" y="506"/>
                      <a:pt x="1130" y="1129"/>
                    </a:cubicBezTo>
                    <a:lnTo>
                      <a:pt x="1130" y="1695"/>
                    </a:lnTo>
                    <a:lnTo>
                      <a:pt x="2825" y="1695"/>
                    </a:lnTo>
                    <a:cubicBezTo>
                      <a:pt x="3136" y="1695"/>
                      <a:pt x="3389" y="1945"/>
                      <a:pt x="3389" y="2258"/>
                    </a:cubicBezTo>
                    <a:cubicBezTo>
                      <a:pt x="3389" y="2572"/>
                      <a:pt x="3136" y="2825"/>
                      <a:pt x="2825" y="2825"/>
                    </a:cubicBezTo>
                    <a:lnTo>
                      <a:pt x="567" y="2825"/>
                    </a:lnTo>
                    <a:cubicBezTo>
                      <a:pt x="254" y="2825"/>
                      <a:pt x="1" y="3075"/>
                      <a:pt x="1" y="3388"/>
                    </a:cubicBezTo>
                    <a:lnTo>
                      <a:pt x="1" y="3954"/>
                    </a:lnTo>
                    <a:cubicBezTo>
                      <a:pt x="1" y="4264"/>
                      <a:pt x="254" y="4517"/>
                      <a:pt x="567" y="4517"/>
                    </a:cubicBezTo>
                    <a:lnTo>
                      <a:pt x="9601" y="4517"/>
                    </a:lnTo>
                    <a:cubicBezTo>
                      <a:pt x="9911" y="4517"/>
                      <a:pt x="10164" y="4264"/>
                      <a:pt x="10164" y="3954"/>
                    </a:cubicBezTo>
                    <a:lnTo>
                      <a:pt x="10164" y="3388"/>
                    </a:lnTo>
                    <a:cubicBezTo>
                      <a:pt x="10164" y="3075"/>
                      <a:pt x="9911" y="2825"/>
                      <a:pt x="9601" y="2825"/>
                    </a:cubicBezTo>
                    <a:lnTo>
                      <a:pt x="7342" y="2825"/>
                    </a:lnTo>
                    <a:cubicBezTo>
                      <a:pt x="7029" y="2825"/>
                      <a:pt x="6776" y="2572"/>
                      <a:pt x="6776" y="2258"/>
                    </a:cubicBezTo>
                    <a:cubicBezTo>
                      <a:pt x="6776" y="1945"/>
                      <a:pt x="7029" y="1695"/>
                      <a:pt x="7342" y="1695"/>
                    </a:cubicBezTo>
                    <a:lnTo>
                      <a:pt x="9035" y="1695"/>
                    </a:lnTo>
                    <a:lnTo>
                      <a:pt x="9035" y="1129"/>
                    </a:lnTo>
                    <a:cubicBezTo>
                      <a:pt x="9035" y="506"/>
                      <a:pt x="8529" y="0"/>
                      <a:pt x="790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86" name="Google Shape;2282;p38">
                <a:extLst>
                  <a:ext uri="{FF2B5EF4-FFF2-40B4-BE49-F238E27FC236}">
                    <a16:creationId xmlns:a16="http://schemas.microsoft.com/office/drawing/2014/main" id="{335BC857-E06F-3052-3C59-693421ED6582}"/>
                  </a:ext>
                </a:extLst>
              </p:cNvPr>
              <p:cNvSpPr/>
              <p:nvPr/>
            </p:nvSpPr>
            <p:spPr>
              <a:xfrm>
                <a:off x="5843400" y="1537550"/>
                <a:ext cx="79975" cy="76125"/>
              </a:xfrm>
              <a:custGeom>
                <a:avLst/>
                <a:gdLst/>
                <a:ahLst/>
                <a:cxnLst/>
                <a:rect l="l" t="t" r="r" b="b"/>
                <a:pathLst>
                  <a:path w="3199" h="3045" extrusionOk="0">
                    <a:moveTo>
                      <a:pt x="1603" y="0"/>
                    </a:moveTo>
                    <a:lnTo>
                      <a:pt x="1238" y="738"/>
                    </a:lnTo>
                    <a:cubicBezTo>
                      <a:pt x="1157" y="904"/>
                      <a:pt x="998" y="1018"/>
                      <a:pt x="814" y="1045"/>
                    </a:cubicBezTo>
                    <a:lnTo>
                      <a:pt x="1" y="1163"/>
                    </a:lnTo>
                    <a:lnTo>
                      <a:pt x="588" y="1735"/>
                    </a:lnTo>
                    <a:cubicBezTo>
                      <a:pt x="721" y="1864"/>
                      <a:pt x="784" y="2051"/>
                      <a:pt x="751" y="2235"/>
                    </a:cubicBezTo>
                    <a:lnTo>
                      <a:pt x="612" y="3045"/>
                    </a:lnTo>
                    <a:lnTo>
                      <a:pt x="1338" y="2662"/>
                    </a:lnTo>
                    <a:cubicBezTo>
                      <a:pt x="1421" y="2619"/>
                      <a:pt x="1511" y="2597"/>
                      <a:pt x="1601" y="2597"/>
                    </a:cubicBezTo>
                    <a:cubicBezTo>
                      <a:pt x="1691" y="2597"/>
                      <a:pt x="1781" y="2619"/>
                      <a:pt x="1862" y="2662"/>
                    </a:cubicBezTo>
                    <a:lnTo>
                      <a:pt x="2588" y="3045"/>
                    </a:lnTo>
                    <a:lnTo>
                      <a:pt x="2452" y="2235"/>
                    </a:lnTo>
                    <a:cubicBezTo>
                      <a:pt x="2419" y="2051"/>
                      <a:pt x="2479" y="1864"/>
                      <a:pt x="2612" y="1735"/>
                    </a:cubicBezTo>
                    <a:lnTo>
                      <a:pt x="3199" y="1163"/>
                    </a:lnTo>
                    <a:lnTo>
                      <a:pt x="2389" y="1045"/>
                    </a:lnTo>
                    <a:cubicBezTo>
                      <a:pt x="2205" y="1018"/>
                      <a:pt x="2045" y="904"/>
                      <a:pt x="1964" y="735"/>
                    </a:cubicBezTo>
                    <a:lnTo>
                      <a:pt x="160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</p:grp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8D4BAFC9-B32C-C262-EAEE-A85B0A0BDA8C}"/>
                </a:ext>
              </a:extLst>
            </p:cNvPr>
            <p:cNvSpPr txBox="1"/>
            <p:nvPr/>
          </p:nvSpPr>
          <p:spPr>
            <a:xfrm>
              <a:off x="1087901" y="4785666"/>
              <a:ext cx="70240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/>
                <a:t>2023</a:t>
              </a:r>
              <a:endParaRPr lang="en-GB" sz="1200" b="1" dirty="0"/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4CC9EF57-27DD-D923-737A-C4A3FEF641C1}"/>
                </a:ext>
              </a:extLst>
            </p:cNvPr>
            <p:cNvSpPr txBox="1"/>
            <p:nvPr/>
          </p:nvSpPr>
          <p:spPr>
            <a:xfrm>
              <a:off x="2100144" y="4777871"/>
              <a:ext cx="70240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/>
                <a:t>2024</a:t>
              </a:r>
              <a:endParaRPr lang="en-GB" sz="1200" b="1" dirty="0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9F853461-E3C9-227C-FE94-87B0666F1CF1}"/>
                </a:ext>
              </a:extLst>
            </p:cNvPr>
            <p:cNvSpPr txBox="1"/>
            <p:nvPr/>
          </p:nvSpPr>
          <p:spPr>
            <a:xfrm>
              <a:off x="792204" y="5156100"/>
              <a:ext cx="1232331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/>
                <a:t>7</a:t>
              </a:r>
              <a:r>
                <a:rPr lang="en-US" sz="1200" dirty="0"/>
                <a:t> </a:t>
              </a:r>
              <a:r>
                <a:rPr lang="en-US" sz="1200" b="1" dirty="0"/>
                <a:t>WB countries</a:t>
              </a:r>
              <a:endParaRPr lang="en-GB" sz="1200" dirty="0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A0F30539-B4DE-3859-993A-C4D9A9E8672C}"/>
                </a:ext>
              </a:extLst>
            </p:cNvPr>
            <p:cNvSpPr txBox="1"/>
            <p:nvPr/>
          </p:nvSpPr>
          <p:spPr>
            <a:xfrm>
              <a:off x="1997475" y="5143213"/>
              <a:ext cx="107790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/>
                <a:t>10</a:t>
              </a:r>
              <a:r>
                <a:rPr lang="en-US" sz="1200" dirty="0"/>
                <a:t> </a:t>
              </a:r>
              <a:r>
                <a:rPr lang="en-US" sz="1200" b="1" dirty="0"/>
                <a:t>WB countries</a:t>
              </a:r>
              <a:endParaRPr lang="en-GB" sz="1200" dirty="0"/>
            </a:p>
          </p:txBody>
        </p:sp>
        <p:sp>
          <p:nvSpPr>
            <p:cNvPr id="93" name="Arrow: Right 92">
              <a:extLst>
                <a:ext uri="{FF2B5EF4-FFF2-40B4-BE49-F238E27FC236}">
                  <a16:creationId xmlns:a16="http://schemas.microsoft.com/office/drawing/2014/main" id="{D8AC998F-8353-C200-D1DC-2F392099F787}"/>
                </a:ext>
              </a:extLst>
            </p:cNvPr>
            <p:cNvSpPr/>
            <p:nvPr/>
          </p:nvSpPr>
          <p:spPr>
            <a:xfrm>
              <a:off x="1843851" y="5379933"/>
              <a:ext cx="225288" cy="93443"/>
            </a:xfrm>
            <a:prstGeom prst="rightArrow">
              <a:avLst/>
            </a:prstGeom>
            <a:gradFill flip="none" rotWithShape="1">
              <a:gsLst>
                <a:gs pos="0">
                  <a:schemeClr val="accent6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6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6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Rectangle: Rounded Corners 105">
              <a:extLst>
                <a:ext uri="{FF2B5EF4-FFF2-40B4-BE49-F238E27FC236}">
                  <a16:creationId xmlns:a16="http://schemas.microsoft.com/office/drawing/2014/main" id="{AED58293-8D64-302C-6458-7BDE96AF429F}"/>
                </a:ext>
              </a:extLst>
            </p:cNvPr>
            <p:cNvSpPr/>
            <p:nvPr/>
          </p:nvSpPr>
          <p:spPr>
            <a:xfrm>
              <a:off x="2167792" y="5025348"/>
              <a:ext cx="546601" cy="4571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E71AB563-B67B-3B7B-3043-8D55272BCFFD}"/>
                </a:ext>
              </a:extLst>
            </p:cNvPr>
            <p:cNvSpPr/>
            <p:nvPr/>
          </p:nvSpPr>
          <p:spPr>
            <a:xfrm>
              <a:off x="1176312" y="5025347"/>
              <a:ext cx="546601" cy="4571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8FFE0B5E-EBE4-A518-C353-9167400FB5BD}"/>
              </a:ext>
            </a:extLst>
          </p:cNvPr>
          <p:cNvGrpSpPr/>
          <p:nvPr/>
        </p:nvGrpSpPr>
        <p:grpSpPr>
          <a:xfrm>
            <a:off x="6200465" y="1015121"/>
            <a:ext cx="3790739" cy="996770"/>
            <a:chOff x="3900037" y="5095007"/>
            <a:chExt cx="3790739" cy="996770"/>
          </a:xfrm>
        </p:grpSpPr>
        <p:grpSp>
          <p:nvGrpSpPr>
            <p:cNvPr id="108" name="Google Shape;2848;p45">
              <a:extLst>
                <a:ext uri="{FF2B5EF4-FFF2-40B4-BE49-F238E27FC236}">
                  <a16:creationId xmlns:a16="http://schemas.microsoft.com/office/drawing/2014/main" id="{43B89FF8-CCE1-0191-08BB-BB1824E020A0}"/>
                </a:ext>
              </a:extLst>
            </p:cNvPr>
            <p:cNvGrpSpPr/>
            <p:nvPr/>
          </p:nvGrpSpPr>
          <p:grpSpPr>
            <a:xfrm>
              <a:off x="5393904" y="5095007"/>
              <a:ext cx="546601" cy="546548"/>
              <a:chOff x="4049800" y="640400"/>
              <a:chExt cx="858900" cy="858900"/>
            </a:xfrm>
          </p:grpSpPr>
          <p:sp>
            <p:nvSpPr>
              <p:cNvPr id="109" name="Google Shape;2849;p45">
                <a:extLst>
                  <a:ext uri="{FF2B5EF4-FFF2-40B4-BE49-F238E27FC236}">
                    <a16:creationId xmlns:a16="http://schemas.microsoft.com/office/drawing/2014/main" id="{AC93C061-784F-D1AC-5F75-CF35FC87F89C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donut">
                <a:avLst>
                  <a:gd name="adj" fmla="val 9642"/>
                </a:avLst>
              </a:pr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2850;p45">
                <a:extLst>
                  <a:ext uri="{FF2B5EF4-FFF2-40B4-BE49-F238E27FC236}">
                    <a16:creationId xmlns:a16="http://schemas.microsoft.com/office/drawing/2014/main" id="{FD9BB721-D904-E536-5AFC-7D5BBB2B4F66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blockArc">
                <a:avLst>
                  <a:gd name="adj1" fmla="val 10688114"/>
                  <a:gd name="adj2" fmla="val 57417"/>
                  <a:gd name="adj3" fmla="val 9909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1" name="Google Shape;2279;p38">
              <a:extLst>
                <a:ext uri="{FF2B5EF4-FFF2-40B4-BE49-F238E27FC236}">
                  <a16:creationId xmlns:a16="http://schemas.microsoft.com/office/drawing/2014/main" id="{6B366AF8-5BAB-76BA-13A9-22E6C8EA571C}"/>
                </a:ext>
              </a:extLst>
            </p:cNvPr>
            <p:cNvGrpSpPr/>
            <p:nvPr/>
          </p:nvGrpSpPr>
          <p:grpSpPr>
            <a:xfrm>
              <a:off x="5522432" y="5227199"/>
              <a:ext cx="295064" cy="294972"/>
              <a:chOff x="5642475" y="1435075"/>
              <a:chExt cx="481975" cy="481825"/>
            </a:xfrm>
            <a:solidFill>
              <a:schemeClr val="accent1"/>
            </a:solidFill>
          </p:grpSpPr>
          <p:sp>
            <p:nvSpPr>
              <p:cNvPr id="112" name="Google Shape;2280;p38">
                <a:extLst>
                  <a:ext uri="{FF2B5EF4-FFF2-40B4-BE49-F238E27FC236}">
                    <a16:creationId xmlns:a16="http://schemas.microsoft.com/office/drawing/2014/main" id="{62E86E99-7370-B5EF-C5D5-17A3218455AA}"/>
                  </a:ext>
                </a:extLst>
              </p:cNvPr>
              <p:cNvSpPr/>
              <p:nvPr/>
            </p:nvSpPr>
            <p:spPr>
              <a:xfrm>
                <a:off x="5642475" y="1435075"/>
                <a:ext cx="481975" cy="340675"/>
              </a:xfrm>
              <a:custGeom>
                <a:avLst/>
                <a:gdLst/>
                <a:ahLst/>
                <a:cxnLst/>
                <a:rect l="l" t="t" r="r" b="b"/>
                <a:pathLst>
                  <a:path w="19279" h="13627" extrusionOk="0">
                    <a:moveTo>
                      <a:pt x="2262" y="2259"/>
                    </a:moveTo>
                    <a:cubicBezTo>
                      <a:pt x="2883" y="2259"/>
                      <a:pt x="3428" y="2765"/>
                      <a:pt x="3428" y="3389"/>
                    </a:cubicBezTo>
                    <a:lnTo>
                      <a:pt x="3428" y="7342"/>
                    </a:lnTo>
                    <a:cubicBezTo>
                      <a:pt x="3428" y="7366"/>
                      <a:pt x="3434" y="7394"/>
                      <a:pt x="3434" y="7418"/>
                    </a:cubicBezTo>
                    <a:lnTo>
                      <a:pt x="1636" y="6246"/>
                    </a:lnTo>
                    <a:cubicBezTo>
                      <a:pt x="1320" y="6035"/>
                      <a:pt x="1130" y="5683"/>
                      <a:pt x="1133" y="5304"/>
                    </a:cubicBezTo>
                    <a:lnTo>
                      <a:pt x="1133" y="3389"/>
                    </a:lnTo>
                    <a:cubicBezTo>
                      <a:pt x="1133" y="2765"/>
                      <a:pt x="1636" y="2259"/>
                      <a:pt x="2262" y="2259"/>
                    </a:cubicBezTo>
                    <a:close/>
                    <a:moveTo>
                      <a:pt x="17017" y="2259"/>
                    </a:moveTo>
                    <a:cubicBezTo>
                      <a:pt x="17641" y="2259"/>
                      <a:pt x="18147" y="2765"/>
                      <a:pt x="18147" y="3389"/>
                    </a:cubicBezTo>
                    <a:lnTo>
                      <a:pt x="18147" y="5307"/>
                    </a:lnTo>
                    <a:cubicBezTo>
                      <a:pt x="18147" y="5683"/>
                      <a:pt x="17957" y="6035"/>
                      <a:pt x="17644" y="6246"/>
                    </a:cubicBezTo>
                    <a:lnTo>
                      <a:pt x="15843" y="7421"/>
                    </a:lnTo>
                    <a:cubicBezTo>
                      <a:pt x="15843" y="7394"/>
                      <a:pt x="15849" y="7369"/>
                      <a:pt x="15849" y="7342"/>
                    </a:cubicBezTo>
                    <a:lnTo>
                      <a:pt x="15849" y="3389"/>
                    </a:lnTo>
                    <a:cubicBezTo>
                      <a:pt x="15849" y="2765"/>
                      <a:pt x="16394" y="2259"/>
                      <a:pt x="17017" y="2259"/>
                    </a:cubicBezTo>
                    <a:close/>
                    <a:moveTo>
                      <a:pt x="9638" y="2284"/>
                    </a:moveTo>
                    <a:cubicBezTo>
                      <a:pt x="9845" y="2284"/>
                      <a:pt x="10051" y="2381"/>
                      <a:pt x="10146" y="2576"/>
                    </a:cubicBezTo>
                    <a:lnTo>
                      <a:pt x="10883" y="4069"/>
                    </a:lnTo>
                    <a:lnTo>
                      <a:pt x="12534" y="4310"/>
                    </a:lnTo>
                    <a:cubicBezTo>
                      <a:pt x="12994" y="4376"/>
                      <a:pt x="13181" y="4945"/>
                      <a:pt x="12847" y="5274"/>
                    </a:cubicBezTo>
                    <a:lnTo>
                      <a:pt x="11651" y="6439"/>
                    </a:lnTo>
                    <a:lnTo>
                      <a:pt x="11934" y="8080"/>
                    </a:lnTo>
                    <a:cubicBezTo>
                      <a:pt x="11996" y="8445"/>
                      <a:pt x="11705" y="8742"/>
                      <a:pt x="11376" y="8742"/>
                    </a:cubicBezTo>
                    <a:cubicBezTo>
                      <a:pt x="11290" y="8742"/>
                      <a:pt x="11201" y="8721"/>
                      <a:pt x="11115" y="8676"/>
                    </a:cubicBezTo>
                    <a:lnTo>
                      <a:pt x="9637" y="7899"/>
                    </a:lnTo>
                    <a:lnTo>
                      <a:pt x="8161" y="8676"/>
                    </a:lnTo>
                    <a:cubicBezTo>
                      <a:pt x="8076" y="8721"/>
                      <a:pt x="7987" y="8742"/>
                      <a:pt x="7900" y="8742"/>
                    </a:cubicBezTo>
                    <a:cubicBezTo>
                      <a:pt x="7571" y="8742"/>
                      <a:pt x="7280" y="8445"/>
                      <a:pt x="7342" y="8080"/>
                    </a:cubicBezTo>
                    <a:lnTo>
                      <a:pt x="7625" y="6439"/>
                    </a:lnTo>
                    <a:lnTo>
                      <a:pt x="6430" y="5271"/>
                    </a:lnTo>
                    <a:cubicBezTo>
                      <a:pt x="6279" y="5120"/>
                      <a:pt x="6222" y="4897"/>
                      <a:pt x="6288" y="4692"/>
                    </a:cubicBezTo>
                    <a:cubicBezTo>
                      <a:pt x="6355" y="4488"/>
                      <a:pt x="6532" y="4340"/>
                      <a:pt x="6743" y="4310"/>
                    </a:cubicBezTo>
                    <a:lnTo>
                      <a:pt x="8393" y="4069"/>
                    </a:lnTo>
                    <a:lnTo>
                      <a:pt x="9131" y="2576"/>
                    </a:lnTo>
                    <a:cubicBezTo>
                      <a:pt x="9226" y="2381"/>
                      <a:pt x="9432" y="2284"/>
                      <a:pt x="9638" y="2284"/>
                    </a:cubicBezTo>
                    <a:close/>
                    <a:moveTo>
                      <a:pt x="3994" y="1"/>
                    </a:moveTo>
                    <a:cubicBezTo>
                      <a:pt x="3681" y="1"/>
                      <a:pt x="3428" y="254"/>
                      <a:pt x="3428" y="567"/>
                    </a:cubicBezTo>
                    <a:lnTo>
                      <a:pt x="3428" y="1443"/>
                    </a:lnTo>
                    <a:cubicBezTo>
                      <a:pt x="3072" y="1242"/>
                      <a:pt x="2669" y="1133"/>
                      <a:pt x="2262" y="1130"/>
                    </a:cubicBezTo>
                    <a:cubicBezTo>
                      <a:pt x="1013" y="1130"/>
                      <a:pt x="4" y="2142"/>
                      <a:pt x="4" y="3389"/>
                    </a:cubicBezTo>
                    <a:lnTo>
                      <a:pt x="4" y="5307"/>
                    </a:lnTo>
                    <a:cubicBezTo>
                      <a:pt x="1" y="6060"/>
                      <a:pt x="380" y="6767"/>
                      <a:pt x="1010" y="7186"/>
                    </a:cubicBezTo>
                    <a:lnTo>
                      <a:pt x="3681" y="8941"/>
                    </a:lnTo>
                    <a:cubicBezTo>
                      <a:pt x="3690" y="8947"/>
                      <a:pt x="3702" y="8944"/>
                      <a:pt x="3714" y="8950"/>
                    </a:cubicBezTo>
                    <a:cubicBezTo>
                      <a:pt x="4129" y="10107"/>
                      <a:pt x="5006" y="11037"/>
                      <a:pt x="6297" y="11642"/>
                    </a:cubicBezTo>
                    <a:cubicBezTo>
                      <a:pt x="7137" y="12034"/>
                      <a:pt x="7692" y="12817"/>
                      <a:pt x="7866" y="13627"/>
                    </a:cubicBezTo>
                    <a:lnTo>
                      <a:pt x="11386" y="13627"/>
                    </a:lnTo>
                    <a:cubicBezTo>
                      <a:pt x="11504" y="12844"/>
                      <a:pt x="11949" y="12067"/>
                      <a:pt x="12648" y="11676"/>
                    </a:cubicBezTo>
                    <a:cubicBezTo>
                      <a:pt x="14003" y="10908"/>
                      <a:pt x="15027" y="10101"/>
                      <a:pt x="15521" y="8965"/>
                    </a:cubicBezTo>
                    <a:cubicBezTo>
                      <a:pt x="15545" y="8953"/>
                      <a:pt x="15575" y="8956"/>
                      <a:pt x="15599" y="8941"/>
                    </a:cubicBezTo>
                    <a:lnTo>
                      <a:pt x="18273" y="7186"/>
                    </a:lnTo>
                    <a:cubicBezTo>
                      <a:pt x="18899" y="6767"/>
                      <a:pt x="19279" y="6063"/>
                      <a:pt x="19279" y="5307"/>
                    </a:cubicBezTo>
                    <a:lnTo>
                      <a:pt x="19279" y="3389"/>
                    </a:lnTo>
                    <a:cubicBezTo>
                      <a:pt x="19276" y="2142"/>
                      <a:pt x="18267" y="1130"/>
                      <a:pt x="17020" y="1130"/>
                    </a:cubicBezTo>
                    <a:cubicBezTo>
                      <a:pt x="16611" y="1133"/>
                      <a:pt x="16207" y="1242"/>
                      <a:pt x="15852" y="1443"/>
                    </a:cubicBezTo>
                    <a:lnTo>
                      <a:pt x="15852" y="567"/>
                    </a:lnTo>
                    <a:cubicBezTo>
                      <a:pt x="15852" y="254"/>
                      <a:pt x="15599" y="1"/>
                      <a:pt x="152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13" name="Google Shape;2281;p38">
                <a:extLst>
                  <a:ext uri="{FF2B5EF4-FFF2-40B4-BE49-F238E27FC236}">
                    <a16:creationId xmlns:a16="http://schemas.microsoft.com/office/drawing/2014/main" id="{88A4C838-6799-B00C-06E4-4C8AD6954ECB}"/>
                  </a:ext>
                </a:extLst>
              </p:cNvPr>
              <p:cNvSpPr/>
              <p:nvPr/>
            </p:nvSpPr>
            <p:spPr>
              <a:xfrm>
                <a:off x="5756375" y="1803975"/>
                <a:ext cx="254100" cy="112925"/>
              </a:xfrm>
              <a:custGeom>
                <a:avLst/>
                <a:gdLst/>
                <a:ahLst/>
                <a:cxnLst/>
                <a:rect l="l" t="t" r="r" b="b"/>
                <a:pathLst>
                  <a:path w="10164" h="4517" extrusionOk="0">
                    <a:moveTo>
                      <a:pt x="2259" y="0"/>
                    </a:moveTo>
                    <a:cubicBezTo>
                      <a:pt x="1636" y="0"/>
                      <a:pt x="1130" y="506"/>
                      <a:pt x="1130" y="1129"/>
                    </a:cubicBezTo>
                    <a:lnTo>
                      <a:pt x="1130" y="1695"/>
                    </a:lnTo>
                    <a:lnTo>
                      <a:pt x="2825" y="1695"/>
                    </a:lnTo>
                    <a:cubicBezTo>
                      <a:pt x="3136" y="1695"/>
                      <a:pt x="3389" y="1945"/>
                      <a:pt x="3389" y="2258"/>
                    </a:cubicBezTo>
                    <a:cubicBezTo>
                      <a:pt x="3389" y="2572"/>
                      <a:pt x="3136" y="2825"/>
                      <a:pt x="2825" y="2825"/>
                    </a:cubicBezTo>
                    <a:lnTo>
                      <a:pt x="567" y="2825"/>
                    </a:lnTo>
                    <a:cubicBezTo>
                      <a:pt x="254" y="2825"/>
                      <a:pt x="1" y="3075"/>
                      <a:pt x="1" y="3388"/>
                    </a:cubicBezTo>
                    <a:lnTo>
                      <a:pt x="1" y="3954"/>
                    </a:lnTo>
                    <a:cubicBezTo>
                      <a:pt x="1" y="4264"/>
                      <a:pt x="254" y="4517"/>
                      <a:pt x="567" y="4517"/>
                    </a:cubicBezTo>
                    <a:lnTo>
                      <a:pt x="9601" y="4517"/>
                    </a:lnTo>
                    <a:cubicBezTo>
                      <a:pt x="9911" y="4517"/>
                      <a:pt x="10164" y="4264"/>
                      <a:pt x="10164" y="3954"/>
                    </a:cubicBezTo>
                    <a:lnTo>
                      <a:pt x="10164" y="3388"/>
                    </a:lnTo>
                    <a:cubicBezTo>
                      <a:pt x="10164" y="3075"/>
                      <a:pt x="9911" y="2825"/>
                      <a:pt x="9601" y="2825"/>
                    </a:cubicBezTo>
                    <a:lnTo>
                      <a:pt x="7342" y="2825"/>
                    </a:lnTo>
                    <a:cubicBezTo>
                      <a:pt x="7029" y="2825"/>
                      <a:pt x="6776" y="2572"/>
                      <a:pt x="6776" y="2258"/>
                    </a:cubicBezTo>
                    <a:cubicBezTo>
                      <a:pt x="6776" y="1945"/>
                      <a:pt x="7029" y="1695"/>
                      <a:pt x="7342" y="1695"/>
                    </a:cubicBezTo>
                    <a:lnTo>
                      <a:pt x="9035" y="1695"/>
                    </a:lnTo>
                    <a:lnTo>
                      <a:pt x="9035" y="1129"/>
                    </a:lnTo>
                    <a:cubicBezTo>
                      <a:pt x="9035" y="506"/>
                      <a:pt x="8529" y="0"/>
                      <a:pt x="790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14" name="Google Shape;2282;p38">
                <a:extLst>
                  <a:ext uri="{FF2B5EF4-FFF2-40B4-BE49-F238E27FC236}">
                    <a16:creationId xmlns:a16="http://schemas.microsoft.com/office/drawing/2014/main" id="{FA868BAC-D7EB-6F2C-0429-FCC8EC73FC00}"/>
                  </a:ext>
                </a:extLst>
              </p:cNvPr>
              <p:cNvSpPr/>
              <p:nvPr/>
            </p:nvSpPr>
            <p:spPr>
              <a:xfrm>
                <a:off x="5843400" y="1537550"/>
                <a:ext cx="79975" cy="76125"/>
              </a:xfrm>
              <a:custGeom>
                <a:avLst/>
                <a:gdLst/>
                <a:ahLst/>
                <a:cxnLst/>
                <a:rect l="l" t="t" r="r" b="b"/>
                <a:pathLst>
                  <a:path w="3199" h="3045" extrusionOk="0">
                    <a:moveTo>
                      <a:pt x="1603" y="0"/>
                    </a:moveTo>
                    <a:lnTo>
                      <a:pt x="1238" y="738"/>
                    </a:lnTo>
                    <a:cubicBezTo>
                      <a:pt x="1157" y="904"/>
                      <a:pt x="998" y="1018"/>
                      <a:pt x="814" y="1045"/>
                    </a:cubicBezTo>
                    <a:lnTo>
                      <a:pt x="1" y="1163"/>
                    </a:lnTo>
                    <a:lnTo>
                      <a:pt x="588" y="1735"/>
                    </a:lnTo>
                    <a:cubicBezTo>
                      <a:pt x="721" y="1864"/>
                      <a:pt x="784" y="2051"/>
                      <a:pt x="751" y="2235"/>
                    </a:cubicBezTo>
                    <a:lnTo>
                      <a:pt x="612" y="3045"/>
                    </a:lnTo>
                    <a:lnTo>
                      <a:pt x="1338" y="2662"/>
                    </a:lnTo>
                    <a:cubicBezTo>
                      <a:pt x="1421" y="2619"/>
                      <a:pt x="1511" y="2597"/>
                      <a:pt x="1601" y="2597"/>
                    </a:cubicBezTo>
                    <a:cubicBezTo>
                      <a:pt x="1691" y="2597"/>
                      <a:pt x="1781" y="2619"/>
                      <a:pt x="1862" y="2662"/>
                    </a:cubicBezTo>
                    <a:lnTo>
                      <a:pt x="2588" y="3045"/>
                    </a:lnTo>
                    <a:lnTo>
                      <a:pt x="2452" y="2235"/>
                    </a:lnTo>
                    <a:cubicBezTo>
                      <a:pt x="2419" y="2051"/>
                      <a:pt x="2479" y="1864"/>
                      <a:pt x="2612" y="1735"/>
                    </a:cubicBezTo>
                    <a:lnTo>
                      <a:pt x="3199" y="1163"/>
                    </a:lnTo>
                    <a:lnTo>
                      <a:pt x="2389" y="1045"/>
                    </a:lnTo>
                    <a:cubicBezTo>
                      <a:pt x="2205" y="1018"/>
                      <a:pt x="2045" y="904"/>
                      <a:pt x="1964" y="735"/>
                    </a:cubicBezTo>
                    <a:lnTo>
                      <a:pt x="160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</p:grp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64383ED0-B072-D28D-BD96-405064D3FF07}"/>
                </a:ext>
              </a:extLst>
            </p:cNvPr>
            <p:cNvSpPr txBox="1"/>
            <p:nvPr/>
          </p:nvSpPr>
          <p:spPr>
            <a:xfrm>
              <a:off x="4809753" y="5117729"/>
              <a:ext cx="70240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/>
                <a:t>2021</a:t>
              </a:r>
              <a:endParaRPr lang="en-GB" sz="1200" b="1" dirty="0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78782422-14B0-2862-78F6-C1EC459CA785}"/>
                </a:ext>
              </a:extLst>
            </p:cNvPr>
            <p:cNvSpPr txBox="1"/>
            <p:nvPr/>
          </p:nvSpPr>
          <p:spPr>
            <a:xfrm>
              <a:off x="5821996" y="5109934"/>
              <a:ext cx="70240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/>
                <a:t>2024</a:t>
              </a:r>
              <a:endParaRPr lang="en-GB" sz="1200" b="1" dirty="0"/>
            </a:p>
          </p:txBody>
        </p:sp>
        <p:sp>
          <p:nvSpPr>
            <p:cNvPr id="118" name="Rectangle: Rounded Corners 117">
              <a:extLst>
                <a:ext uri="{FF2B5EF4-FFF2-40B4-BE49-F238E27FC236}">
                  <a16:creationId xmlns:a16="http://schemas.microsoft.com/office/drawing/2014/main" id="{34362542-B932-76D4-65FF-F8700A68034E}"/>
                </a:ext>
              </a:extLst>
            </p:cNvPr>
            <p:cNvSpPr/>
            <p:nvPr/>
          </p:nvSpPr>
          <p:spPr>
            <a:xfrm>
              <a:off x="4560048" y="5357410"/>
              <a:ext cx="884718" cy="4571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2C831BCB-BBCF-A70E-150C-6C8C39408A0A}"/>
                </a:ext>
              </a:extLst>
            </p:cNvPr>
            <p:cNvSpPr txBox="1"/>
            <p:nvPr/>
          </p:nvSpPr>
          <p:spPr>
            <a:xfrm>
              <a:off x="4444523" y="5452922"/>
              <a:ext cx="107790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2F6FAF"/>
                  </a:solidFill>
                </a:rPr>
                <a:t>6</a:t>
              </a:r>
              <a:r>
                <a:rPr lang="en-US" sz="1200" b="1" dirty="0"/>
                <a:t> countries with IR&lt;0.4</a:t>
              </a:r>
            </a:p>
          </p:txBody>
        </p:sp>
        <p:sp>
          <p:nvSpPr>
            <p:cNvPr id="121" name="Rectangle: Rounded Corners 120">
              <a:extLst>
                <a:ext uri="{FF2B5EF4-FFF2-40B4-BE49-F238E27FC236}">
                  <a16:creationId xmlns:a16="http://schemas.microsoft.com/office/drawing/2014/main" id="{3ED065D7-ACBC-C34B-05F8-D4EB5D67F28A}"/>
                </a:ext>
              </a:extLst>
            </p:cNvPr>
            <p:cNvSpPr/>
            <p:nvPr/>
          </p:nvSpPr>
          <p:spPr>
            <a:xfrm>
              <a:off x="5895162" y="5357410"/>
              <a:ext cx="884718" cy="4571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3FF4D42A-F426-C3EA-988A-26680F343CEE}"/>
                </a:ext>
              </a:extLst>
            </p:cNvPr>
            <p:cNvSpPr txBox="1"/>
            <p:nvPr/>
          </p:nvSpPr>
          <p:spPr>
            <a:xfrm>
              <a:off x="5895162" y="5452805"/>
              <a:ext cx="107790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2F6FAF"/>
                  </a:solidFill>
                </a:rPr>
                <a:t>2</a:t>
              </a:r>
              <a:r>
                <a:rPr lang="en-US" sz="1200" b="1" dirty="0"/>
                <a:t> countries with IR&lt;0.4</a:t>
              </a:r>
            </a:p>
          </p:txBody>
        </p:sp>
        <p:sp>
          <p:nvSpPr>
            <p:cNvPr id="123" name="Arrow: Right 122">
              <a:extLst>
                <a:ext uri="{FF2B5EF4-FFF2-40B4-BE49-F238E27FC236}">
                  <a16:creationId xmlns:a16="http://schemas.microsoft.com/office/drawing/2014/main" id="{437D59B6-6120-1347-C4A8-13B0E6C4F2C0}"/>
                </a:ext>
              </a:extLst>
            </p:cNvPr>
            <p:cNvSpPr/>
            <p:nvPr/>
          </p:nvSpPr>
          <p:spPr>
            <a:xfrm>
              <a:off x="5596153" y="5687378"/>
              <a:ext cx="225288" cy="93443"/>
            </a:xfrm>
            <a:prstGeom prst="rightArrow">
              <a:avLst/>
            </a:prstGeom>
            <a:gradFill flip="none" rotWithShape="1">
              <a:gsLst>
                <a:gs pos="0">
                  <a:schemeClr val="accent6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6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6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6516648A-58C6-D758-BE1A-72DFBAB17219}"/>
                </a:ext>
              </a:extLst>
            </p:cNvPr>
            <p:cNvSpPr txBox="1"/>
            <p:nvPr/>
          </p:nvSpPr>
          <p:spPr>
            <a:xfrm>
              <a:off x="3900037" y="5812295"/>
              <a:ext cx="184832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2F6FAF"/>
                  </a:solidFill>
                </a:rPr>
                <a:t>21% </a:t>
              </a:r>
              <a:r>
                <a:rPr lang="en-US" sz="1200" b="1" dirty="0"/>
                <a:t>of contributions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9C8EC11-B6DB-85D9-2DD1-1DDB0CC4519E}"/>
                </a:ext>
              </a:extLst>
            </p:cNvPr>
            <p:cNvSpPr txBox="1"/>
            <p:nvPr/>
          </p:nvSpPr>
          <p:spPr>
            <a:xfrm>
              <a:off x="5775185" y="5814778"/>
              <a:ext cx="191559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2F6FAF"/>
                  </a:solidFill>
                </a:rPr>
                <a:t>2.4% </a:t>
              </a:r>
              <a:r>
                <a:rPr lang="en-US" sz="1200" b="1" dirty="0"/>
                <a:t>of contributions</a:t>
              </a:r>
            </a:p>
          </p:txBody>
        </p:sp>
      </p:grpSp>
      <p:sp>
        <p:nvSpPr>
          <p:cNvPr id="128" name="Footer Placeholder 4">
            <a:extLst>
              <a:ext uri="{FF2B5EF4-FFF2-40B4-BE49-F238E27FC236}">
                <a16:creationId xmlns:a16="http://schemas.microsoft.com/office/drawing/2014/main" id="{E694A380-10A9-AC1A-181E-FDD95176E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56350"/>
            <a:ext cx="6572221" cy="365125"/>
          </a:xfrm>
        </p:spPr>
        <p:txBody>
          <a:bodyPr/>
          <a:lstStyle/>
          <a:p>
            <a:r>
              <a:rPr lang="en-US" dirty="0"/>
              <a:t>Cristina Lara Arnaud</a:t>
            </a:r>
          </a:p>
        </p:txBody>
      </p:sp>
      <p:sp>
        <p:nvSpPr>
          <p:cNvPr id="129" name="Date Placeholder 76">
            <a:extLst>
              <a:ext uri="{FF2B5EF4-FFF2-40B4-BE49-F238E27FC236}">
                <a16:creationId xmlns:a16="http://schemas.microsoft.com/office/drawing/2014/main" id="{8E3DA249-9A8E-C4C9-C1D5-A0979B9235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35855" y="6350851"/>
            <a:ext cx="631160" cy="365125"/>
          </a:xfrm>
        </p:spPr>
        <p:txBody>
          <a:bodyPr/>
          <a:lstStyle/>
          <a:p>
            <a:r>
              <a:rPr lang="en-US" dirty="0"/>
              <a:t>25/03/2025</a:t>
            </a:r>
          </a:p>
        </p:txBody>
      </p:sp>
    </p:spTree>
    <p:extLst>
      <p:ext uri="{BB962C8B-B14F-4D97-AF65-F5344CB8AC3E}">
        <p14:creationId xmlns:p14="http://schemas.microsoft.com/office/powerpoint/2010/main" val="4093075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10204B-9A3E-298E-DEBB-7974A6076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283142-0E85-74BB-2EB2-0F3257BCE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2A4A35-F999-7BF4-02D7-8F218E17C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36175A9-38C8-33A0-E850-A17F83CB42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130585"/>
              </p:ext>
            </p:extLst>
          </p:nvPr>
        </p:nvGraphicFramePr>
        <p:xfrm>
          <a:off x="933279" y="1251291"/>
          <a:ext cx="2971276" cy="47628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063">
                  <a:extLst>
                    <a:ext uri="{9D8B030D-6E8A-4147-A177-3AD203B41FA5}">
                      <a16:colId xmlns:a16="http://schemas.microsoft.com/office/drawing/2014/main" val="2800793601"/>
                    </a:ext>
                  </a:extLst>
                </a:gridCol>
                <a:gridCol w="2339213">
                  <a:extLst>
                    <a:ext uri="{9D8B030D-6E8A-4147-A177-3AD203B41FA5}">
                      <a16:colId xmlns:a16="http://schemas.microsoft.com/office/drawing/2014/main" val="3779201315"/>
                    </a:ext>
                  </a:extLst>
                </a:gridCol>
              </a:tblGrid>
              <a:tr h="340414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30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Eligible for Limited Tendering</a:t>
                      </a:r>
                      <a:endParaRPr lang="en-GB" sz="26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516175096"/>
                  </a:ext>
                </a:extLst>
              </a:tr>
              <a:tr h="3683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5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3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Belgium</a:t>
                      </a:r>
                      <a:endParaRPr lang="en-GB" sz="26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93879"/>
                  </a:ext>
                </a:extLst>
              </a:tr>
              <a:tr h="3683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5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3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Federative Republic of Brazil</a:t>
                      </a:r>
                      <a:endParaRPr lang="en-GB" sz="26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9663260"/>
                  </a:ext>
                </a:extLst>
              </a:tr>
              <a:tr h="3709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5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3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Cyprus</a:t>
                      </a:r>
                      <a:endParaRPr lang="en-GB" sz="26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734450"/>
                  </a:ext>
                </a:extLst>
              </a:tr>
              <a:tr h="3683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5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5667375" algn="l"/>
                        </a:tabLst>
                        <a:defRPr/>
                      </a:pPr>
                      <a:r>
                        <a:rPr kumimoji="0" lang="en-US" sz="13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Greece</a:t>
                      </a:r>
                      <a:endParaRPr kumimoji="0" lang="en-GB" sz="26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257160"/>
                  </a:ext>
                </a:extLst>
              </a:tr>
              <a:tr h="3683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5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3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Israel</a:t>
                      </a:r>
                      <a:endParaRPr lang="en-GB" sz="26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72929"/>
                  </a:ext>
                </a:extLst>
              </a:tr>
              <a:tr h="3683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5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3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Netherlands</a:t>
                      </a:r>
                      <a:endParaRPr lang="en-GB" sz="13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n-lt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23167"/>
                  </a:ext>
                </a:extLst>
              </a:tr>
              <a:tr h="3683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5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3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Norway </a:t>
                      </a:r>
                      <a:endParaRPr lang="en-GB" sz="13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n-lt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860365"/>
                  </a:ext>
                </a:extLst>
              </a:tr>
              <a:tr h="3683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5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3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Pakistan</a:t>
                      </a:r>
                      <a:endParaRPr lang="en-GB" sz="26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7401691"/>
                  </a:ext>
                </a:extLst>
              </a:tr>
              <a:tr h="3683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5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3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Romania</a:t>
                      </a:r>
                      <a:endParaRPr lang="en-GB" sz="13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4292383"/>
                  </a:ext>
                </a:extLst>
              </a:tr>
              <a:tr h="3683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5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3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Serbia</a:t>
                      </a:r>
                      <a:endParaRPr lang="en-GB" sz="26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5246241"/>
                  </a:ext>
                </a:extLst>
              </a:tr>
              <a:tr h="3683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5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300" kern="100" dirty="0">
                          <a:effectLst/>
                          <a:latin typeface="+mj-lt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Sweden</a:t>
                      </a:r>
                      <a:endParaRPr lang="en-GB" sz="1300" kern="100" dirty="0">
                        <a:effectLst/>
                        <a:latin typeface="+mj-lt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43648"/>
                  </a:ext>
                </a:extLst>
              </a:tr>
              <a:tr h="3683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5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300" kern="100" dirty="0">
                          <a:effectLst/>
                          <a:latin typeface="+mj-lt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United Kingdom</a:t>
                      </a:r>
                      <a:endParaRPr lang="en-GB" sz="1300" kern="100" dirty="0">
                        <a:effectLst/>
                        <a:latin typeface="+mj-lt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12247" marR="12247" marT="12247" marB="1224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2551760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15F48503-D634-3445-52FC-FE39EEE3CFEB}"/>
              </a:ext>
            </a:extLst>
          </p:cNvPr>
          <p:cNvGrpSpPr/>
          <p:nvPr/>
        </p:nvGrpSpPr>
        <p:grpSpPr>
          <a:xfrm>
            <a:off x="1036638" y="1674589"/>
            <a:ext cx="387470" cy="4284274"/>
            <a:chOff x="9118401" y="1761437"/>
            <a:chExt cx="301346" cy="3331997"/>
          </a:xfrm>
        </p:grpSpPr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F090270E-4B77-3EBD-7C37-8B5BB997BE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9122612" y="1761437"/>
              <a:ext cx="291129" cy="204195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99C327C7-40E9-2144-D77A-FDFBD0B7D3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122611" y="2036058"/>
              <a:ext cx="291130" cy="206657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899C93AD-A31A-6F9E-0CA9-6465F573F24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9122611" y="2326184"/>
              <a:ext cx="291130" cy="204449"/>
            </a:xfrm>
            <a:prstGeom prst="rect">
              <a:avLst/>
            </a:prstGeom>
          </p:spPr>
        </p:pic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087E09F5-BC24-EA33-962C-BC7663B8F4C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9122611" y="2604343"/>
              <a:ext cx="291130" cy="204449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27ED0BDE-AD04-2B53-7FF3-7C9DAB0A9C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9122612" y="2893970"/>
              <a:ext cx="291129" cy="204195"/>
            </a:xfrm>
            <a:prstGeom prst="rect">
              <a:avLst/>
            </a:prstGeom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80F7D970-40DA-814C-BFA9-C0D8063AE97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9122611" y="3186212"/>
              <a:ext cx="295340" cy="201065"/>
            </a:xfrm>
            <a:prstGeom prst="rect">
              <a:avLst/>
            </a:prstGeom>
          </p:spPr>
        </p:pic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41192287-B992-292D-9E78-0D10473708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>
            <a:xfrm>
              <a:off x="9122611" y="3483147"/>
              <a:ext cx="295340" cy="201065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830DFC37-07D7-1DAD-8848-364717CAA6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>
            <a:xfrm>
              <a:off x="9122611" y="3759836"/>
              <a:ext cx="295341" cy="201315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CA274CDD-9611-0E6F-42ED-619B6AE7EB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>
            <a:xfrm>
              <a:off x="9122611" y="4048277"/>
              <a:ext cx="295340" cy="201065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2E74FC47-A1D5-8B17-CD64-81811A4E98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>
            <a:xfrm>
              <a:off x="9124406" y="4330696"/>
              <a:ext cx="295341" cy="201315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B25D0450-3610-B4FA-181D-58FB01631F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>
            <a:xfrm>
              <a:off x="9122611" y="4619808"/>
              <a:ext cx="295340" cy="201065"/>
            </a:xfrm>
            <a:prstGeom prst="rect">
              <a:avLst/>
            </a:prstGeom>
          </p:spPr>
        </p:pic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2FF0B3D8-46E4-833A-8FC2-59CA7A3BD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>
            <a:xfrm>
              <a:off x="9118401" y="4892369"/>
              <a:ext cx="295340" cy="201065"/>
            </a:xfrm>
            <a:prstGeom prst="rect">
              <a:avLst/>
            </a:prstGeom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BDCC28AA-60C4-4FED-BBBA-D689D69289F4}"/>
              </a:ext>
            </a:extLst>
          </p:cNvPr>
          <p:cNvSpPr txBox="1"/>
          <p:nvPr/>
        </p:nvSpPr>
        <p:spPr>
          <a:xfrm>
            <a:off x="4838979" y="4765549"/>
            <a:ext cx="6268568" cy="116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7000"/>
              </a:lnSpc>
              <a:spcAft>
                <a:spcPts val="800"/>
              </a:spcAft>
            </a:pPr>
            <a:r>
              <a:rPr lang="en-US" sz="1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This list will be updated if one the following events occur:</a:t>
            </a:r>
            <a:endParaRPr lang="en-GB" sz="14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Adhesion of one new Associate Member State during the period</a:t>
            </a:r>
            <a:endParaRPr lang="en-GB" sz="14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Once an Associate Member State reaches its “ceiling” </a:t>
            </a:r>
          </a:p>
          <a:p>
            <a:pPr marR="0" lvl="0" algn="just">
              <a:lnSpc>
                <a:spcPct val="107000"/>
              </a:lnSpc>
            </a:pPr>
            <a:r>
              <a:rPr lang="en-US" sz="12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    (</a:t>
            </a:r>
            <a:r>
              <a:rPr lang="en-US" sz="12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article 4.2 of the Procurement Rules</a:t>
            </a:r>
            <a:r>
              <a:rPr lang="en-US" sz="1200" kern="1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GB" sz="14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1" name="Google Shape;2848;p45">
            <a:extLst>
              <a:ext uri="{FF2B5EF4-FFF2-40B4-BE49-F238E27FC236}">
                <a16:creationId xmlns:a16="http://schemas.microsoft.com/office/drawing/2014/main" id="{D3284BFB-BAF6-A6FF-1FE1-02CE714FCEFD}"/>
              </a:ext>
            </a:extLst>
          </p:cNvPr>
          <p:cNvGrpSpPr/>
          <p:nvPr/>
        </p:nvGrpSpPr>
        <p:grpSpPr>
          <a:xfrm>
            <a:off x="5728067" y="1055533"/>
            <a:ext cx="878741" cy="878655"/>
            <a:chOff x="4049800" y="640400"/>
            <a:chExt cx="858900" cy="858900"/>
          </a:xfrm>
        </p:grpSpPr>
        <p:sp>
          <p:nvSpPr>
            <p:cNvPr id="32" name="Google Shape;2849;p45">
              <a:extLst>
                <a:ext uri="{FF2B5EF4-FFF2-40B4-BE49-F238E27FC236}">
                  <a16:creationId xmlns:a16="http://schemas.microsoft.com/office/drawing/2014/main" id="{9FB93893-9CD4-8397-238E-093D25C4955B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9642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850;p45">
              <a:extLst>
                <a:ext uri="{FF2B5EF4-FFF2-40B4-BE49-F238E27FC236}">
                  <a16:creationId xmlns:a16="http://schemas.microsoft.com/office/drawing/2014/main" id="{A7405AB2-9D24-3DD0-E371-A73309646A1C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10688114"/>
                <a:gd name="adj2" fmla="val 57417"/>
                <a:gd name="adj3" fmla="val 9909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Google Shape;2283;p38">
            <a:extLst>
              <a:ext uri="{FF2B5EF4-FFF2-40B4-BE49-F238E27FC236}">
                <a16:creationId xmlns:a16="http://schemas.microsoft.com/office/drawing/2014/main" id="{48BF8549-A40B-CE43-6FD7-FEB85298B360}"/>
              </a:ext>
            </a:extLst>
          </p:cNvPr>
          <p:cNvGrpSpPr/>
          <p:nvPr/>
        </p:nvGrpSpPr>
        <p:grpSpPr>
          <a:xfrm>
            <a:off x="6039031" y="1320855"/>
            <a:ext cx="344886" cy="400589"/>
            <a:chOff x="4492800" y="2027925"/>
            <a:chExt cx="414825" cy="481825"/>
          </a:xfrm>
          <a:solidFill>
            <a:schemeClr val="tx1"/>
          </a:solidFill>
        </p:grpSpPr>
        <p:sp>
          <p:nvSpPr>
            <p:cNvPr id="35" name="Google Shape;2284;p38">
              <a:extLst>
                <a:ext uri="{FF2B5EF4-FFF2-40B4-BE49-F238E27FC236}">
                  <a16:creationId xmlns:a16="http://schemas.microsoft.com/office/drawing/2014/main" id="{FE1C3DF6-5CDB-6332-2737-18E144BD2A76}"/>
                </a:ext>
              </a:extLst>
            </p:cNvPr>
            <p:cNvSpPr/>
            <p:nvPr/>
          </p:nvSpPr>
          <p:spPr>
            <a:xfrm>
              <a:off x="4492800" y="2027925"/>
              <a:ext cx="54600" cy="481825"/>
            </a:xfrm>
            <a:custGeom>
              <a:avLst/>
              <a:gdLst/>
              <a:ahLst/>
              <a:cxnLst/>
              <a:rect l="l" t="t" r="r" b="b"/>
              <a:pathLst>
                <a:path w="2184" h="19273" extrusionOk="0">
                  <a:moveTo>
                    <a:pt x="912" y="1"/>
                  </a:moveTo>
                  <a:cubicBezTo>
                    <a:pt x="407" y="1"/>
                    <a:pt x="0" y="407"/>
                    <a:pt x="0" y="913"/>
                  </a:cubicBezTo>
                  <a:lnTo>
                    <a:pt x="0" y="18360"/>
                  </a:lnTo>
                  <a:cubicBezTo>
                    <a:pt x="0" y="18866"/>
                    <a:pt x="407" y="19273"/>
                    <a:pt x="912" y="19273"/>
                  </a:cubicBezTo>
                  <a:lnTo>
                    <a:pt x="1271" y="19273"/>
                  </a:lnTo>
                  <a:cubicBezTo>
                    <a:pt x="1777" y="19273"/>
                    <a:pt x="2183" y="18866"/>
                    <a:pt x="2183" y="18360"/>
                  </a:cubicBezTo>
                  <a:lnTo>
                    <a:pt x="2183" y="913"/>
                  </a:lnTo>
                  <a:cubicBezTo>
                    <a:pt x="2183" y="407"/>
                    <a:pt x="1777" y="1"/>
                    <a:pt x="12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6" name="Google Shape;2285;p38">
              <a:extLst>
                <a:ext uri="{FF2B5EF4-FFF2-40B4-BE49-F238E27FC236}">
                  <a16:creationId xmlns:a16="http://schemas.microsoft.com/office/drawing/2014/main" id="{87D4E16E-2B7E-D4C2-FF6B-CC1F18E30137}"/>
                </a:ext>
              </a:extLst>
            </p:cNvPr>
            <p:cNvSpPr/>
            <p:nvPr/>
          </p:nvSpPr>
          <p:spPr>
            <a:xfrm>
              <a:off x="4575600" y="2051425"/>
              <a:ext cx="332025" cy="262450"/>
            </a:xfrm>
            <a:custGeom>
              <a:avLst/>
              <a:gdLst/>
              <a:ahLst/>
              <a:cxnLst/>
              <a:rect l="l" t="t" r="r" b="b"/>
              <a:pathLst>
                <a:path w="13281" h="10498" extrusionOk="0">
                  <a:moveTo>
                    <a:pt x="0" y="0"/>
                  </a:moveTo>
                  <a:lnTo>
                    <a:pt x="0" y="10497"/>
                  </a:lnTo>
                  <a:lnTo>
                    <a:pt x="12485" y="10497"/>
                  </a:lnTo>
                  <a:cubicBezTo>
                    <a:pt x="13006" y="10494"/>
                    <a:pt x="13280" y="9874"/>
                    <a:pt x="12925" y="9488"/>
                  </a:cubicBezTo>
                  <a:lnTo>
                    <a:pt x="9010" y="5249"/>
                  </a:lnTo>
                  <a:lnTo>
                    <a:pt x="12925" y="1006"/>
                  </a:lnTo>
                  <a:cubicBezTo>
                    <a:pt x="13280" y="620"/>
                    <a:pt x="13006" y="0"/>
                    <a:pt x="124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A912522D-F7DC-4E4F-22A0-867AE12BDE6E}"/>
              </a:ext>
            </a:extLst>
          </p:cNvPr>
          <p:cNvSpPr txBox="1"/>
          <p:nvPr/>
        </p:nvSpPr>
        <p:spPr>
          <a:xfrm>
            <a:off x="4585181" y="1950646"/>
            <a:ext cx="3272488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dirty="0"/>
              <a:t>T</a:t>
            </a:r>
            <a:r>
              <a:rPr lang="en-GB" sz="1600" dirty="0">
                <a:solidFill>
                  <a:schemeClr val="tx1"/>
                </a:solidFill>
              </a:rPr>
              <a:t>o improve the return coefficient to CERN’s Member States and Associate Member States with the lowest industrial return coefficient</a:t>
            </a:r>
            <a:endParaRPr lang="fr-CH" sz="1600" dirty="0">
              <a:solidFill>
                <a:schemeClr val="tx1"/>
              </a:solidFill>
            </a:endParaRPr>
          </a:p>
        </p:txBody>
      </p:sp>
      <p:sp>
        <p:nvSpPr>
          <p:cNvPr id="39" name="Google Shape;2266;p38">
            <a:extLst>
              <a:ext uri="{FF2B5EF4-FFF2-40B4-BE49-F238E27FC236}">
                <a16:creationId xmlns:a16="http://schemas.microsoft.com/office/drawing/2014/main" id="{5FD76066-72E8-4EF3-DE86-85312D4F6AA1}"/>
              </a:ext>
            </a:extLst>
          </p:cNvPr>
          <p:cNvSpPr/>
          <p:nvPr/>
        </p:nvSpPr>
        <p:spPr>
          <a:xfrm>
            <a:off x="9576683" y="1284695"/>
            <a:ext cx="400652" cy="400589"/>
          </a:xfrm>
          <a:custGeom>
            <a:avLst/>
            <a:gdLst/>
            <a:ahLst/>
            <a:cxnLst/>
            <a:rect l="l" t="t" r="r" b="b"/>
            <a:pathLst>
              <a:path w="19276" h="19273" extrusionOk="0">
                <a:moveTo>
                  <a:pt x="9600" y="4592"/>
                </a:moveTo>
                <a:cubicBezTo>
                  <a:pt x="12403" y="4592"/>
                  <a:pt x="14683" y="6872"/>
                  <a:pt x="14683" y="9675"/>
                </a:cubicBezTo>
                <a:cubicBezTo>
                  <a:pt x="14683" y="12476"/>
                  <a:pt x="12403" y="14755"/>
                  <a:pt x="9600" y="14755"/>
                </a:cubicBezTo>
                <a:cubicBezTo>
                  <a:pt x="6799" y="14755"/>
                  <a:pt x="4520" y="12476"/>
                  <a:pt x="4520" y="9675"/>
                </a:cubicBezTo>
                <a:cubicBezTo>
                  <a:pt x="4520" y="6872"/>
                  <a:pt x="6799" y="4592"/>
                  <a:pt x="9600" y="4592"/>
                </a:cubicBezTo>
                <a:close/>
                <a:moveTo>
                  <a:pt x="8471" y="0"/>
                </a:moveTo>
                <a:cubicBezTo>
                  <a:pt x="8212" y="0"/>
                  <a:pt x="7986" y="175"/>
                  <a:pt x="7923" y="428"/>
                </a:cubicBezTo>
                <a:lnTo>
                  <a:pt x="7691" y="1427"/>
                </a:lnTo>
                <a:cubicBezTo>
                  <a:pt x="6778" y="1635"/>
                  <a:pt x="5908" y="1993"/>
                  <a:pt x="5116" y="2490"/>
                </a:cubicBezTo>
                <a:lnTo>
                  <a:pt x="4300" y="2002"/>
                </a:lnTo>
                <a:cubicBezTo>
                  <a:pt x="4210" y="1949"/>
                  <a:pt x="4110" y="1922"/>
                  <a:pt x="4010" y="1922"/>
                </a:cubicBezTo>
                <a:cubicBezTo>
                  <a:pt x="3864" y="1922"/>
                  <a:pt x="3719" y="1978"/>
                  <a:pt x="3611" y="2087"/>
                </a:cubicBezTo>
                <a:lnTo>
                  <a:pt x="2015" y="3683"/>
                </a:lnTo>
                <a:cubicBezTo>
                  <a:pt x="1831" y="3866"/>
                  <a:pt x="1798" y="4153"/>
                  <a:pt x="1930" y="4372"/>
                </a:cubicBezTo>
                <a:lnTo>
                  <a:pt x="2418" y="5188"/>
                </a:lnTo>
                <a:cubicBezTo>
                  <a:pt x="1921" y="5980"/>
                  <a:pt x="1563" y="6851"/>
                  <a:pt x="1355" y="7766"/>
                </a:cubicBezTo>
                <a:lnTo>
                  <a:pt x="431" y="7995"/>
                </a:lnTo>
                <a:cubicBezTo>
                  <a:pt x="178" y="8058"/>
                  <a:pt x="0" y="8284"/>
                  <a:pt x="3" y="8546"/>
                </a:cubicBezTo>
                <a:lnTo>
                  <a:pt x="3" y="10804"/>
                </a:lnTo>
                <a:cubicBezTo>
                  <a:pt x="0" y="11060"/>
                  <a:pt x="178" y="11286"/>
                  <a:pt x="428" y="11349"/>
                </a:cubicBezTo>
                <a:lnTo>
                  <a:pt x="1352" y="11581"/>
                </a:lnTo>
                <a:cubicBezTo>
                  <a:pt x="1560" y="12494"/>
                  <a:pt x="1921" y="13364"/>
                  <a:pt x="2418" y="14159"/>
                </a:cubicBezTo>
                <a:lnTo>
                  <a:pt x="1927" y="14972"/>
                </a:lnTo>
                <a:cubicBezTo>
                  <a:pt x="1795" y="15195"/>
                  <a:pt x="1831" y="15478"/>
                  <a:pt x="2012" y="15662"/>
                </a:cubicBezTo>
                <a:lnTo>
                  <a:pt x="3611" y="17261"/>
                </a:lnTo>
                <a:cubicBezTo>
                  <a:pt x="3720" y="17368"/>
                  <a:pt x="3864" y="17424"/>
                  <a:pt x="4011" y="17424"/>
                </a:cubicBezTo>
                <a:cubicBezTo>
                  <a:pt x="4110" y="17424"/>
                  <a:pt x="4210" y="17398"/>
                  <a:pt x="4300" y="17345"/>
                </a:cubicBezTo>
                <a:lnTo>
                  <a:pt x="5113" y="16854"/>
                </a:lnTo>
                <a:cubicBezTo>
                  <a:pt x="5908" y="17351"/>
                  <a:pt x="6778" y="17712"/>
                  <a:pt x="7691" y="17920"/>
                </a:cubicBezTo>
                <a:lnTo>
                  <a:pt x="7923" y="18844"/>
                </a:lnTo>
                <a:cubicBezTo>
                  <a:pt x="7983" y="19094"/>
                  <a:pt x="8212" y="19272"/>
                  <a:pt x="8471" y="19272"/>
                </a:cubicBezTo>
                <a:lnTo>
                  <a:pt x="10729" y="19272"/>
                </a:lnTo>
                <a:cubicBezTo>
                  <a:pt x="10988" y="19272"/>
                  <a:pt x="11214" y="19097"/>
                  <a:pt x="11277" y="18844"/>
                </a:cubicBezTo>
                <a:lnTo>
                  <a:pt x="11509" y="17920"/>
                </a:lnTo>
                <a:cubicBezTo>
                  <a:pt x="12421" y="17712"/>
                  <a:pt x="13292" y="17354"/>
                  <a:pt x="14084" y="16857"/>
                </a:cubicBezTo>
                <a:lnTo>
                  <a:pt x="14900" y="17345"/>
                </a:lnTo>
                <a:cubicBezTo>
                  <a:pt x="14989" y="17399"/>
                  <a:pt x="15090" y="17425"/>
                  <a:pt x="15190" y="17425"/>
                </a:cubicBezTo>
                <a:cubicBezTo>
                  <a:pt x="15336" y="17425"/>
                  <a:pt x="15480" y="17369"/>
                  <a:pt x="15589" y="17261"/>
                </a:cubicBezTo>
                <a:lnTo>
                  <a:pt x="17185" y="15665"/>
                </a:lnTo>
                <a:cubicBezTo>
                  <a:pt x="17369" y="15481"/>
                  <a:pt x="17402" y="15195"/>
                  <a:pt x="17270" y="14975"/>
                </a:cubicBezTo>
                <a:lnTo>
                  <a:pt x="16782" y="14159"/>
                </a:lnTo>
                <a:cubicBezTo>
                  <a:pt x="17279" y="13367"/>
                  <a:pt x="17637" y="12497"/>
                  <a:pt x="17845" y="11584"/>
                </a:cubicBezTo>
                <a:lnTo>
                  <a:pt x="18844" y="11352"/>
                </a:lnTo>
                <a:cubicBezTo>
                  <a:pt x="19097" y="11289"/>
                  <a:pt x="19275" y="11063"/>
                  <a:pt x="19275" y="10804"/>
                </a:cubicBezTo>
                <a:lnTo>
                  <a:pt x="19275" y="8546"/>
                </a:lnTo>
                <a:cubicBezTo>
                  <a:pt x="19275" y="8287"/>
                  <a:pt x="19097" y="8061"/>
                  <a:pt x="18847" y="7998"/>
                </a:cubicBezTo>
                <a:lnTo>
                  <a:pt x="17848" y="7766"/>
                </a:lnTo>
                <a:cubicBezTo>
                  <a:pt x="17640" y="6854"/>
                  <a:pt x="17279" y="5983"/>
                  <a:pt x="16782" y="5188"/>
                </a:cubicBezTo>
                <a:lnTo>
                  <a:pt x="17273" y="4375"/>
                </a:lnTo>
                <a:cubicBezTo>
                  <a:pt x="17405" y="4153"/>
                  <a:pt x="17369" y="3869"/>
                  <a:pt x="17188" y="3686"/>
                </a:cubicBezTo>
                <a:lnTo>
                  <a:pt x="15589" y="2090"/>
                </a:lnTo>
                <a:cubicBezTo>
                  <a:pt x="15480" y="1980"/>
                  <a:pt x="15335" y="1923"/>
                  <a:pt x="15188" y="1923"/>
                </a:cubicBezTo>
                <a:cubicBezTo>
                  <a:pt x="15089" y="1923"/>
                  <a:pt x="14989" y="1949"/>
                  <a:pt x="14900" y="2002"/>
                </a:cubicBezTo>
                <a:lnTo>
                  <a:pt x="14087" y="2493"/>
                </a:lnTo>
                <a:cubicBezTo>
                  <a:pt x="13292" y="1996"/>
                  <a:pt x="12421" y="1635"/>
                  <a:pt x="11509" y="1427"/>
                </a:cubicBezTo>
                <a:lnTo>
                  <a:pt x="11277" y="428"/>
                </a:lnTo>
                <a:cubicBezTo>
                  <a:pt x="11217" y="178"/>
                  <a:pt x="10988" y="0"/>
                  <a:pt x="1072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40" name="Google Shape;2267;p38">
            <a:extLst>
              <a:ext uri="{FF2B5EF4-FFF2-40B4-BE49-F238E27FC236}">
                <a16:creationId xmlns:a16="http://schemas.microsoft.com/office/drawing/2014/main" id="{10A1A0F0-493D-46D7-8FBB-8862EDE491E9}"/>
              </a:ext>
            </a:extLst>
          </p:cNvPr>
          <p:cNvSpPr/>
          <p:nvPr/>
        </p:nvSpPr>
        <p:spPr>
          <a:xfrm>
            <a:off x="9691593" y="1403201"/>
            <a:ext cx="170832" cy="164305"/>
          </a:xfrm>
          <a:custGeom>
            <a:avLst/>
            <a:gdLst/>
            <a:ahLst/>
            <a:cxnLst/>
            <a:rect l="l" t="t" r="r" b="b"/>
            <a:pathLst>
              <a:path w="8219" h="7905" extrusionOk="0">
                <a:moveTo>
                  <a:pt x="4265" y="1129"/>
                </a:moveTo>
                <a:cubicBezTo>
                  <a:pt x="4629" y="1129"/>
                  <a:pt x="4996" y="1199"/>
                  <a:pt x="5346" y="1343"/>
                </a:cubicBezTo>
                <a:cubicBezTo>
                  <a:pt x="6400" y="1780"/>
                  <a:pt x="7089" y="2810"/>
                  <a:pt x="7089" y="3954"/>
                </a:cubicBezTo>
                <a:cubicBezTo>
                  <a:pt x="7086" y="5511"/>
                  <a:pt x="5825" y="6773"/>
                  <a:pt x="4265" y="6776"/>
                </a:cubicBezTo>
                <a:cubicBezTo>
                  <a:pt x="3124" y="6776"/>
                  <a:pt x="2094" y="6089"/>
                  <a:pt x="1657" y="5032"/>
                </a:cubicBezTo>
                <a:cubicBezTo>
                  <a:pt x="1221" y="3978"/>
                  <a:pt x="1461" y="2765"/>
                  <a:pt x="2268" y="1958"/>
                </a:cubicBezTo>
                <a:cubicBezTo>
                  <a:pt x="2808" y="1416"/>
                  <a:pt x="3530" y="1129"/>
                  <a:pt x="4265" y="1129"/>
                </a:cubicBezTo>
                <a:close/>
                <a:moveTo>
                  <a:pt x="4265" y="0"/>
                </a:moveTo>
                <a:cubicBezTo>
                  <a:pt x="2666" y="0"/>
                  <a:pt x="1227" y="964"/>
                  <a:pt x="612" y="2440"/>
                </a:cubicBezTo>
                <a:cubicBezTo>
                  <a:pt x="1" y="3918"/>
                  <a:pt x="341" y="5616"/>
                  <a:pt x="1470" y="6749"/>
                </a:cubicBezTo>
                <a:cubicBezTo>
                  <a:pt x="2226" y="7504"/>
                  <a:pt x="3237" y="7905"/>
                  <a:pt x="4265" y="7905"/>
                </a:cubicBezTo>
                <a:cubicBezTo>
                  <a:pt x="4774" y="7905"/>
                  <a:pt x="5288" y="7806"/>
                  <a:pt x="5777" y="7604"/>
                </a:cubicBezTo>
                <a:cubicBezTo>
                  <a:pt x="7255" y="6993"/>
                  <a:pt x="8219" y="5550"/>
                  <a:pt x="8219" y="3954"/>
                </a:cubicBezTo>
                <a:cubicBezTo>
                  <a:pt x="8216" y="1771"/>
                  <a:pt x="6448" y="3"/>
                  <a:pt x="426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41" name="Google Shape;2848;p45">
            <a:extLst>
              <a:ext uri="{FF2B5EF4-FFF2-40B4-BE49-F238E27FC236}">
                <a16:creationId xmlns:a16="http://schemas.microsoft.com/office/drawing/2014/main" id="{3C51D4EB-DE7A-BB46-1569-9AC9F2E2695C}"/>
              </a:ext>
            </a:extLst>
          </p:cNvPr>
          <p:cNvGrpSpPr/>
          <p:nvPr/>
        </p:nvGrpSpPr>
        <p:grpSpPr>
          <a:xfrm>
            <a:off x="9337638" y="1045661"/>
            <a:ext cx="878741" cy="878655"/>
            <a:chOff x="4049800" y="640400"/>
            <a:chExt cx="858900" cy="858900"/>
          </a:xfrm>
        </p:grpSpPr>
        <p:sp>
          <p:nvSpPr>
            <p:cNvPr id="42" name="Google Shape;2849;p45">
              <a:extLst>
                <a:ext uri="{FF2B5EF4-FFF2-40B4-BE49-F238E27FC236}">
                  <a16:creationId xmlns:a16="http://schemas.microsoft.com/office/drawing/2014/main" id="{4125FD3B-C3E9-AEEF-48A9-4B93E977A09A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9642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850;p45">
              <a:extLst>
                <a:ext uri="{FF2B5EF4-FFF2-40B4-BE49-F238E27FC236}">
                  <a16:creationId xmlns:a16="http://schemas.microsoft.com/office/drawing/2014/main" id="{0DF2AFB6-904E-3D58-3EC9-C1BA3BFD9FEC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10688114"/>
                <a:gd name="adj2" fmla="val 57417"/>
                <a:gd name="adj3" fmla="val 9909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8D346F7E-5DB9-26C9-5C90-36A0132EE160}"/>
              </a:ext>
            </a:extLst>
          </p:cNvPr>
          <p:cNvSpPr/>
          <p:nvPr/>
        </p:nvSpPr>
        <p:spPr>
          <a:xfrm>
            <a:off x="4918042" y="1452588"/>
            <a:ext cx="884718" cy="4571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75841FCA-4805-61B5-F20E-A99C53629762}"/>
              </a:ext>
            </a:extLst>
          </p:cNvPr>
          <p:cNvSpPr/>
          <p:nvPr/>
        </p:nvSpPr>
        <p:spPr>
          <a:xfrm>
            <a:off x="6526977" y="1452588"/>
            <a:ext cx="884718" cy="4571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893E0701-3D82-29D8-3118-5F87A998AA2F}"/>
              </a:ext>
            </a:extLst>
          </p:cNvPr>
          <p:cNvSpPr/>
          <p:nvPr/>
        </p:nvSpPr>
        <p:spPr>
          <a:xfrm>
            <a:off x="8521091" y="1443365"/>
            <a:ext cx="884718" cy="4571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55A10A2B-6A81-9BEE-8FE1-832CCA86BB27}"/>
              </a:ext>
            </a:extLst>
          </p:cNvPr>
          <p:cNvSpPr/>
          <p:nvPr/>
        </p:nvSpPr>
        <p:spPr>
          <a:xfrm>
            <a:off x="10130026" y="1443365"/>
            <a:ext cx="884718" cy="4571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0183210-4F2C-09A9-CEBD-98C388B9EE22}"/>
              </a:ext>
            </a:extLst>
          </p:cNvPr>
          <p:cNvSpPr txBox="1"/>
          <p:nvPr/>
        </p:nvSpPr>
        <p:spPr>
          <a:xfrm>
            <a:off x="8507794" y="2074619"/>
            <a:ext cx="25410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/>
              <a:t>Limited Tendering procedure</a:t>
            </a:r>
            <a:endParaRPr lang="fr-CH" sz="1800" b="1" dirty="0"/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7132D150-3CCC-D616-B1D7-94FF4D7954BD}"/>
              </a:ext>
            </a:extLst>
          </p:cNvPr>
          <p:cNvSpPr/>
          <p:nvPr/>
        </p:nvSpPr>
        <p:spPr>
          <a:xfrm>
            <a:off x="7945612" y="2186427"/>
            <a:ext cx="474239" cy="245172"/>
          </a:xfrm>
          <a:prstGeom prst="rightArrow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6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6">
                  <a:lumMod val="60000"/>
                  <a:lumOff val="40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Google Shape;1408;p34">
            <a:extLst>
              <a:ext uri="{FF2B5EF4-FFF2-40B4-BE49-F238E27FC236}">
                <a16:creationId xmlns:a16="http://schemas.microsoft.com/office/drawing/2014/main" id="{BECD37D4-F41C-3EA1-A9CA-BDEDE0355959}"/>
              </a:ext>
            </a:extLst>
          </p:cNvPr>
          <p:cNvSpPr/>
          <p:nvPr/>
        </p:nvSpPr>
        <p:spPr>
          <a:xfrm flipV="1">
            <a:off x="4914547" y="3171197"/>
            <a:ext cx="6192999" cy="45719"/>
          </a:xfrm>
          <a:custGeom>
            <a:avLst/>
            <a:gdLst/>
            <a:ahLst/>
            <a:cxnLst/>
            <a:rect l="l" t="t" r="r" b="b"/>
            <a:pathLst>
              <a:path w="39435" h="787" extrusionOk="0">
                <a:moveTo>
                  <a:pt x="1" y="1"/>
                </a:moveTo>
                <a:lnTo>
                  <a:pt x="1" y="787"/>
                </a:lnTo>
                <a:lnTo>
                  <a:pt x="39434" y="787"/>
                </a:lnTo>
                <a:lnTo>
                  <a:pt x="39434" y="1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84E9AE78-E7A1-F276-BB98-88ADA5AE1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88704"/>
            <a:ext cx="11376025" cy="789651"/>
          </a:xfrm>
        </p:spPr>
        <p:txBody>
          <a:bodyPr anchor="t">
            <a:normAutofit/>
          </a:bodyPr>
          <a:lstStyle/>
          <a:p>
            <a:r>
              <a:rPr lang="en-US" sz="2800" dirty="0"/>
              <a:t>Commitment to continuing improving the balance</a:t>
            </a:r>
            <a:endParaRPr lang="en-GB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23FF72-D73D-B0C1-CA2B-6BC9C7531167}"/>
              </a:ext>
            </a:extLst>
          </p:cNvPr>
          <p:cNvSpPr txBox="1"/>
          <p:nvPr/>
        </p:nvSpPr>
        <p:spPr>
          <a:xfrm>
            <a:off x="4840806" y="3587391"/>
            <a:ext cx="63091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Procurement Rules allow extended use of Limited Tendering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Collaborate with all Member States, especially via the ILOs</a:t>
            </a:r>
            <a:endParaRPr lang="en-GB" sz="1600" dirty="0"/>
          </a:p>
        </p:txBody>
      </p:sp>
      <p:sp>
        <p:nvSpPr>
          <p:cNvPr id="22" name="Google Shape;1408;p34">
            <a:extLst>
              <a:ext uri="{FF2B5EF4-FFF2-40B4-BE49-F238E27FC236}">
                <a16:creationId xmlns:a16="http://schemas.microsoft.com/office/drawing/2014/main" id="{7162017E-7B6A-B183-863F-2EC7F54F768C}"/>
              </a:ext>
            </a:extLst>
          </p:cNvPr>
          <p:cNvSpPr/>
          <p:nvPr/>
        </p:nvSpPr>
        <p:spPr>
          <a:xfrm flipV="1">
            <a:off x="4914546" y="4433352"/>
            <a:ext cx="6192999" cy="55590"/>
          </a:xfrm>
          <a:custGeom>
            <a:avLst/>
            <a:gdLst/>
            <a:ahLst/>
            <a:cxnLst/>
            <a:rect l="l" t="t" r="r" b="b"/>
            <a:pathLst>
              <a:path w="39435" h="787" extrusionOk="0">
                <a:moveTo>
                  <a:pt x="1" y="1"/>
                </a:moveTo>
                <a:lnTo>
                  <a:pt x="1" y="787"/>
                </a:lnTo>
                <a:lnTo>
                  <a:pt x="39434" y="787"/>
                </a:lnTo>
                <a:lnTo>
                  <a:pt x="39434" y="1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40964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with different flags&#10;&#10;AI-generated content may be incorrect.">
            <a:extLst>
              <a:ext uri="{FF2B5EF4-FFF2-40B4-BE49-F238E27FC236}">
                <a16:creationId xmlns:a16="http://schemas.microsoft.com/office/drawing/2014/main" id="{233B9B19-B86B-D880-1B3A-3D1C13B9D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939" y="1439335"/>
            <a:ext cx="7270123" cy="4069509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15F61789-3F2A-CC71-F266-087C34815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222" y="299807"/>
            <a:ext cx="11376025" cy="1065742"/>
          </a:xfrm>
        </p:spPr>
        <p:txBody>
          <a:bodyPr/>
          <a:lstStyle/>
          <a:p>
            <a:r>
              <a:rPr lang="en-US" altLang="en-US" sz="2800" dirty="0">
                <a:latin typeface="+mj-lt"/>
                <a:cs typeface="Arial" panose="020B0604020202020204" pitchFamily="34" charset="0"/>
              </a:rPr>
              <a:t>New way to present IR (MS)</a:t>
            </a:r>
            <a:br>
              <a:rPr lang="en-US" altLang="en-US" sz="3600" dirty="0">
                <a:latin typeface="+mj-lt"/>
                <a:cs typeface="Arial" panose="020B0604020202020204" pitchFamily="34" charset="0"/>
              </a:rPr>
            </a:b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9B0C0E-0AB0-B568-9200-04779EF8DDCB}"/>
              </a:ext>
            </a:extLst>
          </p:cNvPr>
          <p:cNvSpPr txBox="1"/>
          <p:nvPr/>
        </p:nvSpPr>
        <p:spPr>
          <a:xfrm>
            <a:off x="4379992" y="1070003"/>
            <a:ext cx="3432017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Return Coefficient </a:t>
            </a:r>
          </a:p>
          <a:p>
            <a:pPr algn="ctr"/>
            <a:r>
              <a:rPr lang="en-US" sz="1600" dirty="0"/>
              <a:t>2020 – 2024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94E409-D793-3FA1-3619-A07AB42BD34B}"/>
              </a:ext>
            </a:extLst>
          </p:cNvPr>
          <p:cNvSpPr txBox="1"/>
          <p:nvPr/>
        </p:nvSpPr>
        <p:spPr>
          <a:xfrm>
            <a:off x="1474206" y="5324178"/>
            <a:ext cx="9243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Member States, 2024 Industrial Return (IR) return coefficient 2021-2024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5104D-14DB-C39F-59E1-2224C3F3E876}"/>
              </a:ext>
            </a:extLst>
          </p:cNvPr>
          <p:cNvSpPr txBox="1"/>
          <p:nvPr/>
        </p:nvSpPr>
        <p:spPr>
          <a:xfrm>
            <a:off x="3047246" y="5656417"/>
            <a:ext cx="60975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The bubble size reflects size of contribution to the budget </a:t>
            </a:r>
            <a:endParaRPr lang="en-GB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7D1B9C-C070-4B6E-EB5E-017D08818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6EDD32-9298-D15F-4C3C-B99CE14C1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56350"/>
            <a:ext cx="6572221" cy="365125"/>
          </a:xfrm>
        </p:spPr>
        <p:txBody>
          <a:bodyPr/>
          <a:lstStyle/>
          <a:p>
            <a:r>
              <a:rPr lang="en-US" dirty="0"/>
              <a:t>Cristina Lara Arnaud</a:t>
            </a:r>
          </a:p>
        </p:txBody>
      </p:sp>
      <p:sp>
        <p:nvSpPr>
          <p:cNvPr id="6" name="Date Placeholder 76">
            <a:extLst>
              <a:ext uri="{FF2B5EF4-FFF2-40B4-BE49-F238E27FC236}">
                <a16:creationId xmlns:a16="http://schemas.microsoft.com/office/drawing/2014/main" id="{3B5C7172-9CC9-7730-9A12-1389E6E10D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35855" y="6350851"/>
            <a:ext cx="631160" cy="365125"/>
          </a:xfrm>
        </p:spPr>
        <p:txBody>
          <a:bodyPr/>
          <a:lstStyle/>
          <a:p>
            <a:r>
              <a:rPr lang="en-US" dirty="0"/>
              <a:t>25/03/2025</a:t>
            </a:r>
          </a:p>
        </p:txBody>
      </p:sp>
    </p:spTree>
    <p:extLst>
      <p:ext uri="{BB962C8B-B14F-4D97-AF65-F5344CB8AC3E}">
        <p14:creationId xmlns:p14="http://schemas.microsoft.com/office/powerpoint/2010/main" val="6053045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D89CB2-4EFD-6320-AFF8-D92E1826A0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with different colored balls&#10;&#10;AI-generated content may be incorrect.">
            <a:extLst>
              <a:ext uri="{FF2B5EF4-FFF2-40B4-BE49-F238E27FC236}">
                <a16:creationId xmlns:a16="http://schemas.microsoft.com/office/drawing/2014/main" id="{E91837C8-1961-C1AF-7893-570315AE61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319" y="1525319"/>
            <a:ext cx="8107362" cy="38073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C761C1B-7D2C-41F1-3CB4-3C84182B6DF0}"/>
              </a:ext>
            </a:extLst>
          </p:cNvPr>
          <p:cNvSpPr txBox="1"/>
          <p:nvPr/>
        </p:nvSpPr>
        <p:spPr>
          <a:xfrm>
            <a:off x="1474206" y="5234000"/>
            <a:ext cx="9243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Associate Member States, 2024 Industrial Return (IR) return coefficient 2021-2024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7FD89E09-CD4E-5D41-45F4-157700B53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231919"/>
            <a:ext cx="11376025" cy="1065742"/>
          </a:xfrm>
        </p:spPr>
        <p:txBody>
          <a:bodyPr/>
          <a:lstStyle/>
          <a:p>
            <a:r>
              <a:rPr lang="en-US" altLang="en-US" sz="2800" dirty="0">
                <a:latin typeface="+mj-lt"/>
                <a:cs typeface="Arial" panose="020B0604020202020204" pitchFamily="34" charset="0"/>
              </a:rPr>
              <a:t>New</a:t>
            </a:r>
            <a:r>
              <a:rPr lang="en-US" altLang="en-US" sz="3600" dirty="0">
                <a:latin typeface="+mj-lt"/>
                <a:cs typeface="Arial" panose="020B0604020202020204" pitchFamily="34" charset="0"/>
              </a:rPr>
              <a:t> </a:t>
            </a:r>
            <a:r>
              <a:rPr lang="en-US" altLang="en-US" sz="2800" dirty="0">
                <a:latin typeface="+mj-lt"/>
                <a:cs typeface="Arial" panose="020B0604020202020204" pitchFamily="34" charset="0"/>
              </a:rPr>
              <a:t>way to present IR (AMS)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C27B12-BEE0-DF0D-65E4-276B890F95A2}"/>
              </a:ext>
            </a:extLst>
          </p:cNvPr>
          <p:cNvSpPr txBox="1"/>
          <p:nvPr/>
        </p:nvSpPr>
        <p:spPr>
          <a:xfrm>
            <a:off x="4379992" y="1070003"/>
            <a:ext cx="3432017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Return Coefficient </a:t>
            </a:r>
          </a:p>
          <a:p>
            <a:pPr algn="ctr"/>
            <a:r>
              <a:rPr lang="en-US" sz="1600" dirty="0"/>
              <a:t>2020 – 2024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5C4F7F-EFDA-DA93-9C94-47F5FD8EDDAC}"/>
              </a:ext>
            </a:extLst>
          </p:cNvPr>
          <p:cNvSpPr txBox="1"/>
          <p:nvPr/>
        </p:nvSpPr>
        <p:spPr>
          <a:xfrm>
            <a:off x="3047246" y="5566239"/>
            <a:ext cx="60975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The bubble size reflects size of contribution to the budget </a:t>
            </a:r>
            <a:endParaRPr lang="en-GB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8E1A1A-5D32-1AB6-437C-404F4F311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78314" y="6350850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14</a:t>
            </a:fld>
            <a:endParaRPr lang="fr-FR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D7D017A-EC2E-AFCB-7A97-978795DB8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56350"/>
            <a:ext cx="6572221" cy="365125"/>
          </a:xfrm>
        </p:spPr>
        <p:txBody>
          <a:bodyPr/>
          <a:lstStyle/>
          <a:p>
            <a:r>
              <a:rPr lang="en-US" dirty="0"/>
              <a:t>Cristina Lara Arnaud</a:t>
            </a:r>
          </a:p>
        </p:txBody>
      </p:sp>
      <p:sp>
        <p:nvSpPr>
          <p:cNvPr id="8" name="Date Placeholder 76">
            <a:extLst>
              <a:ext uri="{FF2B5EF4-FFF2-40B4-BE49-F238E27FC236}">
                <a16:creationId xmlns:a16="http://schemas.microsoft.com/office/drawing/2014/main" id="{106757A7-F4B3-ACF0-F309-1F0627782C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35855" y="6350851"/>
            <a:ext cx="631160" cy="365125"/>
          </a:xfrm>
        </p:spPr>
        <p:txBody>
          <a:bodyPr/>
          <a:lstStyle/>
          <a:p>
            <a:r>
              <a:rPr lang="en-US" dirty="0"/>
              <a:t>25/03/2025</a:t>
            </a:r>
          </a:p>
        </p:txBody>
      </p:sp>
    </p:spTree>
    <p:extLst>
      <p:ext uri="{BB962C8B-B14F-4D97-AF65-F5344CB8AC3E}">
        <p14:creationId xmlns:p14="http://schemas.microsoft.com/office/powerpoint/2010/main" val="3567500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061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BF227B-82BB-18E9-DCD9-F30A6BDE6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Introduction</a:t>
            </a:r>
            <a:endParaRPr lang="en-GB" sz="2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6A7C0-310E-5B84-3A6F-F77865D87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56350"/>
            <a:ext cx="6572221" cy="365125"/>
          </a:xfrm>
        </p:spPr>
        <p:txBody>
          <a:bodyPr/>
          <a:lstStyle/>
          <a:p>
            <a:r>
              <a:rPr lang="en-US" dirty="0"/>
              <a:t>Cristina Lara Arnaud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DC14E-C357-DA71-C690-04834C629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6FF0CA3-502C-E3DA-E39E-72931D4CB7D3}"/>
              </a:ext>
            </a:extLst>
          </p:cNvPr>
          <p:cNvGrpSpPr/>
          <p:nvPr/>
        </p:nvGrpSpPr>
        <p:grpSpPr>
          <a:xfrm>
            <a:off x="1828867" y="1849032"/>
            <a:ext cx="2184706" cy="3159935"/>
            <a:chOff x="1388488" y="2402777"/>
            <a:chExt cx="2184706" cy="315993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C3DBC8A-FEF4-ADFE-8518-1892CB36D752}"/>
                </a:ext>
              </a:extLst>
            </p:cNvPr>
            <p:cNvGrpSpPr/>
            <p:nvPr/>
          </p:nvGrpSpPr>
          <p:grpSpPr>
            <a:xfrm>
              <a:off x="1388488" y="2402777"/>
              <a:ext cx="2184706" cy="3159935"/>
              <a:chOff x="1596485" y="1761104"/>
              <a:chExt cx="2710468" cy="3920391"/>
            </a:xfrm>
          </p:grpSpPr>
          <p:grpSp>
            <p:nvGrpSpPr>
              <p:cNvPr id="17" name="Google Shape;1688;p42">
                <a:extLst>
                  <a:ext uri="{FF2B5EF4-FFF2-40B4-BE49-F238E27FC236}">
                    <a16:creationId xmlns:a16="http://schemas.microsoft.com/office/drawing/2014/main" id="{4532177B-38BE-2760-492E-3B9189897C19}"/>
                  </a:ext>
                </a:extLst>
              </p:cNvPr>
              <p:cNvGrpSpPr/>
              <p:nvPr/>
            </p:nvGrpSpPr>
            <p:grpSpPr>
              <a:xfrm>
                <a:off x="1596485" y="1761104"/>
                <a:ext cx="2710468" cy="3920391"/>
                <a:chOff x="456248" y="1640575"/>
                <a:chExt cx="1504624" cy="2661614"/>
              </a:xfrm>
            </p:grpSpPr>
            <p:sp>
              <p:nvSpPr>
                <p:cNvPr id="19" name="Google Shape;1689;p42">
                  <a:extLst>
                    <a:ext uri="{FF2B5EF4-FFF2-40B4-BE49-F238E27FC236}">
                      <a16:creationId xmlns:a16="http://schemas.microsoft.com/office/drawing/2014/main" id="{8D080AEA-3F08-E7D9-38D5-EA9155AA4296}"/>
                    </a:ext>
                  </a:extLst>
                </p:cNvPr>
                <p:cNvSpPr/>
                <p:nvPr/>
              </p:nvSpPr>
              <p:spPr>
                <a:xfrm>
                  <a:off x="456248" y="1640575"/>
                  <a:ext cx="1504624" cy="26616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91" h="27226" extrusionOk="0">
                      <a:moveTo>
                        <a:pt x="2369" y="1"/>
                      </a:moveTo>
                      <a:cubicBezTo>
                        <a:pt x="1062" y="1"/>
                        <a:pt x="1" y="1061"/>
                        <a:pt x="1" y="2367"/>
                      </a:cubicBezTo>
                      <a:lnTo>
                        <a:pt x="1" y="23811"/>
                      </a:lnTo>
                      <a:lnTo>
                        <a:pt x="1" y="24859"/>
                      </a:lnTo>
                      <a:cubicBezTo>
                        <a:pt x="1" y="26166"/>
                        <a:pt x="1062" y="27226"/>
                        <a:pt x="2369" y="27226"/>
                      </a:cubicBezTo>
                      <a:lnTo>
                        <a:pt x="13023" y="27226"/>
                      </a:lnTo>
                      <a:cubicBezTo>
                        <a:pt x="14330" y="27226"/>
                        <a:pt x="15390" y="26166"/>
                        <a:pt x="15390" y="24859"/>
                      </a:cubicBezTo>
                      <a:lnTo>
                        <a:pt x="15390" y="2367"/>
                      </a:lnTo>
                      <a:cubicBezTo>
                        <a:pt x="15391" y="1061"/>
                        <a:pt x="14330" y="1"/>
                        <a:pt x="13022" y="1"/>
                      </a:cubicBezTo>
                      <a:close/>
                    </a:path>
                  </a:pathLst>
                </a:custGeom>
                <a:solidFill>
                  <a:srgbClr val="4388C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" name="Google Shape;1690;p42">
                  <a:extLst>
                    <a:ext uri="{FF2B5EF4-FFF2-40B4-BE49-F238E27FC236}">
                      <a16:creationId xmlns:a16="http://schemas.microsoft.com/office/drawing/2014/main" id="{290CAE50-2CB0-FBE8-B648-7BF4EE3511F1}"/>
                    </a:ext>
                  </a:extLst>
                </p:cNvPr>
                <p:cNvSpPr/>
                <p:nvPr/>
              </p:nvSpPr>
              <p:spPr>
                <a:xfrm>
                  <a:off x="456248" y="1640673"/>
                  <a:ext cx="1171067" cy="2327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79" h="23812" extrusionOk="0">
                      <a:moveTo>
                        <a:pt x="2369" y="1"/>
                      </a:moveTo>
                      <a:cubicBezTo>
                        <a:pt x="1062" y="1"/>
                        <a:pt x="1" y="1061"/>
                        <a:pt x="1" y="2368"/>
                      </a:cubicBezTo>
                      <a:lnTo>
                        <a:pt x="1" y="23811"/>
                      </a:lnTo>
                      <a:cubicBezTo>
                        <a:pt x="4317" y="19684"/>
                        <a:pt x="10167" y="12573"/>
                        <a:pt x="11378" y="6510"/>
                      </a:cubicBezTo>
                      <a:cubicBezTo>
                        <a:pt x="11978" y="3510"/>
                        <a:pt x="11751" y="1434"/>
                        <a:pt x="11190" y="1"/>
                      </a:cubicBezTo>
                      <a:close/>
                    </a:path>
                  </a:pathLst>
                </a:custGeom>
                <a:solidFill>
                  <a:srgbClr val="FFFFFF">
                    <a:alpha val="257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6F619886-BA13-CDF6-A4AB-D63E603BD789}"/>
                  </a:ext>
                </a:extLst>
              </p:cNvPr>
              <p:cNvSpPr/>
              <p:nvPr/>
            </p:nvSpPr>
            <p:spPr>
              <a:xfrm>
                <a:off x="1764262" y="2065751"/>
                <a:ext cx="2352126" cy="339336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2103B992-312D-D3B7-7C13-AC198C580C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932" t="1639" r="3504" b="7829"/>
            <a:stretch/>
          </p:blipFill>
          <p:spPr>
            <a:xfrm>
              <a:off x="1598581" y="2845554"/>
              <a:ext cx="1746152" cy="242947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06FDA4A1-AE17-4021-3B5B-C7A0D8E74704}"/>
              </a:ext>
            </a:extLst>
          </p:cNvPr>
          <p:cNvSpPr txBox="1"/>
          <p:nvPr/>
        </p:nvSpPr>
        <p:spPr>
          <a:xfrm>
            <a:off x="1298647" y="5052302"/>
            <a:ext cx="32267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tx1"/>
                </a:solidFill>
              </a:rPr>
              <a:t>The document presented to FC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tx1"/>
                </a:solidFill>
              </a:rPr>
              <a:t>(usual format)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96417BA-6E6A-6386-4591-8F2090FE4D9F}"/>
              </a:ext>
            </a:extLst>
          </p:cNvPr>
          <p:cNvSpPr txBox="1"/>
          <p:nvPr/>
        </p:nvSpPr>
        <p:spPr>
          <a:xfrm>
            <a:off x="8337992" y="5074922"/>
            <a:ext cx="30040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tx1"/>
                </a:solidFill>
              </a:rPr>
              <a:t>A polished version available </a:t>
            </a:r>
            <a:r>
              <a:rPr lang="en-GB" sz="1400" dirty="0"/>
              <a:t>on paper only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15230C4-89C3-37D1-DA0D-73CE2CB5883B}"/>
              </a:ext>
            </a:extLst>
          </p:cNvPr>
          <p:cNvGrpSpPr/>
          <p:nvPr/>
        </p:nvGrpSpPr>
        <p:grpSpPr>
          <a:xfrm>
            <a:off x="8764129" y="1845398"/>
            <a:ext cx="2184706" cy="3159935"/>
            <a:chOff x="4740766" y="2402776"/>
            <a:chExt cx="2184706" cy="3159935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08525DE-3568-B572-34E1-5FAF36BA19DB}"/>
                </a:ext>
              </a:extLst>
            </p:cNvPr>
            <p:cNvGrpSpPr/>
            <p:nvPr/>
          </p:nvGrpSpPr>
          <p:grpSpPr>
            <a:xfrm>
              <a:off x="4740766" y="2402776"/>
              <a:ext cx="2184706" cy="3159935"/>
              <a:chOff x="1596485" y="1761104"/>
              <a:chExt cx="2710468" cy="3920391"/>
            </a:xfrm>
          </p:grpSpPr>
          <p:grpSp>
            <p:nvGrpSpPr>
              <p:cNvPr id="50" name="Google Shape;1688;p42">
                <a:extLst>
                  <a:ext uri="{FF2B5EF4-FFF2-40B4-BE49-F238E27FC236}">
                    <a16:creationId xmlns:a16="http://schemas.microsoft.com/office/drawing/2014/main" id="{0CC946C9-D79E-E649-B8DE-F49D07D02C8F}"/>
                  </a:ext>
                </a:extLst>
              </p:cNvPr>
              <p:cNvGrpSpPr/>
              <p:nvPr/>
            </p:nvGrpSpPr>
            <p:grpSpPr>
              <a:xfrm>
                <a:off x="1596485" y="1761104"/>
                <a:ext cx="2710468" cy="3920391"/>
                <a:chOff x="456248" y="1640575"/>
                <a:chExt cx="1504624" cy="2661614"/>
              </a:xfrm>
            </p:grpSpPr>
            <p:sp>
              <p:nvSpPr>
                <p:cNvPr id="52" name="Google Shape;1689;p42">
                  <a:extLst>
                    <a:ext uri="{FF2B5EF4-FFF2-40B4-BE49-F238E27FC236}">
                      <a16:creationId xmlns:a16="http://schemas.microsoft.com/office/drawing/2014/main" id="{4ED48D03-37A1-CA42-D9AA-0494243A9CF1}"/>
                    </a:ext>
                  </a:extLst>
                </p:cNvPr>
                <p:cNvSpPr/>
                <p:nvPr/>
              </p:nvSpPr>
              <p:spPr>
                <a:xfrm>
                  <a:off x="456248" y="1640575"/>
                  <a:ext cx="1504624" cy="26616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91" h="27226" extrusionOk="0">
                      <a:moveTo>
                        <a:pt x="2369" y="1"/>
                      </a:moveTo>
                      <a:cubicBezTo>
                        <a:pt x="1062" y="1"/>
                        <a:pt x="1" y="1061"/>
                        <a:pt x="1" y="2367"/>
                      </a:cubicBezTo>
                      <a:lnTo>
                        <a:pt x="1" y="23811"/>
                      </a:lnTo>
                      <a:lnTo>
                        <a:pt x="1" y="24859"/>
                      </a:lnTo>
                      <a:cubicBezTo>
                        <a:pt x="1" y="26166"/>
                        <a:pt x="1062" y="27226"/>
                        <a:pt x="2369" y="27226"/>
                      </a:cubicBezTo>
                      <a:lnTo>
                        <a:pt x="13023" y="27226"/>
                      </a:lnTo>
                      <a:cubicBezTo>
                        <a:pt x="14330" y="27226"/>
                        <a:pt x="15390" y="26166"/>
                        <a:pt x="15390" y="24859"/>
                      </a:cubicBezTo>
                      <a:lnTo>
                        <a:pt x="15390" y="2367"/>
                      </a:lnTo>
                      <a:cubicBezTo>
                        <a:pt x="15391" y="1061"/>
                        <a:pt x="14330" y="1"/>
                        <a:pt x="13022" y="1"/>
                      </a:cubicBezTo>
                      <a:close/>
                    </a:path>
                  </a:pathLst>
                </a:custGeom>
                <a:solidFill>
                  <a:srgbClr val="4388C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" name="Google Shape;1690;p42">
                  <a:extLst>
                    <a:ext uri="{FF2B5EF4-FFF2-40B4-BE49-F238E27FC236}">
                      <a16:creationId xmlns:a16="http://schemas.microsoft.com/office/drawing/2014/main" id="{32400F72-526C-9992-8E8F-70860022D531}"/>
                    </a:ext>
                  </a:extLst>
                </p:cNvPr>
                <p:cNvSpPr/>
                <p:nvPr/>
              </p:nvSpPr>
              <p:spPr>
                <a:xfrm>
                  <a:off x="456248" y="1640673"/>
                  <a:ext cx="1171067" cy="2327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79" h="23812" extrusionOk="0">
                      <a:moveTo>
                        <a:pt x="2369" y="1"/>
                      </a:moveTo>
                      <a:cubicBezTo>
                        <a:pt x="1062" y="1"/>
                        <a:pt x="1" y="1061"/>
                        <a:pt x="1" y="2368"/>
                      </a:cubicBezTo>
                      <a:lnTo>
                        <a:pt x="1" y="23811"/>
                      </a:lnTo>
                      <a:cubicBezTo>
                        <a:pt x="4317" y="19684"/>
                        <a:pt x="10167" y="12573"/>
                        <a:pt x="11378" y="6510"/>
                      </a:cubicBezTo>
                      <a:cubicBezTo>
                        <a:pt x="11978" y="3510"/>
                        <a:pt x="11751" y="1434"/>
                        <a:pt x="11190" y="1"/>
                      </a:cubicBezTo>
                      <a:close/>
                    </a:path>
                  </a:pathLst>
                </a:custGeom>
                <a:solidFill>
                  <a:srgbClr val="FFFFFF">
                    <a:alpha val="257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A807315B-C8CE-F071-A974-AAA7B1075AEC}"/>
                  </a:ext>
                </a:extLst>
              </p:cNvPr>
              <p:cNvSpPr/>
              <p:nvPr/>
            </p:nvSpPr>
            <p:spPr>
              <a:xfrm>
                <a:off x="1764262" y="2065751"/>
                <a:ext cx="2352126" cy="339336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5445A6C1-7BDC-34E0-11FB-2D0FDAC76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0770" t="6763" r="9042" b="3417"/>
            <a:stretch/>
          </p:blipFill>
          <p:spPr>
            <a:xfrm>
              <a:off x="5027137" y="2749852"/>
              <a:ext cx="1579041" cy="2525175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FE5BE9C-6DC8-D0F8-6CD9-F23D6EE5C3CA}"/>
              </a:ext>
            </a:extLst>
          </p:cNvPr>
          <p:cNvGrpSpPr/>
          <p:nvPr/>
        </p:nvGrpSpPr>
        <p:grpSpPr>
          <a:xfrm>
            <a:off x="5039047" y="1849032"/>
            <a:ext cx="2184706" cy="3159935"/>
            <a:chOff x="8178427" y="2402775"/>
            <a:chExt cx="2184706" cy="3159935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118A742D-4F5C-06C4-5A29-9B807E29DB11}"/>
                </a:ext>
              </a:extLst>
            </p:cNvPr>
            <p:cNvGrpSpPr/>
            <p:nvPr/>
          </p:nvGrpSpPr>
          <p:grpSpPr>
            <a:xfrm>
              <a:off x="8178427" y="2402775"/>
              <a:ext cx="2184706" cy="3159935"/>
              <a:chOff x="1596485" y="1761104"/>
              <a:chExt cx="2710468" cy="3920391"/>
            </a:xfrm>
          </p:grpSpPr>
          <p:grpSp>
            <p:nvGrpSpPr>
              <p:cNvPr id="55" name="Google Shape;1688;p42">
                <a:extLst>
                  <a:ext uri="{FF2B5EF4-FFF2-40B4-BE49-F238E27FC236}">
                    <a16:creationId xmlns:a16="http://schemas.microsoft.com/office/drawing/2014/main" id="{7E192DFF-C828-1553-5283-D8A5A9ECEA21}"/>
                  </a:ext>
                </a:extLst>
              </p:cNvPr>
              <p:cNvGrpSpPr/>
              <p:nvPr/>
            </p:nvGrpSpPr>
            <p:grpSpPr>
              <a:xfrm>
                <a:off x="1596485" y="1761104"/>
                <a:ext cx="2710468" cy="3920391"/>
                <a:chOff x="456248" y="1640575"/>
                <a:chExt cx="1504624" cy="2661614"/>
              </a:xfrm>
            </p:grpSpPr>
            <p:sp>
              <p:nvSpPr>
                <p:cNvPr id="57" name="Google Shape;1689;p42">
                  <a:extLst>
                    <a:ext uri="{FF2B5EF4-FFF2-40B4-BE49-F238E27FC236}">
                      <a16:creationId xmlns:a16="http://schemas.microsoft.com/office/drawing/2014/main" id="{6E62D37A-3B59-4888-2581-43010423ECF0}"/>
                    </a:ext>
                  </a:extLst>
                </p:cNvPr>
                <p:cNvSpPr/>
                <p:nvPr/>
              </p:nvSpPr>
              <p:spPr>
                <a:xfrm>
                  <a:off x="456248" y="1640575"/>
                  <a:ext cx="1504624" cy="26616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91" h="27226" extrusionOk="0">
                      <a:moveTo>
                        <a:pt x="2369" y="1"/>
                      </a:moveTo>
                      <a:cubicBezTo>
                        <a:pt x="1062" y="1"/>
                        <a:pt x="1" y="1061"/>
                        <a:pt x="1" y="2367"/>
                      </a:cubicBezTo>
                      <a:lnTo>
                        <a:pt x="1" y="23811"/>
                      </a:lnTo>
                      <a:lnTo>
                        <a:pt x="1" y="24859"/>
                      </a:lnTo>
                      <a:cubicBezTo>
                        <a:pt x="1" y="26166"/>
                        <a:pt x="1062" y="27226"/>
                        <a:pt x="2369" y="27226"/>
                      </a:cubicBezTo>
                      <a:lnTo>
                        <a:pt x="13023" y="27226"/>
                      </a:lnTo>
                      <a:cubicBezTo>
                        <a:pt x="14330" y="27226"/>
                        <a:pt x="15390" y="26166"/>
                        <a:pt x="15390" y="24859"/>
                      </a:cubicBezTo>
                      <a:lnTo>
                        <a:pt x="15390" y="2367"/>
                      </a:lnTo>
                      <a:cubicBezTo>
                        <a:pt x="15391" y="1061"/>
                        <a:pt x="14330" y="1"/>
                        <a:pt x="13022" y="1"/>
                      </a:cubicBezTo>
                      <a:close/>
                    </a:path>
                  </a:pathLst>
                </a:custGeom>
                <a:solidFill>
                  <a:srgbClr val="4388C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" name="Google Shape;1690;p42">
                  <a:extLst>
                    <a:ext uri="{FF2B5EF4-FFF2-40B4-BE49-F238E27FC236}">
                      <a16:creationId xmlns:a16="http://schemas.microsoft.com/office/drawing/2014/main" id="{113E9920-28B7-09A1-2EDD-A40B1713DC4B}"/>
                    </a:ext>
                  </a:extLst>
                </p:cNvPr>
                <p:cNvSpPr/>
                <p:nvPr/>
              </p:nvSpPr>
              <p:spPr>
                <a:xfrm>
                  <a:off x="456248" y="1640673"/>
                  <a:ext cx="1171067" cy="2327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79" h="23812" extrusionOk="0">
                      <a:moveTo>
                        <a:pt x="2369" y="1"/>
                      </a:moveTo>
                      <a:cubicBezTo>
                        <a:pt x="1062" y="1"/>
                        <a:pt x="1" y="1061"/>
                        <a:pt x="1" y="2368"/>
                      </a:cubicBezTo>
                      <a:lnTo>
                        <a:pt x="1" y="23811"/>
                      </a:lnTo>
                      <a:cubicBezTo>
                        <a:pt x="4317" y="19684"/>
                        <a:pt x="10167" y="12573"/>
                        <a:pt x="11378" y="6510"/>
                      </a:cubicBezTo>
                      <a:cubicBezTo>
                        <a:pt x="11978" y="3510"/>
                        <a:pt x="11751" y="1434"/>
                        <a:pt x="11190" y="1"/>
                      </a:cubicBezTo>
                      <a:close/>
                    </a:path>
                  </a:pathLst>
                </a:custGeom>
                <a:solidFill>
                  <a:srgbClr val="FFFFFF">
                    <a:alpha val="257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D7C363B9-E306-F455-712C-CAE9A188B648}"/>
                  </a:ext>
                </a:extLst>
              </p:cNvPr>
              <p:cNvSpPr/>
              <p:nvPr/>
            </p:nvSpPr>
            <p:spPr>
              <a:xfrm>
                <a:off x="1764262" y="2065751"/>
                <a:ext cx="2352126" cy="339336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93CF1225-F1D0-E432-EF99-AC1C0A6B1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r="18125"/>
            <a:stretch/>
          </p:blipFill>
          <p:spPr>
            <a:xfrm>
              <a:off x="8434289" y="2880561"/>
              <a:ext cx="1700383" cy="2204361"/>
            </a:xfrm>
            <a:prstGeom prst="rect">
              <a:avLst/>
            </a:prstGeom>
          </p:spPr>
        </p:pic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866FB39B-2448-3FDF-E372-3598A4901F75}"/>
              </a:ext>
            </a:extLst>
          </p:cNvPr>
          <p:cNvSpPr txBox="1"/>
          <p:nvPr/>
        </p:nvSpPr>
        <p:spPr>
          <a:xfrm>
            <a:off x="5377242" y="5097291"/>
            <a:ext cx="15357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dirty="0"/>
              <a:t>The </a:t>
            </a:r>
            <a:r>
              <a:rPr lang="en-US" sz="1400" b="0" dirty="0">
                <a:hlinkClick r:id="rId5"/>
              </a:rPr>
              <a:t>web version</a:t>
            </a:r>
            <a:endParaRPr lang="en-GB" sz="14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F0D2981-CFC2-EA25-7AF6-F457591F067B}"/>
              </a:ext>
            </a:extLst>
          </p:cNvPr>
          <p:cNvSpPr txBox="1"/>
          <p:nvPr/>
        </p:nvSpPr>
        <p:spPr>
          <a:xfrm>
            <a:off x="3427872" y="1090185"/>
            <a:ext cx="53362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dirty="0"/>
              <a:t>3 different versions have been prepared for 2024</a:t>
            </a:r>
          </a:p>
        </p:txBody>
      </p:sp>
      <p:sp>
        <p:nvSpPr>
          <p:cNvPr id="77" name="Date Placeholder 76">
            <a:extLst>
              <a:ext uri="{FF2B5EF4-FFF2-40B4-BE49-F238E27FC236}">
                <a16:creationId xmlns:a16="http://schemas.microsoft.com/office/drawing/2014/main" id="{71152ED8-E0BA-ACE0-6A4E-02F79E2DFC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35855" y="6350851"/>
            <a:ext cx="631160" cy="365125"/>
          </a:xfrm>
        </p:spPr>
        <p:txBody>
          <a:bodyPr/>
          <a:lstStyle/>
          <a:p>
            <a:r>
              <a:rPr lang="en-US" dirty="0"/>
              <a:t>25/03/2025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FF249F-60F9-3B1B-E7B7-9C03CB4307EC}"/>
              </a:ext>
            </a:extLst>
          </p:cNvPr>
          <p:cNvSpPr txBox="1"/>
          <p:nvPr/>
        </p:nvSpPr>
        <p:spPr>
          <a:xfrm>
            <a:off x="881743" y="5790949"/>
            <a:ext cx="106005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The Key Performance Indicator of less than 3 Very Poorly Balanced Member States has been achieved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28283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39FAB9C-EA8B-915E-85C3-4C9D67A75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735" y="364938"/>
            <a:ext cx="5976664" cy="792088"/>
          </a:xfrm>
        </p:spPr>
        <p:txBody>
          <a:bodyPr>
            <a:normAutofit/>
          </a:bodyPr>
          <a:lstStyle/>
          <a:p>
            <a:r>
              <a:rPr lang="en-US" sz="2400" dirty="0"/>
              <a:t>Procurement 2024 - Figures</a:t>
            </a:r>
            <a:endParaRPr lang="en-GB" sz="2400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98F76DD-DCDB-5B2F-F598-F96C876A3CCC}"/>
              </a:ext>
            </a:extLst>
          </p:cNvPr>
          <p:cNvGrpSpPr/>
          <p:nvPr/>
        </p:nvGrpSpPr>
        <p:grpSpPr>
          <a:xfrm>
            <a:off x="2212219" y="1328448"/>
            <a:ext cx="1944302" cy="4236874"/>
            <a:chOff x="534310" y="1052650"/>
            <a:chExt cx="1944302" cy="4481178"/>
          </a:xfrm>
          <a:gradFill flip="none" rotWithShape="1">
            <a:gsLst>
              <a:gs pos="0">
                <a:schemeClr val="accent6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6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6">
                  <a:lumMod val="60000"/>
                  <a:lumOff val="40000"/>
                  <a:shade val="100000"/>
                  <a:satMod val="115000"/>
                </a:schemeClr>
              </a:gs>
            </a:gsLst>
            <a:lin ang="16200000" scaled="1"/>
            <a:tileRect/>
          </a:gradFill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909F3344-FBC3-7D23-9816-BF330B37E16A}"/>
                </a:ext>
              </a:extLst>
            </p:cNvPr>
            <p:cNvSpPr/>
            <p:nvPr/>
          </p:nvSpPr>
          <p:spPr>
            <a:xfrm>
              <a:off x="534310" y="1052650"/>
              <a:ext cx="1944302" cy="4481178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F5B2E95-30A3-6615-B1F1-0B1ADA4A1436}"/>
                </a:ext>
              </a:extLst>
            </p:cNvPr>
            <p:cNvSpPr txBox="1"/>
            <p:nvPr/>
          </p:nvSpPr>
          <p:spPr>
            <a:xfrm>
              <a:off x="641090" y="1208656"/>
              <a:ext cx="1666077" cy="55339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</a:rPr>
                <a:t>32’000</a:t>
              </a:r>
              <a:r>
                <a:rPr lang="en-GB" dirty="0"/>
                <a:t> 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551435E-C436-49D9-C088-71683064420C}"/>
                </a:ext>
              </a:extLst>
            </p:cNvPr>
            <p:cNvSpPr txBox="1"/>
            <p:nvPr/>
          </p:nvSpPr>
          <p:spPr>
            <a:xfrm>
              <a:off x="635912" y="1635363"/>
              <a:ext cx="1294583" cy="39062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Suppliers</a:t>
              </a:r>
            </a:p>
          </p:txBody>
        </p:sp>
      </p:grpSp>
      <p:grpSp>
        <p:nvGrpSpPr>
          <p:cNvPr id="79" name="Google Shape;12121;p72">
            <a:extLst>
              <a:ext uri="{FF2B5EF4-FFF2-40B4-BE49-F238E27FC236}">
                <a16:creationId xmlns:a16="http://schemas.microsoft.com/office/drawing/2014/main" id="{A5B488C9-4549-489C-62F7-8F61C15113EE}"/>
              </a:ext>
            </a:extLst>
          </p:cNvPr>
          <p:cNvGrpSpPr/>
          <p:nvPr/>
        </p:nvGrpSpPr>
        <p:grpSpPr>
          <a:xfrm>
            <a:off x="2653146" y="4318173"/>
            <a:ext cx="1325086" cy="972159"/>
            <a:chOff x="5331913" y="3413947"/>
            <a:chExt cx="347143" cy="254684"/>
          </a:xfrm>
          <a:solidFill>
            <a:schemeClr val="bg1"/>
          </a:solidFill>
        </p:grpSpPr>
        <p:sp>
          <p:nvSpPr>
            <p:cNvPr id="80" name="Google Shape;12122;p72">
              <a:extLst>
                <a:ext uri="{FF2B5EF4-FFF2-40B4-BE49-F238E27FC236}">
                  <a16:creationId xmlns:a16="http://schemas.microsoft.com/office/drawing/2014/main" id="{45F8FAFE-DAF8-B47A-4B33-B167D59E613F}"/>
                </a:ext>
              </a:extLst>
            </p:cNvPr>
            <p:cNvSpPr/>
            <p:nvPr/>
          </p:nvSpPr>
          <p:spPr>
            <a:xfrm>
              <a:off x="5597163" y="3523083"/>
              <a:ext cx="43222" cy="15564"/>
            </a:xfrm>
            <a:custGeom>
              <a:avLst/>
              <a:gdLst/>
              <a:ahLst/>
              <a:cxnLst/>
              <a:rect l="l" t="t" r="r" b="b"/>
              <a:pathLst>
                <a:path w="1358" h="489" extrusionOk="0">
                  <a:moveTo>
                    <a:pt x="167" y="0"/>
                  </a:moveTo>
                  <a:cubicBezTo>
                    <a:pt x="84" y="0"/>
                    <a:pt x="0" y="71"/>
                    <a:pt x="0" y="167"/>
                  </a:cubicBezTo>
                  <a:cubicBezTo>
                    <a:pt x="0" y="250"/>
                    <a:pt x="84" y="322"/>
                    <a:pt x="167" y="322"/>
                  </a:cubicBezTo>
                  <a:cubicBezTo>
                    <a:pt x="346" y="322"/>
                    <a:pt x="870" y="357"/>
                    <a:pt x="1120" y="476"/>
                  </a:cubicBezTo>
                  <a:cubicBezTo>
                    <a:pt x="1155" y="488"/>
                    <a:pt x="1167" y="488"/>
                    <a:pt x="1191" y="488"/>
                  </a:cubicBezTo>
                  <a:cubicBezTo>
                    <a:pt x="1251" y="488"/>
                    <a:pt x="1310" y="464"/>
                    <a:pt x="1346" y="405"/>
                  </a:cubicBezTo>
                  <a:cubicBezTo>
                    <a:pt x="1358" y="322"/>
                    <a:pt x="1334" y="226"/>
                    <a:pt x="1251" y="191"/>
                  </a:cubicBezTo>
                  <a:cubicBezTo>
                    <a:pt x="882" y="12"/>
                    <a:pt x="203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1" name="Google Shape;12123;p72">
              <a:extLst>
                <a:ext uri="{FF2B5EF4-FFF2-40B4-BE49-F238E27FC236}">
                  <a16:creationId xmlns:a16="http://schemas.microsoft.com/office/drawing/2014/main" id="{EF4F4E27-185C-2D20-011A-3225109DF805}"/>
                </a:ext>
              </a:extLst>
            </p:cNvPr>
            <p:cNvSpPr/>
            <p:nvPr/>
          </p:nvSpPr>
          <p:spPr>
            <a:xfrm>
              <a:off x="5331913" y="3413947"/>
              <a:ext cx="347143" cy="253538"/>
            </a:xfrm>
            <a:custGeom>
              <a:avLst/>
              <a:gdLst/>
              <a:ahLst/>
              <a:cxnLst/>
              <a:rect l="l" t="t" r="r" b="b"/>
              <a:pathLst>
                <a:path w="10907" h="7966" extrusionOk="0">
                  <a:moveTo>
                    <a:pt x="7168" y="357"/>
                  </a:moveTo>
                  <a:lnTo>
                    <a:pt x="7168" y="1893"/>
                  </a:lnTo>
                  <a:cubicBezTo>
                    <a:pt x="7168" y="2131"/>
                    <a:pt x="7120" y="2357"/>
                    <a:pt x="7013" y="2560"/>
                  </a:cubicBezTo>
                  <a:cubicBezTo>
                    <a:pt x="7001" y="2584"/>
                    <a:pt x="7001" y="2608"/>
                    <a:pt x="7001" y="2643"/>
                  </a:cubicBezTo>
                  <a:lnTo>
                    <a:pt x="7001" y="3084"/>
                  </a:lnTo>
                  <a:cubicBezTo>
                    <a:pt x="7001" y="3512"/>
                    <a:pt x="6822" y="3917"/>
                    <a:pt x="6513" y="4203"/>
                  </a:cubicBezTo>
                  <a:cubicBezTo>
                    <a:pt x="6465" y="4227"/>
                    <a:pt x="6429" y="4274"/>
                    <a:pt x="6394" y="4310"/>
                  </a:cubicBezTo>
                  <a:cubicBezTo>
                    <a:pt x="6111" y="4514"/>
                    <a:pt x="5775" y="4621"/>
                    <a:pt x="5415" y="4621"/>
                  </a:cubicBezTo>
                  <a:cubicBezTo>
                    <a:pt x="5396" y="4621"/>
                    <a:pt x="5377" y="4620"/>
                    <a:pt x="5358" y="4620"/>
                  </a:cubicBezTo>
                  <a:cubicBezTo>
                    <a:pt x="4536" y="4560"/>
                    <a:pt x="3917" y="3858"/>
                    <a:pt x="3917" y="3024"/>
                  </a:cubicBezTo>
                  <a:lnTo>
                    <a:pt x="3917" y="2643"/>
                  </a:lnTo>
                  <a:cubicBezTo>
                    <a:pt x="3917" y="2608"/>
                    <a:pt x="3917" y="2596"/>
                    <a:pt x="3905" y="2560"/>
                  </a:cubicBezTo>
                  <a:cubicBezTo>
                    <a:pt x="3798" y="2357"/>
                    <a:pt x="3751" y="2131"/>
                    <a:pt x="3751" y="1893"/>
                  </a:cubicBezTo>
                  <a:lnTo>
                    <a:pt x="3751" y="1548"/>
                  </a:lnTo>
                  <a:cubicBezTo>
                    <a:pt x="3751" y="893"/>
                    <a:pt x="4286" y="357"/>
                    <a:pt x="4941" y="357"/>
                  </a:cubicBezTo>
                  <a:close/>
                  <a:moveTo>
                    <a:pt x="10013" y="2905"/>
                  </a:moveTo>
                  <a:lnTo>
                    <a:pt x="10013" y="3560"/>
                  </a:lnTo>
                  <a:cubicBezTo>
                    <a:pt x="10013" y="3667"/>
                    <a:pt x="9989" y="3774"/>
                    <a:pt x="9942" y="3870"/>
                  </a:cubicBezTo>
                  <a:lnTo>
                    <a:pt x="9870" y="4036"/>
                  </a:lnTo>
                  <a:cubicBezTo>
                    <a:pt x="9858" y="4048"/>
                    <a:pt x="9858" y="4084"/>
                    <a:pt x="9858" y="4108"/>
                  </a:cubicBezTo>
                  <a:lnTo>
                    <a:pt x="9858" y="4453"/>
                  </a:lnTo>
                  <a:cubicBezTo>
                    <a:pt x="9870" y="4679"/>
                    <a:pt x="9763" y="4882"/>
                    <a:pt x="9597" y="5048"/>
                  </a:cubicBezTo>
                  <a:cubicBezTo>
                    <a:pt x="9451" y="5205"/>
                    <a:pt x="9244" y="5288"/>
                    <a:pt x="9022" y="5288"/>
                  </a:cubicBezTo>
                  <a:cubicBezTo>
                    <a:pt x="9007" y="5288"/>
                    <a:pt x="8992" y="5287"/>
                    <a:pt x="8977" y="5286"/>
                  </a:cubicBezTo>
                  <a:cubicBezTo>
                    <a:pt x="8513" y="5275"/>
                    <a:pt x="8144" y="4870"/>
                    <a:pt x="8144" y="4382"/>
                  </a:cubicBezTo>
                  <a:lnTo>
                    <a:pt x="8144" y="4084"/>
                  </a:lnTo>
                  <a:cubicBezTo>
                    <a:pt x="8144" y="4048"/>
                    <a:pt x="8144" y="4036"/>
                    <a:pt x="8132" y="4012"/>
                  </a:cubicBezTo>
                  <a:lnTo>
                    <a:pt x="8025" y="3810"/>
                  </a:lnTo>
                  <a:cubicBezTo>
                    <a:pt x="8002" y="3741"/>
                    <a:pt x="7968" y="3672"/>
                    <a:pt x="7966" y="3582"/>
                  </a:cubicBezTo>
                  <a:lnTo>
                    <a:pt x="7966" y="3582"/>
                  </a:lnTo>
                  <a:cubicBezTo>
                    <a:pt x="7973" y="3196"/>
                    <a:pt x="8279" y="2905"/>
                    <a:pt x="8644" y="2905"/>
                  </a:cubicBezTo>
                  <a:close/>
                  <a:moveTo>
                    <a:pt x="1727" y="2893"/>
                  </a:moveTo>
                  <a:cubicBezTo>
                    <a:pt x="2000" y="2893"/>
                    <a:pt x="2250" y="3000"/>
                    <a:pt x="2441" y="3191"/>
                  </a:cubicBezTo>
                  <a:cubicBezTo>
                    <a:pt x="2643" y="3381"/>
                    <a:pt x="2739" y="3655"/>
                    <a:pt x="2774" y="3929"/>
                  </a:cubicBezTo>
                  <a:cubicBezTo>
                    <a:pt x="2774" y="4024"/>
                    <a:pt x="2786" y="4132"/>
                    <a:pt x="2786" y="4227"/>
                  </a:cubicBezTo>
                  <a:lnTo>
                    <a:pt x="2786" y="4262"/>
                  </a:lnTo>
                  <a:cubicBezTo>
                    <a:pt x="2608" y="3989"/>
                    <a:pt x="2358" y="3798"/>
                    <a:pt x="2000" y="3691"/>
                  </a:cubicBezTo>
                  <a:cubicBezTo>
                    <a:pt x="1753" y="3615"/>
                    <a:pt x="1520" y="3607"/>
                    <a:pt x="1431" y="3607"/>
                  </a:cubicBezTo>
                  <a:cubicBezTo>
                    <a:pt x="1409" y="3607"/>
                    <a:pt x="1396" y="3608"/>
                    <a:pt x="1393" y="3608"/>
                  </a:cubicBezTo>
                  <a:cubicBezTo>
                    <a:pt x="1346" y="3608"/>
                    <a:pt x="1310" y="3620"/>
                    <a:pt x="1286" y="3655"/>
                  </a:cubicBezTo>
                  <a:lnTo>
                    <a:pt x="1000" y="3953"/>
                  </a:lnTo>
                  <a:cubicBezTo>
                    <a:pt x="941" y="4012"/>
                    <a:pt x="941" y="4108"/>
                    <a:pt x="1000" y="4167"/>
                  </a:cubicBezTo>
                  <a:cubicBezTo>
                    <a:pt x="1030" y="4197"/>
                    <a:pt x="1072" y="4212"/>
                    <a:pt x="1113" y="4212"/>
                  </a:cubicBezTo>
                  <a:cubicBezTo>
                    <a:pt x="1155" y="4212"/>
                    <a:pt x="1197" y="4197"/>
                    <a:pt x="1226" y="4167"/>
                  </a:cubicBezTo>
                  <a:lnTo>
                    <a:pt x="1465" y="3917"/>
                  </a:lnTo>
                  <a:cubicBezTo>
                    <a:pt x="1667" y="3929"/>
                    <a:pt x="2322" y="4012"/>
                    <a:pt x="2572" y="4572"/>
                  </a:cubicBezTo>
                  <a:cubicBezTo>
                    <a:pt x="2500" y="4989"/>
                    <a:pt x="2143" y="5298"/>
                    <a:pt x="1727" y="5298"/>
                  </a:cubicBezTo>
                  <a:cubicBezTo>
                    <a:pt x="1250" y="5298"/>
                    <a:pt x="869" y="4917"/>
                    <a:pt x="869" y="4441"/>
                  </a:cubicBezTo>
                  <a:cubicBezTo>
                    <a:pt x="869" y="4346"/>
                    <a:pt x="798" y="4274"/>
                    <a:pt x="703" y="4274"/>
                  </a:cubicBezTo>
                  <a:lnTo>
                    <a:pt x="679" y="4274"/>
                  </a:lnTo>
                  <a:lnTo>
                    <a:pt x="679" y="4227"/>
                  </a:lnTo>
                  <a:cubicBezTo>
                    <a:pt x="679" y="4132"/>
                    <a:pt x="679" y="4024"/>
                    <a:pt x="691" y="3929"/>
                  </a:cubicBezTo>
                  <a:cubicBezTo>
                    <a:pt x="703" y="3655"/>
                    <a:pt x="822" y="3381"/>
                    <a:pt x="1012" y="3191"/>
                  </a:cubicBezTo>
                  <a:cubicBezTo>
                    <a:pt x="1215" y="3000"/>
                    <a:pt x="1465" y="2893"/>
                    <a:pt x="1727" y="2893"/>
                  </a:cubicBezTo>
                  <a:close/>
                  <a:moveTo>
                    <a:pt x="643" y="4882"/>
                  </a:moveTo>
                  <a:cubicBezTo>
                    <a:pt x="726" y="5096"/>
                    <a:pt x="881" y="5275"/>
                    <a:pt x="1060" y="5405"/>
                  </a:cubicBezTo>
                  <a:lnTo>
                    <a:pt x="1060" y="5596"/>
                  </a:lnTo>
                  <a:cubicBezTo>
                    <a:pt x="762" y="5501"/>
                    <a:pt x="619" y="5346"/>
                    <a:pt x="560" y="5275"/>
                  </a:cubicBezTo>
                  <a:cubicBezTo>
                    <a:pt x="595" y="5155"/>
                    <a:pt x="631" y="5036"/>
                    <a:pt x="643" y="4882"/>
                  </a:cubicBezTo>
                  <a:close/>
                  <a:moveTo>
                    <a:pt x="2798" y="4882"/>
                  </a:moveTo>
                  <a:cubicBezTo>
                    <a:pt x="2810" y="5024"/>
                    <a:pt x="2846" y="5155"/>
                    <a:pt x="2893" y="5263"/>
                  </a:cubicBezTo>
                  <a:cubicBezTo>
                    <a:pt x="2834" y="5346"/>
                    <a:pt x="2679" y="5477"/>
                    <a:pt x="2381" y="5596"/>
                  </a:cubicBezTo>
                  <a:lnTo>
                    <a:pt x="2381" y="5405"/>
                  </a:lnTo>
                  <a:cubicBezTo>
                    <a:pt x="2560" y="5275"/>
                    <a:pt x="2715" y="5096"/>
                    <a:pt x="2798" y="4882"/>
                  </a:cubicBezTo>
                  <a:close/>
                  <a:moveTo>
                    <a:pt x="6299" y="4727"/>
                  </a:moveTo>
                  <a:lnTo>
                    <a:pt x="6299" y="5001"/>
                  </a:lnTo>
                  <a:lnTo>
                    <a:pt x="5453" y="5596"/>
                  </a:lnTo>
                  <a:lnTo>
                    <a:pt x="4584" y="5024"/>
                  </a:lnTo>
                  <a:lnTo>
                    <a:pt x="4584" y="4727"/>
                  </a:lnTo>
                  <a:cubicBezTo>
                    <a:pt x="4810" y="4846"/>
                    <a:pt x="5060" y="4917"/>
                    <a:pt x="5322" y="4929"/>
                  </a:cubicBezTo>
                  <a:lnTo>
                    <a:pt x="5441" y="4929"/>
                  </a:lnTo>
                  <a:cubicBezTo>
                    <a:pt x="5739" y="4929"/>
                    <a:pt x="6037" y="4858"/>
                    <a:pt x="6299" y="4727"/>
                  </a:cubicBezTo>
                  <a:close/>
                  <a:moveTo>
                    <a:pt x="9347" y="5572"/>
                  </a:moveTo>
                  <a:lnTo>
                    <a:pt x="9347" y="5632"/>
                  </a:lnTo>
                  <a:cubicBezTo>
                    <a:pt x="9347" y="5656"/>
                    <a:pt x="9347" y="5691"/>
                    <a:pt x="9358" y="5715"/>
                  </a:cubicBezTo>
                  <a:lnTo>
                    <a:pt x="9001" y="6072"/>
                  </a:lnTo>
                  <a:lnTo>
                    <a:pt x="8644" y="5715"/>
                  </a:lnTo>
                  <a:cubicBezTo>
                    <a:pt x="8644" y="5691"/>
                    <a:pt x="8668" y="5656"/>
                    <a:pt x="8668" y="5632"/>
                  </a:cubicBezTo>
                  <a:lnTo>
                    <a:pt x="8668" y="5572"/>
                  </a:lnTo>
                  <a:cubicBezTo>
                    <a:pt x="8763" y="5596"/>
                    <a:pt x="8870" y="5632"/>
                    <a:pt x="8977" y="5632"/>
                  </a:cubicBezTo>
                  <a:lnTo>
                    <a:pt x="9001" y="5632"/>
                  </a:lnTo>
                  <a:cubicBezTo>
                    <a:pt x="9120" y="5632"/>
                    <a:pt x="9239" y="5620"/>
                    <a:pt x="9347" y="5572"/>
                  </a:cubicBezTo>
                  <a:close/>
                  <a:moveTo>
                    <a:pt x="2108" y="5572"/>
                  </a:moveTo>
                  <a:lnTo>
                    <a:pt x="2108" y="5739"/>
                  </a:lnTo>
                  <a:cubicBezTo>
                    <a:pt x="2108" y="5798"/>
                    <a:pt x="2119" y="5834"/>
                    <a:pt x="2143" y="5882"/>
                  </a:cubicBezTo>
                  <a:lnTo>
                    <a:pt x="1965" y="6013"/>
                  </a:lnTo>
                  <a:cubicBezTo>
                    <a:pt x="1899" y="6084"/>
                    <a:pt x="1816" y="6120"/>
                    <a:pt x="1731" y="6120"/>
                  </a:cubicBezTo>
                  <a:cubicBezTo>
                    <a:pt x="1646" y="6120"/>
                    <a:pt x="1560" y="6084"/>
                    <a:pt x="1488" y="6013"/>
                  </a:cubicBezTo>
                  <a:lnTo>
                    <a:pt x="1346" y="5882"/>
                  </a:lnTo>
                  <a:cubicBezTo>
                    <a:pt x="1369" y="5834"/>
                    <a:pt x="1381" y="5775"/>
                    <a:pt x="1381" y="5739"/>
                  </a:cubicBezTo>
                  <a:lnTo>
                    <a:pt x="1381" y="5572"/>
                  </a:lnTo>
                  <a:cubicBezTo>
                    <a:pt x="1488" y="5596"/>
                    <a:pt x="1607" y="5632"/>
                    <a:pt x="1750" y="5632"/>
                  </a:cubicBezTo>
                  <a:cubicBezTo>
                    <a:pt x="1857" y="5632"/>
                    <a:pt x="1977" y="5608"/>
                    <a:pt x="2108" y="5572"/>
                  </a:cubicBezTo>
                  <a:close/>
                  <a:moveTo>
                    <a:pt x="4465" y="5298"/>
                  </a:moveTo>
                  <a:lnTo>
                    <a:pt x="5215" y="5810"/>
                  </a:lnTo>
                  <a:lnTo>
                    <a:pt x="4810" y="6215"/>
                  </a:lnTo>
                  <a:lnTo>
                    <a:pt x="4798" y="6215"/>
                  </a:lnTo>
                  <a:lnTo>
                    <a:pt x="4310" y="5465"/>
                  </a:lnTo>
                  <a:lnTo>
                    <a:pt x="4465" y="5298"/>
                  </a:lnTo>
                  <a:close/>
                  <a:moveTo>
                    <a:pt x="6429" y="5298"/>
                  </a:moveTo>
                  <a:lnTo>
                    <a:pt x="6596" y="5465"/>
                  </a:lnTo>
                  <a:lnTo>
                    <a:pt x="6108" y="6215"/>
                  </a:lnTo>
                  <a:lnTo>
                    <a:pt x="6096" y="6215"/>
                  </a:lnTo>
                  <a:lnTo>
                    <a:pt x="5691" y="5810"/>
                  </a:lnTo>
                  <a:lnTo>
                    <a:pt x="6429" y="5298"/>
                  </a:lnTo>
                  <a:close/>
                  <a:moveTo>
                    <a:pt x="4905" y="0"/>
                  </a:moveTo>
                  <a:cubicBezTo>
                    <a:pt x="4072" y="0"/>
                    <a:pt x="3381" y="691"/>
                    <a:pt x="3381" y="1524"/>
                  </a:cubicBezTo>
                  <a:lnTo>
                    <a:pt x="3381" y="1869"/>
                  </a:lnTo>
                  <a:cubicBezTo>
                    <a:pt x="3381" y="2131"/>
                    <a:pt x="3441" y="2381"/>
                    <a:pt x="3548" y="2643"/>
                  </a:cubicBezTo>
                  <a:lnTo>
                    <a:pt x="3548" y="3000"/>
                  </a:lnTo>
                  <a:cubicBezTo>
                    <a:pt x="3548" y="3596"/>
                    <a:pt x="3810" y="4132"/>
                    <a:pt x="4227" y="4465"/>
                  </a:cubicBezTo>
                  <a:lnTo>
                    <a:pt x="4227" y="5001"/>
                  </a:lnTo>
                  <a:lnTo>
                    <a:pt x="3929" y="5322"/>
                  </a:lnTo>
                  <a:cubicBezTo>
                    <a:pt x="3905" y="5346"/>
                    <a:pt x="3893" y="5394"/>
                    <a:pt x="3893" y="5441"/>
                  </a:cubicBezTo>
                  <a:lnTo>
                    <a:pt x="2905" y="5798"/>
                  </a:lnTo>
                  <a:cubicBezTo>
                    <a:pt x="2834" y="5822"/>
                    <a:pt x="2774" y="5858"/>
                    <a:pt x="2715" y="5894"/>
                  </a:cubicBezTo>
                  <a:lnTo>
                    <a:pt x="2560" y="5822"/>
                  </a:lnTo>
                  <a:cubicBezTo>
                    <a:pt x="3024" y="5632"/>
                    <a:pt x="3155" y="5346"/>
                    <a:pt x="3179" y="5334"/>
                  </a:cubicBezTo>
                  <a:cubicBezTo>
                    <a:pt x="3203" y="5286"/>
                    <a:pt x="3203" y="5227"/>
                    <a:pt x="3179" y="5179"/>
                  </a:cubicBezTo>
                  <a:cubicBezTo>
                    <a:pt x="3060" y="4965"/>
                    <a:pt x="3036" y="4524"/>
                    <a:pt x="3036" y="4203"/>
                  </a:cubicBezTo>
                  <a:cubicBezTo>
                    <a:pt x="3036" y="4084"/>
                    <a:pt x="3036" y="3977"/>
                    <a:pt x="3024" y="3893"/>
                  </a:cubicBezTo>
                  <a:cubicBezTo>
                    <a:pt x="2965" y="3131"/>
                    <a:pt x="2405" y="2548"/>
                    <a:pt x="1691" y="2548"/>
                  </a:cubicBezTo>
                  <a:cubicBezTo>
                    <a:pt x="976" y="2548"/>
                    <a:pt x="393" y="3131"/>
                    <a:pt x="345" y="3893"/>
                  </a:cubicBezTo>
                  <a:cubicBezTo>
                    <a:pt x="345" y="3977"/>
                    <a:pt x="333" y="4084"/>
                    <a:pt x="333" y="4203"/>
                  </a:cubicBezTo>
                  <a:cubicBezTo>
                    <a:pt x="322" y="4548"/>
                    <a:pt x="298" y="4965"/>
                    <a:pt x="203" y="5179"/>
                  </a:cubicBezTo>
                  <a:cubicBezTo>
                    <a:pt x="167" y="5227"/>
                    <a:pt x="167" y="5286"/>
                    <a:pt x="203" y="5334"/>
                  </a:cubicBezTo>
                  <a:cubicBezTo>
                    <a:pt x="203" y="5346"/>
                    <a:pt x="345" y="5632"/>
                    <a:pt x="810" y="5822"/>
                  </a:cubicBezTo>
                  <a:lnTo>
                    <a:pt x="369" y="6037"/>
                  </a:lnTo>
                  <a:cubicBezTo>
                    <a:pt x="155" y="6156"/>
                    <a:pt x="0" y="6370"/>
                    <a:pt x="0" y="6632"/>
                  </a:cubicBezTo>
                  <a:lnTo>
                    <a:pt x="0" y="7799"/>
                  </a:lnTo>
                  <a:cubicBezTo>
                    <a:pt x="0" y="7894"/>
                    <a:pt x="72" y="7965"/>
                    <a:pt x="167" y="7965"/>
                  </a:cubicBezTo>
                  <a:cubicBezTo>
                    <a:pt x="250" y="7965"/>
                    <a:pt x="333" y="7894"/>
                    <a:pt x="333" y="7799"/>
                  </a:cubicBezTo>
                  <a:lnTo>
                    <a:pt x="333" y="6632"/>
                  </a:lnTo>
                  <a:cubicBezTo>
                    <a:pt x="333" y="6489"/>
                    <a:pt x="405" y="6370"/>
                    <a:pt x="524" y="6310"/>
                  </a:cubicBezTo>
                  <a:lnTo>
                    <a:pt x="1060" y="6048"/>
                  </a:lnTo>
                  <a:lnTo>
                    <a:pt x="1238" y="6227"/>
                  </a:lnTo>
                  <a:cubicBezTo>
                    <a:pt x="1369" y="6346"/>
                    <a:pt x="1536" y="6406"/>
                    <a:pt x="1703" y="6406"/>
                  </a:cubicBezTo>
                  <a:cubicBezTo>
                    <a:pt x="1857" y="6406"/>
                    <a:pt x="2024" y="6346"/>
                    <a:pt x="2155" y="6227"/>
                  </a:cubicBezTo>
                  <a:lnTo>
                    <a:pt x="2334" y="6048"/>
                  </a:lnTo>
                  <a:lnTo>
                    <a:pt x="2512" y="6132"/>
                  </a:lnTo>
                  <a:cubicBezTo>
                    <a:pt x="2441" y="6275"/>
                    <a:pt x="2381" y="6418"/>
                    <a:pt x="2381" y="6584"/>
                  </a:cubicBezTo>
                  <a:lnTo>
                    <a:pt x="2381" y="7799"/>
                  </a:lnTo>
                  <a:cubicBezTo>
                    <a:pt x="2381" y="7894"/>
                    <a:pt x="2453" y="7965"/>
                    <a:pt x="2548" y="7965"/>
                  </a:cubicBezTo>
                  <a:cubicBezTo>
                    <a:pt x="2631" y="7965"/>
                    <a:pt x="2715" y="7894"/>
                    <a:pt x="2715" y="7799"/>
                  </a:cubicBezTo>
                  <a:lnTo>
                    <a:pt x="2715" y="6584"/>
                  </a:lnTo>
                  <a:cubicBezTo>
                    <a:pt x="2715" y="6358"/>
                    <a:pt x="2846" y="6167"/>
                    <a:pt x="3048" y="6096"/>
                  </a:cubicBezTo>
                  <a:lnTo>
                    <a:pt x="4084" y="5715"/>
                  </a:lnTo>
                  <a:lnTo>
                    <a:pt x="4513" y="6358"/>
                  </a:lnTo>
                  <a:cubicBezTo>
                    <a:pt x="4572" y="6453"/>
                    <a:pt x="4655" y="6489"/>
                    <a:pt x="4751" y="6513"/>
                  </a:cubicBezTo>
                  <a:lnTo>
                    <a:pt x="4775" y="6513"/>
                  </a:lnTo>
                  <a:cubicBezTo>
                    <a:pt x="4870" y="6513"/>
                    <a:pt x="4941" y="6477"/>
                    <a:pt x="5013" y="6418"/>
                  </a:cubicBezTo>
                  <a:lnTo>
                    <a:pt x="5286" y="6156"/>
                  </a:lnTo>
                  <a:lnTo>
                    <a:pt x="5286" y="7799"/>
                  </a:lnTo>
                  <a:cubicBezTo>
                    <a:pt x="5286" y="7894"/>
                    <a:pt x="5358" y="7965"/>
                    <a:pt x="5453" y="7965"/>
                  </a:cubicBezTo>
                  <a:cubicBezTo>
                    <a:pt x="5537" y="7965"/>
                    <a:pt x="5608" y="7894"/>
                    <a:pt x="5608" y="7799"/>
                  </a:cubicBezTo>
                  <a:lnTo>
                    <a:pt x="5608" y="6156"/>
                  </a:lnTo>
                  <a:lnTo>
                    <a:pt x="5882" y="6418"/>
                  </a:lnTo>
                  <a:cubicBezTo>
                    <a:pt x="5941" y="6477"/>
                    <a:pt x="6025" y="6513"/>
                    <a:pt x="6120" y="6513"/>
                  </a:cubicBezTo>
                  <a:lnTo>
                    <a:pt x="6144" y="6513"/>
                  </a:lnTo>
                  <a:cubicBezTo>
                    <a:pt x="6251" y="6489"/>
                    <a:pt x="6322" y="6453"/>
                    <a:pt x="6382" y="6358"/>
                  </a:cubicBezTo>
                  <a:lnTo>
                    <a:pt x="6822" y="5715"/>
                  </a:lnTo>
                  <a:lnTo>
                    <a:pt x="7846" y="6096"/>
                  </a:lnTo>
                  <a:cubicBezTo>
                    <a:pt x="8049" y="6167"/>
                    <a:pt x="8192" y="6358"/>
                    <a:pt x="8192" y="6584"/>
                  </a:cubicBezTo>
                  <a:lnTo>
                    <a:pt x="8192" y="7799"/>
                  </a:lnTo>
                  <a:cubicBezTo>
                    <a:pt x="8192" y="7894"/>
                    <a:pt x="8263" y="7965"/>
                    <a:pt x="8346" y="7965"/>
                  </a:cubicBezTo>
                  <a:cubicBezTo>
                    <a:pt x="8442" y="7965"/>
                    <a:pt x="8513" y="7894"/>
                    <a:pt x="8513" y="7799"/>
                  </a:cubicBezTo>
                  <a:lnTo>
                    <a:pt x="8513" y="6584"/>
                  </a:lnTo>
                  <a:cubicBezTo>
                    <a:pt x="8513" y="6358"/>
                    <a:pt x="8430" y="6156"/>
                    <a:pt x="8275" y="6001"/>
                  </a:cubicBezTo>
                  <a:lnTo>
                    <a:pt x="8323" y="5989"/>
                  </a:lnTo>
                  <a:cubicBezTo>
                    <a:pt x="8370" y="5977"/>
                    <a:pt x="8406" y="5953"/>
                    <a:pt x="8465" y="5929"/>
                  </a:cubicBezTo>
                  <a:lnTo>
                    <a:pt x="8870" y="6334"/>
                  </a:lnTo>
                  <a:lnTo>
                    <a:pt x="8870" y="7787"/>
                  </a:lnTo>
                  <a:cubicBezTo>
                    <a:pt x="8870" y="7882"/>
                    <a:pt x="8942" y="7953"/>
                    <a:pt x="9037" y="7953"/>
                  </a:cubicBezTo>
                  <a:cubicBezTo>
                    <a:pt x="9120" y="7953"/>
                    <a:pt x="9204" y="7882"/>
                    <a:pt x="9204" y="7787"/>
                  </a:cubicBezTo>
                  <a:lnTo>
                    <a:pt x="9204" y="6334"/>
                  </a:lnTo>
                  <a:lnTo>
                    <a:pt x="9597" y="5929"/>
                  </a:lnTo>
                  <a:cubicBezTo>
                    <a:pt x="9620" y="5941"/>
                    <a:pt x="9644" y="5941"/>
                    <a:pt x="9680" y="5953"/>
                  </a:cubicBezTo>
                  <a:lnTo>
                    <a:pt x="10335" y="6156"/>
                  </a:lnTo>
                  <a:cubicBezTo>
                    <a:pt x="10478" y="6191"/>
                    <a:pt x="10585" y="6334"/>
                    <a:pt x="10585" y="6489"/>
                  </a:cubicBezTo>
                  <a:lnTo>
                    <a:pt x="10585" y="7799"/>
                  </a:lnTo>
                  <a:cubicBezTo>
                    <a:pt x="10585" y="7894"/>
                    <a:pt x="10656" y="7965"/>
                    <a:pt x="10751" y="7965"/>
                  </a:cubicBezTo>
                  <a:cubicBezTo>
                    <a:pt x="10835" y="7965"/>
                    <a:pt x="10906" y="7894"/>
                    <a:pt x="10906" y="7799"/>
                  </a:cubicBezTo>
                  <a:lnTo>
                    <a:pt x="10906" y="6489"/>
                  </a:lnTo>
                  <a:cubicBezTo>
                    <a:pt x="10871" y="6227"/>
                    <a:pt x="10656" y="5953"/>
                    <a:pt x="10382" y="5870"/>
                  </a:cubicBezTo>
                  <a:lnTo>
                    <a:pt x="9716" y="5679"/>
                  </a:lnTo>
                  <a:cubicBezTo>
                    <a:pt x="9692" y="5656"/>
                    <a:pt x="9680" y="5644"/>
                    <a:pt x="9680" y="5620"/>
                  </a:cubicBezTo>
                  <a:lnTo>
                    <a:pt x="9680" y="5394"/>
                  </a:lnTo>
                  <a:cubicBezTo>
                    <a:pt x="9739" y="5358"/>
                    <a:pt x="9787" y="5322"/>
                    <a:pt x="9823" y="5275"/>
                  </a:cubicBezTo>
                  <a:cubicBezTo>
                    <a:pt x="10049" y="5048"/>
                    <a:pt x="10180" y="4751"/>
                    <a:pt x="10180" y="4429"/>
                  </a:cubicBezTo>
                  <a:lnTo>
                    <a:pt x="10180" y="4132"/>
                  </a:lnTo>
                  <a:lnTo>
                    <a:pt x="10239" y="3989"/>
                  </a:lnTo>
                  <a:cubicBezTo>
                    <a:pt x="10323" y="3858"/>
                    <a:pt x="10347" y="3691"/>
                    <a:pt x="10347" y="3548"/>
                  </a:cubicBezTo>
                  <a:lnTo>
                    <a:pt x="10347" y="2727"/>
                  </a:lnTo>
                  <a:cubicBezTo>
                    <a:pt x="10347" y="2643"/>
                    <a:pt x="10275" y="2560"/>
                    <a:pt x="10180" y="2560"/>
                  </a:cubicBezTo>
                  <a:lnTo>
                    <a:pt x="8656" y="2560"/>
                  </a:lnTo>
                  <a:cubicBezTo>
                    <a:pt x="8096" y="2560"/>
                    <a:pt x="7644" y="3012"/>
                    <a:pt x="7644" y="3572"/>
                  </a:cubicBezTo>
                  <a:lnTo>
                    <a:pt x="7644" y="3596"/>
                  </a:lnTo>
                  <a:cubicBezTo>
                    <a:pt x="7644" y="3727"/>
                    <a:pt x="7668" y="3846"/>
                    <a:pt x="7727" y="3965"/>
                  </a:cubicBezTo>
                  <a:lnTo>
                    <a:pt x="7799" y="4132"/>
                  </a:lnTo>
                  <a:lnTo>
                    <a:pt x="7799" y="4382"/>
                  </a:lnTo>
                  <a:cubicBezTo>
                    <a:pt x="7799" y="4798"/>
                    <a:pt x="8013" y="5155"/>
                    <a:pt x="8311" y="5382"/>
                  </a:cubicBezTo>
                  <a:lnTo>
                    <a:pt x="8311" y="5596"/>
                  </a:lnTo>
                  <a:cubicBezTo>
                    <a:pt x="8311" y="5632"/>
                    <a:pt x="8311" y="5644"/>
                    <a:pt x="8180" y="5691"/>
                  </a:cubicBezTo>
                  <a:lnTo>
                    <a:pt x="7858" y="5775"/>
                  </a:lnTo>
                  <a:lnTo>
                    <a:pt x="6941" y="5441"/>
                  </a:lnTo>
                  <a:cubicBezTo>
                    <a:pt x="6941" y="5394"/>
                    <a:pt x="6930" y="5346"/>
                    <a:pt x="6894" y="5322"/>
                  </a:cubicBezTo>
                  <a:lnTo>
                    <a:pt x="6596" y="5001"/>
                  </a:lnTo>
                  <a:lnTo>
                    <a:pt x="6596" y="4489"/>
                  </a:lnTo>
                  <a:cubicBezTo>
                    <a:pt x="6632" y="4453"/>
                    <a:pt x="6656" y="4429"/>
                    <a:pt x="6691" y="4405"/>
                  </a:cubicBezTo>
                  <a:cubicBezTo>
                    <a:pt x="7061" y="4072"/>
                    <a:pt x="7263" y="3560"/>
                    <a:pt x="7263" y="3060"/>
                  </a:cubicBezTo>
                  <a:lnTo>
                    <a:pt x="7263" y="2643"/>
                  </a:lnTo>
                  <a:cubicBezTo>
                    <a:pt x="7382" y="2405"/>
                    <a:pt x="7430" y="2131"/>
                    <a:pt x="7430" y="1869"/>
                  </a:cubicBezTo>
                  <a:lnTo>
                    <a:pt x="7430" y="167"/>
                  </a:lnTo>
                  <a:cubicBezTo>
                    <a:pt x="7430" y="83"/>
                    <a:pt x="7358" y="0"/>
                    <a:pt x="7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2" name="Google Shape;12124;p72">
              <a:extLst>
                <a:ext uri="{FF2B5EF4-FFF2-40B4-BE49-F238E27FC236}">
                  <a16:creationId xmlns:a16="http://schemas.microsoft.com/office/drawing/2014/main" id="{CDE114D8-D59E-47A6-50FB-EAB74D8606AE}"/>
                </a:ext>
              </a:extLst>
            </p:cNvPr>
            <p:cNvSpPr/>
            <p:nvPr/>
          </p:nvSpPr>
          <p:spPr>
            <a:xfrm>
              <a:off x="5645669" y="3625759"/>
              <a:ext cx="10248" cy="42872"/>
            </a:xfrm>
            <a:custGeom>
              <a:avLst/>
              <a:gdLst/>
              <a:ahLst/>
              <a:cxnLst/>
              <a:rect l="l" t="t" r="r" b="b"/>
              <a:pathLst>
                <a:path w="322" h="1347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1179"/>
                  </a:lnTo>
                  <a:cubicBezTo>
                    <a:pt x="0" y="1263"/>
                    <a:pt x="72" y="1346"/>
                    <a:pt x="167" y="1346"/>
                  </a:cubicBezTo>
                  <a:cubicBezTo>
                    <a:pt x="251" y="1346"/>
                    <a:pt x="322" y="1263"/>
                    <a:pt x="322" y="1179"/>
                  </a:cubicBezTo>
                  <a:lnTo>
                    <a:pt x="322" y="167"/>
                  </a:lnTo>
                  <a:cubicBezTo>
                    <a:pt x="322" y="60"/>
                    <a:pt x="251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3" name="Google Shape;12125;p72">
              <a:extLst>
                <a:ext uri="{FF2B5EF4-FFF2-40B4-BE49-F238E27FC236}">
                  <a16:creationId xmlns:a16="http://schemas.microsoft.com/office/drawing/2014/main" id="{C9498874-948A-10C2-7BE7-3B74082EABC0}"/>
                </a:ext>
              </a:extLst>
            </p:cNvPr>
            <p:cNvSpPr/>
            <p:nvPr/>
          </p:nvSpPr>
          <p:spPr>
            <a:xfrm>
              <a:off x="5462247" y="3461115"/>
              <a:ext cx="86825" cy="29759"/>
            </a:xfrm>
            <a:custGeom>
              <a:avLst/>
              <a:gdLst/>
              <a:ahLst/>
              <a:cxnLst/>
              <a:rect l="l" t="t" r="r" b="b"/>
              <a:pathLst>
                <a:path w="2728" h="935" extrusionOk="0">
                  <a:moveTo>
                    <a:pt x="1094" y="0"/>
                  </a:moveTo>
                  <a:cubicBezTo>
                    <a:pt x="768" y="0"/>
                    <a:pt x="473" y="35"/>
                    <a:pt x="287" y="66"/>
                  </a:cubicBezTo>
                  <a:cubicBezTo>
                    <a:pt x="120" y="102"/>
                    <a:pt x="1" y="233"/>
                    <a:pt x="1" y="399"/>
                  </a:cubicBezTo>
                  <a:lnTo>
                    <a:pt x="1" y="768"/>
                  </a:lnTo>
                  <a:cubicBezTo>
                    <a:pt x="1" y="864"/>
                    <a:pt x="72" y="935"/>
                    <a:pt x="168" y="935"/>
                  </a:cubicBezTo>
                  <a:cubicBezTo>
                    <a:pt x="251" y="935"/>
                    <a:pt x="322" y="864"/>
                    <a:pt x="322" y="768"/>
                  </a:cubicBezTo>
                  <a:lnTo>
                    <a:pt x="322" y="399"/>
                  </a:lnTo>
                  <a:cubicBezTo>
                    <a:pt x="322" y="399"/>
                    <a:pt x="322" y="387"/>
                    <a:pt x="346" y="387"/>
                  </a:cubicBezTo>
                  <a:cubicBezTo>
                    <a:pt x="498" y="361"/>
                    <a:pt x="764" y="327"/>
                    <a:pt x="1063" y="327"/>
                  </a:cubicBezTo>
                  <a:cubicBezTo>
                    <a:pt x="1162" y="327"/>
                    <a:pt x="1266" y="331"/>
                    <a:pt x="1370" y="340"/>
                  </a:cubicBezTo>
                  <a:cubicBezTo>
                    <a:pt x="1858" y="364"/>
                    <a:pt x="2215" y="506"/>
                    <a:pt x="2442" y="709"/>
                  </a:cubicBezTo>
                  <a:cubicBezTo>
                    <a:pt x="2471" y="739"/>
                    <a:pt x="2513" y="753"/>
                    <a:pt x="2555" y="753"/>
                  </a:cubicBezTo>
                  <a:cubicBezTo>
                    <a:pt x="2596" y="753"/>
                    <a:pt x="2638" y="739"/>
                    <a:pt x="2668" y="709"/>
                  </a:cubicBezTo>
                  <a:cubicBezTo>
                    <a:pt x="2727" y="637"/>
                    <a:pt x="2727" y="530"/>
                    <a:pt x="2656" y="471"/>
                  </a:cubicBezTo>
                  <a:cubicBezTo>
                    <a:pt x="2283" y="97"/>
                    <a:pt x="1643" y="0"/>
                    <a:pt x="10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4" name="Google Shape;12126;p72">
              <a:extLst>
                <a:ext uri="{FF2B5EF4-FFF2-40B4-BE49-F238E27FC236}">
                  <a16:creationId xmlns:a16="http://schemas.microsoft.com/office/drawing/2014/main" id="{FB2D83B8-9BF3-4572-B369-090CC66ABB6A}"/>
                </a:ext>
              </a:extLst>
            </p:cNvPr>
            <p:cNvSpPr/>
            <p:nvPr/>
          </p:nvSpPr>
          <p:spPr>
            <a:xfrm>
              <a:off x="5441050" y="3636389"/>
              <a:ext cx="10248" cy="32241"/>
            </a:xfrm>
            <a:custGeom>
              <a:avLst/>
              <a:gdLst/>
              <a:ahLst/>
              <a:cxnLst/>
              <a:rect l="l" t="t" r="r" b="b"/>
              <a:pathLst>
                <a:path w="322" h="1013" extrusionOk="0">
                  <a:moveTo>
                    <a:pt x="167" y="0"/>
                  </a:moveTo>
                  <a:cubicBezTo>
                    <a:pt x="72" y="0"/>
                    <a:pt x="0" y="71"/>
                    <a:pt x="0" y="155"/>
                  </a:cubicBezTo>
                  <a:lnTo>
                    <a:pt x="0" y="845"/>
                  </a:lnTo>
                  <a:cubicBezTo>
                    <a:pt x="0" y="929"/>
                    <a:pt x="72" y="1012"/>
                    <a:pt x="167" y="1012"/>
                  </a:cubicBezTo>
                  <a:cubicBezTo>
                    <a:pt x="250" y="1012"/>
                    <a:pt x="322" y="929"/>
                    <a:pt x="322" y="845"/>
                  </a:cubicBezTo>
                  <a:lnTo>
                    <a:pt x="322" y="155"/>
                  </a:lnTo>
                  <a:cubicBezTo>
                    <a:pt x="310" y="71"/>
                    <a:pt x="250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5" name="Google Shape;12127;p72">
              <a:extLst>
                <a:ext uri="{FF2B5EF4-FFF2-40B4-BE49-F238E27FC236}">
                  <a16:creationId xmlns:a16="http://schemas.microsoft.com/office/drawing/2014/main" id="{26FE37E3-EC7B-1101-0261-843BC98B6CAE}"/>
                </a:ext>
              </a:extLst>
            </p:cNvPr>
            <p:cNvSpPr/>
            <p:nvPr/>
          </p:nvSpPr>
          <p:spPr>
            <a:xfrm>
              <a:off x="5559257" y="3636389"/>
              <a:ext cx="10662" cy="32241"/>
            </a:xfrm>
            <a:custGeom>
              <a:avLst/>
              <a:gdLst/>
              <a:ahLst/>
              <a:cxnLst/>
              <a:rect l="l" t="t" r="r" b="b"/>
              <a:pathLst>
                <a:path w="335" h="1013" extrusionOk="0">
                  <a:moveTo>
                    <a:pt x="168" y="0"/>
                  </a:moveTo>
                  <a:cubicBezTo>
                    <a:pt x="84" y="0"/>
                    <a:pt x="1" y="71"/>
                    <a:pt x="1" y="155"/>
                  </a:cubicBezTo>
                  <a:lnTo>
                    <a:pt x="1" y="845"/>
                  </a:lnTo>
                  <a:cubicBezTo>
                    <a:pt x="1" y="929"/>
                    <a:pt x="84" y="1012"/>
                    <a:pt x="168" y="1012"/>
                  </a:cubicBezTo>
                  <a:cubicBezTo>
                    <a:pt x="263" y="1012"/>
                    <a:pt x="334" y="929"/>
                    <a:pt x="334" y="845"/>
                  </a:cubicBezTo>
                  <a:lnTo>
                    <a:pt x="334" y="155"/>
                  </a:lnTo>
                  <a:cubicBezTo>
                    <a:pt x="334" y="71"/>
                    <a:pt x="263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4896267E-7CB3-605F-BA67-4B3BAAA9C427}"/>
              </a:ext>
            </a:extLst>
          </p:cNvPr>
          <p:cNvGrpSpPr/>
          <p:nvPr/>
        </p:nvGrpSpPr>
        <p:grpSpPr>
          <a:xfrm>
            <a:off x="7244725" y="1328534"/>
            <a:ext cx="2808312" cy="1368152"/>
            <a:chOff x="5720725" y="1196838"/>
            <a:chExt cx="2808312" cy="1368152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19755A36-871B-F3FB-BF84-42FD76A1E90E}"/>
                </a:ext>
              </a:extLst>
            </p:cNvPr>
            <p:cNvSpPr/>
            <p:nvPr/>
          </p:nvSpPr>
          <p:spPr>
            <a:xfrm>
              <a:off x="5720725" y="1196838"/>
              <a:ext cx="2808312" cy="1368152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6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6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14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F0EA5F-8CF8-E7EA-9841-F558289045F6}"/>
                </a:ext>
              </a:extLst>
            </p:cNvPr>
            <p:cNvSpPr txBox="1"/>
            <p:nvPr/>
          </p:nvSpPr>
          <p:spPr>
            <a:xfrm>
              <a:off x="5782840" y="1340854"/>
              <a:ext cx="207484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800" b="1" dirty="0">
                  <a:solidFill>
                    <a:schemeClr val="bg1"/>
                  </a:solidFill>
                </a:rPr>
                <a:t>31’700</a:t>
              </a:r>
              <a:r>
                <a:rPr lang="en-GB" sz="2800" dirty="0"/>
                <a:t>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E33CE65-A682-F115-9A85-3454E49F7364}"/>
                </a:ext>
              </a:extLst>
            </p:cNvPr>
            <p:cNvSpPr txBox="1"/>
            <p:nvPr/>
          </p:nvSpPr>
          <p:spPr>
            <a:xfrm>
              <a:off x="5782840" y="1710727"/>
              <a:ext cx="194265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orders</a:t>
              </a:r>
              <a:r>
                <a:rPr lang="en-GB" sz="1400" dirty="0"/>
                <a:t> </a:t>
              </a:r>
              <a:r>
                <a:rPr lang="en-GB" sz="1400" dirty="0">
                  <a:solidFill>
                    <a:schemeClr val="bg1"/>
                  </a:solidFill>
                </a:rPr>
                <a:t>placed</a:t>
              </a:r>
              <a:r>
                <a:rPr lang="en-GB" sz="1400" dirty="0"/>
                <a:t> </a:t>
              </a:r>
              <a:r>
                <a:rPr lang="en-GB" sz="1400" dirty="0">
                  <a:solidFill>
                    <a:schemeClr val="bg1"/>
                  </a:solidFill>
                </a:rPr>
                <a:t>on</a:t>
              </a:r>
              <a:r>
                <a:rPr lang="en-GB" sz="1400" dirty="0"/>
                <a:t> </a:t>
              </a:r>
              <a:r>
                <a:rPr lang="en-GB" sz="1400" dirty="0">
                  <a:solidFill>
                    <a:schemeClr val="bg1"/>
                  </a:solidFill>
                </a:rPr>
                <a:t>the</a:t>
              </a:r>
              <a:r>
                <a:rPr lang="en-GB" sz="1400" dirty="0"/>
                <a:t> </a:t>
              </a:r>
            </a:p>
            <a:p>
              <a:r>
                <a:rPr lang="en-GB" sz="1400" dirty="0">
                  <a:solidFill>
                    <a:schemeClr val="bg1"/>
                  </a:solidFill>
                </a:rPr>
                <a:t>CERN</a:t>
              </a:r>
              <a:r>
                <a:rPr lang="en-GB" sz="1400" dirty="0"/>
                <a:t> </a:t>
              </a:r>
              <a:r>
                <a:rPr lang="en-GB" sz="1400" dirty="0">
                  <a:solidFill>
                    <a:schemeClr val="bg1"/>
                  </a:solidFill>
                </a:rPr>
                <a:t>Stores</a:t>
              </a:r>
            </a:p>
          </p:txBody>
        </p:sp>
        <p:grpSp>
          <p:nvGrpSpPr>
            <p:cNvPr id="87" name="Google Shape;14420;p76">
              <a:extLst>
                <a:ext uri="{FF2B5EF4-FFF2-40B4-BE49-F238E27FC236}">
                  <a16:creationId xmlns:a16="http://schemas.microsoft.com/office/drawing/2014/main" id="{292ECDAC-B744-C0EB-D8F9-55EF87A9254B}"/>
                </a:ext>
              </a:extLst>
            </p:cNvPr>
            <p:cNvGrpSpPr/>
            <p:nvPr/>
          </p:nvGrpSpPr>
          <p:grpSpPr>
            <a:xfrm>
              <a:off x="7749644" y="1885850"/>
              <a:ext cx="563658" cy="516496"/>
              <a:chOff x="2312623" y="2468584"/>
              <a:chExt cx="312698" cy="286534"/>
            </a:xfrm>
            <a:solidFill>
              <a:schemeClr val="bg1"/>
            </a:solidFill>
          </p:grpSpPr>
          <p:sp>
            <p:nvSpPr>
              <p:cNvPr id="88" name="Google Shape;14421;p76">
                <a:extLst>
                  <a:ext uri="{FF2B5EF4-FFF2-40B4-BE49-F238E27FC236}">
                    <a16:creationId xmlns:a16="http://schemas.microsoft.com/office/drawing/2014/main" id="{53C01B4B-68B0-6DCC-CF1C-85C98E9E0913}"/>
                  </a:ext>
                </a:extLst>
              </p:cNvPr>
              <p:cNvSpPr/>
              <p:nvPr/>
            </p:nvSpPr>
            <p:spPr>
              <a:xfrm>
                <a:off x="2416866" y="2706195"/>
                <a:ext cx="34122" cy="34154"/>
              </a:xfrm>
              <a:custGeom>
                <a:avLst/>
                <a:gdLst/>
                <a:ahLst/>
                <a:cxnLst/>
                <a:rect l="l" t="t" r="r" b="b"/>
                <a:pathLst>
                  <a:path w="1072" h="1073" extrusionOk="0">
                    <a:moveTo>
                      <a:pt x="536" y="275"/>
                    </a:moveTo>
                    <a:cubicBezTo>
                      <a:pt x="679" y="275"/>
                      <a:pt x="798" y="394"/>
                      <a:pt x="798" y="525"/>
                    </a:cubicBezTo>
                    <a:cubicBezTo>
                      <a:pt x="798" y="656"/>
                      <a:pt x="679" y="775"/>
                      <a:pt x="536" y="775"/>
                    </a:cubicBezTo>
                    <a:cubicBezTo>
                      <a:pt x="405" y="775"/>
                      <a:pt x="286" y="656"/>
                      <a:pt x="286" y="525"/>
                    </a:cubicBezTo>
                    <a:cubicBezTo>
                      <a:pt x="286" y="394"/>
                      <a:pt x="393" y="275"/>
                      <a:pt x="536" y="275"/>
                    </a:cubicBezTo>
                    <a:close/>
                    <a:moveTo>
                      <a:pt x="536" y="1"/>
                    </a:moveTo>
                    <a:cubicBezTo>
                      <a:pt x="238" y="1"/>
                      <a:pt x="0" y="239"/>
                      <a:pt x="0" y="536"/>
                    </a:cubicBezTo>
                    <a:cubicBezTo>
                      <a:pt x="0" y="834"/>
                      <a:pt x="238" y="1072"/>
                      <a:pt x="536" y="1072"/>
                    </a:cubicBezTo>
                    <a:cubicBezTo>
                      <a:pt x="833" y="1072"/>
                      <a:pt x="1072" y="834"/>
                      <a:pt x="1072" y="536"/>
                    </a:cubicBezTo>
                    <a:cubicBezTo>
                      <a:pt x="1072" y="239"/>
                      <a:pt x="833" y="1"/>
                      <a:pt x="5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89" name="Google Shape;14422;p76">
                <a:extLst>
                  <a:ext uri="{FF2B5EF4-FFF2-40B4-BE49-F238E27FC236}">
                    <a16:creationId xmlns:a16="http://schemas.microsoft.com/office/drawing/2014/main" id="{50C4A814-50C2-DFF7-6E66-4E8BD30206B1}"/>
                  </a:ext>
                </a:extLst>
              </p:cNvPr>
              <p:cNvSpPr/>
              <p:nvPr/>
            </p:nvSpPr>
            <p:spPr>
              <a:xfrm>
                <a:off x="2527126" y="2706195"/>
                <a:ext cx="34536" cy="34154"/>
              </a:xfrm>
              <a:custGeom>
                <a:avLst/>
                <a:gdLst/>
                <a:ahLst/>
                <a:cxnLst/>
                <a:rect l="l" t="t" r="r" b="b"/>
                <a:pathLst>
                  <a:path w="1085" h="1073" extrusionOk="0">
                    <a:moveTo>
                      <a:pt x="537" y="275"/>
                    </a:moveTo>
                    <a:cubicBezTo>
                      <a:pt x="679" y="275"/>
                      <a:pt x="798" y="394"/>
                      <a:pt x="798" y="525"/>
                    </a:cubicBezTo>
                    <a:cubicBezTo>
                      <a:pt x="798" y="656"/>
                      <a:pt x="679" y="775"/>
                      <a:pt x="537" y="775"/>
                    </a:cubicBezTo>
                    <a:cubicBezTo>
                      <a:pt x="406" y="775"/>
                      <a:pt x="287" y="656"/>
                      <a:pt x="287" y="525"/>
                    </a:cubicBezTo>
                    <a:cubicBezTo>
                      <a:pt x="287" y="394"/>
                      <a:pt x="406" y="275"/>
                      <a:pt x="537" y="275"/>
                    </a:cubicBezTo>
                    <a:close/>
                    <a:moveTo>
                      <a:pt x="537" y="1"/>
                    </a:moveTo>
                    <a:cubicBezTo>
                      <a:pt x="239" y="1"/>
                      <a:pt x="1" y="239"/>
                      <a:pt x="1" y="536"/>
                    </a:cubicBezTo>
                    <a:cubicBezTo>
                      <a:pt x="1" y="834"/>
                      <a:pt x="239" y="1072"/>
                      <a:pt x="537" y="1072"/>
                    </a:cubicBezTo>
                    <a:cubicBezTo>
                      <a:pt x="834" y="1072"/>
                      <a:pt x="1084" y="834"/>
                      <a:pt x="1084" y="536"/>
                    </a:cubicBezTo>
                    <a:cubicBezTo>
                      <a:pt x="1084" y="239"/>
                      <a:pt x="834" y="1"/>
                      <a:pt x="5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90" name="Google Shape;14423;p76">
                <a:extLst>
                  <a:ext uri="{FF2B5EF4-FFF2-40B4-BE49-F238E27FC236}">
                    <a16:creationId xmlns:a16="http://schemas.microsoft.com/office/drawing/2014/main" id="{E80A586E-F24C-1383-5425-9CE5A26463F2}"/>
                  </a:ext>
                </a:extLst>
              </p:cNvPr>
              <p:cNvSpPr/>
              <p:nvPr/>
            </p:nvSpPr>
            <p:spPr>
              <a:xfrm>
                <a:off x="2312623" y="2468584"/>
                <a:ext cx="312698" cy="286534"/>
              </a:xfrm>
              <a:custGeom>
                <a:avLst/>
                <a:gdLst/>
                <a:ahLst/>
                <a:cxnLst/>
                <a:rect l="l" t="t" r="r" b="b"/>
                <a:pathLst>
                  <a:path w="9824" h="9002" extrusionOk="0">
                    <a:moveTo>
                      <a:pt x="3370" y="1679"/>
                    </a:moveTo>
                    <a:lnTo>
                      <a:pt x="3370" y="2513"/>
                    </a:lnTo>
                    <a:lnTo>
                      <a:pt x="2799" y="2513"/>
                    </a:lnTo>
                    <a:lnTo>
                      <a:pt x="2501" y="1679"/>
                    </a:lnTo>
                    <a:close/>
                    <a:moveTo>
                      <a:pt x="4513" y="1679"/>
                    </a:moveTo>
                    <a:lnTo>
                      <a:pt x="4513" y="2513"/>
                    </a:lnTo>
                    <a:lnTo>
                      <a:pt x="3656" y="2513"/>
                    </a:lnTo>
                    <a:lnTo>
                      <a:pt x="3656" y="1679"/>
                    </a:lnTo>
                    <a:close/>
                    <a:moveTo>
                      <a:pt x="5656" y="1679"/>
                    </a:moveTo>
                    <a:lnTo>
                      <a:pt x="5656" y="2513"/>
                    </a:lnTo>
                    <a:lnTo>
                      <a:pt x="4799" y="2513"/>
                    </a:lnTo>
                    <a:lnTo>
                      <a:pt x="4799" y="1679"/>
                    </a:lnTo>
                    <a:close/>
                    <a:moveTo>
                      <a:pt x="6811" y="1679"/>
                    </a:moveTo>
                    <a:lnTo>
                      <a:pt x="6811" y="2513"/>
                    </a:lnTo>
                    <a:lnTo>
                      <a:pt x="5942" y="2513"/>
                    </a:lnTo>
                    <a:lnTo>
                      <a:pt x="5942" y="1679"/>
                    </a:lnTo>
                    <a:close/>
                    <a:moveTo>
                      <a:pt x="7954" y="1679"/>
                    </a:moveTo>
                    <a:lnTo>
                      <a:pt x="7954" y="2513"/>
                    </a:lnTo>
                    <a:lnTo>
                      <a:pt x="7085" y="2513"/>
                    </a:lnTo>
                    <a:lnTo>
                      <a:pt x="7085" y="1679"/>
                    </a:lnTo>
                    <a:close/>
                    <a:moveTo>
                      <a:pt x="8633" y="1679"/>
                    </a:moveTo>
                    <a:lnTo>
                      <a:pt x="8442" y="2513"/>
                    </a:lnTo>
                    <a:lnTo>
                      <a:pt x="8240" y="2513"/>
                    </a:lnTo>
                    <a:lnTo>
                      <a:pt x="8240" y="1679"/>
                    </a:lnTo>
                    <a:close/>
                    <a:moveTo>
                      <a:pt x="8383" y="2810"/>
                    </a:moveTo>
                    <a:lnTo>
                      <a:pt x="8252" y="3406"/>
                    </a:lnTo>
                    <a:lnTo>
                      <a:pt x="8252" y="2810"/>
                    </a:lnTo>
                    <a:close/>
                    <a:moveTo>
                      <a:pt x="3370" y="2810"/>
                    </a:moveTo>
                    <a:lnTo>
                      <a:pt x="3370" y="3680"/>
                    </a:lnTo>
                    <a:lnTo>
                      <a:pt x="3204" y="3680"/>
                    </a:lnTo>
                    <a:lnTo>
                      <a:pt x="2894" y="2810"/>
                    </a:lnTo>
                    <a:close/>
                    <a:moveTo>
                      <a:pt x="4513" y="2810"/>
                    </a:moveTo>
                    <a:lnTo>
                      <a:pt x="4513" y="3680"/>
                    </a:lnTo>
                    <a:lnTo>
                      <a:pt x="3656" y="3680"/>
                    </a:lnTo>
                    <a:lnTo>
                      <a:pt x="3656" y="2810"/>
                    </a:lnTo>
                    <a:close/>
                    <a:moveTo>
                      <a:pt x="5656" y="2810"/>
                    </a:moveTo>
                    <a:lnTo>
                      <a:pt x="5656" y="3680"/>
                    </a:lnTo>
                    <a:lnTo>
                      <a:pt x="4799" y="3680"/>
                    </a:lnTo>
                    <a:lnTo>
                      <a:pt x="4799" y="2810"/>
                    </a:lnTo>
                    <a:close/>
                    <a:moveTo>
                      <a:pt x="6811" y="2810"/>
                    </a:moveTo>
                    <a:lnTo>
                      <a:pt x="6811" y="3680"/>
                    </a:lnTo>
                    <a:lnTo>
                      <a:pt x="5942" y="3680"/>
                    </a:lnTo>
                    <a:lnTo>
                      <a:pt x="5942" y="2810"/>
                    </a:lnTo>
                    <a:close/>
                    <a:moveTo>
                      <a:pt x="7954" y="2810"/>
                    </a:moveTo>
                    <a:lnTo>
                      <a:pt x="7954" y="3680"/>
                    </a:lnTo>
                    <a:lnTo>
                      <a:pt x="7085" y="3680"/>
                    </a:lnTo>
                    <a:lnTo>
                      <a:pt x="7085" y="2810"/>
                    </a:lnTo>
                    <a:close/>
                    <a:moveTo>
                      <a:pt x="3370" y="3953"/>
                    </a:moveTo>
                    <a:lnTo>
                      <a:pt x="3370" y="4132"/>
                    </a:lnTo>
                    <a:lnTo>
                      <a:pt x="3311" y="3953"/>
                    </a:lnTo>
                    <a:close/>
                    <a:moveTo>
                      <a:pt x="4513" y="3941"/>
                    </a:moveTo>
                    <a:lnTo>
                      <a:pt x="4513" y="4608"/>
                    </a:lnTo>
                    <a:cubicBezTo>
                      <a:pt x="4305" y="4608"/>
                      <a:pt x="4153" y="4629"/>
                      <a:pt x="4022" y="4629"/>
                    </a:cubicBezTo>
                    <a:cubicBezTo>
                      <a:pt x="3891" y="4629"/>
                      <a:pt x="3781" y="4608"/>
                      <a:pt x="3656" y="4525"/>
                    </a:cubicBezTo>
                    <a:lnTo>
                      <a:pt x="3656" y="3941"/>
                    </a:lnTo>
                    <a:close/>
                    <a:moveTo>
                      <a:pt x="5656" y="3953"/>
                    </a:moveTo>
                    <a:lnTo>
                      <a:pt x="5656" y="4632"/>
                    </a:lnTo>
                    <a:lnTo>
                      <a:pt x="4799" y="4632"/>
                    </a:lnTo>
                    <a:lnTo>
                      <a:pt x="4799" y="3953"/>
                    </a:lnTo>
                    <a:close/>
                    <a:moveTo>
                      <a:pt x="6799" y="3953"/>
                    </a:moveTo>
                    <a:lnTo>
                      <a:pt x="6799" y="4632"/>
                    </a:lnTo>
                    <a:lnTo>
                      <a:pt x="5942" y="4632"/>
                    </a:lnTo>
                    <a:lnTo>
                      <a:pt x="5942" y="3953"/>
                    </a:lnTo>
                    <a:close/>
                    <a:moveTo>
                      <a:pt x="7954" y="3953"/>
                    </a:moveTo>
                    <a:lnTo>
                      <a:pt x="7954" y="4632"/>
                    </a:lnTo>
                    <a:lnTo>
                      <a:pt x="7085" y="4632"/>
                    </a:lnTo>
                    <a:lnTo>
                      <a:pt x="7085" y="3953"/>
                    </a:lnTo>
                    <a:close/>
                    <a:moveTo>
                      <a:pt x="3811" y="7263"/>
                    </a:moveTo>
                    <a:cubicBezTo>
                      <a:pt x="4216" y="7263"/>
                      <a:pt x="4549" y="7585"/>
                      <a:pt x="4549" y="7990"/>
                    </a:cubicBezTo>
                    <a:cubicBezTo>
                      <a:pt x="4549" y="8394"/>
                      <a:pt x="4216" y="8716"/>
                      <a:pt x="3811" y="8716"/>
                    </a:cubicBezTo>
                    <a:cubicBezTo>
                      <a:pt x="3418" y="8716"/>
                      <a:pt x="3085" y="8394"/>
                      <a:pt x="3085" y="7990"/>
                    </a:cubicBezTo>
                    <a:cubicBezTo>
                      <a:pt x="3085" y="7585"/>
                      <a:pt x="3418" y="7263"/>
                      <a:pt x="3811" y="7263"/>
                    </a:cubicBezTo>
                    <a:close/>
                    <a:moveTo>
                      <a:pt x="7287" y="7263"/>
                    </a:moveTo>
                    <a:cubicBezTo>
                      <a:pt x="7680" y="7263"/>
                      <a:pt x="8014" y="7585"/>
                      <a:pt x="8014" y="7990"/>
                    </a:cubicBezTo>
                    <a:cubicBezTo>
                      <a:pt x="8014" y="8394"/>
                      <a:pt x="7680" y="8716"/>
                      <a:pt x="7287" y="8716"/>
                    </a:cubicBezTo>
                    <a:cubicBezTo>
                      <a:pt x="6883" y="8716"/>
                      <a:pt x="6549" y="8394"/>
                      <a:pt x="6549" y="7990"/>
                    </a:cubicBezTo>
                    <a:cubicBezTo>
                      <a:pt x="6549" y="7585"/>
                      <a:pt x="6883" y="7263"/>
                      <a:pt x="7287" y="7263"/>
                    </a:cubicBezTo>
                    <a:close/>
                    <a:moveTo>
                      <a:pt x="525" y="0"/>
                    </a:moveTo>
                    <a:cubicBezTo>
                      <a:pt x="239" y="0"/>
                      <a:pt x="1" y="239"/>
                      <a:pt x="1" y="512"/>
                    </a:cubicBezTo>
                    <a:cubicBezTo>
                      <a:pt x="1" y="798"/>
                      <a:pt x="239" y="1036"/>
                      <a:pt x="525" y="1036"/>
                    </a:cubicBezTo>
                    <a:lnTo>
                      <a:pt x="1168" y="1036"/>
                    </a:lnTo>
                    <a:lnTo>
                      <a:pt x="1965" y="3299"/>
                    </a:lnTo>
                    <a:cubicBezTo>
                      <a:pt x="1995" y="3357"/>
                      <a:pt x="2048" y="3400"/>
                      <a:pt x="2106" y="3400"/>
                    </a:cubicBezTo>
                    <a:cubicBezTo>
                      <a:pt x="2119" y="3400"/>
                      <a:pt x="2131" y="3398"/>
                      <a:pt x="2144" y="3394"/>
                    </a:cubicBezTo>
                    <a:cubicBezTo>
                      <a:pt x="2227" y="3358"/>
                      <a:pt x="2263" y="3287"/>
                      <a:pt x="2239" y="3215"/>
                    </a:cubicBezTo>
                    <a:cubicBezTo>
                      <a:pt x="1453" y="1001"/>
                      <a:pt x="1418" y="905"/>
                      <a:pt x="1418" y="893"/>
                    </a:cubicBezTo>
                    <a:cubicBezTo>
                      <a:pt x="1394" y="798"/>
                      <a:pt x="1299" y="762"/>
                      <a:pt x="1215" y="762"/>
                    </a:cubicBezTo>
                    <a:lnTo>
                      <a:pt x="525" y="762"/>
                    </a:lnTo>
                    <a:cubicBezTo>
                      <a:pt x="394" y="762"/>
                      <a:pt x="287" y="655"/>
                      <a:pt x="287" y="512"/>
                    </a:cubicBezTo>
                    <a:cubicBezTo>
                      <a:pt x="287" y="381"/>
                      <a:pt x="394" y="274"/>
                      <a:pt x="525" y="274"/>
                    </a:cubicBezTo>
                    <a:lnTo>
                      <a:pt x="1215" y="274"/>
                    </a:lnTo>
                    <a:cubicBezTo>
                      <a:pt x="1489" y="274"/>
                      <a:pt x="1751" y="441"/>
                      <a:pt x="1846" y="691"/>
                    </a:cubicBezTo>
                    <a:cubicBezTo>
                      <a:pt x="2013" y="1167"/>
                      <a:pt x="3001" y="3918"/>
                      <a:pt x="3132" y="4322"/>
                    </a:cubicBezTo>
                    <a:cubicBezTo>
                      <a:pt x="3239" y="4620"/>
                      <a:pt x="3573" y="4906"/>
                      <a:pt x="3989" y="4906"/>
                    </a:cubicBezTo>
                    <a:lnTo>
                      <a:pt x="9192" y="4906"/>
                    </a:lnTo>
                    <a:cubicBezTo>
                      <a:pt x="9323" y="4906"/>
                      <a:pt x="9431" y="5013"/>
                      <a:pt x="9431" y="5144"/>
                    </a:cubicBezTo>
                    <a:cubicBezTo>
                      <a:pt x="9431" y="5275"/>
                      <a:pt x="9323" y="5382"/>
                      <a:pt x="9192" y="5382"/>
                    </a:cubicBezTo>
                    <a:lnTo>
                      <a:pt x="3989" y="5382"/>
                    </a:lnTo>
                    <a:cubicBezTo>
                      <a:pt x="3430" y="5382"/>
                      <a:pt x="2918" y="5061"/>
                      <a:pt x="2704" y="4537"/>
                    </a:cubicBezTo>
                    <a:lnTo>
                      <a:pt x="2418" y="3715"/>
                    </a:lnTo>
                    <a:cubicBezTo>
                      <a:pt x="2390" y="3660"/>
                      <a:pt x="2342" y="3620"/>
                      <a:pt x="2289" y="3620"/>
                    </a:cubicBezTo>
                    <a:cubicBezTo>
                      <a:pt x="2273" y="3620"/>
                      <a:pt x="2256" y="3624"/>
                      <a:pt x="2239" y="3632"/>
                    </a:cubicBezTo>
                    <a:cubicBezTo>
                      <a:pt x="2168" y="3656"/>
                      <a:pt x="2120" y="3727"/>
                      <a:pt x="2144" y="3810"/>
                    </a:cubicBezTo>
                    <a:cubicBezTo>
                      <a:pt x="2370" y="4406"/>
                      <a:pt x="2382" y="4656"/>
                      <a:pt x="2668" y="5013"/>
                    </a:cubicBezTo>
                    <a:lnTo>
                      <a:pt x="2346" y="5477"/>
                    </a:lnTo>
                    <a:cubicBezTo>
                      <a:pt x="1870" y="6168"/>
                      <a:pt x="2287" y="7132"/>
                      <a:pt x="3120" y="7239"/>
                    </a:cubicBezTo>
                    <a:cubicBezTo>
                      <a:pt x="2442" y="7871"/>
                      <a:pt x="2882" y="9002"/>
                      <a:pt x="3811" y="9002"/>
                    </a:cubicBezTo>
                    <a:cubicBezTo>
                      <a:pt x="4740" y="9002"/>
                      <a:pt x="5168" y="7882"/>
                      <a:pt x="4513" y="7263"/>
                    </a:cubicBezTo>
                    <a:lnTo>
                      <a:pt x="6585" y="7263"/>
                    </a:lnTo>
                    <a:cubicBezTo>
                      <a:pt x="5930" y="7882"/>
                      <a:pt x="6371" y="9002"/>
                      <a:pt x="7287" y="9002"/>
                    </a:cubicBezTo>
                    <a:cubicBezTo>
                      <a:pt x="8204" y="9002"/>
                      <a:pt x="8633" y="7882"/>
                      <a:pt x="7978" y="7263"/>
                    </a:cubicBezTo>
                    <a:lnTo>
                      <a:pt x="8180" y="7263"/>
                    </a:lnTo>
                    <a:cubicBezTo>
                      <a:pt x="8454" y="7263"/>
                      <a:pt x="8692" y="7025"/>
                      <a:pt x="8692" y="6739"/>
                    </a:cubicBezTo>
                    <a:cubicBezTo>
                      <a:pt x="8692" y="6454"/>
                      <a:pt x="8454" y="6216"/>
                      <a:pt x="8180" y="6216"/>
                    </a:cubicBezTo>
                    <a:lnTo>
                      <a:pt x="6883" y="6216"/>
                    </a:lnTo>
                    <a:cubicBezTo>
                      <a:pt x="6811" y="6216"/>
                      <a:pt x="6728" y="6275"/>
                      <a:pt x="6728" y="6370"/>
                    </a:cubicBezTo>
                    <a:cubicBezTo>
                      <a:pt x="6728" y="6442"/>
                      <a:pt x="6787" y="6513"/>
                      <a:pt x="6883" y="6513"/>
                    </a:cubicBezTo>
                    <a:lnTo>
                      <a:pt x="8180" y="6513"/>
                    </a:lnTo>
                    <a:cubicBezTo>
                      <a:pt x="8311" y="6513"/>
                      <a:pt x="8419" y="6620"/>
                      <a:pt x="8419" y="6751"/>
                    </a:cubicBezTo>
                    <a:cubicBezTo>
                      <a:pt x="8419" y="6894"/>
                      <a:pt x="8311" y="6989"/>
                      <a:pt x="8180" y="6989"/>
                    </a:cubicBezTo>
                    <a:lnTo>
                      <a:pt x="3275" y="6989"/>
                    </a:lnTo>
                    <a:cubicBezTo>
                      <a:pt x="2596" y="6989"/>
                      <a:pt x="2192" y="6216"/>
                      <a:pt x="2584" y="5656"/>
                    </a:cubicBezTo>
                    <a:lnTo>
                      <a:pt x="2858" y="5239"/>
                    </a:lnTo>
                    <a:cubicBezTo>
                      <a:pt x="2977" y="5346"/>
                      <a:pt x="3120" y="5430"/>
                      <a:pt x="3251" y="5501"/>
                    </a:cubicBezTo>
                    <a:lnTo>
                      <a:pt x="2965" y="5918"/>
                    </a:lnTo>
                    <a:cubicBezTo>
                      <a:pt x="2787" y="6180"/>
                      <a:pt x="2965" y="6513"/>
                      <a:pt x="3275" y="6513"/>
                    </a:cubicBezTo>
                    <a:lnTo>
                      <a:pt x="6347" y="6513"/>
                    </a:lnTo>
                    <a:cubicBezTo>
                      <a:pt x="6418" y="6513"/>
                      <a:pt x="6490" y="6454"/>
                      <a:pt x="6490" y="6370"/>
                    </a:cubicBezTo>
                    <a:cubicBezTo>
                      <a:pt x="6490" y="6299"/>
                      <a:pt x="6430" y="6216"/>
                      <a:pt x="6347" y="6216"/>
                    </a:cubicBezTo>
                    <a:lnTo>
                      <a:pt x="3275" y="6216"/>
                    </a:lnTo>
                    <a:cubicBezTo>
                      <a:pt x="3204" y="6216"/>
                      <a:pt x="3156" y="6132"/>
                      <a:pt x="3204" y="6073"/>
                    </a:cubicBezTo>
                    <a:lnTo>
                      <a:pt x="3537" y="5596"/>
                    </a:lnTo>
                    <a:cubicBezTo>
                      <a:pt x="3723" y="5653"/>
                      <a:pt x="3776" y="5666"/>
                      <a:pt x="4361" y="5666"/>
                    </a:cubicBezTo>
                    <a:cubicBezTo>
                      <a:pt x="4909" y="5666"/>
                      <a:pt x="5923" y="5655"/>
                      <a:pt x="7950" y="5655"/>
                    </a:cubicBezTo>
                    <a:cubicBezTo>
                      <a:pt x="8328" y="5655"/>
                      <a:pt x="8741" y="5655"/>
                      <a:pt x="9192" y="5656"/>
                    </a:cubicBezTo>
                    <a:cubicBezTo>
                      <a:pt x="9466" y="5656"/>
                      <a:pt x="9704" y="5418"/>
                      <a:pt x="9704" y="5132"/>
                    </a:cubicBezTo>
                    <a:cubicBezTo>
                      <a:pt x="9704" y="4870"/>
                      <a:pt x="9466" y="4632"/>
                      <a:pt x="9192" y="4632"/>
                    </a:cubicBezTo>
                    <a:lnTo>
                      <a:pt x="9038" y="4632"/>
                    </a:lnTo>
                    <a:lnTo>
                      <a:pt x="9704" y="1703"/>
                    </a:lnTo>
                    <a:cubicBezTo>
                      <a:pt x="9823" y="1155"/>
                      <a:pt x="9407" y="643"/>
                      <a:pt x="8859" y="643"/>
                    </a:cubicBezTo>
                    <a:lnTo>
                      <a:pt x="6085" y="643"/>
                    </a:lnTo>
                    <a:cubicBezTo>
                      <a:pt x="6013" y="643"/>
                      <a:pt x="5942" y="691"/>
                      <a:pt x="5942" y="786"/>
                    </a:cubicBezTo>
                    <a:cubicBezTo>
                      <a:pt x="5942" y="858"/>
                      <a:pt x="6002" y="941"/>
                      <a:pt x="6085" y="941"/>
                    </a:cubicBezTo>
                    <a:lnTo>
                      <a:pt x="8859" y="941"/>
                    </a:lnTo>
                    <a:cubicBezTo>
                      <a:pt x="9252" y="941"/>
                      <a:pt x="9526" y="1286"/>
                      <a:pt x="9442" y="1667"/>
                    </a:cubicBezTo>
                    <a:lnTo>
                      <a:pt x="8752" y="4644"/>
                    </a:lnTo>
                    <a:lnTo>
                      <a:pt x="8264" y="4644"/>
                    </a:lnTo>
                    <a:cubicBezTo>
                      <a:pt x="8335" y="4322"/>
                      <a:pt x="8871" y="2001"/>
                      <a:pt x="8966" y="1584"/>
                    </a:cubicBezTo>
                    <a:cubicBezTo>
                      <a:pt x="8978" y="1501"/>
                      <a:pt x="8919" y="1405"/>
                      <a:pt x="8835" y="1405"/>
                    </a:cubicBezTo>
                    <a:lnTo>
                      <a:pt x="2406" y="1405"/>
                    </a:lnTo>
                    <a:lnTo>
                      <a:pt x="2239" y="941"/>
                    </a:lnTo>
                    <a:lnTo>
                      <a:pt x="5537" y="941"/>
                    </a:lnTo>
                    <a:cubicBezTo>
                      <a:pt x="5621" y="941"/>
                      <a:pt x="5692" y="882"/>
                      <a:pt x="5692" y="786"/>
                    </a:cubicBezTo>
                    <a:cubicBezTo>
                      <a:pt x="5692" y="715"/>
                      <a:pt x="5632" y="643"/>
                      <a:pt x="5537" y="643"/>
                    </a:cubicBezTo>
                    <a:lnTo>
                      <a:pt x="2132" y="643"/>
                    </a:lnTo>
                    <a:cubicBezTo>
                      <a:pt x="2001" y="286"/>
                      <a:pt x="1644" y="0"/>
                      <a:pt x="12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260C1B2A-2057-C177-E8A8-1BF056479D89}"/>
              </a:ext>
            </a:extLst>
          </p:cNvPr>
          <p:cNvGrpSpPr/>
          <p:nvPr/>
        </p:nvGrpSpPr>
        <p:grpSpPr>
          <a:xfrm>
            <a:off x="7244725" y="4197170"/>
            <a:ext cx="2808312" cy="1368152"/>
            <a:chOff x="5720725" y="4309778"/>
            <a:chExt cx="2808312" cy="1368152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162833C2-3ACA-DB25-45B3-34006B694255}"/>
                </a:ext>
              </a:extLst>
            </p:cNvPr>
            <p:cNvGrpSpPr/>
            <p:nvPr/>
          </p:nvGrpSpPr>
          <p:grpSpPr>
            <a:xfrm>
              <a:off x="5720725" y="4309778"/>
              <a:ext cx="2808312" cy="1368152"/>
              <a:chOff x="5566816" y="4165676"/>
              <a:chExt cx="2808312" cy="1368152"/>
            </a:xfrm>
          </p:grpSpPr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E64FA365-A157-3157-B57A-D562A5BA4B5A}"/>
                  </a:ext>
                </a:extLst>
              </p:cNvPr>
              <p:cNvSpPr/>
              <p:nvPr/>
            </p:nvSpPr>
            <p:spPr>
              <a:xfrm>
                <a:off x="5566816" y="4165676"/>
                <a:ext cx="2808312" cy="136815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400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EBE76C6-6FEC-7C01-90EB-2B77891EE36D}"/>
                  </a:ext>
                </a:extLst>
              </p:cNvPr>
              <p:cNvSpPr txBox="1"/>
              <p:nvPr/>
            </p:nvSpPr>
            <p:spPr>
              <a:xfrm>
                <a:off x="5628930" y="4326532"/>
                <a:ext cx="1666077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800" b="1" dirty="0">
                    <a:solidFill>
                      <a:schemeClr val="bg1"/>
                    </a:solidFill>
                  </a:rPr>
                  <a:t>118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642C395-D73C-6DFD-5E84-DD4DF8DA991E}"/>
                  </a:ext>
                </a:extLst>
              </p:cNvPr>
              <p:cNvSpPr txBox="1"/>
              <p:nvPr/>
            </p:nvSpPr>
            <p:spPr>
              <a:xfrm>
                <a:off x="5659734" y="4720636"/>
                <a:ext cx="1697387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 dirty="0">
                    <a:solidFill>
                      <a:schemeClr val="bg1"/>
                    </a:solidFill>
                  </a:rPr>
                  <a:t>Invitations</a:t>
                </a:r>
                <a:r>
                  <a:rPr lang="en-GB" sz="1400" dirty="0"/>
                  <a:t> </a:t>
                </a:r>
                <a:r>
                  <a:rPr lang="en-GB" sz="1400" dirty="0">
                    <a:solidFill>
                      <a:schemeClr val="bg1"/>
                    </a:solidFill>
                  </a:rPr>
                  <a:t>to</a:t>
                </a:r>
                <a:r>
                  <a:rPr lang="en-GB" sz="1400" dirty="0"/>
                  <a:t> </a:t>
                </a:r>
                <a:r>
                  <a:rPr lang="en-GB" sz="1400" dirty="0">
                    <a:solidFill>
                      <a:schemeClr val="bg1"/>
                    </a:solidFill>
                  </a:rPr>
                  <a:t>Tender</a:t>
                </a:r>
              </a:p>
            </p:txBody>
          </p:sp>
        </p:grpSp>
        <p:grpSp>
          <p:nvGrpSpPr>
            <p:cNvPr id="91" name="Google Shape;10994;p70">
              <a:extLst>
                <a:ext uri="{FF2B5EF4-FFF2-40B4-BE49-F238E27FC236}">
                  <a16:creationId xmlns:a16="http://schemas.microsoft.com/office/drawing/2014/main" id="{0A0B58C0-1FDA-8EC4-A442-74349E7DF289}"/>
                </a:ext>
              </a:extLst>
            </p:cNvPr>
            <p:cNvGrpSpPr/>
            <p:nvPr/>
          </p:nvGrpSpPr>
          <p:grpSpPr>
            <a:xfrm>
              <a:off x="7749644" y="4911911"/>
              <a:ext cx="563658" cy="607224"/>
              <a:chOff x="6896644" y="3216007"/>
              <a:chExt cx="322917" cy="347876"/>
            </a:xfrm>
            <a:solidFill>
              <a:schemeClr val="bg1"/>
            </a:solidFill>
          </p:grpSpPr>
          <p:sp>
            <p:nvSpPr>
              <p:cNvPr id="92" name="Google Shape;10995;p70">
                <a:extLst>
                  <a:ext uri="{FF2B5EF4-FFF2-40B4-BE49-F238E27FC236}">
                    <a16:creationId xmlns:a16="http://schemas.microsoft.com/office/drawing/2014/main" id="{02912D6B-F088-6266-0D3B-67FBA73A07E1}"/>
                  </a:ext>
                </a:extLst>
              </p:cNvPr>
              <p:cNvSpPr/>
              <p:nvPr/>
            </p:nvSpPr>
            <p:spPr>
              <a:xfrm>
                <a:off x="6896644" y="3216007"/>
                <a:ext cx="301387" cy="347876"/>
              </a:xfrm>
              <a:custGeom>
                <a:avLst/>
                <a:gdLst/>
                <a:ahLst/>
                <a:cxnLst/>
                <a:rect l="l" t="t" r="r" b="b"/>
                <a:pathLst>
                  <a:path w="9491" h="10955" extrusionOk="0">
                    <a:moveTo>
                      <a:pt x="5192" y="382"/>
                    </a:moveTo>
                    <a:lnTo>
                      <a:pt x="6490" y="1679"/>
                    </a:lnTo>
                    <a:lnTo>
                      <a:pt x="3906" y="1679"/>
                    </a:lnTo>
                    <a:lnTo>
                      <a:pt x="5192" y="382"/>
                    </a:lnTo>
                    <a:close/>
                    <a:moveTo>
                      <a:pt x="5186" y="1"/>
                    </a:moveTo>
                    <a:cubicBezTo>
                      <a:pt x="5144" y="1"/>
                      <a:pt x="5103" y="13"/>
                      <a:pt x="5073" y="36"/>
                    </a:cubicBezTo>
                    <a:lnTo>
                      <a:pt x="3442" y="1679"/>
                    </a:lnTo>
                    <a:lnTo>
                      <a:pt x="870" y="1679"/>
                    </a:lnTo>
                    <a:cubicBezTo>
                      <a:pt x="775" y="1679"/>
                      <a:pt x="703" y="1751"/>
                      <a:pt x="703" y="1846"/>
                    </a:cubicBezTo>
                    <a:lnTo>
                      <a:pt x="703" y="4501"/>
                    </a:lnTo>
                    <a:lnTo>
                      <a:pt x="168" y="4501"/>
                    </a:lnTo>
                    <a:cubicBezTo>
                      <a:pt x="72" y="4501"/>
                      <a:pt x="1" y="4585"/>
                      <a:pt x="1" y="4668"/>
                    </a:cubicBezTo>
                    <a:lnTo>
                      <a:pt x="1" y="10788"/>
                    </a:lnTo>
                    <a:cubicBezTo>
                      <a:pt x="1" y="10883"/>
                      <a:pt x="72" y="10954"/>
                      <a:pt x="168" y="10954"/>
                    </a:cubicBezTo>
                    <a:lnTo>
                      <a:pt x="1846" y="10954"/>
                    </a:lnTo>
                    <a:cubicBezTo>
                      <a:pt x="1942" y="10954"/>
                      <a:pt x="2013" y="10883"/>
                      <a:pt x="2013" y="10788"/>
                    </a:cubicBezTo>
                    <a:cubicBezTo>
                      <a:pt x="2013" y="10704"/>
                      <a:pt x="1942" y="10621"/>
                      <a:pt x="1846" y="10621"/>
                    </a:cubicBezTo>
                    <a:lnTo>
                      <a:pt x="334" y="10621"/>
                    </a:lnTo>
                    <a:lnTo>
                      <a:pt x="334" y="4989"/>
                    </a:lnTo>
                    <a:lnTo>
                      <a:pt x="1084" y="5537"/>
                    </a:lnTo>
                    <a:cubicBezTo>
                      <a:pt x="1115" y="5554"/>
                      <a:pt x="1147" y="5562"/>
                      <a:pt x="1178" y="5562"/>
                    </a:cubicBezTo>
                    <a:cubicBezTo>
                      <a:pt x="1231" y="5562"/>
                      <a:pt x="1280" y="5539"/>
                      <a:pt x="1311" y="5501"/>
                    </a:cubicBezTo>
                    <a:cubicBezTo>
                      <a:pt x="1358" y="5430"/>
                      <a:pt x="1346" y="5323"/>
                      <a:pt x="1275" y="5287"/>
                    </a:cubicBezTo>
                    <a:lnTo>
                      <a:pt x="1049" y="5096"/>
                    </a:lnTo>
                    <a:lnTo>
                      <a:pt x="1049" y="4692"/>
                    </a:lnTo>
                    <a:lnTo>
                      <a:pt x="1049" y="4668"/>
                    </a:lnTo>
                    <a:lnTo>
                      <a:pt x="1049" y="4656"/>
                    </a:lnTo>
                    <a:lnTo>
                      <a:pt x="1049" y="2013"/>
                    </a:lnTo>
                    <a:lnTo>
                      <a:pt x="9169" y="2013"/>
                    </a:lnTo>
                    <a:lnTo>
                      <a:pt x="9169" y="2620"/>
                    </a:lnTo>
                    <a:cubicBezTo>
                      <a:pt x="9169" y="2703"/>
                      <a:pt x="9240" y="2787"/>
                      <a:pt x="9335" y="2787"/>
                    </a:cubicBezTo>
                    <a:cubicBezTo>
                      <a:pt x="9419" y="2787"/>
                      <a:pt x="9490" y="2703"/>
                      <a:pt x="9490" y="2620"/>
                    </a:cubicBezTo>
                    <a:lnTo>
                      <a:pt x="9490" y="1846"/>
                    </a:lnTo>
                    <a:cubicBezTo>
                      <a:pt x="9466" y="1751"/>
                      <a:pt x="9395" y="1679"/>
                      <a:pt x="9300" y="1679"/>
                    </a:cubicBezTo>
                    <a:lnTo>
                      <a:pt x="6930" y="1679"/>
                    </a:lnTo>
                    <a:lnTo>
                      <a:pt x="5299" y="36"/>
                    </a:lnTo>
                    <a:cubicBezTo>
                      <a:pt x="5269" y="13"/>
                      <a:pt x="5228" y="1"/>
                      <a:pt x="51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93" name="Google Shape;10996;p70">
                <a:extLst>
                  <a:ext uri="{FF2B5EF4-FFF2-40B4-BE49-F238E27FC236}">
                    <a16:creationId xmlns:a16="http://schemas.microsoft.com/office/drawing/2014/main" id="{E05A8654-5FA2-3F29-C934-071A70D4F895}"/>
                  </a:ext>
                </a:extLst>
              </p:cNvPr>
              <p:cNvSpPr/>
              <p:nvPr/>
            </p:nvSpPr>
            <p:spPr>
              <a:xfrm>
                <a:off x="6954883" y="3306382"/>
                <a:ext cx="42012" cy="41980"/>
              </a:xfrm>
              <a:custGeom>
                <a:avLst/>
                <a:gdLst/>
                <a:ahLst/>
                <a:cxnLst/>
                <a:rect l="l" t="t" r="r" b="b"/>
                <a:pathLst>
                  <a:path w="1323" h="1322" extrusionOk="0">
                    <a:moveTo>
                      <a:pt x="1001" y="322"/>
                    </a:moveTo>
                    <a:lnTo>
                      <a:pt x="1001" y="988"/>
                    </a:lnTo>
                    <a:lnTo>
                      <a:pt x="322" y="988"/>
                    </a:lnTo>
                    <a:lnTo>
                      <a:pt x="322" y="322"/>
                    </a:lnTo>
                    <a:close/>
                    <a:moveTo>
                      <a:pt x="167" y="0"/>
                    </a:moveTo>
                    <a:cubicBezTo>
                      <a:pt x="72" y="0"/>
                      <a:pt x="1" y="72"/>
                      <a:pt x="1" y="155"/>
                    </a:cubicBezTo>
                    <a:lnTo>
                      <a:pt x="1" y="1155"/>
                    </a:lnTo>
                    <a:cubicBezTo>
                      <a:pt x="1" y="1250"/>
                      <a:pt x="72" y="1322"/>
                      <a:pt x="167" y="1322"/>
                    </a:cubicBezTo>
                    <a:lnTo>
                      <a:pt x="1155" y="1322"/>
                    </a:lnTo>
                    <a:cubicBezTo>
                      <a:pt x="1251" y="1322"/>
                      <a:pt x="1322" y="1250"/>
                      <a:pt x="1322" y="1155"/>
                    </a:cubicBezTo>
                    <a:lnTo>
                      <a:pt x="1322" y="155"/>
                    </a:lnTo>
                    <a:cubicBezTo>
                      <a:pt x="1310" y="72"/>
                      <a:pt x="1239" y="0"/>
                      <a:pt x="11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94" name="Google Shape;10997;p70">
                <a:extLst>
                  <a:ext uri="{FF2B5EF4-FFF2-40B4-BE49-F238E27FC236}">
                    <a16:creationId xmlns:a16="http://schemas.microsoft.com/office/drawing/2014/main" id="{00E14A23-307C-A97B-9CEB-F688B337FD19}"/>
                  </a:ext>
                </a:extLst>
              </p:cNvPr>
              <p:cNvSpPr/>
              <p:nvPr/>
            </p:nvSpPr>
            <p:spPr>
              <a:xfrm>
                <a:off x="7013122" y="3306382"/>
                <a:ext cx="32168" cy="10225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322" extrusionOk="0">
                    <a:moveTo>
                      <a:pt x="155" y="0"/>
                    </a:moveTo>
                    <a:cubicBezTo>
                      <a:pt x="72" y="0"/>
                      <a:pt x="0" y="72"/>
                      <a:pt x="0" y="155"/>
                    </a:cubicBezTo>
                    <a:cubicBezTo>
                      <a:pt x="0" y="250"/>
                      <a:pt x="72" y="322"/>
                      <a:pt x="155" y="322"/>
                    </a:cubicBezTo>
                    <a:lnTo>
                      <a:pt x="845" y="322"/>
                    </a:lnTo>
                    <a:cubicBezTo>
                      <a:pt x="929" y="322"/>
                      <a:pt x="1012" y="250"/>
                      <a:pt x="1012" y="155"/>
                    </a:cubicBezTo>
                    <a:cubicBezTo>
                      <a:pt x="1012" y="72"/>
                      <a:pt x="929" y="0"/>
                      <a:pt x="84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95" name="Google Shape;10998;p70">
                <a:extLst>
                  <a:ext uri="{FF2B5EF4-FFF2-40B4-BE49-F238E27FC236}">
                    <a16:creationId xmlns:a16="http://schemas.microsoft.com/office/drawing/2014/main" id="{44C7C774-65E9-D131-CC84-F63A096BE636}"/>
                  </a:ext>
                </a:extLst>
              </p:cNvPr>
              <p:cNvSpPr/>
              <p:nvPr/>
            </p:nvSpPr>
            <p:spPr>
              <a:xfrm>
                <a:off x="7013471" y="3333596"/>
                <a:ext cx="105903" cy="10606"/>
              </a:xfrm>
              <a:custGeom>
                <a:avLst/>
                <a:gdLst/>
                <a:ahLst/>
                <a:cxnLst/>
                <a:rect l="l" t="t" r="r" b="b"/>
                <a:pathLst>
                  <a:path w="3335" h="334" extrusionOk="0">
                    <a:moveTo>
                      <a:pt x="168" y="0"/>
                    </a:moveTo>
                    <a:cubicBezTo>
                      <a:pt x="72" y="0"/>
                      <a:pt x="1" y="72"/>
                      <a:pt x="1" y="167"/>
                    </a:cubicBezTo>
                    <a:cubicBezTo>
                      <a:pt x="1" y="250"/>
                      <a:pt x="72" y="334"/>
                      <a:pt x="168" y="334"/>
                    </a:cubicBezTo>
                    <a:lnTo>
                      <a:pt x="3168" y="334"/>
                    </a:lnTo>
                    <a:cubicBezTo>
                      <a:pt x="3251" y="334"/>
                      <a:pt x="3335" y="250"/>
                      <a:pt x="3335" y="167"/>
                    </a:cubicBezTo>
                    <a:cubicBezTo>
                      <a:pt x="3335" y="60"/>
                      <a:pt x="3263" y="0"/>
                      <a:pt x="31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96" name="Google Shape;10999;p70">
                <a:extLst>
                  <a:ext uri="{FF2B5EF4-FFF2-40B4-BE49-F238E27FC236}">
                    <a16:creationId xmlns:a16="http://schemas.microsoft.com/office/drawing/2014/main" id="{E69FC968-352D-D024-DAA1-F7D17DFFE811}"/>
                  </a:ext>
                </a:extLst>
              </p:cNvPr>
              <p:cNvSpPr/>
              <p:nvPr/>
            </p:nvSpPr>
            <p:spPr>
              <a:xfrm>
                <a:off x="6966982" y="3375576"/>
                <a:ext cx="63923" cy="10606"/>
              </a:xfrm>
              <a:custGeom>
                <a:avLst/>
                <a:gdLst/>
                <a:ahLst/>
                <a:cxnLst/>
                <a:rect l="l" t="t" r="r" b="b"/>
                <a:pathLst>
                  <a:path w="2013" h="334" extrusionOk="0">
                    <a:moveTo>
                      <a:pt x="167" y="0"/>
                    </a:moveTo>
                    <a:cubicBezTo>
                      <a:pt x="84" y="0"/>
                      <a:pt x="1" y="71"/>
                      <a:pt x="1" y="167"/>
                    </a:cubicBezTo>
                    <a:cubicBezTo>
                      <a:pt x="1" y="262"/>
                      <a:pt x="84" y="333"/>
                      <a:pt x="167" y="333"/>
                    </a:cubicBezTo>
                    <a:lnTo>
                      <a:pt x="1846" y="333"/>
                    </a:lnTo>
                    <a:cubicBezTo>
                      <a:pt x="1941" y="333"/>
                      <a:pt x="2013" y="262"/>
                      <a:pt x="2013" y="167"/>
                    </a:cubicBezTo>
                    <a:cubicBezTo>
                      <a:pt x="2013" y="71"/>
                      <a:pt x="1941" y="0"/>
                      <a:pt x="184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97" name="Google Shape;11000;p70">
                <a:extLst>
                  <a:ext uri="{FF2B5EF4-FFF2-40B4-BE49-F238E27FC236}">
                    <a16:creationId xmlns:a16="http://schemas.microsoft.com/office/drawing/2014/main" id="{B82F59B2-2D4C-633E-3A91-1A4057DD3B25}"/>
                  </a:ext>
                </a:extLst>
              </p:cNvPr>
              <p:cNvSpPr/>
              <p:nvPr/>
            </p:nvSpPr>
            <p:spPr>
              <a:xfrm>
                <a:off x="6928781" y="3524157"/>
                <a:ext cx="52237" cy="10225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322" extrusionOk="0">
                    <a:moveTo>
                      <a:pt x="168" y="0"/>
                    </a:moveTo>
                    <a:cubicBezTo>
                      <a:pt x="72" y="0"/>
                      <a:pt x="1" y="72"/>
                      <a:pt x="1" y="167"/>
                    </a:cubicBezTo>
                    <a:cubicBezTo>
                      <a:pt x="1" y="250"/>
                      <a:pt x="72" y="322"/>
                      <a:pt x="168" y="322"/>
                    </a:cubicBezTo>
                    <a:lnTo>
                      <a:pt x="1477" y="322"/>
                    </a:lnTo>
                    <a:cubicBezTo>
                      <a:pt x="1561" y="322"/>
                      <a:pt x="1644" y="250"/>
                      <a:pt x="1644" y="167"/>
                    </a:cubicBezTo>
                    <a:cubicBezTo>
                      <a:pt x="1644" y="72"/>
                      <a:pt x="1561" y="0"/>
                      <a:pt x="147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98" name="Google Shape;11001;p70">
                <a:extLst>
                  <a:ext uri="{FF2B5EF4-FFF2-40B4-BE49-F238E27FC236}">
                    <a16:creationId xmlns:a16="http://schemas.microsoft.com/office/drawing/2014/main" id="{AA650EF5-72FE-DB22-BF95-07B3B7842EF8}"/>
                  </a:ext>
                </a:extLst>
              </p:cNvPr>
              <p:cNvSpPr/>
              <p:nvPr/>
            </p:nvSpPr>
            <p:spPr>
              <a:xfrm>
                <a:off x="6945420" y="3314701"/>
                <a:ext cx="274141" cy="248800"/>
              </a:xfrm>
              <a:custGeom>
                <a:avLst/>
                <a:gdLst/>
                <a:ahLst/>
                <a:cxnLst/>
                <a:rect l="l" t="t" r="r" b="b"/>
                <a:pathLst>
                  <a:path w="8633" h="7835" extrusionOk="0">
                    <a:moveTo>
                      <a:pt x="5835" y="3274"/>
                    </a:moveTo>
                    <a:lnTo>
                      <a:pt x="5323" y="3632"/>
                    </a:lnTo>
                    <a:lnTo>
                      <a:pt x="1787" y="3632"/>
                    </a:lnTo>
                    <a:lnTo>
                      <a:pt x="1275" y="3274"/>
                    </a:lnTo>
                    <a:close/>
                    <a:moveTo>
                      <a:pt x="4882" y="3965"/>
                    </a:moveTo>
                    <a:lnTo>
                      <a:pt x="4370" y="4322"/>
                    </a:lnTo>
                    <a:lnTo>
                      <a:pt x="2739" y="4322"/>
                    </a:lnTo>
                    <a:lnTo>
                      <a:pt x="2227" y="3965"/>
                    </a:lnTo>
                    <a:close/>
                    <a:moveTo>
                      <a:pt x="3930" y="4632"/>
                    </a:moveTo>
                    <a:lnTo>
                      <a:pt x="3561" y="4894"/>
                    </a:lnTo>
                    <a:lnTo>
                      <a:pt x="3180" y="4632"/>
                    </a:lnTo>
                    <a:close/>
                    <a:moveTo>
                      <a:pt x="7752" y="0"/>
                    </a:moveTo>
                    <a:cubicBezTo>
                      <a:pt x="7668" y="0"/>
                      <a:pt x="7585" y="72"/>
                      <a:pt x="7585" y="167"/>
                    </a:cubicBezTo>
                    <a:lnTo>
                      <a:pt x="7585" y="1560"/>
                    </a:lnTo>
                    <a:lnTo>
                      <a:pt x="7585" y="1977"/>
                    </a:lnTo>
                    <a:lnTo>
                      <a:pt x="6252" y="2929"/>
                    </a:lnTo>
                    <a:lnTo>
                      <a:pt x="799" y="2929"/>
                    </a:lnTo>
                    <a:lnTo>
                      <a:pt x="263" y="2548"/>
                    </a:lnTo>
                    <a:cubicBezTo>
                      <a:pt x="233" y="2528"/>
                      <a:pt x="197" y="2519"/>
                      <a:pt x="162" y="2519"/>
                    </a:cubicBezTo>
                    <a:cubicBezTo>
                      <a:pt x="114" y="2519"/>
                      <a:pt x="69" y="2537"/>
                      <a:pt x="48" y="2572"/>
                    </a:cubicBezTo>
                    <a:cubicBezTo>
                      <a:pt x="1" y="2643"/>
                      <a:pt x="13" y="2750"/>
                      <a:pt x="72" y="2798"/>
                    </a:cubicBezTo>
                    <a:lnTo>
                      <a:pt x="3442" y="5215"/>
                    </a:lnTo>
                    <a:cubicBezTo>
                      <a:pt x="3472" y="5233"/>
                      <a:pt x="3504" y="5242"/>
                      <a:pt x="3537" y="5242"/>
                    </a:cubicBezTo>
                    <a:cubicBezTo>
                      <a:pt x="3570" y="5242"/>
                      <a:pt x="3602" y="5233"/>
                      <a:pt x="3632" y="5215"/>
                    </a:cubicBezTo>
                    <a:lnTo>
                      <a:pt x="8300" y="1858"/>
                    </a:lnTo>
                    <a:lnTo>
                      <a:pt x="8300" y="7501"/>
                    </a:lnTo>
                    <a:lnTo>
                      <a:pt x="941" y="7501"/>
                    </a:lnTo>
                    <a:cubicBezTo>
                      <a:pt x="846" y="7501"/>
                      <a:pt x="775" y="7572"/>
                      <a:pt x="775" y="7668"/>
                    </a:cubicBezTo>
                    <a:cubicBezTo>
                      <a:pt x="775" y="7751"/>
                      <a:pt x="846" y="7834"/>
                      <a:pt x="941" y="7834"/>
                    </a:cubicBezTo>
                    <a:lnTo>
                      <a:pt x="8454" y="7834"/>
                    </a:lnTo>
                    <a:cubicBezTo>
                      <a:pt x="8538" y="7834"/>
                      <a:pt x="8621" y="7751"/>
                      <a:pt x="8621" y="7668"/>
                    </a:cubicBezTo>
                    <a:lnTo>
                      <a:pt x="8621" y="1548"/>
                    </a:lnTo>
                    <a:cubicBezTo>
                      <a:pt x="8625" y="1552"/>
                      <a:pt x="8628" y="1553"/>
                      <a:pt x="8629" y="1553"/>
                    </a:cubicBezTo>
                    <a:cubicBezTo>
                      <a:pt x="8633" y="1553"/>
                      <a:pt x="8633" y="1548"/>
                      <a:pt x="8633" y="1548"/>
                    </a:cubicBezTo>
                    <a:cubicBezTo>
                      <a:pt x="8621" y="1477"/>
                      <a:pt x="8561" y="1417"/>
                      <a:pt x="8466" y="1417"/>
                    </a:cubicBezTo>
                    <a:lnTo>
                      <a:pt x="7919" y="1417"/>
                    </a:lnTo>
                    <a:lnTo>
                      <a:pt x="7919" y="167"/>
                    </a:lnTo>
                    <a:cubicBezTo>
                      <a:pt x="7919" y="72"/>
                      <a:pt x="7847" y="0"/>
                      <a:pt x="775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EB46571C-E318-C2D4-364E-40951E35230A}"/>
              </a:ext>
            </a:extLst>
          </p:cNvPr>
          <p:cNvGrpSpPr/>
          <p:nvPr/>
        </p:nvGrpSpPr>
        <p:grpSpPr>
          <a:xfrm>
            <a:off x="4383778" y="1328448"/>
            <a:ext cx="2808312" cy="1368152"/>
            <a:chOff x="2877197" y="1196752"/>
            <a:chExt cx="2808312" cy="1368152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86572CB8-7F23-C443-6113-77AFC41F945F}"/>
                </a:ext>
              </a:extLst>
            </p:cNvPr>
            <p:cNvGrpSpPr/>
            <p:nvPr/>
          </p:nvGrpSpPr>
          <p:grpSpPr>
            <a:xfrm>
              <a:off x="2877197" y="1196752"/>
              <a:ext cx="2808312" cy="1368152"/>
              <a:chOff x="1653061" y="1052650"/>
              <a:chExt cx="2808312" cy="1368152"/>
            </a:xfrm>
          </p:grpSpPr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CC49F638-243C-A3C2-5F35-BDBC057D0DA8}"/>
                  </a:ext>
                </a:extLst>
              </p:cNvPr>
              <p:cNvSpPr/>
              <p:nvPr/>
            </p:nvSpPr>
            <p:spPr>
              <a:xfrm>
                <a:off x="1653061" y="1052650"/>
                <a:ext cx="2808312" cy="136815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51BAF94-BED1-9782-DB18-80CF465F99D0}"/>
                  </a:ext>
                </a:extLst>
              </p:cNvPr>
              <p:cNvSpPr txBox="1"/>
              <p:nvPr/>
            </p:nvSpPr>
            <p:spPr>
              <a:xfrm>
                <a:off x="1681787" y="1196752"/>
                <a:ext cx="1666077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800" b="1">
                    <a:solidFill>
                      <a:schemeClr val="bg1"/>
                    </a:solidFill>
                  </a:rPr>
                  <a:t>26'500</a:t>
                </a:r>
                <a:r>
                  <a:rPr lang="en-GB"/>
                  <a:t> </a:t>
                </a:r>
                <a:endParaRPr lang="en-GB" dirty="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47CDA7A-4E83-5A7C-8323-E9D266E03441}"/>
                  </a:ext>
                </a:extLst>
              </p:cNvPr>
              <p:cNvSpPr txBox="1"/>
              <p:nvPr/>
            </p:nvSpPr>
            <p:spPr>
              <a:xfrm>
                <a:off x="1678479" y="1550694"/>
                <a:ext cx="1294583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>
                    <a:solidFill>
                      <a:schemeClr val="bg1"/>
                    </a:solidFill>
                  </a:rPr>
                  <a:t>orders placed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9" name="Google Shape;11737;p72">
              <a:extLst>
                <a:ext uri="{FF2B5EF4-FFF2-40B4-BE49-F238E27FC236}">
                  <a16:creationId xmlns:a16="http://schemas.microsoft.com/office/drawing/2014/main" id="{08E7EC9F-D9DD-0773-ED59-CE1F90F61703}"/>
                </a:ext>
              </a:extLst>
            </p:cNvPr>
            <p:cNvGrpSpPr/>
            <p:nvPr/>
          </p:nvGrpSpPr>
          <p:grpSpPr>
            <a:xfrm>
              <a:off x="4875216" y="1885850"/>
              <a:ext cx="566928" cy="521208"/>
              <a:chOff x="2661459" y="2015001"/>
              <a:chExt cx="322508" cy="273494"/>
            </a:xfrm>
            <a:solidFill>
              <a:schemeClr val="bg1"/>
            </a:solidFill>
          </p:grpSpPr>
          <p:sp>
            <p:nvSpPr>
              <p:cNvPr id="100" name="Google Shape;11738;p72">
                <a:extLst>
                  <a:ext uri="{FF2B5EF4-FFF2-40B4-BE49-F238E27FC236}">
                    <a16:creationId xmlns:a16="http://schemas.microsoft.com/office/drawing/2014/main" id="{9989C442-B3A5-DAEC-4F61-BC389C3FE92D}"/>
                  </a:ext>
                </a:extLst>
              </p:cNvPr>
              <p:cNvSpPr/>
              <p:nvPr/>
            </p:nvSpPr>
            <p:spPr>
              <a:xfrm>
                <a:off x="2661459" y="2028878"/>
                <a:ext cx="322508" cy="259617"/>
              </a:xfrm>
              <a:custGeom>
                <a:avLst/>
                <a:gdLst/>
                <a:ahLst/>
                <a:cxnLst/>
                <a:rect l="l" t="t" r="r" b="b"/>
                <a:pathLst>
                  <a:path w="10133" h="8157" extrusionOk="0">
                    <a:moveTo>
                      <a:pt x="6156" y="2227"/>
                    </a:moveTo>
                    <a:lnTo>
                      <a:pt x="6966" y="2489"/>
                    </a:lnTo>
                    <a:cubicBezTo>
                      <a:pt x="6975" y="2492"/>
                      <a:pt x="6987" y="2494"/>
                      <a:pt x="6999" y="2494"/>
                    </a:cubicBezTo>
                    <a:cubicBezTo>
                      <a:pt x="7032" y="2494"/>
                      <a:pt x="7071" y="2483"/>
                      <a:pt x="7097" y="2465"/>
                    </a:cubicBezTo>
                    <a:lnTo>
                      <a:pt x="7347" y="2263"/>
                    </a:lnTo>
                    <a:lnTo>
                      <a:pt x="9121" y="4585"/>
                    </a:lnTo>
                    <a:lnTo>
                      <a:pt x="8847" y="4799"/>
                    </a:lnTo>
                    <a:cubicBezTo>
                      <a:pt x="8835" y="4787"/>
                      <a:pt x="8811" y="4763"/>
                      <a:pt x="8799" y="4763"/>
                    </a:cubicBezTo>
                    <a:lnTo>
                      <a:pt x="5728" y="3096"/>
                    </a:lnTo>
                    <a:lnTo>
                      <a:pt x="5847" y="2918"/>
                    </a:lnTo>
                    <a:cubicBezTo>
                      <a:pt x="5894" y="2846"/>
                      <a:pt x="5859" y="2763"/>
                      <a:pt x="5799" y="2715"/>
                    </a:cubicBezTo>
                    <a:cubicBezTo>
                      <a:pt x="5776" y="2700"/>
                      <a:pt x="5750" y="2693"/>
                      <a:pt x="5725" y="2693"/>
                    </a:cubicBezTo>
                    <a:cubicBezTo>
                      <a:pt x="5672" y="2693"/>
                      <a:pt x="5621" y="2723"/>
                      <a:pt x="5597" y="2763"/>
                    </a:cubicBezTo>
                    <a:lnTo>
                      <a:pt x="5263" y="3263"/>
                    </a:lnTo>
                    <a:cubicBezTo>
                      <a:pt x="5251" y="3299"/>
                      <a:pt x="5240" y="3311"/>
                      <a:pt x="5240" y="3335"/>
                    </a:cubicBezTo>
                    <a:lnTo>
                      <a:pt x="5240" y="4609"/>
                    </a:lnTo>
                    <a:cubicBezTo>
                      <a:pt x="5240" y="4870"/>
                      <a:pt x="5013" y="5085"/>
                      <a:pt x="4763" y="5085"/>
                    </a:cubicBezTo>
                    <a:cubicBezTo>
                      <a:pt x="4489" y="5085"/>
                      <a:pt x="4287" y="4859"/>
                      <a:pt x="4287" y="4609"/>
                    </a:cubicBezTo>
                    <a:lnTo>
                      <a:pt x="4287" y="3358"/>
                    </a:lnTo>
                    <a:lnTo>
                      <a:pt x="4561" y="2227"/>
                    </a:lnTo>
                    <a:close/>
                    <a:moveTo>
                      <a:pt x="2620" y="1727"/>
                    </a:moveTo>
                    <a:lnTo>
                      <a:pt x="2858" y="1870"/>
                    </a:lnTo>
                    <a:lnTo>
                      <a:pt x="906" y="5228"/>
                    </a:lnTo>
                    <a:lnTo>
                      <a:pt x="668" y="5097"/>
                    </a:lnTo>
                    <a:lnTo>
                      <a:pt x="2620" y="1727"/>
                    </a:lnTo>
                    <a:close/>
                    <a:moveTo>
                      <a:pt x="3108" y="4656"/>
                    </a:moveTo>
                    <a:cubicBezTo>
                      <a:pt x="3215" y="4656"/>
                      <a:pt x="3299" y="4704"/>
                      <a:pt x="3358" y="4799"/>
                    </a:cubicBezTo>
                    <a:cubicBezTo>
                      <a:pt x="3465" y="4942"/>
                      <a:pt x="3442" y="5156"/>
                      <a:pt x="3287" y="5251"/>
                    </a:cubicBezTo>
                    <a:lnTo>
                      <a:pt x="2263" y="6013"/>
                    </a:lnTo>
                    <a:cubicBezTo>
                      <a:pt x="2200" y="6057"/>
                      <a:pt x="2130" y="6079"/>
                      <a:pt x="2062" y="6079"/>
                    </a:cubicBezTo>
                    <a:cubicBezTo>
                      <a:pt x="1964" y="6079"/>
                      <a:pt x="1869" y="6033"/>
                      <a:pt x="1799" y="5942"/>
                    </a:cubicBezTo>
                    <a:cubicBezTo>
                      <a:pt x="1691" y="5799"/>
                      <a:pt x="1727" y="5597"/>
                      <a:pt x="1870" y="5478"/>
                    </a:cubicBezTo>
                    <a:lnTo>
                      <a:pt x="2918" y="4716"/>
                    </a:lnTo>
                    <a:cubicBezTo>
                      <a:pt x="2977" y="4680"/>
                      <a:pt x="3037" y="4656"/>
                      <a:pt x="3108" y="4656"/>
                    </a:cubicBezTo>
                    <a:close/>
                    <a:moveTo>
                      <a:pt x="3739" y="5418"/>
                    </a:moveTo>
                    <a:cubicBezTo>
                      <a:pt x="3823" y="5418"/>
                      <a:pt x="3918" y="5478"/>
                      <a:pt x="3977" y="5549"/>
                    </a:cubicBezTo>
                    <a:cubicBezTo>
                      <a:pt x="4073" y="5704"/>
                      <a:pt x="4049" y="5906"/>
                      <a:pt x="3894" y="6013"/>
                    </a:cubicBezTo>
                    <a:lnTo>
                      <a:pt x="3084" y="6609"/>
                    </a:lnTo>
                    <a:cubicBezTo>
                      <a:pt x="3021" y="6653"/>
                      <a:pt x="2952" y="6675"/>
                      <a:pt x="2885" y="6675"/>
                    </a:cubicBezTo>
                    <a:cubicBezTo>
                      <a:pt x="2788" y="6675"/>
                      <a:pt x="2695" y="6629"/>
                      <a:pt x="2632" y="6537"/>
                    </a:cubicBezTo>
                    <a:cubicBezTo>
                      <a:pt x="2525" y="6394"/>
                      <a:pt x="2561" y="6180"/>
                      <a:pt x="2703" y="6073"/>
                    </a:cubicBezTo>
                    <a:lnTo>
                      <a:pt x="3489" y="5513"/>
                    </a:lnTo>
                    <a:cubicBezTo>
                      <a:pt x="3525" y="5490"/>
                      <a:pt x="3549" y="5466"/>
                      <a:pt x="3585" y="5454"/>
                    </a:cubicBezTo>
                    <a:cubicBezTo>
                      <a:pt x="3632" y="5430"/>
                      <a:pt x="3680" y="5418"/>
                      <a:pt x="3739" y="5418"/>
                    </a:cubicBezTo>
                    <a:close/>
                    <a:moveTo>
                      <a:pt x="4269" y="6177"/>
                    </a:moveTo>
                    <a:cubicBezTo>
                      <a:pt x="4367" y="6177"/>
                      <a:pt x="4461" y="6221"/>
                      <a:pt x="4525" y="6299"/>
                    </a:cubicBezTo>
                    <a:cubicBezTo>
                      <a:pt x="4632" y="6442"/>
                      <a:pt x="4597" y="6656"/>
                      <a:pt x="4454" y="6764"/>
                    </a:cubicBezTo>
                    <a:lnTo>
                      <a:pt x="3882" y="7192"/>
                    </a:lnTo>
                    <a:cubicBezTo>
                      <a:pt x="3823" y="7232"/>
                      <a:pt x="3747" y="7255"/>
                      <a:pt x="3683" y="7255"/>
                    </a:cubicBezTo>
                    <a:cubicBezTo>
                      <a:pt x="3669" y="7255"/>
                      <a:pt x="3656" y="7254"/>
                      <a:pt x="3644" y="7252"/>
                    </a:cubicBezTo>
                    <a:cubicBezTo>
                      <a:pt x="3549" y="7240"/>
                      <a:pt x="3477" y="7192"/>
                      <a:pt x="3442" y="7121"/>
                    </a:cubicBezTo>
                    <a:cubicBezTo>
                      <a:pt x="3335" y="6966"/>
                      <a:pt x="3358" y="6775"/>
                      <a:pt x="3513" y="6656"/>
                    </a:cubicBezTo>
                    <a:lnTo>
                      <a:pt x="4061" y="6252"/>
                    </a:lnTo>
                    <a:lnTo>
                      <a:pt x="4073" y="6240"/>
                    </a:lnTo>
                    <a:cubicBezTo>
                      <a:pt x="4135" y="6197"/>
                      <a:pt x="4203" y="6177"/>
                      <a:pt x="4269" y="6177"/>
                    </a:cubicBezTo>
                    <a:close/>
                    <a:moveTo>
                      <a:pt x="2799" y="2549"/>
                    </a:moveTo>
                    <a:lnTo>
                      <a:pt x="3061" y="2715"/>
                    </a:lnTo>
                    <a:cubicBezTo>
                      <a:pt x="3086" y="2724"/>
                      <a:pt x="3105" y="2732"/>
                      <a:pt x="3127" y="2732"/>
                    </a:cubicBezTo>
                    <a:cubicBezTo>
                      <a:pt x="3136" y="2732"/>
                      <a:pt x="3145" y="2731"/>
                      <a:pt x="3156" y="2727"/>
                    </a:cubicBezTo>
                    <a:lnTo>
                      <a:pt x="3858" y="2656"/>
                    </a:lnTo>
                    <a:lnTo>
                      <a:pt x="4108" y="2751"/>
                    </a:lnTo>
                    <a:lnTo>
                      <a:pt x="3954" y="3335"/>
                    </a:lnTo>
                    <a:lnTo>
                      <a:pt x="3954" y="3370"/>
                    </a:lnTo>
                    <a:lnTo>
                      <a:pt x="3954" y="4632"/>
                    </a:lnTo>
                    <a:cubicBezTo>
                      <a:pt x="3954" y="5061"/>
                      <a:pt x="4299" y="5406"/>
                      <a:pt x="4728" y="5406"/>
                    </a:cubicBezTo>
                    <a:cubicBezTo>
                      <a:pt x="5168" y="5406"/>
                      <a:pt x="5501" y="5061"/>
                      <a:pt x="5501" y="4632"/>
                    </a:cubicBezTo>
                    <a:lnTo>
                      <a:pt x="5501" y="3406"/>
                    </a:lnTo>
                    <a:lnTo>
                      <a:pt x="5537" y="3370"/>
                    </a:lnTo>
                    <a:lnTo>
                      <a:pt x="8621" y="5049"/>
                    </a:lnTo>
                    <a:cubicBezTo>
                      <a:pt x="8811" y="5109"/>
                      <a:pt x="8871" y="5299"/>
                      <a:pt x="8776" y="5466"/>
                    </a:cubicBezTo>
                    <a:cubicBezTo>
                      <a:pt x="8718" y="5573"/>
                      <a:pt x="8609" y="5634"/>
                      <a:pt x="8492" y="5634"/>
                    </a:cubicBezTo>
                    <a:cubicBezTo>
                      <a:pt x="8440" y="5634"/>
                      <a:pt x="8386" y="5622"/>
                      <a:pt x="8335" y="5597"/>
                    </a:cubicBezTo>
                    <a:lnTo>
                      <a:pt x="6621" y="4656"/>
                    </a:lnTo>
                    <a:cubicBezTo>
                      <a:pt x="6599" y="4645"/>
                      <a:pt x="6574" y="4640"/>
                      <a:pt x="6550" y="4640"/>
                    </a:cubicBezTo>
                    <a:cubicBezTo>
                      <a:pt x="6497" y="4640"/>
                      <a:pt x="6447" y="4666"/>
                      <a:pt x="6430" y="4716"/>
                    </a:cubicBezTo>
                    <a:cubicBezTo>
                      <a:pt x="6383" y="4799"/>
                      <a:pt x="6418" y="4882"/>
                      <a:pt x="6490" y="4918"/>
                    </a:cubicBezTo>
                    <a:lnTo>
                      <a:pt x="7918" y="5692"/>
                    </a:lnTo>
                    <a:cubicBezTo>
                      <a:pt x="8085" y="5775"/>
                      <a:pt x="8145" y="5966"/>
                      <a:pt x="8049" y="6133"/>
                    </a:cubicBezTo>
                    <a:cubicBezTo>
                      <a:pt x="7985" y="6245"/>
                      <a:pt x="7877" y="6309"/>
                      <a:pt x="7766" y="6309"/>
                    </a:cubicBezTo>
                    <a:cubicBezTo>
                      <a:pt x="7713" y="6309"/>
                      <a:pt x="7659" y="6294"/>
                      <a:pt x="7609" y="6263"/>
                    </a:cubicBezTo>
                    <a:lnTo>
                      <a:pt x="6144" y="5478"/>
                    </a:lnTo>
                    <a:cubicBezTo>
                      <a:pt x="6122" y="5463"/>
                      <a:pt x="6097" y="5456"/>
                      <a:pt x="6073" y="5456"/>
                    </a:cubicBezTo>
                    <a:cubicBezTo>
                      <a:pt x="6020" y="5456"/>
                      <a:pt x="5970" y="5488"/>
                      <a:pt x="5954" y="5537"/>
                    </a:cubicBezTo>
                    <a:cubicBezTo>
                      <a:pt x="5906" y="5609"/>
                      <a:pt x="5942" y="5704"/>
                      <a:pt x="6013" y="5728"/>
                    </a:cubicBezTo>
                    <a:lnTo>
                      <a:pt x="7192" y="6371"/>
                    </a:lnTo>
                    <a:cubicBezTo>
                      <a:pt x="7347" y="6466"/>
                      <a:pt x="7395" y="6656"/>
                      <a:pt x="7323" y="6823"/>
                    </a:cubicBezTo>
                    <a:cubicBezTo>
                      <a:pt x="7255" y="6925"/>
                      <a:pt x="7139" y="6984"/>
                      <a:pt x="7018" y="6984"/>
                    </a:cubicBezTo>
                    <a:cubicBezTo>
                      <a:pt x="6969" y="6984"/>
                      <a:pt x="6919" y="6975"/>
                      <a:pt x="6871" y="6954"/>
                    </a:cubicBezTo>
                    <a:lnTo>
                      <a:pt x="5644" y="6287"/>
                    </a:lnTo>
                    <a:cubicBezTo>
                      <a:pt x="5616" y="6271"/>
                      <a:pt x="5587" y="6263"/>
                      <a:pt x="5560" y="6263"/>
                    </a:cubicBezTo>
                    <a:cubicBezTo>
                      <a:pt x="5509" y="6263"/>
                      <a:pt x="5465" y="6292"/>
                      <a:pt x="5442" y="6347"/>
                    </a:cubicBezTo>
                    <a:cubicBezTo>
                      <a:pt x="5406" y="6418"/>
                      <a:pt x="5430" y="6502"/>
                      <a:pt x="5501" y="6537"/>
                    </a:cubicBezTo>
                    <a:lnTo>
                      <a:pt x="6454" y="7061"/>
                    </a:lnTo>
                    <a:cubicBezTo>
                      <a:pt x="6609" y="7145"/>
                      <a:pt x="6668" y="7335"/>
                      <a:pt x="6597" y="7502"/>
                    </a:cubicBezTo>
                    <a:cubicBezTo>
                      <a:pt x="6531" y="7609"/>
                      <a:pt x="6419" y="7670"/>
                      <a:pt x="6301" y="7670"/>
                    </a:cubicBezTo>
                    <a:cubicBezTo>
                      <a:pt x="6249" y="7670"/>
                      <a:pt x="6196" y="7658"/>
                      <a:pt x="6144" y="7633"/>
                    </a:cubicBezTo>
                    <a:lnTo>
                      <a:pt x="5478" y="7264"/>
                    </a:lnTo>
                    <a:cubicBezTo>
                      <a:pt x="5478" y="7133"/>
                      <a:pt x="5430" y="7002"/>
                      <a:pt x="5347" y="6883"/>
                    </a:cubicBezTo>
                    <a:cubicBezTo>
                      <a:pt x="5228" y="6728"/>
                      <a:pt x="5061" y="6644"/>
                      <a:pt x="4882" y="6644"/>
                    </a:cubicBezTo>
                    <a:lnTo>
                      <a:pt x="4882" y="6597"/>
                    </a:lnTo>
                    <a:cubicBezTo>
                      <a:pt x="4906" y="6430"/>
                      <a:pt x="4870" y="6263"/>
                      <a:pt x="4763" y="6133"/>
                    </a:cubicBezTo>
                    <a:cubicBezTo>
                      <a:pt x="4644" y="5990"/>
                      <a:pt x="4478" y="5894"/>
                      <a:pt x="4299" y="5894"/>
                    </a:cubicBezTo>
                    <a:lnTo>
                      <a:pt x="4299" y="5847"/>
                    </a:lnTo>
                    <a:cubicBezTo>
                      <a:pt x="4335" y="5692"/>
                      <a:pt x="4287" y="5525"/>
                      <a:pt x="4180" y="5394"/>
                    </a:cubicBezTo>
                    <a:cubicBezTo>
                      <a:pt x="4061" y="5240"/>
                      <a:pt x="3894" y="5156"/>
                      <a:pt x="3716" y="5156"/>
                    </a:cubicBezTo>
                    <a:lnTo>
                      <a:pt x="3716" y="5109"/>
                    </a:lnTo>
                    <a:cubicBezTo>
                      <a:pt x="3751" y="4942"/>
                      <a:pt x="3704" y="4775"/>
                      <a:pt x="3596" y="4644"/>
                    </a:cubicBezTo>
                    <a:cubicBezTo>
                      <a:pt x="3476" y="4488"/>
                      <a:pt x="3297" y="4404"/>
                      <a:pt x="3111" y="4404"/>
                    </a:cubicBezTo>
                    <a:cubicBezTo>
                      <a:pt x="2984" y="4404"/>
                      <a:pt x="2855" y="4443"/>
                      <a:pt x="2739" y="4525"/>
                    </a:cubicBezTo>
                    <a:lnTo>
                      <a:pt x="1715" y="5275"/>
                    </a:lnTo>
                    <a:lnTo>
                      <a:pt x="1334" y="5073"/>
                    </a:lnTo>
                    <a:lnTo>
                      <a:pt x="2799" y="2549"/>
                    </a:lnTo>
                    <a:close/>
                    <a:moveTo>
                      <a:pt x="4855" y="6920"/>
                    </a:moveTo>
                    <a:cubicBezTo>
                      <a:pt x="4953" y="6920"/>
                      <a:pt x="5045" y="6960"/>
                      <a:pt x="5109" y="7037"/>
                    </a:cubicBezTo>
                    <a:cubicBezTo>
                      <a:pt x="5168" y="7133"/>
                      <a:pt x="5192" y="7228"/>
                      <a:pt x="5180" y="7299"/>
                    </a:cubicBezTo>
                    <a:cubicBezTo>
                      <a:pt x="5168" y="7383"/>
                      <a:pt x="5120" y="7466"/>
                      <a:pt x="5049" y="7526"/>
                    </a:cubicBezTo>
                    <a:lnTo>
                      <a:pt x="4704" y="7776"/>
                    </a:lnTo>
                    <a:cubicBezTo>
                      <a:pt x="4643" y="7818"/>
                      <a:pt x="4574" y="7838"/>
                      <a:pt x="4507" y="7838"/>
                    </a:cubicBezTo>
                    <a:cubicBezTo>
                      <a:pt x="4404" y="7838"/>
                      <a:pt x="4304" y="7791"/>
                      <a:pt x="4239" y="7704"/>
                    </a:cubicBezTo>
                    <a:cubicBezTo>
                      <a:pt x="4132" y="7549"/>
                      <a:pt x="4168" y="7347"/>
                      <a:pt x="4311" y="7240"/>
                    </a:cubicBezTo>
                    <a:lnTo>
                      <a:pt x="4644" y="7002"/>
                    </a:lnTo>
                    <a:lnTo>
                      <a:pt x="4656" y="6978"/>
                    </a:lnTo>
                    <a:cubicBezTo>
                      <a:pt x="4719" y="6939"/>
                      <a:pt x="4788" y="6920"/>
                      <a:pt x="4855" y="6920"/>
                    </a:cubicBezTo>
                    <a:close/>
                    <a:moveTo>
                      <a:pt x="172" y="0"/>
                    </a:moveTo>
                    <a:cubicBezTo>
                      <a:pt x="121" y="0"/>
                      <a:pt x="72" y="29"/>
                      <a:pt x="48" y="84"/>
                    </a:cubicBezTo>
                    <a:cubicBezTo>
                      <a:pt x="1" y="156"/>
                      <a:pt x="25" y="239"/>
                      <a:pt x="108" y="287"/>
                    </a:cubicBezTo>
                    <a:lnTo>
                      <a:pt x="2346" y="1584"/>
                    </a:lnTo>
                    <a:lnTo>
                      <a:pt x="406" y="4942"/>
                    </a:lnTo>
                    <a:lnTo>
                      <a:pt x="251" y="4847"/>
                    </a:lnTo>
                    <a:cubicBezTo>
                      <a:pt x="226" y="4830"/>
                      <a:pt x="199" y="4822"/>
                      <a:pt x="172" y="4822"/>
                    </a:cubicBezTo>
                    <a:cubicBezTo>
                      <a:pt x="121" y="4822"/>
                      <a:pt x="72" y="4851"/>
                      <a:pt x="48" y="4906"/>
                    </a:cubicBezTo>
                    <a:cubicBezTo>
                      <a:pt x="1" y="4978"/>
                      <a:pt x="25" y="5061"/>
                      <a:pt x="108" y="5109"/>
                    </a:cubicBezTo>
                    <a:lnTo>
                      <a:pt x="894" y="5549"/>
                    </a:lnTo>
                    <a:cubicBezTo>
                      <a:pt x="919" y="5566"/>
                      <a:pt x="947" y="5574"/>
                      <a:pt x="975" y="5574"/>
                    </a:cubicBezTo>
                    <a:cubicBezTo>
                      <a:pt x="1025" y="5574"/>
                      <a:pt x="1073" y="5548"/>
                      <a:pt x="1096" y="5501"/>
                    </a:cubicBezTo>
                    <a:lnTo>
                      <a:pt x="1215" y="5299"/>
                    </a:lnTo>
                    <a:lnTo>
                      <a:pt x="1525" y="5466"/>
                    </a:lnTo>
                    <a:cubicBezTo>
                      <a:pt x="1430" y="5680"/>
                      <a:pt x="1441" y="5918"/>
                      <a:pt x="1572" y="6121"/>
                    </a:cubicBezTo>
                    <a:cubicBezTo>
                      <a:pt x="1691" y="6287"/>
                      <a:pt x="1882" y="6371"/>
                      <a:pt x="2084" y="6371"/>
                    </a:cubicBezTo>
                    <a:cubicBezTo>
                      <a:pt x="2144" y="6371"/>
                      <a:pt x="2215" y="6359"/>
                      <a:pt x="2275" y="6347"/>
                    </a:cubicBezTo>
                    <a:cubicBezTo>
                      <a:pt x="2275" y="6478"/>
                      <a:pt x="2322" y="6597"/>
                      <a:pt x="2394" y="6716"/>
                    </a:cubicBezTo>
                    <a:cubicBezTo>
                      <a:pt x="2513" y="6883"/>
                      <a:pt x="2703" y="6966"/>
                      <a:pt x="2882" y="6966"/>
                    </a:cubicBezTo>
                    <a:cubicBezTo>
                      <a:pt x="2942" y="6966"/>
                      <a:pt x="3013" y="6954"/>
                      <a:pt x="3073" y="6942"/>
                    </a:cubicBezTo>
                    <a:cubicBezTo>
                      <a:pt x="3073" y="7061"/>
                      <a:pt x="3120" y="7192"/>
                      <a:pt x="3192" y="7299"/>
                    </a:cubicBezTo>
                    <a:cubicBezTo>
                      <a:pt x="3299" y="7430"/>
                      <a:pt x="3430" y="7514"/>
                      <a:pt x="3596" y="7549"/>
                    </a:cubicBezTo>
                    <a:cubicBezTo>
                      <a:pt x="3632" y="7549"/>
                      <a:pt x="3656" y="7561"/>
                      <a:pt x="3704" y="7561"/>
                    </a:cubicBezTo>
                    <a:cubicBezTo>
                      <a:pt x="3763" y="7561"/>
                      <a:pt x="3835" y="7549"/>
                      <a:pt x="3894" y="7537"/>
                    </a:cubicBezTo>
                    <a:cubicBezTo>
                      <a:pt x="3894" y="7668"/>
                      <a:pt x="3942" y="7787"/>
                      <a:pt x="4013" y="7895"/>
                    </a:cubicBezTo>
                    <a:cubicBezTo>
                      <a:pt x="4120" y="8026"/>
                      <a:pt x="4251" y="8109"/>
                      <a:pt x="4418" y="8145"/>
                    </a:cubicBezTo>
                    <a:cubicBezTo>
                      <a:pt x="4442" y="8145"/>
                      <a:pt x="4478" y="8157"/>
                      <a:pt x="4525" y="8157"/>
                    </a:cubicBezTo>
                    <a:cubicBezTo>
                      <a:pt x="4656" y="8157"/>
                      <a:pt x="4775" y="8109"/>
                      <a:pt x="4882" y="8037"/>
                    </a:cubicBezTo>
                    <a:lnTo>
                      <a:pt x="5216" y="7787"/>
                    </a:lnTo>
                    <a:cubicBezTo>
                      <a:pt x="5299" y="7728"/>
                      <a:pt x="5359" y="7668"/>
                      <a:pt x="5394" y="7597"/>
                    </a:cubicBezTo>
                    <a:lnTo>
                      <a:pt x="6013" y="7918"/>
                    </a:lnTo>
                    <a:cubicBezTo>
                      <a:pt x="6097" y="7966"/>
                      <a:pt x="6204" y="7990"/>
                      <a:pt x="6311" y="7990"/>
                    </a:cubicBezTo>
                    <a:cubicBezTo>
                      <a:pt x="6371" y="7990"/>
                      <a:pt x="6430" y="7978"/>
                      <a:pt x="6490" y="7966"/>
                    </a:cubicBezTo>
                    <a:cubicBezTo>
                      <a:pt x="6644" y="7918"/>
                      <a:pt x="6787" y="7811"/>
                      <a:pt x="6859" y="7668"/>
                    </a:cubicBezTo>
                    <a:cubicBezTo>
                      <a:pt x="6918" y="7549"/>
                      <a:pt x="6942" y="7430"/>
                      <a:pt x="6930" y="7299"/>
                    </a:cubicBezTo>
                    <a:cubicBezTo>
                      <a:pt x="6966" y="7299"/>
                      <a:pt x="7002" y="7311"/>
                      <a:pt x="7049" y="7311"/>
                    </a:cubicBezTo>
                    <a:cubicBezTo>
                      <a:pt x="7275" y="7311"/>
                      <a:pt x="7478" y="7192"/>
                      <a:pt x="7597" y="6990"/>
                    </a:cubicBezTo>
                    <a:cubicBezTo>
                      <a:pt x="7656" y="6871"/>
                      <a:pt x="7692" y="6740"/>
                      <a:pt x="7680" y="6609"/>
                    </a:cubicBezTo>
                    <a:cubicBezTo>
                      <a:pt x="7716" y="6609"/>
                      <a:pt x="7752" y="6633"/>
                      <a:pt x="7799" y="6633"/>
                    </a:cubicBezTo>
                    <a:cubicBezTo>
                      <a:pt x="8014" y="6633"/>
                      <a:pt x="8228" y="6514"/>
                      <a:pt x="8347" y="6299"/>
                    </a:cubicBezTo>
                    <a:cubicBezTo>
                      <a:pt x="8407" y="6180"/>
                      <a:pt x="8430" y="6061"/>
                      <a:pt x="8418" y="5930"/>
                    </a:cubicBezTo>
                    <a:cubicBezTo>
                      <a:pt x="8454" y="5930"/>
                      <a:pt x="8490" y="5942"/>
                      <a:pt x="8538" y="5942"/>
                    </a:cubicBezTo>
                    <a:cubicBezTo>
                      <a:pt x="8597" y="5942"/>
                      <a:pt x="8657" y="5930"/>
                      <a:pt x="8716" y="5918"/>
                    </a:cubicBezTo>
                    <a:cubicBezTo>
                      <a:pt x="8883" y="5871"/>
                      <a:pt x="9014" y="5763"/>
                      <a:pt x="9085" y="5621"/>
                    </a:cubicBezTo>
                    <a:cubicBezTo>
                      <a:pt x="9169" y="5466"/>
                      <a:pt x="9192" y="5299"/>
                      <a:pt x="9133" y="5144"/>
                    </a:cubicBezTo>
                    <a:cubicBezTo>
                      <a:pt x="9121" y="5097"/>
                      <a:pt x="9109" y="5061"/>
                      <a:pt x="9085" y="5037"/>
                    </a:cubicBezTo>
                    <a:lnTo>
                      <a:pt x="9347" y="4859"/>
                    </a:lnTo>
                    <a:lnTo>
                      <a:pt x="9478" y="5037"/>
                    </a:lnTo>
                    <a:cubicBezTo>
                      <a:pt x="9506" y="5072"/>
                      <a:pt x="9550" y="5090"/>
                      <a:pt x="9593" y="5090"/>
                    </a:cubicBezTo>
                    <a:cubicBezTo>
                      <a:pt x="9625" y="5090"/>
                      <a:pt x="9656" y="5081"/>
                      <a:pt x="9681" y="5061"/>
                    </a:cubicBezTo>
                    <a:lnTo>
                      <a:pt x="10085" y="4739"/>
                    </a:lnTo>
                    <a:cubicBezTo>
                      <a:pt x="10121" y="4668"/>
                      <a:pt x="10133" y="4573"/>
                      <a:pt x="10085" y="4513"/>
                    </a:cubicBezTo>
                    <a:cubicBezTo>
                      <a:pt x="10065" y="4479"/>
                      <a:pt x="10019" y="4460"/>
                      <a:pt x="9974" y="4460"/>
                    </a:cubicBezTo>
                    <a:cubicBezTo>
                      <a:pt x="9941" y="4460"/>
                      <a:pt x="9908" y="4470"/>
                      <a:pt x="9883" y="4489"/>
                    </a:cubicBezTo>
                    <a:lnTo>
                      <a:pt x="9585" y="4704"/>
                    </a:lnTo>
                    <a:lnTo>
                      <a:pt x="7252" y="1644"/>
                    </a:lnTo>
                    <a:lnTo>
                      <a:pt x="8585" y="775"/>
                    </a:lnTo>
                    <a:cubicBezTo>
                      <a:pt x="8657" y="739"/>
                      <a:pt x="8680" y="644"/>
                      <a:pt x="8633" y="572"/>
                    </a:cubicBezTo>
                    <a:cubicBezTo>
                      <a:pt x="8602" y="526"/>
                      <a:pt x="8556" y="500"/>
                      <a:pt x="8505" y="500"/>
                    </a:cubicBezTo>
                    <a:cubicBezTo>
                      <a:pt x="8478" y="500"/>
                      <a:pt x="8448" y="508"/>
                      <a:pt x="8418" y="525"/>
                    </a:cubicBezTo>
                    <a:lnTo>
                      <a:pt x="6954" y="1477"/>
                    </a:lnTo>
                    <a:cubicBezTo>
                      <a:pt x="6871" y="1525"/>
                      <a:pt x="6859" y="1632"/>
                      <a:pt x="6906" y="1680"/>
                    </a:cubicBezTo>
                    <a:lnTo>
                      <a:pt x="7168" y="2037"/>
                    </a:lnTo>
                    <a:lnTo>
                      <a:pt x="6978" y="2192"/>
                    </a:lnTo>
                    <a:lnTo>
                      <a:pt x="6216" y="1942"/>
                    </a:lnTo>
                    <a:cubicBezTo>
                      <a:pt x="6204" y="1942"/>
                      <a:pt x="6192" y="1918"/>
                      <a:pt x="6180" y="1918"/>
                    </a:cubicBezTo>
                    <a:lnTo>
                      <a:pt x="4430" y="1918"/>
                    </a:lnTo>
                    <a:cubicBezTo>
                      <a:pt x="4358" y="1918"/>
                      <a:pt x="4299" y="1965"/>
                      <a:pt x="4287" y="2037"/>
                    </a:cubicBezTo>
                    <a:lnTo>
                      <a:pt x="4180" y="2430"/>
                    </a:lnTo>
                    <a:lnTo>
                      <a:pt x="3930" y="2323"/>
                    </a:lnTo>
                    <a:cubicBezTo>
                      <a:pt x="3894" y="2311"/>
                      <a:pt x="3882" y="2311"/>
                      <a:pt x="3846" y="2311"/>
                    </a:cubicBezTo>
                    <a:lnTo>
                      <a:pt x="3168" y="2382"/>
                    </a:lnTo>
                    <a:lnTo>
                      <a:pt x="2930" y="2251"/>
                    </a:lnTo>
                    <a:lnTo>
                      <a:pt x="3156" y="1858"/>
                    </a:lnTo>
                    <a:cubicBezTo>
                      <a:pt x="3192" y="1787"/>
                      <a:pt x="3168" y="1703"/>
                      <a:pt x="3096" y="1656"/>
                    </a:cubicBezTo>
                    <a:lnTo>
                      <a:pt x="251" y="25"/>
                    </a:lnTo>
                    <a:cubicBezTo>
                      <a:pt x="226" y="8"/>
                      <a:pt x="199" y="0"/>
                      <a:pt x="1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01" name="Google Shape;11739;p72">
                <a:extLst>
                  <a:ext uri="{FF2B5EF4-FFF2-40B4-BE49-F238E27FC236}">
                    <a16:creationId xmlns:a16="http://schemas.microsoft.com/office/drawing/2014/main" id="{8E9E338F-47D3-8772-8FC8-341CA9A9F0D3}"/>
                  </a:ext>
                </a:extLst>
              </p:cNvPr>
              <p:cNvSpPr/>
              <p:nvPr/>
            </p:nvSpPr>
            <p:spPr>
              <a:xfrm>
                <a:off x="2946442" y="2015001"/>
                <a:ext cx="37525" cy="26799"/>
              </a:xfrm>
              <a:custGeom>
                <a:avLst/>
                <a:gdLst/>
                <a:ahLst/>
                <a:cxnLst/>
                <a:rect l="l" t="t" r="r" b="b"/>
                <a:pathLst>
                  <a:path w="1179" h="842" extrusionOk="0">
                    <a:moveTo>
                      <a:pt x="1011" y="1"/>
                    </a:moveTo>
                    <a:cubicBezTo>
                      <a:pt x="983" y="1"/>
                      <a:pt x="955" y="7"/>
                      <a:pt x="929" y="20"/>
                    </a:cubicBezTo>
                    <a:lnTo>
                      <a:pt x="96" y="556"/>
                    </a:lnTo>
                    <a:cubicBezTo>
                      <a:pt x="24" y="603"/>
                      <a:pt x="0" y="699"/>
                      <a:pt x="48" y="770"/>
                    </a:cubicBezTo>
                    <a:cubicBezTo>
                      <a:pt x="84" y="818"/>
                      <a:pt x="119" y="842"/>
                      <a:pt x="167" y="842"/>
                    </a:cubicBezTo>
                    <a:cubicBezTo>
                      <a:pt x="203" y="842"/>
                      <a:pt x="226" y="830"/>
                      <a:pt x="238" y="818"/>
                    </a:cubicBezTo>
                    <a:lnTo>
                      <a:pt x="1072" y="282"/>
                    </a:lnTo>
                    <a:cubicBezTo>
                      <a:pt x="1167" y="234"/>
                      <a:pt x="1179" y="127"/>
                      <a:pt x="1131" y="68"/>
                    </a:cubicBezTo>
                    <a:cubicBezTo>
                      <a:pt x="1108" y="22"/>
                      <a:pt x="1061" y="1"/>
                      <a:pt x="10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458D6F25-02D4-0A1D-761C-FDF3526AA5FF}"/>
              </a:ext>
            </a:extLst>
          </p:cNvPr>
          <p:cNvGrpSpPr/>
          <p:nvPr/>
        </p:nvGrpSpPr>
        <p:grpSpPr>
          <a:xfrm>
            <a:off x="4367808" y="4197256"/>
            <a:ext cx="2808312" cy="1368152"/>
            <a:chOff x="2843808" y="4309864"/>
            <a:chExt cx="2808312" cy="1368152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1567CFA9-E6AD-05E6-28AC-3930B2ADC65D}"/>
                </a:ext>
              </a:extLst>
            </p:cNvPr>
            <p:cNvGrpSpPr/>
            <p:nvPr/>
          </p:nvGrpSpPr>
          <p:grpSpPr>
            <a:xfrm>
              <a:off x="2843808" y="4309864"/>
              <a:ext cx="2808312" cy="1368152"/>
              <a:chOff x="2689899" y="4165762"/>
              <a:chExt cx="2808312" cy="1368152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5B50036C-0DD4-7C54-91EA-850A4764DF65}"/>
                  </a:ext>
                </a:extLst>
              </p:cNvPr>
              <p:cNvSpPr/>
              <p:nvPr/>
            </p:nvSpPr>
            <p:spPr>
              <a:xfrm>
                <a:off x="2689899" y="4165762"/>
                <a:ext cx="2808312" cy="136815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40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7B581E2-0163-A3FB-0CA6-16038DE4B31D}"/>
                  </a:ext>
                </a:extLst>
              </p:cNvPr>
              <p:cNvSpPr txBox="1"/>
              <p:nvPr/>
            </p:nvSpPr>
            <p:spPr>
              <a:xfrm>
                <a:off x="2752014" y="4326532"/>
                <a:ext cx="1666077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800" b="1" dirty="0">
                    <a:solidFill>
                      <a:schemeClr val="bg1"/>
                    </a:solidFill>
                  </a:rPr>
                  <a:t>129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B8C183E-93A0-1640-DEB5-91047C007B6E}"/>
                  </a:ext>
                </a:extLst>
              </p:cNvPr>
              <p:cNvSpPr txBox="1"/>
              <p:nvPr/>
            </p:nvSpPr>
            <p:spPr>
              <a:xfrm>
                <a:off x="2748705" y="4719841"/>
                <a:ext cx="1697387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 dirty="0">
                    <a:solidFill>
                      <a:schemeClr val="bg1"/>
                    </a:solidFill>
                  </a:rPr>
                  <a:t>Price</a:t>
                </a:r>
                <a:r>
                  <a:rPr lang="en-GB" sz="1400" dirty="0"/>
                  <a:t> </a:t>
                </a:r>
                <a:r>
                  <a:rPr lang="en-GB" sz="1400" dirty="0">
                    <a:solidFill>
                      <a:schemeClr val="bg1"/>
                    </a:solidFill>
                  </a:rPr>
                  <a:t>inquiries</a:t>
                </a:r>
                <a:r>
                  <a:rPr lang="en-GB" sz="1400" dirty="0"/>
                  <a:t> </a:t>
                </a:r>
                <a:r>
                  <a:rPr lang="en-GB" sz="1400" dirty="0">
                    <a:solidFill>
                      <a:schemeClr val="bg1"/>
                    </a:solidFill>
                  </a:rPr>
                  <a:t>above</a:t>
                </a:r>
                <a:r>
                  <a:rPr lang="en-GB" sz="1400" dirty="0"/>
                  <a:t> </a:t>
                </a:r>
                <a:r>
                  <a:rPr lang="en-GB" sz="1400" dirty="0">
                    <a:solidFill>
                      <a:schemeClr val="bg1"/>
                    </a:solidFill>
                  </a:rPr>
                  <a:t>50k</a:t>
                </a:r>
                <a:r>
                  <a:rPr lang="en-GB" sz="1400" dirty="0"/>
                  <a:t> </a:t>
                </a:r>
                <a:r>
                  <a:rPr lang="en-GB" sz="1400" dirty="0">
                    <a:solidFill>
                      <a:schemeClr val="bg1"/>
                    </a:solidFill>
                  </a:rPr>
                  <a:t>CHF</a:t>
                </a:r>
              </a:p>
            </p:txBody>
          </p:sp>
        </p:grpSp>
        <p:grpSp>
          <p:nvGrpSpPr>
            <p:cNvPr id="114" name="Google Shape;3419;p37">
              <a:extLst>
                <a:ext uri="{FF2B5EF4-FFF2-40B4-BE49-F238E27FC236}">
                  <a16:creationId xmlns:a16="http://schemas.microsoft.com/office/drawing/2014/main" id="{BA6CB84D-B3F2-9D45-A2EA-0BAD3CCC9A9D}"/>
                </a:ext>
              </a:extLst>
            </p:cNvPr>
            <p:cNvGrpSpPr/>
            <p:nvPr/>
          </p:nvGrpSpPr>
          <p:grpSpPr>
            <a:xfrm>
              <a:off x="4825638" y="5038138"/>
              <a:ext cx="596754" cy="526373"/>
              <a:chOff x="6912746" y="1263356"/>
              <a:chExt cx="449885" cy="396826"/>
            </a:xfrm>
            <a:solidFill>
              <a:schemeClr val="bg1"/>
            </a:solidFill>
          </p:grpSpPr>
          <p:sp>
            <p:nvSpPr>
              <p:cNvPr id="115" name="Google Shape;3420;p37">
                <a:extLst>
                  <a:ext uri="{FF2B5EF4-FFF2-40B4-BE49-F238E27FC236}">
                    <a16:creationId xmlns:a16="http://schemas.microsoft.com/office/drawing/2014/main" id="{F27CB54C-0044-56F0-775C-CFC9CB8D4768}"/>
                  </a:ext>
                </a:extLst>
              </p:cNvPr>
              <p:cNvSpPr/>
              <p:nvPr/>
            </p:nvSpPr>
            <p:spPr>
              <a:xfrm>
                <a:off x="6944534" y="1490718"/>
                <a:ext cx="74869" cy="13192"/>
              </a:xfrm>
              <a:custGeom>
                <a:avLst/>
                <a:gdLst/>
                <a:ahLst/>
                <a:cxnLst/>
                <a:rect l="l" t="t" r="r" b="b"/>
                <a:pathLst>
                  <a:path w="99825" h="17590" extrusionOk="0">
                    <a:moveTo>
                      <a:pt x="90598" y="8"/>
                    </a:moveTo>
                    <a:lnTo>
                      <a:pt x="9165" y="8"/>
                    </a:lnTo>
                    <a:cubicBezTo>
                      <a:pt x="4312" y="-196"/>
                      <a:pt x="213" y="3571"/>
                      <a:pt x="8" y="8425"/>
                    </a:cubicBezTo>
                    <a:cubicBezTo>
                      <a:pt x="-197" y="13277"/>
                      <a:pt x="3571" y="17377"/>
                      <a:pt x="8424" y="17582"/>
                    </a:cubicBezTo>
                    <a:cubicBezTo>
                      <a:pt x="8671" y="17593"/>
                      <a:pt x="8918" y="17593"/>
                      <a:pt x="9165" y="17582"/>
                    </a:cubicBezTo>
                    <a:lnTo>
                      <a:pt x="90660" y="17582"/>
                    </a:lnTo>
                    <a:cubicBezTo>
                      <a:pt x="95514" y="17786"/>
                      <a:pt x="99613" y="14019"/>
                      <a:pt x="99817" y="9165"/>
                    </a:cubicBezTo>
                    <a:cubicBezTo>
                      <a:pt x="100022" y="4313"/>
                      <a:pt x="96254" y="213"/>
                      <a:pt x="91401" y="8"/>
                    </a:cubicBezTo>
                    <a:cubicBezTo>
                      <a:pt x="91154" y="-3"/>
                      <a:pt x="90907" y="-3"/>
                      <a:pt x="9066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" name="Google Shape;3421;p37">
                <a:extLst>
                  <a:ext uri="{FF2B5EF4-FFF2-40B4-BE49-F238E27FC236}">
                    <a16:creationId xmlns:a16="http://schemas.microsoft.com/office/drawing/2014/main" id="{3DE37026-4790-C39D-9652-19F342247FD0}"/>
                  </a:ext>
                </a:extLst>
              </p:cNvPr>
              <p:cNvSpPr/>
              <p:nvPr/>
            </p:nvSpPr>
            <p:spPr>
              <a:xfrm>
                <a:off x="6944534" y="1517757"/>
                <a:ext cx="74869" cy="13192"/>
              </a:xfrm>
              <a:custGeom>
                <a:avLst/>
                <a:gdLst/>
                <a:ahLst/>
                <a:cxnLst/>
                <a:rect l="l" t="t" r="r" b="b"/>
                <a:pathLst>
                  <a:path w="99825" h="17590" extrusionOk="0">
                    <a:moveTo>
                      <a:pt x="90598" y="8"/>
                    </a:moveTo>
                    <a:lnTo>
                      <a:pt x="9165" y="8"/>
                    </a:lnTo>
                    <a:cubicBezTo>
                      <a:pt x="4312" y="-196"/>
                      <a:pt x="213" y="3571"/>
                      <a:pt x="8" y="8425"/>
                    </a:cubicBezTo>
                    <a:cubicBezTo>
                      <a:pt x="-197" y="13277"/>
                      <a:pt x="3571" y="17377"/>
                      <a:pt x="8424" y="17582"/>
                    </a:cubicBezTo>
                    <a:cubicBezTo>
                      <a:pt x="8671" y="17593"/>
                      <a:pt x="8918" y="17593"/>
                      <a:pt x="9165" y="17582"/>
                    </a:cubicBezTo>
                    <a:lnTo>
                      <a:pt x="90660" y="17582"/>
                    </a:lnTo>
                    <a:cubicBezTo>
                      <a:pt x="95514" y="17786"/>
                      <a:pt x="99613" y="14019"/>
                      <a:pt x="99817" y="9165"/>
                    </a:cubicBezTo>
                    <a:cubicBezTo>
                      <a:pt x="100022" y="4313"/>
                      <a:pt x="96254" y="213"/>
                      <a:pt x="91401" y="8"/>
                    </a:cubicBezTo>
                    <a:cubicBezTo>
                      <a:pt x="91154" y="-3"/>
                      <a:pt x="90907" y="-3"/>
                      <a:pt x="9066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" name="Google Shape;3422;p37">
                <a:extLst>
                  <a:ext uri="{FF2B5EF4-FFF2-40B4-BE49-F238E27FC236}">
                    <a16:creationId xmlns:a16="http://schemas.microsoft.com/office/drawing/2014/main" id="{086FEB69-0A38-B02B-DCD6-4BDD2F7E76B4}"/>
                  </a:ext>
                </a:extLst>
              </p:cNvPr>
              <p:cNvSpPr/>
              <p:nvPr/>
            </p:nvSpPr>
            <p:spPr>
              <a:xfrm>
                <a:off x="6944534" y="1544809"/>
                <a:ext cx="74590" cy="13192"/>
              </a:xfrm>
              <a:custGeom>
                <a:avLst/>
                <a:gdLst/>
                <a:ahLst/>
                <a:cxnLst/>
                <a:rect l="l" t="t" r="r" b="b"/>
                <a:pathLst>
                  <a:path w="99454" h="17589" extrusionOk="0">
                    <a:moveTo>
                      <a:pt x="99392" y="8787"/>
                    </a:moveTo>
                    <a:cubicBezTo>
                      <a:pt x="99392" y="3938"/>
                      <a:pt x="95462" y="8"/>
                      <a:pt x="90613" y="8"/>
                    </a:cubicBezTo>
                    <a:cubicBezTo>
                      <a:pt x="90609" y="8"/>
                      <a:pt x="90602" y="8"/>
                      <a:pt x="90598" y="8"/>
                    </a:cubicBezTo>
                    <a:lnTo>
                      <a:pt x="9165" y="8"/>
                    </a:lnTo>
                    <a:cubicBezTo>
                      <a:pt x="4312" y="-197"/>
                      <a:pt x="213" y="3571"/>
                      <a:pt x="8" y="8425"/>
                    </a:cubicBezTo>
                    <a:cubicBezTo>
                      <a:pt x="-197" y="13276"/>
                      <a:pt x="3571" y="17377"/>
                      <a:pt x="8424" y="17582"/>
                    </a:cubicBezTo>
                    <a:cubicBezTo>
                      <a:pt x="8671" y="17593"/>
                      <a:pt x="8918" y="17593"/>
                      <a:pt x="9165" y="17582"/>
                    </a:cubicBezTo>
                    <a:lnTo>
                      <a:pt x="90660" y="17582"/>
                    </a:lnTo>
                    <a:cubicBezTo>
                      <a:pt x="95517" y="17582"/>
                      <a:pt x="99455" y="13644"/>
                      <a:pt x="99455" y="878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" name="Google Shape;3423;p37">
                <a:extLst>
                  <a:ext uri="{FF2B5EF4-FFF2-40B4-BE49-F238E27FC236}">
                    <a16:creationId xmlns:a16="http://schemas.microsoft.com/office/drawing/2014/main" id="{46705102-702A-A39C-E0A3-E4111A9BE549}"/>
                  </a:ext>
                </a:extLst>
              </p:cNvPr>
              <p:cNvSpPr/>
              <p:nvPr/>
            </p:nvSpPr>
            <p:spPr>
              <a:xfrm>
                <a:off x="6944534" y="1571849"/>
                <a:ext cx="49797" cy="13192"/>
              </a:xfrm>
              <a:custGeom>
                <a:avLst/>
                <a:gdLst/>
                <a:ahLst/>
                <a:cxnLst/>
                <a:rect l="l" t="t" r="r" b="b"/>
                <a:pathLst>
                  <a:path w="66396" h="17590" extrusionOk="0">
                    <a:moveTo>
                      <a:pt x="9165" y="8"/>
                    </a:moveTo>
                    <a:cubicBezTo>
                      <a:pt x="4312" y="-196"/>
                      <a:pt x="213" y="3571"/>
                      <a:pt x="8" y="8425"/>
                    </a:cubicBezTo>
                    <a:cubicBezTo>
                      <a:pt x="-197" y="13277"/>
                      <a:pt x="3571" y="17377"/>
                      <a:pt x="8424" y="17582"/>
                    </a:cubicBezTo>
                    <a:cubicBezTo>
                      <a:pt x="8671" y="17593"/>
                      <a:pt x="8918" y="17593"/>
                      <a:pt x="9165" y="17582"/>
                    </a:cubicBezTo>
                    <a:lnTo>
                      <a:pt x="57231" y="17582"/>
                    </a:lnTo>
                    <a:cubicBezTo>
                      <a:pt x="62085" y="17786"/>
                      <a:pt x="66184" y="14019"/>
                      <a:pt x="66388" y="9165"/>
                    </a:cubicBezTo>
                    <a:cubicBezTo>
                      <a:pt x="66593" y="4313"/>
                      <a:pt x="62825" y="213"/>
                      <a:pt x="57972" y="8"/>
                    </a:cubicBezTo>
                    <a:cubicBezTo>
                      <a:pt x="57725" y="-3"/>
                      <a:pt x="57478" y="-3"/>
                      <a:pt x="572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" name="Google Shape;3424;p37">
                <a:extLst>
                  <a:ext uri="{FF2B5EF4-FFF2-40B4-BE49-F238E27FC236}">
                    <a16:creationId xmlns:a16="http://schemas.microsoft.com/office/drawing/2014/main" id="{33B22D53-AE03-3102-147D-B7C4E109B1D1}"/>
                  </a:ext>
                </a:extLst>
              </p:cNvPr>
              <p:cNvSpPr/>
              <p:nvPr/>
            </p:nvSpPr>
            <p:spPr>
              <a:xfrm>
                <a:off x="6944742" y="1342554"/>
                <a:ext cx="57137" cy="57114"/>
              </a:xfrm>
              <a:custGeom>
                <a:avLst/>
                <a:gdLst/>
                <a:ahLst/>
                <a:cxnLst/>
                <a:rect l="l" t="t" r="r" b="b"/>
                <a:pathLst>
                  <a:path w="76183" h="76152" extrusionOk="0">
                    <a:moveTo>
                      <a:pt x="12013" y="76152"/>
                    </a:moveTo>
                    <a:lnTo>
                      <a:pt x="64187" y="76152"/>
                    </a:lnTo>
                    <a:cubicBezTo>
                      <a:pt x="70809" y="76143"/>
                      <a:pt x="76174" y="70777"/>
                      <a:pt x="76184" y="64156"/>
                    </a:cubicBezTo>
                    <a:lnTo>
                      <a:pt x="76184" y="11997"/>
                    </a:lnTo>
                    <a:cubicBezTo>
                      <a:pt x="76174" y="5375"/>
                      <a:pt x="70809" y="9"/>
                      <a:pt x="64187" y="0"/>
                    </a:cubicBezTo>
                    <a:lnTo>
                      <a:pt x="12013" y="0"/>
                    </a:lnTo>
                    <a:cubicBezTo>
                      <a:pt x="5388" y="8"/>
                      <a:pt x="17" y="5372"/>
                      <a:pt x="0" y="11997"/>
                    </a:cubicBezTo>
                    <a:lnTo>
                      <a:pt x="0" y="64156"/>
                    </a:lnTo>
                    <a:cubicBezTo>
                      <a:pt x="17" y="70780"/>
                      <a:pt x="5388" y="76143"/>
                      <a:pt x="12013" y="76152"/>
                    </a:cubicBezTo>
                    <a:close/>
                    <a:moveTo>
                      <a:pt x="17574" y="17574"/>
                    </a:moveTo>
                    <a:lnTo>
                      <a:pt x="58579" y="17574"/>
                    </a:lnTo>
                    <a:lnTo>
                      <a:pt x="58579" y="58579"/>
                    </a:lnTo>
                    <a:lnTo>
                      <a:pt x="17605" y="5857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" name="Google Shape;3425;p37">
                <a:extLst>
                  <a:ext uri="{FF2B5EF4-FFF2-40B4-BE49-F238E27FC236}">
                    <a16:creationId xmlns:a16="http://schemas.microsoft.com/office/drawing/2014/main" id="{12B8442D-73E4-7C37-DD4C-1E6CEBDFD1AC}"/>
                  </a:ext>
                </a:extLst>
              </p:cNvPr>
              <p:cNvSpPr/>
              <p:nvPr/>
            </p:nvSpPr>
            <p:spPr>
              <a:xfrm>
                <a:off x="6944742" y="1413540"/>
                <a:ext cx="57137" cy="57114"/>
              </a:xfrm>
              <a:custGeom>
                <a:avLst/>
                <a:gdLst/>
                <a:ahLst/>
                <a:cxnLst/>
                <a:rect l="l" t="t" r="r" b="b"/>
                <a:pathLst>
                  <a:path w="76183" h="76152" extrusionOk="0">
                    <a:moveTo>
                      <a:pt x="31" y="64156"/>
                    </a:moveTo>
                    <a:cubicBezTo>
                      <a:pt x="48" y="70768"/>
                      <a:pt x="5400" y="76127"/>
                      <a:pt x="12013" y="76152"/>
                    </a:cubicBezTo>
                    <a:lnTo>
                      <a:pt x="64187" y="76152"/>
                    </a:lnTo>
                    <a:cubicBezTo>
                      <a:pt x="70809" y="76143"/>
                      <a:pt x="76174" y="70777"/>
                      <a:pt x="76184" y="64156"/>
                    </a:cubicBezTo>
                    <a:lnTo>
                      <a:pt x="76184" y="11997"/>
                    </a:lnTo>
                    <a:cubicBezTo>
                      <a:pt x="76184" y="5371"/>
                      <a:pt x="70813" y="0"/>
                      <a:pt x="64187" y="0"/>
                    </a:cubicBezTo>
                    <a:lnTo>
                      <a:pt x="12013" y="0"/>
                    </a:lnTo>
                    <a:cubicBezTo>
                      <a:pt x="5384" y="0"/>
                      <a:pt x="9" y="5369"/>
                      <a:pt x="0" y="11997"/>
                    </a:cubicBezTo>
                    <a:close/>
                    <a:moveTo>
                      <a:pt x="17605" y="17574"/>
                    </a:moveTo>
                    <a:lnTo>
                      <a:pt x="58610" y="17574"/>
                    </a:lnTo>
                    <a:lnTo>
                      <a:pt x="58610" y="58579"/>
                    </a:lnTo>
                    <a:lnTo>
                      <a:pt x="17605" y="5857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" name="Google Shape;3426;p37">
                <a:extLst>
                  <a:ext uri="{FF2B5EF4-FFF2-40B4-BE49-F238E27FC236}">
                    <a16:creationId xmlns:a16="http://schemas.microsoft.com/office/drawing/2014/main" id="{F9802F1C-8448-5E02-F2C4-510C508B32F3}"/>
                  </a:ext>
                </a:extLst>
              </p:cNvPr>
              <p:cNvSpPr/>
              <p:nvPr/>
            </p:nvSpPr>
            <p:spPr>
              <a:xfrm>
                <a:off x="7290806" y="1284989"/>
                <a:ext cx="33401" cy="13192"/>
              </a:xfrm>
              <a:custGeom>
                <a:avLst/>
                <a:gdLst/>
                <a:ahLst/>
                <a:cxnLst/>
                <a:rect l="l" t="t" r="r" b="b"/>
                <a:pathLst>
                  <a:path w="44535" h="17589" extrusionOk="0">
                    <a:moveTo>
                      <a:pt x="36111" y="17582"/>
                    </a:moveTo>
                    <a:cubicBezTo>
                      <a:pt x="40965" y="17377"/>
                      <a:pt x="44733" y="13276"/>
                      <a:pt x="44528" y="8425"/>
                    </a:cubicBezTo>
                    <a:cubicBezTo>
                      <a:pt x="44336" y="3859"/>
                      <a:pt x="40677" y="201"/>
                      <a:pt x="36111" y="8"/>
                    </a:cubicBezTo>
                    <a:lnTo>
                      <a:pt x="9165" y="8"/>
                    </a:lnTo>
                    <a:cubicBezTo>
                      <a:pt x="4312" y="-197"/>
                      <a:pt x="213" y="3571"/>
                      <a:pt x="8" y="8425"/>
                    </a:cubicBezTo>
                    <a:cubicBezTo>
                      <a:pt x="-197" y="13276"/>
                      <a:pt x="3571" y="17377"/>
                      <a:pt x="8425" y="17582"/>
                    </a:cubicBezTo>
                    <a:cubicBezTo>
                      <a:pt x="8671" y="17593"/>
                      <a:pt x="8918" y="17593"/>
                      <a:pt x="9165" y="175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" name="Google Shape;3427;p37">
                <a:extLst>
                  <a:ext uri="{FF2B5EF4-FFF2-40B4-BE49-F238E27FC236}">
                    <a16:creationId xmlns:a16="http://schemas.microsoft.com/office/drawing/2014/main" id="{E455ECA2-D982-6A95-342A-06520090B008}"/>
                  </a:ext>
                </a:extLst>
              </p:cNvPr>
              <p:cNvSpPr/>
              <p:nvPr/>
            </p:nvSpPr>
            <p:spPr>
              <a:xfrm>
                <a:off x="7281254" y="1383548"/>
                <a:ext cx="43219" cy="111182"/>
              </a:xfrm>
              <a:custGeom>
                <a:avLst/>
                <a:gdLst/>
                <a:ahLst/>
                <a:cxnLst/>
                <a:rect l="l" t="t" r="r" b="b"/>
                <a:pathLst>
                  <a:path w="57625" h="148243" extrusionOk="0">
                    <a:moveTo>
                      <a:pt x="45332" y="148243"/>
                    </a:moveTo>
                    <a:cubicBezTo>
                      <a:pt x="52124" y="148234"/>
                      <a:pt x="57626" y="142726"/>
                      <a:pt x="57626" y="135934"/>
                    </a:cubicBezTo>
                    <a:lnTo>
                      <a:pt x="57626" y="12309"/>
                    </a:lnTo>
                    <a:cubicBezTo>
                      <a:pt x="57626" y="5517"/>
                      <a:pt x="52124" y="9"/>
                      <a:pt x="45332" y="0"/>
                    </a:cubicBezTo>
                    <a:lnTo>
                      <a:pt x="12294" y="0"/>
                    </a:lnTo>
                    <a:cubicBezTo>
                      <a:pt x="5502" y="9"/>
                      <a:pt x="0" y="5517"/>
                      <a:pt x="0" y="12309"/>
                    </a:cubicBezTo>
                    <a:lnTo>
                      <a:pt x="0" y="135934"/>
                    </a:lnTo>
                    <a:cubicBezTo>
                      <a:pt x="0" y="142726"/>
                      <a:pt x="5502" y="148234"/>
                      <a:pt x="12294" y="148243"/>
                    </a:cubicBezTo>
                    <a:close/>
                    <a:moveTo>
                      <a:pt x="17574" y="17574"/>
                    </a:moveTo>
                    <a:lnTo>
                      <a:pt x="40052" y="17574"/>
                    </a:lnTo>
                    <a:lnTo>
                      <a:pt x="40052" y="130670"/>
                    </a:lnTo>
                    <a:lnTo>
                      <a:pt x="17574" y="1306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" name="Google Shape;3428;p37">
                <a:extLst>
                  <a:ext uri="{FF2B5EF4-FFF2-40B4-BE49-F238E27FC236}">
                    <a16:creationId xmlns:a16="http://schemas.microsoft.com/office/drawing/2014/main" id="{F930C0A2-E10B-2246-30B0-ED5158432D44}"/>
                  </a:ext>
                </a:extLst>
              </p:cNvPr>
              <p:cNvSpPr/>
              <p:nvPr/>
            </p:nvSpPr>
            <p:spPr>
              <a:xfrm>
                <a:off x="7117620" y="1444551"/>
                <a:ext cx="43231" cy="50178"/>
              </a:xfrm>
              <a:custGeom>
                <a:avLst/>
                <a:gdLst/>
                <a:ahLst/>
                <a:cxnLst/>
                <a:rect l="l" t="t" r="r" b="b"/>
                <a:pathLst>
                  <a:path w="57641" h="66904" extrusionOk="0">
                    <a:moveTo>
                      <a:pt x="45348" y="0"/>
                    </a:moveTo>
                    <a:lnTo>
                      <a:pt x="12309" y="0"/>
                    </a:lnTo>
                    <a:cubicBezTo>
                      <a:pt x="5519" y="17"/>
                      <a:pt x="17" y="5519"/>
                      <a:pt x="0" y="12309"/>
                    </a:cubicBezTo>
                    <a:lnTo>
                      <a:pt x="0" y="54595"/>
                    </a:lnTo>
                    <a:cubicBezTo>
                      <a:pt x="9" y="61391"/>
                      <a:pt x="5514" y="66895"/>
                      <a:pt x="12309" y="66905"/>
                    </a:cubicBezTo>
                    <a:lnTo>
                      <a:pt x="45348" y="66905"/>
                    </a:lnTo>
                    <a:cubicBezTo>
                      <a:pt x="52140" y="66895"/>
                      <a:pt x="57642" y="61387"/>
                      <a:pt x="57642" y="54595"/>
                    </a:cubicBezTo>
                    <a:lnTo>
                      <a:pt x="57642" y="12309"/>
                    </a:lnTo>
                    <a:cubicBezTo>
                      <a:pt x="57632" y="5520"/>
                      <a:pt x="52137" y="17"/>
                      <a:pt x="45348" y="0"/>
                    </a:cubicBezTo>
                    <a:close/>
                    <a:moveTo>
                      <a:pt x="40068" y="49331"/>
                    </a:moveTo>
                    <a:lnTo>
                      <a:pt x="17574" y="49331"/>
                    </a:lnTo>
                    <a:lnTo>
                      <a:pt x="17574" y="17574"/>
                    </a:lnTo>
                    <a:lnTo>
                      <a:pt x="40068" y="1757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" name="Google Shape;3429;p37">
                <a:extLst>
                  <a:ext uri="{FF2B5EF4-FFF2-40B4-BE49-F238E27FC236}">
                    <a16:creationId xmlns:a16="http://schemas.microsoft.com/office/drawing/2014/main" id="{9A36D7D5-C9C7-2215-8403-4A3A25115EDE}"/>
                  </a:ext>
                </a:extLst>
              </p:cNvPr>
              <p:cNvSpPr/>
              <p:nvPr/>
            </p:nvSpPr>
            <p:spPr>
              <a:xfrm>
                <a:off x="7063599" y="1384073"/>
                <a:ext cx="151823" cy="151304"/>
              </a:xfrm>
              <a:custGeom>
                <a:avLst/>
                <a:gdLst/>
                <a:ahLst/>
                <a:cxnLst/>
                <a:rect l="l" t="t" r="r" b="b"/>
                <a:pathLst>
                  <a:path w="202431" h="201739" extrusionOk="0">
                    <a:moveTo>
                      <a:pt x="190091" y="39243"/>
                    </a:moveTo>
                    <a:lnTo>
                      <a:pt x="180719" y="39243"/>
                    </a:lnTo>
                    <a:cubicBezTo>
                      <a:pt x="146684" y="-4857"/>
                      <a:pt x="83342" y="-13014"/>
                      <a:pt x="39242" y="21021"/>
                    </a:cubicBezTo>
                    <a:cubicBezTo>
                      <a:pt x="-4856" y="55056"/>
                      <a:pt x="-13015" y="118398"/>
                      <a:pt x="21020" y="162497"/>
                    </a:cubicBezTo>
                    <a:cubicBezTo>
                      <a:pt x="55057" y="206595"/>
                      <a:pt x="118397" y="214754"/>
                      <a:pt x="162497" y="180719"/>
                    </a:cubicBezTo>
                    <a:cubicBezTo>
                      <a:pt x="174056" y="171798"/>
                      <a:pt x="183540" y="160473"/>
                      <a:pt x="190294" y="147528"/>
                    </a:cubicBezTo>
                    <a:cubicBezTo>
                      <a:pt x="197019" y="147434"/>
                      <a:pt x="202424" y="141960"/>
                      <a:pt x="202432" y="135234"/>
                    </a:cubicBezTo>
                    <a:lnTo>
                      <a:pt x="202432" y="51490"/>
                    </a:lnTo>
                    <a:cubicBezTo>
                      <a:pt x="202432" y="44698"/>
                      <a:pt x="196930" y="39190"/>
                      <a:pt x="190138" y="39180"/>
                    </a:cubicBezTo>
                    <a:close/>
                    <a:moveTo>
                      <a:pt x="100848" y="184159"/>
                    </a:moveTo>
                    <a:cubicBezTo>
                      <a:pt x="54830" y="184204"/>
                      <a:pt x="17490" y="146936"/>
                      <a:pt x="17443" y="100919"/>
                    </a:cubicBezTo>
                    <a:cubicBezTo>
                      <a:pt x="17398" y="54901"/>
                      <a:pt x="54666" y="17559"/>
                      <a:pt x="100684" y="17514"/>
                    </a:cubicBezTo>
                    <a:cubicBezTo>
                      <a:pt x="121471" y="17494"/>
                      <a:pt x="141515" y="25243"/>
                      <a:pt x="156881" y="39243"/>
                    </a:cubicBezTo>
                    <a:cubicBezTo>
                      <a:pt x="150159" y="39354"/>
                      <a:pt x="144767" y="44830"/>
                      <a:pt x="144759" y="51552"/>
                    </a:cubicBezTo>
                    <a:lnTo>
                      <a:pt x="144759" y="135234"/>
                    </a:lnTo>
                    <a:cubicBezTo>
                      <a:pt x="144759" y="142026"/>
                      <a:pt x="150261" y="147534"/>
                      <a:pt x="157053" y="147543"/>
                    </a:cubicBezTo>
                    <a:lnTo>
                      <a:pt x="169784" y="147543"/>
                    </a:lnTo>
                    <a:cubicBezTo>
                      <a:pt x="154302" y="170428"/>
                      <a:pt x="128479" y="184145"/>
                      <a:pt x="100848" y="184159"/>
                    </a:cubicBezTo>
                    <a:close/>
                    <a:moveTo>
                      <a:pt x="184811" y="129970"/>
                    </a:moveTo>
                    <a:lnTo>
                      <a:pt x="162333" y="129970"/>
                    </a:lnTo>
                    <a:lnTo>
                      <a:pt x="162333" y="56816"/>
                    </a:lnTo>
                    <a:lnTo>
                      <a:pt x="184811" y="568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" name="Google Shape;3430;p37">
                <a:extLst>
                  <a:ext uri="{FF2B5EF4-FFF2-40B4-BE49-F238E27FC236}">
                    <a16:creationId xmlns:a16="http://schemas.microsoft.com/office/drawing/2014/main" id="{C51CCFCD-DA47-A1A3-5B3A-6268D1484DAE}"/>
                  </a:ext>
                </a:extLst>
              </p:cNvPr>
              <p:cNvSpPr/>
              <p:nvPr/>
            </p:nvSpPr>
            <p:spPr>
              <a:xfrm>
                <a:off x="6912746" y="1263356"/>
                <a:ext cx="449885" cy="396826"/>
              </a:xfrm>
              <a:custGeom>
                <a:avLst/>
                <a:gdLst/>
                <a:ahLst/>
                <a:cxnLst/>
                <a:rect l="l" t="t" r="r" b="b"/>
                <a:pathLst>
                  <a:path w="599847" h="529101" extrusionOk="0">
                    <a:moveTo>
                      <a:pt x="577697" y="0"/>
                    </a:moveTo>
                    <a:lnTo>
                      <a:pt x="196825" y="0"/>
                    </a:lnTo>
                    <a:cubicBezTo>
                      <a:pt x="191971" y="205"/>
                      <a:pt x="188204" y="4305"/>
                      <a:pt x="188408" y="9157"/>
                    </a:cubicBezTo>
                    <a:cubicBezTo>
                      <a:pt x="188602" y="13723"/>
                      <a:pt x="192259" y="17381"/>
                      <a:pt x="196825" y="17574"/>
                    </a:cubicBezTo>
                    <a:lnTo>
                      <a:pt x="577697" y="17574"/>
                    </a:lnTo>
                    <a:cubicBezTo>
                      <a:pt x="580224" y="17574"/>
                      <a:pt x="582274" y="19623"/>
                      <a:pt x="582274" y="22151"/>
                    </a:cubicBezTo>
                    <a:lnTo>
                      <a:pt x="582274" y="60094"/>
                    </a:lnTo>
                    <a:lnTo>
                      <a:pt x="113721" y="60094"/>
                    </a:lnTo>
                    <a:lnTo>
                      <a:pt x="113721" y="17574"/>
                    </a:lnTo>
                    <a:lnTo>
                      <a:pt x="155820" y="17574"/>
                    </a:lnTo>
                    <a:cubicBezTo>
                      <a:pt x="160673" y="17369"/>
                      <a:pt x="164441" y="13269"/>
                      <a:pt x="164236" y="8416"/>
                    </a:cubicBezTo>
                    <a:cubicBezTo>
                      <a:pt x="164043" y="3850"/>
                      <a:pt x="160386" y="193"/>
                      <a:pt x="155820" y="0"/>
                    </a:cubicBezTo>
                    <a:lnTo>
                      <a:pt x="22151" y="0"/>
                    </a:lnTo>
                    <a:cubicBezTo>
                      <a:pt x="9921" y="9"/>
                      <a:pt x="9" y="9921"/>
                      <a:pt x="0" y="22151"/>
                    </a:cubicBezTo>
                    <a:lnTo>
                      <a:pt x="0" y="448167"/>
                    </a:lnTo>
                    <a:cubicBezTo>
                      <a:pt x="17" y="460391"/>
                      <a:pt x="9927" y="470293"/>
                      <a:pt x="22151" y="470302"/>
                    </a:cubicBezTo>
                    <a:lnTo>
                      <a:pt x="345615" y="470302"/>
                    </a:lnTo>
                    <a:cubicBezTo>
                      <a:pt x="350469" y="470097"/>
                      <a:pt x="354236" y="465997"/>
                      <a:pt x="354032" y="461145"/>
                    </a:cubicBezTo>
                    <a:cubicBezTo>
                      <a:pt x="353840" y="456579"/>
                      <a:pt x="350181" y="452921"/>
                      <a:pt x="345615" y="452728"/>
                    </a:cubicBezTo>
                    <a:lnTo>
                      <a:pt x="22151" y="452728"/>
                    </a:lnTo>
                    <a:cubicBezTo>
                      <a:pt x="19629" y="452728"/>
                      <a:pt x="17582" y="450688"/>
                      <a:pt x="17574" y="448167"/>
                    </a:cubicBezTo>
                    <a:lnTo>
                      <a:pt x="17574" y="77668"/>
                    </a:lnTo>
                    <a:lnTo>
                      <a:pt x="582274" y="77668"/>
                    </a:lnTo>
                    <a:lnTo>
                      <a:pt x="582274" y="448167"/>
                    </a:lnTo>
                    <a:cubicBezTo>
                      <a:pt x="582264" y="450688"/>
                      <a:pt x="580218" y="452728"/>
                      <a:pt x="577697" y="452728"/>
                    </a:cubicBezTo>
                    <a:lnTo>
                      <a:pt x="551672" y="452728"/>
                    </a:lnTo>
                    <a:lnTo>
                      <a:pt x="471755" y="372874"/>
                    </a:lnTo>
                    <a:cubicBezTo>
                      <a:pt x="465572" y="366718"/>
                      <a:pt x="456168" y="365149"/>
                      <a:pt x="448323" y="368969"/>
                    </a:cubicBezTo>
                    <a:lnTo>
                      <a:pt x="419721" y="340366"/>
                    </a:lnTo>
                    <a:cubicBezTo>
                      <a:pt x="426359" y="330456"/>
                      <a:pt x="431723" y="319750"/>
                      <a:pt x="435686" y="308500"/>
                    </a:cubicBezTo>
                    <a:lnTo>
                      <a:pt x="463944" y="308500"/>
                    </a:lnTo>
                    <a:cubicBezTo>
                      <a:pt x="470743" y="308500"/>
                      <a:pt x="476254" y="302988"/>
                      <a:pt x="476254" y="296190"/>
                    </a:cubicBezTo>
                    <a:lnTo>
                      <a:pt x="476254" y="216523"/>
                    </a:lnTo>
                    <a:cubicBezTo>
                      <a:pt x="476049" y="211670"/>
                      <a:pt x="471949" y="207902"/>
                      <a:pt x="467097" y="208106"/>
                    </a:cubicBezTo>
                    <a:cubicBezTo>
                      <a:pt x="462531" y="208300"/>
                      <a:pt x="458872" y="211957"/>
                      <a:pt x="458680" y="216523"/>
                    </a:cubicBezTo>
                    <a:lnTo>
                      <a:pt x="458680" y="290973"/>
                    </a:lnTo>
                    <a:lnTo>
                      <a:pt x="436186" y="290973"/>
                    </a:lnTo>
                    <a:lnTo>
                      <a:pt x="436186" y="137887"/>
                    </a:lnTo>
                    <a:lnTo>
                      <a:pt x="458680" y="137887"/>
                    </a:lnTo>
                    <a:lnTo>
                      <a:pt x="458680" y="175580"/>
                    </a:lnTo>
                    <a:cubicBezTo>
                      <a:pt x="458475" y="180434"/>
                      <a:pt x="462243" y="184533"/>
                      <a:pt x="467097" y="184737"/>
                    </a:cubicBezTo>
                    <a:cubicBezTo>
                      <a:pt x="471949" y="184942"/>
                      <a:pt x="476049" y="181174"/>
                      <a:pt x="476254" y="176321"/>
                    </a:cubicBezTo>
                    <a:cubicBezTo>
                      <a:pt x="476265" y="176074"/>
                      <a:pt x="476265" y="175827"/>
                      <a:pt x="476254" y="175580"/>
                    </a:cubicBezTo>
                    <a:lnTo>
                      <a:pt x="476254" y="132498"/>
                    </a:lnTo>
                    <a:cubicBezTo>
                      <a:pt x="476202" y="125735"/>
                      <a:pt x="470707" y="120282"/>
                      <a:pt x="463944" y="120282"/>
                    </a:cubicBezTo>
                    <a:lnTo>
                      <a:pt x="430921" y="120282"/>
                    </a:lnTo>
                    <a:cubicBezTo>
                      <a:pt x="424133" y="120290"/>
                      <a:pt x="418629" y="125787"/>
                      <a:pt x="418612" y="132576"/>
                    </a:cubicBezTo>
                    <a:lnTo>
                      <a:pt x="418612" y="181688"/>
                    </a:lnTo>
                    <a:cubicBezTo>
                      <a:pt x="374336" y="117212"/>
                      <a:pt x="286176" y="100835"/>
                      <a:pt x="221700" y="145111"/>
                    </a:cubicBezTo>
                    <a:cubicBezTo>
                      <a:pt x="157222" y="189388"/>
                      <a:pt x="140847" y="277548"/>
                      <a:pt x="185123" y="342025"/>
                    </a:cubicBezTo>
                    <a:cubicBezTo>
                      <a:pt x="229009" y="405934"/>
                      <a:pt x="316124" y="422677"/>
                      <a:pt x="380575" y="379591"/>
                    </a:cubicBezTo>
                    <a:lnTo>
                      <a:pt x="409427" y="408443"/>
                    </a:lnTo>
                    <a:cubicBezTo>
                      <a:pt x="406170" y="416130"/>
                      <a:pt x="407893" y="425023"/>
                      <a:pt x="413785" y="430937"/>
                    </a:cubicBezTo>
                    <a:lnTo>
                      <a:pt x="435655" y="452807"/>
                    </a:lnTo>
                    <a:lnTo>
                      <a:pt x="386620" y="452807"/>
                    </a:lnTo>
                    <a:cubicBezTo>
                      <a:pt x="381767" y="452602"/>
                      <a:pt x="377668" y="456370"/>
                      <a:pt x="377463" y="461223"/>
                    </a:cubicBezTo>
                    <a:cubicBezTo>
                      <a:pt x="377259" y="466075"/>
                      <a:pt x="381026" y="470176"/>
                      <a:pt x="385880" y="470380"/>
                    </a:cubicBezTo>
                    <a:cubicBezTo>
                      <a:pt x="386127" y="470391"/>
                      <a:pt x="386373" y="470391"/>
                      <a:pt x="386620" y="470380"/>
                    </a:cubicBezTo>
                    <a:lnTo>
                      <a:pt x="453213" y="470380"/>
                    </a:lnTo>
                    <a:lnTo>
                      <a:pt x="505934" y="523101"/>
                    </a:lnTo>
                    <a:cubicBezTo>
                      <a:pt x="513942" y="531102"/>
                      <a:pt x="526917" y="531102"/>
                      <a:pt x="534926" y="523101"/>
                    </a:cubicBezTo>
                    <a:lnTo>
                      <a:pt x="563919" y="493999"/>
                    </a:lnTo>
                    <a:cubicBezTo>
                      <a:pt x="570147" y="487737"/>
                      <a:pt x="571675" y="478195"/>
                      <a:pt x="567715" y="470302"/>
                    </a:cubicBezTo>
                    <a:lnTo>
                      <a:pt x="577665" y="470302"/>
                    </a:lnTo>
                    <a:cubicBezTo>
                      <a:pt x="589901" y="470311"/>
                      <a:pt x="599830" y="460403"/>
                      <a:pt x="599847" y="448167"/>
                    </a:cubicBezTo>
                    <a:lnTo>
                      <a:pt x="599847" y="22151"/>
                    </a:lnTo>
                    <a:cubicBezTo>
                      <a:pt x="599838" y="9921"/>
                      <a:pt x="589926" y="9"/>
                      <a:pt x="577697" y="0"/>
                    </a:cubicBezTo>
                    <a:close/>
                    <a:moveTo>
                      <a:pt x="96147" y="60094"/>
                    </a:moveTo>
                    <a:lnTo>
                      <a:pt x="17574" y="60094"/>
                    </a:lnTo>
                    <a:lnTo>
                      <a:pt x="17574" y="22151"/>
                    </a:lnTo>
                    <a:cubicBezTo>
                      <a:pt x="17574" y="19623"/>
                      <a:pt x="19623" y="17574"/>
                      <a:pt x="22151" y="17574"/>
                    </a:cubicBezTo>
                    <a:lnTo>
                      <a:pt x="96147" y="17574"/>
                    </a:lnTo>
                    <a:close/>
                    <a:moveTo>
                      <a:pt x="301986" y="385839"/>
                    </a:moveTo>
                    <a:cubicBezTo>
                      <a:pt x="233486" y="385817"/>
                      <a:pt x="177973" y="330267"/>
                      <a:pt x="177995" y="261768"/>
                    </a:cubicBezTo>
                    <a:cubicBezTo>
                      <a:pt x="178019" y="193266"/>
                      <a:pt x="233567" y="137756"/>
                      <a:pt x="302067" y="137777"/>
                    </a:cubicBezTo>
                    <a:cubicBezTo>
                      <a:pt x="354266" y="137795"/>
                      <a:pt x="400867" y="170491"/>
                      <a:pt x="418643" y="219569"/>
                    </a:cubicBezTo>
                    <a:lnTo>
                      <a:pt x="418643" y="296190"/>
                    </a:lnTo>
                    <a:cubicBezTo>
                      <a:pt x="418643" y="297879"/>
                      <a:pt x="418995" y="299549"/>
                      <a:pt x="419674" y="301095"/>
                    </a:cubicBezTo>
                    <a:cubicBezTo>
                      <a:pt x="402705" y="351679"/>
                      <a:pt x="355341" y="385786"/>
                      <a:pt x="301986" y="385839"/>
                    </a:cubicBezTo>
                    <a:close/>
                    <a:moveTo>
                      <a:pt x="394649" y="368734"/>
                    </a:moveTo>
                    <a:cubicBezTo>
                      <a:pt x="399750" y="364329"/>
                      <a:pt x="404522" y="359557"/>
                      <a:pt x="408927" y="354457"/>
                    </a:cubicBezTo>
                    <a:lnTo>
                      <a:pt x="435077" y="380606"/>
                    </a:lnTo>
                    <a:lnTo>
                      <a:pt x="420783" y="394884"/>
                    </a:lnTo>
                    <a:close/>
                    <a:moveTo>
                      <a:pt x="551516" y="481580"/>
                    </a:moveTo>
                    <a:lnTo>
                      <a:pt x="522492" y="510589"/>
                    </a:lnTo>
                    <a:cubicBezTo>
                      <a:pt x="521347" y="511726"/>
                      <a:pt x="519497" y="511726"/>
                      <a:pt x="518352" y="510589"/>
                    </a:cubicBezTo>
                    <a:lnTo>
                      <a:pt x="426188" y="418425"/>
                    </a:lnTo>
                    <a:cubicBezTo>
                      <a:pt x="425051" y="417280"/>
                      <a:pt x="425051" y="415430"/>
                      <a:pt x="426188" y="414285"/>
                    </a:cubicBezTo>
                    <a:lnTo>
                      <a:pt x="455212" y="385261"/>
                    </a:lnTo>
                    <a:cubicBezTo>
                      <a:pt x="455759" y="384713"/>
                      <a:pt x="456501" y="384404"/>
                      <a:pt x="457274" y="384402"/>
                    </a:cubicBezTo>
                    <a:cubicBezTo>
                      <a:pt x="458052" y="384407"/>
                      <a:pt x="458797" y="384714"/>
                      <a:pt x="459352" y="385261"/>
                    </a:cubicBezTo>
                    <a:lnTo>
                      <a:pt x="551516" y="477425"/>
                    </a:lnTo>
                    <a:cubicBezTo>
                      <a:pt x="552656" y="478577"/>
                      <a:pt x="552656" y="480429"/>
                      <a:pt x="551516" y="4815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A49E125D-6FC0-71B3-CC27-F809B25CA388}"/>
              </a:ext>
            </a:extLst>
          </p:cNvPr>
          <p:cNvGrpSpPr/>
          <p:nvPr/>
        </p:nvGrpSpPr>
        <p:grpSpPr>
          <a:xfrm>
            <a:off x="4367808" y="2762852"/>
            <a:ext cx="2808312" cy="1368152"/>
            <a:chOff x="2843808" y="2753308"/>
            <a:chExt cx="2808312" cy="1368152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7E18116C-E3D9-B34E-1B9C-611FAB95821C}"/>
                </a:ext>
              </a:extLst>
            </p:cNvPr>
            <p:cNvGrpSpPr/>
            <p:nvPr/>
          </p:nvGrpSpPr>
          <p:grpSpPr>
            <a:xfrm>
              <a:off x="2843808" y="2753308"/>
              <a:ext cx="2808312" cy="1368152"/>
              <a:chOff x="2689899" y="2609206"/>
              <a:chExt cx="2808312" cy="1368152"/>
            </a:xfrm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877F772A-F4D1-CC1E-DF79-8148B10D8666}"/>
                  </a:ext>
                </a:extLst>
              </p:cNvPr>
              <p:cNvSpPr/>
              <p:nvPr/>
            </p:nvSpPr>
            <p:spPr>
              <a:xfrm>
                <a:off x="2689899" y="2609206"/>
                <a:ext cx="2808312" cy="136815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63B3996-F6BE-AFDA-42CF-C3D81989DB07}"/>
                  </a:ext>
                </a:extLst>
              </p:cNvPr>
              <p:cNvSpPr txBox="1"/>
              <p:nvPr/>
            </p:nvSpPr>
            <p:spPr>
              <a:xfrm>
                <a:off x="2753777" y="2770062"/>
                <a:ext cx="1666077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800" b="1" dirty="0">
                    <a:solidFill>
                      <a:schemeClr val="bg1"/>
                    </a:solidFill>
                  </a:rPr>
                  <a:t>260</a:t>
                </a:r>
                <a:r>
                  <a:rPr lang="en-GB" dirty="0"/>
                  <a:t> 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C3630B4-8C05-4BF0-7541-CCAFB1AFF8A7}"/>
                  </a:ext>
                </a:extLst>
              </p:cNvPr>
              <p:cNvSpPr txBox="1"/>
              <p:nvPr/>
            </p:nvSpPr>
            <p:spPr>
              <a:xfrm>
                <a:off x="2748705" y="3121223"/>
                <a:ext cx="152537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 dirty="0">
                    <a:solidFill>
                      <a:schemeClr val="bg1"/>
                    </a:solidFill>
                  </a:rPr>
                  <a:t>Contracts</a:t>
                </a:r>
                <a:r>
                  <a:rPr lang="en-GB" sz="1400" dirty="0"/>
                  <a:t> </a:t>
                </a:r>
                <a:r>
                  <a:rPr lang="en-GB" sz="1400" dirty="0">
                    <a:solidFill>
                      <a:schemeClr val="bg1"/>
                    </a:solidFill>
                  </a:rPr>
                  <a:t>signed</a:t>
                </a:r>
              </a:p>
            </p:txBody>
          </p:sp>
        </p:grpSp>
        <p:grpSp>
          <p:nvGrpSpPr>
            <p:cNvPr id="132" name="Google Shape;14585;p76">
              <a:extLst>
                <a:ext uri="{FF2B5EF4-FFF2-40B4-BE49-F238E27FC236}">
                  <a16:creationId xmlns:a16="http://schemas.microsoft.com/office/drawing/2014/main" id="{29EBF1B5-1796-B0F1-2E17-966B172A05FA}"/>
                </a:ext>
              </a:extLst>
            </p:cNvPr>
            <p:cNvGrpSpPr/>
            <p:nvPr/>
          </p:nvGrpSpPr>
          <p:grpSpPr>
            <a:xfrm>
              <a:off x="4902430" y="3293178"/>
              <a:ext cx="504427" cy="638913"/>
              <a:chOff x="1394741" y="1512061"/>
              <a:chExt cx="252444" cy="351722"/>
            </a:xfrm>
            <a:solidFill>
              <a:schemeClr val="bg1"/>
            </a:solidFill>
          </p:grpSpPr>
          <p:sp>
            <p:nvSpPr>
              <p:cNvPr id="133" name="Google Shape;14586;p76">
                <a:extLst>
                  <a:ext uri="{FF2B5EF4-FFF2-40B4-BE49-F238E27FC236}">
                    <a16:creationId xmlns:a16="http://schemas.microsoft.com/office/drawing/2014/main" id="{B507B375-2128-AE13-044D-9DB12BF48EC1}"/>
                  </a:ext>
                </a:extLst>
              </p:cNvPr>
              <p:cNvSpPr/>
              <p:nvPr/>
            </p:nvSpPr>
            <p:spPr>
              <a:xfrm>
                <a:off x="1394741" y="1512061"/>
                <a:ext cx="252444" cy="351722"/>
              </a:xfrm>
              <a:custGeom>
                <a:avLst/>
                <a:gdLst/>
                <a:ahLst/>
                <a:cxnLst/>
                <a:rect l="l" t="t" r="r" b="b"/>
                <a:pathLst>
                  <a:path w="7931" h="11050" extrusionOk="0">
                    <a:moveTo>
                      <a:pt x="3942" y="334"/>
                    </a:moveTo>
                    <a:cubicBezTo>
                      <a:pt x="4132" y="334"/>
                      <a:pt x="4299" y="429"/>
                      <a:pt x="4406" y="595"/>
                    </a:cubicBezTo>
                    <a:cubicBezTo>
                      <a:pt x="4430" y="643"/>
                      <a:pt x="4490" y="667"/>
                      <a:pt x="4537" y="667"/>
                    </a:cubicBezTo>
                    <a:lnTo>
                      <a:pt x="5144" y="667"/>
                    </a:lnTo>
                    <a:cubicBezTo>
                      <a:pt x="5252" y="667"/>
                      <a:pt x="5323" y="762"/>
                      <a:pt x="5323" y="846"/>
                    </a:cubicBezTo>
                    <a:lnTo>
                      <a:pt x="5323" y="1381"/>
                    </a:lnTo>
                    <a:lnTo>
                      <a:pt x="2549" y="1381"/>
                    </a:lnTo>
                    <a:lnTo>
                      <a:pt x="2549" y="846"/>
                    </a:lnTo>
                    <a:lnTo>
                      <a:pt x="2561" y="846"/>
                    </a:lnTo>
                    <a:cubicBezTo>
                      <a:pt x="2561" y="750"/>
                      <a:pt x="2644" y="667"/>
                      <a:pt x="2739" y="667"/>
                    </a:cubicBezTo>
                    <a:lnTo>
                      <a:pt x="3347" y="667"/>
                    </a:lnTo>
                    <a:cubicBezTo>
                      <a:pt x="3406" y="667"/>
                      <a:pt x="3454" y="643"/>
                      <a:pt x="3478" y="595"/>
                    </a:cubicBezTo>
                    <a:cubicBezTo>
                      <a:pt x="3573" y="429"/>
                      <a:pt x="3751" y="334"/>
                      <a:pt x="3942" y="334"/>
                    </a:cubicBezTo>
                    <a:close/>
                    <a:moveTo>
                      <a:pt x="7228" y="1000"/>
                    </a:moveTo>
                    <a:cubicBezTo>
                      <a:pt x="7430" y="1000"/>
                      <a:pt x="7585" y="1167"/>
                      <a:pt x="7585" y="1357"/>
                    </a:cubicBezTo>
                    <a:lnTo>
                      <a:pt x="7585" y="10347"/>
                    </a:lnTo>
                    <a:cubicBezTo>
                      <a:pt x="7585" y="10537"/>
                      <a:pt x="7430" y="10704"/>
                      <a:pt x="7228" y="10704"/>
                    </a:cubicBezTo>
                    <a:lnTo>
                      <a:pt x="668" y="10704"/>
                    </a:lnTo>
                    <a:cubicBezTo>
                      <a:pt x="477" y="10704"/>
                      <a:pt x="310" y="10537"/>
                      <a:pt x="310" y="10347"/>
                    </a:cubicBezTo>
                    <a:lnTo>
                      <a:pt x="310" y="1357"/>
                    </a:lnTo>
                    <a:cubicBezTo>
                      <a:pt x="310" y="1155"/>
                      <a:pt x="477" y="1000"/>
                      <a:pt x="668" y="1000"/>
                    </a:cubicBezTo>
                    <a:lnTo>
                      <a:pt x="2227" y="1000"/>
                    </a:lnTo>
                    <a:lnTo>
                      <a:pt x="2227" y="1536"/>
                    </a:lnTo>
                    <a:cubicBezTo>
                      <a:pt x="2227" y="1619"/>
                      <a:pt x="2311" y="1703"/>
                      <a:pt x="2394" y="1703"/>
                    </a:cubicBezTo>
                    <a:lnTo>
                      <a:pt x="5502" y="1703"/>
                    </a:lnTo>
                    <a:cubicBezTo>
                      <a:pt x="5597" y="1703"/>
                      <a:pt x="5668" y="1619"/>
                      <a:pt x="5668" y="1536"/>
                    </a:cubicBezTo>
                    <a:lnTo>
                      <a:pt x="5668" y="1000"/>
                    </a:lnTo>
                    <a:close/>
                    <a:moveTo>
                      <a:pt x="3954" y="0"/>
                    </a:moveTo>
                    <a:cubicBezTo>
                      <a:pt x="3692" y="0"/>
                      <a:pt x="3442" y="131"/>
                      <a:pt x="3275" y="345"/>
                    </a:cubicBezTo>
                    <a:lnTo>
                      <a:pt x="2751" y="345"/>
                    </a:lnTo>
                    <a:cubicBezTo>
                      <a:pt x="2525" y="345"/>
                      <a:pt x="2335" y="488"/>
                      <a:pt x="2275" y="691"/>
                    </a:cubicBezTo>
                    <a:lnTo>
                      <a:pt x="680" y="691"/>
                    </a:lnTo>
                    <a:cubicBezTo>
                      <a:pt x="310" y="691"/>
                      <a:pt x="1" y="988"/>
                      <a:pt x="1" y="1369"/>
                    </a:cubicBezTo>
                    <a:lnTo>
                      <a:pt x="1" y="10359"/>
                    </a:lnTo>
                    <a:cubicBezTo>
                      <a:pt x="1" y="10728"/>
                      <a:pt x="299" y="11049"/>
                      <a:pt x="680" y="11049"/>
                    </a:cubicBezTo>
                    <a:lnTo>
                      <a:pt x="7252" y="11049"/>
                    </a:lnTo>
                    <a:cubicBezTo>
                      <a:pt x="7621" y="11049"/>
                      <a:pt x="7930" y="10751"/>
                      <a:pt x="7930" y="10359"/>
                    </a:cubicBezTo>
                    <a:lnTo>
                      <a:pt x="7930" y="1369"/>
                    </a:lnTo>
                    <a:cubicBezTo>
                      <a:pt x="7919" y="1000"/>
                      <a:pt x="7609" y="691"/>
                      <a:pt x="7228" y="691"/>
                    </a:cubicBezTo>
                    <a:lnTo>
                      <a:pt x="5644" y="691"/>
                    </a:lnTo>
                    <a:cubicBezTo>
                      <a:pt x="5561" y="488"/>
                      <a:pt x="5383" y="345"/>
                      <a:pt x="5168" y="345"/>
                    </a:cubicBezTo>
                    <a:lnTo>
                      <a:pt x="4644" y="345"/>
                    </a:lnTo>
                    <a:cubicBezTo>
                      <a:pt x="4478" y="131"/>
                      <a:pt x="4228" y="0"/>
                      <a:pt x="39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34" name="Google Shape;14587;p76">
                <a:extLst>
                  <a:ext uri="{FF2B5EF4-FFF2-40B4-BE49-F238E27FC236}">
                    <a16:creationId xmlns:a16="http://schemas.microsoft.com/office/drawing/2014/main" id="{1CCCA2E6-2A5C-9DAD-1DDD-2657523EF984}"/>
                  </a:ext>
                </a:extLst>
              </p:cNvPr>
              <p:cNvSpPr/>
              <p:nvPr/>
            </p:nvSpPr>
            <p:spPr>
              <a:xfrm>
                <a:off x="1515282" y="1534024"/>
                <a:ext cx="10631" cy="10281"/>
              </a:xfrm>
              <a:custGeom>
                <a:avLst/>
                <a:gdLst/>
                <a:ahLst/>
                <a:cxnLst/>
                <a:rect l="l" t="t" r="r" b="b"/>
                <a:pathLst>
                  <a:path w="334" h="323" extrusionOk="0">
                    <a:moveTo>
                      <a:pt x="167" y="1"/>
                    </a:moveTo>
                    <a:cubicBezTo>
                      <a:pt x="83" y="1"/>
                      <a:pt x="0" y="72"/>
                      <a:pt x="0" y="156"/>
                    </a:cubicBezTo>
                    <a:cubicBezTo>
                      <a:pt x="0" y="251"/>
                      <a:pt x="83" y="322"/>
                      <a:pt x="167" y="322"/>
                    </a:cubicBezTo>
                    <a:cubicBezTo>
                      <a:pt x="262" y="322"/>
                      <a:pt x="333" y="251"/>
                      <a:pt x="333" y="156"/>
                    </a:cubicBezTo>
                    <a:cubicBezTo>
                      <a:pt x="322" y="72"/>
                      <a:pt x="262" y="1"/>
                      <a:pt x="1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35" name="Google Shape;14588;p76">
                <a:extLst>
                  <a:ext uri="{FF2B5EF4-FFF2-40B4-BE49-F238E27FC236}">
                    <a16:creationId xmlns:a16="http://schemas.microsoft.com/office/drawing/2014/main" id="{D45650ED-E42B-C100-72D1-464C34937653}"/>
                  </a:ext>
                </a:extLst>
              </p:cNvPr>
              <p:cNvSpPr/>
              <p:nvPr/>
            </p:nvSpPr>
            <p:spPr>
              <a:xfrm>
                <a:off x="1415972" y="1556018"/>
                <a:ext cx="208486" cy="274406"/>
              </a:xfrm>
              <a:custGeom>
                <a:avLst/>
                <a:gdLst/>
                <a:ahLst/>
                <a:cxnLst/>
                <a:rect l="l" t="t" r="r" b="b"/>
                <a:pathLst>
                  <a:path w="6550" h="8621" extrusionOk="0">
                    <a:moveTo>
                      <a:pt x="167" y="0"/>
                    </a:moveTo>
                    <a:cubicBezTo>
                      <a:pt x="72" y="0"/>
                      <a:pt x="1" y="84"/>
                      <a:pt x="1" y="167"/>
                    </a:cubicBezTo>
                    <a:lnTo>
                      <a:pt x="1" y="8454"/>
                    </a:lnTo>
                    <a:cubicBezTo>
                      <a:pt x="1" y="8549"/>
                      <a:pt x="72" y="8620"/>
                      <a:pt x="167" y="8620"/>
                    </a:cubicBezTo>
                    <a:lnTo>
                      <a:pt x="6382" y="8620"/>
                    </a:lnTo>
                    <a:cubicBezTo>
                      <a:pt x="6478" y="8620"/>
                      <a:pt x="6549" y="8549"/>
                      <a:pt x="6549" y="8454"/>
                    </a:cubicBezTo>
                    <a:lnTo>
                      <a:pt x="6549" y="167"/>
                    </a:lnTo>
                    <a:cubicBezTo>
                      <a:pt x="6549" y="60"/>
                      <a:pt x="6478" y="0"/>
                      <a:pt x="6382" y="0"/>
                    </a:cubicBezTo>
                    <a:lnTo>
                      <a:pt x="5525" y="0"/>
                    </a:lnTo>
                    <a:cubicBezTo>
                      <a:pt x="5430" y="0"/>
                      <a:pt x="5358" y="84"/>
                      <a:pt x="5358" y="167"/>
                    </a:cubicBezTo>
                    <a:cubicBezTo>
                      <a:pt x="5358" y="262"/>
                      <a:pt x="5430" y="334"/>
                      <a:pt x="5525" y="334"/>
                    </a:cubicBezTo>
                    <a:lnTo>
                      <a:pt x="6228" y="334"/>
                    </a:lnTo>
                    <a:lnTo>
                      <a:pt x="6228" y="8311"/>
                    </a:lnTo>
                    <a:lnTo>
                      <a:pt x="322" y="8311"/>
                    </a:lnTo>
                    <a:lnTo>
                      <a:pt x="322" y="334"/>
                    </a:lnTo>
                    <a:lnTo>
                      <a:pt x="1025" y="334"/>
                    </a:lnTo>
                    <a:cubicBezTo>
                      <a:pt x="1120" y="334"/>
                      <a:pt x="1191" y="262"/>
                      <a:pt x="1191" y="167"/>
                    </a:cubicBezTo>
                    <a:cubicBezTo>
                      <a:pt x="1191" y="84"/>
                      <a:pt x="1120" y="0"/>
                      <a:pt x="10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36" name="Google Shape;14589;p76">
                <a:extLst>
                  <a:ext uri="{FF2B5EF4-FFF2-40B4-BE49-F238E27FC236}">
                    <a16:creationId xmlns:a16="http://schemas.microsoft.com/office/drawing/2014/main" id="{D1249F16-FF0D-38C9-9B98-F5239BB69A5C}"/>
                  </a:ext>
                </a:extLst>
              </p:cNvPr>
              <p:cNvSpPr/>
              <p:nvPr/>
            </p:nvSpPr>
            <p:spPr>
              <a:xfrm>
                <a:off x="1449330" y="1665927"/>
                <a:ext cx="31862" cy="32244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1013" extrusionOk="0">
                    <a:moveTo>
                      <a:pt x="500" y="333"/>
                    </a:moveTo>
                    <a:cubicBezTo>
                      <a:pt x="608" y="333"/>
                      <a:pt x="679" y="417"/>
                      <a:pt x="679" y="512"/>
                    </a:cubicBezTo>
                    <a:cubicBezTo>
                      <a:pt x="679" y="595"/>
                      <a:pt x="608" y="691"/>
                      <a:pt x="500" y="691"/>
                    </a:cubicBezTo>
                    <a:cubicBezTo>
                      <a:pt x="393" y="691"/>
                      <a:pt x="322" y="595"/>
                      <a:pt x="322" y="512"/>
                    </a:cubicBezTo>
                    <a:cubicBezTo>
                      <a:pt x="322" y="417"/>
                      <a:pt x="417" y="333"/>
                      <a:pt x="500" y="333"/>
                    </a:cubicBezTo>
                    <a:close/>
                    <a:moveTo>
                      <a:pt x="500" y="0"/>
                    </a:moveTo>
                    <a:cubicBezTo>
                      <a:pt x="215" y="0"/>
                      <a:pt x="0" y="226"/>
                      <a:pt x="0" y="512"/>
                    </a:cubicBezTo>
                    <a:cubicBezTo>
                      <a:pt x="0" y="786"/>
                      <a:pt x="215" y="1012"/>
                      <a:pt x="500" y="1012"/>
                    </a:cubicBezTo>
                    <a:cubicBezTo>
                      <a:pt x="786" y="1012"/>
                      <a:pt x="1001" y="786"/>
                      <a:pt x="1001" y="512"/>
                    </a:cubicBezTo>
                    <a:cubicBezTo>
                      <a:pt x="1001" y="226"/>
                      <a:pt x="786" y="0"/>
                      <a:pt x="5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37" name="Google Shape;14590;p76">
                <a:extLst>
                  <a:ext uri="{FF2B5EF4-FFF2-40B4-BE49-F238E27FC236}">
                    <a16:creationId xmlns:a16="http://schemas.microsoft.com/office/drawing/2014/main" id="{3BE8FDBB-D5D9-0BBC-496C-B84DE8061515}"/>
                  </a:ext>
                </a:extLst>
              </p:cNvPr>
              <p:cNvSpPr/>
              <p:nvPr/>
            </p:nvSpPr>
            <p:spPr>
              <a:xfrm>
                <a:off x="1449330" y="1715168"/>
                <a:ext cx="31862" cy="32244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1013" extrusionOk="0">
                    <a:moveTo>
                      <a:pt x="500" y="346"/>
                    </a:moveTo>
                    <a:cubicBezTo>
                      <a:pt x="608" y="346"/>
                      <a:pt x="679" y="441"/>
                      <a:pt x="679" y="525"/>
                    </a:cubicBezTo>
                    <a:cubicBezTo>
                      <a:pt x="679" y="608"/>
                      <a:pt x="608" y="703"/>
                      <a:pt x="500" y="703"/>
                    </a:cubicBezTo>
                    <a:cubicBezTo>
                      <a:pt x="393" y="703"/>
                      <a:pt x="322" y="608"/>
                      <a:pt x="322" y="525"/>
                    </a:cubicBezTo>
                    <a:cubicBezTo>
                      <a:pt x="322" y="441"/>
                      <a:pt x="417" y="346"/>
                      <a:pt x="500" y="346"/>
                    </a:cubicBezTo>
                    <a:close/>
                    <a:moveTo>
                      <a:pt x="500" y="1"/>
                    </a:moveTo>
                    <a:cubicBezTo>
                      <a:pt x="215" y="1"/>
                      <a:pt x="0" y="227"/>
                      <a:pt x="0" y="513"/>
                    </a:cubicBezTo>
                    <a:cubicBezTo>
                      <a:pt x="0" y="787"/>
                      <a:pt x="215" y="1013"/>
                      <a:pt x="500" y="1013"/>
                    </a:cubicBezTo>
                    <a:cubicBezTo>
                      <a:pt x="786" y="1013"/>
                      <a:pt x="1001" y="787"/>
                      <a:pt x="1001" y="513"/>
                    </a:cubicBezTo>
                    <a:cubicBezTo>
                      <a:pt x="1001" y="227"/>
                      <a:pt x="786" y="1"/>
                      <a:pt x="50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38" name="Google Shape;14591;p76">
                <a:extLst>
                  <a:ext uri="{FF2B5EF4-FFF2-40B4-BE49-F238E27FC236}">
                    <a16:creationId xmlns:a16="http://schemas.microsoft.com/office/drawing/2014/main" id="{3166EF9B-06C8-2803-879A-9217AA5A7976}"/>
                  </a:ext>
                </a:extLst>
              </p:cNvPr>
              <p:cNvSpPr/>
              <p:nvPr/>
            </p:nvSpPr>
            <p:spPr>
              <a:xfrm>
                <a:off x="1449330" y="1765205"/>
                <a:ext cx="31862" cy="31862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1001" extrusionOk="0">
                    <a:moveTo>
                      <a:pt x="500" y="322"/>
                    </a:moveTo>
                    <a:cubicBezTo>
                      <a:pt x="608" y="322"/>
                      <a:pt x="679" y="417"/>
                      <a:pt x="679" y="501"/>
                    </a:cubicBezTo>
                    <a:cubicBezTo>
                      <a:pt x="691" y="608"/>
                      <a:pt x="608" y="679"/>
                      <a:pt x="500" y="679"/>
                    </a:cubicBezTo>
                    <a:cubicBezTo>
                      <a:pt x="393" y="679"/>
                      <a:pt x="322" y="584"/>
                      <a:pt x="322" y="501"/>
                    </a:cubicBezTo>
                    <a:cubicBezTo>
                      <a:pt x="322" y="393"/>
                      <a:pt x="417" y="322"/>
                      <a:pt x="500" y="322"/>
                    </a:cubicBezTo>
                    <a:close/>
                    <a:moveTo>
                      <a:pt x="500" y="1"/>
                    </a:moveTo>
                    <a:cubicBezTo>
                      <a:pt x="215" y="1"/>
                      <a:pt x="0" y="215"/>
                      <a:pt x="0" y="501"/>
                    </a:cubicBezTo>
                    <a:cubicBezTo>
                      <a:pt x="0" y="786"/>
                      <a:pt x="215" y="1001"/>
                      <a:pt x="500" y="1001"/>
                    </a:cubicBezTo>
                    <a:cubicBezTo>
                      <a:pt x="786" y="1001"/>
                      <a:pt x="1001" y="786"/>
                      <a:pt x="1001" y="501"/>
                    </a:cubicBezTo>
                    <a:cubicBezTo>
                      <a:pt x="1001" y="215"/>
                      <a:pt x="786" y="1"/>
                      <a:pt x="50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39" name="Google Shape;14592;p76">
                <a:extLst>
                  <a:ext uri="{FF2B5EF4-FFF2-40B4-BE49-F238E27FC236}">
                    <a16:creationId xmlns:a16="http://schemas.microsoft.com/office/drawing/2014/main" id="{99372339-8795-17CB-0459-FF9199215846}"/>
                  </a:ext>
                </a:extLst>
              </p:cNvPr>
              <p:cNvSpPr/>
              <p:nvPr/>
            </p:nvSpPr>
            <p:spPr>
              <a:xfrm>
                <a:off x="1493287" y="1665927"/>
                <a:ext cx="59522" cy="10631"/>
              </a:xfrm>
              <a:custGeom>
                <a:avLst/>
                <a:gdLst/>
                <a:ahLst/>
                <a:cxnLst/>
                <a:rect l="l" t="t" r="r" b="b"/>
                <a:pathLst>
                  <a:path w="1870" h="334" extrusionOk="0">
                    <a:moveTo>
                      <a:pt x="167" y="0"/>
                    </a:moveTo>
                    <a:cubicBezTo>
                      <a:pt x="72" y="0"/>
                      <a:pt x="1" y="72"/>
                      <a:pt x="1" y="167"/>
                    </a:cubicBezTo>
                    <a:cubicBezTo>
                      <a:pt x="1" y="262"/>
                      <a:pt x="72" y="333"/>
                      <a:pt x="167" y="333"/>
                    </a:cubicBezTo>
                    <a:lnTo>
                      <a:pt x="1703" y="333"/>
                    </a:lnTo>
                    <a:cubicBezTo>
                      <a:pt x="1798" y="333"/>
                      <a:pt x="1870" y="262"/>
                      <a:pt x="1870" y="167"/>
                    </a:cubicBezTo>
                    <a:cubicBezTo>
                      <a:pt x="1870" y="72"/>
                      <a:pt x="1798" y="0"/>
                      <a:pt x="170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40" name="Google Shape;14593;p76">
                <a:extLst>
                  <a:ext uri="{FF2B5EF4-FFF2-40B4-BE49-F238E27FC236}">
                    <a16:creationId xmlns:a16="http://schemas.microsoft.com/office/drawing/2014/main" id="{BEC0B6C4-B370-4527-8887-804E6B3C687D}"/>
                  </a:ext>
                </a:extLst>
              </p:cNvPr>
              <p:cNvSpPr/>
              <p:nvPr/>
            </p:nvSpPr>
            <p:spPr>
              <a:xfrm>
                <a:off x="1493287" y="1687890"/>
                <a:ext cx="98578" cy="10281"/>
              </a:xfrm>
              <a:custGeom>
                <a:avLst/>
                <a:gdLst/>
                <a:ahLst/>
                <a:cxnLst/>
                <a:rect l="l" t="t" r="r" b="b"/>
                <a:pathLst>
                  <a:path w="3097" h="323" extrusionOk="0">
                    <a:moveTo>
                      <a:pt x="167" y="1"/>
                    </a:moveTo>
                    <a:cubicBezTo>
                      <a:pt x="72" y="1"/>
                      <a:pt x="1" y="72"/>
                      <a:pt x="1" y="167"/>
                    </a:cubicBezTo>
                    <a:cubicBezTo>
                      <a:pt x="1" y="251"/>
                      <a:pt x="72" y="322"/>
                      <a:pt x="167" y="322"/>
                    </a:cubicBezTo>
                    <a:lnTo>
                      <a:pt x="2929" y="322"/>
                    </a:lnTo>
                    <a:cubicBezTo>
                      <a:pt x="3025" y="322"/>
                      <a:pt x="3096" y="251"/>
                      <a:pt x="3096" y="167"/>
                    </a:cubicBezTo>
                    <a:cubicBezTo>
                      <a:pt x="3096" y="72"/>
                      <a:pt x="3025" y="1"/>
                      <a:pt x="29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41" name="Google Shape;14594;p76">
                <a:extLst>
                  <a:ext uri="{FF2B5EF4-FFF2-40B4-BE49-F238E27FC236}">
                    <a16:creationId xmlns:a16="http://schemas.microsoft.com/office/drawing/2014/main" id="{71D423E0-EF13-D977-A4BA-4CFE52C7842F}"/>
                  </a:ext>
                </a:extLst>
              </p:cNvPr>
              <p:cNvSpPr/>
              <p:nvPr/>
            </p:nvSpPr>
            <p:spPr>
              <a:xfrm>
                <a:off x="1493287" y="1715168"/>
                <a:ext cx="59522" cy="10663"/>
              </a:xfrm>
              <a:custGeom>
                <a:avLst/>
                <a:gdLst/>
                <a:ahLst/>
                <a:cxnLst/>
                <a:rect l="l" t="t" r="r" b="b"/>
                <a:pathLst>
                  <a:path w="1870" h="335" extrusionOk="0">
                    <a:moveTo>
                      <a:pt x="167" y="1"/>
                    </a:moveTo>
                    <a:cubicBezTo>
                      <a:pt x="72" y="1"/>
                      <a:pt x="1" y="84"/>
                      <a:pt x="1" y="168"/>
                    </a:cubicBezTo>
                    <a:cubicBezTo>
                      <a:pt x="1" y="263"/>
                      <a:pt x="72" y="334"/>
                      <a:pt x="167" y="334"/>
                    </a:cubicBezTo>
                    <a:lnTo>
                      <a:pt x="1703" y="334"/>
                    </a:lnTo>
                    <a:cubicBezTo>
                      <a:pt x="1798" y="334"/>
                      <a:pt x="1870" y="263"/>
                      <a:pt x="1870" y="168"/>
                    </a:cubicBezTo>
                    <a:cubicBezTo>
                      <a:pt x="1870" y="84"/>
                      <a:pt x="1798" y="1"/>
                      <a:pt x="170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42" name="Google Shape;14595;p76">
                <a:extLst>
                  <a:ext uri="{FF2B5EF4-FFF2-40B4-BE49-F238E27FC236}">
                    <a16:creationId xmlns:a16="http://schemas.microsoft.com/office/drawing/2014/main" id="{B31BA795-79EC-0983-97D3-C5CA84080090}"/>
                  </a:ext>
                </a:extLst>
              </p:cNvPr>
              <p:cNvSpPr/>
              <p:nvPr/>
            </p:nvSpPr>
            <p:spPr>
              <a:xfrm>
                <a:off x="1493287" y="1737545"/>
                <a:ext cx="98578" cy="10631"/>
              </a:xfrm>
              <a:custGeom>
                <a:avLst/>
                <a:gdLst/>
                <a:ahLst/>
                <a:cxnLst/>
                <a:rect l="l" t="t" r="r" b="b"/>
                <a:pathLst>
                  <a:path w="3097" h="334" extrusionOk="0">
                    <a:moveTo>
                      <a:pt x="167" y="0"/>
                    </a:moveTo>
                    <a:cubicBezTo>
                      <a:pt x="72" y="0"/>
                      <a:pt x="1" y="72"/>
                      <a:pt x="1" y="167"/>
                    </a:cubicBezTo>
                    <a:cubicBezTo>
                      <a:pt x="1" y="250"/>
                      <a:pt x="72" y="334"/>
                      <a:pt x="167" y="334"/>
                    </a:cubicBezTo>
                    <a:lnTo>
                      <a:pt x="2929" y="334"/>
                    </a:lnTo>
                    <a:cubicBezTo>
                      <a:pt x="3025" y="334"/>
                      <a:pt x="3096" y="250"/>
                      <a:pt x="3096" y="167"/>
                    </a:cubicBezTo>
                    <a:cubicBezTo>
                      <a:pt x="3096" y="72"/>
                      <a:pt x="3025" y="0"/>
                      <a:pt x="29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43" name="Google Shape;14596;p76">
                <a:extLst>
                  <a:ext uri="{FF2B5EF4-FFF2-40B4-BE49-F238E27FC236}">
                    <a16:creationId xmlns:a16="http://schemas.microsoft.com/office/drawing/2014/main" id="{DFFE5C31-7334-4131-59CB-67C812092B63}"/>
                  </a:ext>
                </a:extLst>
              </p:cNvPr>
              <p:cNvSpPr/>
              <p:nvPr/>
            </p:nvSpPr>
            <p:spPr>
              <a:xfrm>
                <a:off x="1493287" y="1765205"/>
                <a:ext cx="59522" cy="10249"/>
              </a:xfrm>
              <a:custGeom>
                <a:avLst/>
                <a:gdLst/>
                <a:ahLst/>
                <a:cxnLst/>
                <a:rect l="l" t="t" r="r" b="b"/>
                <a:pathLst>
                  <a:path w="1870" h="322" extrusionOk="0">
                    <a:moveTo>
                      <a:pt x="167" y="1"/>
                    </a:moveTo>
                    <a:cubicBezTo>
                      <a:pt x="72" y="1"/>
                      <a:pt x="1" y="72"/>
                      <a:pt x="1" y="155"/>
                    </a:cubicBezTo>
                    <a:cubicBezTo>
                      <a:pt x="1" y="251"/>
                      <a:pt x="72" y="322"/>
                      <a:pt x="167" y="322"/>
                    </a:cubicBezTo>
                    <a:lnTo>
                      <a:pt x="1703" y="322"/>
                    </a:lnTo>
                    <a:cubicBezTo>
                      <a:pt x="1798" y="322"/>
                      <a:pt x="1870" y="251"/>
                      <a:pt x="1870" y="155"/>
                    </a:cubicBezTo>
                    <a:cubicBezTo>
                      <a:pt x="1870" y="72"/>
                      <a:pt x="1798" y="1"/>
                      <a:pt x="170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44" name="Google Shape;14597;p76">
                <a:extLst>
                  <a:ext uri="{FF2B5EF4-FFF2-40B4-BE49-F238E27FC236}">
                    <a16:creationId xmlns:a16="http://schemas.microsoft.com/office/drawing/2014/main" id="{FE1B9AFE-A8A4-0330-D1B9-625CEE7599A3}"/>
                  </a:ext>
                </a:extLst>
              </p:cNvPr>
              <p:cNvSpPr/>
              <p:nvPr/>
            </p:nvSpPr>
            <p:spPr>
              <a:xfrm>
                <a:off x="1493287" y="1786818"/>
                <a:ext cx="98578" cy="10631"/>
              </a:xfrm>
              <a:custGeom>
                <a:avLst/>
                <a:gdLst/>
                <a:ahLst/>
                <a:cxnLst/>
                <a:rect l="l" t="t" r="r" b="b"/>
                <a:pathLst>
                  <a:path w="3097" h="334" extrusionOk="0">
                    <a:moveTo>
                      <a:pt x="167" y="0"/>
                    </a:moveTo>
                    <a:cubicBezTo>
                      <a:pt x="72" y="0"/>
                      <a:pt x="1" y="72"/>
                      <a:pt x="1" y="167"/>
                    </a:cubicBezTo>
                    <a:cubicBezTo>
                      <a:pt x="1" y="250"/>
                      <a:pt x="72" y="334"/>
                      <a:pt x="167" y="334"/>
                    </a:cubicBezTo>
                    <a:lnTo>
                      <a:pt x="2929" y="334"/>
                    </a:lnTo>
                    <a:cubicBezTo>
                      <a:pt x="3025" y="334"/>
                      <a:pt x="3096" y="250"/>
                      <a:pt x="3096" y="167"/>
                    </a:cubicBezTo>
                    <a:cubicBezTo>
                      <a:pt x="3096" y="72"/>
                      <a:pt x="3025" y="0"/>
                      <a:pt x="29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45" name="Google Shape;14598;p76">
                <a:extLst>
                  <a:ext uri="{FF2B5EF4-FFF2-40B4-BE49-F238E27FC236}">
                    <a16:creationId xmlns:a16="http://schemas.microsoft.com/office/drawing/2014/main" id="{F2B9B798-3BEF-E783-6F6E-760300D28BA3}"/>
                  </a:ext>
                </a:extLst>
              </p:cNvPr>
              <p:cNvSpPr/>
              <p:nvPr/>
            </p:nvSpPr>
            <p:spPr>
              <a:xfrm>
                <a:off x="1493287" y="1583679"/>
                <a:ext cx="98578" cy="10249"/>
              </a:xfrm>
              <a:custGeom>
                <a:avLst/>
                <a:gdLst/>
                <a:ahLst/>
                <a:cxnLst/>
                <a:rect l="l" t="t" r="r" b="b"/>
                <a:pathLst>
                  <a:path w="3097" h="322" extrusionOk="0">
                    <a:moveTo>
                      <a:pt x="167" y="0"/>
                    </a:moveTo>
                    <a:cubicBezTo>
                      <a:pt x="72" y="0"/>
                      <a:pt x="1" y="72"/>
                      <a:pt x="1" y="167"/>
                    </a:cubicBezTo>
                    <a:cubicBezTo>
                      <a:pt x="1" y="250"/>
                      <a:pt x="72" y="322"/>
                      <a:pt x="167" y="322"/>
                    </a:cubicBezTo>
                    <a:lnTo>
                      <a:pt x="2929" y="322"/>
                    </a:lnTo>
                    <a:cubicBezTo>
                      <a:pt x="3025" y="322"/>
                      <a:pt x="3096" y="250"/>
                      <a:pt x="3096" y="167"/>
                    </a:cubicBezTo>
                    <a:cubicBezTo>
                      <a:pt x="3096" y="72"/>
                      <a:pt x="3025" y="0"/>
                      <a:pt x="29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46" name="Google Shape;14599;p76">
                <a:extLst>
                  <a:ext uri="{FF2B5EF4-FFF2-40B4-BE49-F238E27FC236}">
                    <a16:creationId xmlns:a16="http://schemas.microsoft.com/office/drawing/2014/main" id="{5BF38594-8A76-1F68-B735-6F36778BCCB9}"/>
                  </a:ext>
                </a:extLst>
              </p:cNvPr>
              <p:cNvSpPr/>
              <p:nvPr/>
            </p:nvSpPr>
            <p:spPr>
              <a:xfrm>
                <a:off x="1449330" y="1632951"/>
                <a:ext cx="142535" cy="10249"/>
              </a:xfrm>
              <a:custGeom>
                <a:avLst/>
                <a:gdLst/>
                <a:ahLst/>
                <a:cxnLst/>
                <a:rect l="l" t="t" r="r" b="b"/>
                <a:pathLst>
                  <a:path w="4478" h="322" extrusionOk="0">
                    <a:moveTo>
                      <a:pt x="155" y="0"/>
                    </a:moveTo>
                    <a:cubicBezTo>
                      <a:pt x="72" y="0"/>
                      <a:pt x="0" y="72"/>
                      <a:pt x="0" y="167"/>
                    </a:cubicBezTo>
                    <a:cubicBezTo>
                      <a:pt x="0" y="250"/>
                      <a:pt x="72" y="322"/>
                      <a:pt x="155" y="322"/>
                    </a:cubicBezTo>
                    <a:lnTo>
                      <a:pt x="4310" y="322"/>
                    </a:lnTo>
                    <a:cubicBezTo>
                      <a:pt x="4406" y="322"/>
                      <a:pt x="4477" y="250"/>
                      <a:pt x="4477" y="167"/>
                    </a:cubicBezTo>
                    <a:cubicBezTo>
                      <a:pt x="4477" y="72"/>
                      <a:pt x="4406" y="0"/>
                      <a:pt x="43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47" name="Google Shape;14600;p76">
                <a:extLst>
                  <a:ext uri="{FF2B5EF4-FFF2-40B4-BE49-F238E27FC236}">
                    <a16:creationId xmlns:a16="http://schemas.microsoft.com/office/drawing/2014/main" id="{D1310A6B-2A2C-DB7B-EC92-414D168E0E69}"/>
                  </a:ext>
                </a:extLst>
              </p:cNvPr>
              <p:cNvSpPr/>
              <p:nvPr/>
            </p:nvSpPr>
            <p:spPr>
              <a:xfrm>
                <a:off x="1493287" y="1605291"/>
                <a:ext cx="26928" cy="10631"/>
              </a:xfrm>
              <a:custGeom>
                <a:avLst/>
                <a:gdLst/>
                <a:ahLst/>
                <a:cxnLst/>
                <a:rect l="l" t="t" r="r" b="b"/>
                <a:pathLst>
                  <a:path w="846" h="334" extrusionOk="0">
                    <a:moveTo>
                      <a:pt x="167" y="0"/>
                    </a:moveTo>
                    <a:cubicBezTo>
                      <a:pt x="72" y="0"/>
                      <a:pt x="1" y="83"/>
                      <a:pt x="1" y="167"/>
                    </a:cubicBezTo>
                    <a:cubicBezTo>
                      <a:pt x="1" y="262"/>
                      <a:pt x="72" y="333"/>
                      <a:pt x="167" y="333"/>
                    </a:cubicBezTo>
                    <a:lnTo>
                      <a:pt x="679" y="333"/>
                    </a:lnTo>
                    <a:cubicBezTo>
                      <a:pt x="774" y="333"/>
                      <a:pt x="846" y="262"/>
                      <a:pt x="846" y="167"/>
                    </a:cubicBezTo>
                    <a:cubicBezTo>
                      <a:pt x="846" y="83"/>
                      <a:pt x="774" y="0"/>
                      <a:pt x="6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48" name="Google Shape;14601;p76">
                <a:extLst>
                  <a:ext uri="{FF2B5EF4-FFF2-40B4-BE49-F238E27FC236}">
                    <a16:creationId xmlns:a16="http://schemas.microsoft.com/office/drawing/2014/main" id="{475ADCAD-108C-04FA-19E7-A9F6807C42F4}"/>
                  </a:ext>
                </a:extLst>
              </p:cNvPr>
              <p:cNvSpPr/>
              <p:nvPr/>
            </p:nvSpPr>
            <p:spPr>
              <a:xfrm>
                <a:off x="1531579" y="1605291"/>
                <a:ext cx="26928" cy="10631"/>
              </a:xfrm>
              <a:custGeom>
                <a:avLst/>
                <a:gdLst/>
                <a:ahLst/>
                <a:cxnLst/>
                <a:rect l="l" t="t" r="r" b="b"/>
                <a:pathLst>
                  <a:path w="846" h="334" extrusionOk="0">
                    <a:moveTo>
                      <a:pt x="167" y="0"/>
                    </a:moveTo>
                    <a:cubicBezTo>
                      <a:pt x="71" y="0"/>
                      <a:pt x="0" y="83"/>
                      <a:pt x="0" y="167"/>
                    </a:cubicBezTo>
                    <a:cubicBezTo>
                      <a:pt x="0" y="262"/>
                      <a:pt x="71" y="333"/>
                      <a:pt x="167" y="333"/>
                    </a:cubicBezTo>
                    <a:lnTo>
                      <a:pt x="691" y="333"/>
                    </a:lnTo>
                    <a:cubicBezTo>
                      <a:pt x="774" y="333"/>
                      <a:pt x="845" y="262"/>
                      <a:pt x="845" y="167"/>
                    </a:cubicBezTo>
                    <a:cubicBezTo>
                      <a:pt x="845" y="83"/>
                      <a:pt x="774" y="0"/>
                      <a:pt x="69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49" name="Google Shape;14602;p76">
                <a:extLst>
                  <a:ext uri="{FF2B5EF4-FFF2-40B4-BE49-F238E27FC236}">
                    <a16:creationId xmlns:a16="http://schemas.microsoft.com/office/drawing/2014/main" id="{8D96DD9C-05B9-09A6-7078-F139C089490A}"/>
                  </a:ext>
                </a:extLst>
              </p:cNvPr>
              <p:cNvSpPr/>
              <p:nvPr/>
            </p:nvSpPr>
            <p:spPr>
              <a:xfrm>
                <a:off x="1449712" y="1583679"/>
                <a:ext cx="32244" cy="32244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1013" extrusionOk="0">
                    <a:moveTo>
                      <a:pt x="679" y="310"/>
                    </a:moveTo>
                    <a:lnTo>
                      <a:pt x="679" y="679"/>
                    </a:lnTo>
                    <a:lnTo>
                      <a:pt x="310" y="679"/>
                    </a:lnTo>
                    <a:lnTo>
                      <a:pt x="310" y="310"/>
                    </a:lnTo>
                    <a:close/>
                    <a:moveTo>
                      <a:pt x="155" y="0"/>
                    </a:moveTo>
                    <a:cubicBezTo>
                      <a:pt x="72" y="0"/>
                      <a:pt x="0" y="72"/>
                      <a:pt x="0" y="167"/>
                    </a:cubicBezTo>
                    <a:lnTo>
                      <a:pt x="0" y="846"/>
                    </a:lnTo>
                    <a:cubicBezTo>
                      <a:pt x="0" y="941"/>
                      <a:pt x="72" y="1012"/>
                      <a:pt x="155" y="1012"/>
                    </a:cubicBezTo>
                    <a:lnTo>
                      <a:pt x="846" y="1012"/>
                    </a:lnTo>
                    <a:cubicBezTo>
                      <a:pt x="941" y="1012"/>
                      <a:pt x="1012" y="941"/>
                      <a:pt x="1012" y="846"/>
                    </a:cubicBezTo>
                    <a:lnTo>
                      <a:pt x="1012" y="167"/>
                    </a:lnTo>
                    <a:cubicBezTo>
                      <a:pt x="989" y="60"/>
                      <a:pt x="941" y="0"/>
                      <a:pt x="84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E3E174C3-D9D1-2B0A-1AEE-568016C1FF75}"/>
              </a:ext>
            </a:extLst>
          </p:cNvPr>
          <p:cNvGrpSpPr/>
          <p:nvPr/>
        </p:nvGrpSpPr>
        <p:grpSpPr>
          <a:xfrm>
            <a:off x="7244725" y="2762852"/>
            <a:ext cx="2808312" cy="1368152"/>
            <a:chOff x="5720725" y="2753308"/>
            <a:chExt cx="2808312" cy="136815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FA6665D-85F5-8649-D0D6-0223AD1BA4C6}"/>
                </a:ext>
              </a:extLst>
            </p:cNvPr>
            <p:cNvGrpSpPr/>
            <p:nvPr/>
          </p:nvGrpSpPr>
          <p:grpSpPr>
            <a:xfrm>
              <a:off x="5720725" y="2753308"/>
              <a:ext cx="2808312" cy="1368152"/>
              <a:chOff x="5566816" y="2609206"/>
              <a:chExt cx="2808312" cy="1368152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121BF8CC-04E4-05BB-8B00-BAFB27734A2D}"/>
                  </a:ext>
                </a:extLst>
              </p:cNvPr>
              <p:cNvSpPr/>
              <p:nvPr/>
            </p:nvSpPr>
            <p:spPr>
              <a:xfrm>
                <a:off x="5566816" y="2609206"/>
                <a:ext cx="2808312" cy="136815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40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A6C32BB-2FBF-F421-8E13-EC2F47E142D1}"/>
                  </a:ext>
                </a:extLst>
              </p:cNvPr>
              <p:cNvSpPr txBox="1"/>
              <p:nvPr/>
            </p:nvSpPr>
            <p:spPr>
              <a:xfrm>
                <a:off x="5628931" y="2771963"/>
                <a:ext cx="1666077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b="1" dirty="0">
                    <a:solidFill>
                      <a:schemeClr val="bg1"/>
                    </a:solidFill>
                  </a:rPr>
                  <a:t>6</a:t>
                </a:r>
                <a:r>
                  <a:rPr lang="en-GB" sz="28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700172B-7D60-C350-49AF-7599AF5EFF36}"/>
                  </a:ext>
                </a:extLst>
              </p:cNvPr>
              <p:cNvSpPr txBox="1"/>
              <p:nvPr/>
            </p:nvSpPr>
            <p:spPr>
              <a:xfrm>
                <a:off x="5628931" y="3121223"/>
                <a:ext cx="1697387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 dirty="0">
                    <a:solidFill>
                      <a:schemeClr val="bg1"/>
                    </a:solidFill>
                  </a:rPr>
                  <a:t>R&amp;D</a:t>
                </a:r>
                <a:r>
                  <a:rPr lang="en-GB" sz="1400" dirty="0"/>
                  <a:t> </a:t>
                </a:r>
                <a:r>
                  <a:rPr lang="en-GB" sz="1400" dirty="0">
                    <a:solidFill>
                      <a:schemeClr val="bg1"/>
                    </a:solidFill>
                  </a:rPr>
                  <a:t>collaboration</a:t>
                </a:r>
                <a:r>
                  <a:rPr lang="en-GB" sz="1400" dirty="0"/>
                  <a:t> </a:t>
                </a:r>
                <a:r>
                  <a:rPr lang="en-GB" sz="1400" dirty="0">
                    <a:solidFill>
                      <a:schemeClr val="bg1"/>
                    </a:solidFill>
                  </a:rPr>
                  <a:t>agreements</a:t>
                </a:r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33AC478D-1940-2F5F-9D9E-61166BD5AC48}"/>
                </a:ext>
              </a:extLst>
            </p:cNvPr>
            <p:cNvGrpSpPr/>
            <p:nvPr/>
          </p:nvGrpSpPr>
          <p:grpSpPr>
            <a:xfrm>
              <a:off x="7734460" y="3115426"/>
              <a:ext cx="690823" cy="774483"/>
              <a:chOff x="7479981" y="3955812"/>
              <a:chExt cx="470408" cy="527375"/>
            </a:xfrm>
            <a:solidFill>
              <a:schemeClr val="bg1"/>
            </a:solidFill>
          </p:grpSpPr>
          <p:grpSp>
            <p:nvGrpSpPr>
              <p:cNvPr id="151" name="Google Shape;14311;p76">
                <a:extLst>
                  <a:ext uri="{FF2B5EF4-FFF2-40B4-BE49-F238E27FC236}">
                    <a16:creationId xmlns:a16="http://schemas.microsoft.com/office/drawing/2014/main" id="{0AC2BE8B-F269-E1BA-E7D8-CBC3AA1F25B3}"/>
                  </a:ext>
                </a:extLst>
              </p:cNvPr>
              <p:cNvGrpSpPr/>
              <p:nvPr/>
            </p:nvGrpSpPr>
            <p:grpSpPr>
              <a:xfrm>
                <a:off x="7708859" y="3955812"/>
                <a:ext cx="241530" cy="258583"/>
                <a:chOff x="7055134" y="2919170"/>
                <a:chExt cx="290321" cy="310820"/>
              </a:xfrm>
              <a:grpFill/>
            </p:grpSpPr>
            <p:sp>
              <p:nvSpPr>
                <p:cNvPr id="155" name="Google Shape;14312;p76">
                  <a:extLst>
                    <a:ext uri="{FF2B5EF4-FFF2-40B4-BE49-F238E27FC236}">
                      <a16:creationId xmlns:a16="http://schemas.microsoft.com/office/drawing/2014/main" id="{F93F4C3E-321A-7F8B-76B1-BF9B4C35ED57}"/>
                    </a:ext>
                  </a:extLst>
                </p:cNvPr>
                <p:cNvSpPr/>
                <p:nvPr/>
              </p:nvSpPr>
              <p:spPr>
                <a:xfrm>
                  <a:off x="7102497" y="2970989"/>
                  <a:ext cx="191044" cy="259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2" h="8137" extrusionOk="0">
                      <a:moveTo>
                        <a:pt x="3097" y="314"/>
                      </a:moveTo>
                      <a:cubicBezTo>
                        <a:pt x="3739" y="314"/>
                        <a:pt x="4347" y="552"/>
                        <a:pt x="4835" y="980"/>
                      </a:cubicBezTo>
                      <a:cubicBezTo>
                        <a:pt x="5394" y="1481"/>
                        <a:pt x="5716" y="2195"/>
                        <a:pt x="5716" y="2933"/>
                      </a:cubicBezTo>
                      <a:cubicBezTo>
                        <a:pt x="5704" y="3445"/>
                        <a:pt x="5549" y="3933"/>
                        <a:pt x="5287" y="4350"/>
                      </a:cubicBezTo>
                      <a:cubicBezTo>
                        <a:pt x="5013" y="4767"/>
                        <a:pt x="4644" y="5100"/>
                        <a:pt x="4204" y="5302"/>
                      </a:cubicBezTo>
                      <a:cubicBezTo>
                        <a:pt x="3930" y="5433"/>
                        <a:pt x="3751" y="5719"/>
                        <a:pt x="3751" y="6029"/>
                      </a:cubicBezTo>
                      <a:lnTo>
                        <a:pt x="3751" y="6207"/>
                      </a:lnTo>
                      <a:lnTo>
                        <a:pt x="2430" y="6207"/>
                      </a:lnTo>
                      <a:lnTo>
                        <a:pt x="2430" y="6029"/>
                      </a:lnTo>
                      <a:cubicBezTo>
                        <a:pt x="2430" y="5719"/>
                        <a:pt x="2251" y="5433"/>
                        <a:pt x="1965" y="5302"/>
                      </a:cubicBezTo>
                      <a:cubicBezTo>
                        <a:pt x="942" y="4814"/>
                        <a:pt x="346" y="3731"/>
                        <a:pt x="489" y="2588"/>
                      </a:cubicBezTo>
                      <a:cubicBezTo>
                        <a:pt x="644" y="1421"/>
                        <a:pt x="1608" y="457"/>
                        <a:pt x="2799" y="326"/>
                      </a:cubicBezTo>
                      <a:cubicBezTo>
                        <a:pt x="2906" y="314"/>
                        <a:pt x="3013" y="314"/>
                        <a:pt x="3097" y="314"/>
                      </a:cubicBezTo>
                      <a:close/>
                      <a:moveTo>
                        <a:pt x="3728" y="6505"/>
                      </a:moveTo>
                      <a:lnTo>
                        <a:pt x="3739" y="7017"/>
                      </a:lnTo>
                      <a:cubicBezTo>
                        <a:pt x="3739" y="7100"/>
                        <a:pt x="3668" y="7195"/>
                        <a:pt x="3561" y="7195"/>
                      </a:cubicBezTo>
                      <a:lnTo>
                        <a:pt x="2573" y="7195"/>
                      </a:lnTo>
                      <a:cubicBezTo>
                        <a:pt x="2489" y="7195"/>
                        <a:pt x="2394" y="7124"/>
                        <a:pt x="2394" y="7017"/>
                      </a:cubicBezTo>
                      <a:lnTo>
                        <a:pt x="2394" y="6505"/>
                      </a:lnTo>
                      <a:close/>
                      <a:moveTo>
                        <a:pt x="3394" y="7469"/>
                      </a:moveTo>
                      <a:lnTo>
                        <a:pt x="3406" y="7648"/>
                      </a:lnTo>
                      <a:cubicBezTo>
                        <a:pt x="3406" y="7743"/>
                        <a:pt x="3335" y="7838"/>
                        <a:pt x="3228" y="7838"/>
                      </a:cubicBezTo>
                      <a:lnTo>
                        <a:pt x="2906" y="7838"/>
                      </a:lnTo>
                      <a:cubicBezTo>
                        <a:pt x="2811" y="7838"/>
                        <a:pt x="2727" y="7755"/>
                        <a:pt x="2727" y="7648"/>
                      </a:cubicBezTo>
                      <a:lnTo>
                        <a:pt x="2727" y="7469"/>
                      </a:lnTo>
                      <a:close/>
                      <a:moveTo>
                        <a:pt x="3056" y="0"/>
                      </a:moveTo>
                      <a:cubicBezTo>
                        <a:pt x="2951" y="0"/>
                        <a:pt x="2845" y="6"/>
                        <a:pt x="2739" y="16"/>
                      </a:cubicBezTo>
                      <a:cubicBezTo>
                        <a:pt x="1418" y="171"/>
                        <a:pt x="322" y="1230"/>
                        <a:pt x="168" y="2552"/>
                      </a:cubicBezTo>
                      <a:cubicBezTo>
                        <a:pt x="1" y="3814"/>
                        <a:pt x="668" y="5040"/>
                        <a:pt x="1811" y="5564"/>
                      </a:cubicBezTo>
                      <a:cubicBezTo>
                        <a:pt x="1977" y="5648"/>
                        <a:pt x="2096" y="5826"/>
                        <a:pt x="2096" y="6017"/>
                      </a:cubicBezTo>
                      <a:lnTo>
                        <a:pt x="2096" y="7005"/>
                      </a:lnTo>
                      <a:cubicBezTo>
                        <a:pt x="2096" y="7207"/>
                        <a:pt x="2239" y="7386"/>
                        <a:pt x="2430" y="7457"/>
                      </a:cubicBezTo>
                      <a:lnTo>
                        <a:pt x="2430" y="7648"/>
                      </a:lnTo>
                      <a:cubicBezTo>
                        <a:pt x="2430" y="7922"/>
                        <a:pt x="2632" y="8136"/>
                        <a:pt x="2906" y="8136"/>
                      </a:cubicBezTo>
                      <a:lnTo>
                        <a:pt x="3228" y="8136"/>
                      </a:lnTo>
                      <a:cubicBezTo>
                        <a:pt x="3501" y="8136"/>
                        <a:pt x="3704" y="7922"/>
                        <a:pt x="3704" y="7648"/>
                      </a:cubicBezTo>
                      <a:lnTo>
                        <a:pt x="3704" y="7457"/>
                      </a:lnTo>
                      <a:cubicBezTo>
                        <a:pt x="3906" y="7398"/>
                        <a:pt x="4037" y="7219"/>
                        <a:pt x="4037" y="7005"/>
                      </a:cubicBezTo>
                      <a:lnTo>
                        <a:pt x="4037" y="6017"/>
                      </a:lnTo>
                      <a:cubicBezTo>
                        <a:pt x="4037" y="5826"/>
                        <a:pt x="4144" y="5648"/>
                        <a:pt x="4323" y="5564"/>
                      </a:cubicBezTo>
                      <a:cubicBezTo>
                        <a:pt x="4811" y="5326"/>
                        <a:pt x="5228" y="4969"/>
                        <a:pt x="5537" y="4517"/>
                      </a:cubicBezTo>
                      <a:cubicBezTo>
                        <a:pt x="5847" y="4040"/>
                        <a:pt x="6002" y="3481"/>
                        <a:pt x="6002" y="2921"/>
                      </a:cubicBezTo>
                      <a:cubicBezTo>
                        <a:pt x="6002" y="2100"/>
                        <a:pt x="5644" y="1302"/>
                        <a:pt x="5037" y="754"/>
                      </a:cubicBezTo>
                      <a:cubicBezTo>
                        <a:pt x="4485" y="254"/>
                        <a:pt x="3788" y="0"/>
                        <a:pt x="305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56" name="Google Shape;14313;p76">
                  <a:extLst>
                    <a:ext uri="{FF2B5EF4-FFF2-40B4-BE49-F238E27FC236}">
                      <a16:creationId xmlns:a16="http://schemas.microsoft.com/office/drawing/2014/main" id="{BB65DF23-5410-DDD2-184B-2A077C18A183}"/>
                    </a:ext>
                  </a:extLst>
                </p:cNvPr>
                <p:cNvSpPr/>
                <p:nvPr/>
              </p:nvSpPr>
              <p:spPr>
                <a:xfrm>
                  <a:off x="7304872" y="3059413"/>
                  <a:ext cx="40583" cy="9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75" h="298" extrusionOk="0">
                      <a:moveTo>
                        <a:pt x="144" y="0"/>
                      </a:moveTo>
                      <a:cubicBezTo>
                        <a:pt x="60" y="0"/>
                        <a:pt x="1" y="72"/>
                        <a:pt x="1" y="143"/>
                      </a:cubicBezTo>
                      <a:cubicBezTo>
                        <a:pt x="1" y="238"/>
                        <a:pt x="72" y="298"/>
                        <a:pt x="144" y="298"/>
                      </a:cubicBezTo>
                      <a:lnTo>
                        <a:pt x="1132" y="298"/>
                      </a:lnTo>
                      <a:cubicBezTo>
                        <a:pt x="1215" y="298"/>
                        <a:pt x="1275" y="215"/>
                        <a:pt x="1275" y="143"/>
                      </a:cubicBezTo>
                      <a:cubicBezTo>
                        <a:pt x="1275" y="72"/>
                        <a:pt x="1203" y="0"/>
                        <a:pt x="113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57" name="Google Shape;14314;p76">
                  <a:extLst>
                    <a:ext uri="{FF2B5EF4-FFF2-40B4-BE49-F238E27FC236}">
                      <a16:creationId xmlns:a16="http://schemas.microsoft.com/office/drawing/2014/main" id="{32C210AE-5E42-DE16-3C99-442A9F809DC3}"/>
                    </a:ext>
                  </a:extLst>
                </p:cNvPr>
                <p:cNvSpPr/>
                <p:nvPr/>
              </p:nvSpPr>
              <p:spPr>
                <a:xfrm>
                  <a:off x="7055134" y="3059413"/>
                  <a:ext cx="41347" cy="94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9" h="298" extrusionOk="0">
                      <a:moveTo>
                        <a:pt x="155" y="0"/>
                      </a:moveTo>
                      <a:cubicBezTo>
                        <a:pt x="60" y="0"/>
                        <a:pt x="1" y="72"/>
                        <a:pt x="1" y="143"/>
                      </a:cubicBezTo>
                      <a:cubicBezTo>
                        <a:pt x="1" y="238"/>
                        <a:pt x="72" y="298"/>
                        <a:pt x="155" y="298"/>
                      </a:cubicBezTo>
                      <a:lnTo>
                        <a:pt x="1132" y="298"/>
                      </a:lnTo>
                      <a:cubicBezTo>
                        <a:pt x="1215" y="298"/>
                        <a:pt x="1287" y="215"/>
                        <a:pt x="1287" y="143"/>
                      </a:cubicBezTo>
                      <a:cubicBezTo>
                        <a:pt x="1298" y="72"/>
                        <a:pt x="1227" y="0"/>
                        <a:pt x="113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58" name="Google Shape;14315;p76">
                  <a:extLst>
                    <a:ext uri="{FF2B5EF4-FFF2-40B4-BE49-F238E27FC236}">
                      <a16:creationId xmlns:a16="http://schemas.microsoft.com/office/drawing/2014/main" id="{6663D2B8-0B37-8762-5ECF-7C6D70DFC514}"/>
                    </a:ext>
                  </a:extLst>
                </p:cNvPr>
                <p:cNvSpPr/>
                <p:nvPr/>
              </p:nvSpPr>
              <p:spPr>
                <a:xfrm>
                  <a:off x="7195727" y="2919170"/>
                  <a:ext cx="9517" cy="405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9" h="1275" extrusionOk="0">
                      <a:moveTo>
                        <a:pt x="156" y="1"/>
                      </a:moveTo>
                      <a:cubicBezTo>
                        <a:pt x="60" y="1"/>
                        <a:pt x="1" y="72"/>
                        <a:pt x="1" y="144"/>
                      </a:cubicBezTo>
                      <a:lnTo>
                        <a:pt x="1" y="1132"/>
                      </a:lnTo>
                      <a:cubicBezTo>
                        <a:pt x="1" y="1215"/>
                        <a:pt x="84" y="1275"/>
                        <a:pt x="156" y="1275"/>
                      </a:cubicBezTo>
                      <a:cubicBezTo>
                        <a:pt x="227" y="1275"/>
                        <a:pt x="299" y="1204"/>
                        <a:pt x="299" y="1132"/>
                      </a:cubicBezTo>
                      <a:lnTo>
                        <a:pt x="299" y="144"/>
                      </a:lnTo>
                      <a:cubicBezTo>
                        <a:pt x="299" y="72"/>
                        <a:pt x="227" y="1"/>
                        <a:pt x="15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59" name="Google Shape;14316;p76">
                  <a:extLst>
                    <a:ext uri="{FF2B5EF4-FFF2-40B4-BE49-F238E27FC236}">
                      <a16:creationId xmlns:a16="http://schemas.microsoft.com/office/drawing/2014/main" id="{50331051-8955-8533-07DF-8417527EA8A6}"/>
                    </a:ext>
                  </a:extLst>
                </p:cNvPr>
                <p:cNvSpPr/>
                <p:nvPr/>
              </p:nvSpPr>
              <p:spPr>
                <a:xfrm>
                  <a:off x="7185128" y="3007116"/>
                  <a:ext cx="30334" cy="928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3" h="2918" extrusionOk="0">
                      <a:moveTo>
                        <a:pt x="477" y="310"/>
                      </a:moveTo>
                      <a:cubicBezTo>
                        <a:pt x="512" y="310"/>
                        <a:pt x="560" y="334"/>
                        <a:pt x="596" y="357"/>
                      </a:cubicBezTo>
                      <a:cubicBezTo>
                        <a:pt x="620" y="393"/>
                        <a:pt x="632" y="429"/>
                        <a:pt x="632" y="476"/>
                      </a:cubicBezTo>
                      <a:lnTo>
                        <a:pt x="548" y="2608"/>
                      </a:lnTo>
                      <a:lnTo>
                        <a:pt x="405" y="2620"/>
                      </a:lnTo>
                      <a:cubicBezTo>
                        <a:pt x="405" y="2620"/>
                        <a:pt x="393" y="2620"/>
                        <a:pt x="393" y="2608"/>
                      </a:cubicBezTo>
                      <a:lnTo>
                        <a:pt x="310" y="476"/>
                      </a:lnTo>
                      <a:cubicBezTo>
                        <a:pt x="310" y="429"/>
                        <a:pt x="322" y="393"/>
                        <a:pt x="358" y="357"/>
                      </a:cubicBezTo>
                      <a:cubicBezTo>
                        <a:pt x="381" y="334"/>
                        <a:pt x="429" y="310"/>
                        <a:pt x="477" y="310"/>
                      </a:cubicBezTo>
                      <a:close/>
                      <a:moveTo>
                        <a:pt x="477" y="0"/>
                      </a:moveTo>
                      <a:cubicBezTo>
                        <a:pt x="334" y="0"/>
                        <a:pt x="215" y="48"/>
                        <a:pt x="131" y="155"/>
                      </a:cubicBezTo>
                      <a:cubicBezTo>
                        <a:pt x="36" y="238"/>
                        <a:pt x="0" y="357"/>
                        <a:pt x="0" y="488"/>
                      </a:cubicBezTo>
                      <a:lnTo>
                        <a:pt x="84" y="2620"/>
                      </a:lnTo>
                      <a:cubicBezTo>
                        <a:pt x="84" y="2786"/>
                        <a:pt x="239" y="2917"/>
                        <a:pt x="393" y="2917"/>
                      </a:cubicBezTo>
                      <a:lnTo>
                        <a:pt x="512" y="2917"/>
                      </a:lnTo>
                      <a:cubicBezTo>
                        <a:pt x="679" y="2917"/>
                        <a:pt x="822" y="2786"/>
                        <a:pt x="822" y="2620"/>
                      </a:cubicBezTo>
                      <a:lnTo>
                        <a:pt x="917" y="488"/>
                      </a:lnTo>
                      <a:cubicBezTo>
                        <a:pt x="953" y="369"/>
                        <a:pt x="905" y="238"/>
                        <a:pt x="810" y="155"/>
                      </a:cubicBezTo>
                      <a:cubicBezTo>
                        <a:pt x="727" y="60"/>
                        <a:pt x="608" y="0"/>
                        <a:pt x="47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60" name="Google Shape;14317;p76">
                  <a:extLst>
                    <a:ext uri="{FF2B5EF4-FFF2-40B4-BE49-F238E27FC236}">
                      <a16:creationId xmlns:a16="http://schemas.microsoft.com/office/drawing/2014/main" id="{021F2BD9-AFC8-2B91-1392-F402C3765C3D}"/>
                    </a:ext>
                  </a:extLst>
                </p:cNvPr>
                <p:cNvSpPr/>
                <p:nvPr/>
              </p:nvSpPr>
              <p:spPr>
                <a:xfrm>
                  <a:off x="7187770" y="3111328"/>
                  <a:ext cx="25814" cy="25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1" h="811" extrusionOk="0">
                      <a:moveTo>
                        <a:pt x="406" y="310"/>
                      </a:moveTo>
                      <a:cubicBezTo>
                        <a:pt x="453" y="310"/>
                        <a:pt x="489" y="358"/>
                        <a:pt x="489" y="405"/>
                      </a:cubicBezTo>
                      <a:cubicBezTo>
                        <a:pt x="489" y="453"/>
                        <a:pt x="453" y="489"/>
                        <a:pt x="406" y="489"/>
                      </a:cubicBezTo>
                      <a:cubicBezTo>
                        <a:pt x="358" y="489"/>
                        <a:pt x="310" y="453"/>
                        <a:pt x="310" y="405"/>
                      </a:cubicBezTo>
                      <a:cubicBezTo>
                        <a:pt x="310" y="358"/>
                        <a:pt x="358" y="310"/>
                        <a:pt x="406" y="310"/>
                      </a:cubicBezTo>
                      <a:close/>
                      <a:moveTo>
                        <a:pt x="406" y="0"/>
                      </a:moveTo>
                      <a:cubicBezTo>
                        <a:pt x="179" y="0"/>
                        <a:pt x="1" y="179"/>
                        <a:pt x="1" y="405"/>
                      </a:cubicBezTo>
                      <a:cubicBezTo>
                        <a:pt x="1" y="631"/>
                        <a:pt x="179" y="810"/>
                        <a:pt x="406" y="810"/>
                      </a:cubicBezTo>
                      <a:cubicBezTo>
                        <a:pt x="632" y="810"/>
                        <a:pt x="810" y="631"/>
                        <a:pt x="810" y="405"/>
                      </a:cubicBezTo>
                      <a:cubicBezTo>
                        <a:pt x="787" y="179"/>
                        <a:pt x="608" y="0"/>
                        <a:pt x="40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61" name="Google Shape;14318;p76">
                  <a:extLst>
                    <a:ext uri="{FF2B5EF4-FFF2-40B4-BE49-F238E27FC236}">
                      <a16:creationId xmlns:a16="http://schemas.microsoft.com/office/drawing/2014/main" id="{8C4B520A-517B-985F-0CC9-D9C9C26B5868}"/>
                    </a:ext>
                  </a:extLst>
                </p:cNvPr>
                <p:cNvSpPr/>
                <p:nvPr/>
              </p:nvSpPr>
              <p:spPr>
                <a:xfrm>
                  <a:off x="7249552" y="2951477"/>
                  <a:ext cx="18971" cy="230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6" h="725" extrusionOk="0">
                      <a:moveTo>
                        <a:pt x="417" y="0"/>
                      </a:moveTo>
                      <a:cubicBezTo>
                        <a:pt x="362" y="0"/>
                        <a:pt x="307" y="32"/>
                        <a:pt x="274" y="81"/>
                      </a:cubicBezTo>
                      <a:lnTo>
                        <a:pt x="36" y="498"/>
                      </a:lnTo>
                      <a:cubicBezTo>
                        <a:pt x="1" y="570"/>
                        <a:pt x="24" y="665"/>
                        <a:pt x="96" y="700"/>
                      </a:cubicBezTo>
                      <a:cubicBezTo>
                        <a:pt x="132" y="724"/>
                        <a:pt x="143" y="724"/>
                        <a:pt x="179" y="724"/>
                      </a:cubicBezTo>
                      <a:cubicBezTo>
                        <a:pt x="239" y="724"/>
                        <a:pt x="274" y="689"/>
                        <a:pt x="310" y="641"/>
                      </a:cubicBezTo>
                      <a:lnTo>
                        <a:pt x="548" y="224"/>
                      </a:lnTo>
                      <a:cubicBezTo>
                        <a:pt x="596" y="153"/>
                        <a:pt x="560" y="69"/>
                        <a:pt x="489" y="22"/>
                      </a:cubicBezTo>
                      <a:cubicBezTo>
                        <a:pt x="466" y="7"/>
                        <a:pt x="442" y="0"/>
                        <a:pt x="4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62" name="Google Shape;14319;p76">
                  <a:extLst>
                    <a:ext uri="{FF2B5EF4-FFF2-40B4-BE49-F238E27FC236}">
                      <a16:creationId xmlns:a16="http://schemas.microsoft.com/office/drawing/2014/main" id="{BE6793E2-F5D8-D9A0-A239-84341014F72B}"/>
                    </a:ext>
                  </a:extLst>
                </p:cNvPr>
                <p:cNvSpPr/>
                <p:nvPr/>
              </p:nvSpPr>
              <p:spPr>
                <a:xfrm>
                  <a:off x="7132831" y="3153852"/>
                  <a:ext cx="18589" cy="22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4" h="713" extrusionOk="0">
                      <a:moveTo>
                        <a:pt x="419" y="0"/>
                      </a:moveTo>
                      <a:cubicBezTo>
                        <a:pt x="368" y="0"/>
                        <a:pt x="319" y="32"/>
                        <a:pt x="286" y="81"/>
                      </a:cubicBezTo>
                      <a:lnTo>
                        <a:pt x="48" y="498"/>
                      </a:lnTo>
                      <a:cubicBezTo>
                        <a:pt x="0" y="569"/>
                        <a:pt x="36" y="665"/>
                        <a:pt x="108" y="700"/>
                      </a:cubicBezTo>
                      <a:cubicBezTo>
                        <a:pt x="131" y="712"/>
                        <a:pt x="155" y="712"/>
                        <a:pt x="179" y="712"/>
                      </a:cubicBezTo>
                      <a:cubicBezTo>
                        <a:pt x="239" y="712"/>
                        <a:pt x="286" y="689"/>
                        <a:pt x="310" y="641"/>
                      </a:cubicBezTo>
                      <a:lnTo>
                        <a:pt x="548" y="224"/>
                      </a:lnTo>
                      <a:cubicBezTo>
                        <a:pt x="584" y="153"/>
                        <a:pt x="572" y="69"/>
                        <a:pt x="489" y="22"/>
                      </a:cubicBezTo>
                      <a:cubicBezTo>
                        <a:pt x="466" y="7"/>
                        <a:pt x="443" y="0"/>
                        <a:pt x="41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63" name="Google Shape;14320;p76">
                  <a:extLst>
                    <a:ext uri="{FF2B5EF4-FFF2-40B4-BE49-F238E27FC236}">
                      <a16:creationId xmlns:a16="http://schemas.microsoft.com/office/drawing/2014/main" id="{A3756FDA-F756-4371-653A-CB2D4D9D9018}"/>
                    </a:ext>
                  </a:extLst>
                </p:cNvPr>
                <p:cNvSpPr/>
                <p:nvPr/>
              </p:nvSpPr>
              <p:spPr>
                <a:xfrm>
                  <a:off x="7132449" y="2951477"/>
                  <a:ext cx="18971" cy="230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6" h="725" extrusionOk="0">
                      <a:moveTo>
                        <a:pt x="177" y="0"/>
                      </a:moveTo>
                      <a:cubicBezTo>
                        <a:pt x="154" y="0"/>
                        <a:pt x="130" y="7"/>
                        <a:pt x="108" y="22"/>
                      </a:cubicBezTo>
                      <a:cubicBezTo>
                        <a:pt x="24" y="69"/>
                        <a:pt x="1" y="153"/>
                        <a:pt x="48" y="236"/>
                      </a:cubicBezTo>
                      <a:lnTo>
                        <a:pt x="274" y="653"/>
                      </a:lnTo>
                      <a:cubicBezTo>
                        <a:pt x="310" y="689"/>
                        <a:pt x="358" y="724"/>
                        <a:pt x="417" y="724"/>
                      </a:cubicBezTo>
                      <a:cubicBezTo>
                        <a:pt x="441" y="724"/>
                        <a:pt x="477" y="724"/>
                        <a:pt x="489" y="712"/>
                      </a:cubicBezTo>
                      <a:cubicBezTo>
                        <a:pt x="584" y="665"/>
                        <a:pt x="596" y="570"/>
                        <a:pt x="548" y="498"/>
                      </a:cubicBezTo>
                      <a:lnTo>
                        <a:pt x="310" y="81"/>
                      </a:lnTo>
                      <a:cubicBezTo>
                        <a:pt x="277" y="32"/>
                        <a:pt x="228" y="0"/>
                        <a:pt x="17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64" name="Google Shape;14321;p76">
                  <a:extLst>
                    <a:ext uri="{FF2B5EF4-FFF2-40B4-BE49-F238E27FC236}">
                      <a16:creationId xmlns:a16="http://schemas.microsoft.com/office/drawing/2014/main" id="{56929E2B-FB97-EBA6-3E60-6383A369B113}"/>
                    </a:ext>
                  </a:extLst>
                </p:cNvPr>
                <p:cNvSpPr/>
                <p:nvPr/>
              </p:nvSpPr>
              <p:spPr>
                <a:xfrm>
                  <a:off x="7249552" y="3153852"/>
                  <a:ext cx="18971" cy="22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6" h="713" extrusionOk="0">
                      <a:moveTo>
                        <a:pt x="173" y="0"/>
                      </a:moveTo>
                      <a:cubicBezTo>
                        <a:pt x="148" y="0"/>
                        <a:pt x="122" y="7"/>
                        <a:pt x="96" y="22"/>
                      </a:cubicBezTo>
                      <a:cubicBezTo>
                        <a:pt x="24" y="69"/>
                        <a:pt x="1" y="153"/>
                        <a:pt x="36" y="224"/>
                      </a:cubicBezTo>
                      <a:lnTo>
                        <a:pt x="274" y="641"/>
                      </a:lnTo>
                      <a:cubicBezTo>
                        <a:pt x="310" y="689"/>
                        <a:pt x="358" y="712"/>
                        <a:pt x="417" y="712"/>
                      </a:cubicBezTo>
                      <a:cubicBezTo>
                        <a:pt x="441" y="712"/>
                        <a:pt x="477" y="712"/>
                        <a:pt x="489" y="700"/>
                      </a:cubicBezTo>
                      <a:cubicBezTo>
                        <a:pt x="560" y="665"/>
                        <a:pt x="596" y="569"/>
                        <a:pt x="548" y="498"/>
                      </a:cubicBezTo>
                      <a:lnTo>
                        <a:pt x="310" y="81"/>
                      </a:lnTo>
                      <a:cubicBezTo>
                        <a:pt x="277" y="32"/>
                        <a:pt x="228" y="0"/>
                        <a:pt x="17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65" name="Google Shape;14322;p76">
                  <a:extLst>
                    <a:ext uri="{FF2B5EF4-FFF2-40B4-BE49-F238E27FC236}">
                      <a16:creationId xmlns:a16="http://schemas.microsoft.com/office/drawing/2014/main" id="{C9D4B674-DB94-2CB8-7AFA-C6787550F572}"/>
                    </a:ext>
                  </a:extLst>
                </p:cNvPr>
                <p:cNvSpPr/>
                <p:nvPr/>
              </p:nvSpPr>
              <p:spPr>
                <a:xfrm>
                  <a:off x="7289721" y="3113969"/>
                  <a:ext cx="24286" cy="17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37" extrusionOk="0">
                      <a:moveTo>
                        <a:pt x="172" y="0"/>
                      </a:moveTo>
                      <a:cubicBezTo>
                        <a:pt x="121" y="0"/>
                        <a:pt x="72" y="29"/>
                        <a:pt x="48" y="84"/>
                      </a:cubicBezTo>
                      <a:cubicBezTo>
                        <a:pt x="1" y="156"/>
                        <a:pt x="24" y="239"/>
                        <a:pt x="108" y="287"/>
                      </a:cubicBezTo>
                      <a:lnTo>
                        <a:pt x="524" y="525"/>
                      </a:lnTo>
                      <a:cubicBezTo>
                        <a:pt x="548" y="537"/>
                        <a:pt x="560" y="537"/>
                        <a:pt x="596" y="537"/>
                      </a:cubicBezTo>
                      <a:cubicBezTo>
                        <a:pt x="655" y="537"/>
                        <a:pt x="703" y="513"/>
                        <a:pt x="727" y="465"/>
                      </a:cubicBezTo>
                      <a:cubicBezTo>
                        <a:pt x="763" y="394"/>
                        <a:pt x="739" y="310"/>
                        <a:pt x="667" y="263"/>
                      </a:cubicBezTo>
                      <a:lnTo>
                        <a:pt x="251" y="25"/>
                      </a:lnTo>
                      <a:cubicBezTo>
                        <a:pt x="226" y="8"/>
                        <a:pt x="199" y="0"/>
                        <a:pt x="17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66" name="Google Shape;14323;p76">
                  <a:extLst>
                    <a:ext uri="{FF2B5EF4-FFF2-40B4-BE49-F238E27FC236}">
                      <a16:creationId xmlns:a16="http://schemas.microsoft.com/office/drawing/2014/main" id="{A9AD7CD9-96D3-4AE8-A388-33B4FDCE7FF1}"/>
                    </a:ext>
                  </a:extLst>
                </p:cNvPr>
                <p:cNvSpPr/>
                <p:nvPr/>
              </p:nvSpPr>
              <p:spPr>
                <a:xfrm>
                  <a:off x="7086964" y="2996931"/>
                  <a:ext cx="24668" cy="174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5" h="547" extrusionOk="0">
                      <a:moveTo>
                        <a:pt x="179" y="1"/>
                      </a:moveTo>
                      <a:cubicBezTo>
                        <a:pt x="125" y="1"/>
                        <a:pt x="73" y="33"/>
                        <a:pt x="48" y="82"/>
                      </a:cubicBezTo>
                      <a:cubicBezTo>
                        <a:pt x="1" y="154"/>
                        <a:pt x="25" y="249"/>
                        <a:pt x="108" y="285"/>
                      </a:cubicBezTo>
                      <a:lnTo>
                        <a:pt x="525" y="535"/>
                      </a:lnTo>
                      <a:cubicBezTo>
                        <a:pt x="548" y="546"/>
                        <a:pt x="560" y="546"/>
                        <a:pt x="596" y="546"/>
                      </a:cubicBezTo>
                      <a:cubicBezTo>
                        <a:pt x="656" y="546"/>
                        <a:pt x="703" y="511"/>
                        <a:pt x="727" y="475"/>
                      </a:cubicBezTo>
                      <a:cubicBezTo>
                        <a:pt x="775" y="415"/>
                        <a:pt x="739" y="308"/>
                        <a:pt x="668" y="261"/>
                      </a:cubicBezTo>
                      <a:lnTo>
                        <a:pt x="251" y="23"/>
                      </a:lnTo>
                      <a:cubicBezTo>
                        <a:pt x="228" y="8"/>
                        <a:pt x="204" y="1"/>
                        <a:pt x="17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67" name="Google Shape;14324;p76">
                  <a:extLst>
                    <a:ext uri="{FF2B5EF4-FFF2-40B4-BE49-F238E27FC236}">
                      <a16:creationId xmlns:a16="http://schemas.microsoft.com/office/drawing/2014/main" id="{48BA0AE4-E08A-36A9-F71E-12D4108F126B}"/>
                    </a:ext>
                  </a:extLst>
                </p:cNvPr>
                <p:cNvSpPr/>
                <p:nvPr/>
              </p:nvSpPr>
              <p:spPr>
                <a:xfrm>
                  <a:off x="7289339" y="2996931"/>
                  <a:ext cx="24668" cy="174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5" h="547" extrusionOk="0">
                      <a:moveTo>
                        <a:pt x="590" y="1"/>
                      </a:moveTo>
                      <a:cubicBezTo>
                        <a:pt x="565" y="1"/>
                        <a:pt x="539" y="8"/>
                        <a:pt x="513" y="23"/>
                      </a:cubicBezTo>
                      <a:lnTo>
                        <a:pt x="96" y="261"/>
                      </a:lnTo>
                      <a:cubicBezTo>
                        <a:pt x="25" y="308"/>
                        <a:pt x="1" y="392"/>
                        <a:pt x="36" y="475"/>
                      </a:cubicBezTo>
                      <a:cubicBezTo>
                        <a:pt x="72" y="511"/>
                        <a:pt x="108" y="546"/>
                        <a:pt x="179" y="546"/>
                      </a:cubicBezTo>
                      <a:cubicBezTo>
                        <a:pt x="203" y="546"/>
                        <a:pt x="239" y="546"/>
                        <a:pt x="251" y="535"/>
                      </a:cubicBezTo>
                      <a:lnTo>
                        <a:pt x="667" y="285"/>
                      </a:lnTo>
                      <a:cubicBezTo>
                        <a:pt x="751" y="249"/>
                        <a:pt x="775" y="154"/>
                        <a:pt x="727" y="82"/>
                      </a:cubicBezTo>
                      <a:cubicBezTo>
                        <a:pt x="694" y="33"/>
                        <a:pt x="645" y="1"/>
                        <a:pt x="59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68" name="Google Shape;14325;p76">
                  <a:extLst>
                    <a:ext uri="{FF2B5EF4-FFF2-40B4-BE49-F238E27FC236}">
                      <a16:creationId xmlns:a16="http://schemas.microsoft.com/office/drawing/2014/main" id="{65FAC435-022E-9922-8B0B-13384BFDAA21}"/>
                    </a:ext>
                  </a:extLst>
                </p:cNvPr>
                <p:cNvSpPr/>
                <p:nvPr/>
              </p:nvSpPr>
              <p:spPr>
                <a:xfrm>
                  <a:off x="7086964" y="3113587"/>
                  <a:ext cx="24668" cy="17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5" h="537" extrusionOk="0">
                      <a:moveTo>
                        <a:pt x="597" y="0"/>
                      </a:moveTo>
                      <a:cubicBezTo>
                        <a:pt x="570" y="0"/>
                        <a:pt x="541" y="8"/>
                        <a:pt x="513" y="25"/>
                      </a:cubicBezTo>
                      <a:lnTo>
                        <a:pt x="108" y="263"/>
                      </a:lnTo>
                      <a:cubicBezTo>
                        <a:pt x="25" y="299"/>
                        <a:pt x="1" y="394"/>
                        <a:pt x="36" y="465"/>
                      </a:cubicBezTo>
                      <a:cubicBezTo>
                        <a:pt x="72" y="513"/>
                        <a:pt x="120" y="537"/>
                        <a:pt x="179" y="537"/>
                      </a:cubicBezTo>
                      <a:cubicBezTo>
                        <a:pt x="203" y="537"/>
                        <a:pt x="239" y="537"/>
                        <a:pt x="251" y="525"/>
                      </a:cubicBezTo>
                      <a:lnTo>
                        <a:pt x="668" y="287"/>
                      </a:lnTo>
                      <a:cubicBezTo>
                        <a:pt x="739" y="263"/>
                        <a:pt x="775" y="156"/>
                        <a:pt x="727" y="84"/>
                      </a:cubicBezTo>
                      <a:cubicBezTo>
                        <a:pt x="696" y="29"/>
                        <a:pt x="649" y="0"/>
                        <a:pt x="5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152" name="Google Shape;11509;p71">
                <a:extLst>
                  <a:ext uri="{FF2B5EF4-FFF2-40B4-BE49-F238E27FC236}">
                    <a16:creationId xmlns:a16="http://schemas.microsoft.com/office/drawing/2014/main" id="{DE24B3A7-C522-1EFC-22F3-66BB72A45CE1}"/>
                  </a:ext>
                </a:extLst>
              </p:cNvPr>
              <p:cNvGrpSpPr/>
              <p:nvPr/>
            </p:nvGrpSpPr>
            <p:grpSpPr>
              <a:xfrm>
                <a:off x="7479981" y="4127590"/>
                <a:ext cx="285230" cy="355597"/>
                <a:chOff x="8007400" y="2902278"/>
                <a:chExt cx="285230" cy="355597"/>
              </a:xfrm>
              <a:grpFill/>
            </p:grpSpPr>
            <p:sp>
              <p:nvSpPr>
                <p:cNvPr id="153" name="Google Shape;11510;p71">
                  <a:extLst>
                    <a:ext uri="{FF2B5EF4-FFF2-40B4-BE49-F238E27FC236}">
                      <a16:creationId xmlns:a16="http://schemas.microsoft.com/office/drawing/2014/main" id="{0A8FA450-9C78-ADA0-94EB-FDDBBAC24305}"/>
                    </a:ext>
                  </a:extLst>
                </p:cNvPr>
                <p:cNvSpPr/>
                <p:nvPr/>
              </p:nvSpPr>
              <p:spPr>
                <a:xfrm>
                  <a:off x="8134820" y="3165305"/>
                  <a:ext cx="39851" cy="398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1" h="1251" extrusionOk="0">
                      <a:moveTo>
                        <a:pt x="632" y="310"/>
                      </a:moveTo>
                      <a:cubicBezTo>
                        <a:pt x="799" y="310"/>
                        <a:pt x="930" y="441"/>
                        <a:pt x="930" y="608"/>
                      </a:cubicBezTo>
                      <a:cubicBezTo>
                        <a:pt x="930" y="775"/>
                        <a:pt x="799" y="906"/>
                        <a:pt x="632" y="906"/>
                      </a:cubicBezTo>
                      <a:cubicBezTo>
                        <a:pt x="465" y="906"/>
                        <a:pt x="334" y="775"/>
                        <a:pt x="334" y="608"/>
                      </a:cubicBezTo>
                      <a:cubicBezTo>
                        <a:pt x="334" y="441"/>
                        <a:pt x="465" y="310"/>
                        <a:pt x="632" y="310"/>
                      </a:cubicBezTo>
                      <a:close/>
                      <a:moveTo>
                        <a:pt x="632" y="1"/>
                      </a:moveTo>
                      <a:cubicBezTo>
                        <a:pt x="287" y="1"/>
                        <a:pt x="1" y="275"/>
                        <a:pt x="1" y="620"/>
                      </a:cubicBezTo>
                      <a:cubicBezTo>
                        <a:pt x="1" y="965"/>
                        <a:pt x="287" y="1251"/>
                        <a:pt x="632" y="1251"/>
                      </a:cubicBezTo>
                      <a:cubicBezTo>
                        <a:pt x="977" y="1251"/>
                        <a:pt x="1251" y="965"/>
                        <a:pt x="1251" y="620"/>
                      </a:cubicBezTo>
                      <a:cubicBezTo>
                        <a:pt x="1251" y="275"/>
                        <a:pt x="977" y="1"/>
                        <a:pt x="63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54" name="Google Shape;11511;p71">
                  <a:extLst>
                    <a:ext uri="{FF2B5EF4-FFF2-40B4-BE49-F238E27FC236}">
                      <a16:creationId xmlns:a16="http://schemas.microsoft.com/office/drawing/2014/main" id="{CE94A2F9-C086-B08E-5A19-4B483306A355}"/>
                    </a:ext>
                  </a:extLst>
                </p:cNvPr>
                <p:cNvSpPr/>
                <p:nvPr/>
              </p:nvSpPr>
              <p:spPr>
                <a:xfrm>
                  <a:off x="8007400" y="2902278"/>
                  <a:ext cx="285230" cy="3555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54" h="11163" extrusionOk="0">
                      <a:moveTo>
                        <a:pt x="6528" y="337"/>
                      </a:moveTo>
                      <a:cubicBezTo>
                        <a:pt x="6549" y="337"/>
                        <a:pt x="6573" y="346"/>
                        <a:pt x="6596" y="364"/>
                      </a:cubicBezTo>
                      <a:lnTo>
                        <a:pt x="7632" y="1412"/>
                      </a:lnTo>
                      <a:cubicBezTo>
                        <a:pt x="7668" y="1435"/>
                        <a:pt x="7668" y="1483"/>
                        <a:pt x="7632" y="1519"/>
                      </a:cubicBezTo>
                      <a:lnTo>
                        <a:pt x="7489" y="1674"/>
                      </a:lnTo>
                      <a:cubicBezTo>
                        <a:pt x="7472" y="1691"/>
                        <a:pt x="7454" y="1700"/>
                        <a:pt x="7434" y="1700"/>
                      </a:cubicBezTo>
                      <a:cubicBezTo>
                        <a:pt x="7415" y="1700"/>
                        <a:pt x="7394" y="1691"/>
                        <a:pt x="7370" y="1674"/>
                      </a:cubicBezTo>
                      <a:lnTo>
                        <a:pt x="6323" y="626"/>
                      </a:lnTo>
                      <a:cubicBezTo>
                        <a:pt x="6299" y="590"/>
                        <a:pt x="6299" y="542"/>
                        <a:pt x="6323" y="519"/>
                      </a:cubicBezTo>
                      <a:lnTo>
                        <a:pt x="6477" y="364"/>
                      </a:lnTo>
                      <a:cubicBezTo>
                        <a:pt x="6489" y="346"/>
                        <a:pt x="6507" y="337"/>
                        <a:pt x="6528" y="337"/>
                      </a:cubicBezTo>
                      <a:close/>
                      <a:moveTo>
                        <a:pt x="6299" y="1066"/>
                      </a:moveTo>
                      <a:lnTo>
                        <a:pt x="7001" y="1769"/>
                      </a:lnTo>
                      <a:lnTo>
                        <a:pt x="6346" y="2424"/>
                      </a:lnTo>
                      <a:lnTo>
                        <a:pt x="5644" y="1721"/>
                      </a:lnTo>
                      <a:lnTo>
                        <a:pt x="6299" y="1066"/>
                      </a:lnTo>
                      <a:close/>
                      <a:moveTo>
                        <a:pt x="2155" y="4698"/>
                      </a:moveTo>
                      <a:lnTo>
                        <a:pt x="2453" y="4995"/>
                      </a:lnTo>
                      <a:lnTo>
                        <a:pt x="2215" y="5198"/>
                      </a:lnTo>
                      <a:cubicBezTo>
                        <a:pt x="2203" y="5216"/>
                        <a:pt x="2182" y="5225"/>
                        <a:pt x="2160" y="5225"/>
                      </a:cubicBezTo>
                      <a:cubicBezTo>
                        <a:pt x="2137" y="5225"/>
                        <a:pt x="2114" y="5216"/>
                        <a:pt x="2096" y="5198"/>
                      </a:cubicBezTo>
                      <a:lnTo>
                        <a:pt x="1941" y="5031"/>
                      </a:lnTo>
                      <a:cubicBezTo>
                        <a:pt x="1905" y="5007"/>
                        <a:pt x="1905" y="4948"/>
                        <a:pt x="1941" y="4924"/>
                      </a:cubicBezTo>
                      <a:lnTo>
                        <a:pt x="2155" y="4698"/>
                      </a:lnTo>
                      <a:close/>
                      <a:moveTo>
                        <a:pt x="2408" y="3865"/>
                      </a:moveTo>
                      <a:cubicBezTo>
                        <a:pt x="2416" y="3865"/>
                        <a:pt x="2422" y="3869"/>
                        <a:pt x="2429" y="3876"/>
                      </a:cubicBezTo>
                      <a:lnTo>
                        <a:pt x="2572" y="4031"/>
                      </a:lnTo>
                      <a:cubicBezTo>
                        <a:pt x="4203" y="5662"/>
                        <a:pt x="4144" y="5579"/>
                        <a:pt x="4108" y="5603"/>
                      </a:cubicBezTo>
                      <a:lnTo>
                        <a:pt x="3846" y="5876"/>
                      </a:lnTo>
                      <a:cubicBezTo>
                        <a:pt x="3842" y="5879"/>
                        <a:pt x="3839" y="5883"/>
                        <a:pt x="3835" y="5883"/>
                      </a:cubicBezTo>
                      <a:cubicBezTo>
                        <a:pt x="3804" y="5883"/>
                        <a:pt x="3678" y="5722"/>
                        <a:pt x="2120" y="4174"/>
                      </a:cubicBezTo>
                      <a:cubicBezTo>
                        <a:pt x="2096" y="4162"/>
                        <a:pt x="2096" y="4138"/>
                        <a:pt x="2120" y="4138"/>
                      </a:cubicBezTo>
                      <a:cubicBezTo>
                        <a:pt x="2328" y="3930"/>
                        <a:pt x="2378" y="3865"/>
                        <a:pt x="2408" y="3865"/>
                      </a:cubicBezTo>
                      <a:close/>
                      <a:moveTo>
                        <a:pt x="3025" y="5579"/>
                      </a:moveTo>
                      <a:lnTo>
                        <a:pt x="3322" y="5876"/>
                      </a:lnTo>
                      <a:lnTo>
                        <a:pt x="3084" y="6079"/>
                      </a:lnTo>
                      <a:cubicBezTo>
                        <a:pt x="3066" y="6097"/>
                        <a:pt x="3042" y="6106"/>
                        <a:pt x="3020" y="6106"/>
                      </a:cubicBezTo>
                      <a:cubicBezTo>
                        <a:pt x="2998" y="6106"/>
                        <a:pt x="2977" y="6097"/>
                        <a:pt x="2965" y="6079"/>
                      </a:cubicBezTo>
                      <a:lnTo>
                        <a:pt x="2798" y="5912"/>
                      </a:lnTo>
                      <a:cubicBezTo>
                        <a:pt x="2774" y="5888"/>
                        <a:pt x="2774" y="5829"/>
                        <a:pt x="2798" y="5793"/>
                      </a:cubicBezTo>
                      <a:lnTo>
                        <a:pt x="3025" y="5579"/>
                      </a:lnTo>
                      <a:close/>
                      <a:moveTo>
                        <a:pt x="3025" y="6936"/>
                      </a:moveTo>
                      <a:cubicBezTo>
                        <a:pt x="3072" y="6936"/>
                        <a:pt x="3096" y="6972"/>
                        <a:pt x="3096" y="7019"/>
                      </a:cubicBezTo>
                      <a:lnTo>
                        <a:pt x="3096" y="7269"/>
                      </a:lnTo>
                      <a:cubicBezTo>
                        <a:pt x="3096" y="7317"/>
                        <a:pt x="3072" y="7341"/>
                        <a:pt x="3025" y="7341"/>
                      </a:cubicBezTo>
                      <a:lnTo>
                        <a:pt x="405" y="7341"/>
                      </a:lnTo>
                      <a:cubicBezTo>
                        <a:pt x="369" y="7341"/>
                        <a:pt x="334" y="7305"/>
                        <a:pt x="334" y="7269"/>
                      </a:cubicBezTo>
                      <a:lnTo>
                        <a:pt x="334" y="7019"/>
                      </a:lnTo>
                      <a:cubicBezTo>
                        <a:pt x="334" y="6972"/>
                        <a:pt x="358" y="6936"/>
                        <a:pt x="405" y="6936"/>
                      </a:cubicBezTo>
                      <a:close/>
                      <a:moveTo>
                        <a:pt x="1834" y="7674"/>
                      </a:moveTo>
                      <a:cubicBezTo>
                        <a:pt x="2060" y="7960"/>
                        <a:pt x="2322" y="8210"/>
                        <a:pt x="2632" y="8401"/>
                      </a:cubicBezTo>
                      <a:cubicBezTo>
                        <a:pt x="2608" y="8448"/>
                        <a:pt x="2572" y="8496"/>
                        <a:pt x="2548" y="8520"/>
                      </a:cubicBezTo>
                      <a:cubicBezTo>
                        <a:pt x="2489" y="8591"/>
                        <a:pt x="2441" y="8663"/>
                        <a:pt x="2393" y="8746"/>
                      </a:cubicBezTo>
                      <a:cubicBezTo>
                        <a:pt x="2382" y="8770"/>
                        <a:pt x="2334" y="8805"/>
                        <a:pt x="2322" y="8853"/>
                      </a:cubicBezTo>
                      <a:cubicBezTo>
                        <a:pt x="1846" y="8555"/>
                        <a:pt x="1465" y="8151"/>
                        <a:pt x="1167" y="7674"/>
                      </a:cubicBezTo>
                      <a:close/>
                      <a:moveTo>
                        <a:pt x="4632" y="7793"/>
                      </a:moveTo>
                      <a:cubicBezTo>
                        <a:pt x="5870" y="7793"/>
                        <a:pt x="6846" y="8793"/>
                        <a:pt x="6918" y="9936"/>
                      </a:cubicBezTo>
                      <a:lnTo>
                        <a:pt x="2334" y="9936"/>
                      </a:lnTo>
                      <a:cubicBezTo>
                        <a:pt x="2417" y="8770"/>
                        <a:pt x="3406" y="7793"/>
                        <a:pt x="4632" y="7793"/>
                      </a:cubicBezTo>
                      <a:close/>
                      <a:moveTo>
                        <a:pt x="6525" y="1"/>
                      </a:moveTo>
                      <a:cubicBezTo>
                        <a:pt x="6421" y="1"/>
                        <a:pt x="6317" y="42"/>
                        <a:pt x="6239" y="126"/>
                      </a:cubicBezTo>
                      <a:lnTo>
                        <a:pt x="6084" y="269"/>
                      </a:lnTo>
                      <a:cubicBezTo>
                        <a:pt x="5942" y="423"/>
                        <a:pt x="5942" y="662"/>
                        <a:pt x="6073" y="804"/>
                      </a:cubicBezTo>
                      <a:lnTo>
                        <a:pt x="5406" y="1483"/>
                      </a:lnTo>
                      <a:lnTo>
                        <a:pt x="5251" y="1328"/>
                      </a:lnTo>
                      <a:cubicBezTo>
                        <a:pt x="5221" y="1299"/>
                        <a:pt x="5180" y="1284"/>
                        <a:pt x="5136" y="1284"/>
                      </a:cubicBezTo>
                      <a:cubicBezTo>
                        <a:pt x="5093" y="1284"/>
                        <a:pt x="5049" y="1299"/>
                        <a:pt x="5013" y="1328"/>
                      </a:cubicBezTo>
                      <a:lnTo>
                        <a:pt x="3977" y="2376"/>
                      </a:lnTo>
                      <a:cubicBezTo>
                        <a:pt x="3917" y="2436"/>
                        <a:pt x="3917" y="2531"/>
                        <a:pt x="3977" y="2614"/>
                      </a:cubicBezTo>
                      <a:cubicBezTo>
                        <a:pt x="4007" y="2644"/>
                        <a:pt x="4045" y="2659"/>
                        <a:pt x="4087" y="2659"/>
                      </a:cubicBezTo>
                      <a:cubicBezTo>
                        <a:pt x="4129" y="2659"/>
                        <a:pt x="4173" y="2644"/>
                        <a:pt x="4215" y="2614"/>
                      </a:cubicBezTo>
                      <a:lnTo>
                        <a:pt x="5132" y="1685"/>
                      </a:lnTo>
                      <a:lnTo>
                        <a:pt x="6299" y="2852"/>
                      </a:lnTo>
                      <a:lnTo>
                        <a:pt x="4060" y="5079"/>
                      </a:lnTo>
                      <a:lnTo>
                        <a:pt x="2905" y="3924"/>
                      </a:lnTo>
                      <a:lnTo>
                        <a:pt x="3739" y="3090"/>
                      </a:lnTo>
                      <a:cubicBezTo>
                        <a:pt x="3798" y="3031"/>
                        <a:pt x="3798" y="2924"/>
                        <a:pt x="3739" y="2864"/>
                      </a:cubicBezTo>
                      <a:cubicBezTo>
                        <a:pt x="3709" y="2834"/>
                        <a:pt x="3667" y="2820"/>
                        <a:pt x="3624" y="2820"/>
                      </a:cubicBezTo>
                      <a:cubicBezTo>
                        <a:pt x="3581" y="2820"/>
                        <a:pt x="3536" y="2834"/>
                        <a:pt x="3501" y="2864"/>
                      </a:cubicBezTo>
                      <a:lnTo>
                        <a:pt x="2667" y="3698"/>
                      </a:lnTo>
                      <a:lnTo>
                        <a:pt x="2632" y="3662"/>
                      </a:lnTo>
                      <a:cubicBezTo>
                        <a:pt x="2566" y="3596"/>
                        <a:pt x="2477" y="3564"/>
                        <a:pt x="2388" y="3564"/>
                      </a:cubicBezTo>
                      <a:cubicBezTo>
                        <a:pt x="2298" y="3564"/>
                        <a:pt x="2209" y="3596"/>
                        <a:pt x="2143" y="3662"/>
                      </a:cubicBezTo>
                      <a:lnTo>
                        <a:pt x="1870" y="3936"/>
                      </a:lnTo>
                      <a:cubicBezTo>
                        <a:pt x="1739" y="4067"/>
                        <a:pt x="1739" y="4293"/>
                        <a:pt x="1870" y="4424"/>
                      </a:cubicBezTo>
                      <a:lnTo>
                        <a:pt x="1905" y="4460"/>
                      </a:lnTo>
                      <a:cubicBezTo>
                        <a:pt x="1751" y="4638"/>
                        <a:pt x="1548" y="4722"/>
                        <a:pt x="1548" y="4972"/>
                      </a:cubicBezTo>
                      <a:cubicBezTo>
                        <a:pt x="1548" y="5079"/>
                        <a:pt x="1596" y="5186"/>
                        <a:pt x="1667" y="5269"/>
                      </a:cubicBezTo>
                      <a:cubicBezTo>
                        <a:pt x="1786" y="5376"/>
                        <a:pt x="1870" y="5555"/>
                        <a:pt x="2132" y="5555"/>
                      </a:cubicBezTo>
                      <a:cubicBezTo>
                        <a:pt x="2382" y="5555"/>
                        <a:pt x="2465" y="5353"/>
                        <a:pt x="2644" y="5198"/>
                      </a:cubicBezTo>
                      <a:lnTo>
                        <a:pt x="2763" y="5317"/>
                      </a:lnTo>
                      <a:cubicBezTo>
                        <a:pt x="2620" y="5495"/>
                        <a:pt x="2405" y="5591"/>
                        <a:pt x="2405" y="5841"/>
                      </a:cubicBezTo>
                      <a:cubicBezTo>
                        <a:pt x="2405" y="6079"/>
                        <a:pt x="2608" y="6186"/>
                        <a:pt x="2691" y="6305"/>
                      </a:cubicBezTo>
                      <a:cubicBezTo>
                        <a:pt x="2763" y="6377"/>
                        <a:pt x="2870" y="6424"/>
                        <a:pt x="2989" y="6424"/>
                      </a:cubicBezTo>
                      <a:cubicBezTo>
                        <a:pt x="3239" y="6424"/>
                        <a:pt x="3334" y="6210"/>
                        <a:pt x="3513" y="6067"/>
                      </a:cubicBezTo>
                      <a:cubicBezTo>
                        <a:pt x="3525" y="6079"/>
                        <a:pt x="3620" y="6198"/>
                        <a:pt x="3798" y="6198"/>
                      </a:cubicBezTo>
                      <a:cubicBezTo>
                        <a:pt x="3882" y="6198"/>
                        <a:pt x="3977" y="6162"/>
                        <a:pt x="4048" y="6091"/>
                      </a:cubicBezTo>
                      <a:lnTo>
                        <a:pt x="4310" y="5829"/>
                      </a:lnTo>
                      <a:cubicBezTo>
                        <a:pt x="4453" y="5686"/>
                        <a:pt x="4453" y="5472"/>
                        <a:pt x="4310" y="5329"/>
                      </a:cubicBezTo>
                      <a:lnTo>
                        <a:pt x="4287" y="5305"/>
                      </a:lnTo>
                      <a:lnTo>
                        <a:pt x="6239" y="3352"/>
                      </a:lnTo>
                      <a:cubicBezTo>
                        <a:pt x="6930" y="3924"/>
                        <a:pt x="7335" y="4733"/>
                        <a:pt x="7335" y="5626"/>
                      </a:cubicBezTo>
                      <a:cubicBezTo>
                        <a:pt x="7335" y="6555"/>
                        <a:pt x="6906" y="7412"/>
                        <a:pt x="6156" y="7984"/>
                      </a:cubicBezTo>
                      <a:cubicBezTo>
                        <a:pt x="5690" y="7638"/>
                        <a:pt x="5153" y="7470"/>
                        <a:pt x="4619" y="7470"/>
                      </a:cubicBezTo>
                      <a:cubicBezTo>
                        <a:pt x="3993" y="7470"/>
                        <a:pt x="3371" y="7701"/>
                        <a:pt x="2870" y="8151"/>
                      </a:cubicBezTo>
                      <a:cubicBezTo>
                        <a:pt x="2644" y="8008"/>
                        <a:pt x="2453" y="7853"/>
                        <a:pt x="2274" y="7650"/>
                      </a:cubicBezTo>
                      <a:lnTo>
                        <a:pt x="3025" y="7650"/>
                      </a:lnTo>
                      <a:cubicBezTo>
                        <a:pt x="3239" y="7650"/>
                        <a:pt x="3417" y="7472"/>
                        <a:pt x="3417" y="7258"/>
                      </a:cubicBezTo>
                      <a:lnTo>
                        <a:pt x="3417" y="6996"/>
                      </a:lnTo>
                      <a:cubicBezTo>
                        <a:pt x="3417" y="6781"/>
                        <a:pt x="3239" y="6603"/>
                        <a:pt x="3025" y="6603"/>
                      </a:cubicBezTo>
                      <a:lnTo>
                        <a:pt x="405" y="6603"/>
                      </a:lnTo>
                      <a:cubicBezTo>
                        <a:pt x="179" y="6603"/>
                        <a:pt x="0" y="6781"/>
                        <a:pt x="0" y="6996"/>
                      </a:cubicBezTo>
                      <a:lnTo>
                        <a:pt x="0" y="7258"/>
                      </a:lnTo>
                      <a:cubicBezTo>
                        <a:pt x="0" y="7472"/>
                        <a:pt x="179" y="7650"/>
                        <a:pt x="405" y="7650"/>
                      </a:cubicBezTo>
                      <a:lnTo>
                        <a:pt x="774" y="7650"/>
                      </a:lnTo>
                      <a:cubicBezTo>
                        <a:pt x="1036" y="8162"/>
                        <a:pt x="1548" y="8722"/>
                        <a:pt x="2191" y="9127"/>
                      </a:cubicBezTo>
                      <a:cubicBezTo>
                        <a:pt x="2084" y="9377"/>
                        <a:pt x="2036" y="9651"/>
                        <a:pt x="2012" y="9936"/>
                      </a:cubicBezTo>
                      <a:lnTo>
                        <a:pt x="846" y="9936"/>
                      </a:lnTo>
                      <a:cubicBezTo>
                        <a:pt x="774" y="9936"/>
                        <a:pt x="715" y="9972"/>
                        <a:pt x="703" y="10032"/>
                      </a:cubicBezTo>
                      <a:lnTo>
                        <a:pt x="346" y="10948"/>
                      </a:lnTo>
                      <a:cubicBezTo>
                        <a:pt x="298" y="11044"/>
                        <a:pt x="381" y="11163"/>
                        <a:pt x="488" y="11163"/>
                      </a:cubicBezTo>
                      <a:lnTo>
                        <a:pt x="1393" y="11163"/>
                      </a:lnTo>
                      <a:cubicBezTo>
                        <a:pt x="1489" y="11163"/>
                        <a:pt x="1560" y="11091"/>
                        <a:pt x="1560" y="11008"/>
                      </a:cubicBezTo>
                      <a:cubicBezTo>
                        <a:pt x="1560" y="10913"/>
                        <a:pt x="1489" y="10841"/>
                        <a:pt x="1393" y="10841"/>
                      </a:cubicBezTo>
                      <a:lnTo>
                        <a:pt x="739" y="10841"/>
                      </a:lnTo>
                      <a:lnTo>
                        <a:pt x="965" y="10258"/>
                      </a:lnTo>
                      <a:lnTo>
                        <a:pt x="8299" y="10258"/>
                      </a:lnTo>
                      <a:lnTo>
                        <a:pt x="8525" y="10841"/>
                      </a:lnTo>
                      <a:lnTo>
                        <a:pt x="2167" y="10841"/>
                      </a:lnTo>
                      <a:cubicBezTo>
                        <a:pt x="2084" y="10841"/>
                        <a:pt x="2012" y="10913"/>
                        <a:pt x="2012" y="11008"/>
                      </a:cubicBezTo>
                      <a:cubicBezTo>
                        <a:pt x="2012" y="11091"/>
                        <a:pt x="2084" y="11163"/>
                        <a:pt x="2167" y="11163"/>
                      </a:cubicBezTo>
                      <a:lnTo>
                        <a:pt x="8763" y="11163"/>
                      </a:lnTo>
                      <a:cubicBezTo>
                        <a:pt x="8882" y="11163"/>
                        <a:pt x="8954" y="11044"/>
                        <a:pt x="8918" y="10948"/>
                      </a:cubicBezTo>
                      <a:lnTo>
                        <a:pt x="8561" y="10044"/>
                      </a:lnTo>
                      <a:cubicBezTo>
                        <a:pt x="8525" y="9984"/>
                        <a:pt x="8466" y="9936"/>
                        <a:pt x="8406" y="9936"/>
                      </a:cubicBezTo>
                      <a:lnTo>
                        <a:pt x="7251" y="9936"/>
                      </a:lnTo>
                      <a:cubicBezTo>
                        <a:pt x="7216" y="9555"/>
                        <a:pt x="7132" y="9198"/>
                        <a:pt x="6965" y="8889"/>
                      </a:cubicBezTo>
                      <a:cubicBezTo>
                        <a:pt x="7847" y="8210"/>
                        <a:pt x="8430" y="7174"/>
                        <a:pt x="8525" y="6067"/>
                      </a:cubicBezTo>
                      <a:cubicBezTo>
                        <a:pt x="8537" y="5972"/>
                        <a:pt x="8466" y="5900"/>
                        <a:pt x="8382" y="5888"/>
                      </a:cubicBezTo>
                      <a:cubicBezTo>
                        <a:pt x="8371" y="5886"/>
                        <a:pt x="8360" y="5884"/>
                        <a:pt x="8350" y="5884"/>
                      </a:cubicBezTo>
                      <a:cubicBezTo>
                        <a:pt x="8271" y="5884"/>
                        <a:pt x="8214" y="5958"/>
                        <a:pt x="8204" y="6031"/>
                      </a:cubicBezTo>
                      <a:cubicBezTo>
                        <a:pt x="8097" y="7043"/>
                        <a:pt x="7597" y="7972"/>
                        <a:pt x="6799" y="8603"/>
                      </a:cubicBezTo>
                      <a:cubicBezTo>
                        <a:pt x="6751" y="8543"/>
                        <a:pt x="6715" y="8508"/>
                        <a:pt x="6668" y="8460"/>
                      </a:cubicBezTo>
                      <a:cubicBezTo>
                        <a:pt x="6608" y="8389"/>
                        <a:pt x="6537" y="8293"/>
                        <a:pt x="6454" y="8222"/>
                      </a:cubicBezTo>
                      <a:lnTo>
                        <a:pt x="6430" y="8186"/>
                      </a:lnTo>
                      <a:cubicBezTo>
                        <a:pt x="8037" y="6912"/>
                        <a:pt x="8097" y="4460"/>
                        <a:pt x="6477" y="3114"/>
                      </a:cubicBezTo>
                      <a:lnTo>
                        <a:pt x="6632" y="2948"/>
                      </a:lnTo>
                      <a:cubicBezTo>
                        <a:pt x="6692" y="2888"/>
                        <a:pt x="6692" y="2793"/>
                        <a:pt x="6632" y="2733"/>
                      </a:cubicBezTo>
                      <a:lnTo>
                        <a:pt x="6561" y="2650"/>
                      </a:lnTo>
                      <a:lnTo>
                        <a:pt x="6656" y="2567"/>
                      </a:lnTo>
                      <a:cubicBezTo>
                        <a:pt x="7013" y="2793"/>
                        <a:pt x="7489" y="3305"/>
                        <a:pt x="7799" y="3900"/>
                      </a:cubicBezTo>
                      <a:cubicBezTo>
                        <a:pt x="8037" y="4352"/>
                        <a:pt x="8168" y="4876"/>
                        <a:pt x="8216" y="5376"/>
                      </a:cubicBezTo>
                      <a:cubicBezTo>
                        <a:pt x="8216" y="5465"/>
                        <a:pt x="8287" y="5532"/>
                        <a:pt x="8373" y="5532"/>
                      </a:cubicBezTo>
                      <a:cubicBezTo>
                        <a:pt x="8380" y="5532"/>
                        <a:pt x="8387" y="5532"/>
                        <a:pt x="8394" y="5531"/>
                      </a:cubicBezTo>
                      <a:cubicBezTo>
                        <a:pt x="8478" y="5531"/>
                        <a:pt x="8561" y="5436"/>
                        <a:pt x="8537" y="5353"/>
                      </a:cubicBezTo>
                      <a:cubicBezTo>
                        <a:pt x="8454" y="4138"/>
                        <a:pt x="7858" y="3055"/>
                        <a:pt x="6894" y="2328"/>
                      </a:cubicBezTo>
                      <a:lnTo>
                        <a:pt x="7251" y="1971"/>
                      </a:lnTo>
                      <a:cubicBezTo>
                        <a:pt x="7317" y="2002"/>
                        <a:pt x="7384" y="2017"/>
                        <a:pt x="7446" y="2017"/>
                      </a:cubicBezTo>
                      <a:cubicBezTo>
                        <a:pt x="7551" y="2017"/>
                        <a:pt x="7644" y="1975"/>
                        <a:pt x="7704" y="1900"/>
                      </a:cubicBezTo>
                      <a:lnTo>
                        <a:pt x="7858" y="1745"/>
                      </a:lnTo>
                      <a:cubicBezTo>
                        <a:pt x="8025" y="1578"/>
                        <a:pt x="8025" y="1328"/>
                        <a:pt x="7858" y="1162"/>
                      </a:cubicBezTo>
                      <a:lnTo>
                        <a:pt x="6811" y="126"/>
                      </a:lnTo>
                      <a:cubicBezTo>
                        <a:pt x="6733" y="42"/>
                        <a:pt x="6629" y="1"/>
                        <a:pt x="652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endParaRPr/>
                </a:p>
              </p:txBody>
            </p:sp>
          </p:grpSp>
        </p:grpSp>
      </p:grpSp>
      <p:pic>
        <p:nvPicPr>
          <p:cNvPr id="31" name="Graphic 30" descr="Piggy Bank with solid fill">
            <a:extLst>
              <a:ext uri="{FF2B5EF4-FFF2-40B4-BE49-F238E27FC236}">
                <a16:creationId xmlns:a16="http://schemas.microsoft.com/office/drawing/2014/main" id="{BC3E3FC1-4438-9171-31FF-483BE9E3C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49687" y="564218"/>
            <a:ext cx="474012" cy="47401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34148D-D365-3253-B8FD-697AC4C06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78314" y="6350851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3</a:t>
            </a:fld>
            <a:endParaRPr lang="fr-FR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412C678-771C-EE72-381C-52C88D3C1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56350"/>
            <a:ext cx="6572221" cy="365125"/>
          </a:xfrm>
        </p:spPr>
        <p:txBody>
          <a:bodyPr/>
          <a:lstStyle/>
          <a:p>
            <a:r>
              <a:rPr lang="en-US" dirty="0"/>
              <a:t>Cristina Lara Arnaud</a:t>
            </a:r>
          </a:p>
        </p:txBody>
      </p:sp>
      <p:sp>
        <p:nvSpPr>
          <p:cNvPr id="7" name="Date Placeholder 76">
            <a:extLst>
              <a:ext uri="{FF2B5EF4-FFF2-40B4-BE49-F238E27FC236}">
                <a16:creationId xmlns:a16="http://schemas.microsoft.com/office/drawing/2014/main" id="{F928C8CC-AA19-BDC3-D5BC-44125EEB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35855" y="6350851"/>
            <a:ext cx="631160" cy="365125"/>
          </a:xfrm>
        </p:spPr>
        <p:txBody>
          <a:bodyPr/>
          <a:lstStyle/>
          <a:p>
            <a:r>
              <a:rPr lang="en-US" dirty="0"/>
              <a:t>25/03/2025</a:t>
            </a:r>
          </a:p>
        </p:txBody>
      </p:sp>
    </p:spTree>
    <p:extLst>
      <p:ext uri="{BB962C8B-B14F-4D97-AF65-F5344CB8AC3E}">
        <p14:creationId xmlns:p14="http://schemas.microsoft.com/office/powerpoint/2010/main" val="3263178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3E22CD4-1A00-9C8C-9710-DBE4ACA91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8300"/>
            <a:ext cx="5616574" cy="1065742"/>
          </a:xfrm>
        </p:spPr>
        <p:txBody>
          <a:bodyPr anchor="t">
            <a:normAutofit/>
          </a:bodyPr>
          <a:lstStyle/>
          <a:p>
            <a:r>
              <a:rPr lang="en-US" sz="2800" dirty="0"/>
              <a:t>Expenditure figures</a:t>
            </a:r>
            <a:endParaRPr lang="en-GB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EFC48A-FBA2-18B3-0D64-2B4297313F3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447" t="-5268" r="12991" b="5270"/>
          <a:stretch/>
        </p:blipFill>
        <p:spPr>
          <a:xfrm>
            <a:off x="877266" y="976075"/>
            <a:ext cx="4678017" cy="4905850"/>
          </a:xfrm>
          <a:prstGeom prst="rect">
            <a:avLst/>
          </a:prstGeom>
          <a:noFill/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1EF2BE-7C2D-74B0-B90E-650652D5972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B124D2C-21F3-1EF3-EBA6-BF3ED4F27561}"/>
              </a:ext>
            </a:extLst>
          </p:cNvPr>
          <p:cNvSpPr txBox="1">
            <a:spLocks/>
          </p:cNvSpPr>
          <p:nvPr/>
        </p:nvSpPr>
        <p:spPr>
          <a:xfrm>
            <a:off x="2809889" y="6421189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Cristina Lara Arnaud</a:t>
            </a:r>
          </a:p>
        </p:txBody>
      </p:sp>
      <p:sp>
        <p:nvSpPr>
          <p:cNvPr id="14" name="Date Placeholder 76">
            <a:extLst>
              <a:ext uri="{FF2B5EF4-FFF2-40B4-BE49-F238E27FC236}">
                <a16:creationId xmlns:a16="http://schemas.microsoft.com/office/drawing/2014/main" id="{B3FB251A-EA45-C1EE-0B5A-90DB853202CA}"/>
              </a:ext>
            </a:extLst>
          </p:cNvPr>
          <p:cNvSpPr txBox="1">
            <a:spLocks/>
          </p:cNvSpPr>
          <p:nvPr/>
        </p:nvSpPr>
        <p:spPr>
          <a:xfrm>
            <a:off x="1942532" y="6413443"/>
            <a:ext cx="87338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25/03/2025</a:t>
            </a:r>
          </a:p>
        </p:txBody>
      </p:sp>
      <p:sp>
        <p:nvSpPr>
          <p:cNvPr id="15" name="Freeform 2">
            <a:extLst>
              <a:ext uri="{FF2B5EF4-FFF2-40B4-BE49-F238E27FC236}">
                <a16:creationId xmlns:a16="http://schemas.microsoft.com/office/drawing/2014/main" id="{62B5D525-4170-B5EF-D084-7EF8E55225C9}"/>
              </a:ext>
            </a:extLst>
          </p:cNvPr>
          <p:cNvSpPr/>
          <p:nvPr/>
        </p:nvSpPr>
        <p:spPr>
          <a:xfrm>
            <a:off x="5854023" y="2514549"/>
            <a:ext cx="6209140" cy="3306010"/>
          </a:xfrm>
          <a:custGeom>
            <a:avLst/>
            <a:gdLst/>
            <a:ahLst/>
            <a:cxnLst/>
            <a:rect l="l" t="t" r="r" b="b"/>
            <a:pathLst>
              <a:path w="5751417" h="3062299">
                <a:moveTo>
                  <a:pt x="0" y="0"/>
                </a:moveTo>
                <a:lnTo>
                  <a:pt x="5751417" y="0"/>
                </a:lnTo>
                <a:lnTo>
                  <a:pt x="5751417" y="3062299"/>
                </a:lnTo>
                <a:lnTo>
                  <a:pt x="0" y="306229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85" t="-1119" r="-942" b="-1310"/>
            </a:stretch>
          </a:blip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547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6" name="Google Shape;10973;p89">
            <a:extLst>
              <a:ext uri="{FF2B5EF4-FFF2-40B4-BE49-F238E27FC236}">
                <a16:creationId xmlns:a16="http://schemas.microsoft.com/office/drawing/2014/main" id="{28296062-45DA-783D-C373-26A88150F797}"/>
              </a:ext>
            </a:extLst>
          </p:cNvPr>
          <p:cNvGrpSpPr/>
          <p:nvPr/>
        </p:nvGrpSpPr>
        <p:grpSpPr>
          <a:xfrm>
            <a:off x="2632539" y="980188"/>
            <a:ext cx="1079348" cy="1523056"/>
            <a:chOff x="908482" y="1502585"/>
            <a:chExt cx="257112" cy="362808"/>
          </a:xfrm>
        </p:grpSpPr>
        <p:sp>
          <p:nvSpPr>
            <p:cNvPr id="1367" name="Google Shape;10974;p89">
              <a:extLst>
                <a:ext uri="{FF2B5EF4-FFF2-40B4-BE49-F238E27FC236}">
                  <a16:creationId xmlns:a16="http://schemas.microsoft.com/office/drawing/2014/main" id="{E7B16BF9-F915-AA56-4FBB-890D181F44E1}"/>
                </a:ext>
              </a:extLst>
            </p:cNvPr>
            <p:cNvSpPr/>
            <p:nvPr/>
          </p:nvSpPr>
          <p:spPr>
            <a:xfrm>
              <a:off x="908482" y="1526088"/>
              <a:ext cx="257112" cy="339305"/>
            </a:xfrm>
            <a:custGeom>
              <a:avLst/>
              <a:gdLst/>
              <a:ahLst/>
              <a:cxnLst/>
              <a:rect l="l" t="t" r="r" b="b"/>
              <a:pathLst>
                <a:path w="9791" h="12921" extrusionOk="0">
                  <a:moveTo>
                    <a:pt x="670" y="0"/>
                  </a:moveTo>
                  <a:cubicBezTo>
                    <a:pt x="297" y="0"/>
                    <a:pt x="0" y="297"/>
                    <a:pt x="0" y="670"/>
                  </a:cubicBezTo>
                  <a:lnTo>
                    <a:pt x="0" y="12250"/>
                  </a:lnTo>
                  <a:cubicBezTo>
                    <a:pt x="0" y="12623"/>
                    <a:pt x="297" y="12920"/>
                    <a:pt x="670" y="12920"/>
                  </a:cubicBezTo>
                  <a:lnTo>
                    <a:pt x="9131" y="12920"/>
                  </a:lnTo>
                  <a:cubicBezTo>
                    <a:pt x="9494" y="12920"/>
                    <a:pt x="9791" y="12623"/>
                    <a:pt x="9791" y="12250"/>
                  </a:cubicBezTo>
                  <a:lnTo>
                    <a:pt x="9791" y="670"/>
                  </a:lnTo>
                  <a:cubicBezTo>
                    <a:pt x="9791" y="297"/>
                    <a:pt x="9494" y="0"/>
                    <a:pt x="9131" y="0"/>
                  </a:cubicBezTo>
                  <a:lnTo>
                    <a:pt x="5561" y="0"/>
                  </a:lnTo>
                  <a:cubicBezTo>
                    <a:pt x="5551" y="354"/>
                    <a:pt x="5255" y="642"/>
                    <a:pt x="4900" y="642"/>
                  </a:cubicBezTo>
                  <a:cubicBezTo>
                    <a:pt x="4537" y="642"/>
                    <a:pt x="4240" y="354"/>
                    <a:pt x="4231" y="0"/>
                  </a:cubicBezTo>
                  <a:close/>
                </a:path>
              </a:pathLst>
            </a:custGeom>
            <a:solidFill>
              <a:srgbClr val="BBC6C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68" name="Google Shape;10975;p89">
              <a:extLst>
                <a:ext uri="{FF2B5EF4-FFF2-40B4-BE49-F238E27FC236}">
                  <a16:creationId xmlns:a16="http://schemas.microsoft.com/office/drawing/2014/main" id="{D3B7DBF3-9897-379B-D22A-12B5E89B01CC}"/>
                </a:ext>
              </a:extLst>
            </p:cNvPr>
            <p:cNvSpPr/>
            <p:nvPr/>
          </p:nvSpPr>
          <p:spPr>
            <a:xfrm>
              <a:off x="920036" y="1526088"/>
              <a:ext cx="234003" cy="315671"/>
            </a:xfrm>
            <a:custGeom>
              <a:avLst/>
              <a:gdLst/>
              <a:ahLst/>
              <a:cxnLst/>
              <a:rect l="l" t="t" r="r" b="b"/>
              <a:pathLst>
                <a:path w="8911" h="12021" extrusionOk="0">
                  <a:moveTo>
                    <a:pt x="2010" y="0"/>
                  </a:moveTo>
                  <a:lnTo>
                    <a:pt x="2010" y="220"/>
                  </a:lnTo>
                  <a:cubicBezTo>
                    <a:pt x="2001" y="345"/>
                    <a:pt x="1905" y="441"/>
                    <a:pt x="1790" y="441"/>
                  </a:cubicBezTo>
                  <a:lnTo>
                    <a:pt x="450" y="441"/>
                  </a:lnTo>
                  <a:cubicBezTo>
                    <a:pt x="202" y="441"/>
                    <a:pt x="1" y="642"/>
                    <a:pt x="1" y="890"/>
                  </a:cubicBezTo>
                  <a:lnTo>
                    <a:pt x="1" y="11580"/>
                  </a:lnTo>
                  <a:cubicBezTo>
                    <a:pt x="1" y="11820"/>
                    <a:pt x="202" y="12021"/>
                    <a:pt x="450" y="12021"/>
                  </a:cubicBezTo>
                  <a:lnTo>
                    <a:pt x="8461" y="12021"/>
                  </a:lnTo>
                  <a:cubicBezTo>
                    <a:pt x="8710" y="12021"/>
                    <a:pt x="8911" y="11820"/>
                    <a:pt x="8911" y="11580"/>
                  </a:cubicBezTo>
                  <a:lnTo>
                    <a:pt x="8911" y="890"/>
                  </a:lnTo>
                  <a:cubicBezTo>
                    <a:pt x="8911" y="642"/>
                    <a:pt x="8710" y="441"/>
                    <a:pt x="8470" y="441"/>
                  </a:cubicBezTo>
                  <a:lnTo>
                    <a:pt x="7131" y="441"/>
                  </a:lnTo>
                  <a:cubicBezTo>
                    <a:pt x="7006" y="441"/>
                    <a:pt x="6910" y="345"/>
                    <a:pt x="6910" y="220"/>
                  </a:cubicBezTo>
                  <a:lnTo>
                    <a:pt x="6910" y="0"/>
                  </a:lnTo>
                  <a:lnTo>
                    <a:pt x="5121" y="0"/>
                  </a:lnTo>
                  <a:cubicBezTo>
                    <a:pt x="5111" y="354"/>
                    <a:pt x="4815" y="642"/>
                    <a:pt x="4460" y="642"/>
                  </a:cubicBezTo>
                  <a:cubicBezTo>
                    <a:pt x="4097" y="642"/>
                    <a:pt x="3800" y="354"/>
                    <a:pt x="3791" y="0"/>
                  </a:cubicBezTo>
                  <a:close/>
                </a:path>
              </a:pathLst>
            </a:custGeom>
            <a:solidFill>
              <a:srgbClr val="AAB8C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69" name="Google Shape;10976;p89">
              <a:extLst>
                <a:ext uri="{FF2B5EF4-FFF2-40B4-BE49-F238E27FC236}">
                  <a16:creationId xmlns:a16="http://schemas.microsoft.com/office/drawing/2014/main" id="{25A24220-1105-8523-A130-ED0575355DA7}"/>
                </a:ext>
              </a:extLst>
            </p:cNvPr>
            <p:cNvSpPr/>
            <p:nvPr/>
          </p:nvSpPr>
          <p:spPr>
            <a:xfrm>
              <a:off x="931853" y="1549459"/>
              <a:ext cx="210631" cy="280746"/>
            </a:xfrm>
            <a:custGeom>
              <a:avLst/>
              <a:gdLst/>
              <a:ahLst/>
              <a:cxnLst/>
              <a:rect l="l" t="t" r="r" b="b"/>
              <a:pathLst>
                <a:path w="8021" h="10691" extrusionOk="0">
                  <a:moveTo>
                    <a:pt x="221" y="0"/>
                  </a:moveTo>
                  <a:cubicBezTo>
                    <a:pt x="96" y="0"/>
                    <a:pt x="0" y="106"/>
                    <a:pt x="0" y="220"/>
                  </a:cubicBezTo>
                  <a:lnTo>
                    <a:pt x="0" y="10470"/>
                  </a:lnTo>
                  <a:cubicBezTo>
                    <a:pt x="0" y="10595"/>
                    <a:pt x="96" y="10690"/>
                    <a:pt x="221" y="10690"/>
                  </a:cubicBezTo>
                  <a:lnTo>
                    <a:pt x="7791" y="10690"/>
                  </a:lnTo>
                  <a:cubicBezTo>
                    <a:pt x="7915" y="10690"/>
                    <a:pt x="8020" y="10595"/>
                    <a:pt x="8020" y="10470"/>
                  </a:cubicBezTo>
                  <a:lnTo>
                    <a:pt x="8020" y="220"/>
                  </a:lnTo>
                  <a:cubicBezTo>
                    <a:pt x="8020" y="106"/>
                    <a:pt x="7915" y="0"/>
                    <a:pt x="779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70" name="Google Shape;10977;p89">
              <a:extLst>
                <a:ext uri="{FF2B5EF4-FFF2-40B4-BE49-F238E27FC236}">
                  <a16:creationId xmlns:a16="http://schemas.microsoft.com/office/drawing/2014/main" id="{D6DCE71D-706B-9DA9-1DC8-44ABCD3D675C}"/>
                </a:ext>
              </a:extLst>
            </p:cNvPr>
            <p:cNvSpPr/>
            <p:nvPr/>
          </p:nvSpPr>
          <p:spPr>
            <a:xfrm>
              <a:off x="984373" y="1502585"/>
              <a:ext cx="105329" cy="52678"/>
            </a:xfrm>
            <a:custGeom>
              <a:avLst/>
              <a:gdLst/>
              <a:ahLst/>
              <a:cxnLst/>
              <a:rect l="l" t="t" r="r" b="b"/>
              <a:pathLst>
                <a:path w="4011" h="2006" extrusionOk="0">
                  <a:moveTo>
                    <a:pt x="2004" y="558"/>
                  </a:moveTo>
                  <a:cubicBezTo>
                    <a:pt x="2178" y="558"/>
                    <a:pt x="2345" y="694"/>
                    <a:pt x="2345" y="895"/>
                  </a:cubicBezTo>
                  <a:cubicBezTo>
                    <a:pt x="2345" y="1087"/>
                    <a:pt x="2192" y="1230"/>
                    <a:pt x="2010" y="1230"/>
                  </a:cubicBezTo>
                  <a:cubicBezTo>
                    <a:pt x="1714" y="1230"/>
                    <a:pt x="1561" y="867"/>
                    <a:pt x="1771" y="656"/>
                  </a:cubicBezTo>
                  <a:cubicBezTo>
                    <a:pt x="1839" y="589"/>
                    <a:pt x="1922" y="558"/>
                    <a:pt x="2004" y="558"/>
                  </a:cubicBezTo>
                  <a:close/>
                  <a:moveTo>
                    <a:pt x="2006" y="0"/>
                  </a:moveTo>
                  <a:cubicBezTo>
                    <a:pt x="1707" y="0"/>
                    <a:pt x="1408" y="149"/>
                    <a:pt x="1235" y="446"/>
                  </a:cubicBezTo>
                  <a:lnTo>
                    <a:pt x="450" y="446"/>
                  </a:lnTo>
                  <a:cubicBezTo>
                    <a:pt x="202" y="446"/>
                    <a:pt x="1" y="646"/>
                    <a:pt x="1" y="895"/>
                  </a:cubicBezTo>
                  <a:lnTo>
                    <a:pt x="1" y="1785"/>
                  </a:lnTo>
                  <a:cubicBezTo>
                    <a:pt x="1" y="1910"/>
                    <a:pt x="106" y="2005"/>
                    <a:pt x="230" y="2005"/>
                  </a:cubicBezTo>
                  <a:lnTo>
                    <a:pt x="3791" y="2005"/>
                  </a:lnTo>
                  <a:cubicBezTo>
                    <a:pt x="3915" y="2005"/>
                    <a:pt x="4011" y="1910"/>
                    <a:pt x="4011" y="1785"/>
                  </a:cubicBezTo>
                  <a:lnTo>
                    <a:pt x="4011" y="895"/>
                  </a:lnTo>
                  <a:cubicBezTo>
                    <a:pt x="4011" y="646"/>
                    <a:pt x="3810" y="446"/>
                    <a:pt x="3570" y="446"/>
                  </a:cubicBezTo>
                  <a:lnTo>
                    <a:pt x="2776" y="446"/>
                  </a:lnTo>
                  <a:cubicBezTo>
                    <a:pt x="2604" y="149"/>
                    <a:pt x="2305" y="0"/>
                    <a:pt x="2006" y="0"/>
                  </a:cubicBezTo>
                  <a:close/>
                </a:path>
              </a:pathLst>
            </a:custGeom>
            <a:solidFill>
              <a:srgbClr val="C3CDD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85" name="Google Shape;10992;p89">
              <a:extLst>
                <a:ext uri="{FF2B5EF4-FFF2-40B4-BE49-F238E27FC236}">
                  <a16:creationId xmlns:a16="http://schemas.microsoft.com/office/drawing/2014/main" id="{90C43EA1-CAC6-0BD3-EEE3-DCD89AA24488}"/>
                </a:ext>
              </a:extLst>
            </p:cNvPr>
            <p:cNvSpPr/>
            <p:nvPr/>
          </p:nvSpPr>
          <p:spPr>
            <a:xfrm>
              <a:off x="984373" y="1543682"/>
              <a:ext cx="105329" cy="11581"/>
            </a:xfrm>
            <a:custGeom>
              <a:avLst/>
              <a:gdLst/>
              <a:ahLst/>
              <a:cxnLst/>
              <a:rect l="l" t="t" r="r" b="b"/>
              <a:pathLst>
                <a:path w="4011" h="441" extrusionOk="0">
                  <a:moveTo>
                    <a:pt x="230" y="0"/>
                  </a:moveTo>
                  <a:cubicBezTo>
                    <a:pt x="106" y="0"/>
                    <a:pt x="1" y="96"/>
                    <a:pt x="1" y="220"/>
                  </a:cubicBezTo>
                  <a:cubicBezTo>
                    <a:pt x="1" y="345"/>
                    <a:pt x="106" y="440"/>
                    <a:pt x="230" y="440"/>
                  </a:cubicBezTo>
                  <a:lnTo>
                    <a:pt x="3791" y="440"/>
                  </a:lnTo>
                  <a:cubicBezTo>
                    <a:pt x="3915" y="440"/>
                    <a:pt x="4011" y="345"/>
                    <a:pt x="4011" y="220"/>
                  </a:cubicBezTo>
                  <a:cubicBezTo>
                    <a:pt x="4011" y="96"/>
                    <a:pt x="3915" y="0"/>
                    <a:pt x="3791" y="0"/>
                  </a:cubicBezTo>
                  <a:close/>
                </a:path>
              </a:pathLst>
            </a:custGeom>
            <a:solidFill>
              <a:srgbClr val="E2E9E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389" name="TextBox 1388">
            <a:extLst>
              <a:ext uri="{FF2B5EF4-FFF2-40B4-BE49-F238E27FC236}">
                <a16:creationId xmlns:a16="http://schemas.microsoft.com/office/drawing/2014/main" id="{26A04A98-E845-5A2C-06E6-FF37FDCA91C3}"/>
              </a:ext>
            </a:extLst>
          </p:cNvPr>
          <p:cNvSpPr txBox="1"/>
          <p:nvPr/>
        </p:nvSpPr>
        <p:spPr>
          <a:xfrm>
            <a:off x="2642934" y="1591690"/>
            <a:ext cx="10793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 FINANCIAL RULES</a:t>
            </a:r>
            <a:endParaRPr lang="en-GB" sz="600" b="1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91" name="Picture 1390">
            <a:extLst>
              <a:ext uri="{FF2B5EF4-FFF2-40B4-BE49-F238E27FC236}">
                <a16:creationId xmlns:a16="http://schemas.microsoft.com/office/drawing/2014/main" id="{26F9C729-8F5A-A8F6-E12D-7AF4B03CA99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958" t="9180"/>
          <a:stretch/>
        </p:blipFill>
        <p:spPr>
          <a:xfrm>
            <a:off x="2746094" y="1250600"/>
            <a:ext cx="873029" cy="258893"/>
          </a:xfrm>
          <a:prstGeom prst="rect">
            <a:avLst/>
          </a:prstGeom>
        </p:spPr>
      </p:pic>
      <p:sp>
        <p:nvSpPr>
          <p:cNvPr id="1507" name="Rectangle: Rounded Corners 1506">
            <a:extLst>
              <a:ext uri="{FF2B5EF4-FFF2-40B4-BE49-F238E27FC236}">
                <a16:creationId xmlns:a16="http://schemas.microsoft.com/office/drawing/2014/main" id="{2332ABF5-A3F1-EAF3-4EA6-617E6920E112}"/>
              </a:ext>
            </a:extLst>
          </p:cNvPr>
          <p:cNvSpPr/>
          <p:nvPr/>
        </p:nvSpPr>
        <p:spPr>
          <a:xfrm>
            <a:off x="1844505" y="2535350"/>
            <a:ext cx="2796125" cy="471127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New Procurement Rules approved by Council in June 2024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3580274-80DE-253A-5607-FC94D895B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23399"/>
            <a:ext cx="11376025" cy="452135"/>
          </a:xfrm>
        </p:spPr>
        <p:txBody>
          <a:bodyPr/>
          <a:lstStyle/>
          <a:p>
            <a:r>
              <a:rPr lang="en-US" sz="2800" dirty="0"/>
              <a:t>Highlights 2024</a:t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993159D-EF24-6AAD-91B7-6AC4FA22E358}"/>
              </a:ext>
            </a:extLst>
          </p:cNvPr>
          <p:cNvSpPr txBox="1">
            <a:spLocks/>
          </p:cNvSpPr>
          <p:nvPr/>
        </p:nvSpPr>
        <p:spPr>
          <a:xfrm>
            <a:off x="6881697" y="2766242"/>
            <a:ext cx="4508365" cy="3309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CH" sz="1200" kern="100" dirty="0">
                <a:solidFill>
                  <a:schemeClr val="tx1"/>
                </a:solidFill>
                <a:latin typeface="Helvetica Neue"/>
              </a:rPr>
              <a:t>Procurement Strategic objectives (2025-2030):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2EE3DD6-B3D5-BEB9-8A67-6A1B6804B9B4}"/>
              </a:ext>
            </a:extLst>
          </p:cNvPr>
          <p:cNvGrpSpPr/>
          <p:nvPr/>
        </p:nvGrpSpPr>
        <p:grpSpPr>
          <a:xfrm>
            <a:off x="9129082" y="3101331"/>
            <a:ext cx="2408570" cy="867419"/>
            <a:chOff x="75674" y="323481"/>
            <a:chExt cx="2052347" cy="1002854"/>
          </a:xfrm>
          <a:solidFill>
            <a:schemeClr val="tx1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C72441E-6EB3-5D4E-2591-CCC106A5A86B}"/>
                </a:ext>
              </a:extLst>
            </p:cNvPr>
            <p:cNvSpPr/>
            <p:nvPr/>
          </p:nvSpPr>
          <p:spPr>
            <a:xfrm>
              <a:off x="75674" y="323481"/>
              <a:ext cx="2052347" cy="10028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50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382D018-6734-9F4D-F310-AAA890533C14}"/>
                </a:ext>
              </a:extLst>
            </p:cNvPr>
            <p:cNvSpPr txBox="1"/>
            <p:nvPr/>
          </p:nvSpPr>
          <p:spPr>
            <a:xfrm>
              <a:off x="75674" y="323481"/>
              <a:ext cx="2052347" cy="10028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>
              <a:defPPr>
                <a:defRPr lang="en-US"/>
              </a:defPPr>
              <a:lvl1pPr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sz="1500">
                  <a:effectLst/>
                  <a:ea typeface="Helvetica Neue"/>
                  <a:cs typeface="Helvetica Neue"/>
                </a:defRPr>
              </a:lvl1pPr>
            </a:lstStyle>
            <a:p>
              <a:r>
                <a:rPr lang="en-GB" sz="1200" dirty="0"/>
                <a:t>Deliver a best-in-class procurement service</a:t>
              </a:r>
              <a:endParaRPr lang="fr-CH" sz="12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626F97F-9930-D9F9-051B-D3EFCB5D3F8C}"/>
              </a:ext>
            </a:extLst>
          </p:cNvPr>
          <p:cNvGrpSpPr/>
          <p:nvPr/>
        </p:nvGrpSpPr>
        <p:grpSpPr>
          <a:xfrm>
            <a:off x="9129082" y="4139436"/>
            <a:ext cx="2408570" cy="867419"/>
            <a:chOff x="75674" y="323481"/>
            <a:chExt cx="2052347" cy="100285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1BFA71D-2891-0616-F96D-20E99F052068}"/>
                </a:ext>
              </a:extLst>
            </p:cNvPr>
            <p:cNvSpPr/>
            <p:nvPr/>
          </p:nvSpPr>
          <p:spPr>
            <a:xfrm>
              <a:off x="75674" y="323481"/>
              <a:ext cx="2052347" cy="10028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5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15BF491-7590-ADD6-5CF6-909E740498C5}"/>
                </a:ext>
              </a:extLst>
            </p:cNvPr>
            <p:cNvSpPr txBox="1"/>
            <p:nvPr/>
          </p:nvSpPr>
          <p:spPr>
            <a:xfrm>
              <a:off x="75674" y="323481"/>
              <a:ext cx="2052347" cy="10028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>
              <a:defPPr>
                <a:defRPr lang="en-US"/>
              </a:defPPr>
              <a:lvl1pPr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sz="1500">
                  <a:effectLst/>
                  <a:ea typeface="Helvetica Neue"/>
                  <a:cs typeface="Helvetica Neue"/>
                </a:defRPr>
              </a:lvl1pPr>
            </a:lstStyle>
            <a:p>
              <a:r>
                <a:rPr lang="en-GB" sz="1200" dirty="0"/>
                <a:t>Promote fair competition and better balance industrial return to MS and AMS</a:t>
              </a:r>
              <a:endParaRPr lang="fr-CH" sz="1200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3FF41C-BB8B-4C51-0811-EBB37DFBA2F8}"/>
              </a:ext>
            </a:extLst>
          </p:cNvPr>
          <p:cNvGrpSpPr/>
          <p:nvPr/>
        </p:nvGrpSpPr>
        <p:grpSpPr>
          <a:xfrm>
            <a:off x="9129082" y="5177540"/>
            <a:ext cx="2408570" cy="867419"/>
            <a:chOff x="75674" y="323481"/>
            <a:chExt cx="2052347" cy="100285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81FBDAC-716C-621E-A6B0-E1D554473329}"/>
                </a:ext>
              </a:extLst>
            </p:cNvPr>
            <p:cNvSpPr/>
            <p:nvPr/>
          </p:nvSpPr>
          <p:spPr>
            <a:xfrm>
              <a:off x="75674" y="323481"/>
              <a:ext cx="2052347" cy="10028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50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688CC8E-8A96-B0A0-BE27-7FDD9966AE6D}"/>
                </a:ext>
              </a:extLst>
            </p:cNvPr>
            <p:cNvSpPr txBox="1"/>
            <p:nvPr/>
          </p:nvSpPr>
          <p:spPr>
            <a:xfrm>
              <a:off x="75674" y="323481"/>
              <a:ext cx="2052347" cy="1002854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>
              <a:defPPr>
                <a:defRPr lang="en-US"/>
              </a:defPPr>
              <a:lvl1pPr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sz="1500">
                  <a:effectLst/>
                  <a:ea typeface="Helvetica Neue"/>
                  <a:cs typeface="Helvetica Neue"/>
                </a:defRPr>
              </a:lvl1pPr>
            </a:lstStyle>
            <a:p>
              <a:r>
                <a:rPr lang="en-US" sz="1200" dirty="0"/>
                <a:t>S</a:t>
              </a:r>
              <a:r>
                <a:rPr lang="en-GB" sz="1200" dirty="0" err="1"/>
                <a:t>upport</a:t>
              </a:r>
              <a:r>
                <a:rPr lang="en-GB" sz="1200" dirty="0"/>
                <a:t> the Organization in its sustainability initiatives</a:t>
              </a:r>
              <a:endParaRPr lang="fr-CH" sz="1200" dirty="0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B1B2586-EF61-1F2C-DDF1-066E464773BE}"/>
              </a:ext>
            </a:extLst>
          </p:cNvPr>
          <p:cNvSpPr/>
          <p:nvPr/>
        </p:nvSpPr>
        <p:spPr>
          <a:xfrm>
            <a:off x="6881698" y="3101331"/>
            <a:ext cx="1775178" cy="867419"/>
          </a:xfrm>
          <a:custGeom>
            <a:avLst/>
            <a:gdLst>
              <a:gd name="connsiteX0" fmla="*/ 0 w 2052347"/>
              <a:gd name="connsiteY0" fmla="*/ 0 h 1002854"/>
              <a:gd name="connsiteX1" fmla="*/ 2052347 w 2052347"/>
              <a:gd name="connsiteY1" fmla="*/ 0 h 1002854"/>
              <a:gd name="connsiteX2" fmla="*/ 2052347 w 2052347"/>
              <a:gd name="connsiteY2" fmla="*/ 1002854 h 1002854"/>
              <a:gd name="connsiteX3" fmla="*/ 0 w 2052347"/>
              <a:gd name="connsiteY3" fmla="*/ 1002854 h 1002854"/>
              <a:gd name="connsiteX4" fmla="*/ 0 w 2052347"/>
              <a:gd name="connsiteY4" fmla="*/ 0 h 1002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2347" h="1002854">
                <a:moveTo>
                  <a:pt x="0" y="0"/>
                </a:moveTo>
                <a:lnTo>
                  <a:pt x="2052347" y="0"/>
                </a:lnTo>
                <a:lnTo>
                  <a:pt x="2052347" y="1002854"/>
                </a:lnTo>
                <a:lnTo>
                  <a:pt x="0" y="1002854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200" dirty="0">
                <a:solidFill>
                  <a:schemeClr val="tx1"/>
                </a:solidFill>
              </a:rPr>
              <a:t>Deliver world-class scientific results and knowledge</a:t>
            </a:r>
            <a:endParaRPr lang="fr-CH" sz="1200" dirty="0">
              <a:solidFill>
                <a:schemeClr val="tx1"/>
              </a:solidFill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1A4D57E-7660-2D62-332C-C24721890C40}"/>
              </a:ext>
            </a:extLst>
          </p:cNvPr>
          <p:cNvSpPr/>
          <p:nvPr/>
        </p:nvSpPr>
        <p:spPr>
          <a:xfrm>
            <a:off x="6881699" y="5182144"/>
            <a:ext cx="1775178" cy="867419"/>
          </a:xfrm>
          <a:custGeom>
            <a:avLst/>
            <a:gdLst>
              <a:gd name="connsiteX0" fmla="*/ 0 w 2052347"/>
              <a:gd name="connsiteY0" fmla="*/ 0 h 1002854"/>
              <a:gd name="connsiteX1" fmla="*/ 2052347 w 2052347"/>
              <a:gd name="connsiteY1" fmla="*/ 0 h 1002854"/>
              <a:gd name="connsiteX2" fmla="*/ 2052347 w 2052347"/>
              <a:gd name="connsiteY2" fmla="*/ 1002854 h 1002854"/>
              <a:gd name="connsiteX3" fmla="*/ 0 w 2052347"/>
              <a:gd name="connsiteY3" fmla="*/ 1002854 h 1002854"/>
              <a:gd name="connsiteX4" fmla="*/ 0 w 2052347"/>
              <a:gd name="connsiteY4" fmla="*/ 0 h 1002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2347" h="1002854">
                <a:moveTo>
                  <a:pt x="0" y="0"/>
                </a:moveTo>
                <a:lnTo>
                  <a:pt x="2052347" y="0"/>
                </a:lnTo>
                <a:lnTo>
                  <a:pt x="2052347" y="1002854"/>
                </a:lnTo>
                <a:lnTo>
                  <a:pt x="0" y="1002854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200" dirty="0">
                <a:solidFill>
                  <a:schemeClr val="tx1"/>
                </a:solidFill>
              </a:rPr>
              <a:t>Strengthen CERN’s impact on society</a:t>
            </a:r>
            <a:endParaRPr lang="fr-CH" sz="1200" dirty="0">
              <a:solidFill>
                <a:schemeClr val="tx1"/>
              </a:solidFill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7CA8DB9-7A61-FDF1-CB50-C1203C1AAF63}"/>
              </a:ext>
            </a:extLst>
          </p:cNvPr>
          <p:cNvSpPr/>
          <p:nvPr/>
        </p:nvSpPr>
        <p:spPr>
          <a:xfrm>
            <a:off x="6881697" y="4139436"/>
            <a:ext cx="1775178" cy="867419"/>
          </a:xfrm>
          <a:custGeom>
            <a:avLst/>
            <a:gdLst>
              <a:gd name="connsiteX0" fmla="*/ 0 w 2052347"/>
              <a:gd name="connsiteY0" fmla="*/ 0 h 1002854"/>
              <a:gd name="connsiteX1" fmla="*/ 2052347 w 2052347"/>
              <a:gd name="connsiteY1" fmla="*/ 0 h 1002854"/>
              <a:gd name="connsiteX2" fmla="*/ 2052347 w 2052347"/>
              <a:gd name="connsiteY2" fmla="*/ 1002854 h 1002854"/>
              <a:gd name="connsiteX3" fmla="*/ 0 w 2052347"/>
              <a:gd name="connsiteY3" fmla="*/ 1002854 h 1002854"/>
              <a:gd name="connsiteX4" fmla="*/ 0 w 2052347"/>
              <a:gd name="connsiteY4" fmla="*/ 0 h 1002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2347" h="1002854">
                <a:moveTo>
                  <a:pt x="0" y="0"/>
                </a:moveTo>
                <a:lnTo>
                  <a:pt x="2052347" y="0"/>
                </a:lnTo>
                <a:lnTo>
                  <a:pt x="2052347" y="1002854"/>
                </a:lnTo>
                <a:lnTo>
                  <a:pt x="0" y="1002854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200" dirty="0">
                <a:solidFill>
                  <a:schemeClr val="tx1"/>
                </a:solidFill>
              </a:rPr>
              <a:t>Increase the return to Member States and Associate Member States</a:t>
            </a:r>
            <a:endParaRPr lang="fr-CH" sz="1200" dirty="0">
              <a:solidFill>
                <a:schemeClr val="tx1"/>
              </a:solidFill>
            </a:endParaRPr>
          </a:p>
        </p:txBody>
      </p:sp>
      <p:sp>
        <p:nvSpPr>
          <p:cNvPr id="23" name="Google Shape;1629;p41">
            <a:extLst>
              <a:ext uri="{FF2B5EF4-FFF2-40B4-BE49-F238E27FC236}">
                <a16:creationId xmlns:a16="http://schemas.microsoft.com/office/drawing/2014/main" id="{DEFD56FB-8AD2-D8CB-31EE-3E157D93F323}"/>
              </a:ext>
            </a:extLst>
          </p:cNvPr>
          <p:cNvSpPr/>
          <p:nvPr/>
        </p:nvSpPr>
        <p:spPr>
          <a:xfrm>
            <a:off x="8816293" y="3444967"/>
            <a:ext cx="187217" cy="245172"/>
          </a:xfrm>
          <a:custGeom>
            <a:avLst/>
            <a:gdLst/>
            <a:ahLst/>
            <a:cxnLst/>
            <a:rect l="l" t="t" r="r" b="b"/>
            <a:pathLst>
              <a:path w="2329" h="3007" extrusionOk="0">
                <a:moveTo>
                  <a:pt x="1" y="1"/>
                </a:moveTo>
                <a:lnTo>
                  <a:pt x="1" y="3006"/>
                </a:lnTo>
                <a:lnTo>
                  <a:pt x="2328" y="1504"/>
                </a:lnTo>
                <a:lnTo>
                  <a:pt x="1" y="1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6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" name="Google Shape;1629;p41">
            <a:extLst>
              <a:ext uri="{FF2B5EF4-FFF2-40B4-BE49-F238E27FC236}">
                <a16:creationId xmlns:a16="http://schemas.microsoft.com/office/drawing/2014/main" id="{D4D49388-9BE4-D0D3-B6DF-7BD24407C743}"/>
              </a:ext>
            </a:extLst>
          </p:cNvPr>
          <p:cNvSpPr/>
          <p:nvPr/>
        </p:nvSpPr>
        <p:spPr>
          <a:xfrm>
            <a:off x="8816629" y="4485499"/>
            <a:ext cx="187217" cy="245172"/>
          </a:xfrm>
          <a:custGeom>
            <a:avLst/>
            <a:gdLst/>
            <a:ahLst/>
            <a:cxnLst/>
            <a:rect l="l" t="t" r="r" b="b"/>
            <a:pathLst>
              <a:path w="2329" h="3007" extrusionOk="0">
                <a:moveTo>
                  <a:pt x="1" y="1"/>
                </a:moveTo>
                <a:lnTo>
                  <a:pt x="1" y="3006"/>
                </a:lnTo>
                <a:lnTo>
                  <a:pt x="2328" y="1504"/>
                </a:lnTo>
                <a:lnTo>
                  <a:pt x="1" y="1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6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" name="Google Shape;1629;p41">
            <a:extLst>
              <a:ext uri="{FF2B5EF4-FFF2-40B4-BE49-F238E27FC236}">
                <a16:creationId xmlns:a16="http://schemas.microsoft.com/office/drawing/2014/main" id="{77C5F70E-76DE-1253-49A9-EDD6AE7C4EFE}"/>
              </a:ext>
            </a:extLst>
          </p:cNvPr>
          <p:cNvSpPr/>
          <p:nvPr/>
        </p:nvSpPr>
        <p:spPr>
          <a:xfrm>
            <a:off x="8816965" y="5526030"/>
            <a:ext cx="187217" cy="245172"/>
          </a:xfrm>
          <a:custGeom>
            <a:avLst/>
            <a:gdLst/>
            <a:ahLst/>
            <a:cxnLst/>
            <a:rect l="l" t="t" r="r" b="b"/>
            <a:pathLst>
              <a:path w="2329" h="3007" extrusionOk="0">
                <a:moveTo>
                  <a:pt x="1" y="1"/>
                </a:moveTo>
                <a:lnTo>
                  <a:pt x="1" y="3006"/>
                </a:lnTo>
                <a:lnTo>
                  <a:pt x="2328" y="1504"/>
                </a:lnTo>
                <a:lnTo>
                  <a:pt x="1" y="1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6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38" name="Google Shape;10973;p89">
            <a:extLst>
              <a:ext uri="{FF2B5EF4-FFF2-40B4-BE49-F238E27FC236}">
                <a16:creationId xmlns:a16="http://schemas.microsoft.com/office/drawing/2014/main" id="{599217AB-5290-5DF1-2AA2-13083F7D7BBE}"/>
              </a:ext>
            </a:extLst>
          </p:cNvPr>
          <p:cNvGrpSpPr/>
          <p:nvPr/>
        </p:nvGrpSpPr>
        <p:grpSpPr>
          <a:xfrm>
            <a:off x="7889947" y="980188"/>
            <a:ext cx="1079348" cy="1523056"/>
            <a:chOff x="908482" y="1502585"/>
            <a:chExt cx="257112" cy="362808"/>
          </a:xfrm>
        </p:grpSpPr>
        <p:sp>
          <p:nvSpPr>
            <p:cNvPr id="39" name="Google Shape;10974;p89">
              <a:extLst>
                <a:ext uri="{FF2B5EF4-FFF2-40B4-BE49-F238E27FC236}">
                  <a16:creationId xmlns:a16="http://schemas.microsoft.com/office/drawing/2014/main" id="{CAA8C9FD-3985-18AA-8B68-56C921EB2FEE}"/>
                </a:ext>
              </a:extLst>
            </p:cNvPr>
            <p:cNvSpPr/>
            <p:nvPr/>
          </p:nvSpPr>
          <p:spPr>
            <a:xfrm>
              <a:off x="908482" y="1526088"/>
              <a:ext cx="257112" cy="339305"/>
            </a:xfrm>
            <a:custGeom>
              <a:avLst/>
              <a:gdLst/>
              <a:ahLst/>
              <a:cxnLst/>
              <a:rect l="l" t="t" r="r" b="b"/>
              <a:pathLst>
                <a:path w="9791" h="12921" extrusionOk="0">
                  <a:moveTo>
                    <a:pt x="670" y="0"/>
                  </a:moveTo>
                  <a:cubicBezTo>
                    <a:pt x="297" y="0"/>
                    <a:pt x="0" y="297"/>
                    <a:pt x="0" y="670"/>
                  </a:cubicBezTo>
                  <a:lnTo>
                    <a:pt x="0" y="12250"/>
                  </a:lnTo>
                  <a:cubicBezTo>
                    <a:pt x="0" y="12623"/>
                    <a:pt x="297" y="12920"/>
                    <a:pt x="670" y="12920"/>
                  </a:cubicBezTo>
                  <a:lnTo>
                    <a:pt x="9131" y="12920"/>
                  </a:lnTo>
                  <a:cubicBezTo>
                    <a:pt x="9494" y="12920"/>
                    <a:pt x="9791" y="12623"/>
                    <a:pt x="9791" y="12250"/>
                  </a:cubicBezTo>
                  <a:lnTo>
                    <a:pt x="9791" y="670"/>
                  </a:lnTo>
                  <a:cubicBezTo>
                    <a:pt x="9791" y="297"/>
                    <a:pt x="9494" y="0"/>
                    <a:pt x="9131" y="0"/>
                  </a:cubicBezTo>
                  <a:lnTo>
                    <a:pt x="5561" y="0"/>
                  </a:lnTo>
                  <a:cubicBezTo>
                    <a:pt x="5551" y="354"/>
                    <a:pt x="5255" y="642"/>
                    <a:pt x="4900" y="642"/>
                  </a:cubicBezTo>
                  <a:cubicBezTo>
                    <a:pt x="4537" y="642"/>
                    <a:pt x="4240" y="354"/>
                    <a:pt x="4231" y="0"/>
                  </a:cubicBezTo>
                  <a:close/>
                </a:path>
              </a:pathLst>
            </a:custGeom>
            <a:solidFill>
              <a:srgbClr val="BBC6C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10975;p89">
              <a:extLst>
                <a:ext uri="{FF2B5EF4-FFF2-40B4-BE49-F238E27FC236}">
                  <a16:creationId xmlns:a16="http://schemas.microsoft.com/office/drawing/2014/main" id="{30BD67DB-38DF-9112-4C46-3C72C0954988}"/>
                </a:ext>
              </a:extLst>
            </p:cNvPr>
            <p:cNvSpPr/>
            <p:nvPr/>
          </p:nvSpPr>
          <p:spPr>
            <a:xfrm>
              <a:off x="920036" y="1526088"/>
              <a:ext cx="234003" cy="315671"/>
            </a:xfrm>
            <a:custGeom>
              <a:avLst/>
              <a:gdLst/>
              <a:ahLst/>
              <a:cxnLst/>
              <a:rect l="l" t="t" r="r" b="b"/>
              <a:pathLst>
                <a:path w="8911" h="12021" extrusionOk="0">
                  <a:moveTo>
                    <a:pt x="2010" y="0"/>
                  </a:moveTo>
                  <a:lnTo>
                    <a:pt x="2010" y="220"/>
                  </a:lnTo>
                  <a:cubicBezTo>
                    <a:pt x="2001" y="345"/>
                    <a:pt x="1905" y="441"/>
                    <a:pt x="1790" y="441"/>
                  </a:cubicBezTo>
                  <a:lnTo>
                    <a:pt x="450" y="441"/>
                  </a:lnTo>
                  <a:cubicBezTo>
                    <a:pt x="202" y="441"/>
                    <a:pt x="1" y="642"/>
                    <a:pt x="1" y="890"/>
                  </a:cubicBezTo>
                  <a:lnTo>
                    <a:pt x="1" y="11580"/>
                  </a:lnTo>
                  <a:cubicBezTo>
                    <a:pt x="1" y="11820"/>
                    <a:pt x="202" y="12021"/>
                    <a:pt x="450" y="12021"/>
                  </a:cubicBezTo>
                  <a:lnTo>
                    <a:pt x="8461" y="12021"/>
                  </a:lnTo>
                  <a:cubicBezTo>
                    <a:pt x="8710" y="12021"/>
                    <a:pt x="8911" y="11820"/>
                    <a:pt x="8911" y="11580"/>
                  </a:cubicBezTo>
                  <a:lnTo>
                    <a:pt x="8911" y="890"/>
                  </a:lnTo>
                  <a:cubicBezTo>
                    <a:pt x="8911" y="642"/>
                    <a:pt x="8710" y="441"/>
                    <a:pt x="8470" y="441"/>
                  </a:cubicBezTo>
                  <a:lnTo>
                    <a:pt x="7131" y="441"/>
                  </a:lnTo>
                  <a:cubicBezTo>
                    <a:pt x="7006" y="441"/>
                    <a:pt x="6910" y="345"/>
                    <a:pt x="6910" y="220"/>
                  </a:cubicBezTo>
                  <a:lnTo>
                    <a:pt x="6910" y="0"/>
                  </a:lnTo>
                  <a:lnTo>
                    <a:pt x="5121" y="0"/>
                  </a:lnTo>
                  <a:cubicBezTo>
                    <a:pt x="5111" y="354"/>
                    <a:pt x="4815" y="642"/>
                    <a:pt x="4460" y="642"/>
                  </a:cubicBezTo>
                  <a:cubicBezTo>
                    <a:pt x="4097" y="642"/>
                    <a:pt x="3800" y="354"/>
                    <a:pt x="3791" y="0"/>
                  </a:cubicBezTo>
                  <a:close/>
                </a:path>
              </a:pathLst>
            </a:custGeom>
            <a:solidFill>
              <a:srgbClr val="AAB8C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10976;p89">
              <a:extLst>
                <a:ext uri="{FF2B5EF4-FFF2-40B4-BE49-F238E27FC236}">
                  <a16:creationId xmlns:a16="http://schemas.microsoft.com/office/drawing/2014/main" id="{6BCE712A-5DB0-0CCC-46A0-BB6402573A36}"/>
                </a:ext>
              </a:extLst>
            </p:cNvPr>
            <p:cNvSpPr/>
            <p:nvPr/>
          </p:nvSpPr>
          <p:spPr>
            <a:xfrm>
              <a:off x="931853" y="1549459"/>
              <a:ext cx="210631" cy="280746"/>
            </a:xfrm>
            <a:custGeom>
              <a:avLst/>
              <a:gdLst/>
              <a:ahLst/>
              <a:cxnLst/>
              <a:rect l="l" t="t" r="r" b="b"/>
              <a:pathLst>
                <a:path w="8021" h="10691" extrusionOk="0">
                  <a:moveTo>
                    <a:pt x="221" y="0"/>
                  </a:moveTo>
                  <a:cubicBezTo>
                    <a:pt x="96" y="0"/>
                    <a:pt x="0" y="106"/>
                    <a:pt x="0" y="220"/>
                  </a:cubicBezTo>
                  <a:lnTo>
                    <a:pt x="0" y="10470"/>
                  </a:lnTo>
                  <a:cubicBezTo>
                    <a:pt x="0" y="10595"/>
                    <a:pt x="96" y="10690"/>
                    <a:pt x="221" y="10690"/>
                  </a:cubicBezTo>
                  <a:lnTo>
                    <a:pt x="7791" y="10690"/>
                  </a:lnTo>
                  <a:cubicBezTo>
                    <a:pt x="7915" y="10690"/>
                    <a:pt x="8020" y="10595"/>
                    <a:pt x="8020" y="10470"/>
                  </a:cubicBezTo>
                  <a:lnTo>
                    <a:pt x="8020" y="220"/>
                  </a:lnTo>
                  <a:cubicBezTo>
                    <a:pt x="8020" y="106"/>
                    <a:pt x="7915" y="0"/>
                    <a:pt x="779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10977;p89">
              <a:extLst>
                <a:ext uri="{FF2B5EF4-FFF2-40B4-BE49-F238E27FC236}">
                  <a16:creationId xmlns:a16="http://schemas.microsoft.com/office/drawing/2014/main" id="{688C9C2D-F63F-A6D9-4626-7564125525F8}"/>
                </a:ext>
              </a:extLst>
            </p:cNvPr>
            <p:cNvSpPr/>
            <p:nvPr/>
          </p:nvSpPr>
          <p:spPr>
            <a:xfrm>
              <a:off x="984373" y="1502585"/>
              <a:ext cx="105329" cy="52678"/>
            </a:xfrm>
            <a:custGeom>
              <a:avLst/>
              <a:gdLst/>
              <a:ahLst/>
              <a:cxnLst/>
              <a:rect l="l" t="t" r="r" b="b"/>
              <a:pathLst>
                <a:path w="4011" h="2006" extrusionOk="0">
                  <a:moveTo>
                    <a:pt x="2004" y="558"/>
                  </a:moveTo>
                  <a:cubicBezTo>
                    <a:pt x="2178" y="558"/>
                    <a:pt x="2345" y="694"/>
                    <a:pt x="2345" y="895"/>
                  </a:cubicBezTo>
                  <a:cubicBezTo>
                    <a:pt x="2345" y="1087"/>
                    <a:pt x="2192" y="1230"/>
                    <a:pt x="2010" y="1230"/>
                  </a:cubicBezTo>
                  <a:cubicBezTo>
                    <a:pt x="1714" y="1230"/>
                    <a:pt x="1561" y="867"/>
                    <a:pt x="1771" y="656"/>
                  </a:cubicBezTo>
                  <a:cubicBezTo>
                    <a:pt x="1839" y="589"/>
                    <a:pt x="1922" y="558"/>
                    <a:pt x="2004" y="558"/>
                  </a:cubicBezTo>
                  <a:close/>
                  <a:moveTo>
                    <a:pt x="2006" y="0"/>
                  </a:moveTo>
                  <a:cubicBezTo>
                    <a:pt x="1707" y="0"/>
                    <a:pt x="1408" y="149"/>
                    <a:pt x="1235" y="446"/>
                  </a:cubicBezTo>
                  <a:lnTo>
                    <a:pt x="450" y="446"/>
                  </a:lnTo>
                  <a:cubicBezTo>
                    <a:pt x="202" y="446"/>
                    <a:pt x="1" y="646"/>
                    <a:pt x="1" y="895"/>
                  </a:cubicBezTo>
                  <a:lnTo>
                    <a:pt x="1" y="1785"/>
                  </a:lnTo>
                  <a:cubicBezTo>
                    <a:pt x="1" y="1910"/>
                    <a:pt x="106" y="2005"/>
                    <a:pt x="230" y="2005"/>
                  </a:cubicBezTo>
                  <a:lnTo>
                    <a:pt x="3791" y="2005"/>
                  </a:lnTo>
                  <a:cubicBezTo>
                    <a:pt x="3915" y="2005"/>
                    <a:pt x="4011" y="1910"/>
                    <a:pt x="4011" y="1785"/>
                  </a:cubicBezTo>
                  <a:lnTo>
                    <a:pt x="4011" y="895"/>
                  </a:lnTo>
                  <a:cubicBezTo>
                    <a:pt x="4011" y="646"/>
                    <a:pt x="3810" y="446"/>
                    <a:pt x="3570" y="446"/>
                  </a:cubicBezTo>
                  <a:lnTo>
                    <a:pt x="2776" y="446"/>
                  </a:lnTo>
                  <a:cubicBezTo>
                    <a:pt x="2604" y="149"/>
                    <a:pt x="2305" y="0"/>
                    <a:pt x="2006" y="0"/>
                  </a:cubicBezTo>
                  <a:close/>
                </a:path>
              </a:pathLst>
            </a:custGeom>
            <a:solidFill>
              <a:srgbClr val="C3CDD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10992;p89">
              <a:extLst>
                <a:ext uri="{FF2B5EF4-FFF2-40B4-BE49-F238E27FC236}">
                  <a16:creationId xmlns:a16="http://schemas.microsoft.com/office/drawing/2014/main" id="{93491B9E-2F6B-B7BA-CCF0-64EE5F15C723}"/>
                </a:ext>
              </a:extLst>
            </p:cNvPr>
            <p:cNvSpPr/>
            <p:nvPr/>
          </p:nvSpPr>
          <p:spPr>
            <a:xfrm>
              <a:off x="984373" y="1543682"/>
              <a:ext cx="105329" cy="11581"/>
            </a:xfrm>
            <a:custGeom>
              <a:avLst/>
              <a:gdLst/>
              <a:ahLst/>
              <a:cxnLst/>
              <a:rect l="l" t="t" r="r" b="b"/>
              <a:pathLst>
                <a:path w="4011" h="441" extrusionOk="0">
                  <a:moveTo>
                    <a:pt x="230" y="0"/>
                  </a:moveTo>
                  <a:cubicBezTo>
                    <a:pt x="106" y="0"/>
                    <a:pt x="1" y="96"/>
                    <a:pt x="1" y="220"/>
                  </a:cubicBezTo>
                  <a:cubicBezTo>
                    <a:pt x="1" y="345"/>
                    <a:pt x="106" y="440"/>
                    <a:pt x="230" y="440"/>
                  </a:cubicBezTo>
                  <a:lnTo>
                    <a:pt x="3791" y="440"/>
                  </a:lnTo>
                  <a:cubicBezTo>
                    <a:pt x="3915" y="440"/>
                    <a:pt x="4011" y="345"/>
                    <a:pt x="4011" y="220"/>
                  </a:cubicBezTo>
                  <a:cubicBezTo>
                    <a:pt x="4011" y="96"/>
                    <a:pt x="3915" y="0"/>
                    <a:pt x="3791" y="0"/>
                  </a:cubicBezTo>
                  <a:close/>
                </a:path>
              </a:pathLst>
            </a:custGeom>
            <a:solidFill>
              <a:srgbClr val="E2E9E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3F1A32AA-8A55-F9E2-0CEE-4A22E2E0E2E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819"/>
          <a:stretch/>
        </p:blipFill>
        <p:spPr>
          <a:xfrm>
            <a:off x="8014072" y="1225580"/>
            <a:ext cx="831091" cy="1126041"/>
          </a:xfrm>
          <a:prstGeom prst="rect">
            <a:avLst/>
          </a:prstGeom>
        </p:spPr>
      </p:pic>
      <p:sp>
        <p:nvSpPr>
          <p:cNvPr id="1375" name="TextBox 1374">
            <a:extLst>
              <a:ext uri="{FF2B5EF4-FFF2-40B4-BE49-F238E27FC236}">
                <a16:creationId xmlns:a16="http://schemas.microsoft.com/office/drawing/2014/main" id="{2B89012A-932C-D940-FFFF-87EABF929826}"/>
              </a:ext>
            </a:extLst>
          </p:cNvPr>
          <p:cNvSpPr txBox="1"/>
          <p:nvPr/>
        </p:nvSpPr>
        <p:spPr>
          <a:xfrm>
            <a:off x="1531929" y="3188048"/>
            <a:ext cx="4097826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dirty="0">
                <a:solidFill>
                  <a:schemeClr val="tx1"/>
                </a:solidFill>
              </a:rPr>
              <a:t>Thresholds of procurement procedures were reviewed after 59 years</a:t>
            </a:r>
          </a:p>
        </p:txBody>
      </p:sp>
      <p:grpSp>
        <p:nvGrpSpPr>
          <p:cNvPr id="1404" name="Google Shape;2848;p45">
            <a:extLst>
              <a:ext uri="{FF2B5EF4-FFF2-40B4-BE49-F238E27FC236}">
                <a16:creationId xmlns:a16="http://schemas.microsoft.com/office/drawing/2014/main" id="{FED0A5BA-9ABF-47D0-3BC5-9E31DAE8D18C}"/>
              </a:ext>
            </a:extLst>
          </p:cNvPr>
          <p:cNvGrpSpPr/>
          <p:nvPr/>
        </p:nvGrpSpPr>
        <p:grpSpPr>
          <a:xfrm>
            <a:off x="680930" y="3082289"/>
            <a:ext cx="725427" cy="725356"/>
            <a:chOff x="4049800" y="640400"/>
            <a:chExt cx="858900" cy="858900"/>
          </a:xfrm>
        </p:grpSpPr>
        <p:sp>
          <p:nvSpPr>
            <p:cNvPr id="1405" name="Google Shape;2849;p45">
              <a:extLst>
                <a:ext uri="{FF2B5EF4-FFF2-40B4-BE49-F238E27FC236}">
                  <a16:creationId xmlns:a16="http://schemas.microsoft.com/office/drawing/2014/main" id="{5AC25D1B-08D8-AD41-EC79-157B4E2B399B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9642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2850;p45">
              <a:extLst>
                <a:ext uri="{FF2B5EF4-FFF2-40B4-BE49-F238E27FC236}">
                  <a16:creationId xmlns:a16="http://schemas.microsoft.com/office/drawing/2014/main" id="{68C569DD-C300-46B7-D679-73C42B7CA415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10688114"/>
                <a:gd name="adj2" fmla="val 57417"/>
                <a:gd name="adj3" fmla="val 9909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4" name="Google Shape;2848;p45">
            <a:extLst>
              <a:ext uri="{FF2B5EF4-FFF2-40B4-BE49-F238E27FC236}">
                <a16:creationId xmlns:a16="http://schemas.microsoft.com/office/drawing/2014/main" id="{E7C6E9B4-B8DA-E629-8599-3E2D5AEA8A18}"/>
              </a:ext>
            </a:extLst>
          </p:cNvPr>
          <p:cNvGrpSpPr/>
          <p:nvPr/>
        </p:nvGrpSpPr>
        <p:grpSpPr>
          <a:xfrm>
            <a:off x="678490" y="3979878"/>
            <a:ext cx="725427" cy="725356"/>
            <a:chOff x="4049800" y="640400"/>
            <a:chExt cx="858900" cy="858900"/>
          </a:xfrm>
        </p:grpSpPr>
        <p:sp>
          <p:nvSpPr>
            <p:cNvPr id="1475" name="Google Shape;2849;p45">
              <a:extLst>
                <a:ext uri="{FF2B5EF4-FFF2-40B4-BE49-F238E27FC236}">
                  <a16:creationId xmlns:a16="http://schemas.microsoft.com/office/drawing/2014/main" id="{71E639C2-4A8A-7311-831C-D91F8950FA50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9642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Google Shape;2850;p45">
              <a:extLst>
                <a:ext uri="{FF2B5EF4-FFF2-40B4-BE49-F238E27FC236}">
                  <a16:creationId xmlns:a16="http://schemas.microsoft.com/office/drawing/2014/main" id="{40FFCC1F-A75D-429B-D933-E0B6ECBDFD7F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10688114"/>
                <a:gd name="adj2" fmla="val 57417"/>
                <a:gd name="adj3" fmla="val 9909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80" name="Google Shape;2848;p45">
            <a:extLst>
              <a:ext uri="{FF2B5EF4-FFF2-40B4-BE49-F238E27FC236}">
                <a16:creationId xmlns:a16="http://schemas.microsoft.com/office/drawing/2014/main" id="{AF4985B4-8F10-52E0-A1CA-BD3B8F958013}"/>
              </a:ext>
            </a:extLst>
          </p:cNvPr>
          <p:cNvGrpSpPr/>
          <p:nvPr/>
        </p:nvGrpSpPr>
        <p:grpSpPr>
          <a:xfrm>
            <a:off x="676050" y="4877467"/>
            <a:ext cx="725427" cy="725356"/>
            <a:chOff x="4049800" y="640400"/>
            <a:chExt cx="858900" cy="858900"/>
          </a:xfrm>
        </p:grpSpPr>
        <p:sp>
          <p:nvSpPr>
            <p:cNvPr id="1481" name="Google Shape;2849;p45">
              <a:extLst>
                <a:ext uri="{FF2B5EF4-FFF2-40B4-BE49-F238E27FC236}">
                  <a16:creationId xmlns:a16="http://schemas.microsoft.com/office/drawing/2014/main" id="{5C34A8DD-6F7E-76A9-B517-D62DB854D15E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9642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2850;p45">
              <a:extLst>
                <a:ext uri="{FF2B5EF4-FFF2-40B4-BE49-F238E27FC236}">
                  <a16:creationId xmlns:a16="http://schemas.microsoft.com/office/drawing/2014/main" id="{69160910-6C89-673A-C7F6-983CC0FA731E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10688114"/>
                <a:gd name="adj2" fmla="val 57417"/>
                <a:gd name="adj3" fmla="val 9909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87" name="TextBox 1486">
            <a:extLst>
              <a:ext uri="{FF2B5EF4-FFF2-40B4-BE49-F238E27FC236}">
                <a16:creationId xmlns:a16="http://schemas.microsoft.com/office/drawing/2014/main" id="{60C97F78-380C-2323-459F-B122F55BCA9B}"/>
              </a:ext>
            </a:extLst>
          </p:cNvPr>
          <p:cNvSpPr txBox="1"/>
          <p:nvPr/>
        </p:nvSpPr>
        <p:spPr>
          <a:xfrm>
            <a:off x="1563671" y="4009749"/>
            <a:ext cx="4097827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dirty="0">
                <a:solidFill>
                  <a:schemeClr val="tx1"/>
                </a:solidFill>
              </a:rPr>
              <a:t>The use of Limited Tendering procedures were extended to the 12 countries with the lowest return coefficients</a:t>
            </a:r>
          </a:p>
        </p:txBody>
      </p:sp>
      <p:sp>
        <p:nvSpPr>
          <p:cNvPr id="1489" name="TextBox 1488">
            <a:extLst>
              <a:ext uri="{FF2B5EF4-FFF2-40B4-BE49-F238E27FC236}">
                <a16:creationId xmlns:a16="http://schemas.microsoft.com/office/drawing/2014/main" id="{08E2551A-109B-3400-BDE5-61DA2316F420}"/>
              </a:ext>
            </a:extLst>
          </p:cNvPr>
          <p:cNvSpPr txBox="1"/>
          <p:nvPr/>
        </p:nvSpPr>
        <p:spPr>
          <a:xfrm>
            <a:off x="1526377" y="5114357"/>
            <a:ext cx="4212942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dirty="0">
                <a:solidFill>
                  <a:schemeClr val="tx1"/>
                </a:solidFill>
              </a:rPr>
              <a:t>Possibility to adjudicate supply contracts on a BVFM basis without prior FC authorisation</a:t>
            </a:r>
          </a:p>
        </p:txBody>
      </p:sp>
      <p:pic>
        <p:nvPicPr>
          <p:cNvPr id="1491" name="Graphic 1490" descr="Coins outline">
            <a:extLst>
              <a:ext uri="{FF2B5EF4-FFF2-40B4-BE49-F238E27FC236}">
                <a16:creationId xmlns:a16="http://schemas.microsoft.com/office/drawing/2014/main" id="{918C5D26-7FCE-EE6F-374E-E51A02E548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9828" y="3212692"/>
            <a:ext cx="464550" cy="464550"/>
          </a:xfrm>
          <a:prstGeom prst="rect">
            <a:avLst/>
          </a:prstGeom>
        </p:spPr>
      </p:pic>
      <p:pic>
        <p:nvPicPr>
          <p:cNvPr id="1493" name="Graphic 1492" descr="Earth globe: Africa and Europe with solid fill">
            <a:extLst>
              <a:ext uri="{FF2B5EF4-FFF2-40B4-BE49-F238E27FC236}">
                <a16:creationId xmlns:a16="http://schemas.microsoft.com/office/drawing/2014/main" id="{6A5DAF43-971E-1FAF-9600-8BBF325C85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7678" y="4104571"/>
            <a:ext cx="486700" cy="486700"/>
          </a:xfrm>
          <a:prstGeom prst="rect">
            <a:avLst/>
          </a:prstGeom>
        </p:spPr>
      </p:pic>
      <p:pic>
        <p:nvPicPr>
          <p:cNvPr id="1495" name="Graphic 1494" descr="Scales of justice with solid fill">
            <a:extLst>
              <a:ext uri="{FF2B5EF4-FFF2-40B4-BE49-F238E27FC236}">
                <a16:creationId xmlns:a16="http://schemas.microsoft.com/office/drawing/2014/main" id="{2B13C2D3-89B6-3DCB-8607-A79FB747D5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38743" y="5026785"/>
            <a:ext cx="426720" cy="426720"/>
          </a:xfrm>
          <a:prstGeom prst="rect">
            <a:avLst/>
          </a:prstGeom>
        </p:spPr>
      </p:pic>
      <p:sp>
        <p:nvSpPr>
          <p:cNvPr id="1498" name="Slide Number Placeholder 1497">
            <a:extLst>
              <a:ext uri="{FF2B5EF4-FFF2-40B4-BE49-F238E27FC236}">
                <a16:creationId xmlns:a16="http://schemas.microsoft.com/office/drawing/2014/main" id="{A872BD6F-45E0-AB12-D4BA-5C14C4A7E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78314" y="6356538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5</a:t>
            </a:fld>
            <a:endParaRPr lang="fr-FR" dirty="0"/>
          </a:p>
        </p:txBody>
      </p:sp>
      <p:sp>
        <p:nvSpPr>
          <p:cNvPr id="1499" name="Footer Placeholder 4">
            <a:extLst>
              <a:ext uri="{FF2B5EF4-FFF2-40B4-BE49-F238E27FC236}">
                <a16:creationId xmlns:a16="http://schemas.microsoft.com/office/drawing/2014/main" id="{868B943A-22C0-2359-1E32-BEE9253EF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56350"/>
            <a:ext cx="6572221" cy="365125"/>
          </a:xfrm>
        </p:spPr>
        <p:txBody>
          <a:bodyPr/>
          <a:lstStyle/>
          <a:p>
            <a:r>
              <a:rPr lang="en-US" dirty="0"/>
              <a:t>Cristina Lara Arnaud</a:t>
            </a:r>
          </a:p>
        </p:txBody>
      </p:sp>
      <p:sp>
        <p:nvSpPr>
          <p:cNvPr id="1500" name="Date Placeholder 76">
            <a:extLst>
              <a:ext uri="{FF2B5EF4-FFF2-40B4-BE49-F238E27FC236}">
                <a16:creationId xmlns:a16="http://schemas.microsoft.com/office/drawing/2014/main" id="{08A32753-6F40-D8D0-E124-907C84DAAB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35855" y="6350851"/>
            <a:ext cx="631160" cy="365125"/>
          </a:xfrm>
        </p:spPr>
        <p:txBody>
          <a:bodyPr/>
          <a:lstStyle/>
          <a:p>
            <a:r>
              <a:rPr lang="en-US" dirty="0"/>
              <a:t>25/03/2025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E0BC331-1147-CD8C-2EF2-18DB58D7B13C}"/>
              </a:ext>
            </a:extLst>
          </p:cNvPr>
          <p:cNvGrpSpPr/>
          <p:nvPr/>
        </p:nvGrpSpPr>
        <p:grpSpPr>
          <a:xfrm>
            <a:off x="8786681" y="176330"/>
            <a:ext cx="3462783" cy="3462783"/>
            <a:chOff x="8742894" y="41404"/>
            <a:chExt cx="3648735" cy="3648735"/>
          </a:xfrm>
        </p:grpSpPr>
        <p:pic>
          <p:nvPicPr>
            <p:cNvPr id="4" name="Picture 3" descr="A logo with blue and green circles&#10;&#10;AI-generated content may be incorrect.">
              <a:extLst>
                <a:ext uri="{FF2B5EF4-FFF2-40B4-BE49-F238E27FC236}">
                  <a16:creationId xmlns:a16="http://schemas.microsoft.com/office/drawing/2014/main" id="{1625317D-B3DB-EEC5-6AD1-EBA99BE5F6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2894" y="41404"/>
              <a:ext cx="3648735" cy="3648735"/>
            </a:xfrm>
            <a:prstGeom prst="rect">
              <a:avLst/>
            </a:prstGeom>
          </p:spPr>
        </p:pic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FE754EC-271D-77BF-59DD-0530B1153F06}"/>
                </a:ext>
              </a:extLst>
            </p:cNvPr>
            <p:cNvSpPr/>
            <p:nvPr/>
          </p:nvSpPr>
          <p:spPr>
            <a:xfrm>
              <a:off x="9955124" y="988162"/>
              <a:ext cx="1072796" cy="471127"/>
            </a:xfrm>
            <a:prstGeom prst="round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 err="1">
                  <a:solidFill>
                    <a:schemeClr val="bg1"/>
                  </a:solidFill>
                </a:rPr>
                <a:t>PROfessionalism</a:t>
              </a:r>
              <a:endParaRPr lang="en-GB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92D2FAB2-4687-0946-E202-DB26B8F03D2B}"/>
                </a:ext>
              </a:extLst>
            </p:cNvPr>
            <p:cNvSpPr/>
            <p:nvPr/>
          </p:nvSpPr>
          <p:spPr>
            <a:xfrm>
              <a:off x="10415011" y="1553036"/>
              <a:ext cx="1072796" cy="471127"/>
            </a:xfrm>
            <a:prstGeom prst="round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/>
                  </a:solidFill>
                </a:rPr>
                <a:t>Creativity</a:t>
              </a:r>
              <a:endParaRPr lang="en-GB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9DA322E-B50E-ECF3-956A-483FFB41A0D7}"/>
                </a:ext>
              </a:extLst>
            </p:cNvPr>
            <p:cNvSpPr/>
            <p:nvPr/>
          </p:nvSpPr>
          <p:spPr>
            <a:xfrm>
              <a:off x="9927120" y="1992095"/>
              <a:ext cx="1072796" cy="471127"/>
            </a:xfrm>
            <a:prstGeom prst="round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/>
                  </a:solidFill>
                </a:rPr>
                <a:t>Unity</a:t>
              </a:r>
              <a:endParaRPr lang="en-GB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9EBF7414-0445-9BAF-BA37-757D8C6944E8}"/>
                </a:ext>
              </a:extLst>
            </p:cNvPr>
            <p:cNvSpPr/>
            <p:nvPr/>
          </p:nvSpPr>
          <p:spPr>
            <a:xfrm>
              <a:off x="9455147" y="1488384"/>
              <a:ext cx="1072796" cy="471127"/>
            </a:xfrm>
            <a:prstGeom prst="round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 err="1">
                  <a:solidFill>
                    <a:schemeClr val="bg1"/>
                  </a:solidFill>
                </a:rPr>
                <a:t>REspect</a:t>
              </a:r>
              <a:endParaRPr lang="en-GB" sz="7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4C366E24-6244-ED7C-63DE-7C0562AAECC6}"/>
              </a:ext>
            </a:extLst>
          </p:cNvPr>
          <p:cNvSpPr/>
          <p:nvPr/>
        </p:nvSpPr>
        <p:spPr>
          <a:xfrm>
            <a:off x="9065455" y="530325"/>
            <a:ext cx="2796125" cy="471127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</a:rPr>
              <a:t>Procurement Values</a:t>
            </a:r>
          </a:p>
          <a:p>
            <a:pPr algn="ctr"/>
            <a:r>
              <a:rPr lang="en-US" sz="1050" b="1" dirty="0">
                <a:solidFill>
                  <a:schemeClr val="tx1"/>
                </a:solidFill>
              </a:rPr>
              <a:t>PROCURE</a:t>
            </a:r>
            <a:endParaRPr lang="en-GB" sz="105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01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circular pattern of a building&#10;&#10;Description automatically generated with medium confidence">
            <a:extLst>
              <a:ext uri="{FF2B5EF4-FFF2-40B4-BE49-F238E27FC236}">
                <a16:creationId xmlns:a16="http://schemas.microsoft.com/office/drawing/2014/main" id="{F3949603-34A2-0738-5F02-34E4B13D55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" y="783135"/>
            <a:ext cx="4145488" cy="2389727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7B0D5D7-4DD2-9468-B8BE-9DDD15949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11756"/>
            <a:ext cx="8712969" cy="792088"/>
          </a:xfrm>
        </p:spPr>
        <p:txBody>
          <a:bodyPr>
            <a:normAutofit/>
          </a:bodyPr>
          <a:lstStyle/>
          <a:p>
            <a:r>
              <a:rPr lang="en-US" sz="2800" dirty="0"/>
              <a:t>Tenders and contracts </a:t>
            </a:r>
            <a:r>
              <a:rPr lang="en-US" sz="2800" dirty="0" err="1"/>
              <a:t>finalised</a:t>
            </a:r>
            <a:r>
              <a:rPr lang="en-US" sz="2800" dirty="0"/>
              <a:t> in 2024</a:t>
            </a:r>
            <a:endParaRPr lang="en-GB" sz="2800" dirty="0"/>
          </a:p>
        </p:txBody>
      </p:sp>
      <p:pic>
        <p:nvPicPr>
          <p:cNvPr id="10" name="Picture 9" descr="A person standing in a lift&#10;&#10;Description automatically generated">
            <a:extLst>
              <a:ext uri="{FF2B5EF4-FFF2-40B4-BE49-F238E27FC236}">
                <a16:creationId xmlns:a16="http://schemas.microsoft.com/office/drawing/2014/main" id="{39369CB4-7968-F576-2A4C-37130DF72C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525" y="791153"/>
            <a:ext cx="3927088" cy="2577219"/>
          </a:xfrm>
          <a:prstGeom prst="rect">
            <a:avLst/>
          </a:prstGeom>
        </p:spPr>
      </p:pic>
      <p:pic>
        <p:nvPicPr>
          <p:cNvPr id="18" name="Picture 17" descr="A building with trees around it&#10;&#10;Description automatically generated">
            <a:extLst>
              <a:ext uri="{FF2B5EF4-FFF2-40B4-BE49-F238E27FC236}">
                <a16:creationId xmlns:a16="http://schemas.microsoft.com/office/drawing/2014/main" id="{A64C2B7D-1DC8-B9F0-2974-878086D885D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"/>
          <a:stretch/>
        </p:blipFill>
        <p:spPr>
          <a:xfrm>
            <a:off x="-4477" y="3943829"/>
            <a:ext cx="4153002" cy="2373529"/>
          </a:xfrm>
          <a:prstGeom prst="rect">
            <a:avLst/>
          </a:prstGeom>
        </p:spPr>
      </p:pic>
      <p:pic>
        <p:nvPicPr>
          <p:cNvPr id="21" name="Picture 20" descr="A long hallway with rows of servers&#10;&#10;Description automatically generated">
            <a:extLst>
              <a:ext uri="{FF2B5EF4-FFF2-40B4-BE49-F238E27FC236}">
                <a16:creationId xmlns:a16="http://schemas.microsoft.com/office/drawing/2014/main" id="{D0DF6B1A-02A7-C4C4-5E15-0B8C92F9C32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387" y="3516326"/>
            <a:ext cx="3959225" cy="2801032"/>
          </a:xfrm>
          <a:prstGeom prst="rect">
            <a:avLst/>
          </a:prstGeom>
        </p:spPr>
      </p:pic>
      <p:pic>
        <p:nvPicPr>
          <p:cNvPr id="23" name="Picture 22" descr="A machine with pipes and wires&#10;&#10;Description automatically generated with medium confidence">
            <a:extLst>
              <a:ext uri="{FF2B5EF4-FFF2-40B4-BE49-F238E27FC236}">
                <a16:creationId xmlns:a16="http://schemas.microsoft.com/office/drawing/2014/main" id="{251FCC79-C3CB-AACD-9FEC-CAD68CB1BA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2"/>
          <a:stretch/>
        </p:blipFill>
        <p:spPr>
          <a:xfrm>
            <a:off x="8075610" y="4012766"/>
            <a:ext cx="4116389" cy="2301767"/>
          </a:xfrm>
          <a:prstGeom prst="rect">
            <a:avLst/>
          </a:prstGeom>
        </p:spPr>
      </p:pic>
      <p:pic>
        <p:nvPicPr>
          <p:cNvPr id="16" name="Picture 15" descr="A map of land with green lines&#10;&#10;Description automatically generated with medium confidence">
            <a:extLst>
              <a:ext uri="{FF2B5EF4-FFF2-40B4-BE49-F238E27FC236}">
                <a16:creationId xmlns:a16="http://schemas.microsoft.com/office/drawing/2014/main" id="{688A1580-4316-5534-5E59-C5A6196A772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377" y="2768309"/>
            <a:ext cx="4329236" cy="20033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5F7579A-09C0-AC70-BE32-720A1077A41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3" b="14223"/>
          <a:stretch/>
        </p:blipFill>
        <p:spPr>
          <a:xfrm>
            <a:off x="8075612" y="2625849"/>
            <a:ext cx="4124075" cy="2145800"/>
          </a:xfrm>
          <a:prstGeom prst="rect">
            <a:avLst/>
          </a:prstGeom>
        </p:spPr>
      </p:pic>
      <p:pic>
        <p:nvPicPr>
          <p:cNvPr id="8" name="Picture 7" descr="A long tunnel with lights&#10;&#10;Description automatically generated">
            <a:extLst>
              <a:ext uri="{FF2B5EF4-FFF2-40B4-BE49-F238E27FC236}">
                <a16:creationId xmlns:a16="http://schemas.microsoft.com/office/drawing/2014/main" id="{113F889A-63BD-DBC8-59A8-A9E292AB775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29"/>
          <a:stretch/>
        </p:blipFill>
        <p:spPr>
          <a:xfrm>
            <a:off x="-4477" y="2785476"/>
            <a:ext cx="4131237" cy="1976590"/>
          </a:xfrm>
          <a:prstGeom prst="rect">
            <a:avLst/>
          </a:prstGeom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BB885A0-D6E3-3821-1858-07E789125FE6}"/>
              </a:ext>
            </a:extLst>
          </p:cNvPr>
          <p:cNvSpPr/>
          <p:nvPr/>
        </p:nvSpPr>
        <p:spPr>
          <a:xfrm>
            <a:off x="-4476" y="2348301"/>
            <a:ext cx="2423378" cy="428591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CMS Endcaps Removal and HGCAL Installation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B270E38-519E-7DEF-868E-DC4C692F77B9}"/>
              </a:ext>
            </a:extLst>
          </p:cNvPr>
          <p:cNvSpPr/>
          <p:nvPr/>
        </p:nvSpPr>
        <p:spPr>
          <a:xfrm>
            <a:off x="4116388" y="2330501"/>
            <a:ext cx="3252078" cy="46752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DUNE (cold containment materials, transport of structures, installation in the USA)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5D6329C7-CBF2-8A7D-4A98-25BA49D553CD}"/>
              </a:ext>
            </a:extLst>
          </p:cNvPr>
          <p:cNvSpPr/>
          <p:nvPr/>
        </p:nvSpPr>
        <p:spPr>
          <a:xfrm>
            <a:off x="-13311" y="4376481"/>
            <a:ext cx="2423378" cy="428591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HL-LHC procurements well advanced in line with budget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D82FDCAA-67F2-5ABD-CCA7-844D11DBDCCA}"/>
              </a:ext>
            </a:extLst>
          </p:cNvPr>
          <p:cNvSpPr/>
          <p:nvPr/>
        </p:nvSpPr>
        <p:spPr>
          <a:xfrm>
            <a:off x="-13311" y="5885942"/>
            <a:ext cx="2423378" cy="428591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Building 777 </a:t>
            </a:r>
            <a:r>
              <a:rPr lang="en-GB" sz="1200" dirty="0">
                <a:solidFill>
                  <a:schemeClr val="tx1"/>
                </a:solidFill>
              </a:rPr>
              <a:t>construction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705F4656-CF03-6C2D-7E4F-EEE464F0EFBF}"/>
              </a:ext>
            </a:extLst>
          </p:cNvPr>
          <p:cNvSpPr/>
          <p:nvPr/>
        </p:nvSpPr>
        <p:spPr>
          <a:xfrm>
            <a:off x="4115523" y="5897350"/>
            <a:ext cx="2423378" cy="428591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IT Agile contracts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B67BEC42-C298-F045-6BF0-1DC13C142B3A}"/>
              </a:ext>
            </a:extLst>
          </p:cNvPr>
          <p:cNvSpPr/>
          <p:nvPr/>
        </p:nvSpPr>
        <p:spPr>
          <a:xfrm>
            <a:off x="8075613" y="5887114"/>
            <a:ext cx="2423378" cy="428591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Retendering of FSU Contracts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85BF219B-BC71-28AB-394D-C32961C7E78D}"/>
              </a:ext>
            </a:extLst>
          </p:cNvPr>
          <p:cNvSpPr/>
          <p:nvPr/>
        </p:nvSpPr>
        <p:spPr>
          <a:xfrm>
            <a:off x="8079352" y="4344693"/>
            <a:ext cx="2423378" cy="428591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Power and signal cables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90073A18-024B-688D-A25B-06EE61A08494}"/>
              </a:ext>
            </a:extLst>
          </p:cNvPr>
          <p:cNvSpPr/>
          <p:nvPr/>
        </p:nvSpPr>
        <p:spPr>
          <a:xfrm>
            <a:off x="4126760" y="4344693"/>
            <a:ext cx="2423378" cy="428591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FCC site </a:t>
            </a:r>
            <a:r>
              <a:rPr lang="en-GB" sz="1200">
                <a:solidFill>
                  <a:schemeClr val="tx1"/>
                </a:solidFill>
              </a:rPr>
              <a:t>investigation works</a:t>
            </a: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14" name="Picture 13" descr="A solar panels in a field&#10;&#10;Description automatically generated">
            <a:extLst>
              <a:ext uri="{FF2B5EF4-FFF2-40B4-BE49-F238E27FC236}">
                <a16:creationId xmlns:a16="http://schemas.microsoft.com/office/drawing/2014/main" id="{F9C70367-1E35-9925-00B3-30CA35FDFE3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77" b="9667"/>
          <a:stretch/>
        </p:blipFill>
        <p:spPr>
          <a:xfrm>
            <a:off x="8075613" y="790361"/>
            <a:ext cx="4124074" cy="1977948"/>
          </a:xfrm>
          <a:prstGeom prst="rect">
            <a:avLst/>
          </a:prstGeom>
        </p:spPr>
      </p:pic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111E92D1-59F2-797E-9571-9C8CB3C522CD}"/>
              </a:ext>
            </a:extLst>
          </p:cNvPr>
          <p:cNvSpPr/>
          <p:nvPr/>
        </p:nvSpPr>
        <p:spPr>
          <a:xfrm>
            <a:off x="8097378" y="2339718"/>
            <a:ext cx="2423378" cy="428591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3 Solar Power Purchase Agreements (PPAs) signed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6C4179-B53C-E75D-7899-423FEA7C5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78314" y="6314533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6</a:t>
            </a:fld>
            <a:endParaRPr lang="fr-FR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1709E6F-3C71-35A4-B1B6-4052F8216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25958" y="6364321"/>
            <a:ext cx="6572221" cy="365125"/>
          </a:xfrm>
        </p:spPr>
        <p:txBody>
          <a:bodyPr/>
          <a:lstStyle/>
          <a:p>
            <a:r>
              <a:rPr lang="en-US" dirty="0"/>
              <a:t>Cristina Lara Arnaud</a:t>
            </a:r>
          </a:p>
        </p:txBody>
      </p:sp>
      <p:sp>
        <p:nvSpPr>
          <p:cNvPr id="9" name="Date Placeholder 76">
            <a:extLst>
              <a:ext uri="{FF2B5EF4-FFF2-40B4-BE49-F238E27FC236}">
                <a16:creationId xmlns:a16="http://schemas.microsoft.com/office/drawing/2014/main" id="{491D888D-4E43-2886-FC88-47F67A74C8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35855" y="6350851"/>
            <a:ext cx="631160" cy="365125"/>
          </a:xfrm>
        </p:spPr>
        <p:txBody>
          <a:bodyPr/>
          <a:lstStyle/>
          <a:p>
            <a:r>
              <a:rPr lang="en-US" dirty="0"/>
              <a:t>25/03/2025</a:t>
            </a:r>
          </a:p>
        </p:txBody>
      </p:sp>
    </p:spTree>
    <p:extLst>
      <p:ext uri="{BB962C8B-B14F-4D97-AF65-F5344CB8AC3E}">
        <p14:creationId xmlns:p14="http://schemas.microsoft.com/office/powerpoint/2010/main" val="1608814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A71818-9CE4-100C-5FC9-5E4FE0B2FA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D4F3E4-B02F-CCC4-D8C6-0F70B2AC7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78314" y="6350851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7</a:t>
            </a:fld>
            <a:endParaRPr lang="fr-FR" dirty="0"/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89DA6883-8A66-712A-1430-583764448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26363"/>
            <a:ext cx="4803494" cy="503231"/>
          </a:xfrm>
        </p:spPr>
        <p:txBody>
          <a:bodyPr/>
          <a:lstStyle/>
          <a:p>
            <a:r>
              <a:rPr lang="en-US" sz="2800" dirty="0"/>
              <a:t>Highlights 2024 - Outreach</a:t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8EB2E20-1254-FDEA-1A66-B3CCEF06F8BA}"/>
              </a:ext>
            </a:extLst>
          </p:cNvPr>
          <p:cNvSpPr/>
          <p:nvPr/>
        </p:nvSpPr>
        <p:spPr>
          <a:xfrm>
            <a:off x="2908413" y="476250"/>
            <a:ext cx="6375175" cy="5840055"/>
          </a:xfrm>
          <a:custGeom>
            <a:avLst/>
            <a:gdLst/>
            <a:ahLst/>
            <a:cxnLst/>
            <a:rect l="l" t="t" r="r" b="b"/>
            <a:pathLst>
              <a:path w="8640654" h="8887374">
                <a:moveTo>
                  <a:pt x="0" y="0"/>
                </a:moveTo>
                <a:lnTo>
                  <a:pt x="8640653" y="0"/>
                </a:lnTo>
                <a:lnTo>
                  <a:pt x="8640653" y="8887374"/>
                </a:lnTo>
                <a:lnTo>
                  <a:pt x="0" y="88873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b="-12280"/>
            </a:stretch>
          </a:blipFill>
        </p:spPr>
        <p:txBody>
          <a:bodyPr/>
          <a:lstStyle/>
          <a:p>
            <a:endParaRPr lang="en-GB" dirty="0"/>
          </a:p>
        </p:txBody>
      </p:sp>
      <p:grpSp>
        <p:nvGrpSpPr>
          <p:cNvPr id="34" name="Group 3">
            <a:extLst>
              <a:ext uri="{FF2B5EF4-FFF2-40B4-BE49-F238E27FC236}">
                <a16:creationId xmlns:a16="http://schemas.microsoft.com/office/drawing/2014/main" id="{9BE13FD7-CD74-A05D-F26F-4E7C4272F81B}"/>
              </a:ext>
            </a:extLst>
          </p:cNvPr>
          <p:cNvGrpSpPr>
            <a:grpSpLocks noChangeAspect="1"/>
          </p:cNvGrpSpPr>
          <p:nvPr/>
        </p:nvGrpSpPr>
        <p:grpSpPr>
          <a:xfrm rot="60000">
            <a:off x="4488870" y="1040407"/>
            <a:ext cx="1727112" cy="1974386"/>
            <a:chOff x="0" y="0"/>
            <a:chExt cx="2359800" cy="2697658"/>
          </a:xfrm>
        </p:grpSpPr>
        <p:sp>
          <p:nvSpPr>
            <p:cNvPr id="93" name="Freeform 4">
              <a:extLst>
                <a:ext uri="{FF2B5EF4-FFF2-40B4-BE49-F238E27FC236}">
                  <a16:creationId xmlns:a16="http://schemas.microsoft.com/office/drawing/2014/main" id="{96AE63F3-E000-8862-65C6-1C29EB104DC9}"/>
                </a:ext>
              </a:extLst>
            </p:cNvPr>
            <p:cNvSpPr/>
            <p:nvPr/>
          </p:nvSpPr>
          <p:spPr>
            <a:xfrm>
              <a:off x="0" y="0"/>
              <a:ext cx="2359787" cy="2697734"/>
            </a:xfrm>
            <a:custGeom>
              <a:avLst/>
              <a:gdLst/>
              <a:ahLst/>
              <a:cxnLst/>
              <a:rect l="l" t="t" r="r" b="b"/>
              <a:pathLst>
                <a:path w="2359787" h="2697734">
                  <a:moveTo>
                    <a:pt x="1156335" y="0"/>
                  </a:moveTo>
                  <a:lnTo>
                    <a:pt x="0" y="694817"/>
                  </a:lnTo>
                  <a:lnTo>
                    <a:pt x="23495" y="2043684"/>
                  </a:lnTo>
                  <a:lnTo>
                    <a:pt x="1203452" y="2697734"/>
                  </a:lnTo>
                  <a:lnTo>
                    <a:pt x="2359787" y="2002917"/>
                  </a:lnTo>
                  <a:lnTo>
                    <a:pt x="2336292" y="654050"/>
                  </a:lnTo>
                  <a:lnTo>
                    <a:pt x="1156335" y="0"/>
                  </a:lnTo>
                  <a:close/>
                </a:path>
              </a:pathLst>
            </a:custGeom>
            <a:blipFill>
              <a:blip r:embed="rId4"/>
              <a:stretch>
                <a:fillRect r="-14321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7" name="Group 5">
            <a:extLst>
              <a:ext uri="{FF2B5EF4-FFF2-40B4-BE49-F238E27FC236}">
                <a16:creationId xmlns:a16="http://schemas.microsoft.com/office/drawing/2014/main" id="{8325882D-9777-1C49-8BD3-BE6AF8087D9F}"/>
              </a:ext>
            </a:extLst>
          </p:cNvPr>
          <p:cNvGrpSpPr>
            <a:grpSpLocks noChangeAspect="1"/>
          </p:cNvGrpSpPr>
          <p:nvPr/>
        </p:nvGrpSpPr>
        <p:grpSpPr>
          <a:xfrm>
            <a:off x="3561730" y="2612305"/>
            <a:ext cx="1710130" cy="1974693"/>
            <a:chOff x="0" y="0"/>
            <a:chExt cx="2336597" cy="2698077"/>
          </a:xfrm>
        </p:grpSpPr>
        <p:sp>
          <p:nvSpPr>
            <p:cNvPr id="92" name="Freeform 6">
              <a:extLst>
                <a:ext uri="{FF2B5EF4-FFF2-40B4-BE49-F238E27FC236}">
                  <a16:creationId xmlns:a16="http://schemas.microsoft.com/office/drawing/2014/main" id="{B3652531-FE25-6AFD-C758-7CFC615D8D0A}"/>
                </a:ext>
              </a:extLst>
            </p:cNvPr>
            <p:cNvSpPr/>
            <p:nvPr/>
          </p:nvSpPr>
          <p:spPr>
            <a:xfrm>
              <a:off x="0" y="0"/>
              <a:ext cx="2336546" cy="2698115"/>
            </a:xfrm>
            <a:custGeom>
              <a:avLst/>
              <a:gdLst/>
              <a:ahLst/>
              <a:cxnLst/>
              <a:rect l="l" t="t" r="r" b="b"/>
              <a:pathLst>
                <a:path w="2336546" h="2698115">
                  <a:moveTo>
                    <a:pt x="1168273" y="0"/>
                  </a:moveTo>
                  <a:lnTo>
                    <a:pt x="0" y="674497"/>
                  </a:lnTo>
                  <a:lnTo>
                    <a:pt x="0" y="2023618"/>
                  </a:lnTo>
                  <a:lnTo>
                    <a:pt x="1168273" y="2698115"/>
                  </a:lnTo>
                  <a:lnTo>
                    <a:pt x="2336546" y="2023618"/>
                  </a:lnTo>
                  <a:lnTo>
                    <a:pt x="2336546" y="674497"/>
                  </a:lnTo>
                  <a:lnTo>
                    <a:pt x="1168273" y="0"/>
                  </a:lnTo>
                  <a:close/>
                </a:path>
              </a:pathLst>
            </a:custGeom>
            <a:blipFill>
              <a:blip r:embed="rId5"/>
              <a:stretch>
                <a:fillRect l="-782" t="-17624" r="-7713" b="-7802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9" name="Group 7">
            <a:extLst>
              <a:ext uri="{FF2B5EF4-FFF2-40B4-BE49-F238E27FC236}">
                <a16:creationId xmlns:a16="http://schemas.microsoft.com/office/drawing/2014/main" id="{79A77F7D-BB09-264B-130C-B373261C9399}"/>
              </a:ext>
            </a:extLst>
          </p:cNvPr>
          <p:cNvGrpSpPr>
            <a:grpSpLocks noChangeAspect="1"/>
          </p:cNvGrpSpPr>
          <p:nvPr/>
        </p:nvGrpSpPr>
        <p:grpSpPr>
          <a:xfrm>
            <a:off x="6417208" y="1055021"/>
            <a:ext cx="1710130" cy="1974693"/>
            <a:chOff x="0" y="0"/>
            <a:chExt cx="2336597" cy="2698077"/>
          </a:xfrm>
        </p:grpSpPr>
        <p:sp>
          <p:nvSpPr>
            <p:cNvPr id="91" name="Freeform 8">
              <a:extLst>
                <a:ext uri="{FF2B5EF4-FFF2-40B4-BE49-F238E27FC236}">
                  <a16:creationId xmlns:a16="http://schemas.microsoft.com/office/drawing/2014/main" id="{EFDE269F-A7E1-79B1-C172-F7375AAB70DD}"/>
                </a:ext>
              </a:extLst>
            </p:cNvPr>
            <p:cNvSpPr/>
            <p:nvPr/>
          </p:nvSpPr>
          <p:spPr>
            <a:xfrm>
              <a:off x="0" y="0"/>
              <a:ext cx="2336546" cy="2698115"/>
            </a:xfrm>
            <a:custGeom>
              <a:avLst/>
              <a:gdLst/>
              <a:ahLst/>
              <a:cxnLst/>
              <a:rect l="l" t="t" r="r" b="b"/>
              <a:pathLst>
                <a:path w="2336546" h="2698115">
                  <a:moveTo>
                    <a:pt x="1168273" y="0"/>
                  </a:moveTo>
                  <a:lnTo>
                    <a:pt x="0" y="674497"/>
                  </a:lnTo>
                  <a:lnTo>
                    <a:pt x="0" y="2023618"/>
                  </a:lnTo>
                  <a:lnTo>
                    <a:pt x="1168273" y="2698115"/>
                  </a:lnTo>
                  <a:lnTo>
                    <a:pt x="2336546" y="2023618"/>
                  </a:lnTo>
                  <a:lnTo>
                    <a:pt x="2336546" y="674497"/>
                  </a:lnTo>
                  <a:lnTo>
                    <a:pt x="1168273" y="0"/>
                  </a:lnTo>
                  <a:close/>
                </a:path>
              </a:pathLst>
            </a:custGeom>
            <a:blipFill>
              <a:blip r:embed="rId6"/>
              <a:stretch>
                <a:fillRect l="-6416" r="-36305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0" name="Group 9">
            <a:extLst>
              <a:ext uri="{FF2B5EF4-FFF2-40B4-BE49-F238E27FC236}">
                <a16:creationId xmlns:a16="http://schemas.microsoft.com/office/drawing/2014/main" id="{B63169C8-EFA7-9DC9-0C59-E63DF3FED4C2}"/>
              </a:ext>
            </a:extLst>
          </p:cNvPr>
          <p:cNvGrpSpPr>
            <a:grpSpLocks noChangeAspect="1"/>
          </p:cNvGrpSpPr>
          <p:nvPr/>
        </p:nvGrpSpPr>
        <p:grpSpPr>
          <a:xfrm>
            <a:off x="7334140" y="2610265"/>
            <a:ext cx="1710130" cy="1974702"/>
            <a:chOff x="0" y="0"/>
            <a:chExt cx="2336597" cy="2698090"/>
          </a:xfrm>
        </p:grpSpPr>
        <p:sp>
          <p:nvSpPr>
            <p:cNvPr id="90" name="Freeform 10">
              <a:extLst>
                <a:ext uri="{FF2B5EF4-FFF2-40B4-BE49-F238E27FC236}">
                  <a16:creationId xmlns:a16="http://schemas.microsoft.com/office/drawing/2014/main" id="{BC1C313C-621E-3611-EF5D-DC143CD3CCDC}"/>
                </a:ext>
              </a:extLst>
            </p:cNvPr>
            <p:cNvSpPr/>
            <p:nvPr/>
          </p:nvSpPr>
          <p:spPr>
            <a:xfrm>
              <a:off x="0" y="0"/>
              <a:ext cx="2336546" cy="2698115"/>
            </a:xfrm>
            <a:custGeom>
              <a:avLst/>
              <a:gdLst/>
              <a:ahLst/>
              <a:cxnLst/>
              <a:rect l="l" t="t" r="r" b="b"/>
              <a:pathLst>
                <a:path w="2336546" h="2698115">
                  <a:moveTo>
                    <a:pt x="1168273" y="0"/>
                  </a:moveTo>
                  <a:lnTo>
                    <a:pt x="0" y="674497"/>
                  </a:lnTo>
                  <a:lnTo>
                    <a:pt x="0" y="2023618"/>
                  </a:lnTo>
                  <a:lnTo>
                    <a:pt x="1168273" y="2698115"/>
                  </a:lnTo>
                  <a:lnTo>
                    <a:pt x="2336546" y="2023618"/>
                  </a:lnTo>
                  <a:lnTo>
                    <a:pt x="2336546" y="674497"/>
                  </a:lnTo>
                  <a:lnTo>
                    <a:pt x="1168273" y="0"/>
                  </a:lnTo>
                  <a:close/>
                </a:path>
              </a:pathLst>
            </a:custGeom>
            <a:blipFill>
              <a:blip r:embed="rId7"/>
              <a:stretch>
                <a:fillRect l="-7605" r="-7605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1" name="Group 11">
            <a:extLst>
              <a:ext uri="{FF2B5EF4-FFF2-40B4-BE49-F238E27FC236}">
                <a16:creationId xmlns:a16="http://schemas.microsoft.com/office/drawing/2014/main" id="{F65C77F6-BF5C-E45F-FA8B-19E08DFD50B8}"/>
              </a:ext>
            </a:extLst>
          </p:cNvPr>
          <p:cNvGrpSpPr>
            <a:grpSpLocks noChangeAspect="1"/>
          </p:cNvGrpSpPr>
          <p:nvPr/>
        </p:nvGrpSpPr>
        <p:grpSpPr>
          <a:xfrm>
            <a:off x="6417188" y="4191402"/>
            <a:ext cx="1710139" cy="1974693"/>
            <a:chOff x="0" y="0"/>
            <a:chExt cx="2336610" cy="2698077"/>
          </a:xfrm>
        </p:grpSpPr>
        <p:sp>
          <p:nvSpPr>
            <p:cNvPr id="89" name="Freeform 12">
              <a:extLst>
                <a:ext uri="{FF2B5EF4-FFF2-40B4-BE49-F238E27FC236}">
                  <a16:creationId xmlns:a16="http://schemas.microsoft.com/office/drawing/2014/main" id="{4DD28C28-C9D1-D412-A516-AA431960D4AC}"/>
                </a:ext>
              </a:extLst>
            </p:cNvPr>
            <p:cNvSpPr/>
            <p:nvPr/>
          </p:nvSpPr>
          <p:spPr>
            <a:xfrm>
              <a:off x="0" y="0"/>
              <a:ext cx="2336546" cy="2697988"/>
            </a:xfrm>
            <a:custGeom>
              <a:avLst/>
              <a:gdLst/>
              <a:ahLst/>
              <a:cxnLst/>
              <a:rect l="l" t="t" r="r" b="b"/>
              <a:pathLst>
                <a:path w="2336546" h="2697988">
                  <a:moveTo>
                    <a:pt x="1168273" y="0"/>
                  </a:moveTo>
                  <a:lnTo>
                    <a:pt x="0" y="674497"/>
                  </a:lnTo>
                  <a:lnTo>
                    <a:pt x="0" y="2023491"/>
                  </a:lnTo>
                  <a:lnTo>
                    <a:pt x="1168273" y="2697988"/>
                  </a:lnTo>
                  <a:lnTo>
                    <a:pt x="2336546" y="2023491"/>
                  </a:lnTo>
                  <a:lnTo>
                    <a:pt x="2336546" y="674497"/>
                  </a:lnTo>
                  <a:lnTo>
                    <a:pt x="1168273" y="0"/>
                  </a:lnTo>
                  <a:close/>
                </a:path>
              </a:pathLst>
            </a:custGeom>
            <a:blipFill>
              <a:blip r:embed="rId8"/>
              <a:stretch>
                <a:fillRect l="-46059" t="-13145" r="-62085" b="-7181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2" name="Group 13">
            <a:extLst>
              <a:ext uri="{FF2B5EF4-FFF2-40B4-BE49-F238E27FC236}">
                <a16:creationId xmlns:a16="http://schemas.microsoft.com/office/drawing/2014/main" id="{68960381-2053-854B-4D10-4C8F8C014806}"/>
              </a:ext>
            </a:extLst>
          </p:cNvPr>
          <p:cNvGrpSpPr>
            <a:grpSpLocks noChangeAspect="1"/>
          </p:cNvGrpSpPr>
          <p:nvPr/>
        </p:nvGrpSpPr>
        <p:grpSpPr>
          <a:xfrm>
            <a:off x="4522940" y="4212455"/>
            <a:ext cx="1710139" cy="1932586"/>
            <a:chOff x="0" y="0"/>
            <a:chExt cx="2336610" cy="2640546"/>
          </a:xfrm>
        </p:grpSpPr>
        <p:sp>
          <p:nvSpPr>
            <p:cNvPr id="88" name="Freeform 14">
              <a:extLst>
                <a:ext uri="{FF2B5EF4-FFF2-40B4-BE49-F238E27FC236}">
                  <a16:creationId xmlns:a16="http://schemas.microsoft.com/office/drawing/2014/main" id="{ECF8BF73-97F3-B7B2-0CDD-83374DD73A04}"/>
                </a:ext>
              </a:extLst>
            </p:cNvPr>
            <p:cNvSpPr/>
            <p:nvPr/>
          </p:nvSpPr>
          <p:spPr>
            <a:xfrm>
              <a:off x="0" y="0"/>
              <a:ext cx="2336673" cy="2640584"/>
            </a:xfrm>
            <a:custGeom>
              <a:avLst/>
              <a:gdLst/>
              <a:ahLst/>
              <a:cxnLst/>
              <a:rect l="l" t="t" r="r" b="b"/>
              <a:pathLst>
                <a:path w="2336673" h="2640584">
                  <a:moveTo>
                    <a:pt x="1168273" y="0"/>
                  </a:moveTo>
                  <a:lnTo>
                    <a:pt x="0" y="674497"/>
                  </a:lnTo>
                  <a:lnTo>
                    <a:pt x="0" y="2023618"/>
                  </a:lnTo>
                  <a:lnTo>
                    <a:pt x="1068705" y="2640584"/>
                  </a:lnTo>
                  <a:lnTo>
                    <a:pt x="1267968" y="2640584"/>
                  </a:lnTo>
                  <a:lnTo>
                    <a:pt x="2336673" y="2023618"/>
                  </a:lnTo>
                  <a:lnTo>
                    <a:pt x="2336673" y="674497"/>
                  </a:lnTo>
                  <a:lnTo>
                    <a:pt x="1168273" y="0"/>
                  </a:lnTo>
                  <a:close/>
                </a:path>
              </a:pathLst>
            </a:custGeom>
            <a:blipFill>
              <a:blip r:embed="rId9"/>
              <a:stretch>
                <a:fillRect t="-9065" b="-9065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6" name="Group 21">
            <a:extLst>
              <a:ext uri="{FF2B5EF4-FFF2-40B4-BE49-F238E27FC236}">
                <a16:creationId xmlns:a16="http://schemas.microsoft.com/office/drawing/2014/main" id="{DB56364A-1C47-A64A-3C74-4C43C9BB235F}"/>
              </a:ext>
            </a:extLst>
          </p:cNvPr>
          <p:cNvGrpSpPr>
            <a:grpSpLocks noChangeAspect="1"/>
          </p:cNvGrpSpPr>
          <p:nvPr/>
        </p:nvGrpSpPr>
        <p:grpSpPr>
          <a:xfrm>
            <a:off x="5434235" y="2610266"/>
            <a:ext cx="1710130" cy="1974702"/>
            <a:chOff x="0" y="0"/>
            <a:chExt cx="2336597" cy="2698090"/>
          </a:xfrm>
        </p:grpSpPr>
        <p:sp>
          <p:nvSpPr>
            <p:cNvPr id="87" name="Freeform 22">
              <a:extLst>
                <a:ext uri="{FF2B5EF4-FFF2-40B4-BE49-F238E27FC236}">
                  <a16:creationId xmlns:a16="http://schemas.microsoft.com/office/drawing/2014/main" id="{D8FC8520-13B1-92A8-2063-B4E7479EC8DB}"/>
                </a:ext>
              </a:extLst>
            </p:cNvPr>
            <p:cNvSpPr/>
            <p:nvPr/>
          </p:nvSpPr>
          <p:spPr>
            <a:xfrm>
              <a:off x="0" y="0"/>
              <a:ext cx="2336546" cy="2698115"/>
            </a:xfrm>
            <a:custGeom>
              <a:avLst/>
              <a:gdLst/>
              <a:ahLst/>
              <a:cxnLst/>
              <a:rect l="l" t="t" r="r" b="b"/>
              <a:pathLst>
                <a:path w="2336546" h="2698115">
                  <a:moveTo>
                    <a:pt x="1168273" y="0"/>
                  </a:moveTo>
                  <a:lnTo>
                    <a:pt x="0" y="674497"/>
                  </a:lnTo>
                  <a:lnTo>
                    <a:pt x="0" y="2023618"/>
                  </a:lnTo>
                  <a:lnTo>
                    <a:pt x="1168273" y="2698115"/>
                  </a:lnTo>
                  <a:lnTo>
                    <a:pt x="2336546" y="2023618"/>
                  </a:lnTo>
                  <a:lnTo>
                    <a:pt x="2336546" y="674497"/>
                  </a:lnTo>
                  <a:lnTo>
                    <a:pt x="1168273" y="0"/>
                  </a:lnTo>
                  <a:close/>
                </a:path>
              </a:pathLst>
            </a:custGeom>
            <a:blipFill>
              <a:blip r:embed="rId10"/>
              <a:stretch>
                <a:fillRect l="-32767" r="-32767"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94" name="TextBox 15">
            <a:extLst>
              <a:ext uri="{FF2B5EF4-FFF2-40B4-BE49-F238E27FC236}">
                <a16:creationId xmlns:a16="http://schemas.microsoft.com/office/drawing/2014/main" id="{CC505126-241F-7B56-85B9-1E74920DBF60}"/>
              </a:ext>
            </a:extLst>
          </p:cNvPr>
          <p:cNvSpPr txBox="1"/>
          <p:nvPr/>
        </p:nvSpPr>
        <p:spPr>
          <a:xfrm>
            <a:off x="1544113" y="3317366"/>
            <a:ext cx="1455593" cy="6758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222"/>
              </a:lnSpc>
            </a:pPr>
            <a:r>
              <a:rPr lang="en-US" sz="1400" b="1" spc="-26" dirty="0">
                <a:latin typeface="Arial"/>
                <a:ea typeface="Arial"/>
                <a:cs typeface="Arial"/>
                <a:sym typeface="Arial"/>
              </a:rPr>
              <a:t>1 OCTOBER</a:t>
            </a:r>
          </a:p>
          <a:p>
            <a:pPr algn="just">
              <a:lnSpc>
                <a:spcPts val="1586"/>
              </a:lnSpc>
            </a:pPr>
            <a:r>
              <a:rPr lang="en-US" sz="1200" spc="-8" dirty="0">
                <a:latin typeface="Arial"/>
                <a:ea typeface="Arial"/>
                <a:cs typeface="Arial"/>
                <a:sym typeface="Arial"/>
              </a:rPr>
              <a:t>Big Science Business Forum in Trieste (IT)</a:t>
            </a:r>
          </a:p>
        </p:txBody>
      </p:sp>
      <p:sp>
        <p:nvSpPr>
          <p:cNvPr id="95" name="TextBox 16">
            <a:extLst>
              <a:ext uri="{FF2B5EF4-FFF2-40B4-BE49-F238E27FC236}">
                <a16:creationId xmlns:a16="http://schemas.microsoft.com/office/drawing/2014/main" id="{07E6A3EA-5B59-4482-6775-08FF95EA4E99}"/>
              </a:ext>
            </a:extLst>
          </p:cNvPr>
          <p:cNvSpPr txBox="1"/>
          <p:nvPr/>
        </p:nvSpPr>
        <p:spPr>
          <a:xfrm>
            <a:off x="9028753" y="5178716"/>
            <a:ext cx="1863921" cy="9167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222"/>
              </a:lnSpc>
            </a:pPr>
            <a:r>
              <a:rPr lang="en-US" sz="1400" b="1" spc="-26" dirty="0">
                <a:latin typeface="Arial"/>
                <a:ea typeface="Arial"/>
                <a:cs typeface="Arial"/>
                <a:sym typeface="Arial"/>
              </a:rPr>
              <a:t>19 NOVEMBER</a:t>
            </a:r>
          </a:p>
          <a:p>
            <a:pPr algn="l">
              <a:lnSpc>
                <a:spcPts val="1666"/>
              </a:lnSpc>
            </a:pPr>
            <a:r>
              <a:rPr lang="en-US" sz="1200" spc="-8" dirty="0">
                <a:latin typeface="Arial"/>
                <a:ea typeface="Arial"/>
                <a:cs typeface="Arial"/>
                <a:sym typeface="Arial"/>
              </a:rPr>
              <a:t>Big Science and </a:t>
            </a:r>
            <a:r>
              <a:rPr lang="en-US" sz="1200" spc="-8" dirty="0" err="1">
                <a:latin typeface="Arial"/>
                <a:ea typeface="Arial"/>
                <a:cs typeface="Arial"/>
                <a:sym typeface="Arial"/>
              </a:rPr>
              <a:t>Nomaten</a:t>
            </a:r>
            <a:r>
              <a:rPr lang="en-US" sz="1200" spc="-8" dirty="0">
                <a:latin typeface="Arial"/>
                <a:ea typeface="Arial"/>
                <a:cs typeface="Arial"/>
                <a:sym typeface="Arial"/>
              </a:rPr>
              <a:t> Innovation Days in </a:t>
            </a:r>
            <a:r>
              <a:rPr lang="en-US" sz="1200" spc="-8" dirty="0" err="1">
                <a:latin typeface="Arial"/>
                <a:ea typeface="Arial"/>
                <a:cs typeface="Arial"/>
                <a:sym typeface="Arial"/>
              </a:rPr>
              <a:t>Otwock</a:t>
            </a:r>
            <a:r>
              <a:rPr lang="en-US" sz="1200" spc="-8" dirty="0">
                <a:latin typeface="Arial"/>
                <a:ea typeface="Arial"/>
                <a:cs typeface="Arial"/>
                <a:sym typeface="Arial"/>
              </a:rPr>
              <a:t> (PL)</a:t>
            </a:r>
          </a:p>
        </p:txBody>
      </p:sp>
      <p:sp>
        <p:nvSpPr>
          <p:cNvPr id="96" name="TextBox 17">
            <a:extLst>
              <a:ext uri="{FF2B5EF4-FFF2-40B4-BE49-F238E27FC236}">
                <a16:creationId xmlns:a16="http://schemas.microsoft.com/office/drawing/2014/main" id="{65BFDEC2-72C9-3CDC-53D5-58106C07FFFD}"/>
              </a:ext>
            </a:extLst>
          </p:cNvPr>
          <p:cNvSpPr txBox="1"/>
          <p:nvPr/>
        </p:nvSpPr>
        <p:spPr>
          <a:xfrm>
            <a:off x="2120754" y="1391808"/>
            <a:ext cx="2012917" cy="4707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222"/>
              </a:lnSpc>
            </a:pPr>
            <a:r>
              <a:rPr lang="en-US" sz="1400" b="1" spc="-26" dirty="0">
                <a:latin typeface="Arial"/>
                <a:ea typeface="Arial"/>
                <a:cs typeface="Arial"/>
                <a:sym typeface="Arial"/>
              </a:rPr>
              <a:t>18 SEPTEMBER </a:t>
            </a:r>
          </a:p>
          <a:p>
            <a:pPr algn="just">
              <a:lnSpc>
                <a:spcPts val="1586"/>
              </a:lnSpc>
            </a:pPr>
            <a:r>
              <a:rPr lang="en-US" sz="1200" spc="-8" dirty="0">
                <a:latin typeface="Arial"/>
                <a:ea typeface="Arial"/>
                <a:cs typeface="Arial"/>
                <a:sym typeface="Arial"/>
              </a:rPr>
              <a:t>First CERN industry webinar</a:t>
            </a:r>
          </a:p>
        </p:txBody>
      </p:sp>
      <p:sp>
        <p:nvSpPr>
          <p:cNvPr id="97" name="TextBox 18">
            <a:extLst>
              <a:ext uri="{FF2B5EF4-FFF2-40B4-BE49-F238E27FC236}">
                <a16:creationId xmlns:a16="http://schemas.microsoft.com/office/drawing/2014/main" id="{284C6A22-72D4-8CA3-66B3-B053EEBCF988}"/>
              </a:ext>
            </a:extLst>
          </p:cNvPr>
          <p:cNvSpPr txBox="1"/>
          <p:nvPr/>
        </p:nvSpPr>
        <p:spPr>
          <a:xfrm>
            <a:off x="9183298" y="1352507"/>
            <a:ext cx="2010728" cy="6762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222"/>
              </a:lnSpc>
            </a:pPr>
            <a:r>
              <a:rPr lang="en-US" sz="1400" b="1" spc="-26" dirty="0">
                <a:latin typeface="Arial"/>
                <a:ea typeface="Arial"/>
                <a:cs typeface="Arial"/>
                <a:sym typeface="Arial"/>
              </a:rPr>
              <a:t>22 JULY</a:t>
            </a:r>
          </a:p>
          <a:p>
            <a:pPr>
              <a:lnSpc>
                <a:spcPts val="1629"/>
              </a:lnSpc>
            </a:pPr>
            <a:r>
              <a:rPr lang="en-US" sz="1200" spc="-8" dirty="0">
                <a:latin typeface="Arial"/>
                <a:ea typeface="Arial"/>
                <a:cs typeface="Arial"/>
                <a:sym typeface="Arial"/>
              </a:rPr>
              <a:t>International Cryogenics Engineering Conference (CH)</a:t>
            </a:r>
          </a:p>
        </p:txBody>
      </p:sp>
      <p:sp>
        <p:nvSpPr>
          <p:cNvPr id="98" name="TextBox 19">
            <a:extLst>
              <a:ext uri="{FF2B5EF4-FFF2-40B4-BE49-F238E27FC236}">
                <a16:creationId xmlns:a16="http://schemas.microsoft.com/office/drawing/2014/main" id="{47D53B0B-8865-F9C9-679C-8303E5A6B687}"/>
              </a:ext>
            </a:extLst>
          </p:cNvPr>
          <p:cNvSpPr txBox="1"/>
          <p:nvPr/>
        </p:nvSpPr>
        <p:spPr>
          <a:xfrm>
            <a:off x="2167240" y="5202977"/>
            <a:ext cx="1531193" cy="6758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222"/>
              </a:lnSpc>
            </a:pPr>
            <a:r>
              <a:rPr lang="en-US" sz="1400" b="1" spc="-26" dirty="0">
                <a:latin typeface="Arial"/>
                <a:ea typeface="Arial"/>
                <a:cs typeface="Arial"/>
                <a:sym typeface="Arial"/>
              </a:rPr>
              <a:t>15 NOVEMBER</a:t>
            </a:r>
          </a:p>
          <a:p>
            <a:pPr algn="just">
              <a:lnSpc>
                <a:spcPts val="1586"/>
              </a:lnSpc>
            </a:pPr>
            <a:r>
              <a:rPr lang="en-US" sz="1190" spc="-8" dirty="0">
                <a:latin typeface="Arial"/>
                <a:ea typeface="Arial"/>
                <a:cs typeface="Arial"/>
                <a:sym typeface="Arial"/>
              </a:rPr>
              <a:t>Precision Fair in </a:t>
            </a:r>
          </a:p>
          <a:p>
            <a:pPr algn="just">
              <a:lnSpc>
                <a:spcPts val="1586"/>
              </a:lnSpc>
            </a:pPr>
            <a:r>
              <a:rPr lang="en-US" sz="1190" spc="-8" dirty="0">
                <a:latin typeface="Arial"/>
                <a:ea typeface="Arial"/>
                <a:cs typeface="Arial"/>
                <a:sym typeface="Arial"/>
              </a:rPr>
              <a:t>s-Hertogenbosch (NL)</a:t>
            </a:r>
            <a:r>
              <a:rPr lang="en-US" sz="1190" spc="-8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99" name="TextBox 20">
            <a:extLst>
              <a:ext uri="{FF2B5EF4-FFF2-40B4-BE49-F238E27FC236}">
                <a16:creationId xmlns:a16="http://schemas.microsoft.com/office/drawing/2014/main" id="{C38E1DEE-FB52-C440-53E6-5FCB53242C21}"/>
              </a:ext>
            </a:extLst>
          </p:cNvPr>
          <p:cNvSpPr txBox="1"/>
          <p:nvPr/>
        </p:nvSpPr>
        <p:spPr>
          <a:xfrm>
            <a:off x="9489142" y="3809270"/>
            <a:ext cx="1704884" cy="5642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813"/>
              </a:lnSpc>
            </a:pPr>
            <a:r>
              <a:rPr lang="en-US" sz="1400" b="1" spc="-22" dirty="0">
                <a:latin typeface="Arial"/>
                <a:ea typeface="Arial"/>
                <a:cs typeface="Arial"/>
                <a:sym typeface="Arial"/>
              </a:rPr>
              <a:t>22 NOVEMBER</a:t>
            </a:r>
          </a:p>
          <a:p>
            <a:pPr algn="just">
              <a:lnSpc>
                <a:spcPts val="1295"/>
              </a:lnSpc>
            </a:pPr>
            <a:r>
              <a:rPr lang="en-US" sz="1200" spc="-6" dirty="0">
                <a:latin typeface="Arial"/>
                <a:ea typeface="Arial"/>
                <a:cs typeface="Arial"/>
                <a:sym typeface="Arial"/>
              </a:rPr>
              <a:t>Thematic Day - Precision Machining webinar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02CCA5-4FA0-CC17-E09A-864D532D6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56350"/>
            <a:ext cx="6572221" cy="365125"/>
          </a:xfrm>
        </p:spPr>
        <p:txBody>
          <a:bodyPr/>
          <a:lstStyle/>
          <a:p>
            <a:r>
              <a:rPr lang="en-US" dirty="0"/>
              <a:t>Cristina Lara Arnaud</a:t>
            </a:r>
          </a:p>
        </p:txBody>
      </p:sp>
      <p:sp>
        <p:nvSpPr>
          <p:cNvPr id="7" name="Date Placeholder 76">
            <a:extLst>
              <a:ext uri="{FF2B5EF4-FFF2-40B4-BE49-F238E27FC236}">
                <a16:creationId xmlns:a16="http://schemas.microsoft.com/office/drawing/2014/main" id="{AA4FCE0C-4EC7-5A6F-5D71-C7BFF3ECBE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35855" y="6350851"/>
            <a:ext cx="631160" cy="365125"/>
          </a:xfrm>
        </p:spPr>
        <p:txBody>
          <a:bodyPr/>
          <a:lstStyle/>
          <a:p>
            <a:r>
              <a:rPr lang="en-US" dirty="0"/>
              <a:t>25/03/2025</a:t>
            </a:r>
          </a:p>
        </p:txBody>
      </p:sp>
      <p:sp>
        <p:nvSpPr>
          <p:cNvPr id="5" name="TextBox 18">
            <a:extLst>
              <a:ext uri="{FF2B5EF4-FFF2-40B4-BE49-F238E27FC236}">
                <a16:creationId xmlns:a16="http://schemas.microsoft.com/office/drawing/2014/main" id="{659FEF08-2C57-CDC6-E348-B2506CA63195}"/>
              </a:ext>
            </a:extLst>
          </p:cNvPr>
          <p:cNvSpPr txBox="1"/>
          <p:nvPr/>
        </p:nvSpPr>
        <p:spPr>
          <a:xfrm>
            <a:off x="9609302" y="2641091"/>
            <a:ext cx="1761298" cy="67627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222"/>
              </a:lnSpc>
            </a:pPr>
            <a:r>
              <a:rPr lang="en-US" sz="1400" b="1" spc="-26" dirty="0">
                <a:latin typeface="Arial"/>
                <a:ea typeface="Arial"/>
                <a:cs typeface="Arial"/>
                <a:sym typeface="Arial"/>
              </a:rPr>
              <a:t>3 DECEMBER</a:t>
            </a:r>
          </a:p>
          <a:p>
            <a:pPr>
              <a:lnSpc>
                <a:spcPts val="1629"/>
              </a:lnSpc>
            </a:pPr>
            <a:r>
              <a:rPr lang="en-US" sz="1200" dirty="0"/>
              <a:t>CERN received a “Client of Year” FIDIC award</a:t>
            </a:r>
            <a:endParaRPr lang="en-US" sz="1200" spc="-8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3459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0E4FB-BB4E-8A5F-68B3-AA41EBBA7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06010C0-99A5-817E-C113-0CB951207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964" y="280563"/>
            <a:ext cx="11266049" cy="1143000"/>
          </a:xfrm>
        </p:spPr>
        <p:txBody>
          <a:bodyPr>
            <a:noAutofit/>
          </a:bodyPr>
          <a:lstStyle/>
          <a:p>
            <a:r>
              <a:rPr lang="en-US" sz="2800" dirty="0"/>
              <a:t>Industrial return coefficients for supply contracts </a:t>
            </a:r>
            <a:br>
              <a:rPr lang="en-US" sz="3200" dirty="0"/>
            </a:br>
            <a:r>
              <a:rPr lang="en-US" sz="2100" dirty="0"/>
              <a:t>Definitions following change of Rules</a:t>
            </a:r>
            <a:endParaRPr lang="en-GB" sz="21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D9F5BBA-C209-3817-08E2-F0CC99EDF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890" y="1773197"/>
            <a:ext cx="9449619" cy="487722"/>
          </a:xfrm>
          <a:prstGeom prst="rect">
            <a:avLst/>
          </a:prstGeom>
        </p:spPr>
      </p:pic>
      <p:grpSp>
        <p:nvGrpSpPr>
          <p:cNvPr id="63" name="Group 62">
            <a:extLst>
              <a:ext uri="{FF2B5EF4-FFF2-40B4-BE49-F238E27FC236}">
                <a16:creationId xmlns:a16="http://schemas.microsoft.com/office/drawing/2014/main" id="{B515EEA0-D88A-5772-2A8E-CB2AB7A0C186}"/>
              </a:ext>
            </a:extLst>
          </p:cNvPr>
          <p:cNvGrpSpPr/>
          <p:nvPr/>
        </p:nvGrpSpPr>
        <p:grpSpPr>
          <a:xfrm>
            <a:off x="1604100" y="2827117"/>
            <a:ext cx="8983801" cy="3031613"/>
            <a:chOff x="1258478" y="2827117"/>
            <a:chExt cx="8983801" cy="3031613"/>
          </a:xfrm>
        </p:grpSpPr>
        <p:grpSp>
          <p:nvGrpSpPr>
            <p:cNvPr id="51" name="Google Shape;1397;p34">
              <a:extLst>
                <a:ext uri="{FF2B5EF4-FFF2-40B4-BE49-F238E27FC236}">
                  <a16:creationId xmlns:a16="http://schemas.microsoft.com/office/drawing/2014/main" id="{7E4618B1-A2E3-44F5-6226-35F9F4BD4A94}"/>
                </a:ext>
              </a:extLst>
            </p:cNvPr>
            <p:cNvGrpSpPr/>
            <p:nvPr/>
          </p:nvGrpSpPr>
          <p:grpSpPr>
            <a:xfrm>
              <a:off x="5937497" y="2827117"/>
              <a:ext cx="4304782" cy="3031613"/>
              <a:chOff x="1017407" y="1497720"/>
              <a:chExt cx="1542433" cy="3031613"/>
            </a:xfrm>
          </p:grpSpPr>
          <p:sp>
            <p:nvSpPr>
              <p:cNvPr id="52" name="Google Shape;1399;p34">
                <a:extLst>
                  <a:ext uri="{FF2B5EF4-FFF2-40B4-BE49-F238E27FC236}">
                    <a16:creationId xmlns:a16="http://schemas.microsoft.com/office/drawing/2014/main" id="{CAE5BCAD-CD22-282B-125B-E49DFAE65D2C}"/>
                  </a:ext>
                </a:extLst>
              </p:cNvPr>
              <p:cNvSpPr/>
              <p:nvPr/>
            </p:nvSpPr>
            <p:spPr>
              <a:xfrm>
                <a:off x="1017407" y="2015129"/>
                <a:ext cx="1542433" cy="2514204"/>
              </a:xfrm>
              <a:prstGeom prst="rect">
                <a:avLst/>
              </a:prstGeom>
              <a:solidFill>
                <a:srgbClr val="E0ECF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400;p34">
                <a:extLst>
                  <a:ext uri="{FF2B5EF4-FFF2-40B4-BE49-F238E27FC236}">
                    <a16:creationId xmlns:a16="http://schemas.microsoft.com/office/drawing/2014/main" id="{8A414A01-DFEB-3C5C-5175-DAC946131588}"/>
                  </a:ext>
                </a:extLst>
              </p:cNvPr>
              <p:cNvSpPr/>
              <p:nvPr/>
            </p:nvSpPr>
            <p:spPr>
              <a:xfrm>
                <a:off x="1017407" y="2024307"/>
                <a:ext cx="1542433" cy="72996"/>
              </a:xfrm>
              <a:custGeom>
                <a:avLst/>
                <a:gdLst/>
                <a:ahLst/>
                <a:cxnLst/>
                <a:rect l="l" t="t" r="r" b="b"/>
                <a:pathLst>
                  <a:path w="50079" h="2370" extrusionOk="0">
                    <a:moveTo>
                      <a:pt x="1" y="0"/>
                    </a:moveTo>
                    <a:lnTo>
                      <a:pt x="1" y="2370"/>
                    </a:lnTo>
                    <a:lnTo>
                      <a:pt x="50078" y="2370"/>
                    </a:lnTo>
                    <a:lnTo>
                      <a:pt x="50078" y="0"/>
                    </a:lnTo>
                    <a:close/>
                  </a:path>
                </a:pathLst>
              </a:custGeom>
              <a:solidFill>
                <a:srgbClr val="4D90D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402;p34">
                <a:extLst>
                  <a:ext uri="{FF2B5EF4-FFF2-40B4-BE49-F238E27FC236}">
                    <a16:creationId xmlns:a16="http://schemas.microsoft.com/office/drawing/2014/main" id="{4BA0C262-C41D-44C7-7363-1165701A86F7}"/>
                  </a:ext>
                </a:extLst>
              </p:cNvPr>
              <p:cNvSpPr/>
              <p:nvPr/>
            </p:nvSpPr>
            <p:spPr>
              <a:xfrm>
                <a:off x="1017407" y="1497720"/>
                <a:ext cx="1542433" cy="526618"/>
              </a:xfrm>
              <a:custGeom>
                <a:avLst/>
                <a:gdLst/>
                <a:ahLst/>
                <a:cxnLst/>
                <a:rect l="l" t="t" r="r" b="b"/>
                <a:pathLst>
                  <a:path w="50079" h="17098" extrusionOk="0">
                    <a:moveTo>
                      <a:pt x="1" y="0"/>
                    </a:moveTo>
                    <a:lnTo>
                      <a:pt x="1" y="17097"/>
                    </a:lnTo>
                    <a:lnTo>
                      <a:pt x="50078" y="17097"/>
                    </a:lnTo>
                    <a:lnTo>
                      <a:pt x="5007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403;p34">
                <a:extLst>
                  <a:ext uri="{FF2B5EF4-FFF2-40B4-BE49-F238E27FC236}">
                    <a16:creationId xmlns:a16="http://schemas.microsoft.com/office/drawing/2014/main" id="{995516CD-2EB6-32CD-6F2E-5AC68083E2B8}"/>
                  </a:ext>
                </a:extLst>
              </p:cNvPr>
              <p:cNvSpPr/>
              <p:nvPr/>
            </p:nvSpPr>
            <p:spPr>
              <a:xfrm>
                <a:off x="1017407" y="1576436"/>
                <a:ext cx="1542433" cy="82544"/>
              </a:xfrm>
              <a:custGeom>
                <a:avLst/>
                <a:gdLst/>
                <a:ahLst/>
                <a:cxnLst/>
                <a:rect l="l" t="t" r="r" b="b"/>
                <a:pathLst>
                  <a:path w="50079" h="2680" extrusionOk="0">
                    <a:moveTo>
                      <a:pt x="1" y="1"/>
                    </a:moveTo>
                    <a:lnTo>
                      <a:pt x="1" y="2680"/>
                    </a:lnTo>
                    <a:lnTo>
                      <a:pt x="50078" y="2680"/>
                    </a:lnTo>
                    <a:lnTo>
                      <a:pt x="50078" y="1"/>
                    </a:lnTo>
                    <a:close/>
                  </a:path>
                </a:pathLst>
              </a:custGeom>
              <a:solidFill>
                <a:srgbClr val="2A629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1405;p34">
                <a:extLst>
                  <a:ext uri="{FF2B5EF4-FFF2-40B4-BE49-F238E27FC236}">
                    <a16:creationId xmlns:a16="http://schemas.microsoft.com/office/drawing/2014/main" id="{7F636696-7C55-B4DF-A88C-367B7EE6E1DA}"/>
                  </a:ext>
                </a:extLst>
              </p:cNvPr>
              <p:cNvSpPr/>
              <p:nvPr/>
            </p:nvSpPr>
            <p:spPr>
              <a:xfrm>
                <a:off x="1017407" y="1497727"/>
                <a:ext cx="1542433" cy="82544"/>
              </a:xfrm>
              <a:custGeom>
                <a:avLst/>
                <a:gdLst/>
                <a:ahLst/>
                <a:cxnLst/>
                <a:rect l="l" t="t" r="r" b="b"/>
                <a:pathLst>
                  <a:path w="50079" h="2680" extrusionOk="0">
                    <a:moveTo>
                      <a:pt x="1" y="1"/>
                    </a:moveTo>
                    <a:lnTo>
                      <a:pt x="1" y="2680"/>
                    </a:lnTo>
                    <a:lnTo>
                      <a:pt x="50078" y="2680"/>
                    </a:lnTo>
                    <a:lnTo>
                      <a:pt x="50078" y="1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408;p34">
                <a:extLst>
                  <a:ext uri="{FF2B5EF4-FFF2-40B4-BE49-F238E27FC236}">
                    <a16:creationId xmlns:a16="http://schemas.microsoft.com/office/drawing/2014/main" id="{D28EA603-0E73-9B33-06EA-5B7C229457E2}"/>
                  </a:ext>
                </a:extLst>
              </p:cNvPr>
              <p:cNvSpPr/>
              <p:nvPr/>
            </p:nvSpPr>
            <p:spPr>
              <a:xfrm>
                <a:off x="1180955" y="4024930"/>
                <a:ext cx="1214598" cy="24240"/>
              </a:xfrm>
              <a:custGeom>
                <a:avLst/>
                <a:gdLst/>
                <a:ahLst/>
                <a:cxnLst/>
                <a:rect l="l" t="t" r="r" b="b"/>
                <a:pathLst>
                  <a:path w="39435" h="787" extrusionOk="0">
                    <a:moveTo>
                      <a:pt x="1" y="1"/>
                    </a:moveTo>
                    <a:lnTo>
                      <a:pt x="1" y="787"/>
                    </a:lnTo>
                    <a:lnTo>
                      <a:pt x="39434" y="787"/>
                    </a:lnTo>
                    <a:lnTo>
                      <a:pt x="39434" y="1"/>
                    </a:lnTo>
                    <a:close/>
                  </a:path>
                </a:pathLst>
              </a:custGeom>
              <a:solidFill>
                <a:srgbClr val="4D90D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1407;p34">
                <a:extLst>
                  <a:ext uri="{FF2B5EF4-FFF2-40B4-BE49-F238E27FC236}">
                    <a16:creationId xmlns:a16="http://schemas.microsoft.com/office/drawing/2014/main" id="{652C0AAC-1EE9-6D2A-2C4B-64AB6EC7CCE6}"/>
                  </a:ext>
                </a:extLst>
              </p:cNvPr>
              <p:cNvSpPr/>
              <p:nvPr/>
            </p:nvSpPr>
            <p:spPr>
              <a:xfrm>
                <a:off x="1176210" y="2319907"/>
                <a:ext cx="1214598" cy="24209"/>
              </a:xfrm>
              <a:custGeom>
                <a:avLst/>
                <a:gdLst/>
                <a:ahLst/>
                <a:cxnLst/>
                <a:rect l="l" t="t" r="r" b="b"/>
                <a:pathLst>
                  <a:path w="39435" h="786" extrusionOk="0">
                    <a:moveTo>
                      <a:pt x="1" y="0"/>
                    </a:moveTo>
                    <a:lnTo>
                      <a:pt x="1" y="786"/>
                    </a:lnTo>
                    <a:lnTo>
                      <a:pt x="39434" y="786"/>
                    </a:lnTo>
                    <a:lnTo>
                      <a:pt x="39434" y="0"/>
                    </a:lnTo>
                    <a:close/>
                  </a:path>
                </a:pathLst>
              </a:custGeom>
              <a:solidFill>
                <a:srgbClr val="4D90D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0FD43D8-3B05-804F-EF37-E40DCEB2AFE6}"/>
                </a:ext>
              </a:extLst>
            </p:cNvPr>
            <p:cNvSpPr txBox="1"/>
            <p:nvPr/>
          </p:nvSpPr>
          <p:spPr>
            <a:xfrm>
              <a:off x="6558361" y="3726497"/>
              <a:ext cx="3212166" cy="15799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14313" indent="-214313" defTabSz="685800">
                <a:spcBef>
                  <a:spcPts val="225"/>
                </a:spcBef>
                <a:buFont typeface="Arial" panose="020B0604020202020204" pitchFamily="34" charset="0"/>
                <a:buChar char="•"/>
              </a:pPr>
              <a:r>
                <a:rPr lang="en-US" sz="1800" dirty="0">
                  <a:latin typeface="Arial"/>
                </a:rPr>
                <a:t>Orders &lt; 2kCHF</a:t>
              </a:r>
            </a:p>
            <a:p>
              <a:pPr marL="214313" indent="-214313" defTabSz="685800">
                <a:spcBef>
                  <a:spcPts val="225"/>
                </a:spcBef>
                <a:buFont typeface="Arial" panose="020B0604020202020204" pitchFamily="34" charset="0"/>
                <a:buChar char="•"/>
              </a:pPr>
              <a:r>
                <a:rPr lang="en-US" sz="1800" dirty="0">
                  <a:latin typeface="Arial"/>
                </a:rPr>
                <a:t>MOCS</a:t>
              </a:r>
            </a:p>
            <a:p>
              <a:pPr marL="214313" indent="-214313" defTabSz="685800">
                <a:spcBef>
                  <a:spcPts val="225"/>
                </a:spcBef>
                <a:buFont typeface="Arial" panose="020B0604020202020204" pitchFamily="34" charset="0"/>
                <a:buChar char="•"/>
              </a:pPr>
              <a:r>
                <a:rPr lang="en-US" sz="1800" dirty="0">
                  <a:latin typeface="Arial"/>
                </a:rPr>
                <a:t>Utilities</a:t>
              </a:r>
            </a:p>
            <a:p>
              <a:pPr marL="214313" indent="-214313" defTabSz="685800">
                <a:spcBef>
                  <a:spcPts val="225"/>
                </a:spcBef>
                <a:buFont typeface="Arial" panose="020B0604020202020204" pitchFamily="34" charset="0"/>
                <a:buChar char="•"/>
              </a:pPr>
              <a:r>
                <a:rPr lang="en-US" sz="1800" dirty="0">
                  <a:latin typeface="Arial"/>
                </a:rPr>
                <a:t>Funded by external funds</a:t>
              </a:r>
            </a:p>
            <a:p>
              <a:pPr marL="214313" indent="-214313" defTabSz="685800">
                <a:spcBef>
                  <a:spcPts val="225"/>
                </a:spcBef>
                <a:buFont typeface="Arial" panose="020B0604020202020204" pitchFamily="34" charset="0"/>
                <a:buChar char="•"/>
              </a:pPr>
              <a:r>
                <a:rPr lang="en-US" sz="1800" dirty="0">
                  <a:latin typeface="Arial"/>
                </a:rPr>
                <a:t>Non-Member State orders</a:t>
              </a:r>
            </a:p>
          </p:txBody>
        </p:sp>
        <p:grpSp>
          <p:nvGrpSpPr>
            <p:cNvPr id="3" name="Google Shape;1397;p34">
              <a:extLst>
                <a:ext uri="{FF2B5EF4-FFF2-40B4-BE49-F238E27FC236}">
                  <a16:creationId xmlns:a16="http://schemas.microsoft.com/office/drawing/2014/main" id="{7AF7028C-4618-C316-EEC7-9D0B28F8E6C1}"/>
                </a:ext>
              </a:extLst>
            </p:cNvPr>
            <p:cNvGrpSpPr/>
            <p:nvPr/>
          </p:nvGrpSpPr>
          <p:grpSpPr>
            <a:xfrm>
              <a:off x="1258478" y="2827117"/>
              <a:ext cx="4304782" cy="3031613"/>
              <a:chOff x="1017407" y="1497720"/>
              <a:chExt cx="1542433" cy="3031613"/>
            </a:xfrm>
          </p:grpSpPr>
          <p:sp>
            <p:nvSpPr>
              <p:cNvPr id="10" name="Google Shape;1399;p34">
                <a:extLst>
                  <a:ext uri="{FF2B5EF4-FFF2-40B4-BE49-F238E27FC236}">
                    <a16:creationId xmlns:a16="http://schemas.microsoft.com/office/drawing/2014/main" id="{0E9D5970-6644-1F52-45FD-F1769F5026BC}"/>
                  </a:ext>
                </a:extLst>
              </p:cNvPr>
              <p:cNvSpPr/>
              <p:nvPr/>
            </p:nvSpPr>
            <p:spPr>
              <a:xfrm>
                <a:off x="1017407" y="2015129"/>
                <a:ext cx="1542433" cy="2514204"/>
              </a:xfrm>
              <a:prstGeom prst="rect">
                <a:avLst/>
              </a:prstGeom>
              <a:solidFill>
                <a:srgbClr val="E0ECF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1400;p34">
                <a:extLst>
                  <a:ext uri="{FF2B5EF4-FFF2-40B4-BE49-F238E27FC236}">
                    <a16:creationId xmlns:a16="http://schemas.microsoft.com/office/drawing/2014/main" id="{8F38AD65-91BC-DF70-FBBD-BE5705E8D26B}"/>
                  </a:ext>
                </a:extLst>
              </p:cNvPr>
              <p:cNvSpPr/>
              <p:nvPr/>
            </p:nvSpPr>
            <p:spPr>
              <a:xfrm>
                <a:off x="1017407" y="2024307"/>
                <a:ext cx="1542433" cy="72996"/>
              </a:xfrm>
              <a:custGeom>
                <a:avLst/>
                <a:gdLst/>
                <a:ahLst/>
                <a:cxnLst/>
                <a:rect l="l" t="t" r="r" b="b"/>
                <a:pathLst>
                  <a:path w="50079" h="2370" extrusionOk="0">
                    <a:moveTo>
                      <a:pt x="1" y="0"/>
                    </a:moveTo>
                    <a:lnTo>
                      <a:pt x="1" y="2370"/>
                    </a:lnTo>
                    <a:lnTo>
                      <a:pt x="50078" y="2370"/>
                    </a:lnTo>
                    <a:lnTo>
                      <a:pt x="50078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402;p34">
                <a:extLst>
                  <a:ext uri="{FF2B5EF4-FFF2-40B4-BE49-F238E27FC236}">
                    <a16:creationId xmlns:a16="http://schemas.microsoft.com/office/drawing/2014/main" id="{F21CF3E3-D8E0-A192-54F9-374115742FF7}"/>
                  </a:ext>
                </a:extLst>
              </p:cNvPr>
              <p:cNvSpPr/>
              <p:nvPr/>
            </p:nvSpPr>
            <p:spPr>
              <a:xfrm>
                <a:off x="1017407" y="1497720"/>
                <a:ext cx="1542433" cy="526618"/>
              </a:xfrm>
              <a:custGeom>
                <a:avLst/>
                <a:gdLst/>
                <a:ahLst/>
                <a:cxnLst/>
                <a:rect l="l" t="t" r="r" b="b"/>
                <a:pathLst>
                  <a:path w="50079" h="17098" extrusionOk="0">
                    <a:moveTo>
                      <a:pt x="1" y="0"/>
                    </a:moveTo>
                    <a:lnTo>
                      <a:pt x="1" y="17097"/>
                    </a:lnTo>
                    <a:lnTo>
                      <a:pt x="50078" y="17097"/>
                    </a:lnTo>
                    <a:lnTo>
                      <a:pt x="5007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03;p34">
                <a:extLst>
                  <a:ext uri="{FF2B5EF4-FFF2-40B4-BE49-F238E27FC236}">
                    <a16:creationId xmlns:a16="http://schemas.microsoft.com/office/drawing/2014/main" id="{BAB6FEBF-2028-63A0-7784-9F667DBFE3B4}"/>
                  </a:ext>
                </a:extLst>
              </p:cNvPr>
              <p:cNvSpPr/>
              <p:nvPr/>
            </p:nvSpPr>
            <p:spPr>
              <a:xfrm>
                <a:off x="1017407" y="1576436"/>
                <a:ext cx="1542433" cy="82544"/>
              </a:xfrm>
              <a:custGeom>
                <a:avLst/>
                <a:gdLst/>
                <a:ahLst/>
                <a:cxnLst/>
                <a:rect l="l" t="t" r="r" b="b"/>
                <a:pathLst>
                  <a:path w="50079" h="2680" extrusionOk="0">
                    <a:moveTo>
                      <a:pt x="1" y="1"/>
                    </a:moveTo>
                    <a:lnTo>
                      <a:pt x="1" y="2680"/>
                    </a:lnTo>
                    <a:lnTo>
                      <a:pt x="50078" y="2680"/>
                    </a:lnTo>
                    <a:lnTo>
                      <a:pt x="50078" y="1"/>
                    </a:lnTo>
                    <a:close/>
                  </a:path>
                </a:pathLst>
              </a:custGeom>
              <a:solidFill>
                <a:srgbClr val="2A629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405;p34">
                <a:extLst>
                  <a:ext uri="{FF2B5EF4-FFF2-40B4-BE49-F238E27FC236}">
                    <a16:creationId xmlns:a16="http://schemas.microsoft.com/office/drawing/2014/main" id="{FB10DD11-AF7F-FAC2-A0C5-209D51D27336}"/>
                  </a:ext>
                </a:extLst>
              </p:cNvPr>
              <p:cNvSpPr/>
              <p:nvPr/>
            </p:nvSpPr>
            <p:spPr>
              <a:xfrm>
                <a:off x="1017407" y="1497727"/>
                <a:ext cx="1542433" cy="82544"/>
              </a:xfrm>
              <a:custGeom>
                <a:avLst/>
                <a:gdLst/>
                <a:ahLst/>
                <a:cxnLst/>
                <a:rect l="l" t="t" r="r" b="b"/>
                <a:pathLst>
                  <a:path w="50079" h="2680" extrusionOk="0">
                    <a:moveTo>
                      <a:pt x="1" y="1"/>
                    </a:moveTo>
                    <a:lnTo>
                      <a:pt x="1" y="2680"/>
                    </a:lnTo>
                    <a:lnTo>
                      <a:pt x="50078" y="2680"/>
                    </a:lnTo>
                    <a:lnTo>
                      <a:pt x="50078" y="1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407;p34">
                <a:extLst>
                  <a:ext uri="{FF2B5EF4-FFF2-40B4-BE49-F238E27FC236}">
                    <a16:creationId xmlns:a16="http://schemas.microsoft.com/office/drawing/2014/main" id="{60CCEE4A-1856-421C-A07A-884F26087872}"/>
                  </a:ext>
                </a:extLst>
              </p:cNvPr>
              <p:cNvSpPr/>
              <p:nvPr/>
            </p:nvSpPr>
            <p:spPr>
              <a:xfrm>
                <a:off x="1180955" y="2653032"/>
                <a:ext cx="1214598" cy="24209"/>
              </a:xfrm>
              <a:custGeom>
                <a:avLst/>
                <a:gdLst/>
                <a:ahLst/>
                <a:cxnLst/>
                <a:rect l="l" t="t" r="r" b="b"/>
                <a:pathLst>
                  <a:path w="39435" h="786" extrusionOk="0">
                    <a:moveTo>
                      <a:pt x="1" y="0"/>
                    </a:moveTo>
                    <a:lnTo>
                      <a:pt x="1" y="786"/>
                    </a:lnTo>
                    <a:lnTo>
                      <a:pt x="39434" y="786"/>
                    </a:lnTo>
                    <a:lnTo>
                      <a:pt x="39434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1408;p34">
                <a:extLst>
                  <a:ext uri="{FF2B5EF4-FFF2-40B4-BE49-F238E27FC236}">
                    <a16:creationId xmlns:a16="http://schemas.microsoft.com/office/drawing/2014/main" id="{D3754302-A60C-A0A2-1094-E43ADDF710FF}"/>
                  </a:ext>
                </a:extLst>
              </p:cNvPr>
              <p:cNvSpPr/>
              <p:nvPr/>
            </p:nvSpPr>
            <p:spPr>
              <a:xfrm>
                <a:off x="1180955" y="3511249"/>
                <a:ext cx="1214598" cy="24240"/>
              </a:xfrm>
              <a:custGeom>
                <a:avLst/>
                <a:gdLst/>
                <a:ahLst/>
                <a:cxnLst/>
                <a:rect l="l" t="t" r="r" b="b"/>
                <a:pathLst>
                  <a:path w="39435" h="787" extrusionOk="0">
                    <a:moveTo>
                      <a:pt x="1" y="1"/>
                    </a:moveTo>
                    <a:lnTo>
                      <a:pt x="1" y="787"/>
                    </a:lnTo>
                    <a:lnTo>
                      <a:pt x="39434" y="787"/>
                    </a:lnTo>
                    <a:lnTo>
                      <a:pt x="39434" y="1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F67C10F-02DA-E7A8-C0CF-DC0A3B68A502}"/>
                </a:ext>
              </a:extLst>
            </p:cNvPr>
            <p:cNvSpPr txBox="1"/>
            <p:nvPr/>
          </p:nvSpPr>
          <p:spPr>
            <a:xfrm>
              <a:off x="1728243" y="4080229"/>
              <a:ext cx="3486860" cy="6719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14313" indent="-214313" defTabSz="685800">
                <a:spcBef>
                  <a:spcPts val="225"/>
                </a:spcBef>
                <a:buFont typeface="Arial" panose="020B0604020202020204" pitchFamily="34" charset="0"/>
                <a:buChar char="•"/>
              </a:pPr>
              <a:r>
                <a:rPr lang="en-US" sz="1800" dirty="0">
                  <a:latin typeface="Arial"/>
                </a:rPr>
                <a:t>&lt;1.0: </a:t>
              </a:r>
              <a:r>
                <a:rPr lang="en-US" sz="1800" b="1" dirty="0">
                  <a:latin typeface="Arial"/>
                </a:rPr>
                <a:t>Poorly balanced</a:t>
              </a:r>
            </a:p>
            <a:p>
              <a:pPr marL="214313" indent="-214313" defTabSz="685800">
                <a:spcBef>
                  <a:spcPts val="225"/>
                </a:spcBef>
                <a:buFont typeface="Arial" panose="020B0604020202020204" pitchFamily="34" charset="0"/>
                <a:buChar char="•"/>
              </a:pPr>
              <a:r>
                <a:rPr lang="en-US" sz="1800" dirty="0">
                  <a:latin typeface="Arial"/>
                </a:rPr>
                <a:t>≥1.0: </a:t>
              </a:r>
              <a:r>
                <a:rPr lang="en-US" sz="1800" b="1" dirty="0">
                  <a:latin typeface="Arial"/>
                </a:rPr>
                <a:t>Well balanced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127E291-9336-7425-8889-4960655BC976}"/>
                </a:ext>
              </a:extLst>
            </p:cNvPr>
            <p:cNvSpPr txBox="1"/>
            <p:nvPr/>
          </p:nvSpPr>
          <p:spPr>
            <a:xfrm>
              <a:off x="2005466" y="2968372"/>
              <a:ext cx="275033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800" b="1" dirty="0">
                  <a:latin typeface="Arial"/>
                </a:rPr>
                <a:t>Re</a:t>
              </a:r>
              <a:r>
                <a:rPr lang="en-US" b="1" dirty="0">
                  <a:latin typeface="Arial"/>
                </a:rPr>
                <a:t>turn coefficient </a:t>
              </a:r>
              <a:endParaRPr lang="en-GB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BE4430B-1572-67C8-7969-448BB17AC10B}"/>
                </a:ext>
              </a:extLst>
            </p:cNvPr>
            <p:cNvSpPr txBox="1"/>
            <p:nvPr/>
          </p:nvSpPr>
          <p:spPr>
            <a:xfrm>
              <a:off x="1590590" y="3525951"/>
              <a:ext cx="376216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685800">
                <a:spcBef>
                  <a:spcPts val="225"/>
                </a:spcBef>
              </a:pPr>
              <a:r>
                <a:rPr lang="en-US" dirty="0">
                  <a:latin typeface="Arial"/>
                </a:rPr>
                <a:t>D</a:t>
              </a:r>
              <a:r>
                <a:rPr lang="en-US" sz="1800" dirty="0">
                  <a:latin typeface="Arial"/>
                </a:rPr>
                <a:t>efines the Member State’s status: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A5F6304-549C-5501-C541-221C61F38FD5}"/>
                </a:ext>
              </a:extLst>
            </p:cNvPr>
            <p:cNvSpPr txBox="1"/>
            <p:nvPr/>
          </p:nvSpPr>
          <p:spPr>
            <a:xfrm>
              <a:off x="1714925" y="4981707"/>
              <a:ext cx="361363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14313" indent="-214313" defTabSz="685800">
                <a:spcBef>
                  <a:spcPts val="225"/>
                </a:spcBef>
                <a:buFont typeface="Arial" panose="020B0604020202020204" pitchFamily="34" charset="0"/>
                <a:buChar char="•"/>
              </a:pPr>
              <a:r>
                <a:rPr lang="en-US" sz="1800" b="1" dirty="0">
                  <a:latin typeface="Arial"/>
                </a:rPr>
                <a:t>AMS </a:t>
              </a:r>
              <a:r>
                <a:rPr lang="en-US" sz="1800" dirty="0">
                  <a:latin typeface="Arial"/>
                </a:rPr>
                <a:t>has reached its ceiling: </a:t>
              </a:r>
              <a:r>
                <a:rPr lang="en-US" sz="1800" b="1" dirty="0">
                  <a:latin typeface="Arial"/>
                </a:rPr>
                <a:t>Well balanced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EF4D16C-EB59-F6DC-6313-0AB7486067D9}"/>
                </a:ext>
              </a:extLst>
            </p:cNvPr>
            <p:cNvSpPr txBox="1"/>
            <p:nvPr/>
          </p:nvSpPr>
          <p:spPr>
            <a:xfrm>
              <a:off x="6086609" y="2977660"/>
              <a:ext cx="382355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800" b="1" dirty="0">
                  <a:latin typeface="Arial"/>
                </a:rPr>
                <a:t>E</a:t>
              </a:r>
              <a:r>
                <a:rPr lang="en-US" b="1" dirty="0">
                  <a:latin typeface="Arial"/>
                </a:rPr>
                <a:t>xpenditures e</a:t>
              </a:r>
              <a:r>
                <a:rPr lang="en-US" sz="1800" b="1" dirty="0">
                  <a:latin typeface="Arial"/>
                </a:rPr>
                <a:t>xcluded</a:t>
              </a:r>
              <a:r>
                <a:rPr lang="en-US" b="1" dirty="0">
                  <a:latin typeface="Arial"/>
                </a:rPr>
                <a:t>:</a:t>
              </a:r>
              <a:endParaRPr lang="en-GB" dirty="0"/>
            </a:p>
          </p:txBody>
        </p:sp>
      </p:grpSp>
      <p:sp>
        <p:nvSpPr>
          <p:cNvPr id="66" name="Slide Number Placeholder 65">
            <a:extLst>
              <a:ext uri="{FF2B5EF4-FFF2-40B4-BE49-F238E27FC236}">
                <a16:creationId xmlns:a16="http://schemas.microsoft.com/office/drawing/2014/main" id="{13B3BF84-C9F6-7793-65CE-66F9A1D3A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78314" y="6394874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8</a:t>
            </a:fld>
            <a:endParaRPr lang="fr-FR" dirty="0"/>
          </a:p>
        </p:txBody>
      </p:sp>
      <p:sp>
        <p:nvSpPr>
          <p:cNvPr id="67" name="Footer Placeholder 4">
            <a:extLst>
              <a:ext uri="{FF2B5EF4-FFF2-40B4-BE49-F238E27FC236}">
                <a16:creationId xmlns:a16="http://schemas.microsoft.com/office/drawing/2014/main" id="{669341C1-BB79-A87E-71DE-0B0903830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56350"/>
            <a:ext cx="6572221" cy="365125"/>
          </a:xfrm>
        </p:spPr>
        <p:txBody>
          <a:bodyPr/>
          <a:lstStyle/>
          <a:p>
            <a:r>
              <a:rPr lang="en-US" dirty="0"/>
              <a:t>Cristina Lara Arnaud</a:t>
            </a:r>
          </a:p>
        </p:txBody>
      </p:sp>
      <p:sp>
        <p:nvSpPr>
          <p:cNvPr id="68" name="Date Placeholder 76">
            <a:extLst>
              <a:ext uri="{FF2B5EF4-FFF2-40B4-BE49-F238E27FC236}">
                <a16:creationId xmlns:a16="http://schemas.microsoft.com/office/drawing/2014/main" id="{218D80C7-DCE6-1D1E-7E47-D1E7CE1356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35855" y="6350851"/>
            <a:ext cx="631160" cy="365125"/>
          </a:xfrm>
        </p:spPr>
        <p:txBody>
          <a:bodyPr/>
          <a:lstStyle/>
          <a:p>
            <a:r>
              <a:rPr lang="en-US" dirty="0"/>
              <a:t>25/03/2025</a:t>
            </a:r>
          </a:p>
        </p:txBody>
      </p:sp>
    </p:spTree>
    <p:extLst>
      <p:ext uri="{BB962C8B-B14F-4D97-AF65-F5344CB8AC3E}">
        <p14:creationId xmlns:p14="http://schemas.microsoft.com/office/powerpoint/2010/main" val="3029558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F3A730-B754-E8C0-04A0-FFBC7B17C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CB554F8-C9A9-DC73-406E-47C2D99004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639056"/>
              </p:ext>
            </p:extLst>
          </p:nvPr>
        </p:nvGraphicFramePr>
        <p:xfrm>
          <a:off x="407988" y="780877"/>
          <a:ext cx="3986257" cy="5474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290">
                  <a:extLst>
                    <a:ext uri="{9D8B030D-6E8A-4147-A177-3AD203B41FA5}">
                      <a16:colId xmlns:a16="http://schemas.microsoft.com/office/drawing/2014/main" val="2800793601"/>
                    </a:ext>
                  </a:extLst>
                </a:gridCol>
                <a:gridCol w="1736806">
                  <a:extLst>
                    <a:ext uri="{9D8B030D-6E8A-4147-A177-3AD203B41FA5}">
                      <a16:colId xmlns:a16="http://schemas.microsoft.com/office/drawing/2014/main" val="3779201315"/>
                    </a:ext>
                  </a:extLst>
                </a:gridCol>
                <a:gridCol w="844998">
                  <a:extLst>
                    <a:ext uri="{9D8B030D-6E8A-4147-A177-3AD203B41FA5}">
                      <a16:colId xmlns:a16="http://schemas.microsoft.com/office/drawing/2014/main" val="2182658209"/>
                    </a:ext>
                  </a:extLst>
                </a:gridCol>
                <a:gridCol w="935163">
                  <a:extLst>
                    <a:ext uri="{9D8B030D-6E8A-4147-A177-3AD203B41FA5}">
                      <a16:colId xmlns:a16="http://schemas.microsoft.com/office/drawing/2014/main" val="254128708"/>
                    </a:ext>
                  </a:extLst>
                </a:gridCol>
              </a:tblGrid>
              <a:tr h="26433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Country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2F6FA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Supplies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2F6FA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175096"/>
                  </a:ext>
                </a:extLst>
              </a:tr>
              <a:tr h="367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Well balanced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Poorly balanced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644085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Austria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0.76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93879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Belgium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0.45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9663260"/>
                  </a:ext>
                </a:extLst>
              </a:tr>
              <a:tr h="2715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Federative Republic of Brazil</a:t>
                      </a:r>
                      <a:r>
                        <a:rPr lang="en-US" sz="1000" kern="100" baseline="30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5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N/A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N/A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734450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Bulgaria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1.19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257160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Croatia</a:t>
                      </a:r>
                      <a:r>
                        <a:rPr lang="en-US" sz="1000" kern="100" baseline="30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GB" sz="1000" kern="100" baseline="30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4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0.97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63894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Cyprus</a:t>
                      </a:r>
                      <a:r>
                        <a:rPr lang="en-US" sz="1000" kern="100" baseline="30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3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0.27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345245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Czech Republic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1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539820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Denmark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0.62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62393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Estonia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1.44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493691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Finland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0.59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7137903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France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1.39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72929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Germany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0.85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23167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Greece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0.44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860365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Hungary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0.69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740169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India</a:t>
                      </a:r>
                      <a:r>
                        <a:rPr lang="en-US" sz="1000" kern="100" baseline="30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0.68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4292383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Israel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0.25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524624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Italy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1.29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41323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A497877-8574-92EE-9B35-AAD83E30F7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30923"/>
              </p:ext>
            </p:extLst>
          </p:nvPr>
        </p:nvGraphicFramePr>
        <p:xfrm>
          <a:off x="4835235" y="778476"/>
          <a:ext cx="4069080" cy="54717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059">
                  <a:extLst>
                    <a:ext uri="{9D8B030D-6E8A-4147-A177-3AD203B41FA5}">
                      <a16:colId xmlns:a16="http://schemas.microsoft.com/office/drawing/2014/main" val="2143315079"/>
                    </a:ext>
                  </a:extLst>
                </a:gridCol>
                <a:gridCol w="1793302">
                  <a:extLst>
                    <a:ext uri="{9D8B030D-6E8A-4147-A177-3AD203B41FA5}">
                      <a16:colId xmlns:a16="http://schemas.microsoft.com/office/drawing/2014/main" val="2485898706"/>
                    </a:ext>
                  </a:extLst>
                </a:gridCol>
                <a:gridCol w="846306">
                  <a:extLst>
                    <a:ext uri="{9D8B030D-6E8A-4147-A177-3AD203B41FA5}">
                      <a16:colId xmlns:a16="http://schemas.microsoft.com/office/drawing/2014/main" val="2432280956"/>
                    </a:ext>
                  </a:extLst>
                </a:gridCol>
                <a:gridCol w="952413">
                  <a:extLst>
                    <a:ext uri="{9D8B030D-6E8A-4147-A177-3AD203B41FA5}">
                      <a16:colId xmlns:a16="http://schemas.microsoft.com/office/drawing/2014/main" val="4047751836"/>
                    </a:ext>
                  </a:extLst>
                </a:gridCol>
              </a:tblGrid>
              <a:tr h="255499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Country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2F6FA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Supplies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2F6FA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956025"/>
                  </a:ext>
                </a:extLst>
              </a:tr>
              <a:tr h="355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Well balanced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Poorly balanced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194479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Latvia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0.68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270015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Lithuania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0.75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5518234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Netherlands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0.56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34481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Norway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0.43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2778068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Islamic Republic of Pakistan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GB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4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0.43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7035658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Poland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0.74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343109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Portugal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0.72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793555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Romania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0.4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285629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Serbia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0.51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807413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Slovakia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0.62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92195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Slovenia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3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0.7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1668054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Spain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0.93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396347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Sweden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0.42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509578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Switzerland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5.01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836361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Turkiye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2 4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2.28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335968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Ukraine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2 4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0.24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381241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United Kingdom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0.51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60698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A18E63C-874E-3207-EDC0-B06BCAC32319}"/>
              </a:ext>
            </a:extLst>
          </p:cNvPr>
          <p:cNvSpPr txBox="1"/>
          <p:nvPr/>
        </p:nvSpPr>
        <p:spPr>
          <a:xfrm>
            <a:off x="407988" y="201686"/>
            <a:ext cx="99775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/>
              <a:t>Industrial return coefficients for supply contracts</a:t>
            </a:r>
            <a:endParaRPr lang="en-GB" sz="2800" b="1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E6B6FBD-86F8-907D-C2EE-0C057DC8BDFA}"/>
              </a:ext>
            </a:extLst>
          </p:cNvPr>
          <p:cNvGrpSpPr/>
          <p:nvPr/>
        </p:nvGrpSpPr>
        <p:grpSpPr>
          <a:xfrm>
            <a:off x="499064" y="1457633"/>
            <a:ext cx="301293" cy="4758908"/>
            <a:chOff x="2260324" y="1669832"/>
            <a:chExt cx="252352" cy="4000793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6C0B41FE-6E11-9E7A-0E3C-0FFAF7A09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68466" y="4301210"/>
              <a:ext cx="243841" cy="171666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C3ACEADF-7709-688C-11FA-28F9AA7108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2265848" y="4062820"/>
              <a:ext cx="243839" cy="171666"/>
            </a:xfrm>
            <a:prstGeom prst="rect">
              <a:avLst/>
            </a:prstGeom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570BF4E0-2727-003A-75E3-E88F6F6FBB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2262140" y="5498959"/>
              <a:ext cx="243839" cy="171666"/>
            </a:xfrm>
            <a:prstGeom prst="rect">
              <a:avLst/>
            </a:prstGeom>
          </p:spPr>
        </p:pic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9BBCF2A2-41D1-21B6-2970-7662ADFD9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2260324" y="1904357"/>
              <a:ext cx="243839" cy="171666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8198F50E-05C6-DD3E-E715-73DCCEED23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2265847" y="1669832"/>
              <a:ext cx="243839" cy="171666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7897EC3F-2E18-455C-D99B-6EA2DC30EC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2268463" y="5257761"/>
              <a:ext cx="243839" cy="171666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760BDD41-6235-B979-6EA0-35E5EE152B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>
            <a:xfrm>
              <a:off x="2268837" y="3343174"/>
              <a:ext cx="243839" cy="171666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B79ADA30-990D-D835-ACB5-E9B5E95C3B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>
            <a:xfrm>
              <a:off x="2260324" y="5016563"/>
              <a:ext cx="243839" cy="171666"/>
            </a:xfrm>
            <a:prstGeom prst="rect">
              <a:avLst/>
            </a:prstGeom>
          </p:spPr>
        </p:pic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6FC97227-14CA-8ECC-5A1E-8E70D5566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>
            <a:xfrm>
              <a:off x="2268837" y="3821776"/>
              <a:ext cx="243839" cy="171666"/>
            </a:xfrm>
            <a:prstGeom prst="rect">
              <a:avLst/>
            </a:prstGeom>
          </p:spPr>
        </p:pic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5B77BD4C-864C-C14F-17CF-6372D4EDB0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>
            <a:xfrm>
              <a:off x="2260879" y="4771805"/>
              <a:ext cx="243840" cy="171879"/>
            </a:xfrm>
            <a:prstGeom prst="rect">
              <a:avLst/>
            </a:prstGeom>
          </p:spPr>
        </p:pic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C4375168-9E03-142C-BE18-FEA532BC90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>
            <a:xfrm>
              <a:off x="2262140" y="2381229"/>
              <a:ext cx="243840" cy="171879"/>
            </a:xfrm>
            <a:prstGeom prst="rect">
              <a:avLst/>
            </a:prstGeom>
          </p:spPr>
        </p:pic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5EE90260-E3A2-3ECF-90EB-5C3866B98C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>
            <a:xfrm>
              <a:off x="2262140" y="3580519"/>
              <a:ext cx="243840" cy="171879"/>
            </a:xfrm>
            <a:prstGeom prst="rect">
              <a:avLst/>
            </a:prstGeom>
          </p:spPr>
        </p:pic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B46D8ED1-75BB-FAB8-0822-9DD5D61A3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>
            <a:xfrm>
              <a:off x="2262140" y="2856082"/>
              <a:ext cx="243840" cy="171879"/>
            </a:xfrm>
            <a:prstGeom prst="rect">
              <a:avLst/>
            </a:prstGeom>
          </p:spPr>
        </p:pic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2890325D-CEA0-32A9-1ED9-DD1572B3F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>
            <a:xfrm>
              <a:off x="2268463" y="2623160"/>
              <a:ext cx="243840" cy="171879"/>
            </a:xfrm>
            <a:prstGeom prst="rect">
              <a:avLst/>
            </a:prstGeom>
          </p:spPr>
        </p:pic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2721179F-11D4-6B7F-3D37-7025A37745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rcRect/>
            <a:stretch/>
          </p:blipFill>
          <p:spPr>
            <a:xfrm>
              <a:off x="2263087" y="3099993"/>
              <a:ext cx="243840" cy="171879"/>
            </a:xfrm>
            <a:prstGeom prst="rect">
              <a:avLst/>
            </a:prstGeom>
          </p:spPr>
        </p:pic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7935851C-3882-45C1-A3F6-76FBCBFAD8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rcRect/>
            <a:stretch/>
          </p:blipFill>
          <p:spPr>
            <a:xfrm>
              <a:off x="2265848" y="4538181"/>
              <a:ext cx="243840" cy="171879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7061DCDB-D09D-0B7A-E8D3-127BC8129F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tretch>
              <a:fillRect/>
            </a:stretch>
          </p:blipFill>
          <p:spPr>
            <a:xfrm>
              <a:off x="2262140" y="2146452"/>
              <a:ext cx="243840" cy="173736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108AB9B-12D0-413D-5EDE-4DCADFD0B6F8}"/>
              </a:ext>
            </a:extLst>
          </p:cNvPr>
          <p:cNvGrpSpPr/>
          <p:nvPr/>
        </p:nvGrpSpPr>
        <p:grpSpPr>
          <a:xfrm>
            <a:off x="4923335" y="1439153"/>
            <a:ext cx="306123" cy="4761116"/>
            <a:chOff x="6757008" y="1631315"/>
            <a:chExt cx="252742" cy="4064958"/>
          </a:xfrm>
        </p:grpSpPr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590579F1-77FC-ADFB-F461-21DA3BEEF2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rcRect/>
            <a:stretch/>
          </p:blipFill>
          <p:spPr>
            <a:xfrm>
              <a:off x="6757008" y="5524607"/>
              <a:ext cx="243839" cy="171666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0621A5A6-E2C8-FF97-F219-59D49B2DDD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>
              <a:extLs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rcRect/>
            <a:stretch/>
          </p:blipFill>
          <p:spPr>
            <a:xfrm>
              <a:off x="6757008" y="4310146"/>
              <a:ext cx="243839" cy="171666"/>
            </a:xfrm>
            <a:prstGeom prst="rect">
              <a:avLst/>
            </a:prstGeom>
          </p:spPr>
        </p:pic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E3D04C29-6EAA-73C9-48BA-2CC98FB44A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>
              <a:extLst>
                <a:ext uri="{96DAC541-7B7A-43D3-8B79-37D633B846F1}">
                  <asvg:svgBlip xmlns:asvg="http://schemas.microsoft.com/office/drawing/2016/SVG/main" r:embed="rId41"/>
                </a:ext>
              </a:extLst>
            </a:blip>
            <a:srcRect/>
            <a:stretch/>
          </p:blipFill>
          <p:spPr>
            <a:xfrm>
              <a:off x="6765568" y="2117798"/>
              <a:ext cx="243839" cy="171666"/>
            </a:xfrm>
            <a:prstGeom prst="rect">
              <a:avLst/>
            </a:prstGeom>
          </p:spPr>
        </p:pic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0C511245-0E1E-84D3-A7BD-FF50477850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rcRect/>
            <a:stretch/>
          </p:blipFill>
          <p:spPr>
            <a:xfrm>
              <a:off x="6757008" y="4807059"/>
              <a:ext cx="243839" cy="171666"/>
            </a:xfrm>
            <a:prstGeom prst="rect">
              <a:avLst/>
            </a:prstGeom>
          </p:spPr>
        </p:pic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CDE2787E-970F-B038-B5AA-408732CBE5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>
              <a:extLs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rcRect/>
            <a:stretch/>
          </p:blipFill>
          <p:spPr>
            <a:xfrm>
              <a:off x="6760275" y="2846731"/>
              <a:ext cx="243839" cy="171666"/>
            </a:xfrm>
            <a:prstGeom prst="rect">
              <a:avLst/>
            </a:prstGeom>
          </p:spPr>
        </p:pic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28BD854A-7EE3-41A4-8E3B-1DD8F98C68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>
              <a:extLst>
                <a:ext uri="{96DAC541-7B7A-43D3-8B79-37D633B846F1}">
                  <asvg:svgBlip xmlns:asvg="http://schemas.microsoft.com/office/drawing/2016/SVG/main" r:embed="rId47"/>
                </a:ext>
              </a:extLst>
            </a:blip>
            <a:srcRect/>
            <a:stretch/>
          </p:blipFill>
          <p:spPr>
            <a:xfrm>
              <a:off x="6757008" y="4557798"/>
              <a:ext cx="243839" cy="171666"/>
            </a:xfrm>
            <a:prstGeom prst="rect">
              <a:avLst/>
            </a:prstGeom>
          </p:spPr>
        </p:pic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C85111E8-5D8D-2D88-9C54-611CFACDB8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>
              <a:extLst>
                <a:ext uri="{96DAC541-7B7A-43D3-8B79-37D633B846F1}">
                  <asvg:svgBlip xmlns:asvg="http://schemas.microsoft.com/office/drawing/2016/SVG/main" r:embed="rId49"/>
                </a:ext>
              </a:extLst>
            </a:blip>
            <a:srcRect/>
            <a:stretch/>
          </p:blipFill>
          <p:spPr>
            <a:xfrm>
              <a:off x="6765568" y="2356604"/>
              <a:ext cx="243839" cy="171666"/>
            </a:xfrm>
            <a:prstGeom prst="rect">
              <a:avLst/>
            </a:prstGeom>
          </p:spPr>
        </p:pic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CB2C3C2E-C2AA-D9FB-F162-F46E82B476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>
              <a:extLst>
                <a:ext uri="{96DAC541-7B7A-43D3-8B79-37D633B846F1}">
                  <asvg:svgBlip xmlns:asvg="http://schemas.microsoft.com/office/drawing/2016/SVG/main" r:embed="rId51"/>
                </a:ext>
              </a:extLst>
            </a:blip>
            <a:srcRect/>
            <a:stretch/>
          </p:blipFill>
          <p:spPr>
            <a:xfrm>
              <a:off x="6760276" y="3339308"/>
              <a:ext cx="243839" cy="171666"/>
            </a:xfrm>
            <a:prstGeom prst="rect">
              <a:avLst/>
            </a:prstGeom>
          </p:spPr>
        </p:pic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92B5E8E2-1A13-B2AA-7F4A-1F7232EC3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2">
              <a:extLst>
                <a:ext uri="{96DAC541-7B7A-43D3-8B79-37D633B846F1}">
                  <asvg:svgBlip xmlns:asvg="http://schemas.microsoft.com/office/drawing/2016/SVG/main" r:embed="rId53"/>
                </a:ext>
              </a:extLst>
            </a:blip>
            <a:srcRect/>
            <a:stretch/>
          </p:blipFill>
          <p:spPr>
            <a:xfrm>
              <a:off x="6760275" y="3827845"/>
              <a:ext cx="243840" cy="171879"/>
            </a:xfrm>
            <a:prstGeom prst="rect">
              <a:avLst/>
            </a:prstGeom>
          </p:spPr>
        </p:pic>
        <p:pic>
          <p:nvPicPr>
            <p:cNvPr id="40" name="Graphic 39">
              <a:extLst>
                <a:ext uri="{FF2B5EF4-FFF2-40B4-BE49-F238E27FC236}">
                  <a16:creationId xmlns:a16="http://schemas.microsoft.com/office/drawing/2014/main" id="{723DE0FD-2BCE-0BF3-3736-22210E28F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>
              <a:extLst>
                <a:ext uri="{96DAC541-7B7A-43D3-8B79-37D633B846F1}">
                  <asvg:svgBlip xmlns:asvg="http://schemas.microsoft.com/office/drawing/2016/SVG/main" r:embed="rId55"/>
                </a:ext>
              </a:extLst>
            </a:blip>
            <a:srcRect/>
            <a:stretch/>
          </p:blipFill>
          <p:spPr>
            <a:xfrm>
              <a:off x="6757625" y="5041701"/>
              <a:ext cx="243840" cy="171879"/>
            </a:xfrm>
            <a:prstGeom prst="rect">
              <a:avLst/>
            </a:prstGeom>
          </p:spPr>
        </p:pic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1321B72E-2359-8EAE-1BD7-F8FED9E107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>
              <a:extLst>
                <a:ext uri="{96DAC541-7B7A-43D3-8B79-37D633B846F1}">
                  <asvg:svgBlip xmlns:asvg="http://schemas.microsoft.com/office/drawing/2016/SVG/main" r:embed="rId57"/>
                </a:ext>
              </a:extLst>
            </a:blip>
            <a:srcRect/>
            <a:stretch/>
          </p:blipFill>
          <p:spPr>
            <a:xfrm>
              <a:off x="6760275" y="3582551"/>
              <a:ext cx="243840" cy="171879"/>
            </a:xfrm>
            <a:prstGeom prst="rect">
              <a:avLst/>
            </a:prstGeom>
          </p:spPr>
        </p:pic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AE4B7751-ED9D-EEAE-48E3-3967B7F185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8">
              <a:extLst>
                <a:ext uri="{96DAC541-7B7A-43D3-8B79-37D633B846F1}">
                  <asvg:svgBlip xmlns:asvg="http://schemas.microsoft.com/office/drawing/2016/SVG/main" r:embed="rId59"/>
                </a:ext>
              </a:extLst>
            </a:blip>
            <a:srcRect/>
            <a:stretch/>
          </p:blipFill>
          <p:spPr>
            <a:xfrm>
              <a:off x="6760275" y="4062713"/>
              <a:ext cx="243840" cy="171879"/>
            </a:xfrm>
            <a:prstGeom prst="rect">
              <a:avLst/>
            </a:prstGeom>
          </p:spPr>
        </p:pic>
        <p:pic>
          <p:nvPicPr>
            <p:cNvPr id="43" name="Graphic 42">
              <a:extLst>
                <a:ext uri="{FF2B5EF4-FFF2-40B4-BE49-F238E27FC236}">
                  <a16:creationId xmlns:a16="http://schemas.microsoft.com/office/drawing/2014/main" id="{B1AE5226-3B72-84C0-8232-66BC4560C6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0">
              <a:extLst>
                <a:ext uri="{96DAC541-7B7A-43D3-8B79-37D633B846F1}">
                  <asvg:svgBlip xmlns:asvg="http://schemas.microsoft.com/office/drawing/2016/SVG/main" r:embed="rId61"/>
                </a:ext>
              </a:extLst>
            </a:blip>
            <a:srcRect/>
            <a:stretch/>
          </p:blipFill>
          <p:spPr>
            <a:xfrm>
              <a:off x="6765568" y="2603545"/>
              <a:ext cx="243840" cy="171879"/>
            </a:xfrm>
            <a:prstGeom prst="rect">
              <a:avLst/>
            </a:prstGeom>
          </p:spPr>
        </p:pic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20BA245C-5491-D7B3-DA5B-6118099738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2">
              <a:extLst>
                <a:ext uri="{96DAC541-7B7A-43D3-8B79-37D633B846F1}">
                  <asvg:svgBlip xmlns:asvg="http://schemas.microsoft.com/office/drawing/2016/SVG/main" r:embed="rId63"/>
                </a:ext>
              </a:extLst>
            </a:blip>
            <a:srcRect/>
            <a:stretch/>
          </p:blipFill>
          <p:spPr>
            <a:xfrm>
              <a:off x="6765299" y="1631315"/>
              <a:ext cx="243840" cy="171879"/>
            </a:xfrm>
            <a:prstGeom prst="rect">
              <a:avLst/>
            </a:prstGeom>
          </p:spPr>
        </p:pic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2C676846-3DAA-79B9-0FED-A0383F9B69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4">
              <a:extLst>
                <a:ext uri="{96DAC541-7B7A-43D3-8B79-37D633B846F1}">
                  <asvg:svgBlip xmlns:asvg="http://schemas.microsoft.com/office/drawing/2016/SVG/main" r:embed="rId65"/>
                </a:ext>
              </a:extLst>
            </a:blip>
            <a:srcRect/>
            <a:stretch/>
          </p:blipFill>
          <p:spPr>
            <a:xfrm>
              <a:off x="6765910" y="5284253"/>
              <a:ext cx="243840" cy="171879"/>
            </a:xfrm>
            <a:prstGeom prst="rect">
              <a:avLst/>
            </a:prstGeom>
          </p:spPr>
        </p:pic>
        <p:pic>
          <p:nvPicPr>
            <p:cNvPr id="46" name="Graphic 45">
              <a:extLst>
                <a:ext uri="{FF2B5EF4-FFF2-40B4-BE49-F238E27FC236}">
                  <a16:creationId xmlns:a16="http://schemas.microsoft.com/office/drawing/2014/main" id="{C26BE2DD-E0FD-F084-1FE7-0D420A5B6014}"/>
                </a:ext>
              </a:extLst>
            </p:cNvPr>
            <p:cNvPicPr>
              <a:picLocks noChangeAspect="1"/>
            </p:cNvPicPr>
            <p:nvPr/>
          </p:nvPicPr>
          <p:blipFill>
            <a:blip r:embed="rId66">
              <a:extLst>
                <a:ext uri="{96DAC541-7B7A-43D3-8B79-37D633B846F1}">
                  <asvg:svgBlip xmlns:asvg="http://schemas.microsoft.com/office/drawing/2016/SVG/main" r:embed="rId67"/>
                </a:ext>
              </a:extLst>
            </a:blip>
            <a:srcRect/>
            <a:stretch/>
          </p:blipFill>
          <p:spPr>
            <a:xfrm>
              <a:off x="6765568" y="1868204"/>
              <a:ext cx="243840" cy="171879"/>
            </a:xfrm>
            <a:prstGeom prst="rect">
              <a:avLst/>
            </a:prstGeom>
          </p:spPr>
        </p:pic>
        <p:pic>
          <p:nvPicPr>
            <p:cNvPr id="47" name="Graphic 46">
              <a:extLst>
                <a:ext uri="{FF2B5EF4-FFF2-40B4-BE49-F238E27FC236}">
                  <a16:creationId xmlns:a16="http://schemas.microsoft.com/office/drawing/2014/main" id="{37DD0CF2-CF39-D494-D440-038ACD3C4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8">
              <a:extLst>
                <a:ext uri="{96DAC541-7B7A-43D3-8B79-37D633B846F1}">
                  <asvg:svgBlip xmlns:asvg="http://schemas.microsoft.com/office/drawing/2016/SVG/main" r:embed="rId69"/>
                </a:ext>
              </a:extLst>
            </a:blip>
            <a:srcRect/>
            <a:stretch/>
          </p:blipFill>
          <p:spPr>
            <a:xfrm>
              <a:off x="6760275" y="3089714"/>
              <a:ext cx="243840" cy="171879"/>
            </a:xfrm>
            <a:prstGeom prst="rect">
              <a:avLst/>
            </a:prstGeom>
          </p:spPr>
        </p:pic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43C8C91-3383-73C5-1280-785BFACACCD3}"/>
              </a:ext>
            </a:extLst>
          </p:cNvPr>
          <p:cNvCxnSpPr>
            <a:cxnSpLocks/>
          </p:cNvCxnSpPr>
          <p:nvPr/>
        </p:nvCxnSpPr>
        <p:spPr>
          <a:xfrm>
            <a:off x="1967426" y="2721563"/>
            <a:ext cx="119628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3EBBF4E-4727-B0C4-A027-5925E2536C16}"/>
              </a:ext>
            </a:extLst>
          </p:cNvPr>
          <p:cNvCxnSpPr>
            <a:cxnSpLocks/>
          </p:cNvCxnSpPr>
          <p:nvPr/>
        </p:nvCxnSpPr>
        <p:spPr>
          <a:xfrm>
            <a:off x="2910513" y="2776213"/>
            <a:ext cx="287802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3B881F9-CA34-C4E0-3E2D-7BFB79A317A5}"/>
              </a:ext>
            </a:extLst>
          </p:cNvPr>
          <p:cNvCxnSpPr>
            <a:cxnSpLocks/>
          </p:cNvCxnSpPr>
          <p:nvPr/>
        </p:nvCxnSpPr>
        <p:spPr>
          <a:xfrm>
            <a:off x="6912357" y="2691083"/>
            <a:ext cx="119628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23C17D0-CA0B-BEC1-39F5-C6BA467FBC1F}"/>
              </a:ext>
            </a:extLst>
          </p:cNvPr>
          <p:cNvCxnSpPr>
            <a:cxnSpLocks/>
          </p:cNvCxnSpPr>
          <p:nvPr/>
        </p:nvCxnSpPr>
        <p:spPr>
          <a:xfrm>
            <a:off x="7401831" y="2748081"/>
            <a:ext cx="287802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BB6ED3C-1F14-7ED9-0AFA-5B2A5DBDD17E}"/>
              </a:ext>
            </a:extLst>
          </p:cNvPr>
          <p:cNvCxnSpPr>
            <a:cxnSpLocks/>
          </p:cNvCxnSpPr>
          <p:nvPr/>
        </p:nvCxnSpPr>
        <p:spPr>
          <a:xfrm>
            <a:off x="6398610" y="5556811"/>
            <a:ext cx="119628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71B8666-92C1-B2E1-1BD1-571695D35BB0}"/>
              </a:ext>
            </a:extLst>
          </p:cNvPr>
          <p:cNvCxnSpPr>
            <a:cxnSpLocks/>
          </p:cNvCxnSpPr>
          <p:nvPr/>
        </p:nvCxnSpPr>
        <p:spPr>
          <a:xfrm>
            <a:off x="7397236" y="5603369"/>
            <a:ext cx="287802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57A9B16-823B-A5ED-10F9-D29DB8262936}"/>
              </a:ext>
            </a:extLst>
          </p:cNvPr>
          <p:cNvCxnSpPr>
            <a:cxnSpLocks/>
          </p:cNvCxnSpPr>
          <p:nvPr/>
        </p:nvCxnSpPr>
        <p:spPr>
          <a:xfrm>
            <a:off x="5765269" y="5837870"/>
            <a:ext cx="119628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AAE271-6A86-A52C-7CFD-6EE998EBB8E3}"/>
              </a:ext>
            </a:extLst>
          </p:cNvPr>
          <p:cNvCxnSpPr>
            <a:cxnSpLocks/>
          </p:cNvCxnSpPr>
          <p:nvPr/>
        </p:nvCxnSpPr>
        <p:spPr>
          <a:xfrm>
            <a:off x="7392641" y="5882381"/>
            <a:ext cx="287802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oogle Shape;2848;p45">
            <a:extLst>
              <a:ext uri="{FF2B5EF4-FFF2-40B4-BE49-F238E27FC236}">
                <a16:creationId xmlns:a16="http://schemas.microsoft.com/office/drawing/2014/main" id="{7436F0D1-742C-F12D-7AAC-40A739B2607D}"/>
              </a:ext>
            </a:extLst>
          </p:cNvPr>
          <p:cNvGrpSpPr/>
          <p:nvPr/>
        </p:nvGrpSpPr>
        <p:grpSpPr>
          <a:xfrm>
            <a:off x="10140246" y="1388897"/>
            <a:ext cx="878741" cy="878655"/>
            <a:chOff x="4049800" y="640400"/>
            <a:chExt cx="858900" cy="858900"/>
          </a:xfrm>
        </p:grpSpPr>
        <p:sp>
          <p:nvSpPr>
            <p:cNvPr id="67" name="Google Shape;2849;p45">
              <a:extLst>
                <a:ext uri="{FF2B5EF4-FFF2-40B4-BE49-F238E27FC236}">
                  <a16:creationId xmlns:a16="http://schemas.microsoft.com/office/drawing/2014/main" id="{31BE878C-827B-956F-1E15-A4C5C7C94811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9642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850;p45">
              <a:extLst>
                <a:ext uri="{FF2B5EF4-FFF2-40B4-BE49-F238E27FC236}">
                  <a16:creationId xmlns:a16="http://schemas.microsoft.com/office/drawing/2014/main" id="{A2FF5A3A-CBF0-7DF2-7240-F2F3DC6DA86C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10688114"/>
                <a:gd name="adj2" fmla="val 57417"/>
                <a:gd name="adj3" fmla="val 9909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2852;p45">
            <a:extLst>
              <a:ext uri="{FF2B5EF4-FFF2-40B4-BE49-F238E27FC236}">
                <a16:creationId xmlns:a16="http://schemas.microsoft.com/office/drawing/2014/main" id="{AD2BFA99-5AFC-4A01-E82B-D1499C03E36B}"/>
              </a:ext>
            </a:extLst>
          </p:cNvPr>
          <p:cNvSpPr txBox="1"/>
          <p:nvPr/>
        </p:nvSpPr>
        <p:spPr>
          <a:xfrm>
            <a:off x="9540978" y="2615646"/>
            <a:ext cx="2174251" cy="3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1100" b="1" dirty="0"/>
              <a:t>Croatia, Pakistan, Türkiye and Ukraine </a:t>
            </a:r>
            <a:r>
              <a:rPr lang="en-US" sz="1100" dirty="0"/>
              <a:t>reached their ceiling in 2024, and shall be considered as well balanced</a:t>
            </a:r>
            <a:endParaRPr lang="en-GB" sz="1100" dirty="0"/>
          </a:p>
        </p:txBody>
      </p:sp>
      <p:grpSp>
        <p:nvGrpSpPr>
          <p:cNvPr id="72" name="Google Shape;2283;p38">
            <a:extLst>
              <a:ext uri="{FF2B5EF4-FFF2-40B4-BE49-F238E27FC236}">
                <a16:creationId xmlns:a16="http://schemas.microsoft.com/office/drawing/2014/main" id="{A4318F22-80DA-4FA0-4515-BEC2E6EE063D}"/>
              </a:ext>
            </a:extLst>
          </p:cNvPr>
          <p:cNvGrpSpPr/>
          <p:nvPr/>
        </p:nvGrpSpPr>
        <p:grpSpPr>
          <a:xfrm>
            <a:off x="10421241" y="1654219"/>
            <a:ext cx="344886" cy="400589"/>
            <a:chOff x="4492800" y="2027925"/>
            <a:chExt cx="414825" cy="481825"/>
          </a:xfrm>
          <a:solidFill>
            <a:schemeClr val="tx1"/>
          </a:solidFill>
        </p:grpSpPr>
        <p:sp>
          <p:nvSpPr>
            <p:cNvPr id="73" name="Google Shape;2284;p38">
              <a:extLst>
                <a:ext uri="{FF2B5EF4-FFF2-40B4-BE49-F238E27FC236}">
                  <a16:creationId xmlns:a16="http://schemas.microsoft.com/office/drawing/2014/main" id="{82E4D40F-FDB2-5839-E26E-6FBA668DF63C}"/>
                </a:ext>
              </a:extLst>
            </p:cNvPr>
            <p:cNvSpPr/>
            <p:nvPr/>
          </p:nvSpPr>
          <p:spPr>
            <a:xfrm>
              <a:off x="4492800" y="2027925"/>
              <a:ext cx="54600" cy="481825"/>
            </a:xfrm>
            <a:custGeom>
              <a:avLst/>
              <a:gdLst/>
              <a:ahLst/>
              <a:cxnLst/>
              <a:rect l="l" t="t" r="r" b="b"/>
              <a:pathLst>
                <a:path w="2184" h="19273" extrusionOk="0">
                  <a:moveTo>
                    <a:pt x="912" y="1"/>
                  </a:moveTo>
                  <a:cubicBezTo>
                    <a:pt x="407" y="1"/>
                    <a:pt x="0" y="407"/>
                    <a:pt x="0" y="913"/>
                  </a:cubicBezTo>
                  <a:lnTo>
                    <a:pt x="0" y="18360"/>
                  </a:lnTo>
                  <a:cubicBezTo>
                    <a:pt x="0" y="18866"/>
                    <a:pt x="407" y="19273"/>
                    <a:pt x="912" y="19273"/>
                  </a:cubicBezTo>
                  <a:lnTo>
                    <a:pt x="1271" y="19273"/>
                  </a:lnTo>
                  <a:cubicBezTo>
                    <a:pt x="1777" y="19273"/>
                    <a:pt x="2183" y="18866"/>
                    <a:pt x="2183" y="18360"/>
                  </a:cubicBezTo>
                  <a:lnTo>
                    <a:pt x="2183" y="913"/>
                  </a:lnTo>
                  <a:cubicBezTo>
                    <a:pt x="2183" y="407"/>
                    <a:pt x="1777" y="1"/>
                    <a:pt x="12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4" name="Google Shape;2285;p38">
              <a:extLst>
                <a:ext uri="{FF2B5EF4-FFF2-40B4-BE49-F238E27FC236}">
                  <a16:creationId xmlns:a16="http://schemas.microsoft.com/office/drawing/2014/main" id="{63BC675D-3B17-FA4B-DBA0-DDAB23E7043E}"/>
                </a:ext>
              </a:extLst>
            </p:cNvPr>
            <p:cNvSpPr/>
            <p:nvPr/>
          </p:nvSpPr>
          <p:spPr>
            <a:xfrm>
              <a:off x="4575600" y="2051425"/>
              <a:ext cx="332025" cy="262450"/>
            </a:xfrm>
            <a:custGeom>
              <a:avLst/>
              <a:gdLst/>
              <a:ahLst/>
              <a:cxnLst/>
              <a:rect l="l" t="t" r="r" b="b"/>
              <a:pathLst>
                <a:path w="13281" h="10498" extrusionOk="0">
                  <a:moveTo>
                    <a:pt x="0" y="0"/>
                  </a:moveTo>
                  <a:lnTo>
                    <a:pt x="0" y="10497"/>
                  </a:lnTo>
                  <a:lnTo>
                    <a:pt x="12485" y="10497"/>
                  </a:lnTo>
                  <a:cubicBezTo>
                    <a:pt x="13006" y="10494"/>
                    <a:pt x="13280" y="9874"/>
                    <a:pt x="12925" y="9488"/>
                  </a:cubicBezTo>
                  <a:lnTo>
                    <a:pt x="9010" y="5249"/>
                  </a:lnTo>
                  <a:lnTo>
                    <a:pt x="12925" y="1006"/>
                  </a:lnTo>
                  <a:cubicBezTo>
                    <a:pt x="13280" y="620"/>
                    <a:pt x="13006" y="0"/>
                    <a:pt x="124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75" name="Google Shape;2848;p45">
            <a:extLst>
              <a:ext uri="{FF2B5EF4-FFF2-40B4-BE49-F238E27FC236}">
                <a16:creationId xmlns:a16="http://schemas.microsoft.com/office/drawing/2014/main" id="{18AF09DB-AD9B-32EF-2108-18EEE899F65A}"/>
              </a:ext>
            </a:extLst>
          </p:cNvPr>
          <p:cNvGrpSpPr/>
          <p:nvPr/>
        </p:nvGrpSpPr>
        <p:grpSpPr>
          <a:xfrm>
            <a:off x="10140246" y="3574678"/>
            <a:ext cx="878741" cy="878655"/>
            <a:chOff x="4049800" y="640400"/>
            <a:chExt cx="858900" cy="858900"/>
          </a:xfrm>
        </p:grpSpPr>
        <p:sp>
          <p:nvSpPr>
            <p:cNvPr id="76" name="Google Shape;2849;p45">
              <a:extLst>
                <a:ext uri="{FF2B5EF4-FFF2-40B4-BE49-F238E27FC236}">
                  <a16:creationId xmlns:a16="http://schemas.microsoft.com/office/drawing/2014/main" id="{E843AA26-466A-DCC9-4912-F2D24287CD78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9642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850;p45">
              <a:extLst>
                <a:ext uri="{FF2B5EF4-FFF2-40B4-BE49-F238E27FC236}">
                  <a16:creationId xmlns:a16="http://schemas.microsoft.com/office/drawing/2014/main" id="{3798EE8A-EA98-9380-6BA1-95D4F3DEB9C1}"/>
                </a:ext>
              </a:extLst>
            </p:cNvPr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10688114"/>
                <a:gd name="adj2" fmla="val 57417"/>
                <a:gd name="adj3" fmla="val 9909"/>
              </a:avLst>
            </a:prstGeom>
            <a:solidFill>
              <a:srgbClr val="2F6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" name="Google Shape;2852;p45">
            <a:extLst>
              <a:ext uri="{FF2B5EF4-FFF2-40B4-BE49-F238E27FC236}">
                <a16:creationId xmlns:a16="http://schemas.microsoft.com/office/drawing/2014/main" id="{CC60DA3E-A720-9E8F-AC2F-A175B0552582}"/>
              </a:ext>
            </a:extLst>
          </p:cNvPr>
          <p:cNvSpPr txBox="1"/>
          <p:nvPr/>
        </p:nvSpPr>
        <p:spPr>
          <a:xfrm>
            <a:off x="9540978" y="4770666"/>
            <a:ext cx="2174251" cy="3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1100" b="1" dirty="0"/>
              <a:t>No data for Brazil </a:t>
            </a:r>
            <a:r>
              <a:rPr lang="en-US" sz="1100" dirty="0"/>
              <a:t>as it joined CERN as an Associate Member State in March 2024</a:t>
            </a:r>
            <a:endParaRPr lang="en-GB" sz="1100" dirty="0"/>
          </a:p>
        </p:txBody>
      </p:sp>
      <p:grpSp>
        <p:nvGrpSpPr>
          <p:cNvPr id="82" name="Google Shape;603;p20">
            <a:extLst>
              <a:ext uri="{FF2B5EF4-FFF2-40B4-BE49-F238E27FC236}">
                <a16:creationId xmlns:a16="http://schemas.microsoft.com/office/drawing/2014/main" id="{52DFA3F2-7FA5-B283-D315-1EC51AA50CAF}"/>
              </a:ext>
            </a:extLst>
          </p:cNvPr>
          <p:cNvGrpSpPr/>
          <p:nvPr/>
        </p:nvGrpSpPr>
        <p:grpSpPr>
          <a:xfrm>
            <a:off x="10388329" y="3775483"/>
            <a:ext cx="387545" cy="446063"/>
            <a:chOff x="3147278" y="3473384"/>
            <a:chExt cx="188951" cy="217482"/>
          </a:xfrm>
          <a:solidFill>
            <a:srgbClr val="2F6FAF"/>
          </a:solidFill>
        </p:grpSpPr>
        <p:sp>
          <p:nvSpPr>
            <p:cNvPr id="83" name="Google Shape;604;p20">
              <a:extLst>
                <a:ext uri="{FF2B5EF4-FFF2-40B4-BE49-F238E27FC236}">
                  <a16:creationId xmlns:a16="http://schemas.microsoft.com/office/drawing/2014/main" id="{5A614530-ADB0-6177-437F-31FE118D1F4D}"/>
                </a:ext>
              </a:extLst>
            </p:cNvPr>
            <p:cNvSpPr/>
            <p:nvPr/>
          </p:nvSpPr>
          <p:spPr>
            <a:xfrm>
              <a:off x="3183927" y="3520268"/>
              <a:ext cx="115949" cy="129538"/>
            </a:xfrm>
            <a:custGeom>
              <a:avLst/>
              <a:gdLst/>
              <a:ahLst/>
              <a:cxnLst/>
              <a:rect l="l" t="t" r="r" b="b"/>
              <a:pathLst>
                <a:path w="1971" h="2202" extrusionOk="0">
                  <a:moveTo>
                    <a:pt x="983" y="113"/>
                  </a:moveTo>
                  <a:cubicBezTo>
                    <a:pt x="1461" y="113"/>
                    <a:pt x="1848" y="485"/>
                    <a:pt x="1848" y="948"/>
                  </a:cubicBezTo>
                  <a:cubicBezTo>
                    <a:pt x="1848" y="1190"/>
                    <a:pt x="1741" y="1419"/>
                    <a:pt x="1553" y="1576"/>
                  </a:cubicBezTo>
                  <a:cubicBezTo>
                    <a:pt x="1550" y="1579"/>
                    <a:pt x="1543" y="1587"/>
                    <a:pt x="1543" y="1590"/>
                  </a:cubicBezTo>
                  <a:cubicBezTo>
                    <a:pt x="1404" y="1734"/>
                    <a:pt x="1379" y="1970"/>
                    <a:pt x="1376" y="2083"/>
                  </a:cubicBezTo>
                  <a:lnTo>
                    <a:pt x="592" y="2083"/>
                  </a:lnTo>
                  <a:cubicBezTo>
                    <a:pt x="589" y="1970"/>
                    <a:pt x="565" y="1723"/>
                    <a:pt x="416" y="1576"/>
                  </a:cubicBezTo>
                  <a:cubicBezTo>
                    <a:pt x="228" y="1419"/>
                    <a:pt x="118" y="1190"/>
                    <a:pt x="118" y="948"/>
                  </a:cubicBezTo>
                  <a:cubicBezTo>
                    <a:pt x="118" y="485"/>
                    <a:pt x="504" y="113"/>
                    <a:pt x="983" y="113"/>
                  </a:cubicBezTo>
                  <a:close/>
                  <a:moveTo>
                    <a:pt x="986" y="1"/>
                  </a:moveTo>
                  <a:cubicBezTo>
                    <a:pt x="443" y="1"/>
                    <a:pt x="1" y="428"/>
                    <a:pt x="1" y="951"/>
                  </a:cubicBezTo>
                  <a:cubicBezTo>
                    <a:pt x="1" y="1224"/>
                    <a:pt x="125" y="1487"/>
                    <a:pt x="333" y="1666"/>
                  </a:cubicBezTo>
                  <a:cubicBezTo>
                    <a:pt x="490" y="1816"/>
                    <a:pt x="475" y="2137"/>
                    <a:pt x="472" y="2140"/>
                  </a:cubicBezTo>
                  <a:cubicBezTo>
                    <a:pt x="472" y="2158"/>
                    <a:pt x="475" y="2171"/>
                    <a:pt x="490" y="2184"/>
                  </a:cubicBezTo>
                  <a:cubicBezTo>
                    <a:pt x="500" y="2195"/>
                    <a:pt x="518" y="2202"/>
                    <a:pt x="532" y="2202"/>
                  </a:cubicBezTo>
                  <a:lnTo>
                    <a:pt x="1436" y="2202"/>
                  </a:lnTo>
                  <a:cubicBezTo>
                    <a:pt x="1454" y="2202"/>
                    <a:pt x="1468" y="2195"/>
                    <a:pt x="1479" y="2184"/>
                  </a:cubicBezTo>
                  <a:cubicBezTo>
                    <a:pt x="1489" y="2175"/>
                    <a:pt x="1496" y="2158"/>
                    <a:pt x="1496" y="2140"/>
                  </a:cubicBezTo>
                  <a:cubicBezTo>
                    <a:pt x="1496" y="2137"/>
                    <a:pt x="1479" y="1816"/>
                    <a:pt x="1635" y="1666"/>
                  </a:cubicBezTo>
                  <a:cubicBezTo>
                    <a:pt x="1638" y="1662"/>
                    <a:pt x="1641" y="1659"/>
                    <a:pt x="1645" y="1655"/>
                  </a:cubicBezTo>
                  <a:cubicBezTo>
                    <a:pt x="1851" y="1474"/>
                    <a:pt x="1971" y="1218"/>
                    <a:pt x="1971" y="951"/>
                  </a:cubicBezTo>
                  <a:cubicBezTo>
                    <a:pt x="1971" y="428"/>
                    <a:pt x="1528" y="1"/>
                    <a:pt x="9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605;p20">
              <a:extLst>
                <a:ext uri="{FF2B5EF4-FFF2-40B4-BE49-F238E27FC236}">
                  <a16:creationId xmlns:a16="http://schemas.microsoft.com/office/drawing/2014/main" id="{2A11700D-3C23-F210-BCAC-28C7C1B2BEB2}"/>
                </a:ext>
              </a:extLst>
            </p:cNvPr>
            <p:cNvSpPr/>
            <p:nvPr/>
          </p:nvSpPr>
          <p:spPr>
            <a:xfrm>
              <a:off x="3238165" y="3534563"/>
              <a:ext cx="48827" cy="46886"/>
            </a:xfrm>
            <a:custGeom>
              <a:avLst/>
              <a:gdLst/>
              <a:ahLst/>
              <a:cxnLst/>
              <a:rect l="l" t="t" r="r" b="b"/>
              <a:pathLst>
                <a:path w="830" h="797" extrusionOk="0">
                  <a:moveTo>
                    <a:pt x="61" y="0"/>
                  </a:moveTo>
                  <a:cubicBezTo>
                    <a:pt x="29" y="0"/>
                    <a:pt x="0" y="27"/>
                    <a:pt x="0" y="58"/>
                  </a:cubicBezTo>
                  <a:cubicBezTo>
                    <a:pt x="0" y="88"/>
                    <a:pt x="29" y="116"/>
                    <a:pt x="61" y="116"/>
                  </a:cubicBezTo>
                  <a:cubicBezTo>
                    <a:pt x="418" y="116"/>
                    <a:pt x="706" y="397"/>
                    <a:pt x="706" y="739"/>
                  </a:cubicBezTo>
                  <a:cubicBezTo>
                    <a:pt x="706" y="769"/>
                    <a:pt x="734" y="796"/>
                    <a:pt x="765" y="796"/>
                  </a:cubicBezTo>
                  <a:cubicBezTo>
                    <a:pt x="797" y="796"/>
                    <a:pt x="826" y="769"/>
                    <a:pt x="826" y="739"/>
                  </a:cubicBezTo>
                  <a:cubicBezTo>
                    <a:pt x="829" y="332"/>
                    <a:pt x="486" y="0"/>
                    <a:pt x="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606;p20">
              <a:extLst>
                <a:ext uri="{FF2B5EF4-FFF2-40B4-BE49-F238E27FC236}">
                  <a16:creationId xmlns:a16="http://schemas.microsoft.com/office/drawing/2014/main" id="{F6C6C71F-1FA8-C2DD-1D44-0FEFC6C41473}"/>
                </a:ext>
              </a:extLst>
            </p:cNvPr>
            <p:cNvSpPr/>
            <p:nvPr/>
          </p:nvSpPr>
          <p:spPr>
            <a:xfrm>
              <a:off x="3209811" y="3653569"/>
              <a:ext cx="63887" cy="17001"/>
            </a:xfrm>
            <a:custGeom>
              <a:avLst/>
              <a:gdLst/>
              <a:ahLst/>
              <a:cxnLst/>
              <a:rect l="l" t="t" r="r" b="b"/>
              <a:pathLst>
                <a:path w="1086" h="289" extrusionOk="0">
                  <a:moveTo>
                    <a:pt x="932" y="114"/>
                  </a:moveTo>
                  <a:cubicBezTo>
                    <a:pt x="946" y="114"/>
                    <a:pt x="961" y="124"/>
                    <a:pt x="961" y="141"/>
                  </a:cubicBezTo>
                  <a:cubicBezTo>
                    <a:pt x="961" y="158"/>
                    <a:pt x="949" y="168"/>
                    <a:pt x="936" y="168"/>
                  </a:cubicBezTo>
                  <a:lnTo>
                    <a:pt x="149" y="168"/>
                  </a:lnTo>
                  <a:cubicBezTo>
                    <a:pt x="135" y="168"/>
                    <a:pt x="121" y="158"/>
                    <a:pt x="121" y="141"/>
                  </a:cubicBezTo>
                  <a:cubicBezTo>
                    <a:pt x="121" y="124"/>
                    <a:pt x="131" y="114"/>
                    <a:pt x="149" y="114"/>
                  </a:cubicBezTo>
                  <a:close/>
                  <a:moveTo>
                    <a:pt x="149" y="1"/>
                  </a:moveTo>
                  <a:cubicBezTo>
                    <a:pt x="67" y="1"/>
                    <a:pt x="0" y="66"/>
                    <a:pt x="0" y="144"/>
                  </a:cubicBezTo>
                  <a:cubicBezTo>
                    <a:pt x="0" y="224"/>
                    <a:pt x="67" y="288"/>
                    <a:pt x="149" y="288"/>
                  </a:cubicBezTo>
                  <a:lnTo>
                    <a:pt x="932" y="288"/>
                  </a:lnTo>
                  <a:cubicBezTo>
                    <a:pt x="1017" y="285"/>
                    <a:pt x="1085" y="224"/>
                    <a:pt x="1085" y="144"/>
                  </a:cubicBezTo>
                  <a:cubicBezTo>
                    <a:pt x="1085" y="66"/>
                    <a:pt x="1017" y="1"/>
                    <a:pt x="9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607;p20">
              <a:extLst>
                <a:ext uri="{FF2B5EF4-FFF2-40B4-BE49-F238E27FC236}">
                  <a16:creationId xmlns:a16="http://schemas.microsoft.com/office/drawing/2014/main" id="{F2751724-E2F2-94B4-1225-3181333F42EB}"/>
                </a:ext>
              </a:extLst>
            </p:cNvPr>
            <p:cNvSpPr/>
            <p:nvPr/>
          </p:nvSpPr>
          <p:spPr>
            <a:xfrm>
              <a:off x="3216693" y="3673923"/>
              <a:ext cx="50062" cy="16942"/>
            </a:xfrm>
            <a:custGeom>
              <a:avLst/>
              <a:gdLst/>
              <a:ahLst/>
              <a:cxnLst/>
              <a:rect l="l" t="t" r="r" b="b"/>
              <a:pathLst>
                <a:path w="851" h="288" extrusionOk="0">
                  <a:moveTo>
                    <a:pt x="702" y="113"/>
                  </a:moveTo>
                  <a:cubicBezTo>
                    <a:pt x="716" y="113"/>
                    <a:pt x="730" y="123"/>
                    <a:pt x="730" y="141"/>
                  </a:cubicBezTo>
                  <a:cubicBezTo>
                    <a:pt x="730" y="158"/>
                    <a:pt x="716" y="168"/>
                    <a:pt x="702" y="168"/>
                  </a:cubicBezTo>
                  <a:lnTo>
                    <a:pt x="149" y="168"/>
                  </a:lnTo>
                  <a:cubicBezTo>
                    <a:pt x="135" y="168"/>
                    <a:pt x="121" y="158"/>
                    <a:pt x="121" y="141"/>
                  </a:cubicBezTo>
                  <a:cubicBezTo>
                    <a:pt x="121" y="123"/>
                    <a:pt x="131" y="113"/>
                    <a:pt x="149" y="113"/>
                  </a:cubicBezTo>
                  <a:close/>
                  <a:moveTo>
                    <a:pt x="149" y="1"/>
                  </a:moveTo>
                  <a:cubicBezTo>
                    <a:pt x="67" y="1"/>
                    <a:pt x="0" y="66"/>
                    <a:pt x="0" y="144"/>
                  </a:cubicBezTo>
                  <a:cubicBezTo>
                    <a:pt x="0" y="223"/>
                    <a:pt x="67" y="287"/>
                    <a:pt x="149" y="287"/>
                  </a:cubicBezTo>
                  <a:lnTo>
                    <a:pt x="702" y="287"/>
                  </a:lnTo>
                  <a:cubicBezTo>
                    <a:pt x="783" y="287"/>
                    <a:pt x="851" y="223"/>
                    <a:pt x="851" y="144"/>
                  </a:cubicBezTo>
                  <a:cubicBezTo>
                    <a:pt x="851" y="61"/>
                    <a:pt x="783" y="1"/>
                    <a:pt x="70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608;p20">
              <a:extLst>
                <a:ext uri="{FF2B5EF4-FFF2-40B4-BE49-F238E27FC236}">
                  <a16:creationId xmlns:a16="http://schemas.microsoft.com/office/drawing/2014/main" id="{083A6EC3-53AA-596E-941C-73C819A196B7}"/>
                </a:ext>
              </a:extLst>
            </p:cNvPr>
            <p:cNvSpPr/>
            <p:nvPr/>
          </p:nvSpPr>
          <p:spPr>
            <a:xfrm>
              <a:off x="3238165" y="3473384"/>
              <a:ext cx="7118" cy="30237"/>
            </a:xfrm>
            <a:custGeom>
              <a:avLst/>
              <a:gdLst/>
              <a:ahLst/>
              <a:cxnLst/>
              <a:rect l="l" t="t" r="r" b="b"/>
              <a:pathLst>
                <a:path w="121" h="514" extrusionOk="0">
                  <a:moveTo>
                    <a:pt x="61" y="0"/>
                  </a:moveTo>
                  <a:cubicBezTo>
                    <a:pt x="29" y="0"/>
                    <a:pt x="0" y="28"/>
                    <a:pt x="0" y="59"/>
                  </a:cubicBezTo>
                  <a:lnTo>
                    <a:pt x="0" y="456"/>
                  </a:lnTo>
                  <a:cubicBezTo>
                    <a:pt x="0" y="486"/>
                    <a:pt x="29" y="513"/>
                    <a:pt x="61" y="513"/>
                  </a:cubicBezTo>
                  <a:cubicBezTo>
                    <a:pt x="96" y="513"/>
                    <a:pt x="120" y="486"/>
                    <a:pt x="120" y="456"/>
                  </a:cubicBezTo>
                  <a:lnTo>
                    <a:pt x="120" y="59"/>
                  </a:lnTo>
                  <a:cubicBezTo>
                    <a:pt x="120" y="28"/>
                    <a:pt x="93" y="0"/>
                    <a:pt x="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609;p20">
              <a:extLst>
                <a:ext uri="{FF2B5EF4-FFF2-40B4-BE49-F238E27FC236}">
                  <a16:creationId xmlns:a16="http://schemas.microsoft.com/office/drawing/2014/main" id="{0EC0A285-4395-49FB-F27F-449A24392E3A}"/>
                </a:ext>
              </a:extLst>
            </p:cNvPr>
            <p:cNvSpPr/>
            <p:nvPr/>
          </p:nvSpPr>
          <p:spPr>
            <a:xfrm>
              <a:off x="3281285" y="3490032"/>
              <a:ext cx="21590" cy="26237"/>
            </a:xfrm>
            <a:custGeom>
              <a:avLst/>
              <a:gdLst/>
              <a:ahLst/>
              <a:cxnLst/>
              <a:rect l="l" t="t" r="r" b="b"/>
              <a:pathLst>
                <a:path w="367" h="446" extrusionOk="0">
                  <a:moveTo>
                    <a:pt x="297" y="0"/>
                  </a:moveTo>
                  <a:cubicBezTo>
                    <a:pt x="278" y="0"/>
                    <a:pt x="260" y="10"/>
                    <a:pt x="249" y="26"/>
                  </a:cubicBezTo>
                  <a:lnTo>
                    <a:pt x="22" y="353"/>
                  </a:lnTo>
                  <a:cubicBezTo>
                    <a:pt x="1" y="381"/>
                    <a:pt x="8" y="418"/>
                    <a:pt x="36" y="436"/>
                  </a:cubicBezTo>
                  <a:cubicBezTo>
                    <a:pt x="47" y="443"/>
                    <a:pt x="58" y="446"/>
                    <a:pt x="68" y="446"/>
                  </a:cubicBezTo>
                  <a:cubicBezTo>
                    <a:pt x="90" y="446"/>
                    <a:pt x="107" y="436"/>
                    <a:pt x="118" y="418"/>
                  </a:cubicBezTo>
                  <a:lnTo>
                    <a:pt x="345" y="90"/>
                  </a:lnTo>
                  <a:cubicBezTo>
                    <a:pt x="366" y="66"/>
                    <a:pt x="359" y="29"/>
                    <a:pt x="330" y="11"/>
                  </a:cubicBezTo>
                  <a:cubicBezTo>
                    <a:pt x="320" y="4"/>
                    <a:pt x="309" y="0"/>
                    <a:pt x="2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610;p20">
              <a:extLst>
                <a:ext uri="{FF2B5EF4-FFF2-40B4-BE49-F238E27FC236}">
                  <a16:creationId xmlns:a16="http://schemas.microsoft.com/office/drawing/2014/main" id="{47DDC5A6-C16E-8372-5AFD-439FED416987}"/>
                </a:ext>
              </a:extLst>
            </p:cNvPr>
            <p:cNvSpPr/>
            <p:nvPr/>
          </p:nvSpPr>
          <p:spPr>
            <a:xfrm>
              <a:off x="3182221" y="3488914"/>
              <a:ext cx="21178" cy="26590"/>
            </a:xfrm>
            <a:custGeom>
              <a:avLst/>
              <a:gdLst/>
              <a:ahLst/>
              <a:cxnLst/>
              <a:rect l="l" t="t" r="r" b="b"/>
              <a:pathLst>
                <a:path w="360" h="452" extrusionOk="0">
                  <a:moveTo>
                    <a:pt x="70" y="1"/>
                  </a:moveTo>
                  <a:cubicBezTo>
                    <a:pt x="59" y="1"/>
                    <a:pt x="47" y="4"/>
                    <a:pt x="37" y="10"/>
                  </a:cubicBezTo>
                  <a:cubicBezTo>
                    <a:pt x="8" y="27"/>
                    <a:pt x="1" y="65"/>
                    <a:pt x="19" y="92"/>
                  </a:cubicBezTo>
                  <a:lnTo>
                    <a:pt x="239" y="424"/>
                  </a:lnTo>
                  <a:cubicBezTo>
                    <a:pt x="253" y="444"/>
                    <a:pt x="271" y="451"/>
                    <a:pt x="292" y="451"/>
                  </a:cubicBezTo>
                  <a:cubicBezTo>
                    <a:pt x="303" y="451"/>
                    <a:pt x="313" y="447"/>
                    <a:pt x="323" y="441"/>
                  </a:cubicBezTo>
                  <a:cubicBezTo>
                    <a:pt x="352" y="424"/>
                    <a:pt x="359" y="386"/>
                    <a:pt x="342" y="359"/>
                  </a:cubicBezTo>
                  <a:lnTo>
                    <a:pt x="122" y="27"/>
                  </a:lnTo>
                  <a:cubicBezTo>
                    <a:pt x="110" y="10"/>
                    <a:pt x="90" y="1"/>
                    <a:pt x="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611;p20">
              <a:extLst>
                <a:ext uri="{FF2B5EF4-FFF2-40B4-BE49-F238E27FC236}">
                  <a16:creationId xmlns:a16="http://schemas.microsoft.com/office/drawing/2014/main" id="{3DDCA768-CA52-D9FE-9286-E83C415E8A3C}"/>
                </a:ext>
              </a:extLst>
            </p:cNvPr>
            <p:cNvSpPr/>
            <p:nvPr/>
          </p:nvSpPr>
          <p:spPr>
            <a:xfrm>
              <a:off x="3147278" y="3525327"/>
              <a:ext cx="29237" cy="17884"/>
            </a:xfrm>
            <a:custGeom>
              <a:avLst/>
              <a:gdLst/>
              <a:ahLst/>
              <a:cxnLst/>
              <a:rect l="l" t="t" r="r" b="b"/>
              <a:pathLst>
                <a:path w="497" h="304" extrusionOk="0">
                  <a:moveTo>
                    <a:pt x="72" y="0"/>
                  </a:moveTo>
                  <a:cubicBezTo>
                    <a:pt x="50" y="0"/>
                    <a:pt x="28" y="11"/>
                    <a:pt x="18" y="31"/>
                  </a:cubicBezTo>
                  <a:cubicBezTo>
                    <a:pt x="0" y="57"/>
                    <a:pt x="10" y="95"/>
                    <a:pt x="42" y="109"/>
                  </a:cubicBezTo>
                  <a:lnTo>
                    <a:pt x="401" y="297"/>
                  </a:lnTo>
                  <a:cubicBezTo>
                    <a:pt x="411" y="301"/>
                    <a:pt x="418" y="304"/>
                    <a:pt x="428" y="304"/>
                  </a:cubicBezTo>
                  <a:cubicBezTo>
                    <a:pt x="450" y="304"/>
                    <a:pt x="472" y="294"/>
                    <a:pt x="482" y="273"/>
                  </a:cubicBezTo>
                  <a:cubicBezTo>
                    <a:pt x="496" y="245"/>
                    <a:pt x="485" y="208"/>
                    <a:pt x="457" y="194"/>
                  </a:cubicBezTo>
                  <a:lnTo>
                    <a:pt x="99" y="6"/>
                  </a:lnTo>
                  <a:cubicBezTo>
                    <a:pt x="91" y="2"/>
                    <a:pt x="81" y="0"/>
                    <a:pt x="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612;p20">
              <a:extLst>
                <a:ext uri="{FF2B5EF4-FFF2-40B4-BE49-F238E27FC236}">
                  <a16:creationId xmlns:a16="http://schemas.microsoft.com/office/drawing/2014/main" id="{80CD2297-93B9-80DA-C1AF-3B56F81B199B}"/>
                </a:ext>
              </a:extLst>
            </p:cNvPr>
            <p:cNvSpPr/>
            <p:nvPr/>
          </p:nvSpPr>
          <p:spPr>
            <a:xfrm>
              <a:off x="3306992" y="3525327"/>
              <a:ext cx="29237" cy="17884"/>
            </a:xfrm>
            <a:custGeom>
              <a:avLst/>
              <a:gdLst/>
              <a:ahLst/>
              <a:cxnLst/>
              <a:rect l="l" t="t" r="r" b="b"/>
              <a:pathLst>
                <a:path w="497" h="304" extrusionOk="0">
                  <a:moveTo>
                    <a:pt x="427" y="0"/>
                  </a:moveTo>
                  <a:cubicBezTo>
                    <a:pt x="418" y="0"/>
                    <a:pt x="409" y="2"/>
                    <a:pt x="401" y="6"/>
                  </a:cubicBezTo>
                  <a:lnTo>
                    <a:pt x="39" y="194"/>
                  </a:lnTo>
                  <a:cubicBezTo>
                    <a:pt x="10" y="208"/>
                    <a:pt x="0" y="245"/>
                    <a:pt x="13" y="273"/>
                  </a:cubicBezTo>
                  <a:cubicBezTo>
                    <a:pt x="25" y="294"/>
                    <a:pt x="46" y="304"/>
                    <a:pt x="67" y="304"/>
                  </a:cubicBezTo>
                  <a:cubicBezTo>
                    <a:pt x="78" y="304"/>
                    <a:pt x="88" y="301"/>
                    <a:pt x="96" y="297"/>
                  </a:cubicBezTo>
                  <a:lnTo>
                    <a:pt x="457" y="109"/>
                  </a:lnTo>
                  <a:cubicBezTo>
                    <a:pt x="485" y="95"/>
                    <a:pt x="496" y="57"/>
                    <a:pt x="482" y="31"/>
                  </a:cubicBezTo>
                  <a:cubicBezTo>
                    <a:pt x="472" y="11"/>
                    <a:pt x="449" y="0"/>
                    <a:pt x="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8D2BF-F675-70B0-10A7-62A86AAD0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56350"/>
            <a:ext cx="6572221" cy="365125"/>
          </a:xfrm>
        </p:spPr>
        <p:txBody>
          <a:bodyPr/>
          <a:lstStyle/>
          <a:p>
            <a:r>
              <a:rPr lang="en-US" dirty="0"/>
              <a:t>Cristina Lara Arnaud</a:t>
            </a:r>
          </a:p>
        </p:txBody>
      </p:sp>
      <p:sp>
        <p:nvSpPr>
          <p:cNvPr id="7" name="Date Placeholder 76">
            <a:extLst>
              <a:ext uri="{FF2B5EF4-FFF2-40B4-BE49-F238E27FC236}">
                <a16:creationId xmlns:a16="http://schemas.microsoft.com/office/drawing/2014/main" id="{67B798F9-36EB-7397-A85A-F004E3739D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35855" y="6350851"/>
            <a:ext cx="631160" cy="365125"/>
          </a:xfrm>
        </p:spPr>
        <p:txBody>
          <a:bodyPr/>
          <a:lstStyle/>
          <a:p>
            <a:r>
              <a:rPr lang="en-US" dirty="0"/>
              <a:t>25/03/2025</a:t>
            </a:r>
          </a:p>
        </p:txBody>
      </p:sp>
    </p:spTree>
    <p:extLst>
      <p:ext uri="{BB962C8B-B14F-4D97-AF65-F5344CB8AC3E}">
        <p14:creationId xmlns:p14="http://schemas.microsoft.com/office/powerpoint/2010/main" val="532110029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CERN template colours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B9175FA-95AF-4748-B55B-BA10A2ACB7A4}" vid="{E766DD8D-3356-3846-8F49-E86FB20DA7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72999</TotalTime>
  <Words>1034</Words>
  <Application>Microsoft Office PowerPoint</Application>
  <PresentationFormat>Widescreen</PresentationFormat>
  <Paragraphs>352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Aptos</vt:lpstr>
      <vt:lpstr>Arial</vt:lpstr>
      <vt:lpstr>Calibri</vt:lpstr>
      <vt:lpstr>Helvetica Neue</vt:lpstr>
      <vt:lpstr>Times New Roman</vt:lpstr>
      <vt:lpstr>2_Office Theme</vt:lpstr>
      <vt:lpstr>PowerPoint Presentation</vt:lpstr>
      <vt:lpstr>Introduction</vt:lpstr>
      <vt:lpstr>Procurement 2024 - Figures</vt:lpstr>
      <vt:lpstr>Expenditure figures</vt:lpstr>
      <vt:lpstr>Highlights 2024 </vt:lpstr>
      <vt:lpstr>Tenders and contracts finalised in 2024</vt:lpstr>
      <vt:lpstr>Highlights 2024 - Outreach </vt:lpstr>
      <vt:lpstr>Industrial return coefficients for supply contracts  Definitions following change of Rules</vt:lpstr>
      <vt:lpstr>PowerPoint Presentation</vt:lpstr>
      <vt:lpstr>PowerPoint Presentation</vt:lpstr>
      <vt:lpstr>Status for supply contracts from 1st March 2025 until 28th February 2026</vt:lpstr>
      <vt:lpstr>Commitment to continuing improving the balance</vt:lpstr>
      <vt:lpstr>New way to present IR (MS) </vt:lpstr>
      <vt:lpstr>New way to present IR (AMS)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Cristina Lara Arnaud</dc:creator>
  <cp:lastModifiedBy>Cristina Lara Arnaud</cp:lastModifiedBy>
  <cp:revision>582</cp:revision>
  <cp:lastPrinted>2023-06-13T17:20:51Z</cp:lastPrinted>
  <dcterms:created xsi:type="dcterms:W3CDTF">2023-04-05T07:37:17Z</dcterms:created>
  <dcterms:modified xsi:type="dcterms:W3CDTF">2025-03-24T14:05:12Z</dcterms:modified>
</cp:coreProperties>
</file>