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8"/>
  </p:notesMasterIdLst>
  <p:sldIdLst>
    <p:sldId id="559" r:id="rId2"/>
    <p:sldId id="563" r:id="rId3"/>
    <p:sldId id="568" r:id="rId4"/>
    <p:sldId id="565" r:id="rId5"/>
    <p:sldId id="564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A0"/>
    <a:srgbClr val="61C4D3"/>
    <a:srgbClr val="E5E9ED"/>
    <a:srgbClr val="E15E32"/>
    <a:srgbClr val="6E24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70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ghielme\Downloads\KPI%20Davide%20-%20eProc%20vnon-eProc%20Data%20Extractions%20(3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ghielme\Downloads\KPI%20Davide%20-%20eProc%20vnon-eProc%20Data%20Extractions%20(3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ghielme\Downloads\KPI%20Davide%20-%20eProc%20vnon-eProc%20Data%20Extractions%20(3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dghielme\Downloads\KPI%20Davide%20-%20eProc%20vnon-eProc%20Data%20Extractions%20(3)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400" b="1" i="0" u="none" strike="noStrike" kern="1200" spc="0" baseline="0">
                <a:solidFill>
                  <a:srgbClr val="0032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400" b="1" i="0" u="none" strike="noStrike" kern="1200" spc="0" baseline="0">
                <a:solidFill>
                  <a:srgbClr val="0032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Spend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400" b="1" i="0" u="none" strike="noStrike" kern="1200" spc="0" baseline="0">
              <a:solidFill>
                <a:srgbClr val="0032A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53A-49E2-8C85-E47154129414}"/>
              </c:ext>
            </c:extLst>
          </c:dPt>
          <c:dPt>
            <c:idx val="1"/>
            <c:bubble3D val="0"/>
            <c:spPr>
              <a:solidFill>
                <a:srgbClr val="0033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53A-49E2-8C85-E47154129414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Report!$B$27:$B$28</c:f>
              <c:strCache>
                <c:ptCount val="2"/>
                <c:pt idx="0">
                  <c:v>Email</c:v>
                </c:pt>
                <c:pt idx="1">
                  <c:v>eProcurement</c:v>
                </c:pt>
              </c:strCache>
            </c:strRef>
          </c:cat>
          <c:val>
            <c:numRef>
              <c:f>Report!$C$27:$C$28</c:f>
              <c:numCache>
                <c:formatCode>#,###.##</c:formatCode>
                <c:ptCount val="2"/>
                <c:pt idx="0">
                  <c:v>23382714.517762512</c:v>
                </c:pt>
                <c:pt idx="1">
                  <c:v>178859846.17394945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53A-49E2-8C85-E471541294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400" b="1" i="0" u="none" strike="noStrike" kern="1200" spc="0" baseline="0">
                <a:solidFill>
                  <a:srgbClr val="0032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400" b="1" i="0" u="none" strike="noStrike" kern="1200" spc="0" baseline="0" dirty="0">
                <a:solidFill>
                  <a:srgbClr val="0032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Spend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400" b="1" i="0" u="none" strike="noStrike" kern="1200" spc="0" baseline="0">
              <a:solidFill>
                <a:srgbClr val="0032A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6408-4A05-BD51-DBC632A28EBA}"/>
              </c:ext>
            </c:extLst>
          </c:dPt>
          <c:dPt>
            <c:idx val="1"/>
            <c:bubble3D val="0"/>
            <c:spPr>
              <a:solidFill>
                <a:srgbClr val="0033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6408-4A05-BD51-DBC632A28EBA}"/>
              </c:ext>
            </c:extLst>
          </c:dPt>
          <c:dLbls>
            <c:dLbl>
              <c:idx val="1"/>
              <c:layout>
                <c:manualLayout>
                  <c:x val="-0.13978494623655915"/>
                  <c:y val="-0.10752688172043023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408-4A05-BD51-DBC632A28EB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Report!$B$29:$B$30</c:f>
              <c:strCache>
                <c:ptCount val="2"/>
                <c:pt idx="0">
                  <c:v>Email</c:v>
                </c:pt>
                <c:pt idx="1">
                  <c:v>eProcurement</c:v>
                </c:pt>
              </c:strCache>
            </c:strRef>
          </c:cat>
          <c:val>
            <c:numRef>
              <c:f>Report!$C$29:$C$30</c:f>
              <c:numCache>
                <c:formatCode>#,###.##</c:formatCode>
                <c:ptCount val="2"/>
                <c:pt idx="0">
                  <c:v>22240007.845527563</c:v>
                </c:pt>
                <c:pt idx="1">
                  <c:v>178614348.45729676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408-4A05-BD51-DBC632A28EB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400" b="1" i="0" u="none" strike="noStrike" kern="1200" spc="0" baseline="0">
                <a:solidFill>
                  <a:srgbClr val="0032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400" b="1" i="0" u="none" strike="noStrike" kern="1200" spc="0" baseline="0">
                <a:solidFill>
                  <a:srgbClr val="0032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N°Orders 2023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400" b="1" i="0" u="none" strike="noStrike" kern="1200" spc="0" baseline="0">
              <a:solidFill>
                <a:srgbClr val="0032A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E49-4119-886E-CC60E3006836}"/>
              </c:ext>
            </c:extLst>
          </c:dPt>
          <c:dPt>
            <c:idx val="1"/>
            <c:bubble3D val="0"/>
            <c:spPr>
              <a:solidFill>
                <a:srgbClr val="0033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E49-4119-886E-CC60E3006836}"/>
              </c:ext>
            </c:extLst>
          </c:dPt>
          <c:dLbls>
            <c:dLbl>
              <c:idx val="1"/>
              <c:layout>
                <c:manualLayout>
                  <c:x val="-0.11290322580645161"/>
                  <c:y val="-0.1146953405017921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E49-4119-886E-CC60E300683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Report!$B$27:$B$28</c:f>
              <c:strCache>
                <c:ptCount val="2"/>
                <c:pt idx="0">
                  <c:v>Email</c:v>
                </c:pt>
                <c:pt idx="1">
                  <c:v>eProcurement</c:v>
                </c:pt>
              </c:strCache>
            </c:strRef>
          </c:cat>
          <c:val>
            <c:numRef>
              <c:f>Report!$D$27:$D$28</c:f>
              <c:numCache>
                <c:formatCode>#,##0</c:formatCode>
                <c:ptCount val="2"/>
                <c:pt idx="0">
                  <c:v>3560</c:v>
                </c:pt>
                <c:pt idx="1">
                  <c:v>16890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E49-4119-886E-CC60E30068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400" b="1" i="0" u="none" strike="noStrike" kern="1200" spc="0" baseline="0">
                <a:solidFill>
                  <a:srgbClr val="0032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400" b="1" i="0" u="none" strike="noStrike" kern="1200" spc="0" baseline="0" dirty="0" err="1">
                <a:solidFill>
                  <a:srgbClr val="0032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N°Orders</a:t>
            </a:r>
            <a:r>
              <a:rPr lang="en-US" sz="1400" b="1" i="0" u="none" strike="noStrike" kern="1200" spc="0" baseline="0" dirty="0">
                <a:solidFill>
                  <a:srgbClr val="0032A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2024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400" b="1" i="0" u="none" strike="noStrike" kern="1200" spc="0" baseline="0">
              <a:solidFill>
                <a:srgbClr val="0032A2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547-4E31-A237-F83746D112BB}"/>
              </c:ext>
            </c:extLst>
          </c:dPt>
          <c:dPt>
            <c:idx val="1"/>
            <c:bubble3D val="0"/>
            <c:spPr>
              <a:solidFill>
                <a:srgbClr val="0033A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547-4E31-A237-F83746D112BB}"/>
              </c:ext>
            </c:extLst>
          </c:dPt>
          <c:dLbls>
            <c:dLbl>
              <c:idx val="1"/>
              <c:layout>
                <c:manualLayout>
                  <c:x val="-0.11290322580645161"/>
                  <c:y val="-0.11469534050179211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547-4E31-A237-F83746D112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0">
                <a:spAutoFit/>
              </a:bodyPr>
              <a:lstStyle/>
              <a:p>
                <a:pPr algn="ctr">
                  <a:defRPr lang="en-US" sz="1000" b="1" i="0" u="none" strike="noStrike" kern="1200" baseline="0">
                    <a:solidFill>
                      <a:srgbClr val="000000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Report!$B$29:$B$30</c:f>
              <c:strCache>
                <c:ptCount val="2"/>
                <c:pt idx="0">
                  <c:v>Email</c:v>
                </c:pt>
                <c:pt idx="1">
                  <c:v>eProcurement</c:v>
                </c:pt>
              </c:strCache>
            </c:strRef>
          </c:cat>
          <c:val>
            <c:numRef>
              <c:f>Report!$D$29:$D$30</c:f>
              <c:numCache>
                <c:formatCode>#,##0</c:formatCode>
                <c:ptCount val="2"/>
                <c:pt idx="0">
                  <c:v>3597</c:v>
                </c:pt>
                <c:pt idx="1">
                  <c:v>18461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547-4E31-A237-F83746D112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rgbClr val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CED31F-2C76-4B4B-97A3-B345FB0D5EDA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312C7-6494-4228-83EF-FFB8D7C9DE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750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A3F17-CE1C-976B-6DB1-E718DBAF8A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32B0FC7-1A12-DDEE-23E6-AC88C0C8375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BE1E6F3-71A0-6637-E9DE-1889D5DF94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Filtered by PC, CA, CD, DL orders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0F6127-742A-4D03-42F1-C1EE915758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3312C7-6494-4228-83EF-FFB8D7C9DE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6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AC4255-2EC0-97A5-89CF-F212526757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C8CD4F-A605-E27E-E7F6-73FECEA83A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84272E9-FF94-A35A-A5E4-BA64AF05A6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036984-C329-447B-62A2-443B630E94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3312C7-6494-4228-83EF-FFB8D7C9DE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5726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1780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186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83648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667137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6598876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2453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506140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14431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486309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39323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11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872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0445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224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88E325-2FDA-4758-C528-8879D6658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BC790-877D-5458-F38B-5E4BB22729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33F85-D7DD-D3B6-FB0E-01B8FEDB4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DB8AED-EEF1-C1BC-41B9-595D22DD1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FB46A-9B89-CCC8-83C9-4065A0DB3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81089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25/03/2025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3047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9558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798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985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13118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909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66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5382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DB593B3A-7FFB-4A70-AE7B-0D1D5017C444}" type="datetimeFigureOut">
              <a:rPr lang="en-US" smtClean="0"/>
              <a:t>3/23/2025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0292DA48-6F6E-4D30-AC4B-82FC26BD330C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93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00" r:id="rId17"/>
    <p:sldLayoutId id="2147483701" r:id="rId18"/>
    <p:sldLayoutId id="2147483702" r:id="rId19"/>
    <p:sldLayoutId id="2147483703" r:id="rId20"/>
    <p:sldLayoutId id="2147483704" r:id="rId21"/>
    <p:sldLayoutId id="2147483705" r:id="rId22"/>
    <p:sldLayoutId id="2147483706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ADA3DAE-4D79-E593-FDE9-B1DF5EF74BE7}"/>
              </a:ext>
            </a:extLst>
          </p:cNvPr>
          <p:cNvSpPr/>
          <p:nvPr/>
        </p:nvSpPr>
        <p:spPr>
          <a:xfrm>
            <a:off x="4464424" y="1252497"/>
            <a:ext cx="7727575" cy="1467651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bg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9" name="Picture 8" descr="A person standing on a spiral staircase&#10;&#10;AI-generated content may be incorrect.">
            <a:extLst>
              <a:ext uri="{FF2B5EF4-FFF2-40B4-BE49-F238E27FC236}">
                <a16:creationId xmlns:a16="http://schemas.microsoft.com/office/drawing/2014/main" id="{224FE10B-AD60-D572-E869-C71FBBD87F6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45" r="-1" b="32862"/>
          <a:stretch/>
        </p:blipFill>
        <p:spPr>
          <a:xfrm>
            <a:off x="-1236855" y="-46104"/>
            <a:ext cx="11402557" cy="6355978"/>
          </a:xfrm>
          <a:prstGeom prst="rect">
            <a:avLst/>
          </a:prstGeo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F1C62104-68BA-656B-9FFE-4D38298F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25/03/2025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4BF85F-4734-BA6E-0734-64FB9AADB4D5}"/>
              </a:ext>
            </a:extLst>
          </p:cNvPr>
          <p:cNvSpPr txBox="1"/>
          <p:nvPr/>
        </p:nvSpPr>
        <p:spPr>
          <a:xfrm>
            <a:off x="5567516" y="1378957"/>
            <a:ext cx="62672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3600" b="1" dirty="0">
                <a:solidFill>
                  <a:schemeClr val="bg1"/>
                </a:solidFill>
              </a:rPr>
              <a:t>Suppliers’ database update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4378B13-01B2-D9ED-B42D-0C8A61A95E3A}"/>
              </a:ext>
            </a:extLst>
          </p:cNvPr>
          <p:cNvSpPr txBox="1">
            <a:spLocks/>
          </p:cNvSpPr>
          <p:nvPr/>
        </p:nvSpPr>
        <p:spPr>
          <a:xfrm>
            <a:off x="11102759" y="6414855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>
                <a:solidFill>
                  <a:srgbClr val="FFFFFF"/>
                </a:solidFill>
                <a:latin typeface="Arial" panose="020B0604020202020204"/>
              </a:rPr>
              <a:pPr>
                <a:defRPr/>
              </a:pPr>
              <a:t>1</a:t>
            </a:fld>
            <a:endParaRPr lang="en-US" dirty="0">
              <a:solidFill>
                <a:srgbClr val="FFFFFF"/>
              </a:solidFill>
              <a:latin typeface="Arial" panose="020B060402020202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E58B8A-13A4-FB3D-C7C0-6E983D04BBA2}"/>
              </a:ext>
            </a:extLst>
          </p:cNvPr>
          <p:cNvSpPr txBox="1"/>
          <p:nvPr/>
        </p:nvSpPr>
        <p:spPr>
          <a:xfrm>
            <a:off x="8773335" y="2762553"/>
            <a:ext cx="3010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ILO Forum 25</a:t>
            </a:r>
            <a:r>
              <a:rPr lang="en-US" baseline="30000" dirty="0">
                <a:solidFill>
                  <a:schemeClr val="tx1">
                    <a:lumMod val="75000"/>
                  </a:schemeClr>
                </a:solidFill>
              </a:rPr>
              <a:t>th</a:t>
            </a:r>
            <a:r>
              <a:rPr lang="en-US" dirty="0">
                <a:solidFill>
                  <a:schemeClr val="tx1">
                    <a:lumMod val="75000"/>
                  </a:schemeClr>
                </a:solidFill>
              </a:rPr>
              <a:t> March 2025</a:t>
            </a:r>
            <a:endParaRPr lang="en-GB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EE4C02D-21F2-6310-7DCB-65C333099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Cristina Lara Arnaud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7664DE-2073-6127-93CE-A6267E824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8661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F36452-B62C-92ED-A599-8490290A0B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BAD8375-B1E4-F040-FB6D-6CC62B08F51B}"/>
              </a:ext>
            </a:extLst>
          </p:cNvPr>
          <p:cNvSpPr/>
          <p:nvPr/>
        </p:nvSpPr>
        <p:spPr>
          <a:xfrm>
            <a:off x="646771" y="1217077"/>
            <a:ext cx="5061175" cy="1563044"/>
          </a:xfrm>
          <a:prstGeom prst="roundRect">
            <a:avLst/>
          </a:prstGeom>
          <a:solidFill>
            <a:srgbClr val="0033A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800" b="1" dirty="0"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RECENT</a:t>
            </a:r>
            <a:r>
              <a:rPr lang="en-GB" sz="1800" b="0" dirty="0">
                <a:effectLst/>
                <a:ea typeface="Times New Roman" panose="02020603050405020304" pitchFamily="18" charset="0"/>
                <a:cs typeface="Aptos" panose="020B0004020202020204" pitchFamily="34" charset="0"/>
              </a:rPr>
              <a:t>: Firms who have had a contract or order placed within the past 8 years</a:t>
            </a:r>
            <a:endParaRPr lang="en-US" sz="1800" b="0" dirty="0">
              <a:effectLst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B25DEA4-AF69-78AE-EFF5-02702FC9CC27}"/>
              </a:ext>
            </a:extLst>
          </p:cNvPr>
          <p:cNvSpPr/>
          <p:nvPr/>
        </p:nvSpPr>
        <p:spPr>
          <a:xfrm>
            <a:off x="646771" y="2867601"/>
            <a:ext cx="5061175" cy="1549691"/>
          </a:xfrm>
          <a:prstGeom prst="roundRect">
            <a:avLst/>
          </a:prstGeom>
          <a:solidFill>
            <a:srgbClr val="6E2466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en-US" b="1" dirty="0"/>
              <a:t>PROSPECTIVE</a:t>
            </a:r>
            <a:r>
              <a:rPr lang="en-US" altLang="en-US" dirty="0"/>
              <a:t>: Firms recently in contact with CERN, including those approached for an MS/IT/DO in the past 8 years without receiving an order</a:t>
            </a:r>
            <a:endParaRPr lang="en-US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34D5678-94C5-6953-397E-266E714135E9}"/>
              </a:ext>
            </a:extLst>
          </p:cNvPr>
          <p:cNvSpPr/>
          <p:nvPr/>
        </p:nvSpPr>
        <p:spPr>
          <a:xfrm>
            <a:off x="646771" y="4504772"/>
            <a:ext cx="5061175" cy="1536338"/>
          </a:xfrm>
          <a:prstGeom prst="roundRect">
            <a:avLst/>
          </a:prstGeom>
          <a:solidFill>
            <a:srgbClr val="E15E32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  <a:tabLst>
                <a:tab pos="457200" algn="l"/>
              </a:tabLst>
            </a:pPr>
            <a:r>
              <a:rPr lang="en-GB" sz="1800" b="1" dirty="0">
                <a:ea typeface="Times New Roman" panose="02020603050405020304" pitchFamily="18" charset="0"/>
                <a:cs typeface="Aptos" panose="020B0004020202020204" pitchFamily="34" charset="0"/>
              </a:rPr>
              <a:t>POTENTIAL</a:t>
            </a:r>
            <a:r>
              <a:rPr lang="en-GB" sz="1800" b="0" dirty="0">
                <a:ea typeface="Times New Roman" panose="02020603050405020304" pitchFamily="18" charset="0"/>
                <a:cs typeface="Aptos" panose="020B0004020202020204" pitchFamily="34" charset="0"/>
              </a:rPr>
              <a:t>: Firms registered in the past 5 years but not yet contacted</a:t>
            </a:r>
            <a:endParaRPr lang="en-US" sz="1800" b="0" dirty="0">
              <a:latin typeface="+mj-lt"/>
              <a:ea typeface="Times New Roman" panose="02020603050405020304" pitchFamily="18" charset="0"/>
              <a:cs typeface="Aptos" panose="020B00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78169E-0AB2-61FE-52F5-31882D902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Active supplier’s classification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DA941B2-FC27-BDFF-6A20-3E8DC41FB909}"/>
              </a:ext>
            </a:extLst>
          </p:cNvPr>
          <p:cNvGrpSpPr/>
          <p:nvPr/>
        </p:nvGrpSpPr>
        <p:grpSpPr>
          <a:xfrm>
            <a:off x="6665226" y="1723515"/>
            <a:ext cx="4880003" cy="3837861"/>
            <a:chOff x="6266970" y="1439335"/>
            <a:chExt cx="4880003" cy="383786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2720A0E-40AE-D5FE-1EF5-BDB910C36A3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r="18765"/>
            <a:stretch/>
          </p:blipFill>
          <p:spPr>
            <a:xfrm>
              <a:off x="6266970" y="1439335"/>
              <a:ext cx="4642533" cy="3385375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ADCA4DB7-B8E7-9E56-215E-9A2A663E56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82231" t="40159" r="-822" b="32059"/>
            <a:stretch/>
          </p:blipFill>
          <p:spPr>
            <a:xfrm>
              <a:off x="10084527" y="4336670"/>
              <a:ext cx="1062446" cy="94052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356377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77B48E-DF93-332E-9278-C916ACC5F9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82DCE1A7-5277-2A15-46D4-F392C98F315B}"/>
              </a:ext>
            </a:extLst>
          </p:cNvPr>
          <p:cNvSpPr/>
          <p:nvPr/>
        </p:nvSpPr>
        <p:spPr>
          <a:xfrm>
            <a:off x="6782011" y="3714448"/>
            <a:ext cx="4800820" cy="2201977"/>
          </a:xfrm>
          <a:prstGeom prst="roundRect">
            <a:avLst>
              <a:gd name="adj" fmla="val 8313"/>
            </a:avLst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4277D35B-4F1D-D9F6-C24F-2E7CC5FE040C}"/>
              </a:ext>
            </a:extLst>
          </p:cNvPr>
          <p:cNvSpPr/>
          <p:nvPr/>
        </p:nvSpPr>
        <p:spPr>
          <a:xfrm>
            <a:off x="6782011" y="1282682"/>
            <a:ext cx="4800820" cy="2201976"/>
          </a:xfrm>
          <a:prstGeom prst="roundRect">
            <a:avLst>
              <a:gd name="adj" fmla="val 8313"/>
            </a:avLst>
          </a:prstGeom>
          <a:solidFill>
            <a:srgbClr val="E5E9ED"/>
          </a:solidFill>
          <a:ln>
            <a:noFill/>
          </a:ln>
          <a:effectLst>
            <a:outerShdw blurRad="50800" dist="38100" dir="2700000" algn="tl" rotWithShape="0">
              <a:srgbClr val="000000">
                <a:alpha val="70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4" name="Chart 13">
            <a:extLst>
              <a:ext uri="{FF2B5EF4-FFF2-40B4-BE49-F238E27FC236}">
                <a16:creationId xmlns:a16="http://schemas.microsoft.com/office/drawing/2014/main" id="{F1AD758E-CE8B-41AA-BDDD-AAEA9C03DD1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2546083"/>
              </p:ext>
            </p:extLst>
          </p:nvPr>
        </p:nvGraphicFramePr>
        <p:xfrm>
          <a:off x="6984216" y="1288657"/>
          <a:ext cx="2160000" cy="21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751353E9-D26F-4359-9BDB-4D9AD97B06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0056254"/>
              </p:ext>
            </p:extLst>
          </p:nvPr>
        </p:nvGraphicFramePr>
        <p:xfrm>
          <a:off x="6984216" y="3714449"/>
          <a:ext cx="2160000" cy="21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BF177C1-B62F-B8BB-970C-C7DFEFD2B7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Why</a:t>
            </a:r>
            <a:r>
              <a:rPr lang="de-CH" dirty="0"/>
              <a:t> </a:t>
            </a:r>
            <a:r>
              <a:rPr lang="de-CH" dirty="0" err="1"/>
              <a:t>keep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Database Up </a:t>
            </a:r>
            <a:r>
              <a:rPr lang="de-CH" dirty="0" err="1"/>
              <a:t>to</a:t>
            </a:r>
            <a:r>
              <a:rPr lang="de-CH" dirty="0"/>
              <a:t> Date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F5C66C2-73A4-ED5A-C4ED-C17F46CFA6AA}"/>
              </a:ext>
            </a:extLst>
          </p:cNvPr>
          <p:cNvGrpSpPr/>
          <p:nvPr/>
        </p:nvGrpSpPr>
        <p:grpSpPr>
          <a:xfrm>
            <a:off x="802932" y="1426878"/>
            <a:ext cx="4489704" cy="1398872"/>
            <a:chOff x="2290378" y="3795940"/>
            <a:chExt cx="6976241" cy="952513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6788730F-4437-2C2C-38FA-9E7F43A4B5F1}"/>
                </a:ext>
              </a:extLst>
            </p:cNvPr>
            <p:cNvSpPr/>
            <p:nvPr/>
          </p:nvSpPr>
          <p:spPr>
            <a:xfrm>
              <a:off x="2290378" y="3795940"/>
              <a:ext cx="6976241" cy="952513"/>
            </a:xfrm>
            <a:prstGeom prst="roundRect">
              <a:avLst/>
            </a:prstGeom>
            <a:solidFill>
              <a:srgbClr val="E5E9ED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41DEDFF-554A-52C4-F099-A030AB6693E7}"/>
                </a:ext>
              </a:extLst>
            </p:cNvPr>
            <p:cNvSpPr txBox="1"/>
            <p:nvPr/>
          </p:nvSpPr>
          <p:spPr>
            <a:xfrm>
              <a:off x="2408948" y="3822205"/>
              <a:ext cx="6739103" cy="817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dirty="0">
                  <a:solidFill>
                    <a:schemeClr val="tx2">
                      <a:lumMod val="50000"/>
                    </a:schemeClr>
                  </a:solidFill>
                  <a:cs typeface="Arial Bold" panose="020B0704020202020204" pitchFamily="34" charset="0"/>
                </a:rPr>
                <a:t>To improve response rates by:</a:t>
              </a:r>
            </a:p>
            <a:p>
              <a:pPr marL="285750" marR="0" lvl="0" indent="-28575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lang="en-US" altLang="en-US" dirty="0">
                  <a:solidFill>
                    <a:schemeClr val="tx2">
                      <a:lumMod val="50000"/>
                    </a:schemeClr>
                  </a:solidFill>
                  <a:cs typeface="Arial Bold" panose="020B0704020202020204" pitchFamily="34" charset="0"/>
                </a:rPr>
                <a:t>Targeting appropriate suppliers (using procurement codes),</a:t>
              </a:r>
            </a:p>
            <a:p>
              <a:pPr marL="285750" marR="0" lvl="0" indent="-28575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-"/>
                <a:tabLst/>
              </a:pPr>
              <a:r>
                <a:rPr lang="en-US" altLang="en-US" dirty="0">
                  <a:solidFill>
                    <a:schemeClr val="tx2">
                      <a:lumMod val="50000"/>
                    </a:schemeClr>
                  </a:solidFill>
                  <a:cs typeface="Arial Bold" panose="020B0704020202020204" pitchFamily="34" charset="0"/>
                </a:rPr>
                <a:t>Contacting the right suppliers’ contact.</a:t>
              </a:r>
            </a:p>
          </p:txBody>
        </p:sp>
      </p:grp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64DF1BD0-1F52-46FC-9E03-2F7A5301D69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2636097"/>
              </p:ext>
            </p:extLst>
          </p:nvPr>
        </p:nvGraphicFramePr>
        <p:xfrm>
          <a:off x="9422831" y="1294165"/>
          <a:ext cx="2160000" cy="21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F9313AD0-F29A-479F-856A-5E2A53AA71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8544150"/>
              </p:ext>
            </p:extLst>
          </p:nvPr>
        </p:nvGraphicFramePr>
        <p:xfrm>
          <a:off x="9422831" y="3719959"/>
          <a:ext cx="2160000" cy="21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794298B5-2536-F784-922D-1920573305E5}"/>
              </a:ext>
            </a:extLst>
          </p:cNvPr>
          <p:cNvSpPr txBox="1"/>
          <p:nvPr/>
        </p:nvSpPr>
        <p:spPr>
          <a:xfrm rot="16200000">
            <a:off x="6139028" y="2272151"/>
            <a:ext cx="70332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2023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F5FB09CC-1B6E-1CEB-5BBB-3E9B9724E135}"/>
              </a:ext>
            </a:extLst>
          </p:cNvPr>
          <p:cNvCxnSpPr>
            <a:cxnSpLocks/>
          </p:cNvCxnSpPr>
          <p:nvPr/>
        </p:nvCxnSpPr>
        <p:spPr>
          <a:xfrm>
            <a:off x="6705600" y="3713981"/>
            <a:ext cx="0" cy="2201976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967861E6-C61A-CCAC-4933-F0A455547696}"/>
              </a:ext>
            </a:extLst>
          </p:cNvPr>
          <p:cNvSpPr txBox="1"/>
          <p:nvPr/>
        </p:nvSpPr>
        <p:spPr>
          <a:xfrm rot="16200000">
            <a:off x="6139027" y="4697943"/>
            <a:ext cx="70332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2024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0E793EB-1836-4B0C-7A62-4898B15D837A}"/>
              </a:ext>
            </a:extLst>
          </p:cNvPr>
          <p:cNvCxnSpPr>
            <a:cxnSpLocks/>
          </p:cNvCxnSpPr>
          <p:nvPr/>
        </p:nvCxnSpPr>
        <p:spPr>
          <a:xfrm>
            <a:off x="6705600" y="1288190"/>
            <a:ext cx="0" cy="2201975"/>
          </a:xfrm>
          <a:prstGeom prst="line">
            <a:avLst/>
          </a:prstGeom>
          <a:ln w="285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">
            <a:extLst>
              <a:ext uri="{FF2B5EF4-FFF2-40B4-BE49-F238E27FC236}">
                <a16:creationId xmlns:a16="http://schemas.microsoft.com/office/drawing/2014/main" id="{A56C5D7B-986E-7034-B034-29BF90D06127}"/>
              </a:ext>
            </a:extLst>
          </p:cNvPr>
          <p:cNvGrpSpPr/>
          <p:nvPr/>
        </p:nvGrpSpPr>
        <p:grpSpPr>
          <a:xfrm>
            <a:off x="802932" y="3027078"/>
            <a:ext cx="4489704" cy="1005173"/>
            <a:chOff x="2290378" y="3795940"/>
            <a:chExt cx="6976241" cy="952513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C78CE199-1FF8-EFF0-9531-2C6DB099EC16}"/>
                </a:ext>
              </a:extLst>
            </p:cNvPr>
            <p:cNvSpPr/>
            <p:nvPr/>
          </p:nvSpPr>
          <p:spPr>
            <a:xfrm>
              <a:off x="2290378" y="3795940"/>
              <a:ext cx="6976241" cy="952513"/>
            </a:xfrm>
            <a:prstGeom prst="roundRect">
              <a:avLst/>
            </a:prstGeom>
            <a:solidFill>
              <a:srgbClr val="E5E9ED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D3396CE-2CA3-DCF8-8BC0-1648F08D6855}"/>
                </a:ext>
              </a:extLst>
            </p:cNvPr>
            <p:cNvSpPr txBox="1"/>
            <p:nvPr/>
          </p:nvSpPr>
          <p:spPr>
            <a:xfrm>
              <a:off x="2408948" y="3822205"/>
              <a:ext cx="6739103" cy="32928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lvl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altLang="en-US" dirty="0">
                  <a:solidFill>
                    <a:schemeClr val="tx2">
                      <a:lumMod val="50000"/>
                    </a:schemeClr>
                  </a:solidFill>
                  <a:cs typeface="Arial Bold" panose="020B0704020202020204" pitchFamily="34" charset="0"/>
                </a:rPr>
                <a:t>To improve balanced industrial return by targeting the right supplier in specific countries.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0B31B50-6108-EDE4-AF83-54A278B0C5A8}"/>
              </a:ext>
            </a:extLst>
          </p:cNvPr>
          <p:cNvGrpSpPr/>
          <p:nvPr/>
        </p:nvGrpSpPr>
        <p:grpSpPr>
          <a:xfrm>
            <a:off x="802932" y="4233579"/>
            <a:ext cx="4489704" cy="1005173"/>
            <a:chOff x="2290378" y="3795940"/>
            <a:chExt cx="6976241" cy="952513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F5E94CB4-941D-728F-0CEF-97F43B5E1377}"/>
                </a:ext>
              </a:extLst>
            </p:cNvPr>
            <p:cNvSpPr/>
            <p:nvPr/>
          </p:nvSpPr>
          <p:spPr>
            <a:xfrm>
              <a:off x="2290378" y="3795940"/>
              <a:ext cx="6976241" cy="952513"/>
            </a:xfrm>
            <a:prstGeom prst="roundRect">
              <a:avLst/>
            </a:prstGeom>
            <a:solidFill>
              <a:srgbClr val="E5E9ED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A576B12-253C-AD0C-E2D1-03ED03C3038B}"/>
                </a:ext>
              </a:extLst>
            </p:cNvPr>
            <p:cNvSpPr txBox="1"/>
            <p:nvPr/>
          </p:nvSpPr>
          <p:spPr>
            <a:xfrm>
              <a:off x="2408948" y="3822205"/>
              <a:ext cx="6739103" cy="61247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R="0" lvl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tabLst/>
              </a:pPr>
              <a:r>
                <a:rPr lang="en-US" altLang="en-US" dirty="0">
                  <a:solidFill>
                    <a:schemeClr val="tx2">
                      <a:lumMod val="50000"/>
                    </a:schemeClr>
                  </a:solidFill>
                  <a:cs typeface="Arial Bold" panose="020B0704020202020204" pitchFamily="34" charset="0"/>
                </a:rPr>
                <a:t>To increase the number of orders sent via eProcurement platform.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5391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D21966-E845-6050-16D2-43AB490044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5085CB63-E4EA-C56C-97BA-1415487B835D}"/>
              </a:ext>
            </a:extLst>
          </p:cNvPr>
          <p:cNvSpPr/>
          <p:nvPr/>
        </p:nvSpPr>
        <p:spPr>
          <a:xfrm>
            <a:off x="856353" y="3087299"/>
            <a:ext cx="10479294" cy="1719939"/>
          </a:xfrm>
          <a:prstGeom prst="roundRect">
            <a:avLst/>
          </a:prstGeom>
          <a:solidFill>
            <a:srgbClr val="E5E9E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7AE3B2-40B3-CD77-8363-B867B6386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Results</a:t>
            </a:r>
            <a:r>
              <a:rPr lang="de-CH" dirty="0"/>
              <a:t> ILOs </a:t>
            </a:r>
            <a:r>
              <a:rPr lang="de-CH" dirty="0" err="1"/>
              <a:t>emailing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7CA495-6396-8ABA-E1E0-30E355E00C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931" y="3227492"/>
            <a:ext cx="10004138" cy="1525822"/>
          </a:xfrm>
        </p:spPr>
        <p:txBody>
          <a:bodyPr>
            <a:normAutofit/>
          </a:bodyPr>
          <a:lstStyle/>
          <a:p>
            <a:r>
              <a:rPr lang="en-GB" sz="1800" dirty="0">
                <a:latin typeface="Arial Bold" panose="020B0704020202020204" pitchFamily="34" charset="0"/>
                <a:cs typeface="Arial Bold" panose="020B0704020202020204" pitchFamily="34" charset="0"/>
              </a:rPr>
              <a:t>Actions taken with ILOs response:</a:t>
            </a:r>
          </a:p>
          <a:p>
            <a:pPr marL="324000" lvl="2" indent="0">
              <a:buNone/>
            </a:pPr>
            <a:r>
              <a:rPr lang="en-GB" sz="1800" dirty="0">
                <a:cs typeface="Arial Bold" panose="020B0704020202020204" pitchFamily="34" charset="0"/>
              </a:rPr>
              <a:t>Emails sent to all suppliers with an eProcurement account requesting to update their details</a:t>
            </a:r>
          </a:p>
          <a:p>
            <a:pPr marL="324000" lvl="2" indent="0">
              <a:buNone/>
            </a:pPr>
            <a:r>
              <a:rPr lang="en-GB" sz="1800" dirty="0">
                <a:cs typeface="Arial Bold" panose="020B0704020202020204" pitchFamily="34" charset="0"/>
              </a:rPr>
              <a:t>Manually updated CERN’s Suppliers Database with information provided by ILOs</a:t>
            </a:r>
          </a:p>
          <a:p>
            <a:pPr marL="324000" lvl="2" indent="0">
              <a:buNone/>
            </a:pPr>
            <a:r>
              <a:rPr lang="en-GB" sz="1800" dirty="0">
                <a:cs typeface="Arial Bold" panose="020B0704020202020204" pitchFamily="34" charset="0"/>
              </a:rPr>
              <a:t>For non-registered eProcurement suppliers, we will send an email requesting them to register</a:t>
            </a:r>
            <a:endParaRPr lang="de-CH" sz="1800" dirty="0">
              <a:cs typeface="Arial Bold" panose="020B0704020202020204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AF948FB-7C49-985A-DBFC-4CCE57FE4867}"/>
              </a:ext>
            </a:extLst>
          </p:cNvPr>
          <p:cNvGrpSpPr/>
          <p:nvPr/>
        </p:nvGrpSpPr>
        <p:grpSpPr>
          <a:xfrm>
            <a:off x="2091559" y="1689736"/>
            <a:ext cx="8277991" cy="698863"/>
            <a:chOff x="2391553" y="1689736"/>
            <a:chExt cx="8277991" cy="698863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08A70ACF-9DFF-62B6-C8C1-7205CF44C43F}"/>
                </a:ext>
              </a:extLst>
            </p:cNvPr>
            <p:cNvSpPr/>
            <p:nvPr/>
          </p:nvSpPr>
          <p:spPr>
            <a:xfrm>
              <a:off x="2391553" y="1689736"/>
              <a:ext cx="8008882" cy="698863"/>
            </a:xfrm>
            <a:prstGeom prst="roundRect">
              <a:avLst/>
            </a:prstGeom>
            <a:solidFill>
              <a:srgbClr val="E5E9ED"/>
            </a:solidFill>
            <a:ln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accent1">
                    <a:lumMod val="20000"/>
                    <a:lumOff val="80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0C71F7F-AD97-4D79-CDBD-45FE44B50B15}"/>
                </a:ext>
              </a:extLst>
            </p:cNvPr>
            <p:cNvSpPr txBox="1"/>
            <p:nvPr/>
          </p:nvSpPr>
          <p:spPr>
            <a:xfrm>
              <a:off x="2585618" y="1716001"/>
              <a:ext cx="808392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Arial Bold" panose="020B0704020202020204" pitchFamily="34" charset="0"/>
                  <a:cs typeface="Arial Bold" panose="020B0704020202020204" pitchFamily="34" charset="0"/>
                </a:rPr>
                <a:t>Since</a:t>
              </a:r>
              <a:r>
                <a:rPr lang="de-CH" b="1" dirty="0">
                  <a:solidFill>
                    <a:schemeClr val="tx2">
                      <a:lumMod val="50000"/>
                    </a:schemeClr>
                  </a:solidFill>
                  <a:latin typeface="Arial Bold" panose="020B0704020202020204" pitchFamily="34" charset="0"/>
                  <a:cs typeface="Arial Bold" panose="020B0704020202020204" pitchFamily="34" charset="0"/>
                </a:rPr>
                <a:t> </a:t>
              </a: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Arial Bold" panose="020B0704020202020204" pitchFamily="34" charset="0"/>
                  <a:cs typeface="Arial Bold" panose="020B0704020202020204" pitchFamily="34" charset="0"/>
                </a:rPr>
                <a:t>October</a:t>
              </a:r>
              <a:r>
                <a:rPr lang="de-CH" b="1" dirty="0">
                  <a:solidFill>
                    <a:schemeClr val="tx2">
                      <a:lumMod val="50000"/>
                    </a:schemeClr>
                  </a:solidFill>
                  <a:latin typeface="Arial Bold" panose="020B0704020202020204" pitchFamily="34" charset="0"/>
                  <a:cs typeface="Arial Bold" panose="020B0704020202020204" pitchFamily="34" charset="0"/>
                </a:rPr>
                <a:t> </a:t>
              </a: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Arial Bold" panose="020B0704020202020204" pitchFamily="34" charset="0"/>
                  <a:cs typeface="Arial Bold" panose="020B0704020202020204" pitchFamily="34" charset="0"/>
                </a:rPr>
                <a:t>emails</a:t>
              </a:r>
              <a:r>
                <a:rPr lang="de-CH" b="1" dirty="0">
                  <a:solidFill>
                    <a:schemeClr val="tx2">
                      <a:lumMod val="50000"/>
                    </a:schemeClr>
                  </a:solidFill>
                  <a:latin typeface="Arial Bold" panose="020B0704020202020204" pitchFamily="34" charset="0"/>
                  <a:cs typeface="Arial Bold" panose="020B0704020202020204" pitchFamily="34" charset="0"/>
                </a:rPr>
                <a:t> </a:t>
              </a: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Arial Bold" panose="020B0704020202020204" pitchFamily="34" charset="0"/>
                  <a:cs typeface="Arial Bold" panose="020B0704020202020204" pitchFamily="34" charset="0"/>
                </a:rPr>
                <a:t>were</a:t>
              </a:r>
              <a:r>
                <a:rPr lang="de-CH" b="1" dirty="0">
                  <a:solidFill>
                    <a:schemeClr val="tx2">
                      <a:lumMod val="50000"/>
                    </a:schemeClr>
                  </a:solidFill>
                  <a:latin typeface="Arial Bold" panose="020B0704020202020204" pitchFamily="34" charset="0"/>
                  <a:cs typeface="Arial Bold" panose="020B0704020202020204" pitchFamily="34" charset="0"/>
                </a:rPr>
                <a:t> </a:t>
              </a:r>
              <a:r>
                <a:rPr lang="en-GB" b="1" dirty="0">
                  <a:solidFill>
                    <a:schemeClr val="tx2">
                      <a:lumMod val="50000"/>
                    </a:schemeClr>
                  </a:solidFill>
                  <a:latin typeface="Arial Bold" panose="020B0704020202020204" pitchFamily="34" charset="0"/>
                  <a:cs typeface="Arial Bold" panose="020B0704020202020204" pitchFamily="34" charset="0"/>
                </a:rPr>
                <a:t>sent to all 34 ILOs</a:t>
              </a:r>
            </a:p>
            <a:p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 Bold" panose="020B0704020202020204" pitchFamily="34" charset="0"/>
                  <a:sym typeface="Wingdings" panose="05000000000000000000" pitchFamily="2" charset="2"/>
                </a:rPr>
                <a:t> To date </a:t>
              </a:r>
              <a:r>
                <a:rPr lang="en-GB">
                  <a:solidFill>
                    <a:schemeClr val="tx2">
                      <a:lumMod val="50000"/>
                    </a:schemeClr>
                  </a:solidFill>
                  <a:cs typeface="Arial Bold" panose="020B0704020202020204" pitchFamily="34" charset="0"/>
                  <a:sym typeface="Wingdings" panose="05000000000000000000" pitchFamily="2" charset="2"/>
                </a:rPr>
                <a:t>only 4 </a:t>
              </a:r>
              <a:r>
                <a:rPr lang="en-GB" dirty="0">
                  <a:solidFill>
                    <a:schemeClr val="tx2">
                      <a:lumMod val="50000"/>
                    </a:schemeClr>
                  </a:solidFill>
                  <a:cs typeface="Arial Bold" panose="020B0704020202020204" pitchFamily="34" charset="0"/>
                  <a:sym typeface="Wingdings" panose="05000000000000000000" pitchFamily="2" charset="2"/>
                </a:rPr>
                <a:t>Member States have returned their revised list of suppliers</a:t>
              </a:r>
            </a:p>
          </p:txBody>
        </p:sp>
      </p:grpSp>
      <p:pic>
        <p:nvPicPr>
          <p:cNvPr id="28" name="Picture 10" descr="️ Check Mark - Royalty-Free GIF - Animated Sticker - Free PNG ...">
            <a:extLst>
              <a:ext uri="{FF2B5EF4-FFF2-40B4-BE49-F238E27FC236}">
                <a16:creationId xmlns:a16="http://schemas.microsoft.com/office/drawing/2014/main" id="{49C64E1D-1152-E859-9B71-900FBCF13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931" y="3490380"/>
            <a:ext cx="302173" cy="30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0" descr="️ Check Mark - Royalty-Free GIF - Animated Sticker - Free PNG ...">
            <a:extLst>
              <a:ext uri="{FF2B5EF4-FFF2-40B4-BE49-F238E27FC236}">
                <a16:creationId xmlns:a16="http://schemas.microsoft.com/office/drawing/2014/main" id="{6962DDE2-468B-3794-090A-00B847B374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931" y="3867906"/>
            <a:ext cx="302173" cy="30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0" descr="️ Check Mark - Royalty-Free GIF - Animated Sticker - Free PNG ...">
            <a:extLst>
              <a:ext uri="{FF2B5EF4-FFF2-40B4-BE49-F238E27FC236}">
                <a16:creationId xmlns:a16="http://schemas.microsoft.com/office/drawing/2014/main" id="{20FF99C2-32FE-A51F-24DF-B12EEDFAB0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931" y="4297148"/>
            <a:ext cx="302173" cy="302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DB14F5DB-4286-02B2-DB6F-6035D0B1731A}"/>
              </a:ext>
            </a:extLst>
          </p:cNvPr>
          <p:cNvGrpSpPr/>
          <p:nvPr/>
        </p:nvGrpSpPr>
        <p:grpSpPr>
          <a:xfrm>
            <a:off x="5731310" y="2300257"/>
            <a:ext cx="729380" cy="938713"/>
            <a:chOff x="5915691" y="2300257"/>
            <a:chExt cx="729380" cy="938713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DB01B7D9-F3B4-FA07-1E2B-77EA5502CC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15691" y="2509590"/>
              <a:ext cx="729380" cy="729380"/>
            </a:xfrm>
            <a:prstGeom prst="rect">
              <a:avLst/>
            </a:prstGeom>
          </p:spPr>
        </p:pic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109DA2CC-90AB-50BF-CEC5-AA4506B51A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15691" y="2300257"/>
              <a:ext cx="729380" cy="729380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6D1003A6-9B76-4763-47C7-0CE1DE65FB9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6092" b="15274"/>
          <a:stretch/>
        </p:blipFill>
        <p:spPr>
          <a:xfrm>
            <a:off x="3485605" y="5166485"/>
            <a:ext cx="1174073" cy="8058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31518AC-9D49-10A1-133C-D065622C7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17086" y="5168264"/>
            <a:ext cx="802259" cy="80225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F22158C-C9EF-D069-2394-08C970F62E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76754" y="5138321"/>
            <a:ext cx="914399" cy="91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368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2E3B5E-8C43-1634-2575-E98B15F140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3BA3E584-01AA-4485-15C9-ECD135D62AF6}"/>
              </a:ext>
            </a:extLst>
          </p:cNvPr>
          <p:cNvSpPr/>
          <p:nvPr/>
        </p:nvSpPr>
        <p:spPr>
          <a:xfrm>
            <a:off x="554037" y="1973200"/>
            <a:ext cx="10942226" cy="2600212"/>
          </a:xfrm>
          <a:prstGeom prst="roundRect">
            <a:avLst/>
          </a:prstGeom>
          <a:solidFill>
            <a:srgbClr val="E5E9E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929DEBB-9173-D0C1-0DF0-C1F0EFA58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  <a:r>
              <a:rPr lang="de-CH" dirty="0"/>
              <a:t> ILOs </a:t>
            </a:r>
            <a:r>
              <a:rPr lang="en-GB" dirty="0"/>
              <a:t>emailing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18FDDF-6407-FD5D-05CB-8B3BD9D4E8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6377" y="2198417"/>
            <a:ext cx="10071473" cy="2208483"/>
          </a:xfrm>
        </p:spPr>
        <p:txBody>
          <a:bodyPr>
            <a:normAutofit/>
          </a:bodyPr>
          <a:lstStyle/>
          <a:p>
            <a:r>
              <a:rPr lang="en-GB" dirty="0">
                <a:latin typeface="+mj-lt"/>
              </a:rPr>
              <a:t>Example from one revised list of suppliers</a:t>
            </a:r>
            <a:r>
              <a:rPr lang="de-CH" dirty="0">
                <a:latin typeface="+mj-lt"/>
              </a:rPr>
              <a:t>: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b="0" dirty="0"/>
              <a:t>Total number of firms (from extraction): 248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b="0" dirty="0"/>
              <a:t>Number of firms to inactivate: 30</a:t>
            </a:r>
          </a:p>
          <a:p>
            <a:pPr marL="609600" lvl="1" indent="-285750">
              <a:buFont typeface="Arial" panose="020B0604020202020204" pitchFamily="34" charset="0"/>
              <a:buChar char="•"/>
            </a:pPr>
            <a:r>
              <a:rPr lang="en-US" b="0" dirty="0"/>
              <a:t>Number of firms with modifications: 213</a:t>
            </a:r>
          </a:p>
          <a:p>
            <a:pPr marL="933750" lvl="2" indent="-285750"/>
            <a:r>
              <a:rPr lang="en-US" b="0" dirty="0"/>
              <a:t>Have an eProcurement account: 91</a:t>
            </a:r>
          </a:p>
          <a:p>
            <a:pPr marL="933750" lvl="2" indent="-285750"/>
            <a:r>
              <a:rPr lang="en-US" b="0" dirty="0"/>
              <a:t>Firms manually updated with ILO data: 122</a:t>
            </a:r>
          </a:p>
        </p:txBody>
      </p:sp>
      <p:pic>
        <p:nvPicPr>
          <p:cNvPr id="12" name="Picture 11" descr="A diagram of a number of supplies&#10;&#10;AI-generated content may be incorrect.">
            <a:extLst>
              <a:ext uri="{FF2B5EF4-FFF2-40B4-BE49-F238E27FC236}">
                <a16:creationId xmlns:a16="http://schemas.microsoft.com/office/drawing/2014/main" id="{9AD6777D-27D7-D7FE-9D03-5A7B9F0A55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2" r="1724" b="10344"/>
          <a:stretch/>
        </p:blipFill>
        <p:spPr>
          <a:xfrm>
            <a:off x="7303568" y="2041750"/>
            <a:ext cx="3978518" cy="2463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326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416EF0-A098-32AE-2DCF-1B8F25DCB0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58EC7B-8573-6A23-87C7-084CBA9DFB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Improvements of data quality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C086E82-DC2B-780F-F30F-0E478A0D2FD4}"/>
              </a:ext>
            </a:extLst>
          </p:cNvPr>
          <p:cNvSpPr/>
          <p:nvPr/>
        </p:nvSpPr>
        <p:spPr>
          <a:xfrm>
            <a:off x="1089172" y="2423513"/>
            <a:ext cx="8395063" cy="2272180"/>
          </a:xfrm>
          <a:prstGeom prst="roundRect">
            <a:avLst/>
          </a:prstGeom>
          <a:solidFill>
            <a:srgbClr val="E5E9ED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4D939D-F3DB-85F1-11CD-8B8E6052CF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6301" y="2577933"/>
            <a:ext cx="7720805" cy="1991635"/>
          </a:xfrm>
        </p:spPr>
        <p:txBody>
          <a:bodyPr/>
          <a:lstStyle/>
          <a:p>
            <a:pPr marL="0" lvl="1" indent="0">
              <a:buNone/>
            </a:pPr>
            <a:r>
              <a:rPr lang="en-GB" sz="2100" b="1" dirty="0">
                <a:latin typeface="+mj-lt"/>
              </a:rPr>
              <a:t>Suppliers will be split in:</a:t>
            </a:r>
          </a:p>
          <a:p>
            <a:pPr lvl="2"/>
            <a:r>
              <a:rPr lang="en-GB" sz="1800" dirty="0"/>
              <a:t>Active (exceptionally manually registered)</a:t>
            </a:r>
          </a:p>
          <a:p>
            <a:pPr lvl="2"/>
            <a:r>
              <a:rPr lang="en-GB" sz="1800" dirty="0"/>
              <a:t>Active (registered through eProcurement)</a:t>
            </a:r>
          </a:p>
          <a:p>
            <a:pPr lvl="2"/>
            <a:r>
              <a:rPr lang="en-GB" sz="1800" dirty="0"/>
              <a:t>Inactivated</a:t>
            </a:r>
          </a:p>
          <a:p>
            <a:pPr lvl="2"/>
            <a:r>
              <a:rPr lang="en-GB" dirty="0">
                <a:solidFill>
                  <a:srgbClr val="000000"/>
                </a:solidFill>
              </a:rPr>
              <a:t>Blacklisted (</a:t>
            </a:r>
            <a:r>
              <a:rPr lang="en-GB" b="1" dirty="0">
                <a:solidFill>
                  <a:srgbClr val="000000"/>
                </a:solidFill>
              </a:rPr>
              <a:t>NEW</a:t>
            </a:r>
            <a:r>
              <a:rPr lang="en-GB" dirty="0">
                <a:solidFill>
                  <a:srgbClr val="000000"/>
                </a:solidFill>
              </a:rPr>
              <a:t> – improved and more immediate identification method)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50C0087-FA6D-FC56-988B-C6646D638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1364" y="3030539"/>
            <a:ext cx="1412942" cy="141294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79EF87E-4626-F83B-005B-432E590FFA1F}"/>
              </a:ext>
            </a:extLst>
          </p:cNvPr>
          <p:cNvSpPr txBox="1"/>
          <p:nvPr/>
        </p:nvSpPr>
        <p:spPr>
          <a:xfrm>
            <a:off x="1696603" y="1835723"/>
            <a:ext cx="71802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New category in our database </a:t>
            </a:r>
            <a:r>
              <a:rPr lang="en-GB" sz="20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(in development)</a:t>
            </a:r>
            <a:endParaRPr lang="en-GB" sz="2400" dirty="0">
              <a:solidFill>
                <a:schemeClr val="tx2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48900555"/>
      </p:ext>
    </p:extLst>
  </p:cSld>
  <p:clrMapOvr>
    <a:masterClrMapping/>
  </p:clrMapOvr>
</p:sld>
</file>

<file path=ppt/theme/theme1.xml><?xml version="1.0" encoding="utf-8"?>
<a:theme xmlns:a="http://schemas.openxmlformats.org/drawingml/2006/main" name="CERN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Theme" id="{AC3CE1CD-EFC3-470E-9F24-9DD126CF0396}" vid="{531D909A-FA58-41E9-B1C7-B53B1A6F59E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Theme</Template>
  <TotalTime>10827</TotalTime>
  <Words>318</Words>
  <Application>Microsoft Office PowerPoint</Application>
  <PresentationFormat>Widescreen</PresentationFormat>
  <Paragraphs>49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Aptos</vt:lpstr>
      <vt:lpstr>Arial</vt:lpstr>
      <vt:lpstr>Arial Bold</vt:lpstr>
      <vt:lpstr>Times New Roman</vt:lpstr>
      <vt:lpstr>CERN Theme</vt:lpstr>
      <vt:lpstr>PowerPoint Presentation</vt:lpstr>
      <vt:lpstr>Active supplier’s classification</vt:lpstr>
      <vt:lpstr>Why keep the Database Up to Date</vt:lpstr>
      <vt:lpstr>Results ILOs emailing</vt:lpstr>
      <vt:lpstr>Results ILOs emailing</vt:lpstr>
      <vt:lpstr>Improvements of data quality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Davide Ghielmetti</dc:creator>
  <cp:lastModifiedBy>Cristina Lara Arnaud</cp:lastModifiedBy>
  <cp:revision>43</cp:revision>
  <dcterms:created xsi:type="dcterms:W3CDTF">2025-02-11T09:35:19Z</dcterms:created>
  <dcterms:modified xsi:type="dcterms:W3CDTF">2025-03-23T17:45:50Z</dcterms:modified>
</cp:coreProperties>
</file>