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4" r:id="rId2"/>
    <p:sldMasterId id="2147483710" r:id="rId3"/>
  </p:sldMasterIdLst>
  <p:notesMasterIdLst>
    <p:notesMasterId r:id="rId24"/>
  </p:notesMasterIdLst>
  <p:sldIdLst>
    <p:sldId id="2147479100" r:id="rId4"/>
    <p:sldId id="2147479212" r:id="rId5"/>
    <p:sldId id="2147479113" r:id="rId6"/>
    <p:sldId id="2147479114" r:id="rId7"/>
    <p:sldId id="2147479204" r:id="rId8"/>
    <p:sldId id="2147479205" r:id="rId9"/>
    <p:sldId id="2147479206" r:id="rId10"/>
    <p:sldId id="2147479207" r:id="rId11"/>
    <p:sldId id="2147479208" r:id="rId12"/>
    <p:sldId id="2147479209" r:id="rId13"/>
    <p:sldId id="2147479097" r:id="rId14"/>
    <p:sldId id="2147479210" r:id="rId15"/>
    <p:sldId id="2147479211" r:id="rId16"/>
    <p:sldId id="2147479187" r:id="rId17"/>
    <p:sldId id="2147479190" r:id="rId18"/>
    <p:sldId id="2147479188" r:id="rId19"/>
    <p:sldId id="2147196655" r:id="rId20"/>
    <p:sldId id="2147479105" r:id="rId21"/>
    <p:sldId id="582" r:id="rId22"/>
    <p:sldId id="537" r:id="rId23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69BE1DCA-2FFB-0544-8E37-C5F458AF4AE8}">
          <p14:sldIdLst>
            <p14:sldId id="2147479100"/>
            <p14:sldId id="2147479212"/>
            <p14:sldId id="2147479113"/>
            <p14:sldId id="2147479114"/>
            <p14:sldId id="2147479204"/>
            <p14:sldId id="2147479205"/>
            <p14:sldId id="2147479206"/>
            <p14:sldId id="2147479207"/>
            <p14:sldId id="2147479208"/>
            <p14:sldId id="2147479209"/>
            <p14:sldId id="2147479097"/>
            <p14:sldId id="2147479210"/>
          </p14:sldIdLst>
        </p14:section>
        <p14:section name="Spare slides" id="{43A41FA3-7D6B-7142-93E0-4E7F12B00F26}">
          <p14:sldIdLst>
            <p14:sldId id="2147479211"/>
            <p14:sldId id="2147479187"/>
            <p14:sldId id="2147479190"/>
            <p14:sldId id="2147479188"/>
            <p14:sldId id="2147196655"/>
            <p14:sldId id="2147479105"/>
            <p14:sldId id="582"/>
            <p14:sldId id="53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CCD54D2-CE93-E95A-46A1-09984B05DDAC}" name="Luke Abbott (equipoise.earth)" initials="L(" userId="a3N9C4ES/GBwCZRs9Ka2ouce5hbNtW0BCAjIGRHVPFI=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DFFF"/>
    <a:srgbClr val="ABDD59"/>
    <a:srgbClr val="B72358"/>
    <a:srgbClr val="62A356"/>
    <a:srgbClr val="6A46A5"/>
    <a:srgbClr val="FFDB56"/>
    <a:srgbClr val="2C2157"/>
    <a:srgbClr val="FF65A7"/>
    <a:srgbClr val="FF701E"/>
    <a:srgbClr val="3B80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058" autoAdjust="0"/>
    <p:restoredTop sz="91507" autoAdjust="0"/>
  </p:normalViewPr>
  <p:slideViewPr>
    <p:cSldViewPr snapToGrid="0">
      <p:cViewPr varScale="1">
        <p:scale>
          <a:sx n="85" d="100"/>
          <a:sy n="85" d="100"/>
        </p:scale>
        <p:origin x="269" y="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2EEA2-8CAD-5744-8D94-F85748F5F01A}" type="datetimeFigureOut">
              <a:rPr lang="en-CH" smtClean="0"/>
              <a:t>03/25/2025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AE5C7-626F-144C-A58C-A0517FC292A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6515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EAE5C7-626F-144C-A58C-A0517FC292A5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574285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/>
              <a:t>CERN </a:t>
            </a:r>
            <a:r>
              <a:rPr lang="fr-CH" err="1"/>
              <a:t>carbon</a:t>
            </a:r>
            <a:r>
              <a:rPr lang="fr-CH"/>
              <a:t> </a:t>
            </a:r>
            <a:r>
              <a:rPr lang="fr-CH" err="1"/>
              <a:t>footprint</a:t>
            </a:r>
            <a:r>
              <a:rPr lang="fr-CH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/>
              <a:t>Scope 1 emissions are </a:t>
            </a:r>
            <a:r>
              <a:rPr lang="fr-CH" err="1"/>
              <a:t>activity</a:t>
            </a:r>
            <a:r>
              <a:rPr lang="fr-CH"/>
              <a:t> </a:t>
            </a:r>
            <a:r>
              <a:rPr lang="fr-CH" err="1"/>
              <a:t>based</a:t>
            </a:r>
            <a:endParaRPr lang="fr-CH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/>
              <a:t>Scope 2 are location </a:t>
            </a:r>
            <a:r>
              <a:rPr lang="fr-CH" err="1"/>
              <a:t>based</a:t>
            </a:r>
            <a:r>
              <a:rPr lang="fr-CH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CH"/>
              <a:t>Scope 3 are </a:t>
            </a:r>
            <a:r>
              <a:rPr lang="fr-CH" err="1"/>
              <a:t>activity</a:t>
            </a:r>
            <a:r>
              <a:rPr lang="fr-CH"/>
              <a:t> </a:t>
            </a:r>
            <a:r>
              <a:rPr lang="fr-CH" err="1"/>
              <a:t>based</a:t>
            </a:r>
            <a:r>
              <a:rPr lang="fr-CH"/>
              <a:t> </a:t>
            </a:r>
            <a:r>
              <a:rPr lang="fr-CH" err="1"/>
              <a:t>except</a:t>
            </a:r>
            <a:r>
              <a:rPr lang="fr-CH"/>
              <a:t> for the </a:t>
            </a:r>
            <a:r>
              <a:rPr lang="fr-CH" err="1"/>
              <a:t>procurement</a:t>
            </a:r>
            <a:r>
              <a:rPr lang="fr-CH"/>
              <a:t> of </a:t>
            </a:r>
            <a:r>
              <a:rPr lang="fr-CH" err="1"/>
              <a:t>goods</a:t>
            </a:r>
            <a:r>
              <a:rPr lang="fr-CH"/>
              <a:t> and services </a:t>
            </a:r>
            <a:r>
              <a:rPr lang="fr-CH" err="1"/>
              <a:t>which</a:t>
            </a:r>
            <a:r>
              <a:rPr lang="fr-CH"/>
              <a:t> </a:t>
            </a:r>
            <a:r>
              <a:rPr lang="fr-CH" err="1"/>
              <a:t>was</a:t>
            </a:r>
            <a:r>
              <a:rPr lang="fr-CH"/>
              <a:t> </a:t>
            </a:r>
            <a:r>
              <a:rPr lang="fr-CH" err="1"/>
              <a:t>estimated</a:t>
            </a:r>
            <a:r>
              <a:rPr lang="fr-CH"/>
              <a:t> on a </a:t>
            </a:r>
            <a:r>
              <a:rPr lang="fr-CH" err="1"/>
              <a:t>spend</a:t>
            </a:r>
            <a:r>
              <a:rPr lang="fr-CH"/>
              <a:t> </a:t>
            </a:r>
            <a:r>
              <a:rPr lang="fr-CH" err="1"/>
              <a:t>based</a:t>
            </a:r>
            <a:r>
              <a:rPr lang="fr-CH"/>
              <a:t> </a:t>
            </a:r>
            <a:r>
              <a:rPr lang="fr-CH" err="1"/>
              <a:t>approach</a:t>
            </a:r>
            <a:r>
              <a:rPr lang="fr-CH"/>
              <a:t>.</a:t>
            </a:r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2471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41345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Regarding CO2 emissions linked to the purchase of goods and services at CERN, the spend-based methodology made it possible to identify the purchasing families with the highest emissions in 2022 beyond the CO2 emissions figure which remains a very rough estimate.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/>
              <a:t>Each year the order changes slightly, however the 6 most emitting families remain the same.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B0EE9E-52B8-AA4F-8DD5-ED0FB4E5CBC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0102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3A5CC7-49B3-31E7-C4F8-38E8674809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35A6A5-04DB-FFEC-6A5E-5B0F7BA0CB7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5234AEC-256E-F030-C051-31B2DE9435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964C8F-B3B4-81D3-9D44-255C42A243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9375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AFD902-E16C-0F4A-FB33-B9FC153FEF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559CDCD-ACDE-5ED0-AAE3-E2E7343AC3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4EC832-FECF-2D32-4ABB-E5F9B5DAAC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C10260-F636-7A20-80F0-230325427D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50647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1D19AD-09C2-EA9E-7629-BA0229E478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F842E9F-FCD0-77EE-AE4E-9E029193EB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F9D668B-3FB6-8746-AFF2-C82FE17E7C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EB3A9-5B97-0304-028F-94589B7FA3E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83558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FDC482-3502-8F05-590C-B51226C4C5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BD12BCA-136F-ABC2-3B7F-1A1C56FBBB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85C978-3677-A189-9959-493BC515260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C9DAFC-DF9A-FB07-C022-DCCBA77B86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93738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4825A-1BEC-4A8C-2741-499A3BE00D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3FDA6B9-2537-1449-AACD-D24A2E6A826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08BEDB4-C299-BE1C-335A-DCFCCEF7630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84BBD6-DA56-1426-33CA-A06B355337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041291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4F3F61-5A8B-680B-CD31-5DC286C1A6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8515A5-E7DD-855C-1B44-336381D84FA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75E9C85-BA6B-D1DE-036D-172CBD24F4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C45569-0409-E395-A3B7-DDA3946FCDE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93233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73A88-47B2-794A-55EB-702B1B075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0B0C66E-AF82-7CD2-834C-01771C22B0D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6FD7425-A032-244B-4262-722FE80F49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AA8AFB-4090-75A7-20D1-6AF73AB855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1763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8F222-CCB4-191D-8CDC-8748D78EC7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BB9564D-353C-52B9-23A1-1E68CAD688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E135220-37E1-D276-4ED0-281F4061E2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31EBB8-F8AE-D8B1-2A40-892F4623B3A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DB04E60-D03A-4A11-8D54-A9785662A9D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677870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4365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409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472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44865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39842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76739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105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05743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920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7853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552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4047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573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6995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344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23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0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852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942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6584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9997123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3/25/2025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031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4298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001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0664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6959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7188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818083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513759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43527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3248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946692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745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4481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8234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5048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5963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44839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976582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9125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7822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681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8938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6613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9839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9164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036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3107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282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5030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01095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034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7237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3/25/2025</a:t>
            </a:fld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17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60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fr-FR"/>
              <a:t>Modifier les styles du texte du masque
Deuxième niveau
Troisième niveau
Quatrième niveau
Cinquième niveau</a:t>
            </a:r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3/25/2025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814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theme" Target="../theme/theme2.xml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4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3/25/2025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41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3/25/2025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92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  <p:sldLayoutId id="2147483702" r:id="rId18"/>
    <p:sldLayoutId id="2147483703" r:id="rId19"/>
    <p:sldLayoutId id="2147483704" r:id="rId20"/>
    <p:sldLayoutId id="2147483705" r:id="rId21"/>
    <p:sldLayoutId id="2147483706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34DF9-77F7-42C4-A894-FF77286AF229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5BC8D-F662-43B3-822F-FDE24E3BE2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580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16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9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460.png"/><Relationship Id="rId3" Type="http://schemas.openxmlformats.org/officeDocument/2006/relationships/image" Target="../media/image45.png"/><Relationship Id="rId7" Type="http://schemas.openxmlformats.org/officeDocument/2006/relationships/image" Target="../media/image440.png"/><Relationship Id="rId12" Type="http://schemas.openxmlformats.org/officeDocument/2006/relationships/slide" Target="slide1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4.xml"/><Relationship Id="rId11" Type="http://schemas.openxmlformats.org/officeDocument/2006/relationships/image" Target="../media/image49.png"/><Relationship Id="rId5" Type="http://schemas.openxmlformats.org/officeDocument/2006/relationships/image" Target="../media/image47.png"/><Relationship Id="rId10" Type="http://schemas.openxmlformats.org/officeDocument/2006/relationships/image" Target="../media/image450.png"/><Relationship Id="rId4" Type="http://schemas.openxmlformats.org/officeDocument/2006/relationships/image" Target="../media/image46.png"/><Relationship Id="rId9" Type="http://schemas.openxmlformats.org/officeDocument/2006/relationships/slide" Target="slide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7.svg"/><Relationship Id="rId3" Type="http://schemas.openxmlformats.org/officeDocument/2006/relationships/image" Target="../media/image58.png"/><Relationship Id="rId7" Type="http://schemas.openxmlformats.org/officeDocument/2006/relationships/hyperlink" Target="https://cernbox.cern.ch/external/eos/user/e/ecennini/CERP3/11_Rules%20&amp;%20Regulations/Current%20and%20upcoming%20regulations-policies-initiatives.xlsx?app=MS%20365%20on%20Cloud&amp;fileId=eoshome-e%21157310764&amp;contextRouteName=files-spaces-generic&amp;contextRouteParams.driveAliasAndItem=eos/user/e/ecennini/CERP3/11_Rules%20%26%20Regulations" TargetMode="External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1.svg"/><Relationship Id="rId11" Type="http://schemas.openxmlformats.org/officeDocument/2006/relationships/image" Target="../media/image65.svg"/><Relationship Id="rId5" Type="http://schemas.openxmlformats.org/officeDocument/2006/relationships/image" Target="../media/image60.png"/><Relationship Id="rId15" Type="http://schemas.openxmlformats.org/officeDocument/2006/relationships/image" Target="../media/image69.svg"/><Relationship Id="rId10" Type="http://schemas.openxmlformats.org/officeDocument/2006/relationships/image" Target="../media/image64.png"/><Relationship Id="rId4" Type="http://schemas.openxmlformats.org/officeDocument/2006/relationships/image" Target="../media/image59.png"/><Relationship Id="rId9" Type="http://schemas.openxmlformats.org/officeDocument/2006/relationships/image" Target="../media/image63.png"/><Relationship Id="rId14" Type="http://schemas.openxmlformats.org/officeDocument/2006/relationships/image" Target="../media/image6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7.png"/><Relationship Id="rId7" Type="http://schemas.openxmlformats.org/officeDocument/2006/relationships/hyperlink" Target="https://eur-lex.europa.eu/eli/dir/2024/1760/oj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5.xml"/><Relationship Id="rId6" Type="http://schemas.openxmlformats.org/officeDocument/2006/relationships/hyperlink" Target="https://eur-lex.europa.eu/legal-content/EN/TXT/?uri=CELEX:32022L2464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9.png"/><Relationship Id="rId7" Type="http://schemas.openxmlformats.org/officeDocument/2006/relationships/image" Target="../media/image3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slide" Target="slide13.xml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669" y="2812285"/>
            <a:ext cx="11520661" cy="2842375"/>
          </a:xfrm>
        </p:spPr>
        <p:txBody>
          <a:bodyPr/>
          <a:lstStyle/>
          <a:p>
            <a:pPr algn="ctr"/>
            <a: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  <a:t>Environmentally responsible procurement Policy - Progress report</a:t>
            </a:r>
            <a:b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4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27</a:t>
            </a:r>
            <a:r>
              <a:rPr lang="en-GB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 ILO Forum – 25.03.2025</a:t>
            </a:r>
            <a:b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1200" b="0" dirty="0">
                <a:latin typeface="Calibri" panose="020F0502020204030204" pitchFamily="34" charset="0"/>
                <a:cs typeface="Calibri" panose="020F0502020204030204" pitchFamily="34" charset="0"/>
              </a:rPr>
              <a:t>Enrico Cennini / IPT-PI-SE</a:t>
            </a:r>
            <a:b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48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sz="2400" b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278BC7C5-3701-2D16-8E97-761A1D3E7D0D}"/>
              </a:ext>
            </a:extLst>
          </p:cNvPr>
          <p:cNvSpPr txBox="1">
            <a:spLocks/>
          </p:cNvSpPr>
          <p:nvPr/>
        </p:nvSpPr>
        <p:spPr>
          <a:xfrm>
            <a:off x="10456457" y="6371863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ptos" panose="020B0004020202020204" pitchFamily="34" charset="0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849BB64C-2B55-DBA2-9A43-2EF53AE91AFD}"/>
              </a:ext>
            </a:extLst>
          </p:cNvPr>
          <p:cNvSpPr txBox="1">
            <a:spLocks/>
          </p:cNvSpPr>
          <p:nvPr/>
        </p:nvSpPr>
        <p:spPr>
          <a:xfrm>
            <a:off x="335669" y="6438050"/>
            <a:ext cx="1140038" cy="232750"/>
          </a:xfrm>
          <a:prstGeom prst="rect">
            <a:avLst/>
          </a:prstGeom>
        </p:spPr>
        <p:txBody>
          <a:bodyPr/>
          <a:lstStyle>
            <a:defPPr>
              <a:defRPr lang="en-CH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50" dirty="0">
                <a:solidFill>
                  <a:schemeClr val="bg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25.03.2025</a:t>
            </a:r>
          </a:p>
        </p:txBody>
      </p:sp>
    </p:spTree>
    <p:extLst>
      <p:ext uri="{BB962C8B-B14F-4D97-AF65-F5344CB8AC3E}">
        <p14:creationId xmlns:p14="http://schemas.microsoft.com/office/powerpoint/2010/main" val="2505877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8A620-D3E5-C9E0-3C68-BC22DB7356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4CFFDB4D-D877-DAC1-8910-6470B8367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2056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F3D6B745-4792-79A1-7318-74A4A1C2D83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52056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2F931140-37DB-FED6-4B05-6291884EE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52056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1216A718-E3B8-4560-CDF4-A82C1984C98D}"/>
              </a:ext>
            </a:extLst>
          </p:cNvPr>
          <p:cNvSpPr txBox="1">
            <a:spLocks/>
          </p:cNvSpPr>
          <p:nvPr/>
        </p:nvSpPr>
        <p:spPr>
          <a:xfrm>
            <a:off x="10184580" y="6352056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3" name="Freeform: Shape 41">
            <a:extLst>
              <a:ext uri="{FF2B5EF4-FFF2-40B4-BE49-F238E27FC236}">
                <a16:creationId xmlns:a16="http://schemas.microsoft.com/office/drawing/2014/main" id="{6E8747AA-5691-620C-849F-DF5285F7FFD8}"/>
              </a:ext>
            </a:extLst>
          </p:cNvPr>
          <p:cNvSpPr/>
          <p:nvPr/>
        </p:nvSpPr>
        <p:spPr>
          <a:xfrm flipV="1">
            <a:off x="10731575" y="3344893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4" name="Freeform: Shape 43">
            <a:extLst>
              <a:ext uri="{FF2B5EF4-FFF2-40B4-BE49-F238E27FC236}">
                <a16:creationId xmlns:a16="http://schemas.microsoft.com/office/drawing/2014/main" id="{A1F86B0D-49D7-3E95-7A57-4DC06FEB1AC7}"/>
              </a:ext>
            </a:extLst>
          </p:cNvPr>
          <p:cNvSpPr/>
          <p:nvPr/>
        </p:nvSpPr>
        <p:spPr>
          <a:xfrm rot="16200000" flipH="1">
            <a:off x="10604384" y="3746885"/>
            <a:ext cx="824400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5" name="Freeform: Shape 44">
            <a:extLst>
              <a:ext uri="{FF2B5EF4-FFF2-40B4-BE49-F238E27FC236}">
                <a16:creationId xmlns:a16="http://schemas.microsoft.com/office/drawing/2014/main" id="{07481563-E0EF-9ADB-CEF9-285331B50299}"/>
              </a:ext>
            </a:extLst>
          </p:cNvPr>
          <p:cNvSpPr/>
          <p:nvPr/>
        </p:nvSpPr>
        <p:spPr>
          <a:xfrm rot="5400000" flipH="1" flipV="1">
            <a:off x="11175722" y="3746884"/>
            <a:ext cx="824401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" name="Freeform: Shape 46">
            <a:extLst>
              <a:ext uri="{FF2B5EF4-FFF2-40B4-BE49-F238E27FC236}">
                <a16:creationId xmlns:a16="http://schemas.microsoft.com/office/drawing/2014/main" id="{58B2BBD1-D3CC-BC6F-F44A-C4D334535F85}"/>
              </a:ext>
            </a:extLst>
          </p:cNvPr>
          <p:cNvSpPr/>
          <p:nvPr/>
        </p:nvSpPr>
        <p:spPr>
          <a:xfrm flipV="1">
            <a:off x="10855393" y="2956109"/>
            <a:ext cx="901777" cy="434235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0" name="Freeform: Shape 47">
            <a:extLst>
              <a:ext uri="{FF2B5EF4-FFF2-40B4-BE49-F238E27FC236}">
                <a16:creationId xmlns:a16="http://schemas.microsoft.com/office/drawing/2014/main" id="{51390AA8-9A76-97D6-7607-971447539F01}"/>
              </a:ext>
            </a:extLst>
          </p:cNvPr>
          <p:cNvSpPr/>
          <p:nvPr/>
        </p:nvSpPr>
        <p:spPr>
          <a:xfrm rot="16200000" flipH="1">
            <a:off x="10754900" y="3273720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6A46A5">
              <a:alpha val="76000"/>
            </a:srgbClr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5" name="Freeform: Shape 48">
            <a:extLst>
              <a:ext uri="{FF2B5EF4-FFF2-40B4-BE49-F238E27FC236}">
                <a16:creationId xmlns:a16="http://schemas.microsoft.com/office/drawing/2014/main" id="{D0904784-32A1-6DBB-086C-DCF29CEADA1C}"/>
              </a:ext>
            </a:extLst>
          </p:cNvPr>
          <p:cNvSpPr/>
          <p:nvPr/>
        </p:nvSpPr>
        <p:spPr>
          <a:xfrm rot="5400000" flipH="1" flipV="1">
            <a:off x="11206310" y="3273720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2C2157"/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26" name="Freeform: Shape 50">
            <a:extLst>
              <a:ext uri="{FF2B5EF4-FFF2-40B4-BE49-F238E27FC236}">
                <a16:creationId xmlns:a16="http://schemas.microsoft.com/office/drawing/2014/main" id="{BB58BE69-BD24-0A32-1D6F-79E7DA8F14E8}"/>
              </a:ext>
            </a:extLst>
          </p:cNvPr>
          <p:cNvSpPr/>
          <p:nvPr/>
        </p:nvSpPr>
        <p:spPr>
          <a:xfrm flipV="1">
            <a:off x="10736625" y="1410632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27" name="Freeform: Shape 51">
            <a:extLst>
              <a:ext uri="{FF2B5EF4-FFF2-40B4-BE49-F238E27FC236}">
                <a16:creationId xmlns:a16="http://schemas.microsoft.com/office/drawing/2014/main" id="{3FB1E2E6-679F-1EF8-AFD7-48ED3AE4A21D}"/>
              </a:ext>
            </a:extLst>
          </p:cNvPr>
          <p:cNvSpPr/>
          <p:nvPr/>
        </p:nvSpPr>
        <p:spPr>
          <a:xfrm rot="16200000" flipH="1">
            <a:off x="10129927" y="2290798"/>
            <a:ext cx="1778583" cy="57528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1575185 w 3486430"/>
              <a:gd name="connsiteY0" fmla="*/ 0 h 1292006"/>
              <a:gd name="connsiteX1" fmla="*/ 1 w 3486430"/>
              <a:gd name="connsiteY1" fmla="*/ 1292007 h 1292006"/>
              <a:gd name="connsiteX2" fmla="*/ 3486430 w 3486430"/>
              <a:gd name="connsiteY2" fmla="*/ 1280178 h 1292006"/>
              <a:gd name="connsiteX3" fmla="*/ 2849480 w 3486430"/>
              <a:gd name="connsiteY3" fmla="*/ 841 h 1292006"/>
              <a:gd name="connsiteX4" fmla="*/ 2849898 w 3486430"/>
              <a:gd name="connsiteY4" fmla="*/ 0 h 1292006"/>
              <a:gd name="connsiteX5" fmla="*/ 2849061 w 3486430"/>
              <a:gd name="connsiteY5" fmla="*/ 0 h 1292006"/>
              <a:gd name="connsiteX6" fmla="*/ 1575185 w 3486430"/>
              <a:gd name="connsiteY6" fmla="*/ 0 h 1292006"/>
              <a:gd name="connsiteX0" fmla="*/ 0 w 4123369"/>
              <a:gd name="connsiteY0" fmla="*/ 25282 h 1292007"/>
              <a:gd name="connsiteX1" fmla="*/ 636940 w 4123369"/>
              <a:gd name="connsiteY1" fmla="*/ 1292007 h 1292007"/>
              <a:gd name="connsiteX2" fmla="*/ 4123369 w 4123369"/>
              <a:gd name="connsiteY2" fmla="*/ 1280178 h 1292007"/>
              <a:gd name="connsiteX3" fmla="*/ 3486419 w 4123369"/>
              <a:gd name="connsiteY3" fmla="*/ 841 h 1292007"/>
              <a:gd name="connsiteX4" fmla="*/ 3486837 w 4123369"/>
              <a:gd name="connsiteY4" fmla="*/ 0 h 1292007"/>
              <a:gd name="connsiteX5" fmla="*/ 3486000 w 4123369"/>
              <a:gd name="connsiteY5" fmla="*/ 0 h 1292007"/>
              <a:gd name="connsiteX6" fmla="*/ 0 w 4123369"/>
              <a:gd name="connsiteY6" fmla="*/ 25282 h 129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3369" h="1292007">
                <a:moveTo>
                  <a:pt x="0" y="25282"/>
                </a:moveTo>
                <a:lnTo>
                  <a:pt x="636940" y="1292007"/>
                </a:lnTo>
                <a:lnTo>
                  <a:pt x="4123369" y="1280178"/>
                </a:lnTo>
                <a:lnTo>
                  <a:pt x="3486419" y="841"/>
                </a:lnTo>
                <a:lnTo>
                  <a:pt x="3486837" y="0"/>
                </a:lnTo>
                <a:lnTo>
                  <a:pt x="3486000" y="0"/>
                </a:lnTo>
                <a:lnTo>
                  <a:pt x="0" y="25282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28" name="Freeform: Shape 52">
            <a:extLst>
              <a:ext uri="{FF2B5EF4-FFF2-40B4-BE49-F238E27FC236}">
                <a16:creationId xmlns:a16="http://schemas.microsoft.com/office/drawing/2014/main" id="{41ADF612-98C0-7FBD-7E4A-F2963B63DC95}"/>
              </a:ext>
            </a:extLst>
          </p:cNvPr>
          <p:cNvSpPr/>
          <p:nvPr/>
        </p:nvSpPr>
        <p:spPr>
          <a:xfrm rot="5400000" flipH="1" flipV="1">
            <a:off x="10696774" y="2291574"/>
            <a:ext cx="1782300" cy="570018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636532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289701 w 1911245"/>
              <a:gd name="connsiteY1" fmla="*/ 1229317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324019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683236 w 1911245"/>
              <a:gd name="connsiteY1" fmla="*/ 1191782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589610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0 w 1911245"/>
              <a:gd name="connsiteY5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0 w 1911245"/>
              <a:gd name="connsiteY4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619264 w 1911245"/>
              <a:gd name="connsiteY3" fmla="*/ 13482 h 1280178"/>
              <a:gd name="connsiteX4" fmla="*/ 0 w 1911245"/>
              <a:gd name="connsiteY4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295488" y="1279365"/>
                </a:lnTo>
                <a:lnTo>
                  <a:pt x="1911245" y="1280178"/>
                </a:lnTo>
                <a:lnTo>
                  <a:pt x="1619264" y="1348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29" name="Rectangle: Rounded Corners 79">
            <a:extLst>
              <a:ext uri="{FF2B5EF4-FFF2-40B4-BE49-F238E27FC236}">
                <a16:creationId xmlns:a16="http://schemas.microsoft.com/office/drawing/2014/main" id="{7A3EE540-B378-426D-A4CF-23B4788715D7}"/>
              </a:ext>
            </a:extLst>
          </p:cNvPr>
          <p:cNvSpPr/>
          <p:nvPr/>
        </p:nvSpPr>
        <p:spPr>
          <a:xfrm>
            <a:off x="10962647" y="2095816"/>
            <a:ext cx="112984" cy="1269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Rectangle: Rounded Corners 80">
            <a:extLst>
              <a:ext uri="{FF2B5EF4-FFF2-40B4-BE49-F238E27FC236}">
                <a16:creationId xmlns:a16="http://schemas.microsoft.com/office/drawing/2014/main" id="{AA37C544-7EF7-C60A-DED8-FA3F5E2415EB}"/>
              </a:ext>
            </a:extLst>
          </p:cNvPr>
          <p:cNvSpPr/>
          <p:nvPr/>
        </p:nvSpPr>
        <p:spPr>
          <a:xfrm>
            <a:off x="10973905" y="2725896"/>
            <a:ext cx="101727" cy="628850"/>
          </a:xfrm>
          <a:prstGeom prst="roundRect">
            <a:avLst>
              <a:gd name="adj" fmla="val 50000"/>
            </a:avLst>
          </a:prstGeom>
          <a:solidFill>
            <a:srgbClr val="6A46A5"/>
          </a:solidFill>
          <a:ln>
            <a:solidFill>
              <a:srgbClr val="6A46A5"/>
            </a:solidFill>
          </a:ln>
          <a:effectLst/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1C84FBA-1DA0-0810-BB02-1A5FE1A9A173}"/>
              </a:ext>
            </a:extLst>
          </p:cNvPr>
          <p:cNvSpPr txBox="1"/>
          <p:nvPr/>
        </p:nvSpPr>
        <p:spPr>
          <a:xfrm>
            <a:off x="10960916" y="2599904"/>
            <a:ext cx="442472" cy="50783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7030A0"/>
                </a:solidFill>
              </a:rPr>
              <a:t>50 %</a:t>
            </a:r>
          </a:p>
        </p:txBody>
      </p:sp>
      <p:sp>
        <p:nvSpPr>
          <p:cNvPr id="33" name="SullyAccentText2">
            <a:extLst>
              <a:ext uri="{FF2B5EF4-FFF2-40B4-BE49-F238E27FC236}">
                <a16:creationId xmlns:a16="http://schemas.microsoft.com/office/drawing/2014/main" id="{40A815E6-470B-B2A0-8BEE-9F9F837DE68A}"/>
              </a:ext>
            </a:extLst>
          </p:cNvPr>
          <p:cNvSpPr txBox="1"/>
          <p:nvPr/>
        </p:nvSpPr>
        <p:spPr>
          <a:xfrm rot="15794291">
            <a:off x="10749221" y="2363746"/>
            <a:ext cx="1661982" cy="307777"/>
          </a:xfrm>
          <a:prstGeom prst="rect">
            <a:avLst/>
          </a:prstGeom>
          <a:noFill/>
          <a:scene3d>
            <a:camera prst="isometricOffAxis1Right">
              <a:rot lat="21003001" lon="21131729" rev="2132204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6A46A5"/>
                </a:solidFill>
                <a:latin typeface="Aptos" panose="020B0004020202020204" pitchFamily="34" charset="0"/>
              </a:rPr>
              <a:t>Communication</a:t>
            </a:r>
          </a:p>
        </p:txBody>
      </p:sp>
      <p:grpSp>
        <p:nvGrpSpPr>
          <p:cNvPr id="110" name="Graphic 31">
            <a:extLst>
              <a:ext uri="{FF2B5EF4-FFF2-40B4-BE49-F238E27FC236}">
                <a16:creationId xmlns:a16="http://schemas.microsoft.com/office/drawing/2014/main" id="{4EBDEB05-9C0B-0873-148C-696DAC7745AA}"/>
              </a:ext>
            </a:extLst>
          </p:cNvPr>
          <p:cNvGrpSpPr/>
          <p:nvPr/>
        </p:nvGrpSpPr>
        <p:grpSpPr>
          <a:xfrm>
            <a:off x="11421860" y="3422085"/>
            <a:ext cx="238905" cy="243256"/>
            <a:chOff x="8671702" y="3881402"/>
            <a:chExt cx="583676" cy="583676"/>
          </a:xfr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11" name="Freeform: Shape 171">
              <a:extLst>
                <a:ext uri="{FF2B5EF4-FFF2-40B4-BE49-F238E27FC236}">
                  <a16:creationId xmlns:a16="http://schemas.microsoft.com/office/drawing/2014/main" id="{4292230C-02CE-DE78-DDCB-BA75CB8917A0}"/>
                </a:ext>
              </a:extLst>
            </p:cNvPr>
            <p:cNvSpPr/>
            <p:nvPr/>
          </p:nvSpPr>
          <p:spPr>
            <a:xfrm>
              <a:off x="8742842" y="4343072"/>
              <a:ext cx="131774" cy="108552"/>
            </a:xfrm>
            <a:custGeom>
              <a:avLst/>
              <a:gdLst>
                <a:gd name="connsiteX0" fmla="*/ 0 w 131774"/>
                <a:gd name="connsiteY0" fmla="*/ 21563 h 108552"/>
                <a:gd name="connsiteX1" fmla="*/ 131774 w 131774"/>
                <a:gd name="connsiteY1" fmla="*/ 108552 h 108552"/>
                <a:gd name="connsiteX2" fmla="*/ 72614 w 131774"/>
                <a:gd name="connsiteY2" fmla="*/ 0 h 108552"/>
                <a:gd name="connsiteX3" fmla="*/ 0 w 131774"/>
                <a:gd name="connsiteY3" fmla="*/ 21563 h 108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74" h="108552">
                  <a:moveTo>
                    <a:pt x="0" y="21563"/>
                  </a:moveTo>
                  <a:cubicBezTo>
                    <a:pt x="34648" y="61556"/>
                    <a:pt x="80170" y="91965"/>
                    <a:pt x="131774" y="108552"/>
                  </a:cubicBezTo>
                  <a:cubicBezTo>
                    <a:pt x="107446" y="82013"/>
                    <a:pt x="87173" y="44785"/>
                    <a:pt x="72614" y="0"/>
                  </a:cubicBezTo>
                  <a:cubicBezTo>
                    <a:pt x="47365" y="5713"/>
                    <a:pt x="23037" y="13085"/>
                    <a:pt x="0" y="21563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72">
              <a:extLst>
                <a:ext uri="{FF2B5EF4-FFF2-40B4-BE49-F238E27FC236}">
                  <a16:creationId xmlns:a16="http://schemas.microsoft.com/office/drawing/2014/main" id="{7CA2DCB2-A646-B3B0-F15F-F4C2EF412135}"/>
                </a:ext>
              </a:extLst>
            </p:cNvPr>
            <p:cNvSpPr/>
            <p:nvPr/>
          </p:nvSpPr>
          <p:spPr>
            <a:xfrm>
              <a:off x="8842364" y="4326854"/>
              <a:ext cx="107446" cy="138224"/>
            </a:xfrm>
            <a:custGeom>
              <a:avLst/>
              <a:gdLst>
                <a:gd name="connsiteX0" fmla="*/ 184 w 107446"/>
                <a:gd name="connsiteY0" fmla="*/ 10505 h 138224"/>
                <a:gd name="connsiteX1" fmla="*/ 94914 w 107446"/>
                <a:gd name="connsiteY1" fmla="*/ 137303 h 138224"/>
                <a:gd name="connsiteX2" fmla="*/ 107446 w 107446"/>
                <a:gd name="connsiteY2" fmla="*/ 138225 h 138224"/>
                <a:gd name="connsiteX3" fmla="*/ 107446 w 107446"/>
                <a:gd name="connsiteY3" fmla="*/ 0 h 138224"/>
                <a:gd name="connsiteX4" fmla="*/ 0 w 107446"/>
                <a:gd name="connsiteY4" fmla="*/ 10505 h 13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46" h="138224">
                  <a:moveTo>
                    <a:pt x="184" y="10505"/>
                  </a:moveTo>
                  <a:cubicBezTo>
                    <a:pt x="21932" y="75194"/>
                    <a:pt x="56027" y="122375"/>
                    <a:pt x="94914" y="137303"/>
                  </a:cubicBezTo>
                  <a:cubicBezTo>
                    <a:pt x="99153" y="137672"/>
                    <a:pt x="103208" y="138040"/>
                    <a:pt x="107446" y="138225"/>
                  </a:cubicBezTo>
                  <a:lnTo>
                    <a:pt x="107446" y="0"/>
                  </a:lnTo>
                  <a:cubicBezTo>
                    <a:pt x="70403" y="737"/>
                    <a:pt x="34464" y="4239"/>
                    <a:pt x="0" y="10505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73">
              <a:extLst>
                <a:ext uri="{FF2B5EF4-FFF2-40B4-BE49-F238E27FC236}">
                  <a16:creationId xmlns:a16="http://schemas.microsoft.com/office/drawing/2014/main" id="{044FF691-3824-8FB5-14A5-6B8B4A2D95C6}"/>
                </a:ext>
              </a:extLst>
            </p:cNvPr>
            <p:cNvSpPr/>
            <p:nvPr/>
          </p:nvSpPr>
          <p:spPr>
            <a:xfrm>
              <a:off x="8671702" y="4186418"/>
              <a:ext cx="136197" cy="156101"/>
            </a:xfrm>
            <a:custGeom>
              <a:avLst/>
              <a:gdLst>
                <a:gd name="connsiteX0" fmla="*/ 118873 w 136197"/>
                <a:gd name="connsiteY0" fmla="*/ 184 h 156101"/>
                <a:gd name="connsiteX1" fmla="*/ 0 w 136197"/>
                <a:gd name="connsiteY1" fmla="*/ 184 h 156101"/>
                <a:gd name="connsiteX2" fmla="*/ 53816 w 136197"/>
                <a:gd name="connsiteY2" fmla="*/ 156101 h 156101"/>
                <a:gd name="connsiteX3" fmla="*/ 136198 w 136197"/>
                <a:gd name="connsiteY3" fmla="*/ 130668 h 156101"/>
                <a:gd name="connsiteX4" fmla="*/ 118689 w 136197"/>
                <a:gd name="connsiteY4" fmla="*/ 0 h 156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197" h="156101">
                  <a:moveTo>
                    <a:pt x="118873" y="184"/>
                  </a:moveTo>
                  <a:lnTo>
                    <a:pt x="0" y="184"/>
                  </a:lnTo>
                  <a:cubicBezTo>
                    <a:pt x="2580" y="58238"/>
                    <a:pt x="22300" y="111870"/>
                    <a:pt x="53816" y="156101"/>
                  </a:cubicBezTo>
                  <a:cubicBezTo>
                    <a:pt x="79802" y="145965"/>
                    <a:pt x="107262" y="137487"/>
                    <a:pt x="136198" y="130668"/>
                  </a:cubicBezTo>
                  <a:cubicBezTo>
                    <a:pt x="125877" y="91228"/>
                    <a:pt x="119795" y="47181"/>
                    <a:pt x="118689" y="0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74">
              <a:extLst>
                <a:ext uri="{FF2B5EF4-FFF2-40B4-BE49-F238E27FC236}">
                  <a16:creationId xmlns:a16="http://schemas.microsoft.com/office/drawing/2014/main" id="{09BE9F32-87D5-69D1-F93D-3041ACF27525}"/>
                </a:ext>
              </a:extLst>
            </p:cNvPr>
            <p:cNvSpPr/>
            <p:nvPr/>
          </p:nvSpPr>
          <p:spPr>
            <a:xfrm>
              <a:off x="8746159" y="3894856"/>
              <a:ext cx="128641" cy="104129"/>
            </a:xfrm>
            <a:custGeom>
              <a:avLst/>
              <a:gdLst>
                <a:gd name="connsiteX0" fmla="*/ 128457 w 128641"/>
                <a:gd name="connsiteY0" fmla="*/ 0 h 104129"/>
                <a:gd name="connsiteX1" fmla="*/ 0 w 128641"/>
                <a:gd name="connsiteY1" fmla="*/ 83303 h 104129"/>
                <a:gd name="connsiteX2" fmla="*/ 70955 w 128641"/>
                <a:gd name="connsiteY2" fmla="*/ 104129 h 104129"/>
                <a:gd name="connsiteX3" fmla="*/ 128641 w 128641"/>
                <a:gd name="connsiteY3" fmla="*/ 0 h 10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641" h="104129">
                  <a:moveTo>
                    <a:pt x="128457" y="0"/>
                  </a:moveTo>
                  <a:cubicBezTo>
                    <a:pt x="78327" y="16034"/>
                    <a:pt x="34279" y="45153"/>
                    <a:pt x="0" y="83303"/>
                  </a:cubicBezTo>
                  <a:cubicBezTo>
                    <a:pt x="22485" y="91413"/>
                    <a:pt x="46259" y="98600"/>
                    <a:pt x="70955" y="104129"/>
                  </a:cubicBezTo>
                  <a:cubicBezTo>
                    <a:pt x="85331" y="61372"/>
                    <a:pt x="105235" y="25802"/>
                    <a:pt x="128641" y="0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75">
              <a:extLst>
                <a:ext uri="{FF2B5EF4-FFF2-40B4-BE49-F238E27FC236}">
                  <a16:creationId xmlns:a16="http://schemas.microsoft.com/office/drawing/2014/main" id="{1F4E6DE9-650F-CDA1-96BE-D32C018F24BA}"/>
                </a:ext>
              </a:extLst>
            </p:cNvPr>
            <p:cNvSpPr/>
            <p:nvPr/>
          </p:nvSpPr>
          <p:spPr>
            <a:xfrm>
              <a:off x="8671702" y="3999906"/>
              <a:ext cx="137487" cy="159787"/>
            </a:xfrm>
            <a:custGeom>
              <a:avLst/>
              <a:gdLst>
                <a:gd name="connsiteX0" fmla="*/ 137487 w 137487"/>
                <a:gd name="connsiteY0" fmla="*/ 24696 h 159787"/>
                <a:gd name="connsiteX1" fmla="*/ 56580 w 137487"/>
                <a:gd name="connsiteY1" fmla="*/ 0 h 159787"/>
                <a:gd name="connsiteX2" fmla="*/ 0 w 137487"/>
                <a:gd name="connsiteY2" fmla="*/ 159788 h 159787"/>
                <a:gd name="connsiteX3" fmla="*/ 118873 w 137487"/>
                <a:gd name="connsiteY3" fmla="*/ 159788 h 159787"/>
                <a:gd name="connsiteX4" fmla="*/ 137487 w 137487"/>
                <a:gd name="connsiteY4" fmla="*/ 24696 h 15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87" h="159787">
                  <a:moveTo>
                    <a:pt x="137487" y="24696"/>
                  </a:moveTo>
                  <a:cubicBezTo>
                    <a:pt x="109290" y="18246"/>
                    <a:pt x="82197" y="9768"/>
                    <a:pt x="56580" y="0"/>
                  </a:cubicBezTo>
                  <a:cubicBezTo>
                    <a:pt x="23222" y="45153"/>
                    <a:pt x="2580" y="100075"/>
                    <a:pt x="0" y="159788"/>
                  </a:cubicBezTo>
                  <a:lnTo>
                    <a:pt x="118873" y="159788"/>
                  </a:lnTo>
                  <a:cubicBezTo>
                    <a:pt x="119979" y="110948"/>
                    <a:pt x="126430" y="65242"/>
                    <a:pt x="137487" y="24696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6" name="Freeform: Shape 176">
              <a:extLst>
                <a:ext uri="{FF2B5EF4-FFF2-40B4-BE49-F238E27FC236}">
                  <a16:creationId xmlns:a16="http://schemas.microsoft.com/office/drawing/2014/main" id="{21C85D1B-8743-CC31-D17E-7E0577F48585}"/>
                </a:ext>
              </a:extLst>
            </p:cNvPr>
            <p:cNvSpPr/>
            <p:nvPr/>
          </p:nvSpPr>
          <p:spPr>
            <a:xfrm>
              <a:off x="8976902" y="4326854"/>
              <a:ext cx="107446" cy="138224"/>
            </a:xfrm>
            <a:custGeom>
              <a:avLst/>
              <a:gdLst>
                <a:gd name="connsiteX0" fmla="*/ 107447 w 107446"/>
                <a:gd name="connsiteY0" fmla="*/ 10505 h 138224"/>
                <a:gd name="connsiteX1" fmla="*/ 0 w 107446"/>
                <a:gd name="connsiteY1" fmla="*/ 0 h 138224"/>
                <a:gd name="connsiteX2" fmla="*/ 0 w 107446"/>
                <a:gd name="connsiteY2" fmla="*/ 138225 h 138224"/>
                <a:gd name="connsiteX3" fmla="*/ 12533 w 107446"/>
                <a:gd name="connsiteY3" fmla="*/ 137303 h 138224"/>
                <a:gd name="connsiteX4" fmla="*/ 107262 w 107446"/>
                <a:gd name="connsiteY4" fmla="*/ 10505 h 138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446" h="138224">
                  <a:moveTo>
                    <a:pt x="107447" y="10505"/>
                  </a:moveTo>
                  <a:cubicBezTo>
                    <a:pt x="73167" y="4239"/>
                    <a:pt x="37044" y="737"/>
                    <a:pt x="0" y="0"/>
                  </a:cubicBezTo>
                  <a:lnTo>
                    <a:pt x="0" y="138225"/>
                  </a:lnTo>
                  <a:cubicBezTo>
                    <a:pt x="4239" y="138040"/>
                    <a:pt x="8478" y="137672"/>
                    <a:pt x="12533" y="137303"/>
                  </a:cubicBezTo>
                  <a:cubicBezTo>
                    <a:pt x="51420" y="122375"/>
                    <a:pt x="85515" y="75378"/>
                    <a:pt x="107262" y="10505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77">
              <a:extLst>
                <a:ext uri="{FF2B5EF4-FFF2-40B4-BE49-F238E27FC236}">
                  <a16:creationId xmlns:a16="http://schemas.microsoft.com/office/drawing/2014/main" id="{CD280F6B-F72B-092A-29ED-A2246FB73D9A}"/>
                </a:ext>
              </a:extLst>
            </p:cNvPr>
            <p:cNvSpPr/>
            <p:nvPr/>
          </p:nvSpPr>
          <p:spPr>
            <a:xfrm>
              <a:off x="8844207" y="3881586"/>
              <a:ext cx="105787" cy="133248"/>
            </a:xfrm>
            <a:custGeom>
              <a:avLst/>
              <a:gdLst>
                <a:gd name="connsiteX0" fmla="*/ 0 w 105787"/>
                <a:gd name="connsiteY0" fmla="*/ 122928 h 133248"/>
                <a:gd name="connsiteX1" fmla="*/ 105788 w 105787"/>
                <a:gd name="connsiteY1" fmla="*/ 133248 h 133248"/>
                <a:gd name="connsiteX2" fmla="*/ 105788 w 105787"/>
                <a:gd name="connsiteY2" fmla="*/ 0 h 133248"/>
                <a:gd name="connsiteX3" fmla="*/ 93256 w 105787"/>
                <a:gd name="connsiteY3" fmla="*/ 922 h 133248"/>
                <a:gd name="connsiteX4" fmla="*/ 0 w 105787"/>
                <a:gd name="connsiteY4" fmla="*/ 123112 h 1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787" h="133248">
                  <a:moveTo>
                    <a:pt x="0" y="122928"/>
                  </a:moveTo>
                  <a:cubicBezTo>
                    <a:pt x="33911" y="129010"/>
                    <a:pt x="69296" y="132511"/>
                    <a:pt x="105788" y="133248"/>
                  </a:cubicBezTo>
                  <a:lnTo>
                    <a:pt x="105788" y="0"/>
                  </a:lnTo>
                  <a:cubicBezTo>
                    <a:pt x="101549" y="184"/>
                    <a:pt x="97310" y="553"/>
                    <a:pt x="93256" y="922"/>
                  </a:cubicBezTo>
                  <a:cubicBezTo>
                    <a:pt x="55290" y="15481"/>
                    <a:pt x="21932" y="60635"/>
                    <a:pt x="0" y="123112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18" name="Freeform: Shape 178">
              <a:extLst>
                <a:ext uri="{FF2B5EF4-FFF2-40B4-BE49-F238E27FC236}">
                  <a16:creationId xmlns:a16="http://schemas.microsoft.com/office/drawing/2014/main" id="{7CBC85B6-0201-6198-78CA-69F2C03011F8}"/>
                </a:ext>
              </a:extLst>
            </p:cNvPr>
            <p:cNvSpPr/>
            <p:nvPr/>
          </p:nvSpPr>
          <p:spPr>
            <a:xfrm>
              <a:off x="8977087" y="4186418"/>
              <a:ext cx="132511" cy="124955"/>
            </a:xfrm>
            <a:custGeom>
              <a:avLst/>
              <a:gdLst>
                <a:gd name="connsiteX0" fmla="*/ 132511 w 132511"/>
                <a:gd name="connsiteY0" fmla="*/ 184 h 124955"/>
                <a:gd name="connsiteX1" fmla="*/ 0 w 132511"/>
                <a:gd name="connsiteY1" fmla="*/ 184 h 124955"/>
                <a:gd name="connsiteX2" fmla="*/ 0 w 132511"/>
                <a:gd name="connsiteY2" fmla="*/ 113344 h 124955"/>
                <a:gd name="connsiteX3" fmla="*/ 115187 w 132511"/>
                <a:gd name="connsiteY3" fmla="*/ 124955 h 124955"/>
                <a:gd name="connsiteX4" fmla="*/ 132511 w 132511"/>
                <a:gd name="connsiteY4" fmla="*/ 0 h 124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511" h="124955">
                  <a:moveTo>
                    <a:pt x="132511" y="184"/>
                  </a:moveTo>
                  <a:lnTo>
                    <a:pt x="0" y="184"/>
                  </a:lnTo>
                  <a:lnTo>
                    <a:pt x="0" y="113344"/>
                  </a:lnTo>
                  <a:cubicBezTo>
                    <a:pt x="39809" y="114081"/>
                    <a:pt x="78327" y="118136"/>
                    <a:pt x="115187" y="124955"/>
                  </a:cubicBezTo>
                  <a:cubicBezTo>
                    <a:pt x="125323" y="87174"/>
                    <a:pt x="131590" y="44785"/>
                    <a:pt x="132511" y="0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79">
              <a:extLst>
                <a:ext uri="{FF2B5EF4-FFF2-40B4-BE49-F238E27FC236}">
                  <a16:creationId xmlns:a16="http://schemas.microsoft.com/office/drawing/2014/main" id="{B51569ED-BA3E-16D3-D49A-7EF26DEF7155}"/>
                </a:ext>
              </a:extLst>
            </p:cNvPr>
            <p:cNvSpPr/>
            <p:nvPr/>
          </p:nvSpPr>
          <p:spPr>
            <a:xfrm>
              <a:off x="8817483" y="4186602"/>
              <a:ext cx="132511" cy="124955"/>
            </a:xfrm>
            <a:custGeom>
              <a:avLst/>
              <a:gdLst>
                <a:gd name="connsiteX0" fmla="*/ 132511 w 132511"/>
                <a:gd name="connsiteY0" fmla="*/ 0 h 124955"/>
                <a:gd name="connsiteX1" fmla="*/ 0 w 132511"/>
                <a:gd name="connsiteY1" fmla="*/ 0 h 124955"/>
                <a:gd name="connsiteX2" fmla="*/ 17324 w 132511"/>
                <a:gd name="connsiteY2" fmla="*/ 124955 h 124955"/>
                <a:gd name="connsiteX3" fmla="*/ 132511 w 132511"/>
                <a:gd name="connsiteY3" fmla="*/ 113344 h 124955"/>
                <a:gd name="connsiteX4" fmla="*/ 132511 w 132511"/>
                <a:gd name="connsiteY4" fmla="*/ 184 h 124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511" h="124955">
                  <a:moveTo>
                    <a:pt x="132511" y="0"/>
                  </a:moveTo>
                  <a:lnTo>
                    <a:pt x="0" y="0"/>
                  </a:lnTo>
                  <a:cubicBezTo>
                    <a:pt x="1106" y="44600"/>
                    <a:pt x="7188" y="87174"/>
                    <a:pt x="17324" y="124955"/>
                  </a:cubicBezTo>
                  <a:cubicBezTo>
                    <a:pt x="54184" y="117952"/>
                    <a:pt x="92703" y="114081"/>
                    <a:pt x="132511" y="113344"/>
                  </a:cubicBezTo>
                  <a:lnTo>
                    <a:pt x="132511" y="184"/>
                  </a:ln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80">
              <a:extLst>
                <a:ext uri="{FF2B5EF4-FFF2-40B4-BE49-F238E27FC236}">
                  <a16:creationId xmlns:a16="http://schemas.microsoft.com/office/drawing/2014/main" id="{204F0B42-93DB-B363-0DCB-696064810995}"/>
                </a:ext>
              </a:extLst>
            </p:cNvPr>
            <p:cNvSpPr/>
            <p:nvPr/>
          </p:nvSpPr>
          <p:spPr>
            <a:xfrm>
              <a:off x="9052280" y="4342888"/>
              <a:ext cx="131774" cy="108552"/>
            </a:xfrm>
            <a:custGeom>
              <a:avLst/>
              <a:gdLst>
                <a:gd name="connsiteX0" fmla="*/ 0 w 131774"/>
                <a:gd name="connsiteY0" fmla="*/ 108552 h 108552"/>
                <a:gd name="connsiteX1" fmla="*/ 131775 w 131774"/>
                <a:gd name="connsiteY1" fmla="*/ 21563 h 108552"/>
                <a:gd name="connsiteX2" fmla="*/ 59161 w 131774"/>
                <a:gd name="connsiteY2" fmla="*/ 0 h 108552"/>
                <a:gd name="connsiteX3" fmla="*/ 0 w 131774"/>
                <a:gd name="connsiteY3" fmla="*/ 108552 h 108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1774" h="108552">
                  <a:moveTo>
                    <a:pt x="0" y="108552"/>
                  </a:moveTo>
                  <a:cubicBezTo>
                    <a:pt x="51604" y="92150"/>
                    <a:pt x="96942" y="61556"/>
                    <a:pt x="131775" y="21563"/>
                  </a:cubicBezTo>
                  <a:cubicBezTo>
                    <a:pt x="108737" y="13085"/>
                    <a:pt x="84594" y="5713"/>
                    <a:pt x="59161" y="0"/>
                  </a:cubicBezTo>
                  <a:cubicBezTo>
                    <a:pt x="44601" y="44785"/>
                    <a:pt x="24143" y="82013"/>
                    <a:pt x="0" y="108552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81">
              <a:extLst>
                <a:ext uri="{FF2B5EF4-FFF2-40B4-BE49-F238E27FC236}">
                  <a16:creationId xmlns:a16="http://schemas.microsoft.com/office/drawing/2014/main" id="{2DFD9CB7-A69E-A211-F23C-299E507B46A5}"/>
                </a:ext>
              </a:extLst>
            </p:cNvPr>
            <p:cNvSpPr/>
            <p:nvPr/>
          </p:nvSpPr>
          <p:spPr>
            <a:xfrm>
              <a:off x="8976902" y="4030131"/>
              <a:ext cx="132511" cy="129562"/>
            </a:xfrm>
            <a:custGeom>
              <a:avLst/>
              <a:gdLst>
                <a:gd name="connsiteX0" fmla="*/ 0 w 132511"/>
                <a:gd name="connsiteY0" fmla="*/ 129563 h 129562"/>
                <a:gd name="connsiteX1" fmla="*/ 132511 w 132511"/>
                <a:gd name="connsiteY1" fmla="*/ 129563 h 129562"/>
                <a:gd name="connsiteX2" fmla="*/ 113898 w 132511"/>
                <a:gd name="connsiteY2" fmla="*/ 0 h 129562"/>
                <a:gd name="connsiteX3" fmla="*/ 0 w 132511"/>
                <a:gd name="connsiteY3" fmla="*/ 11427 h 129562"/>
                <a:gd name="connsiteX4" fmla="*/ 0 w 132511"/>
                <a:gd name="connsiteY4" fmla="*/ 129563 h 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511" h="129562">
                  <a:moveTo>
                    <a:pt x="0" y="129563"/>
                  </a:moveTo>
                  <a:lnTo>
                    <a:pt x="132511" y="129563"/>
                  </a:lnTo>
                  <a:cubicBezTo>
                    <a:pt x="131406" y="83119"/>
                    <a:pt x="124771" y="39072"/>
                    <a:pt x="113898" y="0"/>
                  </a:cubicBezTo>
                  <a:cubicBezTo>
                    <a:pt x="77406" y="6819"/>
                    <a:pt x="39256" y="10689"/>
                    <a:pt x="0" y="11427"/>
                  </a:cubicBezTo>
                  <a:lnTo>
                    <a:pt x="0" y="129563"/>
                  </a:ln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82">
              <a:extLst>
                <a:ext uri="{FF2B5EF4-FFF2-40B4-BE49-F238E27FC236}">
                  <a16:creationId xmlns:a16="http://schemas.microsoft.com/office/drawing/2014/main" id="{98A7DBE1-8FB0-2588-9B8D-5CD307A2E4CE}"/>
                </a:ext>
              </a:extLst>
            </p:cNvPr>
            <p:cNvSpPr/>
            <p:nvPr/>
          </p:nvSpPr>
          <p:spPr>
            <a:xfrm>
              <a:off x="8817483" y="4030131"/>
              <a:ext cx="132511" cy="129562"/>
            </a:xfrm>
            <a:custGeom>
              <a:avLst/>
              <a:gdLst>
                <a:gd name="connsiteX0" fmla="*/ 132511 w 132511"/>
                <a:gd name="connsiteY0" fmla="*/ 129563 h 129562"/>
                <a:gd name="connsiteX1" fmla="*/ 132511 w 132511"/>
                <a:gd name="connsiteY1" fmla="*/ 11427 h 129562"/>
                <a:gd name="connsiteX2" fmla="*/ 18614 w 132511"/>
                <a:gd name="connsiteY2" fmla="*/ 0 h 129562"/>
                <a:gd name="connsiteX3" fmla="*/ 0 w 132511"/>
                <a:gd name="connsiteY3" fmla="*/ 129563 h 129562"/>
                <a:gd name="connsiteX4" fmla="*/ 132511 w 132511"/>
                <a:gd name="connsiteY4" fmla="*/ 129563 h 129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511" h="129562">
                  <a:moveTo>
                    <a:pt x="132511" y="129563"/>
                  </a:moveTo>
                  <a:lnTo>
                    <a:pt x="132511" y="11427"/>
                  </a:lnTo>
                  <a:cubicBezTo>
                    <a:pt x="93256" y="10689"/>
                    <a:pt x="55105" y="6819"/>
                    <a:pt x="18614" y="0"/>
                  </a:cubicBezTo>
                  <a:cubicBezTo>
                    <a:pt x="7741" y="38887"/>
                    <a:pt x="921" y="82935"/>
                    <a:pt x="0" y="129563"/>
                  </a:cubicBezTo>
                  <a:lnTo>
                    <a:pt x="132511" y="129563"/>
                  </a:ln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4" name="Freeform: Shape 183">
              <a:extLst>
                <a:ext uri="{FF2B5EF4-FFF2-40B4-BE49-F238E27FC236}">
                  <a16:creationId xmlns:a16="http://schemas.microsoft.com/office/drawing/2014/main" id="{1E3A9743-3829-59E1-DCAB-3B1E09DA1AFB}"/>
                </a:ext>
              </a:extLst>
            </p:cNvPr>
            <p:cNvSpPr/>
            <p:nvPr/>
          </p:nvSpPr>
          <p:spPr>
            <a:xfrm>
              <a:off x="9052465" y="3894856"/>
              <a:ext cx="128641" cy="104129"/>
            </a:xfrm>
            <a:custGeom>
              <a:avLst/>
              <a:gdLst>
                <a:gd name="connsiteX0" fmla="*/ 128457 w 128641"/>
                <a:gd name="connsiteY0" fmla="*/ 83303 h 104129"/>
                <a:gd name="connsiteX1" fmla="*/ 0 w 128641"/>
                <a:gd name="connsiteY1" fmla="*/ 0 h 104129"/>
                <a:gd name="connsiteX2" fmla="*/ 57686 w 128641"/>
                <a:gd name="connsiteY2" fmla="*/ 104129 h 104129"/>
                <a:gd name="connsiteX3" fmla="*/ 128641 w 128641"/>
                <a:gd name="connsiteY3" fmla="*/ 83303 h 104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641" h="104129">
                  <a:moveTo>
                    <a:pt x="128457" y="83303"/>
                  </a:moveTo>
                  <a:cubicBezTo>
                    <a:pt x="94177" y="45153"/>
                    <a:pt x="49945" y="16034"/>
                    <a:pt x="0" y="0"/>
                  </a:cubicBezTo>
                  <a:cubicBezTo>
                    <a:pt x="23406" y="25618"/>
                    <a:pt x="43126" y="61188"/>
                    <a:pt x="57686" y="104129"/>
                  </a:cubicBezTo>
                  <a:cubicBezTo>
                    <a:pt x="82382" y="98600"/>
                    <a:pt x="105972" y="91413"/>
                    <a:pt x="128641" y="83303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125" name="Freeform: Shape 184">
              <a:extLst>
                <a:ext uri="{FF2B5EF4-FFF2-40B4-BE49-F238E27FC236}">
                  <a16:creationId xmlns:a16="http://schemas.microsoft.com/office/drawing/2014/main" id="{9074C366-C1F4-9E1F-267A-DDD93DB5EE69}"/>
                </a:ext>
              </a:extLst>
            </p:cNvPr>
            <p:cNvSpPr/>
            <p:nvPr/>
          </p:nvSpPr>
          <p:spPr>
            <a:xfrm>
              <a:off x="9117891" y="3999906"/>
              <a:ext cx="137487" cy="159787"/>
            </a:xfrm>
            <a:custGeom>
              <a:avLst/>
              <a:gdLst>
                <a:gd name="connsiteX0" fmla="*/ 18614 w 137487"/>
                <a:gd name="connsiteY0" fmla="*/ 159788 h 159787"/>
                <a:gd name="connsiteX1" fmla="*/ 137488 w 137487"/>
                <a:gd name="connsiteY1" fmla="*/ 159788 h 159787"/>
                <a:gd name="connsiteX2" fmla="*/ 80908 w 137487"/>
                <a:gd name="connsiteY2" fmla="*/ 0 h 159787"/>
                <a:gd name="connsiteX3" fmla="*/ 0 w 137487"/>
                <a:gd name="connsiteY3" fmla="*/ 24696 h 159787"/>
                <a:gd name="connsiteX4" fmla="*/ 18614 w 137487"/>
                <a:gd name="connsiteY4" fmla="*/ 159788 h 159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487" h="159787">
                  <a:moveTo>
                    <a:pt x="18614" y="159788"/>
                  </a:moveTo>
                  <a:lnTo>
                    <a:pt x="137488" y="159788"/>
                  </a:lnTo>
                  <a:cubicBezTo>
                    <a:pt x="134724" y="100075"/>
                    <a:pt x="114081" y="44969"/>
                    <a:pt x="80908" y="0"/>
                  </a:cubicBezTo>
                  <a:cubicBezTo>
                    <a:pt x="55290" y="9768"/>
                    <a:pt x="28382" y="18246"/>
                    <a:pt x="0" y="24696"/>
                  </a:cubicBezTo>
                  <a:cubicBezTo>
                    <a:pt x="11058" y="65242"/>
                    <a:pt x="17693" y="110948"/>
                    <a:pt x="18614" y="159788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85">
              <a:extLst>
                <a:ext uri="{FF2B5EF4-FFF2-40B4-BE49-F238E27FC236}">
                  <a16:creationId xmlns:a16="http://schemas.microsoft.com/office/drawing/2014/main" id="{12E7E6B3-CD6D-54D6-156D-1496ED97BC5F}"/>
                </a:ext>
              </a:extLst>
            </p:cNvPr>
            <p:cNvSpPr/>
            <p:nvPr/>
          </p:nvSpPr>
          <p:spPr>
            <a:xfrm>
              <a:off x="9118997" y="4186786"/>
              <a:ext cx="136381" cy="155917"/>
            </a:xfrm>
            <a:custGeom>
              <a:avLst/>
              <a:gdLst>
                <a:gd name="connsiteX0" fmla="*/ 0 w 136381"/>
                <a:gd name="connsiteY0" fmla="*/ 130484 h 155917"/>
                <a:gd name="connsiteX1" fmla="*/ 82382 w 136381"/>
                <a:gd name="connsiteY1" fmla="*/ 155918 h 155917"/>
                <a:gd name="connsiteX2" fmla="*/ 136382 w 136381"/>
                <a:gd name="connsiteY2" fmla="*/ 0 h 155917"/>
                <a:gd name="connsiteX3" fmla="*/ 17508 w 136381"/>
                <a:gd name="connsiteY3" fmla="*/ 0 h 155917"/>
                <a:gd name="connsiteX4" fmla="*/ 0 w 136381"/>
                <a:gd name="connsiteY4" fmla="*/ 130669 h 155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381" h="155917">
                  <a:moveTo>
                    <a:pt x="0" y="130484"/>
                  </a:moveTo>
                  <a:cubicBezTo>
                    <a:pt x="28751" y="137119"/>
                    <a:pt x="56211" y="145781"/>
                    <a:pt x="82382" y="155918"/>
                  </a:cubicBezTo>
                  <a:cubicBezTo>
                    <a:pt x="114081" y="111501"/>
                    <a:pt x="133617" y="57870"/>
                    <a:pt x="136382" y="0"/>
                  </a:cubicBezTo>
                  <a:lnTo>
                    <a:pt x="17508" y="0"/>
                  </a:lnTo>
                  <a:cubicBezTo>
                    <a:pt x="16587" y="46996"/>
                    <a:pt x="10321" y="91228"/>
                    <a:pt x="0" y="130669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86">
              <a:extLst>
                <a:ext uri="{FF2B5EF4-FFF2-40B4-BE49-F238E27FC236}">
                  <a16:creationId xmlns:a16="http://schemas.microsoft.com/office/drawing/2014/main" id="{EB4B7700-55DB-D129-41A1-27921F89C644}"/>
                </a:ext>
              </a:extLst>
            </p:cNvPr>
            <p:cNvSpPr/>
            <p:nvPr/>
          </p:nvSpPr>
          <p:spPr>
            <a:xfrm>
              <a:off x="8976902" y="3881402"/>
              <a:ext cx="105788" cy="133248"/>
            </a:xfrm>
            <a:custGeom>
              <a:avLst/>
              <a:gdLst>
                <a:gd name="connsiteX0" fmla="*/ 105788 w 105788"/>
                <a:gd name="connsiteY0" fmla="*/ 123112 h 133248"/>
                <a:gd name="connsiteX1" fmla="*/ 12533 w 105788"/>
                <a:gd name="connsiteY1" fmla="*/ 922 h 133248"/>
                <a:gd name="connsiteX2" fmla="*/ 0 w 105788"/>
                <a:gd name="connsiteY2" fmla="*/ 0 h 133248"/>
                <a:gd name="connsiteX3" fmla="*/ 0 w 105788"/>
                <a:gd name="connsiteY3" fmla="*/ 133248 h 133248"/>
                <a:gd name="connsiteX4" fmla="*/ 105788 w 105788"/>
                <a:gd name="connsiteY4" fmla="*/ 122928 h 1332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5788" h="133248">
                  <a:moveTo>
                    <a:pt x="105788" y="123112"/>
                  </a:moveTo>
                  <a:cubicBezTo>
                    <a:pt x="83857" y="60634"/>
                    <a:pt x="50498" y="15481"/>
                    <a:pt x="12533" y="922"/>
                  </a:cubicBezTo>
                  <a:cubicBezTo>
                    <a:pt x="8294" y="553"/>
                    <a:pt x="4239" y="184"/>
                    <a:pt x="0" y="0"/>
                  </a:cubicBezTo>
                  <a:lnTo>
                    <a:pt x="0" y="133248"/>
                  </a:lnTo>
                  <a:cubicBezTo>
                    <a:pt x="36492" y="132511"/>
                    <a:pt x="71877" y="129010"/>
                    <a:pt x="105788" y="122928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1" name="Title 6">
            <a:extLst>
              <a:ext uri="{FF2B5EF4-FFF2-40B4-BE49-F238E27FC236}">
                <a16:creationId xmlns:a16="http://schemas.microsoft.com/office/drawing/2014/main" id="{BD74C745-5C52-C30F-0B8E-32AC09E8A2DF}"/>
              </a:ext>
            </a:extLst>
          </p:cNvPr>
          <p:cNvSpPr txBox="1">
            <a:spLocks/>
          </p:cNvSpPr>
          <p:nvPr/>
        </p:nvSpPr>
        <p:spPr>
          <a:xfrm>
            <a:off x="161490" y="61302"/>
            <a:ext cx="7900465" cy="316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Progress during the Kick off phase on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Communication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07C1BC"/>
              </a:solidFill>
              <a:effectLst/>
              <a:uLnTx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E358B6E-A025-5ED8-6FF4-E4B18E66C710}"/>
              </a:ext>
            </a:extLst>
          </p:cNvPr>
          <p:cNvCxnSpPr>
            <a:cxnSpLocks/>
          </p:cNvCxnSpPr>
          <p:nvPr/>
        </p:nvCxnSpPr>
        <p:spPr>
          <a:xfrm>
            <a:off x="259020" y="403616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230D7F8A-D752-9D1F-A7CB-6A1D5B031FE1}"/>
              </a:ext>
            </a:extLst>
          </p:cNvPr>
          <p:cNvSpPr txBox="1"/>
          <p:nvPr/>
        </p:nvSpPr>
        <p:spPr>
          <a:xfrm>
            <a:off x="5437264" y="461086"/>
            <a:ext cx="4026933" cy="1392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>
                <a:solidFill>
                  <a:schemeClr val="tx2"/>
                </a:solidFill>
                <a:latin typeface="Aptos" panose="020B0004020202020204" pitchFamily="34" charset="0"/>
              </a:rPr>
              <a:t>€ERP</a:t>
            </a:r>
            <a:r>
              <a:rPr lang="en-GB" sz="1600" i="1" baseline="30000" dirty="0">
                <a:solidFill>
                  <a:schemeClr val="tx2"/>
                </a:solidFill>
                <a:latin typeface="Aptos" panose="020B0004020202020204" pitchFamily="34" charset="0"/>
              </a:rPr>
              <a:t>3</a:t>
            </a:r>
            <a:r>
              <a:rPr lang="en-GB" sz="1600" i="1" dirty="0">
                <a:solidFill>
                  <a:schemeClr val="tx2"/>
                </a:solidFill>
                <a:latin typeface="Aptos" panose="020B0004020202020204" pitchFamily="34" charset="0"/>
              </a:rPr>
              <a:t> Presentations</a:t>
            </a:r>
          </a:p>
          <a:p>
            <a:pPr>
              <a:spcBef>
                <a:spcPts val="600"/>
              </a:spcBef>
            </a:pPr>
            <a:r>
              <a:rPr lang="en-GB" sz="1400" dirty="0">
                <a:latin typeface="Aptos" panose="020B0004020202020204" pitchFamily="34" charset="0"/>
              </a:rPr>
              <a:t>Internally: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Enlarged Directorate (Oct. and Dec. 23).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CERN Finance Committee (Sept. 24)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ILO Forums (5 times).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22E873F3-F1A2-4872-237A-415A837762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214" y="4564652"/>
            <a:ext cx="6783198" cy="91567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33F891F-B256-27DA-8A42-ED83B3C67D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490" y="828354"/>
            <a:ext cx="4761958" cy="267358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4D636309-6DF6-AB3D-8225-C43C02AD25E3}"/>
              </a:ext>
            </a:extLst>
          </p:cNvPr>
          <p:cNvSpPr txBox="1"/>
          <p:nvPr/>
        </p:nvSpPr>
        <p:spPr>
          <a:xfrm>
            <a:off x="37596" y="498970"/>
            <a:ext cx="50119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Call for Action at the CERN and the Environment Town Hall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C95D422-5DD6-79A0-E35F-4978EE652834}"/>
              </a:ext>
            </a:extLst>
          </p:cNvPr>
          <p:cNvSpPr txBox="1"/>
          <p:nvPr/>
        </p:nvSpPr>
        <p:spPr>
          <a:xfrm>
            <a:off x="5422770" y="1824761"/>
            <a:ext cx="521548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400" dirty="0">
                <a:latin typeface="Aptos" panose="020B0004020202020204" pitchFamily="34" charset="0"/>
              </a:rPr>
              <a:t>Externally: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CERN Environment Report 2021-2022.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International Technical Safety Forum (Oct. 22).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CERN &amp; the Environment Workshop (Oct.22)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EIROforum ad’hoc Group on Environment (2 times).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CERN Green Village with Pronobo Project (Jun. 23).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Thematic Industry Day - PCB and Electronics Cards Assembly Manufacturing (Nov. 23) 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Big Science Business Forum  (Oct. 24).</a:t>
            </a:r>
          </a:p>
          <a:p>
            <a:pPr marL="285750" indent="-285750">
              <a:spcBef>
                <a:spcPts val="300"/>
              </a:spcBef>
              <a:buFont typeface="Wingdings" panose="05000000000000000000" pitchFamily="2" charset="2"/>
              <a:buChar char="v"/>
            </a:pPr>
            <a:r>
              <a:rPr lang="en-GB" sz="1400" dirty="0">
                <a:latin typeface="Aptos" panose="020B0004020202020204" pitchFamily="34" charset="0"/>
              </a:rPr>
              <a:t>Sustainability people at DESY and F4E Labs (Mar. 25).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EB71E0E-E4F3-90DC-0D0E-AD8E9CEAD5CF}"/>
              </a:ext>
            </a:extLst>
          </p:cNvPr>
          <p:cNvSpPr txBox="1"/>
          <p:nvPr/>
        </p:nvSpPr>
        <p:spPr>
          <a:xfrm>
            <a:off x="10812866" y="1527312"/>
            <a:ext cx="1037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i="1" dirty="0">
                <a:solidFill>
                  <a:srgbClr val="6A46A5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€ERP</a:t>
            </a:r>
            <a:r>
              <a:rPr lang="en-IN" sz="1400" b="1" i="1" baseline="30000" dirty="0">
                <a:solidFill>
                  <a:srgbClr val="6A46A5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3</a:t>
            </a:r>
            <a:endParaRPr lang="en-GB" sz="1400" b="1" i="1" dirty="0">
              <a:solidFill>
                <a:srgbClr val="6A46A5"/>
              </a:solidFill>
              <a:latin typeface="Aptos" panose="020B0004020202020204" pitchFamily="34" charset="0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992689-111B-6CB6-38EE-EE6A87B291A7}"/>
              </a:ext>
            </a:extLst>
          </p:cNvPr>
          <p:cNvGrpSpPr/>
          <p:nvPr/>
        </p:nvGrpSpPr>
        <p:grpSpPr>
          <a:xfrm>
            <a:off x="229025" y="3484254"/>
            <a:ext cx="4862290" cy="2724981"/>
            <a:chOff x="1768783" y="3729402"/>
            <a:chExt cx="4862290" cy="272498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6F3B902-9E3B-D76A-8AA1-721AF88164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12105" y="3729402"/>
              <a:ext cx="3218968" cy="2724981"/>
            </a:xfrm>
            <a:prstGeom prst="rect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0E0C4B3-81CC-B892-F591-DFB7A1C9A789}"/>
                </a:ext>
              </a:extLst>
            </p:cNvPr>
            <p:cNvSpPr txBox="1"/>
            <p:nvPr/>
          </p:nvSpPr>
          <p:spPr>
            <a:xfrm>
              <a:off x="1768783" y="4938003"/>
              <a:ext cx="147335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tabLst/>
                <a:defRPr/>
              </a:pPr>
              <a:r>
                <a:rPr kumimoji="0" lang="en-GB" sz="1400" i="1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Aptos" panose="020B00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CERN BULLETIN</a:t>
              </a:r>
              <a:endParaRPr kumimoji="0" lang="en-CH" sz="1400" i="1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ptos" panose="020B00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368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/>
      <p:bldP spid="42" grpId="0"/>
      <p:bldP spid="45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roup 69">
            <a:extLst>
              <a:ext uri="{FF2B5EF4-FFF2-40B4-BE49-F238E27FC236}">
                <a16:creationId xmlns:a16="http://schemas.microsoft.com/office/drawing/2014/main" id="{268619E9-1BDF-420D-A08A-113CFB196016}"/>
              </a:ext>
            </a:extLst>
          </p:cNvPr>
          <p:cNvGrpSpPr/>
          <p:nvPr/>
        </p:nvGrpSpPr>
        <p:grpSpPr>
          <a:xfrm>
            <a:off x="3051413" y="12283"/>
            <a:ext cx="9144000" cy="6858000"/>
            <a:chOff x="-8664372" y="2670"/>
            <a:chExt cx="9144000" cy="6858000"/>
          </a:xfrm>
        </p:grpSpPr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22AAF5D3-0072-4F64-B251-AC2EFA256590}"/>
                </a:ext>
              </a:extLst>
            </p:cNvPr>
            <p:cNvGrpSpPr/>
            <p:nvPr/>
          </p:nvGrpSpPr>
          <p:grpSpPr>
            <a:xfrm>
              <a:off x="-8664372" y="2670"/>
              <a:ext cx="9144000" cy="6858000"/>
              <a:chOff x="-8664372" y="2670"/>
              <a:chExt cx="9144000" cy="6858000"/>
            </a:xfrm>
          </p:grpSpPr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72A99566-5F46-4884-8F9E-540A47E792E8}"/>
                  </a:ext>
                </a:extLst>
              </p:cNvPr>
              <p:cNvSpPr/>
              <p:nvPr/>
            </p:nvSpPr>
            <p:spPr>
              <a:xfrm>
                <a:off x="-8664372" y="2670"/>
                <a:ext cx="9144000" cy="685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266700" dist="38100" algn="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74" name="Rectangle: Rounded Corners 73">
                <a:extLst>
                  <a:ext uri="{FF2B5EF4-FFF2-40B4-BE49-F238E27FC236}">
                    <a16:creationId xmlns:a16="http://schemas.microsoft.com/office/drawing/2014/main" id="{C5C0BBCB-E641-4852-9F7A-BF0B2B16878D}"/>
                  </a:ext>
                </a:extLst>
              </p:cNvPr>
              <p:cNvSpPr/>
              <p:nvPr/>
            </p:nvSpPr>
            <p:spPr>
              <a:xfrm>
                <a:off x="1735" y="2764070"/>
                <a:ext cx="477049" cy="1357746"/>
              </a:xfrm>
              <a:prstGeom prst="roundRect">
                <a:avLst>
                  <a:gd name="adj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EA0F6F8-27C3-4461-A636-3734311B57C0}"/>
                </a:ext>
              </a:extLst>
            </p:cNvPr>
            <p:cNvSpPr/>
            <p:nvPr/>
          </p:nvSpPr>
          <p:spPr>
            <a:xfrm rot="16200000">
              <a:off x="-286576" y="3205533"/>
              <a:ext cx="1046711" cy="438582"/>
            </a:xfrm>
            <a:prstGeom prst="rect">
              <a:avLst/>
            </a:prstGeom>
          </p:spPr>
          <p:txBody>
            <a:bodyPr wrap="square" lIns="0" tIns="0" rIns="0" bIns="0" anchor="b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  <a:defRPr/>
              </a:pPr>
              <a:r>
                <a:rPr kumimoji="0" lang="en-IN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2024</a:t>
              </a:r>
            </a:p>
            <a:p>
              <a:pPr algn="ctr" defTabSz="457200">
                <a:defRPr/>
              </a:pPr>
              <a:r>
                <a:rPr lang="en-IN" sz="1050" b="1" dirty="0">
                  <a:solidFill>
                    <a:prstClr val="white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Kick off phase</a:t>
              </a:r>
              <a:endParaRPr kumimoji="0" lang="en-IN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CF27899F-8E78-486E-B883-3043BAD144B4}"/>
              </a:ext>
            </a:extLst>
          </p:cNvPr>
          <p:cNvSpPr/>
          <p:nvPr/>
        </p:nvSpPr>
        <p:spPr>
          <a:xfrm>
            <a:off x="0" y="12283"/>
            <a:ext cx="1171417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67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1AF4273B-81D2-3A58-1DFA-19D760025568}"/>
              </a:ext>
            </a:extLst>
          </p:cNvPr>
          <p:cNvSpPr txBox="1">
            <a:spLocks/>
          </p:cNvSpPr>
          <p:nvPr/>
        </p:nvSpPr>
        <p:spPr>
          <a:xfrm>
            <a:off x="1781340" y="355822"/>
            <a:ext cx="7202038" cy="768051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defTabSz="1218987"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Implementing the </a:t>
            </a:r>
          </a:p>
          <a:p>
            <a:pPr lvl="0" defTabSz="1218987">
              <a:defRPr/>
            </a:pPr>
            <a:r>
              <a:rPr lang="en-IN" sz="1800" b="1" dirty="0">
                <a:solidFill>
                  <a:srgbClr val="07C1BC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CERN Environmentally Responsible Procurement Policy</a:t>
            </a:r>
            <a:endParaRPr lang="en-IN" sz="1800" dirty="0">
              <a:solidFill>
                <a:srgbClr val="07C1BC"/>
              </a:solidFill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D83BB6-71A1-1EE8-55D4-B501022DF3CB}"/>
              </a:ext>
            </a:extLst>
          </p:cNvPr>
          <p:cNvSpPr/>
          <p:nvPr/>
        </p:nvSpPr>
        <p:spPr>
          <a:xfrm>
            <a:off x="11256194" y="2774109"/>
            <a:ext cx="463109" cy="1353927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2FCC9A-4F65-1E6D-ABDB-D1C2FC10C642}"/>
              </a:ext>
            </a:extLst>
          </p:cNvPr>
          <p:cNvSpPr/>
          <p:nvPr/>
        </p:nvSpPr>
        <p:spPr>
          <a:xfrm rot="16200000">
            <a:off x="10565069" y="3218998"/>
            <a:ext cx="1849235" cy="43858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Kick off phase</a:t>
            </a:r>
            <a:endParaRPr kumimoji="0" lang="en-IN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1" name="Rectangle: Rounded Corners 37">
            <a:extLst>
              <a:ext uri="{FF2B5EF4-FFF2-40B4-BE49-F238E27FC236}">
                <a16:creationId xmlns:a16="http://schemas.microsoft.com/office/drawing/2014/main" id="{F8328E9C-0394-032A-59D0-EAE311D15C2C}"/>
              </a:ext>
            </a:extLst>
          </p:cNvPr>
          <p:cNvSpPr/>
          <p:nvPr/>
        </p:nvSpPr>
        <p:spPr>
          <a:xfrm>
            <a:off x="-13757" y="2750127"/>
            <a:ext cx="466422" cy="1357746"/>
          </a:xfrm>
          <a:prstGeom prst="roundRect">
            <a:avLst>
              <a:gd name="adj" fmla="val 0"/>
            </a:avLst>
          </a:prstGeom>
          <a:solidFill>
            <a:srgbClr val="07C1B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E58230C-70BF-9F24-044F-C72F825DD13C}"/>
              </a:ext>
            </a:extLst>
          </p:cNvPr>
          <p:cNvSpPr/>
          <p:nvPr/>
        </p:nvSpPr>
        <p:spPr>
          <a:xfrm rot="16200000">
            <a:off x="-434582" y="3217182"/>
            <a:ext cx="1323132" cy="43858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2026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Deployment</a:t>
            </a:r>
            <a:endParaRPr kumimoji="0" lang="en-IN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EBE86AA-5050-9756-B714-A59DA01061EE}"/>
              </a:ext>
            </a:extLst>
          </p:cNvPr>
          <p:cNvSpPr/>
          <p:nvPr/>
        </p:nvSpPr>
        <p:spPr>
          <a:xfrm>
            <a:off x="10774952" y="2774109"/>
            <a:ext cx="481210" cy="1353126"/>
          </a:xfrm>
          <a:prstGeom prst="rect">
            <a:avLst/>
          </a:prstGeom>
          <a:solidFill>
            <a:srgbClr val="0070C0"/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AE93286-8848-F161-A5A1-59EA246D9964}"/>
              </a:ext>
            </a:extLst>
          </p:cNvPr>
          <p:cNvSpPr/>
          <p:nvPr/>
        </p:nvSpPr>
        <p:spPr>
          <a:xfrm rot="16200000">
            <a:off x="10373535" y="3270197"/>
            <a:ext cx="1311067" cy="407804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End 2025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I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Review</a:t>
            </a:r>
            <a:endParaRPr kumimoji="0" lang="en-IN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B52DB3B-89EE-8C31-785A-DF0BE32263B3}"/>
              </a:ext>
            </a:extLst>
          </p:cNvPr>
          <p:cNvSpPr txBox="1"/>
          <p:nvPr/>
        </p:nvSpPr>
        <p:spPr>
          <a:xfrm>
            <a:off x="1781340" y="1215827"/>
            <a:ext cx="7341869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CH" sz="1600" b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Where</a:t>
            </a:r>
            <a:r>
              <a:rPr lang="fr-CH" sz="1600" b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fr-CH" sz="1600" b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defined</a:t>
            </a:r>
            <a:r>
              <a:rPr lang="fr-CH" sz="1600" b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fr-CH" sz="1600" b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following</a:t>
            </a:r>
            <a:r>
              <a:rPr lang="fr-CH" sz="1600" b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the first review in 2025, CERN </a:t>
            </a:r>
            <a:r>
              <a:rPr lang="fr-CH" sz="1600" b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will</a:t>
            </a:r>
            <a:r>
              <a:rPr lang="en-CH" sz="1600" b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:</a:t>
            </a:r>
          </a:p>
          <a:p>
            <a:pPr marL="361950" indent="-350838">
              <a:spcBef>
                <a:spcPts val="1200"/>
              </a:spcBef>
              <a:buFont typeface="Wingdings" pitchFamily="2" charset="2"/>
              <a:buChar char="Ø"/>
            </a:pP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Implement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the practices </a:t>
            </a: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decided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/</a:t>
            </a: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approved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during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the review.</a:t>
            </a:r>
          </a:p>
          <a:p>
            <a:pPr marL="361950" indent="-350838">
              <a:spcBef>
                <a:spcPts val="1200"/>
              </a:spcBef>
              <a:buFont typeface="Wingdings" pitchFamily="2" charset="2"/>
              <a:buChar char="Ø"/>
            </a:pPr>
            <a:r>
              <a:rPr lang="en-GB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Conduct supplier assessments.</a:t>
            </a:r>
          </a:p>
          <a:p>
            <a:pPr marL="361950" indent="-350838">
              <a:spcBef>
                <a:spcPts val="1200"/>
              </a:spcBef>
              <a:buFont typeface="Wingdings" pitchFamily="2" charset="2"/>
              <a:buChar char="Ø"/>
            </a:pP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Engage </a:t>
            </a: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suppliers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to </a:t>
            </a: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contribute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to the objectives.</a:t>
            </a:r>
            <a:endParaRPr lang="en-CH" sz="1600" i="1" dirty="0">
              <a:solidFill>
                <a:srgbClr val="0055A0"/>
              </a:solidFill>
              <a:latin typeface="Aptos" panose="020B0004020202020204" pitchFamily="34" charset="0"/>
              <a:cs typeface="Arial" panose="020B0604020202020204" pitchFamily="34" charset="0"/>
            </a:endParaRPr>
          </a:p>
          <a:p>
            <a:pPr marL="361950" indent="-350838">
              <a:spcBef>
                <a:spcPts val="1200"/>
              </a:spcBef>
              <a:buFont typeface="Wingdings" pitchFamily="2" charset="2"/>
              <a:buChar char="Ø"/>
            </a:pP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Incentivize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</a:t>
            </a: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suppliers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 to set objectives for </a:t>
            </a:r>
            <a:r>
              <a:rPr lang="fr-CH" sz="1600" i="1" dirty="0" err="1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themselves</a:t>
            </a:r>
            <a:r>
              <a:rPr lang="fr-CH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.</a:t>
            </a:r>
          </a:p>
          <a:p>
            <a:pPr marL="361950" indent="-350838">
              <a:spcBef>
                <a:spcPts val="1200"/>
              </a:spcBef>
              <a:buFont typeface="Wingdings" pitchFamily="2" charset="2"/>
              <a:buChar char="Ø"/>
            </a:pPr>
            <a:r>
              <a:rPr lang="en-GB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Ensure continuous improvement through:</a:t>
            </a:r>
          </a:p>
          <a:p>
            <a:pPr marL="719138" lvl="1" indent="-182563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Asking feedback to stakeholders.</a:t>
            </a:r>
          </a:p>
          <a:p>
            <a:pPr marL="719138" lvl="1" indent="-182563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Defining objectives where possible.</a:t>
            </a:r>
          </a:p>
          <a:p>
            <a:pPr marL="719138" lvl="1" indent="-182563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New training(s). </a:t>
            </a:r>
          </a:p>
          <a:p>
            <a:pPr marL="719138" lvl="1" indent="-182563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600" i="1" dirty="0">
                <a:solidFill>
                  <a:srgbClr val="0055A0"/>
                </a:solidFill>
                <a:latin typeface="Aptos" panose="020B0004020202020204" pitchFamily="34" charset="0"/>
                <a:cs typeface="Arial" panose="020B0604020202020204" pitchFamily="34" charset="0"/>
              </a:rPr>
              <a:t>Regular reviews.</a:t>
            </a:r>
          </a:p>
        </p:txBody>
      </p:sp>
      <p:sp>
        <p:nvSpPr>
          <p:cNvPr id="3" name="Freeform 51">
            <a:extLst>
              <a:ext uri="{FF2B5EF4-FFF2-40B4-BE49-F238E27FC236}">
                <a16:creationId xmlns:a16="http://schemas.microsoft.com/office/drawing/2014/main" id="{5C3E0435-AEA5-2801-5921-76D04F74F039}"/>
              </a:ext>
            </a:extLst>
          </p:cNvPr>
          <p:cNvSpPr>
            <a:spLocks/>
          </p:cNvSpPr>
          <p:nvPr/>
        </p:nvSpPr>
        <p:spPr bwMode="auto">
          <a:xfrm rot="5400000">
            <a:off x="-98004" y="3279276"/>
            <a:ext cx="1353556" cy="308586"/>
          </a:xfrm>
          <a:custGeom>
            <a:avLst/>
            <a:gdLst>
              <a:gd name="T0" fmla="*/ 1344 w 2654"/>
              <a:gd name="T1" fmla="*/ 0 h 2360"/>
              <a:gd name="T2" fmla="*/ 1381 w 2654"/>
              <a:gd name="T3" fmla="*/ 8 h 2360"/>
              <a:gd name="T4" fmla="*/ 1418 w 2654"/>
              <a:gd name="T5" fmla="*/ 26 h 2360"/>
              <a:gd name="T6" fmla="*/ 1453 w 2654"/>
              <a:gd name="T7" fmla="*/ 54 h 2360"/>
              <a:gd name="T8" fmla="*/ 1487 w 2654"/>
              <a:gd name="T9" fmla="*/ 91 h 2360"/>
              <a:gd name="T10" fmla="*/ 1517 w 2654"/>
              <a:gd name="T11" fmla="*/ 136 h 2360"/>
              <a:gd name="T12" fmla="*/ 2610 w 2654"/>
              <a:gd name="T13" fmla="*/ 2023 h 2360"/>
              <a:gd name="T14" fmla="*/ 2633 w 2654"/>
              <a:gd name="T15" fmla="*/ 2072 h 2360"/>
              <a:gd name="T16" fmla="*/ 2649 w 2654"/>
              <a:gd name="T17" fmla="*/ 2118 h 2360"/>
              <a:gd name="T18" fmla="*/ 2654 w 2654"/>
              <a:gd name="T19" fmla="*/ 2162 h 2360"/>
              <a:gd name="T20" fmla="*/ 2652 w 2654"/>
              <a:gd name="T21" fmla="*/ 2204 h 2360"/>
              <a:gd name="T22" fmla="*/ 2642 w 2654"/>
              <a:gd name="T23" fmla="*/ 2242 h 2360"/>
              <a:gd name="T24" fmla="*/ 2622 w 2654"/>
              <a:gd name="T25" fmla="*/ 2273 h 2360"/>
              <a:gd name="T26" fmla="*/ 2596 w 2654"/>
              <a:gd name="T27" fmla="*/ 2302 h 2360"/>
              <a:gd name="T28" fmla="*/ 2560 w 2654"/>
              <a:gd name="T29" fmla="*/ 2325 h 2360"/>
              <a:gd name="T30" fmla="*/ 2520 w 2654"/>
              <a:gd name="T31" fmla="*/ 2342 h 2360"/>
              <a:gd name="T32" fmla="*/ 2472 w 2654"/>
              <a:gd name="T33" fmla="*/ 2353 h 2360"/>
              <a:gd name="T34" fmla="*/ 2417 w 2654"/>
              <a:gd name="T35" fmla="*/ 2356 h 2360"/>
              <a:gd name="T36" fmla="*/ 238 w 2654"/>
              <a:gd name="T37" fmla="*/ 2360 h 2360"/>
              <a:gd name="T38" fmla="*/ 183 w 2654"/>
              <a:gd name="T39" fmla="*/ 2356 h 2360"/>
              <a:gd name="T40" fmla="*/ 136 w 2654"/>
              <a:gd name="T41" fmla="*/ 2346 h 2360"/>
              <a:gd name="T42" fmla="*/ 93 w 2654"/>
              <a:gd name="T43" fmla="*/ 2330 h 2360"/>
              <a:gd name="T44" fmla="*/ 60 w 2654"/>
              <a:gd name="T45" fmla="*/ 2307 h 2360"/>
              <a:gd name="T46" fmla="*/ 33 w 2654"/>
              <a:gd name="T47" fmla="*/ 2279 h 2360"/>
              <a:gd name="T48" fmla="*/ 14 w 2654"/>
              <a:gd name="T49" fmla="*/ 2245 h 2360"/>
              <a:gd name="T50" fmla="*/ 3 w 2654"/>
              <a:gd name="T51" fmla="*/ 2208 h 2360"/>
              <a:gd name="T52" fmla="*/ 0 w 2654"/>
              <a:gd name="T53" fmla="*/ 2166 h 2360"/>
              <a:gd name="T54" fmla="*/ 5 w 2654"/>
              <a:gd name="T55" fmla="*/ 2121 h 2360"/>
              <a:gd name="T56" fmla="*/ 21 w 2654"/>
              <a:gd name="T57" fmla="*/ 2076 h 2360"/>
              <a:gd name="T58" fmla="*/ 46 w 2654"/>
              <a:gd name="T59" fmla="*/ 2026 h 2360"/>
              <a:gd name="T60" fmla="*/ 1132 w 2654"/>
              <a:gd name="T61" fmla="*/ 137 h 2360"/>
              <a:gd name="T62" fmla="*/ 1162 w 2654"/>
              <a:gd name="T63" fmla="*/ 91 h 2360"/>
              <a:gd name="T64" fmla="*/ 1195 w 2654"/>
              <a:gd name="T65" fmla="*/ 54 h 2360"/>
              <a:gd name="T66" fmla="*/ 1231 w 2654"/>
              <a:gd name="T67" fmla="*/ 28 h 2360"/>
              <a:gd name="T68" fmla="*/ 1268 w 2654"/>
              <a:gd name="T69" fmla="*/ 8 h 2360"/>
              <a:gd name="T70" fmla="*/ 1305 w 2654"/>
              <a:gd name="T71" fmla="*/ 0 h 2360"/>
              <a:gd name="T72" fmla="*/ 1344 w 2654"/>
              <a:gd name="T73" fmla="*/ 0 h 2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54" h="2360">
                <a:moveTo>
                  <a:pt x="1344" y="0"/>
                </a:moveTo>
                <a:lnTo>
                  <a:pt x="1381" y="8"/>
                </a:lnTo>
                <a:lnTo>
                  <a:pt x="1418" y="26"/>
                </a:lnTo>
                <a:lnTo>
                  <a:pt x="1453" y="54"/>
                </a:lnTo>
                <a:lnTo>
                  <a:pt x="1487" y="91"/>
                </a:lnTo>
                <a:lnTo>
                  <a:pt x="1517" y="136"/>
                </a:lnTo>
                <a:lnTo>
                  <a:pt x="2610" y="2023"/>
                </a:lnTo>
                <a:lnTo>
                  <a:pt x="2633" y="2072"/>
                </a:lnTo>
                <a:lnTo>
                  <a:pt x="2649" y="2118"/>
                </a:lnTo>
                <a:lnTo>
                  <a:pt x="2654" y="2162"/>
                </a:lnTo>
                <a:lnTo>
                  <a:pt x="2652" y="2204"/>
                </a:lnTo>
                <a:lnTo>
                  <a:pt x="2642" y="2242"/>
                </a:lnTo>
                <a:lnTo>
                  <a:pt x="2622" y="2273"/>
                </a:lnTo>
                <a:lnTo>
                  <a:pt x="2596" y="2302"/>
                </a:lnTo>
                <a:lnTo>
                  <a:pt x="2560" y="2325"/>
                </a:lnTo>
                <a:lnTo>
                  <a:pt x="2520" y="2342"/>
                </a:lnTo>
                <a:lnTo>
                  <a:pt x="2472" y="2353"/>
                </a:lnTo>
                <a:lnTo>
                  <a:pt x="2417" y="2356"/>
                </a:lnTo>
                <a:lnTo>
                  <a:pt x="238" y="2360"/>
                </a:lnTo>
                <a:lnTo>
                  <a:pt x="183" y="2356"/>
                </a:lnTo>
                <a:lnTo>
                  <a:pt x="136" y="2346"/>
                </a:lnTo>
                <a:lnTo>
                  <a:pt x="93" y="2330"/>
                </a:lnTo>
                <a:lnTo>
                  <a:pt x="60" y="2307"/>
                </a:lnTo>
                <a:lnTo>
                  <a:pt x="33" y="2279"/>
                </a:lnTo>
                <a:lnTo>
                  <a:pt x="14" y="2245"/>
                </a:lnTo>
                <a:lnTo>
                  <a:pt x="3" y="2208"/>
                </a:lnTo>
                <a:lnTo>
                  <a:pt x="0" y="2166"/>
                </a:lnTo>
                <a:lnTo>
                  <a:pt x="5" y="2121"/>
                </a:lnTo>
                <a:lnTo>
                  <a:pt x="21" y="2076"/>
                </a:lnTo>
                <a:lnTo>
                  <a:pt x="46" y="2026"/>
                </a:lnTo>
                <a:lnTo>
                  <a:pt x="1132" y="137"/>
                </a:lnTo>
                <a:lnTo>
                  <a:pt x="1162" y="91"/>
                </a:lnTo>
                <a:lnTo>
                  <a:pt x="1195" y="54"/>
                </a:lnTo>
                <a:lnTo>
                  <a:pt x="1231" y="28"/>
                </a:lnTo>
                <a:lnTo>
                  <a:pt x="1268" y="8"/>
                </a:lnTo>
                <a:lnTo>
                  <a:pt x="1305" y="0"/>
                </a:lnTo>
                <a:lnTo>
                  <a:pt x="1344" y="0"/>
                </a:lnTo>
                <a:close/>
              </a:path>
            </a:pathLst>
          </a:custGeom>
          <a:solidFill>
            <a:srgbClr val="26C2BC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0A7F272B-7EF7-637D-6C13-ED11937ED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961633" y="6480592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D795B33-65CE-C0DF-4AF1-C280F1FACB8C}"/>
              </a:ext>
            </a:extLst>
          </p:cNvPr>
          <p:cNvCxnSpPr>
            <a:cxnSpLocks/>
          </p:cNvCxnSpPr>
          <p:nvPr/>
        </p:nvCxnSpPr>
        <p:spPr>
          <a:xfrm>
            <a:off x="1835971" y="951774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11403238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CB5835-9989-6C45-F182-77B1658FE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Picture 139">
            <a:extLst>
              <a:ext uri="{FF2B5EF4-FFF2-40B4-BE49-F238E27FC236}">
                <a16:creationId xmlns:a16="http://schemas.microsoft.com/office/drawing/2014/main" id="{15AC97A9-9F31-30C4-4B96-6BDD849BA8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0347" y="36671"/>
            <a:ext cx="4418463" cy="3007160"/>
          </a:xfrm>
          <a:prstGeom prst="rect">
            <a:avLst/>
          </a:prstGeom>
          <a:solidFill>
            <a:srgbClr val="6A46A5"/>
          </a:solidFill>
        </p:spPr>
      </p:pic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AF535FE4-2214-81B8-90BB-37B0E9131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091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9677920A-6816-DF8D-9BF3-389047C206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70910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E8478D6-7F4B-0958-8DB6-6E1F0DBE5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70910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A3F62F3-22FA-C894-CEB4-2B1A046BEE83}"/>
              </a:ext>
            </a:extLst>
          </p:cNvPr>
          <p:cNvSpPr txBox="1">
            <a:spLocks/>
          </p:cNvSpPr>
          <p:nvPr/>
        </p:nvSpPr>
        <p:spPr>
          <a:xfrm>
            <a:off x="10184580" y="6370910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87" name="SullyTitle">
            <a:extLst>
              <a:ext uri="{FF2B5EF4-FFF2-40B4-BE49-F238E27FC236}">
                <a16:creationId xmlns:a16="http://schemas.microsoft.com/office/drawing/2014/main" id="{58EC6BA2-5B0A-BA27-0B58-C9DD2D662D06}"/>
              </a:ext>
            </a:extLst>
          </p:cNvPr>
          <p:cNvSpPr txBox="1">
            <a:spLocks/>
          </p:cNvSpPr>
          <p:nvPr/>
        </p:nvSpPr>
        <p:spPr>
          <a:xfrm>
            <a:off x="8533629" y="1030367"/>
            <a:ext cx="3520487" cy="590191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IN" sz="36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QUESTIONS?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A794DDE-13A7-0FDC-075A-18D0692D0276}"/>
              </a:ext>
            </a:extLst>
          </p:cNvPr>
          <p:cNvGrpSpPr/>
          <p:nvPr/>
        </p:nvGrpSpPr>
        <p:grpSpPr>
          <a:xfrm>
            <a:off x="757670" y="2949032"/>
            <a:ext cx="11074029" cy="3128628"/>
            <a:chOff x="870794" y="2949032"/>
            <a:chExt cx="11074029" cy="3128628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5BE06D1-915A-ECC2-1AFC-4536AB86E16F}"/>
                </a:ext>
              </a:extLst>
            </p:cNvPr>
            <p:cNvSpPr txBox="1"/>
            <p:nvPr/>
          </p:nvSpPr>
          <p:spPr>
            <a:xfrm>
              <a:off x="2162159" y="3812616"/>
              <a:ext cx="1287303" cy="284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5A1A03F-1A4E-DF39-7C66-31E4585DBAA4}"/>
                </a:ext>
              </a:extLst>
            </p:cNvPr>
            <p:cNvSpPr/>
            <p:nvPr/>
          </p:nvSpPr>
          <p:spPr>
            <a:xfrm flipV="1">
              <a:off x="870796" y="4969252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54828D-CC82-1584-F41E-5C02396472DD}"/>
                </a:ext>
              </a:extLst>
            </p:cNvPr>
            <p:cNvSpPr/>
            <p:nvPr/>
          </p:nvSpPr>
          <p:spPr>
            <a:xfrm rot="16200000" flipH="1">
              <a:off x="743604" y="5371244"/>
              <a:ext cx="824400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B884BE33-4A2A-DC77-3494-E1BC8D2AD5F7}"/>
                </a:ext>
              </a:extLst>
            </p:cNvPr>
            <p:cNvSpPr/>
            <p:nvPr/>
          </p:nvSpPr>
          <p:spPr>
            <a:xfrm rot="5400000" flipH="1" flipV="1">
              <a:off x="1314942" y="5371243"/>
              <a:ext cx="824401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B643B8D-C8F9-B7D6-F0FC-8F273E060115}"/>
                </a:ext>
              </a:extLst>
            </p:cNvPr>
            <p:cNvSpPr/>
            <p:nvPr/>
          </p:nvSpPr>
          <p:spPr>
            <a:xfrm rot="16200000" flipH="1">
              <a:off x="894121" y="4898080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48A1E4">
                <a:alpha val="76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F055048-EDAA-A597-E7B8-5190BE4EFCC6}"/>
                </a:ext>
              </a:extLst>
            </p:cNvPr>
            <p:cNvSpPr/>
            <p:nvPr/>
          </p:nvSpPr>
          <p:spPr>
            <a:xfrm rot="5400000" flipH="1" flipV="1">
              <a:off x="1345530" y="4898079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324DAB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7792182-8084-3210-B995-8D26327FCB34}"/>
                </a:ext>
              </a:extLst>
            </p:cNvPr>
            <p:cNvSpPr/>
            <p:nvPr/>
          </p:nvSpPr>
          <p:spPr>
            <a:xfrm flipV="1">
              <a:off x="2767747" y="4974742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52229D1-112E-682B-02CA-2F7D38C134CD}"/>
                </a:ext>
              </a:extLst>
            </p:cNvPr>
            <p:cNvSpPr/>
            <p:nvPr/>
          </p:nvSpPr>
          <p:spPr>
            <a:xfrm rot="16200000" flipH="1">
              <a:off x="2640556" y="5376734"/>
              <a:ext cx="824400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177C5D7-7D5F-30B3-7769-6E10D833966A}"/>
                </a:ext>
              </a:extLst>
            </p:cNvPr>
            <p:cNvSpPr/>
            <p:nvPr/>
          </p:nvSpPr>
          <p:spPr>
            <a:xfrm rot="5400000" flipH="1" flipV="1">
              <a:off x="3211894" y="5376733"/>
              <a:ext cx="824401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01855B96-5664-34B2-E545-CA14326AD7C7}"/>
                </a:ext>
              </a:extLst>
            </p:cNvPr>
            <p:cNvSpPr/>
            <p:nvPr/>
          </p:nvSpPr>
          <p:spPr>
            <a:xfrm flipV="1">
              <a:off x="2891565" y="4585958"/>
              <a:ext cx="901777" cy="434235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A108B1C-7BE0-6FF7-DEA3-8AAD8FC9BCE5}"/>
                </a:ext>
              </a:extLst>
            </p:cNvPr>
            <p:cNvSpPr/>
            <p:nvPr/>
          </p:nvSpPr>
          <p:spPr>
            <a:xfrm rot="16200000" flipH="1">
              <a:off x="2791072" y="4903569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99DFFF">
                <a:alpha val="76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5BBBE80-BC91-D634-8553-33A31E12DF06}"/>
                </a:ext>
              </a:extLst>
            </p:cNvPr>
            <p:cNvSpPr/>
            <p:nvPr/>
          </p:nvSpPr>
          <p:spPr>
            <a:xfrm rot="5400000" flipH="1" flipV="1">
              <a:off x="3242482" y="4903569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3B80CE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05D5F05-01F8-FF68-9C8C-42F4C482D0F1}"/>
                </a:ext>
              </a:extLst>
            </p:cNvPr>
            <p:cNvSpPr/>
            <p:nvPr/>
          </p:nvSpPr>
          <p:spPr>
            <a:xfrm flipV="1">
              <a:off x="2772797" y="3040481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B565450-153C-A0A6-E162-3632DAC02ADF}"/>
                </a:ext>
              </a:extLst>
            </p:cNvPr>
            <p:cNvSpPr/>
            <p:nvPr/>
          </p:nvSpPr>
          <p:spPr>
            <a:xfrm rot="16200000" flipH="1">
              <a:off x="2166099" y="3920647"/>
              <a:ext cx="1778583" cy="57528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1575185 w 3486430"/>
                <a:gd name="connsiteY0" fmla="*/ 0 h 1292006"/>
                <a:gd name="connsiteX1" fmla="*/ 1 w 3486430"/>
                <a:gd name="connsiteY1" fmla="*/ 1292007 h 1292006"/>
                <a:gd name="connsiteX2" fmla="*/ 3486430 w 3486430"/>
                <a:gd name="connsiteY2" fmla="*/ 1280178 h 1292006"/>
                <a:gd name="connsiteX3" fmla="*/ 2849480 w 3486430"/>
                <a:gd name="connsiteY3" fmla="*/ 841 h 1292006"/>
                <a:gd name="connsiteX4" fmla="*/ 2849898 w 3486430"/>
                <a:gd name="connsiteY4" fmla="*/ 0 h 1292006"/>
                <a:gd name="connsiteX5" fmla="*/ 2849061 w 3486430"/>
                <a:gd name="connsiteY5" fmla="*/ 0 h 1292006"/>
                <a:gd name="connsiteX6" fmla="*/ 1575185 w 3486430"/>
                <a:gd name="connsiteY6" fmla="*/ 0 h 1292006"/>
                <a:gd name="connsiteX0" fmla="*/ 0 w 4123369"/>
                <a:gd name="connsiteY0" fmla="*/ 25282 h 1292007"/>
                <a:gd name="connsiteX1" fmla="*/ 636940 w 4123369"/>
                <a:gd name="connsiteY1" fmla="*/ 1292007 h 1292007"/>
                <a:gd name="connsiteX2" fmla="*/ 4123369 w 4123369"/>
                <a:gd name="connsiteY2" fmla="*/ 1280178 h 1292007"/>
                <a:gd name="connsiteX3" fmla="*/ 3486419 w 4123369"/>
                <a:gd name="connsiteY3" fmla="*/ 841 h 1292007"/>
                <a:gd name="connsiteX4" fmla="*/ 3486837 w 4123369"/>
                <a:gd name="connsiteY4" fmla="*/ 0 h 1292007"/>
                <a:gd name="connsiteX5" fmla="*/ 3486000 w 4123369"/>
                <a:gd name="connsiteY5" fmla="*/ 0 h 1292007"/>
                <a:gd name="connsiteX6" fmla="*/ 0 w 4123369"/>
                <a:gd name="connsiteY6" fmla="*/ 25282 h 129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3369" h="1292007">
                  <a:moveTo>
                    <a:pt x="0" y="25282"/>
                  </a:moveTo>
                  <a:lnTo>
                    <a:pt x="636940" y="1292007"/>
                  </a:lnTo>
                  <a:lnTo>
                    <a:pt x="4123369" y="1280178"/>
                  </a:lnTo>
                  <a:lnTo>
                    <a:pt x="3486419" y="841"/>
                  </a:lnTo>
                  <a:lnTo>
                    <a:pt x="3486837" y="0"/>
                  </a:lnTo>
                  <a:lnTo>
                    <a:pt x="3486000" y="0"/>
                  </a:lnTo>
                  <a:lnTo>
                    <a:pt x="0" y="252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54063AF-A858-4444-E17D-59B8A22D7D50}"/>
                </a:ext>
              </a:extLst>
            </p:cNvPr>
            <p:cNvSpPr/>
            <p:nvPr/>
          </p:nvSpPr>
          <p:spPr>
            <a:xfrm rot="5400000" flipH="1" flipV="1">
              <a:off x="2732946" y="3921423"/>
              <a:ext cx="1782300" cy="570018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636532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289701 w 1911245"/>
                <a:gd name="connsiteY1" fmla="*/ 1229317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324019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683236 w 1911245"/>
                <a:gd name="connsiteY1" fmla="*/ 1191782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589610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0 w 1911245"/>
                <a:gd name="connsiteY5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0 w 1911245"/>
                <a:gd name="connsiteY4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619264 w 1911245"/>
                <a:gd name="connsiteY3" fmla="*/ 13482 h 1280178"/>
                <a:gd name="connsiteX4" fmla="*/ 0 w 1911245"/>
                <a:gd name="connsiteY4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295488" y="1279365"/>
                  </a:lnTo>
                  <a:lnTo>
                    <a:pt x="1911245" y="1280178"/>
                  </a:lnTo>
                  <a:lnTo>
                    <a:pt x="1619264" y="1348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/>
            </a:p>
          </p:txBody>
        </p:sp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B260A241-CF56-C2AA-F2AA-404957202DC2}"/>
                </a:ext>
              </a:extLst>
            </p:cNvPr>
            <p:cNvSpPr/>
            <p:nvPr/>
          </p:nvSpPr>
          <p:spPr>
            <a:xfrm>
              <a:off x="2998819" y="3725665"/>
              <a:ext cx="112984" cy="126904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1" name="Rectangle: Rounded Corners 80">
              <a:extLst>
                <a:ext uri="{FF2B5EF4-FFF2-40B4-BE49-F238E27FC236}">
                  <a16:creationId xmlns:a16="http://schemas.microsoft.com/office/drawing/2014/main" id="{CA3D0F85-FA5B-6EA1-75AB-0CCDB3BB954E}"/>
                </a:ext>
              </a:extLst>
            </p:cNvPr>
            <p:cNvSpPr/>
            <p:nvPr/>
          </p:nvSpPr>
          <p:spPr>
            <a:xfrm>
              <a:off x="3010077" y="4355745"/>
              <a:ext cx="101727" cy="628850"/>
            </a:xfrm>
            <a:prstGeom prst="roundRect">
              <a:avLst>
                <a:gd name="adj" fmla="val 50000"/>
              </a:avLst>
            </a:prstGeom>
            <a:solidFill>
              <a:srgbClr val="99DFFF"/>
            </a:solidFill>
            <a:ln>
              <a:solidFill>
                <a:srgbClr val="99DFFF"/>
              </a:solidFill>
            </a:ln>
            <a:effectLst/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8162686-B44C-7AB2-B57B-0F12522774C0}"/>
                </a:ext>
              </a:extLst>
            </p:cNvPr>
            <p:cNvSpPr txBox="1"/>
            <p:nvPr/>
          </p:nvSpPr>
          <p:spPr>
            <a:xfrm>
              <a:off x="2978616" y="4211278"/>
              <a:ext cx="442472" cy="507831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rgbClr val="00B0F0"/>
                  </a:solidFill>
                </a:rPr>
                <a:t>50 %</a:t>
              </a:r>
            </a:p>
          </p:txBody>
        </p:sp>
        <p:sp>
          <p:nvSpPr>
            <p:cNvPr id="96" name="SullyAccentText2">
              <a:extLst>
                <a:ext uri="{FF2B5EF4-FFF2-40B4-BE49-F238E27FC236}">
                  <a16:creationId xmlns:a16="http://schemas.microsoft.com/office/drawing/2014/main" id="{D1ED7559-CDD0-6C20-229A-25E5FBC40FE8}"/>
                </a:ext>
              </a:extLst>
            </p:cNvPr>
            <p:cNvSpPr txBox="1"/>
            <p:nvPr/>
          </p:nvSpPr>
          <p:spPr>
            <a:xfrm rot="15794291">
              <a:off x="2761943" y="3772234"/>
              <a:ext cx="1661982" cy="307777"/>
            </a:xfrm>
            <a:prstGeom prst="rect">
              <a:avLst/>
            </a:prstGeom>
            <a:noFill/>
            <a:scene3d>
              <a:camera prst="isometricOffAxis1Right">
                <a:rot lat="21003001" lon="21131729" rev="21322049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b="1" i="1" dirty="0">
                  <a:solidFill>
                    <a:srgbClr val="00B0F0"/>
                  </a:solidFill>
                  <a:latin typeface="Aptos" panose="020B0004020202020204" pitchFamily="34" charset="0"/>
                </a:rPr>
                <a:t>Guidelines</a:t>
              </a: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8EA095D-1717-D1CF-2F06-383CBBA3CB5B}"/>
                </a:ext>
              </a:extLst>
            </p:cNvPr>
            <p:cNvSpPr/>
            <p:nvPr/>
          </p:nvSpPr>
          <p:spPr>
            <a:xfrm flipV="1">
              <a:off x="4654600" y="4978458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6C32BE61-C144-9DA5-5E2B-68D68594AD42}"/>
                </a:ext>
              </a:extLst>
            </p:cNvPr>
            <p:cNvSpPr/>
            <p:nvPr/>
          </p:nvSpPr>
          <p:spPr>
            <a:xfrm rot="16200000" flipH="1">
              <a:off x="4527408" y="5380450"/>
              <a:ext cx="824400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CEC3F40-F1EF-4F7B-096B-BA043DDF6016}"/>
                </a:ext>
              </a:extLst>
            </p:cNvPr>
            <p:cNvSpPr/>
            <p:nvPr/>
          </p:nvSpPr>
          <p:spPr>
            <a:xfrm rot="5400000" flipH="1" flipV="1">
              <a:off x="5098746" y="5380449"/>
              <a:ext cx="824401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B26623E7-871A-0A91-DB3B-14433D198CCF}"/>
                </a:ext>
              </a:extLst>
            </p:cNvPr>
            <p:cNvSpPr/>
            <p:nvPr/>
          </p:nvSpPr>
          <p:spPr>
            <a:xfrm flipV="1">
              <a:off x="4778417" y="4589675"/>
              <a:ext cx="901777" cy="434235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4E7FD92-64AE-349A-117A-D85C6DE42DCA}"/>
                </a:ext>
              </a:extLst>
            </p:cNvPr>
            <p:cNvSpPr/>
            <p:nvPr/>
          </p:nvSpPr>
          <p:spPr>
            <a:xfrm rot="16200000" flipH="1">
              <a:off x="4677924" y="4907286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ABDD59">
                <a:alpha val="76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638DF7F-57D7-076C-C347-6EFAD794E075}"/>
                </a:ext>
              </a:extLst>
            </p:cNvPr>
            <p:cNvSpPr/>
            <p:nvPr/>
          </p:nvSpPr>
          <p:spPr>
            <a:xfrm rot="5400000" flipH="1" flipV="1">
              <a:off x="5129333" y="4907285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62A356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6697BA7-FD93-88AA-8BA8-1AA2039D530E}"/>
                </a:ext>
              </a:extLst>
            </p:cNvPr>
            <p:cNvSpPr/>
            <p:nvPr/>
          </p:nvSpPr>
          <p:spPr>
            <a:xfrm flipV="1">
              <a:off x="4659649" y="3044197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C5689BD-60B3-152E-FA09-36F26B980B0E}"/>
                </a:ext>
              </a:extLst>
            </p:cNvPr>
            <p:cNvSpPr/>
            <p:nvPr/>
          </p:nvSpPr>
          <p:spPr>
            <a:xfrm rot="16200000" flipH="1">
              <a:off x="4052951" y="3924364"/>
              <a:ext cx="1778583" cy="57528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1575185 w 3486430"/>
                <a:gd name="connsiteY0" fmla="*/ 0 h 1292006"/>
                <a:gd name="connsiteX1" fmla="*/ 1 w 3486430"/>
                <a:gd name="connsiteY1" fmla="*/ 1292007 h 1292006"/>
                <a:gd name="connsiteX2" fmla="*/ 3486430 w 3486430"/>
                <a:gd name="connsiteY2" fmla="*/ 1280178 h 1292006"/>
                <a:gd name="connsiteX3" fmla="*/ 2849480 w 3486430"/>
                <a:gd name="connsiteY3" fmla="*/ 841 h 1292006"/>
                <a:gd name="connsiteX4" fmla="*/ 2849898 w 3486430"/>
                <a:gd name="connsiteY4" fmla="*/ 0 h 1292006"/>
                <a:gd name="connsiteX5" fmla="*/ 2849061 w 3486430"/>
                <a:gd name="connsiteY5" fmla="*/ 0 h 1292006"/>
                <a:gd name="connsiteX6" fmla="*/ 1575185 w 3486430"/>
                <a:gd name="connsiteY6" fmla="*/ 0 h 1292006"/>
                <a:gd name="connsiteX0" fmla="*/ 0 w 4123369"/>
                <a:gd name="connsiteY0" fmla="*/ 25282 h 1292007"/>
                <a:gd name="connsiteX1" fmla="*/ 636940 w 4123369"/>
                <a:gd name="connsiteY1" fmla="*/ 1292007 h 1292007"/>
                <a:gd name="connsiteX2" fmla="*/ 4123369 w 4123369"/>
                <a:gd name="connsiteY2" fmla="*/ 1280178 h 1292007"/>
                <a:gd name="connsiteX3" fmla="*/ 3486419 w 4123369"/>
                <a:gd name="connsiteY3" fmla="*/ 841 h 1292007"/>
                <a:gd name="connsiteX4" fmla="*/ 3486837 w 4123369"/>
                <a:gd name="connsiteY4" fmla="*/ 0 h 1292007"/>
                <a:gd name="connsiteX5" fmla="*/ 3486000 w 4123369"/>
                <a:gd name="connsiteY5" fmla="*/ 0 h 1292007"/>
                <a:gd name="connsiteX6" fmla="*/ 0 w 4123369"/>
                <a:gd name="connsiteY6" fmla="*/ 25282 h 129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3369" h="1292007">
                  <a:moveTo>
                    <a:pt x="0" y="25282"/>
                  </a:moveTo>
                  <a:lnTo>
                    <a:pt x="636940" y="1292007"/>
                  </a:lnTo>
                  <a:lnTo>
                    <a:pt x="4123369" y="1280178"/>
                  </a:lnTo>
                  <a:lnTo>
                    <a:pt x="3486419" y="841"/>
                  </a:lnTo>
                  <a:lnTo>
                    <a:pt x="3486837" y="0"/>
                  </a:lnTo>
                  <a:lnTo>
                    <a:pt x="3486000" y="0"/>
                  </a:lnTo>
                  <a:lnTo>
                    <a:pt x="0" y="252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B7836C5-3FB3-9FC4-C181-CDE1E397A77A}"/>
                </a:ext>
              </a:extLst>
            </p:cNvPr>
            <p:cNvSpPr/>
            <p:nvPr/>
          </p:nvSpPr>
          <p:spPr>
            <a:xfrm rot="5400000" flipH="1" flipV="1">
              <a:off x="4619798" y="3925139"/>
              <a:ext cx="1782300" cy="570018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636532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289701 w 1911245"/>
                <a:gd name="connsiteY1" fmla="*/ 1229317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324019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683236 w 1911245"/>
                <a:gd name="connsiteY1" fmla="*/ 1191782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589610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0 w 1911245"/>
                <a:gd name="connsiteY5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0 w 1911245"/>
                <a:gd name="connsiteY4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619264 w 1911245"/>
                <a:gd name="connsiteY3" fmla="*/ 13482 h 1280178"/>
                <a:gd name="connsiteX4" fmla="*/ 0 w 1911245"/>
                <a:gd name="connsiteY4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295488" y="1279365"/>
                  </a:lnTo>
                  <a:lnTo>
                    <a:pt x="1911245" y="1280178"/>
                  </a:lnTo>
                  <a:lnTo>
                    <a:pt x="1619264" y="1348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036679F3-C352-4913-0B0E-6FA9E3ADD1AE}"/>
                </a:ext>
              </a:extLst>
            </p:cNvPr>
            <p:cNvSpPr/>
            <p:nvPr/>
          </p:nvSpPr>
          <p:spPr>
            <a:xfrm>
              <a:off x="4878148" y="3723929"/>
              <a:ext cx="112984" cy="126904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4" name="Rectangle: Rounded Corners 83">
              <a:extLst>
                <a:ext uri="{FF2B5EF4-FFF2-40B4-BE49-F238E27FC236}">
                  <a16:creationId xmlns:a16="http://schemas.microsoft.com/office/drawing/2014/main" id="{EDF279E9-D8D1-5457-60FC-BC8644EDAC09}"/>
                </a:ext>
              </a:extLst>
            </p:cNvPr>
            <p:cNvSpPr/>
            <p:nvPr/>
          </p:nvSpPr>
          <p:spPr>
            <a:xfrm>
              <a:off x="4880169" y="3881717"/>
              <a:ext cx="109756" cy="1110377"/>
            </a:xfrm>
            <a:prstGeom prst="roundRect">
              <a:avLst>
                <a:gd name="adj" fmla="val 50000"/>
              </a:avLst>
            </a:prstGeom>
            <a:solidFill>
              <a:srgbClr val="ABDD59"/>
            </a:solidFill>
            <a:ln>
              <a:solidFill>
                <a:srgbClr val="ABDD59"/>
              </a:solidFill>
            </a:ln>
            <a:effectLst/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6C3A4255-BE9C-C58C-4F72-7CEA469072B9}"/>
                </a:ext>
              </a:extLst>
            </p:cNvPr>
            <p:cNvSpPr txBox="1"/>
            <p:nvPr/>
          </p:nvSpPr>
          <p:spPr>
            <a:xfrm>
              <a:off x="4836217" y="3744066"/>
              <a:ext cx="515396" cy="507831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rgbClr val="62A356"/>
                  </a:solidFill>
                </a:rPr>
                <a:t>90 %</a:t>
              </a:r>
            </a:p>
          </p:txBody>
        </p:sp>
        <p:sp>
          <p:nvSpPr>
            <p:cNvPr id="97" name="SullyAccentText3">
              <a:extLst>
                <a:ext uri="{FF2B5EF4-FFF2-40B4-BE49-F238E27FC236}">
                  <a16:creationId xmlns:a16="http://schemas.microsoft.com/office/drawing/2014/main" id="{C6A9C56F-A583-58BF-E83D-8FF161233E05}"/>
                </a:ext>
              </a:extLst>
            </p:cNvPr>
            <p:cNvSpPr txBox="1"/>
            <p:nvPr/>
          </p:nvSpPr>
          <p:spPr>
            <a:xfrm rot="15794291">
              <a:off x="4619869" y="3711449"/>
              <a:ext cx="1661982" cy="307777"/>
            </a:xfrm>
            <a:prstGeom prst="rect">
              <a:avLst/>
            </a:prstGeom>
            <a:noFill/>
            <a:scene3d>
              <a:camera prst="isometricOffAxis1Right">
                <a:rot lat="21003001" lon="21131729" rev="21322049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b="1" i="1" dirty="0">
                  <a:solidFill>
                    <a:srgbClr val="62A356"/>
                  </a:solidFill>
                  <a:latin typeface="Aptos" panose="020B0004020202020204" pitchFamily="34" charset="0"/>
                </a:rPr>
                <a:t>Trainings</a:t>
              </a: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7D90063-2717-1412-167E-5327BFA797BF}"/>
                </a:ext>
              </a:extLst>
            </p:cNvPr>
            <p:cNvSpPr/>
            <p:nvPr/>
          </p:nvSpPr>
          <p:spPr>
            <a:xfrm flipV="1">
              <a:off x="6515864" y="4969251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7DDFD58C-8A8E-EF6A-CC52-EB7AFC5161E1}"/>
                </a:ext>
              </a:extLst>
            </p:cNvPr>
            <p:cNvSpPr/>
            <p:nvPr/>
          </p:nvSpPr>
          <p:spPr>
            <a:xfrm rot="16200000" flipH="1">
              <a:off x="6388672" y="5371243"/>
              <a:ext cx="824400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6B7E3CD-1292-40D4-6D97-6A6E97AF624D}"/>
                </a:ext>
              </a:extLst>
            </p:cNvPr>
            <p:cNvSpPr/>
            <p:nvPr/>
          </p:nvSpPr>
          <p:spPr>
            <a:xfrm rot="5400000" flipH="1" flipV="1">
              <a:off x="6960010" y="5371243"/>
              <a:ext cx="824401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D04AEF4-0F1F-A684-9353-56C505F15A7C}"/>
                </a:ext>
              </a:extLst>
            </p:cNvPr>
            <p:cNvSpPr/>
            <p:nvPr/>
          </p:nvSpPr>
          <p:spPr>
            <a:xfrm flipV="1">
              <a:off x="6639682" y="4580467"/>
              <a:ext cx="901777" cy="434235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E5616C2-4347-51F5-3FC1-1770EF2B6DA9}"/>
                </a:ext>
              </a:extLst>
            </p:cNvPr>
            <p:cNvSpPr/>
            <p:nvPr/>
          </p:nvSpPr>
          <p:spPr>
            <a:xfrm rot="16200000" flipH="1">
              <a:off x="6539188" y="4898078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FFDB56">
                <a:alpha val="76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6CF4EC4-FA8B-4C87-8C8D-14D76A36729F}"/>
                </a:ext>
              </a:extLst>
            </p:cNvPr>
            <p:cNvSpPr/>
            <p:nvPr/>
          </p:nvSpPr>
          <p:spPr>
            <a:xfrm rot="5400000" flipH="1" flipV="1">
              <a:off x="6990598" y="4898078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FF701E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B62D99CF-F2B6-4B7A-8B99-929B198A0426}"/>
                </a:ext>
              </a:extLst>
            </p:cNvPr>
            <p:cNvSpPr/>
            <p:nvPr/>
          </p:nvSpPr>
          <p:spPr>
            <a:xfrm flipV="1">
              <a:off x="6520913" y="3034990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2C53E0-D0A3-F1AB-FDAD-4CBFFDCA9A60}"/>
                </a:ext>
              </a:extLst>
            </p:cNvPr>
            <p:cNvSpPr/>
            <p:nvPr/>
          </p:nvSpPr>
          <p:spPr>
            <a:xfrm rot="16200000" flipH="1">
              <a:off x="5914215" y="3915156"/>
              <a:ext cx="1778583" cy="57528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1575185 w 3486430"/>
                <a:gd name="connsiteY0" fmla="*/ 0 h 1292006"/>
                <a:gd name="connsiteX1" fmla="*/ 1 w 3486430"/>
                <a:gd name="connsiteY1" fmla="*/ 1292007 h 1292006"/>
                <a:gd name="connsiteX2" fmla="*/ 3486430 w 3486430"/>
                <a:gd name="connsiteY2" fmla="*/ 1280178 h 1292006"/>
                <a:gd name="connsiteX3" fmla="*/ 2849480 w 3486430"/>
                <a:gd name="connsiteY3" fmla="*/ 841 h 1292006"/>
                <a:gd name="connsiteX4" fmla="*/ 2849898 w 3486430"/>
                <a:gd name="connsiteY4" fmla="*/ 0 h 1292006"/>
                <a:gd name="connsiteX5" fmla="*/ 2849061 w 3486430"/>
                <a:gd name="connsiteY5" fmla="*/ 0 h 1292006"/>
                <a:gd name="connsiteX6" fmla="*/ 1575185 w 3486430"/>
                <a:gd name="connsiteY6" fmla="*/ 0 h 1292006"/>
                <a:gd name="connsiteX0" fmla="*/ 0 w 4123369"/>
                <a:gd name="connsiteY0" fmla="*/ 25282 h 1292007"/>
                <a:gd name="connsiteX1" fmla="*/ 636940 w 4123369"/>
                <a:gd name="connsiteY1" fmla="*/ 1292007 h 1292007"/>
                <a:gd name="connsiteX2" fmla="*/ 4123369 w 4123369"/>
                <a:gd name="connsiteY2" fmla="*/ 1280178 h 1292007"/>
                <a:gd name="connsiteX3" fmla="*/ 3486419 w 4123369"/>
                <a:gd name="connsiteY3" fmla="*/ 841 h 1292007"/>
                <a:gd name="connsiteX4" fmla="*/ 3486837 w 4123369"/>
                <a:gd name="connsiteY4" fmla="*/ 0 h 1292007"/>
                <a:gd name="connsiteX5" fmla="*/ 3486000 w 4123369"/>
                <a:gd name="connsiteY5" fmla="*/ 0 h 1292007"/>
                <a:gd name="connsiteX6" fmla="*/ 0 w 4123369"/>
                <a:gd name="connsiteY6" fmla="*/ 25282 h 129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3369" h="1292007">
                  <a:moveTo>
                    <a:pt x="0" y="25282"/>
                  </a:moveTo>
                  <a:lnTo>
                    <a:pt x="636940" y="1292007"/>
                  </a:lnTo>
                  <a:lnTo>
                    <a:pt x="4123369" y="1280178"/>
                  </a:lnTo>
                  <a:lnTo>
                    <a:pt x="3486419" y="841"/>
                  </a:lnTo>
                  <a:lnTo>
                    <a:pt x="3486837" y="0"/>
                  </a:lnTo>
                  <a:lnTo>
                    <a:pt x="3486000" y="0"/>
                  </a:lnTo>
                  <a:lnTo>
                    <a:pt x="0" y="252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4818E4A-F4A1-2C31-8264-D7232BDA731F}"/>
                </a:ext>
              </a:extLst>
            </p:cNvPr>
            <p:cNvSpPr/>
            <p:nvPr/>
          </p:nvSpPr>
          <p:spPr>
            <a:xfrm rot="5400000" flipH="1" flipV="1">
              <a:off x="6481062" y="3915932"/>
              <a:ext cx="1782300" cy="570018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636532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289701 w 1911245"/>
                <a:gd name="connsiteY1" fmla="*/ 1229317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324019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683236 w 1911245"/>
                <a:gd name="connsiteY1" fmla="*/ 1191782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589610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0 w 1911245"/>
                <a:gd name="connsiteY5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0 w 1911245"/>
                <a:gd name="connsiteY4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619264 w 1911245"/>
                <a:gd name="connsiteY3" fmla="*/ 13482 h 1280178"/>
                <a:gd name="connsiteX4" fmla="*/ 0 w 1911245"/>
                <a:gd name="connsiteY4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295488" y="1279365"/>
                  </a:lnTo>
                  <a:lnTo>
                    <a:pt x="1911245" y="1280178"/>
                  </a:lnTo>
                  <a:lnTo>
                    <a:pt x="1619264" y="1348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D15250D3-2106-EB45-AB8F-73A0FD0056B3}"/>
                </a:ext>
              </a:extLst>
            </p:cNvPr>
            <p:cNvSpPr/>
            <p:nvPr/>
          </p:nvSpPr>
          <p:spPr>
            <a:xfrm>
              <a:off x="6733784" y="3714722"/>
              <a:ext cx="112984" cy="126904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F85FDBA3-0714-8D17-FC18-52020E20EF6D}"/>
                </a:ext>
              </a:extLst>
            </p:cNvPr>
            <p:cNvSpPr/>
            <p:nvPr/>
          </p:nvSpPr>
          <p:spPr>
            <a:xfrm>
              <a:off x="6739412" y="3859393"/>
              <a:ext cx="120507" cy="1125164"/>
            </a:xfrm>
            <a:prstGeom prst="roundRect">
              <a:avLst>
                <a:gd name="adj" fmla="val 50000"/>
              </a:avLst>
            </a:prstGeom>
            <a:solidFill>
              <a:srgbClr val="FFDB56"/>
            </a:solidFill>
            <a:ln>
              <a:solidFill>
                <a:srgbClr val="FFDB56"/>
              </a:solidFill>
            </a:ln>
            <a:effectLst/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571399B-AB00-558D-18E6-552B0CC9ED30}"/>
                </a:ext>
              </a:extLst>
            </p:cNvPr>
            <p:cNvSpPr txBox="1"/>
            <p:nvPr/>
          </p:nvSpPr>
          <p:spPr>
            <a:xfrm>
              <a:off x="6728797" y="3710957"/>
              <a:ext cx="442472" cy="507831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rgbClr val="FFC000"/>
                  </a:solidFill>
                </a:rPr>
                <a:t>90 %</a:t>
              </a:r>
            </a:p>
          </p:txBody>
        </p:sp>
        <p:sp>
          <p:nvSpPr>
            <p:cNvPr id="98" name="SullyAccentText4">
              <a:extLst>
                <a:ext uri="{FF2B5EF4-FFF2-40B4-BE49-F238E27FC236}">
                  <a16:creationId xmlns:a16="http://schemas.microsoft.com/office/drawing/2014/main" id="{4606F00E-3681-9DCD-2EC7-C395D44A804B}"/>
                </a:ext>
              </a:extLst>
            </p:cNvPr>
            <p:cNvSpPr txBox="1"/>
            <p:nvPr/>
          </p:nvSpPr>
          <p:spPr>
            <a:xfrm rot="15794291">
              <a:off x="6520877" y="3626134"/>
              <a:ext cx="1661982" cy="307777"/>
            </a:xfrm>
            <a:prstGeom prst="rect">
              <a:avLst/>
            </a:prstGeom>
            <a:noFill/>
            <a:scene3d>
              <a:camera prst="isometricOffAxis1Right">
                <a:rot lat="21003001" lon="21131729" rev="21322049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b="1" i="1" dirty="0">
                  <a:solidFill>
                    <a:srgbClr val="FFC000"/>
                  </a:solidFill>
                  <a:latin typeface="Aptos" panose="020B0004020202020204" pitchFamily="34" charset="0"/>
                </a:rPr>
                <a:t>Tools</a:t>
              </a: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BE1592F-F0E5-35B4-CD12-59CAF0AA3E53}"/>
                </a:ext>
              </a:extLst>
            </p:cNvPr>
            <p:cNvSpPr/>
            <p:nvPr/>
          </p:nvSpPr>
          <p:spPr>
            <a:xfrm flipV="1">
              <a:off x="994614" y="4580469"/>
              <a:ext cx="901777" cy="434235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8C93C9B-9AB8-277B-1423-235CE1A1C9A2}"/>
                </a:ext>
              </a:extLst>
            </p:cNvPr>
            <p:cNvSpPr/>
            <p:nvPr/>
          </p:nvSpPr>
          <p:spPr>
            <a:xfrm flipV="1">
              <a:off x="875845" y="3034991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069FC12-F654-179F-1890-AA9EACD76ABE}"/>
                </a:ext>
              </a:extLst>
            </p:cNvPr>
            <p:cNvSpPr/>
            <p:nvPr/>
          </p:nvSpPr>
          <p:spPr>
            <a:xfrm rot="16200000" flipH="1">
              <a:off x="269147" y="3915158"/>
              <a:ext cx="1778583" cy="57528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1575185 w 3486430"/>
                <a:gd name="connsiteY0" fmla="*/ 0 h 1292006"/>
                <a:gd name="connsiteX1" fmla="*/ 1 w 3486430"/>
                <a:gd name="connsiteY1" fmla="*/ 1292007 h 1292006"/>
                <a:gd name="connsiteX2" fmla="*/ 3486430 w 3486430"/>
                <a:gd name="connsiteY2" fmla="*/ 1280178 h 1292006"/>
                <a:gd name="connsiteX3" fmla="*/ 2849480 w 3486430"/>
                <a:gd name="connsiteY3" fmla="*/ 841 h 1292006"/>
                <a:gd name="connsiteX4" fmla="*/ 2849898 w 3486430"/>
                <a:gd name="connsiteY4" fmla="*/ 0 h 1292006"/>
                <a:gd name="connsiteX5" fmla="*/ 2849061 w 3486430"/>
                <a:gd name="connsiteY5" fmla="*/ 0 h 1292006"/>
                <a:gd name="connsiteX6" fmla="*/ 1575185 w 3486430"/>
                <a:gd name="connsiteY6" fmla="*/ 0 h 1292006"/>
                <a:gd name="connsiteX0" fmla="*/ 0 w 4123369"/>
                <a:gd name="connsiteY0" fmla="*/ 25282 h 1292007"/>
                <a:gd name="connsiteX1" fmla="*/ 636940 w 4123369"/>
                <a:gd name="connsiteY1" fmla="*/ 1292007 h 1292007"/>
                <a:gd name="connsiteX2" fmla="*/ 4123369 w 4123369"/>
                <a:gd name="connsiteY2" fmla="*/ 1280178 h 1292007"/>
                <a:gd name="connsiteX3" fmla="*/ 3486419 w 4123369"/>
                <a:gd name="connsiteY3" fmla="*/ 841 h 1292007"/>
                <a:gd name="connsiteX4" fmla="*/ 3486837 w 4123369"/>
                <a:gd name="connsiteY4" fmla="*/ 0 h 1292007"/>
                <a:gd name="connsiteX5" fmla="*/ 3486000 w 4123369"/>
                <a:gd name="connsiteY5" fmla="*/ 0 h 1292007"/>
                <a:gd name="connsiteX6" fmla="*/ 0 w 4123369"/>
                <a:gd name="connsiteY6" fmla="*/ 25282 h 129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3369" h="1292007">
                  <a:moveTo>
                    <a:pt x="0" y="25282"/>
                  </a:moveTo>
                  <a:lnTo>
                    <a:pt x="636940" y="1292007"/>
                  </a:lnTo>
                  <a:lnTo>
                    <a:pt x="4123369" y="1280178"/>
                  </a:lnTo>
                  <a:lnTo>
                    <a:pt x="3486419" y="841"/>
                  </a:lnTo>
                  <a:lnTo>
                    <a:pt x="3486837" y="0"/>
                  </a:lnTo>
                  <a:lnTo>
                    <a:pt x="3486000" y="0"/>
                  </a:lnTo>
                  <a:lnTo>
                    <a:pt x="0" y="252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8CA2A9C-040A-14CD-02A6-477005A7FB82}"/>
                </a:ext>
              </a:extLst>
            </p:cNvPr>
            <p:cNvSpPr/>
            <p:nvPr/>
          </p:nvSpPr>
          <p:spPr>
            <a:xfrm rot="5400000" flipH="1" flipV="1">
              <a:off x="835994" y="3915933"/>
              <a:ext cx="1782300" cy="570018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636532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289701 w 1911245"/>
                <a:gd name="connsiteY1" fmla="*/ 1229317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324019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683236 w 1911245"/>
                <a:gd name="connsiteY1" fmla="*/ 1191782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589610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0 w 1911245"/>
                <a:gd name="connsiteY5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0 w 1911245"/>
                <a:gd name="connsiteY4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619264 w 1911245"/>
                <a:gd name="connsiteY3" fmla="*/ 13482 h 1280178"/>
                <a:gd name="connsiteX4" fmla="*/ 0 w 1911245"/>
                <a:gd name="connsiteY4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295488" y="1279365"/>
                  </a:lnTo>
                  <a:lnTo>
                    <a:pt x="1911245" y="1280178"/>
                  </a:lnTo>
                  <a:lnTo>
                    <a:pt x="1619264" y="1348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8932E353-164F-FE90-A603-E35C4D51DF3E}"/>
                </a:ext>
              </a:extLst>
            </p:cNvPr>
            <p:cNvSpPr/>
            <p:nvPr/>
          </p:nvSpPr>
          <p:spPr>
            <a:xfrm>
              <a:off x="1095826" y="3720176"/>
              <a:ext cx="112984" cy="126904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6ED3E2DF-913C-97FD-CD54-57928FCE71DB}"/>
                </a:ext>
              </a:extLst>
            </p:cNvPr>
            <p:cNvSpPr/>
            <p:nvPr/>
          </p:nvSpPr>
          <p:spPr>
            <a:xfrm>
              <a:off x="1107084" y="4444887"/>
              <a:ext cx="88987" cy="534220"/>
            </a:xfrm>
            <a:prstGeom prst="roundRect">
              <a:avLst>
                <a:gd name="adj" fmla="val 50000"/>
              </a:avLst>
            </a:prstGeom>
            <a:solidFill>
              <a:srgbClr val="0070C0"/>
            </a:solidFill>
            <a:ln>
              <a:solidFill>
                <a:srgbClr val="0070C0"/>
              </a:solidFill>
            </a:ln>
            <a:effectLst/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2ECF42A-5456-70A4-D9C5-DEDD847B7E9C}"/>
                </a:ext>
              </a:extLst>
            </p:cNvPr>
            <p:cNvSpPr txBox="1"/>
            <p:nvPr/>
          </p:nvSpPr>
          <p:spPr>
            <a:xfrm>
              <a:off x="1088686" y="4322297"/>
              <a:ext cx="442472" cy="507831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rgbClr val="0070C0"/>
                  </a:solidFill>
                </a:rPr>
                <a:t>40 %</a:t>
              </a:r>
            </a:p>
          </p:txBody>
        </p:sp>
        <p:sp>
          <p:nvSpPr>
            <p:cNvPr id="82" name="SullyAccentText1">
              <a:extLst>
                <a:ext uri="{FF2B5EF4-FFF2-40B4-BE49-F238E27FC236}">
                  <a16:creationId xmlns:a16="http://schemas.microsoft.com/office/drawing/2014/main" id="{E0B446C0-4914-CA89-94FF-FFDAD029CD47}"/>
                </a:ext>
              </a:extLst>
            </p:cNvPr>
            <p:cNvSpPr txBox="1"/>
            <p:nvPr/>
          </p:nvSpPr>
          <p:spPr>
            <a:xfrm rot="15794291">
              <a:off x="874981" y="3935484"/>
              <a:ext cx="1661982" cy="523220"/>
            </a:xfrm>
            <a:prstGeom prst="rect">
              <a:avLst/>
            </a:prstGeom>
            <a:noFill/>
            <a:scene3d>
              <a:camera prst="isometricOffAxis1Right">
                <a:rot lat="21003001" lon="21131729" rev="21322049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>
                  <a:solidFill>
                    <a:srgbClr val="0070C0"/>
                  </a:solidFill>
                  <a:latin typeface="Aptos" panose="020B0004020202020204" pitchFamily="34" charset="0"/>
                </a:rPr>
                <a:t>Process Development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48D1493-5428-BD7F-CD09-04DB7994CBC8}"/>
                </a:ext>
              </a:extLst>
            </p:cNvPr>
            <p:cNvSpPr txBox="1"/>
            <p:nvPr/>
          </p:nvSpPr>
          <p:spPr>
            <a:xfrm>
              <a:off x="10657520" y="3801461"/>
              <a:ext cx="1287303" cy="2848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29" name="Freeform: Shape 4">
              <a:extLst>
                <a:ext uri="{FF2B5EF4-FFF2-40B4-BE49-F238E27FC236}">
                  <a16:creationId xmlns:a16="http://schemas.microsoft.com/office/drawing/2014/main" id="{332AC0C1-6B87-8C96-5E06-F3667187A844}"/>
                </a:ext>
              </a:extLst>
            </p:cNvPr>
            <p:cNvSpPr/>
            <p:nvPr/>
          </p:nvSpPr>
          <p:spPr>
            <a:xfrm flipV="1">
              <a:off x="8392179" y="4965533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0" name="Freeform: Shape 6">
              <a:extLst>
                <a:ext uri="{FF2B5EF4-FFF2-40B4-BE49-F238E27FC236}">
                  <a16:creationId xmlns:a16="http://schemas.microsoft.com/office/drawing/2014/main" id="{ABCF51C2-51C0-5110-4F6B-3B8C29725DF8}"/>
                </a:ext>
              </a:extLst>
            </p:cNvPr>
            <p:cNvSpPr/>
            <p:nvPr/>
          </p:nvSpPr>
          <p:spPr>
            <a:xfrm rot="16200000" flipH="1">
              <a:off x="8264987" y="5367525"/>
              <a:ext cx="824400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1" name="Freeform: Shape 7">
              <a:extLst>
                <a:ext uri="{FF2B5EF4-FFF2-40B4-BE49-F238E27FC236}">
                  <a16:creationId xmlns:a16="http://schemas.microsoft.com/office/drawing/2014/main" id="{5DE18DD8-01D4-7CBB-A96E-72D751966E35}"/>
                </a:ext>
              </a:extLst>
            </p:cNvPr>
            <p:cNvSpPr/>
            <p:nvPr/>
          </p:nvSpPr>
          <p:spPr>
            <a:xfrm rot="5400000" flipH="1" flipV="1">
              <a:off x="8836325" y="5367524"/>
              <a:ext cx="824401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 dirty="0"/>
            </a:p>
          </p:txBody>
        </p:sp>
        <p:sp>
          <p:nvSpPr>
            <p:cNvPr id="32" name="Freeform: Shape 11">
              <a:extLst>
                <a:ext uri="{FF2B5EF4-FFF2-40B4-BE49-F238E27FC236}">
                  <a16:creationId xmlns:a16="http://schemas.microsoft.com/office/drawing/2014/main" id="{74217DFA-FB78-7015-B010-EAF939A06A16}"/>
                </a:ext>
              </a:extLst>
            </p:cNvPr>
            <p:cNvSpPr/>
            <p:nvPr/>
          </p:nvSpPr>
          <p:spPr>
            <a:xfrm rot="16200000" flipH="1">
              <a:off x="8415504" y="4894361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FF65A7">
                <a:alpha val="76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33" name="Freeform: Shape 12">
              <a:extLst>
                <a:ext uri="{FF2B5EF4-FFF2-40B4-BE49-F238E27FC236}">
                  <a16:creationId xmlns:a16="http://schemas.microsoft.com/office/drawing/2014/main" id="{3D34122C-4E49-FC79-5E89-4E7250E63A81}"/>
                </a:ext>
              </a:extLst>
            </p:cNvPr>
            <p:cNvSpPr/>
            <p:nvPr/>
          </p:nvSpPr>
          <p:spPr>
            <a:xfrm rot="5400000" flipH="1" flipV="1">
              <a:off x="8866913" y="4894360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B72358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3" name="Freeform: Shape 41">
              <a:extLst>
                <a:ext uri="{FF2B5EF4-FFF2-40B4-BE49-F238E27FC236}">
                  <a16:creationId xmlns:a16="http://schemas.microsoft.com/office/drawing/2014/main" id="{8E33666E-667E-2E65-6068-8F4E2F4C53E1}"/>
                </a:ext>
              </a:extLst>
            </p:cNvPr>
            <p:cNvSpPr/>
            <p:nvPr/>
          </p:nvSpPr>
          <p:spPr>
            <a:xfrm flipV="1">
              <a:off x="10293874" y="4965532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46" name="Freeform: Shape 43">
              <a:extLst>
                <a:ext uri="{FF2B5EF4-FFF2-40B4-BE49-F238E27FC236}">
                  <a16:creationId xmlns:a16="http://schemas.microsoft.com/office/drawing/2014/main" id="{C0E5E1B1-0224-20DC-9B5D-9D219A19CD07}"/>
                </a:ext>
              </a:extLst>
            </p:cNvPr>
            <p:cNvSpPr/>
            <p:nvPr/>
          </p:nvSpPr>
          <p:spPr>
            <a:xfrm rot="16200000" flipH="1">
              <a:off x="10166683" y="5367524"/>
              <a:ext cx="824400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50" name="Freeform: Shape 44">
              <a:extLst>
                <a:ext uri="{FF2B5EF4-FFF2-40B4-BE49-F238E27FC236}">
                  <a16:creationId xmlns:a16="http://schemas.microsoft.com/office/drawing/2014/main" id="{D41EB77C-8B92-74E4-2A24-748AE8F0E567}"/>
                </a:ext>
              </a:extLst>
            </p:cNvPr>
            <p:cNvSpPr/>
            <p:nvPr/>
          </p:nvSpPr>
          <p:spPr>
            <a:xfrm rot="5400000" flipH="1" flipV="1">
              <a:off x="10738021" y="5367523"/>
              <a:ext cx="824401" cy="570019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54" name="Freeform: Shape 46">
              <a:extLst>
                <a:ext uri="{FF2B5EF4-FFF2-40B4-BE49-F238E27FC236}">
                  <a16:creationId xmlns:a16="http://schemas.microsoft.com/office/drawing/2014/main" id="{3B8D62E3-D097-387A-9FCC-A59F02BF50D9}"/>
                </a:ext>
              </a:extLst>
            </p:cNvPr>
            <p:cNvSpPr/>
            <p:nvPr/>
          </p:nvSpPr>
          <p:spPr>
            <a:xfrm flipV="1">
              <a:off x="10417692" y="4576748"/>
              <a:ext cx="901777" cy="434235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58" name="Freeform: Shape 47">
              <a:extLst>
                <a:ext uri="{FF2B5EF4-FFF2-40B4-BE49-F238E27FC236}">
                  <a16:creationId xmlns:a16="http://schemas.microsoft.com/office/drawing/2014/main" id="{71B07E04-C200-A2B3-6373-6DCDBF25F9F8}"/>
                </a:ext>
              </a:extLst>
            </p:cNvPr>
            <p:cNvSpPr/>
            <p:nvPr/>
          </p:nvSpPr>
          <p:spPr>
            <a:xfrm rot="16200000" flipH="1">
              <a:off x="10317199" y="4894359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6A46A5">
                <a:alpha val="76000"/>
              </a:srgbClr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2" name="Freeform: Shape 48">
              <a:extLst>
                <a:ext uri="{FF2B5EF4-FFF2-40B4-BE49-F238E27FC236}">
                  <a16:creationId xmlns:a16="http://schemas.microsoft.com/office/drawing/2014/main" id="{F24030DD-CDBC-FA3B-8F38-971D4A07729F}"/>
                </a:ext>
              </a:extLst>
            </p:cNvPr>
            <p:cNvSpPr/>
            <p:nvPr/>
          </p:nvSpPr>
          <p:spPr>
            <a:xfrm rot="5400000" flipH="1" flipV="1">
              <a:off x="10768609" y="4894359"/>
              <a:ext cx="651353" cy="45036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636938" y="1279363"/>
                  </a:lnTo>
                  <a:lnTo>
                    <a:pt x="636532" y="1280178"/>
                  </a:lnTo>
                  <a:lnTo>
                    <a:pt x="637344" y="1280178"/>
                  </a:lnTo>
                  <a:lnTo>
                    <a:pt x="1911245" y="1280178"/>
                  </a:lnTo>
                  <a:lnTo>
                    <a:pt x="1274295" y="841"/>
                  </a:lnTo>
                  <a:lnTo>
                    <a:pt x="1274713" y="0"/>
                  </a:lnTo>
                  <a:lnTo>
                    <a:pt x="1273876" y="0"/>
                  </a:lnTo>
                  <a:close/>
                </a:path>
              </a:pathLst>
            </a:custGeom>
            <a:solidFill>
              <a:srgbClr val="2C2157"/>
            </a:soli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66" name="Freeform: Shape 50">
              <a:extLst>
                <a:ext uri="{FF2B5EF4-FFF2-40B4-BE49-F238E27FC236}">
                  <a16:creationId xmlns:a16="http://schemas.microsoft.com/office/drawing/2014/main" id="{04677CAD-E517-B8EF-B29C-CF8AD6D53949}"/>
                </a:ext>
              </a:extLst>
            </p:cNvPr>
            <p:cNvSpPr/>
            <p:nvPr/>
          </p:nvSpPr>
          <p:spPr>
            <a:xfrm flipV="1">
              <a:off x="10298924" y="3031271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/>
            </a:p>
          </p:txBody>
        </p:sp>
        <p:sp>
          <p:nvSpPr>
            <p:cNvPr id="70" name="Freeform: Shape 51">
              <a:extLst>
                <a:ext uri="{FF2B5EF4-FFF2-40B4-BE49-F238E27FC236}">
                  <a16:creationId xmlns:a16="http://schemas.microsoft.com/office/drawing/2014/main" id="{65E1735B-CC3C-F2D9-CBB4-877F4404753C}"/>
                </a:ext>
              </a:extLst>
            </p:cNvPr>
            <p:cNvSpPr/>
            <p:nvPr/>
          </p:nvSpPr>
          <p:spPr>
            <a:xfrm rot="16200000" flipH="1">
              <a:off x="9692226" y="3911437"/>
              <a:ext cx="1778583" cy="57528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1575185 w 3486430"/>
                <a:gd name="connsiteY0" fmla="*/ 0 h 1292006"/>
                <a:gd name="connsiteX1" fmla="*/ 1 w 3486430"/>
                <a:gd name="connsiteY1" fmla="*/ 1292007 h 1292006"/>
                <a:gd name="connsiteX2" fmla="*/ 3486430 w 3486430"/>
                <a:gd name="connsiteY2" fmla="*/ 1280178 h 1292006"/>
                <a:gd name="connsiteX3" fmla="*/ 2849480 w 3486430"/>
                <a:gd name="connsiteY3" fmla="*/ 841 h 1292006"/>
                <a:gd name="connsiteX4" fmla="*/ 2849898 w 3486430"/>
                <a:gd name="connsiteY4" fmla="*/ 0 h 1292006"/>
                <a:gd name="connsiteX5" fmla="*/ 2849061 w 3486430"/>
                <a:gd name="connsiteY5" fmla="*/ 0 h 1292006"/>
                <a:gd name="connsiteX6" fmla="*/ 1575185 w 3486430"/>
                <a:gd name="connsiteY6" fmla="*/ 0 h 1292006"/>
                <a:gd name="connsiteX0" fmla="*/ 0 w 4123369"/>
                <a:gd name="connsiteY0" fmla="*/ 25282 h 1292007"/>
                <a:gd name="connsiteX1" fmla="*/ 636940 w 4123369"/>
                <a:gd name="connsiteY1" fmla="*/ 1292007 h 1292007"/>
                <a:gd name="connsiteX2" fmla="*/ 4123369 w 4123369"/>
                <a:gd name="connsiteY2" fmla="*/ 1280178 h 1292007"/>
                <a:gd name="connsiteX3" fmla="*/ 3486419 w 4123369"/>
                <a:gd name="connsiteY3" fmla="*/ 841 h 1292007"/>
                <a:gd name="connsiteX4" fmla="*/ 3486837 w 4123369"/>
                <a:gd name="connsiteY4" fmla="*/ 0 h 1292007"/>
                <a:gd name="connsiteX5" fmla="*/ 3486000 w 4123369"/>
                <a:gd name="connsiteY5" fmla="*/ 0 h 1292007"/>
                <a:gd name="connsiteX6" fmla="*/ 0 w 4123369"/>
                <a:gd name="connsiteY6" fmla="*/ 25282 h 129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3369" h="1292007">
                  <a:moveTo>
                    <a:pt x="0" y="25282"/>
                  </a:moveTo>
                  <a:lnTo>
                    <a:pt x="636940" y="1292007"/>
                  </a:lnTo>
                  <a:lnTo>
                    <a:pt x="4123369" y="1280178"/>
                  </a:lnTo>
                  <a:lnTo>
                    <a:pt x="3486419" y="841"/>
                  </a:lnTo>
                  <a:lnTo>
                    <a:pt x="3486837" y="0"/>
                  </a:lnTo>
                  <a:lnTo>
                    <a:pt x="3486000" y="0"/>
                  </a:lnTo>
                  <a:lnTo>
                    <a:pt x="0" y="252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/>
            </a:p>
          </p:txBody>
        </p:sp>
        <p:sp>
          <p:nvSpPr>
            <p:cNvPr id="74" name="Freeform: Shape 52">
              <a:extLst>
                <a:ext uri="{FF2B5EF4-FFF2-40B4-BE49-F238E27FC236}">
                  <a16:creationId xmlns:a16="http://schemas.microsoft.com/office/drawing/2014/main" id="{A79B4BBB-0D3B-415F-F0C1-313DE1A97809}"/>
                </a:ext>
              </a:extLst>
            </p:cNvPr>
            <p:cNvSpPr/>
            <p:nvPr/>
          </p:nvSpPr>
          <p:spPr>
            <a:xfrm rot="5400000" flipH="1" flipV="1">
              <a:off x="10259073" y="3912213"/>
              <a:ext cx="1782300" cy="570018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636532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289701 w 1911245"/>
                <a:gd name="connsiteY1" fmla="*/ 1229317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324019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683236 w 1911245"/>
                <a:gd name="connsiteY1" fmla="*/ 1191782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589610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0 w 1911245"/>
                <a:gd name="connsiteY5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0 w 1911245"/>
                <a:gd name="connsiteY4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619264 w 1911245"/>
                <a:gd name="connsiteY3" fmla="*/ 13482 h 1280178"/>
                <a:gd name="connsiteX4" fmla="*/ 0 w 1911245"/>
                <a:gd name="connsiteY4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295488" y="1279365"/>
                  </a:lnTo>
                  <a:lnTo>
                    <a:pt x="1911245" y="1280178"/>
                  </a:lnTo>
                  <a:lnTo>
                    <a:pt x="1619264" y="1348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200"/>
            </a:p>
          </p:txBody>
        </p:sp>
        <p:sp>
          <p:nvSpPr>
            <p:cNvPr id="92" name="Rectangle: Rounded Corners 79">
              <a:extLst>
                <a:ext uri="{FF2B5EF4-FFF2-40B4-BE49-F238E27FC236}">
                  <a16:creationId xmlns:a16="http://schemas.microsoft.com/office/drawing/2014/main" id="{E2EDCFE2-1816-8685-E66E-0F30EBD08A3E}"/>
                </a:ext>
              </a:extLst>
            </p:cNvPr>
            <p:cNvSpPr/>
            <p:nvPr/>
          </p:nvSpPr>
          <p:spPr>
            <a:xfrm>
              <a:off x="10524946" y="3716455"/>
              <a:ext cx="112984" cy="126904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3" name="Rectangle: Rounded Corners 80">
              <a:extLst>
                <a:ext uri="{FF2B5EF4-FFF2-40B4-BE49-F238E27FC236}">
                  <a16:creationId xmlns:a16="http://schemas.microsoft.com/office/drawing/2014/main" id="{5AC0F9CE-D044-CF46-5476-CA8158643513}"/>
                </a:ext>
              </a:extLst>
            </p:cNvPr>
            <p:cNvSpPr/>
            <p:nvPr/>
          </p:nvSpPr>
          <p:spPr>
            <a:xfrm>
              <a:off x="10536204" y="4346535"/>
              <a:ext cx="101727" cy="628850"/>
            </a:xfrm>
            <a:prstGeom prst="roundRect">
              <a:avLst>
                <a:gd name="adj" fmla="val 50000"/>
              </a:avLst>
            </a:prstGeom>
            <a:solidFill>
              <a:srgbClr val="6A46A5"/>
            </a:solidFill>
            <a:ln>
              <a:solidFill>
                <a:srgbClr val="6A46A5"/>
              </a:solidFill>
            </a:ln>
            <a:effectLst/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0CC2589A-A3B7-3F4C-B446-2B064633F708}"/>
                </a:ext>
              </a:extLst>
            </p:cNvPr>
            <p:cNvSpPr txBox="1"/>
            <p:nvPr/>
          </p:nvSpPr>
          <p:spPr>
            <a:xfrm>
              <a:off x="10513979" y="4183597"/>
              <a:ext cx="442472" cy="507831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rgbClr val="7030A0"/>
                  </a:solidFill>
                </a:rPr>
                <a:t>50 %</a:t>
              </a:r>
            </a:p>
          </p:txBody>
        </p:sp>
        <p:sp>
          <p:nvSpPr>
            <p:cNvPr id="95" name="SullyAccentText2">
              <a:extLst>
                <a:ext uri="{FF2B5EF4-FFF2-40B4-BE49-F238E27FC236}">
                  <a16:creationId xmlns:a16="http://schemas.microsoft.com/office/drawing/2014/main" id="{881AC9F9-5FE1-8C19-A299-DD832DE03D89}"/>
                </a:ext>
              </a:extLst>
            </p:cNvPr>
            <p:cNvSpPr txBox="1"/>
            <p:nvPr/>
          </p:nvSpPr>
          <p:spPr>
            <a:xfrm rot="15794291">
              <a:off x="10311520" y="3984958"/>
              <a:ext cx="1661982" cy="307777"/>
            </a:xfrm>
            <a:prstGeom prst="rect">
              <a:avLst/>
            </a:prstGeom>
            <a:noFill/>
            <a:scene3d>
              <a:camera prst="isometricOffAxis1Right">
                <a:rot lat="21003001" lon="21131729" rev="21322049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b="1" i="1" dirty="0">
                  <a:solidFill>
                    <a:srgbClr val="6A46A5"/>
                  </a:solidFill>
                  <a:latin typeface="Aptos" panose="020B0004020202020204" pitchFamily="34" charset="0"/>
                </a:rPr>
                <a:t>Communication</a:t>
              </a:r>
            </a:p>
          </p:txBody>
        </p:sp>
        <p:sp>
          <p:nvSpPr>
            <p:cNvPr id="99" name="Freeform: Shape 9">
              <a:extLst>
                <a:ext uri="{FF2B5EF4-FFF2-40B4-BE49-F238E27FC236}">
                  <a16:creationId xmlns:a16="http://schemas.microsoft.com/office/drawing/2014/main" id="{0C9DB434-DF92-CB0F-4F07-7957989A3628}"/>
                </a:ext>
              </a:extLst>
            </p:cNvPr>
            <p:cNvSpPr/>
            <p:nvPr/>
          </p:nvSpPr>
          <p:spPr>
            <a:xfrm flipV="1">
              <a:off x="8515997" y="4576750"/>
              <a:ext cx="901777" cy="434235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00" name="Freeform: Shape 14">
              <a:extLst>
                <a:ext uri="{FF2B5EF4-FFF2-40B4-BE49-F238E27FC236}">
                  <a16:creationId xmlns:a16="http://schemas.microsoft.com/office/drawing/2014/main" id="{AB8D245D-6BC6-8E7F-402A-78D484D3DF1B}"/>
                </a:ext>
              </a:extLst>
            </p:cNvPr>
            <p:cNvSpPr/>
            <p:nvPr/>
          </p:nvSpPr>
          <p:spPr>
            <a:xfrm flipV="1">
              <a:off x="8397228" y="3031272"/>
              <a:ext cx="1141357" cy="549602"/>
            </a:xfrm>
            <a:custGeom>
              <a:avLst/>
              <a:gdLst>
                <a:gd name="connsiteX0" fmla="*/ 1281659 w 2563318"/>
                <a:gd name="connsiteY0" fmla="*/ 1768840 h 1768840"/>
                <a:gd name="connsiteX1" fmla="*/ 2563318 w 2563318"/>
                <a:gd name="connsiteY1" fmla="*/ 884420 h 1768840"/>
                <a:gd name="connsiteX2" fmla="*/ 1281659 w 2563318"/>
                <a:gd name="connsiteY2" fmla="*/ 0 h 1768840"/>
                <a:gd name="connsiteX3" fmla="*/ 0 w 2563318"/>
                <a:gd name="connsiteY3" fmla="*/ 884420 h 176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3318" h="1768840">
                  <a:moveTo>
                    <a:pt x="1281659" y="1768840"/>
                  </a:moveTo>
                  <a:lnTo>
                    <a:pt x="2563318" y="884420"/>
                  </a:lnTo>
                  <a:lnTo>
                    <a:pt x="1281659" y="0"/>
                  </a:lnTo>
                  <a:lnTo>
                    <a:pt x="0" y="884420"/>
                  </a:ln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5400000" scaled="1"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01" name="Freeform: Shape 16">
              <a:extLst>
                <a:ext uri="{FF2B5EF4-FFF2-40B4-BE49-F238E27FC236}">
                  <a16:creationId xmlns:a16="http://schemas.microsoft.com/office/drawing/2014/main" id="{31BB1F5D-C0D3-E4F4-3B32-DA60EC6516F6}"/>
                </a:ext>
              </a:extLst>
            </p:cNvPr>
            <p:cNvSpPr/>
            <p:nvPr/>
          </p:nvSpPr>
          <p:spPr>
            <a:xfrm rot="16200000" flipH="1">
              <a:off x="7790530" y="3911439"/>
              <a:ext cx="1778583" cy="575287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1575185 w 3486430"/>
                <a:gd name="connsiteY0" fmla="*/ 0 h 1292006"/>
                <a:gd name="connsiteX1" fmla="*/ 1 w 3486430"/>
                <a:gd name="connsiteY1" fmla="*/ 1292007 h 1292006"/>
                <a:gd name="connsiteX2" fmla="*/ 3486430 w 3486430"/>
                <a:gd name="connsiteY2" fmla="*/ 1280178 h 1292006"/>
                <a:gd name="connsiteX3" fmla="*/ 2849480 w 3486430"/>
                <a:gd name="connsiteY3" fmla="*/ 841 h 1292006"/>
                <a:gd name="connsiteX4" fmla="*/ 2849898 w 3486430"/>
                <a:gd name="connsiteY4" fmla="*/ 0 h 1292006"/>
                <a:gd name="connsiteX5" fmla="*/ 2849061 w 3486430"/>
                <a:gd name="connsiteY5" fmla="*/ 0 h 1292006"/>
                <a:gd name="connsiteX6" fmla="*/ 1575185 w 3486430"/>
                <a:gd name="connsiteY6" fmla="*/ 0 h 1292006"/>
                <a:gd name="connsiteX0" fmla="*/ 0 w 4123369"/>
                <a:gd name="connsiteY0" fmla="*/ 25282 h 1292007"/>
                <a:gd name="connsiteX1" fmla="*/ 636940 w 4123369"/>
                <a:gd name="connsiteY1" fmla="*/ 1292007 h 1292007"/>
                <a:gd name="connsiteX2" fmla="*/ 4123369 w 4123369"/>
                <a:gd name="connsiteY2" fmla="*/ 1280178 h 1292007"/>
                <a:gd name="connsiteX3" fmla="*/ 3486419 w 4123369"/>
                <a:gd name="connsiteY3" fmla="*/ 841 h 1292007"/>
                <a:gd name="connsiteX4" fmla="*/ 3486837 w 4123369"/>
                <a:gd name="connsiteY4" fmla="*/ 0 h 1292007"/>
                <a:gd name="connsiteX5" fmla="*/ 3486000 w 4123369"/>
                <a:gd name="connsiteY5" fmla="*/ 0 h 1292007"/>
                <a:gd name="connsiteX6" fmla="*/ 0 w 4123369"/>
                <a:gd name="connsiteY6" fmla="*/ 25282 h 129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123369" h="1292007">
                  <a:moveTo>
                    <a:pt x="0" y="25282"/>
                  </a:moveTo>
                  <a:lnTo>
                    <a:pt x="636940" y="1292007"/>
                  </a:lnTo>
                  <a:lnTo>
                    <a:pt x="4123369" y="1280178"/>
                  </a:lnTo>
                  <a:lnTo>
                    <a:pt x="3486419" y="841"/>
                  </a:lnTo>
                  <a:lnTo>
                    <a:pt x="3486837" y="0"/>
                  </a:lnTo>
                  <a:lnTo>
                    <a:pt x="3486000" y="0"/>
                  </a:lnTo>
                  <a:lnTo>
                    <a:pt x="0" y="25282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03" name="Freeform: Shape 17">
              <a:extLst>
                <a:ext uri="{FF2B5EF4-FFF2-40B4-BE49-F238E27FC236}">
                  <a16:creationId xmlns:a16="http://schemas.microsoft.com/office/drawing/2014/main" id="{5DDB3E32-0C67-BF39-F57C-9C8950F4A0F5}"/>
                </a:ext>
              </a:extLst>
            </p:cNvPr>
            <p:cNvSpPr/>
            <p:nvPr/>
          </p:nvSpPr>
          <p:spPr>
            <a:xfrm rot="5400000" flipH="1" flipV="1">
              <a:off x="8357377" y="3912214"/>
              <a:ext cx="1782300" cy="570018"/>
            </a:xfrm>
            <a:custGeom>
              <a:avLst/>
              <a:gdLst>
                <a:gd name="connsiteX0" fmla="*/ 0 w 1911245"/>
                <a:gd name="connsiteY0" fmla="*/ 0 h 1280178"/>
                <a:gd name="connsiteX1" fmla="*/ 636938 w 1911245"/>
                <a:gd name="connsiteY1" fmla="*/ 1279363 h 1280178"/>
                <a:gd name="connsiteX2" fmla="*/ 636532 w 1911245"/>
                <a:gd name="connsiteY2" fmla="*/ 1280178 h 1280178"/>
                <a:gd name="connsiteX3" fmla="*/ 637344 w 1911245"/>
                <a:gd name="connsiteY3" fmla="*/ 1280178 h 1280178"/>
                <a:gd name="connsiteX4" fmla="*/ 1911245 w 1911245"/>
                <a:gd name="connsiteY4" fmla="*/ 1280178 h 1280178"/>
                <a:gd name="connsiteX5" fmla="*/ 1274295 w 1911245"/>
                <a:gd name="connsiteY5" fmla="*/ 841 h 1280178"/>
                <a:gd name="connsiteX6" fmla="*/ 1274713 w 1911245"/>
                <a:gd name="connsiteY6" fmla="*/ 0 h 1280178"/>
                <a:gd name="connsiteX7" fmla="*/ 1273876 w 1911245"/>
                <a:gd name="connsiteY7" fmla="*/ 0 h 1280178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636532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636938 w 1911245"/>
                <a:gd name="connsiteY1" fmla="*/ 1279363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442831"/>
                <a:gd name="connsiteX1" fmla="*/ 289701 w 1911245"/>
                <a:gd name="connsiteY1" fmla="*/ 1229317 h 1442831"/>
                <a:gd name="connsiteX2" fmla="*/ 324019 w 1911245"/>
                <a:gd name="connsiteY2" fmla="*/ 1280178 h 1442831"/>
                <a:gd name="connsiteX3" fmla="*/ 376916 w 1911245"/>
                <a:gd name="connsiteY3" fmla="*/ 1442831 h 1442831"/>
                <a:gd name="connsiteX4" fmla="*/ 1911245 w 1911245"/>
                <a:gd name="connsiteY4" fmla="*/ 1280178 h 1442831"/>
                <a:gd name="connsiteX5" fmla="*/ 1274295 w 1911245"/>
                <a:gd name="connsiteY5" fmla="*/ 841 h 1442831"/>
                <a:gd name="connsiteX6" fmla="*/ 1274713 w 1911245"/>
                <a:gd name="connsiteY6" fmla="*/ 0 h 1442831"/>
                <a:gd name="connsiteX7" fmla="*/ 1273876 w 1911245"/>
                <a:gd name="connsiteY7" fmla="*/ 0 h 1442831"/>
                <a:gd name="connsiteX8" fmla="*/ 0 w 1911245"/>
                <a:gd name="connsiteY8" fmla="*/ 0 h 1442831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324019 w 1911245"/>
                <a:gd name="connsiteY2" fmla="*/ 1280178 h 1280178"/>
                <a:gd name="connsiteX3" fmla="*/ 1911245 w 1911245"/>
                <a:gd name="connsiteY3" fmla="*/ 1280178 h 1280178"/>
                <a:gd name="connsiteX4" fmla="*/ 1274295 w 1911245"/>
                <a:gd name="connsiteY4" fmla="*/ 841 h 1280178"/>
                <a:gd name="connsiteX5" fmla="*/ 1274713 w 1911245"/>
                <a:gd name="connsiteY5" fmla="*/ 0 h 1280178"/>
                <a:gd name="connsiteX6" fmla="*/ 1273876 w 1911245"/>
                <a:gd name="connsiteY6" fmla="*/ 0 h 1280178"/>
                <a:gd name="connsiteX7" fmla="*/ 0 w 1911245"/>
                <a:gd name="connsiteY7" fmla="*/ 0 h 1280178"/>
                <a:gd name="connsiteX0" fmla="*/ 0 w 1911245"/>
                <a:gd name="connsiteY0" fmla="*/ 0 h 1280178"/>
                <a:gd name="connsiteX1" fmla="*/ 289701 w 1911245"/>
                <a:gd name="connsiteY1" fmla="*/ 1229317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683236 w 1911245"/>
                <a:gd name="connsiteY1" fmla="*/ 1191782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273876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1589610 w 1911245"/>
                <a:gd name="connsiteY5" fmla="*/ 0 h 1280178"/>
                <a:gd name="connsiteX6" fmla="*/ 0 w 1911245"/>
                <a:gd name="connsiteY6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1274713 w 1911245"/>
                <a:gd name="connsiteY4" fmla="*/ 0 h 1280178"/>
                <a:gd name="connsiteX5" fmla="*/ 0 w 1911245"/>
                <a:gd name="connsiteY5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274295 w 1911245"/>
                <a:gd name="connsiteY3" fmla="*/ 841 h 1280178"/>
                <a:gd name="connsiteX4" fmla="*/ 0 w 1911245"/>
                <a:gd name="connsiteY4" fmla="*/ 0 h 1280178"/>
                <a:gd name="connsiteX0" fmla="*/ 0 w 1911245"/>
                <a:gd name="connsiteY0" fmla="*/ 0 h 1280178"/>
                <a:gd name="connsiteX1" fmla="*/ 295488 w 1911245"/>
                <a:gd name="connsiteY1" fmla="*/ 1279365 h 1280178"/>
                <a:gd name="connsiteX2" fmla="*/ 1911245 w 1911245"/>
                <a:gd name="connsiteY2" fmla="*/ 1280178 h 1280178"/>
                <a:gd name="connsiteX3" fmla="*/ 1619264 w 1911245"/>
                <a:gd name="connsiteY3" fmla="*/ 13482 h 1280178"/>
                <a:gd name="connsiteX4" fmla="*/ 0 w 1911245"/>
                <a:gd name="connsiteY4" fmla="*/ 0 h 128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1245" h="1280178">
                  <a:moveTo>
                    <a:pt x="0" y="0"/>
                  </a:moveTo>
                  <a:lnTo>
                    <a:pt x="295488" y="1279365"/>
                  </a:lnTo>
                  <a:lnTo>
                    <a:pt x="1911245" y="1280178"/>
                  </a:lnTo>
                  <a:lnTo>
                    <a:pt x="1619264" y="13482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1350"/>
            </a:p>
          </p:txBody>
        </p:sp>
        <p:sp>
          <p:nvSpPr>
            <p:cNvPr id="104" name="Rectangle: Rounded Corners 77">
              <a:extLst>
                <a:ext uri="{FF2B5EF4-FFF2-40B4-BE49-F238E27FC236}">
                  <a16:creationId xmlns:a16="http://schemas.microsoft.com/office/drawing/2014/main" id="{CC956415-4411-07F1-F9DE-87ABBDDF0079}"/>
                </a:ext>
              </a:extLst>
            </p:cNvPr>
            <p:cNvSpPr/>
            <p:nvPr/>
          </p:nvSpPr>
          <p:spPr>
            <a:xfrm>
              <a:off x="8617209" y="3716457"/>
              <a:ext cx="112984" cy="126904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" name="Rectangle: Rounded Corners 78">
              <a:extLst>
                <a:ext uri="{FF2B5EF4-FFF2-40B4-BE49-F238E27FC236}">
                  <a16:creationId xmlns:a16="http://schemas.microsoft.com/office/drawing/2014/main" id="{EBBEB19D-EDC1-836A-869C-F052D63926C1}"/>
                </a:ext>
              </a:extLst>
            </p:cNvPr>
            <p:cNvSpPr/>
            <p:nvPr/>
          </p:nvSpPr>
          <p:spPr>
            <a:xfrm>
              <a:off x="8628467" y="4322298"/>
              <a:ext cx="111655" cy="653090"/>
            </a:xfrm>
            <a:prstGeom prst="roundRect">
              <a:avLst>
                <a:gd name="adj" fmla="val 50000"/>
              </a:avLst>
            </a:prstGeom>
            <a:solidFill>
              <a:srgbClr val="FF65A7"/>
            </a:solidFill>
            <a:ln>
              <a:solidFill>
                <a:srgbClr val="FF65A7"/>
              </a:solidFill>
            </a:ln>
            <a:effectLst/>
            <a:scene3d>
              <a:camera prst="perspectiveContrastingLeftFacing">
                <a:rot lat="657473" lon="3551646" rev="21557343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1632C172-6815-C24B-137A-AFB2CA82EFAC}"/>
                </a:ext>
              </a:extLst>
            </p:cNvPr>
            <p:cNvSpPr txBox="1"/>
            <p:nvPr/>
          </p:nvSpPr>
          <p:spPr>
            <a:xfrm>
              <a:off x="8619305" y="4170795"/>
              <a:ext cx="442472" cy="507831"/>
            </a:xfrm>
            <a:prstGeom prst="rect">
              <a:avLst/>
            </a:prstGeom>
            <a:noFill/>
            <a:scene3d>
              <a:camera prst="perspectiveContrastingLeftFacing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b="1" dirty="0">
                  <a:solidFill>
                    <a:srgbClr val="B72358"/>
                  </a:solidFill>
                </a:rPr>
                <a:t>50 %</a:t>
              </a:r>
            </a:p>
          </p:txBody>
        </p:sp>
        <p:sp>
          <p:nvSpPr>
            <p:cNvPr id="109" name="SullyAccentText1">
              <a:extLst>
                <a:ext uri="{FF2B5EF4-FFF2-40B4-BE49-F238E27FC236}">
                  <a16:creationId xmlns:a16="http://schemas.microsoft.com/office/drawing/2014/main" id="{2F435DB7-EC1E-9294-6D21-2D3EDA19EF6A}"/>
                </a:ext>
              </a:extLst>
            </p:cNvPr>
            <p:cNvSpPr txBox="1"/>
            <p:nvPr/>
          </p:nvSpPr>
          <p:spPr>
            <a:xfrm rot="15794291">
              <a:off x="8417227" y="3890005"/>
              <a:ext cx="1661982" cy="307777"/>
            </a:xfrm>
            <a:prstGeom prst="rect">
              <a:avLst/>
            </a:prstGeom>
            <a:noFill/>
            <a:scene3d>
              <a:camera prst="isometricOffAxis1Right">
                <a:rot lat="21003001" lon="21131729" rev="21322049"/>
              </a:camera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en-US" sz="1400" b="1" i="1" dirty="0">
                  <a:solidFill>
                    <a:srgbClr val="B72358"/>
                  </a:solidFill>
                  <a:latin typeface="Aptos" panose="020B0004020202020204" pitchFamily="34" charset="0"/>
                </a:rPr>
                <a:t>Pilot Projects</a:t>
              </a:r>
            </a:p>
          </p:txBody>
        </p:sp>
        <p:grpSp>
          <p:nvGrpSpPr>
            <p:cNvPr id="110" name="Graphic 31">
              <a:extLst>
                <a:ext uri="{FF2B5EF4-FFF2-40B4-BE49-F238E27FC236}">
                  <a16:creationId xmlns:a16="http://schemas.microsoft.com/office/drawing/2014/main" id="{905E5BA0-7A4C-FA80-2AA1-1424848D2953}"/>
                </a:ext>
              </a:extLst>
            </p:cNvPr>
            <p:cNvGrpSpPr/>
            <p:nvPr/>
          </p:nvGrpSpPr>
          <p:grpSpPr>
            <a:xfrm>
              <a:off x="1587362" y="5041956"/>
              <a:ext cx="218327" cy="218153"/>
              <a:chOff x="5926886" y="4795853"/>
              <a:chExt cx="585974" cy="585974"/>
            </a:xfrm>
            <a:solidFill>
              <a:schemeClr val="bg1"/>
            </a:solidFill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1" name="Freeform: Shape 188">
                <a:extLst>
                  <a:ext uri="{FF2B5EF4-FFF2-40B4-BE49-F238E27FC236}">
                    <a16:creationId xmlns:a16="http://schemas.microsoft.com/office/drawing/2014/main" id="{ECD6A370-9986-B14D-B2BC-DCD6C4D5D301}"/>
                  </a:ext>
                </a:extLst>
              </p:cNvPr>
              <p:cNvSpPr/>
              <p:nvPr/>
            </p:nvSpPr>
            <p:spPr>
              <a:xfrm>
                <a:off x="5926886" y="4795853"/>
                <a:ext cx="585974" cy="585974"/>
              </a:xfrm>
              <a:custGeom>
                <a:avLst/>
                <a:gdLst>
                  <a:gd name="connsiteX0" fmla="*/ 491017 w 585974"/>
                  <a:gd name="connsiteY0" fmla="*/ 482724 h 585974"/>
                  <a:gd name="connsiteX1" fmla="*/ 474246 w 585974"/>
                  <a:gd name="connsiteY1" fmla="*/ 456184 h 585974"/>
                  <a:gd name="connsiteX2" fmla="*/ 507604 w 585974"/>
                  <a:gd name="connsiteY2" fmla="*/ 408635 h 585974"/>
                  <a:gd name="connsiteX3" fmla="*/ 538198 w 585974"/>
                  <a:gd name="connsiteY3" fmla="*/ 415454 h 585974"/>
                  <a:gd name="connsiteX4" fmla="*/ 567133 w 585974"/>
                  <a:gd name="connsiteY4" fmla="*/ 397209 h 585974"/>
                  <a:gd name="connsiteX5" fmla="*/ 585378 w 585974"/>
                  <a:gd name="connsiteY5" fmla="*/ 315933 h 585974"/>
                  <a:gd name="connsiteX6" fmla="*/ 567133 w 585974"/>
                  <a:gd name="connsiteY6" fmla="*/ 286998 h 585974"/>
                  <a:gd name="connsiteX7" fmla="*/ 536539 w 585974"/>
                  <a:gd name="connsiteY7" fmla="*/ 280178 h 585974"/>
                  <a:gd name="connsiteX8" fmla="*/ 526587 w 585974"/>
                  <a:gd name="connsiteY8" fmla="*/ 222861 h 585974"/>
                  <a:gd name="connsiteX9" fmla="*/ 553126 w 585974"/>
                  <a:gd name="connsiteY9" fmla="*/ 206090 h 585974"/>
                  <a:gd name="connsiteX10" fmla="*/ 560682 w 585974"/>
                  <a:gd name="connsiteY10" fmla="*/ 172732 h 585974"/>
                  <a:gd name="connsiteX11" fmla="*/ 516082 w 585974"/>
                  <a:gd name="connsiteY11" fmla="*/ 102514 h 585974"/>
                  <a:gd name="connsiteX12" fmla="*/ 482724 w 585974"/>
                  <a:gd name="connsiteY12" fmla="*/ 94957 h 585974"/>
                  <a:gd name="connsiteX13" fmla="*/ 456185 w 585974"/>
                  <a:gd name="connsiteY13" fmla="*/ 111729 h 585974"/>
                  <a:gd name="connsiteX14" fmla="*/ 408635 w 585974"/>
                  <a:gd name="connsiteY14" fmla="*/ 78370 h 585974"/>
                  <a:gd name="connsiteX15" fmla="*/ 415454 w 585974"/>
                  <a:gd name="connsiteY15" fmla="*/ 47777 h 585974"/>
                  <a:gd name="connsiteX16" fmla="*/ 397209 w 585974"/>
                  <a:gd name="connsiteY16" fmla="*/ 18842 h 585974"/>
                  <a:gd name="connsiteX17" fmla="*/ 315933 w 585974"/>
                  <a:gd name="connsiteY17" fmla="*/ 596 h 585974"/>
                  <a:gd name="connsiteX18" fmla="*/ 286997 w 585974"/>
                  <a:gd name="connsiteY18" fmla="*/ 18842 h 585974"/>
                  <a:gd name="connsiteX19" fmla="*/ 280178 w 585974"/>
                  <a:gd name="connsiteY19" fmla="*/ 49436 h 585974"/>
                  <a:gd name="connsiteX20" fmla="*/ 222861 w 585974"/>
                  <a:gd name="connsiteY20" fmla="*/ 59388 h 585974"/>
                  <a:gd name="connsiteX21" fmla="*/ 206090 w 585974"/>
                  <a:gd name="connsiteY21" fmla="*/ 32848 h 585974"/>
                  <a:gd name="connsiteX22" fmla="*/ 172732 w 585974"/>
                  <a:gd name="connsiteY22" fmla="*/ 25292 h 585974"/>
                  <a:gd name="connsiteX23" fmla="*/ 102514 w 585974"/>
                  <a:gd name="connsiteY23" fmla="*/ 69893 h 585974"/>
                  <a:gd name="connsiteX24" fmla="*/ 94957 w 585974"/>
                  <a:gd name="connsiteY24" fmla="*/ 103251 h 585974"/>
                  <a:gd name="connsiteX25" fmla="*/ 111729 w 585974"/>
                  <a:gd name="connsiteY25" fmla="*/ 129790 h 585974"/>
                  <a:gd name="connsiteX26" fmla="*/ 78370 w 585974"/>
                  <a:gd name="connsiteY26" fmla="*/ 177339 h 585974"/>
                  <a:gd name="connsiteX27" fmla="*/ 47777 w 585974"/>
                  <a:gd name="connsiteY27" fmla="*/ 170520 h 585974"/>
                  <a:gd name="connsiteX28" fmla="*/ 18842 w 585974"/>
                  <a:gd name="connsiteY28" fmla="*/ 188766 h 585974"/>
                  <a:gd name="connsiteX29" fmla="*/ 596 w 585974"/>
                  <a:gd name="connsiteY29" fmla="*/ 270042 h 585974"/>
                  <a:gd name="connsiteX30" fmla="*/ 18842 w 585974"/>
                  <a:gd name="connsiteY30" fmla="*/ 298977 h 585974"/>
                  <a:gd name="connsiteX31" fmla="*/ 49435 w 585974"/>
                  <a:gd name="connsiteY31" fmla="*/ 305796 h 585974"/>
                  <a:gd name="connsiteX32" fmla="*/ 59388 w 585974"/>
                  <a:gd name="connsiteY32" fmla="*/ 363113 h 585974"/>
                  <a:gd name="connsiteX33" fmla="*/ 32848 w 585974"/>
                  <a:gd name="connsiteY33" fmla="*/ 379885 h 585974"/>
                  <a:gd name="connsiteX34" fmla="*/ 25292 w 585974"/>
                  <a:gd name="connsiteY34" fmla="*/ 413243 h 585974"/>
                  <a:gd name="connsiteX35" fmla="*/ 69893 w 585974"/>
                  <a:gd name="connsiteY35" fmla="*/ 483461 h 585974"/>
                  <a:gd name="connsiteX36" fmla="*/ 103251 w 585974"/>
                  <a:gd name="connsiteY36" fmla="*/ 491017 h 585974"/>
                  <a:gd name="connsiteX37" fmla="*/ 129790 w 585974"/>
                  <a:gd name="connsiteY37" fmla="*/ 474246 h 585974"/>
                  <a:gd name="connsiteX38" fmla="*/ 177339 w 585974"/>
                  <a:gd name="connsiteY38" fmla="*/ 507604 h 585974"/>
                  <a:gd name="connsiteX39" fmla="*/ 170520 w 585974"/>
                  <a:gd name="connsiteY39" fmla="*/ 538198 h 585974"/>
                  <a:gd name="connsiteX40" fmla="*/ 188766 w 585974"/>
                  <a:gd name="connsiteY40" fmla="*/ 567133 h 585974"/>
                  <a:gd name="connsiteX41" fmla="*/ 270042 w 585974"/>
                  <a:gd name="connsiteY41" fmla="*/ 585378 h 585974"/>
                  <a:gd name="connsiteX42" fmla="*/ 298977 w 585974"/>
                  <a:gd name="connsiteY42" fmla="*/ 567133 h 585974"/>
                  <a:gd name="connsiteX43" fmla="*/ 305796 w 585974"/>
                  <a:gd name="connsiteY43" fmla="*/ 536539 h 585974"/>
                  <a:gd name="connsiteX44" fmla="*/ 363113 w 585974"/>
                  <a:gd name="connsiteY44" fmla="*/ 526587 h 585974"/>
                  <a:gd name="connsiteX45" fmla="*/ 379885 w 585974"/>
                  <a:gd name="connsiteY45" fmla="*/ 553126 h 585974"/>
                  <a:gd name="connsiteX46" fmla="*/ 413243 w 585974"/>
                  <a:gd name="connsiteY46" fmla="*/ 560682 h 585974"/>
                  <a:gd name="connsiteX47" fmla="*/ 483461 w 585974"/>
                  <a:gd name="connsiteY47" fmla="*/ 516082 h 585974"/>
                  <a:gd name="connsiteX48" fmla="*/ 491017 w 585974"/>
                  <a:gd name="connsiteY48" fmla="*/ 482724 h 585974"/>
                  <a:gd name="connsiteX49" fmla="*/ 160384 w 585974"/>
                  <a:gd name="connsiteY49" fmla="*/ 377120 h 585974"/>
                  <a:gd name="connsiteX50" fmla="*/ 208855 w 585974"/>
                  <a:gd name="connsiteY50" fmla="*/ 160752 h 585974"/>
                  <a:gd name="connsiteX51" fmla="*/ 425222 w 585974"/>
                  <a:gd name="connsiteY51" fmla="*/ 209223 h 585974"/>
                  <a:gd name="connsiteX52" fmla="*/ 376752 w 585974"/>
                  <a:gd name="connsiteY52" fmla="*/ 425591 h 585974"/>
                  <a:gd name="connsiteX53" fmla="*/ 160384 w 585974"/>
                  <a:gd name="connsiteY53" fmla="*/ 377120 h 585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585974" h="585974">
                    <a:moveTo>
                      <a:pt x="491017" y="482724"/>
                    </a:moveTo>
                    <a:lnTo>
                      <a:pt x="474246" y="456184"/>
                    </a:lnTo>
                    <a:cubicBezTo>
                      <a:pt x="487331" y="441625"/>
                      <a:pt x="498574" y="425591"/>
                      <a:pt x="507604" y="408635"/>
                    </a:cubicBezTo>
                    <a:lnTo>
                      <a:pt x="538198" y="415454"/>
                    </a:lnTo>
                    <a:cubicBezTo>
                      <a:pt x="551283" y="418403"/>
                      <a:pt x="564184" y="410110"/>
                      <a:pt x="567133" y="397209"/>
                    </a:cubicBezTo>
                    <a:lnTo>
                      <a:pt x="585378" y="315933"/>
                    </a:lnTo>
                    <a:cubicBezTo>
                      <a:pt x="588327" y="302847"/>
                      <a:pt x="580034" y="289946"/>
                      <a:pt x="567133" y="286998"/>
                    </a:cubicBezTo>
                    <a:lnTo>
                      <a:pt x="536539" y="280178"/>
                    </a:lnTo>
                    <a:cubicBezTo>
                      <a:pt x="535618" y="261011"/>
                      <a:pt x="532300" y="241660"/>
                      <a:pt x="526587" y="222861"/>
                    </a:cubicBezTo>
                    <a:lnTo>
                      <a:pt x="553126" y="206090"/>
                    </a:lnTo>
                    <a:cubicBezTo>
                      <a:pt x="564368" y="198902"/>
                      <a:pt x="567686" y="183974"/>
                      <a:pt x="560682" y="172732"/>
                    </a:cubicBezTo>
                    <a:lnTo>
                      <a:pt x="516082" y="102514"/>
                    </a:lnTo>
                    <a:cubicBezTo>
                      <a:pt x="508894" y="91271"/>
                      <a:pt x="493966" y="87954"/>
                      <a:pt x="482724" y="94957"/>
                    </a:cubicBezTo>
                    <a:lnTo>
                      <a:pt x="456185" y="111729"/>
                    </a:lnTo>
                    <a:cubicBezTo>
                      <a:pt x="441625" y="98644"/>
                      <a:pt x="425591" y="87401"/>
                      <a:pt x="408635" y="78370"/>
                    </a:cubicBezTo>
                    <a:lnTo>
                      <a:pt x="415454" y="47777"/>
                    </a:lnTo>
                    <a:cubicBezTo>
                      <a:pt x="418403" y="34692"/>
                      <a:pt x="410110" y="21791"/>
                      <a:pt x="397209" y="18842"/>
                    </a:cubicBezTo>
                    <a:lnTo>
                      <a:pt x="315933" y="596"/>
                    </a:lnTo>
                    <a:cubicBezTo>
                      <a:pt x="302847" y="-2353"/>
                      <a:pt x="289946" y="5941"/>
                      <a:pt x="286997" y="18842"/>
                    </a:cubicBezTo>
                    <a:lnTo>
                      <a:pt x="280178" y="49436"/>
                    </a:lnTo>
                    <a:cubicBezTo>
                      <a:pt x="261011" y="50357"/>
                      <a:pt x="241660" y="53674"/>
                      <a:pt x="222861" y="59388"/>
                    </a:cubicBezTo>
                    <a:lnTo>
                      <a:pt x="206090" y="32848"/>
                    </a:lnTo>
                    <a:cubicBezTo>
                      <a:pt x="198902" y="21606"/>
                      <a:pt x="183974" y="18289"/>
                      <a:pt x="172732" y="25292"/>
                    </a:cubicBezTo>
                    <a:lnTo>
                      <a:pt x="102514" y="69893"/>
                    </a:lnTo>
                    <a:cubicBezTo>
                      <a:pt x="91271" y="77080"/>
                      <a:pt x="87954" y="92009"/>
                      <a:pt x="94957" y="103251"/>
                    </a:cubicBezTo>
                    <a:lnTo>
                      <a:pt x="111729" y="129790"/>
                    </a:lnTo>
                    <a:cubicBezTo>
                      <a:pt x="98644" y="144350"/>
                      <a:pt x="87401" y="160384"/>
                      <a:pt x="78370" y="177339"/>
                    </a:cubicBezTo>
                    <a:lnTo>
                      <a:pt x="47777" y="170520"/>
                    </a:lnTo>
                    <a:cubicBezTo>
                      <a:pt x="34692" y="167571"/>
                      <a:pt x="21790" y="175865"/>
                      <a:pt x="18842" y="188766"/>
                    </a:cubicBezTo>
                    <a:lnTo>
                      <a:pt x="596" y="270042"/>
                    </a:lnTo>
                    <a:cubicBezTo>
                      <a:pt x="-2353" y="283127"/>
                      <a:pt x="5941" y="296028"/>
                      <a:pt x="18842" y="298977"/>
                    </a:cubicBezTo>
                    <a:lnTo>
                      <a:pt x="49435" y="305796"/>
                    </a:lnTo>
                    <a:cubicBezTo>
                      <a:pt x="50357" y="324963"/>
                      <a:pt x="53674" y="344315"/>
                      <a:pt x="59388" y="363113"/>
                    </a:cubicBezTo>
                    <a:lnTo>
                      <a:pt x="32848" y="379885"/>
                    </a:lnTo>
                    <a:cubicBezTo>
                      <a:pt x="21606" y="387072"/>
                      <a:pt x="18289" y="402000"/>
                      <a:pt x="25292" y="413243"/>
                    </a:cubicBezTo>
                    <a:lnTo>
                      <a:pt x="69893" y="483461"/>
                    </a:lnTo>
                    <a:cubicBezTo>
                      <a:pt x="77080" y="494703"/>
                      <a:pt x="92009" y="498021"/>
                      <a:pt x="103251" y="491017"/>
                    </a:cubicBezTo>
                    <a:lnTo>
                      <a:pt x="129790" y="474246"/>
                    </a:lnTo>
                    <a:cubicBezTo>
                      <a:pt x="144350" y="487331"/>
                      <a:pt x="160384" y="498573"/>
                      <a:pt x="177339" y="507604"/>
                    </a:cubicBezTo>
                    <a:lnTo>
                      <a:pt x="170520" y="538198"/>
                    </a:lnTo>
                    <a:cubicBezTo>
                      <a:pt x="167571" y="551283"/>
                      <a:pt x="175865" y="564184"/>
                      <a:pt x="188766" y="567133"/>
                    </a:cubicBezTo>
                    <a:lnTo>
                      <a:pt x="270042" y="585378"/>
                    </a:lnTo>
                    <a:cubicBezTo>
                      <a:pt x="283127" y="588327"/>
                      <a:pt x="296028" y="580034"/>
                      <a:pt x="298977" y="567133"/>
                    </a:cubicBezTo>
                    <a:lnTo>
                      <a:pt x="305796" y="536539"/>
                    </a:lnTo>
                    <a:cubicBezTo>
                      <a:pt x="324963" y="535618"/>
                      <a:pt x="344315" y="532300"/>
                      <a:pt x="363113" y="526587"/>
                    </a:cubicBezTo>
                    <a:lnTo>
                      <a:pt x="379885" y="553126"/>
                    </a:lnTo>
                    <a:cubicBezTo>
                      <a:pt x="387072" y="564368"/>
                      <a:pt x="402000" y="567686"/>
                      <a:pt x="413243" y="560682"/>
                    </a:cubicBezTo>
                    <a:lnTo>
                      <a:pt x="483461" y="516082"/>
                    </a:lnTo>
                    <a:cubicBezTo>
                      <a:pt x="494703" y="508894"/>
                      <a:pt x="498021" y="493966"/>
                      <a:pt x="491017" y="482724"/>
                    </a:cubicBezTo>
                    <a:close/>
                    <a:moveTo>
                      <a:pt x="160384" y="377120"/>
                    </a:moveTo>
                    <a:cubicBezTo>
                      <a:pt x="113940" y="303953"/>
                      <a:pt x="135688" y="207011"/>
                      <a:pt x="208855" y="160752"/>
                    </a:cubicBezTo>
                    <a:cubicBezTo>
                      <a:pt x="282022" y="114309"/>
                      <a:pt x="378963" y="136056"/>
                      <a:pt x="425222" y="209223"/>
                    </a:cubicBezTo>
                    <a:cubicBezTo>
                      <a:pt x="471666" y="282390"/>
                      <a:pt x="449918" y="379332"/>
                      <a:pt x="376752" y="425591"/>
                    </a:cubicBezTo>
                    <a:cubicBezTo>
                      <a:pt x="303585" y="472034"/>
                      <a:pt x="206643" y="450287"/>
                      <a:pt x="160384" y="377120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12" name="Freeform: Shape 189">
                <a:extLst>
                  <a:ext uri="{FF2B5EF4-FFF2-40B4-BE49-F238E27FC236}">
                    <a16:creationId xmlns:a16="http://schemas.microsoft.com/office/drawing/2014/main" id="{0165CF81-9BB9-D0F2-0681-8FCEFF01A570}"/>
                  </a:ext>
                </a:extLst>
              </p:cNvPr>
              <p:cNvSpPr/>
              <p:nvPr/>
            </p:nvSpPr>
            <p:spPr>
              <a:xfrm>
                <a:off x="6153996" y="5023147"/>
                <a:ext cx="131754" cy="131754"/>
              </a:xfrm>
              <a:custGeom>
                <a:avLst/>
                <a:gdLst>
                  <a:gd name="connsiteX0" fmla="*/ 121444 w 131754"/>
                  <a:gd name="connsiteY0" fmla="*/ 30584 h 131754"/>
                  <a:gd name="connsiteX1" fmla="*/ 30584 w 131754"/>
                  <a:gd name="connsiteY1" fmla="*/ 10311 h 131754"/>
                  <a:gd name="connsiteX2" fmla="*/ 10311 w 131754"/>
                  <a:gd name="connsiteY2" fmla="*/ 101171 h 131754"/>
                  <a:gd name="connsiteX3" fmla="*/ 101170 w 131754"/>
                  <a:gd name="connsiteY3" fmla="*/ 121443 h 131754"/>
                  <a:gd name="connsiteX4" fmla="*/ 121444 w 131754"/>
                  <a:gd name="connsiteY4" fmla="*/ 30584 h 13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754" h="131754">
                    <a:moveTo>
                      <a:pt x="121444" y="30584"/>
                    </a:moveTo>
                    <a:cubicBezTo>
                      <a:pt x="101908" y="-194"/>
                      <a:pt x="61362" y="-9225"/>
                      <a:pt x="30584" y="10311"/>
                    </a:cubicBezTo>
                    <a:cubicBezTo>
                      <a:pt x="-194" y="29846"/>
                      <a:pt x="-9225" y="70392"/>
                      <a:pt x="10311" y="101171"/>
                    </a:cubicBezTo>
                    <a:cubicBezTo>
                      <a:pt x="29847" y="131949"/>
                      <a:pt x="70392" y="140979"/>
                      <a:pt x="101170" y="121443"/>
                    </a:cubicBezTo>
                    <a:cubicBezTo>
                      <a:pt x="131948" y="101908"/>
                      <a:pt x="140979" y="61362"/>
                      <a:pt x="121444" y="30584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pic>
          <p:nvPicPr>
            <p:cNvPr id="113" name="Graphic 112" descr="Work from home house with solid fill">
              <a:extLst>
                <a:ext uri="{FF2B5EF4-FFF2-40B4-BE49-F238E27FC236}">
                  <a16:creationId xmlns:a16="http://schemas.microsoft.com/office/drawing/2014/main" id="{390E3D6A-8F9C-074D-86EF-F65A96029F4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3429549" y="5000572"/>
              <a:ext cx="298464" cy="298464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6EB5A70E-CE2B-73BC-DE14-8FAA697C1C40}"/>
                </a:ext>
              </a:extLst>
            </p:cNvPr>
            <p:cNvGrpSpPr/>
            <p:nvPr/>
          </p:nvGrpSpPr>
          <p:grpSpPr>
            <a:xfrm>
              <a:off x="5342740" y="5020193"/>
              <a:ext cx="281678" cy="284829"/>
              <a:chOff x="3198580" y="1800581"/>
              <a:chExt cx="629664" cy="559670"/>
            </a:xfrm>
          </p:grpSpPr>
          <p:sp>
            <p:nvSpPr>
              <p:cNvPr id="115" name="Freeform: Shape 84">
                <a:extLst>
                  <a:ext uri="{FF2B5EF4-FFF2-40B4-BE49-F238E27FC236}">
                    <a16:creationId xmlns:a16="http://schemas.microsoft.com/office/drawing/2014/main" id="{D0508704-D7E7-C8C7-7082-7C056DE7EE67}"/>
                  </a:ext>
                </a:extLst>
              </p:cNvPr>
              <p:cNvSpPr/>
              <p:nvPr/>
            </p:nvSpPr>
            <p:spPr>
              <a:xfrm>
                <a:off x="3198580" y="1800581"/>
                <a:ext cx="629664" cy="559670"/>
              </a:xfrm>
              <a:custGeom>
                <a:avLst/>
                <a:gdLst>
                  <a:gd name="connsiteX0" fmla="*/ 172593 w 345185"/>
                  <a:gd name="connsiteY0" fmla="*/ 0 h 345186"/>
                  <a:gd name="connsiteX1" fmla="*/ 0 w 345185"/>
                  <a:gd name="connsiteY1" fmla="*/ 172593 h 345186"/>
                  <a:gd name="connsiteX2" fmla="*/ 55245 w 345185"/>
                  <a:gd name="connsiteY2" fmla="*/ 298895 h 345186"/>
                  <a:gd name="connsiteX3" fmla="*/ 45148 w 345185"/>
                  <a:gd name="connsiteY3" fmla="*/ 345186 h 345186"/>
                  <a:gd name="connsiteX4" fmla="*/ 91535 w 345185"/>
                  <a:gd name="connsiteY4" fmla="*/ 324993 h 345186"/>
                  <a:gd name="connsiteX5" fmla="*/ 172593 w 345185"/>
                  <a:gd name="connsiteY5" fmla="*/ 345186 h 345186"/>
                  <a:gd name="connsiteX6" fmla="*/ 345186 w 345185"/>
                  <a:gd name="connsiteY6" fmla="*/ 172593 h 345186"/>
                  <a:gd name="connsiteX7" fmla="*/ 172593 w 345185"/>
                  <a:gd name="connsiteY7" fmla="*/ 0 h 345186"/>
                  <a:gd name="connsiteX8" fmla="*/ 100774 w 345185"/>
                  <a:gd name="connsiteY8" fmla="*/ 195453 h 345186"/>
                  <a:gd name="connsiteX9" fmla="*/ 77914 w 345185"/>
                  <a:gd name="connsiteY9" fmla="*/ 172593 h 345186"/>
                  <a:gd name="connsiteX10" fmla="*/ 100774 w 345185"/>
                  <a:gd name="connsiteY10" fmla="*/ 149733 h 345186"/>
                  <a:gd name="connsiteX11" fmla="*/ 123635 w 345185"/>
                  <a:gd name="connsiteY11" fmla="*/ 172593 h 345186"/>
                  <a:gd name="connsiteX12" fmla="*/ 100774 w 345185"/>
                  <a:gd name="connsiteY12" fmla="*/ 195453 h 345186"/>
                  <a:gd name="connsiteX13" fmla="*/ 172593 w 345185"/>
                  <a:gd name="connsiteY13" fmla="*/ 195453 h 345186"/>
                  <a:gd name="connsiteX14" fmla="*/ 149733 w 345185"/>
                  <a:gd name="connsiteY14" fmla="*/ 172593 h 345186"/>
                  <a:gd name="connsiteX15" fmla="*/ 172593 w 345185"/>
                  <a:gd name="connsiteY15" fmla="*/ 149733 h 345186"/>
                  <a:gd name="connsiteX16" fmla="*/ 195453 w 345185"/>
                  <a:gd name="connsiteY16" fmla="*/ 172593 h 345186"/>
                  <a:gd name="connsiteX17" fmla="*/ 172593 w 345185"/>
                  <a:gd name="connsiteY17" fmla="*/ 195453 h 345186"/>
                  <a:gd name="connsiteX18" fmla="*/ 244412 w 345185"/>
                  <a:gd name="connsiteY18" fmla="*/ 195453 h 345186"/>
                  <a:gd name="connsiteX19" fmla="*/ 221552 w 345185"/>
                  <a:gd name="connsiteY19" fmla="*/ 172593 h 345186"/>
                  <a:gd name="connsiteX20" fmla="*/ 244412 w 345185"/>
                  <a:gd name="connsiteY20" fmla="*/ 149733 h 345186"/>
                  <a:gd name="connsiteX21" fmla="*/ 267271 w 345185"/>
                  <a:gd name="connsiteY21" fmla="*/ 172593 h 345186"/>
                  <a:gd name="connsiteX22" fmla="*/ 244412 w 345185"/>
                  <a:gd name="connsiteY22" fmla="*/ 195453 h 345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45185" h="345186">
                    <a:moveTo>
                      <a:pt x="172593" y="0"/>
                    </a:moveTo>
                    <a:cubicBezTo>
                      <a:pt x="77248" y="0"/>
                      <a:pt x="0" y="77248"/>
                      <a:pt x="0" y="172593"/>
                    </a:cubicBezTo>
                    <a:cubicBezTo>
                      <a:pt x="0" y="222504"/>
                      <a:pt x="21336" y="267367"/>
                      <a:pt x="55245" y="298895"/>
                    </a:cubicBezTo>
                    <a:lnTo>
                      <a:pt x="45148" y="345186"/>
                    </a:lnTo>
                    <a:lnTo>
                      <a:pt x="91535" y="324993"/>
                    </a:lnTo>
                    <a:cubicBezTo>
                      <a:pt x="115729" y="337852"/>
                      <a:pt x="143256" y="345186"/>
                      <a:pt x="172593" y="345186"/>
                    </a:cubicBezTo>
                    <a:cubicBezTo>
                      <a:pt x="267938" y="345186"/>
                      <a:pt x="345186" y="267938"/>
                      <a:pt x="345186" y="172593"/>
                    </a:cubicBezTo>
                    <a:cubicBezTo>
                      <a:pt x="345186" y="77248"/>
                      <a:pt x="267938" y="0"/>
                      <a:pt x="172593" y="0"/>
                    </a:cubicBezTo>
                    <a:close/>
                    <a:moveTo>
                      <a:pt x="100774" y="195453"/>
                    </a:moveTo>
                    <a:cubicBezTo>
                      <a:pt x="88202" y="195453"/>
                      <a:pt x="77914" y="185261"/>
                      <a:pt x="77914" y="172593"/>
                    </a:cubicBezTo>
                    <a:cubicBezTo>
                      <a:pt x="77914" y="159925"/>
                      <a:pt x="88106" y="149733"/>
                      <a:pt x="100774" y="149733"/>
                    </a:cubicBezTo>
                    <a:cubicBezTo>
                      <a:pt x="113443" y="149733"/>
                      <a:pt x="123635" y="159925"/>
                      <a:pt x="123635" y="172593"/>
                    </a:cubicBezTo>
                    <a:cubicBezTo>
                      <a:pt x="123635" y="185261"/>
                      <a:pt x="113443" y="195453"/>
                      <a:pt x="100774" y="195453"/>
                    </a:cubicBezTo>
                    <a:close/>
                    <a:moveTo>
                      <a:pt x="172593" y="195453"/>
                    </a:moveTo>
                    <a:cubicBezTo>
                      <a:pt x="160020" y="195453"/>
                      <a:pt x="149733" y="185261"/>
                      <a:pt x="149733" y="172593"/>
                    </a:cubicBezTo>
                    <a:cubicBezTo>
                      <a:pt x="149733" y="159925"/>
                      <a:pt x="159925" y="149733"/>
                      <a:pt x="172593" y="149733"/>
                    </a:cubicBezTo>
                    <a:cubicBezTo>
                      <a:pt x="185261" y="149733"/>
                      <a:pt x="195453" y="159925"/>
                      <a:pt x="195453" y="172593"/>
                    </a:cubicBezTo>
                    <a:cubicBezTo>
                      <a:pt x="195453" y="185261"/>
                      <a:pt x="185261" y="195453"/>
                      <a:pt x="172593" y="195453"/>
                    </a:cubicBezTo>
                    <a:close/>
                    <a:moveTo>
                      <a:pt x="244412" y="195453"/>
                    </a:moveTo>
                    <a:cubicBezTo>
                      <a:pt x="231838" y="195453"/>
                      <a:pt x="221552" y="185261"/>
                      <a:pt x="221552" y="172593"/>
                    </a:cubicBezTo>
                    <a:cubicBezTo>
                      <a:pt x="221552" y="159925"/>
                      <a:pt x="231743" y="149733"/>
                      <a:pt x="244412" y="149733"/>
                    </a:cubicBezTo>
                    <a:cubicBezTo>
                      <a:pt x="257080" y="149733"/>
                      <a:pt x="267271" y="159925"/>
                      <a:pt x="267271" y="172593"/>
                    </a:cubicBezTo>
                    <a:cubicBezTo>
                      <a:pt x="267271" y="185261"/>
                      <a:pt x="257080" y="195453"/>
                      <a:pt x="244412" y="1954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16" name="Picture 115">
                <a:extLst>
                  <a:ext uri="{FF2B5EF4-FFF2-40B4-BE49-F238E27FC236}">
                    <a16:creationId xmlns:a16="http://schemas.microsoft.com/office/drawing/2014/main" id="{A113FC7B-934E-A3F3-B846-6BBF2EA421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98212" y="1867003"/>
                <a:ext cx="412127" cy="404017"/>
              </a:xfrm>
              <a:prstGeom prst="rect">
                <a:avLst/>
              </a:prstGeom>
            </p:spPr>
          </p:pic>
        </p:grp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7C111733-8EEE-9BBB-35C8-10957FA8A9DF}"/>
                </a:ext>
              </a:extLst>
            </p:cNvPr>
            <p:cNvGrpSpPr/>
            <p:nvPr/>
          </p:nvGrpSpPr>
          <p:grpSpPr>
            <a:xfrm>
              <a:off x="7180570" y="5024175"/>
              <a:ext cx="290310" cy="285034"/>
              <a:chOff x="5896405" y="885489"/>
              <a:chExt cx="629664" cy="559670"/>
            </a:xfrm>
          </p:grpSpPr>
          <p:sp>
            <p:nvSpPr>
              <p:cNvPr id="118" name="Freeform: Shape 205">
                <a:extLst>
                  <a:ext uri="{FF2B5EF4-FFF2-40B4-BE49-F238E27FC236}">
                    <a16:creationId xmlns:a16="http://schemas.microsoft.com/office/drawing/2014/main" id="{ABD3DF63-C0C7-69E4-1671-EF7D6587BF00}"/>
                  </a:ext>
                </a:extLst>
              </p:cNvPr>
              <p:cNvSpPr/>
              <p:nvPr/>
            </p:nvSpPr>
            <p:spPr>
              <a:xfrm>
                <a:off x="5896405" y="885489"/>
                <a:ext cx="629664" cy="559670"/>
              </a:xfrm>
              <a:custGeom>
                <a:avLst/>
                <a:gdLst>
                  <a:gd name="connsiteX0" fmla="*/ 172593 w 345185"/>
                  <a:gd name="connsiteY0" fmla="*/ 0 h 345186"/>
                  <a:gd name="connsiteX1" fmla="*/ 0 w 345185"/>
                  <a:gd name="connsiteY1" fmla="*/ 172593 h 345186"/>
                  <a:gd name="connsiteX2" fmla="*/ 55245 w 345185"/>
                  <a:gd name="connsiteY2" fmla="*/ 298895 h 345186"/>
                  <a:gd name="connsiteX3" fmla="*/ 45148 w 345185"/>
                  <a:gd name="connsiteY3" fmla="*/ 345186 h 345186"/>
                  <a:gd name="connsiteX4" fmla="*/ 91535 w 345185"/>
                  <a:gd name="connsiteY4" fmla="*/ 324993 h 345186"/>
                  <a:gd name="connsiteX5" fmla="*/ 172593 w 345185"/>
                  <a:gd name="connsiteY5" fmla="*/ 345186 h 345186"/>
                  <a:gd name="connsiteX6" fmla="*/ 345186 w 345185"/>
                  <a:gd name="connsiteY6" fmla="*/ 172593 h 345186"/>
                  <a:gd name="connsiteX7" fmla="*/ 172593 w 345185"/>
                  <a:gd name="connsiteY7" fmla="*/ 0 h 345186"/>
                  <a:gd name="connsiteX8" fmla="*/ 100774 w 345185"/>
                  <a:gd name="connsiteY8" fmla="*/ 195453 h 345186"/>
                  <a:gd name="connsiteX9" fmla="*/ 77914 w 345185"/>
                  <a:gd name="connsiteY9" fmla="*/ 172593 h 345186"/>
                  <a:gd name="connsiteX10" fmla="*/ 100774 w 345185"/>
                  <a:gd name="connsiteY10" fmla="*/ 149733 h 345186"/>
                  <a:gd name="connsiteX11" fmla="*/ 123635 w 345185"/>
                  <a:gd name="connsiteY11" fmla="*/ 172593 h 345186"/>
                  <a:gd name="connsiteX12" fmla="*/ 100774 w 345185"/>
                  <a:gd name="connsiteY12" fmla="*/ 195453 h 345186"/>
                  <a:gd name="connsiteX13" fmla="*/ 172593 w 345185"/>
                  <a:gd name="connsiteY13" fmla="*/ 195453 h 345186"/>
                  <a:gd name="connsiteX14" fmla="*/ 149733 w 345185"/>
                  <a:gd name="connsiteY14" fmla="*/ 172593 h 345186"/>
                  <a:gd name="connsiteX15" fmla="*/ 172593 w 345185"/>
                  <a:gd name="connsiteY15" fmla="*/ 149733 h 345186"/>
                  <a:gd name="connsiteX16" fmla="*/ 195453 w 345185"/>
                  <a:gd name="connsiteY16" fmla="*/ 172593 h 345186"/>
                  <a:gd name="connsiteX17" fmla="*/ 172593 w 345185"/>
                  <a:gd name="connsiteY17" fmla="*/ 195453 h 345186"/>
                  <a:gd name="connsiteX18" fmla="*/ 244412 w 345185"/>
                  <a:gd name="connsiteY18" fmla="*/ 195453 h 345186"/>
                  <a:gd name="connsiteX19" fmla="*/ 221552 w 345185"/>
                  <a:gd name="connsiteY19" fmla="*/ 172593 h 345186"/>
                  <a:gd name="connsiteX20" fmla="*/ 244412 w 345185"/>
                  <a:gd name="connsiteY20" fmla="*/ 149733 h 345186"/>
                  <a:gd name="connsiteX21" fmla="*/ 267271 w 345185"/>
                  <a:gd name="connsiteY21" fmla="*/ 172593 h 345186"/>
                  <a:gd name="connsiteX22" fmla="*/ 244412 w 345185"/>
                  <a:gd name="connsiteY22" fmla="*/ 195453 h 345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45185" h="345186">
                    <a:moveTo>
                      <a:pt x="172593" y="0"/>
                    </a:moveTo>
                    <a:cubicBezTo>
                      <a:pt x="77248" y="0"/>
                      <a:pt x="0" y="77248"/>
                      <a:pt x="0" y="172593"/>
                    </a:cubicBezTo>
                    <a:cubicBezTo>
                      <a:pt x="0" y="222504"/>
                      <a:pt x="21336" y="267367"/>
                      <a:pt x="55245" y="298895"/>
                    </a:cubicBezTo>
                    <a:lnTo>
                      <a:pt x="45148" y="345186"/>
                    </a:lnTo>
                    <a:lnTo>
                      <a:pt x="91535" y="324993"/>
                    </a:lnTo>
                    <a:cubicBezTo>
                      <a:pt x="115729" y="337852"/>
                      <a:pt x="143256" y="345186"/>
                      <a:pt x="172593" y="345186"/>
                    </a:cubicBezTo>
                    <a:cubicBezTo>
                      <a:pt x="267938" y="345186"/>
                      <a:pt x="345186" y="267938"/>
                      <a:pt x="345186" y="172593"/>
                    </a:cubicBezTo>
                    <a:cubicBezTo>
                      <a:pt x="345186" y="77248"/>
                      <a:pt x="267938" y="0"/>
                      <a:pt x="172593" y="0"/>
                    </a:cubicBezTo>
                    <a:close/>
                    <a:moveTo>
                      <a:pt x="100774" y="195453"/>
                    </a:moveTo>
                    <a:cubicBezTo>
                      <a:pt x="88202" y="195453"/>
                      <a:pt x="77914" y="185261"/>
                      <a:pt x="77914" y="172593"/>
                    </a:cubicBezTo>
                    <a:cubicBezTo>
                      <a:pt x="77914" y="159925"/>
                      <a:pt x="88106" y="149733"/>
                      <a:pt x="100774" y="149733"/>
                    </a:cubicBezTo>
                    <a:cubicBezTo>
                      <a:pt x="113443" y="149733"/>
                      <a:pt x="123635" y="159925"/>
                      <a:pt x="123635" y="172593"/>
                    </a:cubicBezTo>
                    <a:cubicBezTo>
                      <a:pt x="123635" y="185261"/>
                      <a:pt x="113443" y="195453"/>
                      <a:pt x="100774" y="195453"/>
                    </a:cubicBezTo>
                    <a:close/>
                    <a:moveTo>
                      <a:pt x="172593" y="195453"/>
                    </a:moveTo>
                    <a:cubicBezTo>
                      <a:pt x="160020" y="195453"/>
                      <a:pt x="149733" y="185261"/>
                      <a:pt x="149733" y="172593"/>
                    </a:cubicBezTo>
                    <a:cubicBezTo>
                      <a:pt x="149733" y="159925"/>
                      <a:pt x="159925" y="149733"/>
                      <a:pt x="172593" y="149733"/>
                    </a:cubicBezTo>
                    <a:cubicBezTo>
                      <a:pt x="185261" y="149733"/>
                      <a:pt x="195453" y="159925"/>
                      <a:pt x="195453" y="172593"/>
                    </a:cubicBezTo>
                    <a:cubicBezTo>
                      <a:pt x="195453" y="185261"/>
                      <a:pt x="185261" y="195453"/>
                      <a:pt x="172593" y="195453"/>
                    </a:cubicBezTo>
                    <a:close/>
                    <a:moveTo>
                      <a:pt x="244412" y="195453"/>
                    </a:moveTo>
                    <a:cubicBezTo>
                      <a:pt x="231838" y="195453"/>
                      <a:pt x="221552" y="185261"/>
                      <a:pt x="221552" y="172593"/>
                    </a:cubicBezTo>
                    <a:cubicBezTo>
                      <a:pt x="221552" y="159925"/>
                      <a:pt x="231743" y="149733"/>
                      <a:pt x="244412" y="149733"/>
                    </a:cubicBezTo>
                    <a:cubicBezTo>
                      <a:pt x="257080" y="149733"/>
                      <a:pt x="267271" y="159925"/>
                      <a:pt x="267271" y="172593"/>
                    </a:cubicBezTo>
                    <a:cubicBezTo>
                      <a:pt x="267271" y="185261"/>
                      <a:pt x="257080" y="195453"/>
                      <a:pt x="244412" y="19545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19" name="Picture 118">
                <a:extLst>
                  <a:ext uri="{FF2B5EF4-FFF2-40B4-BE49-F238E27FC236}">
                    <a16:creationId xmlns:a16="http://schemas.microsoft.com/office/drawing/2014/main" id="{40B05060-F04F-AB35-8F4E-9D90E9CFD0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024975" y="946080"/>
                <a:ext cx="386208" cy="408793"/>
              </a:xfrm>
              <a:prstGeom prst="rect">
                <a:avLst/>
              </a:prstGeom>
            </p:spPr>
          </p:pic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5B6FD9F3-DB0B-96D4-0F41-33B1435EA94C}"/>
                </a:ext>
              </a:extLst>
            </p:cNvPr>
            <p:cNvGrpSpPr/>
            <p:nvPr/>
          </p:nvGrpSpPr>
          <p:grpSpPr>
            <a:xfrm>
              <a:off x="9084059" y="5020193"/>
              <a:ext cx="265867" cy="277537"/>
              <a:chOff x="8621622" y="1703888"/>
              <a:chExt cx="589524" cy="564653"/>
            </a:xfrm>
          </p:grpSpPr>
          <p:sp>
            <p:nvSpPr>
              <p:cNvPr id="121" name="Freeform: Shape 211">
                <a:extLst>
                  <a:ext uri="{FF2B5EF4-FFF2-40B4-BE49-F238E27FC236}">
                    <a16:creationId xmlns:a16="http://schemas.microsoft.com/office/drawing/2014/main" id="{B919ED48-FBE4-7347-2C80-A2A4F69ED884}"/>
                  </a:ext>
                </a:extLst>
              </p:cNvPr>
              <p:cNvSpPr/>
              <p:nvPr/>
            </p:nvSpPr>
            <p:spPr>
              <a:xfrm>
                <a:off x="8621622" y="1703888"/>
                <a:ext cx="589524" cy="564653"/>
              </a:xfrm>
              <a:custGeom>
                <a:avLst/>
                <a:gdLst>
                  <a:gd name="connsiteX0" fmla="*/ 319023 w 636940"/>
                  <a:gd name="connsiteY0" fmla="*/ 1 h 636940"/>
                  <a:gd name="connsiteX1" fmla="*/ 1 w 636940"/>
                  <a:gd name="connsiteY1" fmla="*/ 317917 h 636940"/>
                  <a:gd name="connsiteX2" fmla="*/ 1 w 636940"/>
                  <a:gd name="connsiteY2" fmla="*/ 317917 h 636940"/>
                  <a:gd name="connsiteX3" fmla="*/ 317917 w 636940"/>
                  <a:gd name="connsiteY3" fmla="*/ 636940 h 636940"/>
                  <a:gd name="connsiteX4" fmla="*/ 636940 w 636940"/>
                  <a:gd name="connsiteY4" fmla="*/ 319023 h 636940"/>
                  <a:gd name="connsiteX5" fmla="*/ 636940 w 636940"/>
                  <a:gd name="connsiteY5" fmla="*/ 319023 h 636940"/>
                  <a:gd name="connsiteX6" fmla="*/ 319023 w 636940"/>
                  <a:gd name="connsiteY6" fmla="*/ 1 h 636940"/>
                  <a:gd name="connsiteX7" fmla="*/ 440661 w 636940"/>
                  <a:gd name="connsiteY7" fmla="*/ 175454 h 636940"/>
                  <a:gd name="connsiteX8" fmla="*/ 473835 w 636940"/>
                  <a:gd name="connsiteY8" fmla="*/ 142280 h 636940"/>
                  <a:gd name="connsiteX9" fmla="*/ 491896 w 636940"/>
                  <a:gd name="connsiteY9" fmla="*/ 142280 h 636940"/>
                  <a:gd name="connsiteX10" fmla="*/ 491896 w 636940"/>
                  <a:gd name="connsiteY10" fmla="*/ 160341 h 636940"/>
                  <a:gd name="connsiteX11" fmla="*/ 458723 w 636940"/>
                  <a:gd name="connsiteY11" fmla="*/ 193515 h 636940"/>
                  <a:gd name="connsiteX12" fmla="*/ 449692 w 636940"/>
                  <a:gd name="connsiteY12" fmla="*/ 197201 h 636940"/>
                  <a:gd name="connsiteX13" fmla="*/ 440661 w 636940"/>
                  <a:gd name="connsiteY13" fmla="*/ 193515 h 636940"/>
                  <a:gd name="connsiteX14" fmla="*/ 440661 w 636940"/>
                  <a:gd name="connsiteY14" fmla="*/ 175454 h 636940"/>
                  <a:gd name="connsiteX15" fmla="*/ 306123 w 636940"/>
                  <a:gd name="connsiteY15" fmla="*/ 83120 h 636940"/>
                  <a:gd name="connsiteX16" fmla="*/ 318839 w 636940"/>
                  <a:gd name="connsiteY16" fmla="*/ 70403 h 636940"/>
                  <a:gd name="connsiteX17" fmla="*/ 331556 w 636940"/>
                  <a:gd name="connsiteY17" fmla="*/ 83120 h 636940"/>
                  <a:gd name="connsiteX18" fmla="*/ 331556 w 636940"/>
                  <a:gd name="connsiteY18" fmla="*/ 129932 h 636940"/>
                  <a:gd name="connsiteX19" fmla="*/ 318655 w 636940"/>
                  <a:gd name="connsiteY19" fmla="*/ 142649 h 636940"/>
                  <a:gd name="connsiteX20" fmla="*/ 305938 w 636940"/>
                  <a:gd name="connsiteY20" fmla="*/ 129932 h 636940"/>
                  <a:gd name="connsiteX21" fmla="*/ 305938 w 636940"/>
                  <a:gd name="connsiteY21" fmla="*/ 83120 h 636940"/>
                  <a:gd name="connsiteX22" fmla="*/ 86253 w 636940"/>
                  <a:gd name="connsiteY22" fmla="*/ 327685 h 636940"/>
                  <a:gd name="connsiteX23" fmla="*/ 73537 w 636940"/>
                  <a:gd name="connsiteY23" fmla="*/ 314969 h 636940"/>
                  <a:gd name="connsiteX24" fmla="*/ 86253 w 636940"/>
                  <a:gd name="connsiteY24" fmla="*/ 302252 h 636940"/>
                  <a:gd name="connsiteX25" fmla="*/ 133065 w 636940"/>
                  <a:gd name="connsiteY25" fmla="*/ 302252 h 636940"/>
                  <a:gd name="connsiteX26" fmla="*/ 145782 w 636940"/>
                  <a:gd name="connsiteY26" fmla="*/ 315153 h 636940"/>
                  <a:gd name="connsiteX27" fmla="*/ 133065 w 636940"/>
                  <a:gd name="connsiteY27" fmla="*/ 327870 h 636940"/>
                  <a:gd name="connsiteX28" fmla="*/ 86253 w 636940"/>
                  <a:gd name="connsiteY28" fmla="*/ 327870 h 636940"/>
                  <a:gd name="connsiteX29" fmla="*/ 196280 w 636940"/>
                  <a:gd name="connsiteY29" fmla="*/ 455221 h 636940"/>
                  <a:gd name="connsiteX30" fmla="*/ 163106 w 636940"/>
                  <a:gd name="connsiteY30" fmla="*/ 488210 h 636940"/>
                  <a:gd name="connsiteX31" fmla="*/ 154075 w 636940"/>
                  <a:gd name="connsiteY31" fmla="*/ 491896 h 636940"/>
                  <a:gd name="connsiteX32" fmla="*/ 145044 w 636940"/>
                  <a:gd name="connsiteY32" fmla="*/ 488210 h 636940"/>
                  <a:gd name="connsiteX33" fmla="*/ 145044 w 636940"/>
                  <a:gd name="connsiteY33" fmla="*/ 470149 h 636940"/>
                  <a:gd name="connsiteX34" fmla="*/ 178219 w 636940"/>
                  <a:gd name="connsiteY34" fmla="*/ 437159 h 636940"/>
                  <a:gd name="connsiteX35" fmla="*/ 196280 w 636940"/>
                  <a:gd name="connsiteY35" fmla="*/ 437159 h 636940"/>
                  <a:gd name="connsiteX36" fmla="*/ 196280 w 636940"/>
                  <a:gd name="connsiteY36" fmla="*/ 455221 h 636940"/>
                  <a:gd name="connsiteX37" fmla="*/ 196833 w 636940"/>
                  <a:gd name="connsiteY37" fmla="*/ 193147 h 636940"/>
                  <a:gd name="connsiteX38" fmla="*/ 187802 w 636940"/>
                  <a:gd name="connsiteY38" fmla="*/ 196833 h 636940"/>
                  <a:gd name="connsiteX39" fmla="*/ 178772 w 636940"/>
                  <a:gd name="connsiteY39" fmla="*/ 193147 h 636940"/>
                  <a:gd name="connsiteX40" fmla="*/ 145782 w 636940"/>
                  <a:gd name="connsiteY40" fmla="*/ 159973 h 636940"/>
                  <a:gd name="connsiteX41" fmla="*/ 145782 w 636940"/>
                  <a:gd name="connsiteY41" fmla="*/ 141911 h 636940"/>
                  <a:gd name="connsiteX42" fmla="*/ 163843 w 636940"/>
                  <a:gd name="connsiteY42" fmla="*/ 141911 h 636940"/>
                  <a:gd name="connsiteX43" fmla="*/ 197017 w 636940"/>
                  <a:gd name="connsiteY43" fmla="*/ 175085 h 636940"/>
                  <a:gd name="connsiteX44" fmla="*/ 197017 w 636940"/>
                  <a:gd name="connsiteY44" fmla="*/ 193147 h 636940"/>
                  <a:gd name="connsiteX45" fmla="*/ 331003 w 636940"/>
                  <a:gd name="connsiteY45" fmla="*/ 547555 h 636940"/>
                  <a:gd name="connsiteX46" fmla="*/ 318286 w 636940"/>
                  <a:gd name="connsiteY46" fmla="*/ 560271 h 636940"/>
                  <a:gd name="connsiteX47" fmla="*/ 305570 w 636940"/>
                  <a:gd name="connsiteY47" fmla="*/ 547555 h 636940"/>
                  <a:gd name="connsiteX48" fmla="*/ 305570 w 636940"/>
                  <a:gd name="connsiteY48" fmla="*/ 500743 h 636940"/>
                  <a:gd name="connsiteX49" fmla="*/ 318470 w 636940"/>
                  <a:gd name="connsiteY49" fmla="*/ 488026 h 636940"/>
                  <a:gd name="connsiteX50" fmla="*/ 331187 w 636940"/>
                  <a:gd name="connsiteY50" fmla="*/ 500743 h 636940"/>
                  <a:gd name="connsiteX51" fmla="*/ 331187 w 636940"/>
                  <a:gd name="connsiteY51" fmla="*/ 547555 h 636940"/>
                  <a:gd name="connsiteX52" fmla="*/ 416702 w 636940"/>
                  <a:gd name="connsiteY52" fmla="*/ 246225 h 636940"/>
                  <a:gd name="connsiteX53" fmla="*/ 331372 w 636940"/>
                  <a:gd name="connsiteY53" fmla="*/ 331187 h 636940"/>
                  <a:gd name="connsiteX54" fmla="*/ 318655 w 636940"/>
                  <a:gd name="connsiteY54" fmla="*/ 336347 h 636940"/>
                  <a:gd name="connsiteX55" fmla="*/ 305938 w 636940"/>
                  <a:gd name="connsiteY55" fmla="*/ 331003 h 636940"/>
                  <a:gd name="connsiteX56" fmla="*/ 305938 w 636940"/>
                  <a:gd name="connsiteY56" fmla="*/ 305754 h 636940"/>
                  <a:gd name="connsiteX57" fmla="*/ 306491 w 636940"/>
                  <a:gd name="connsiteY57" fmla="*/ 305201 h 636940"/>
                  <a:gd name="connsiteX58" fmla="*/ 390163 w 636940"/>
                  <a:gd name="connsiteY58" fmla="*/ 133618 h 636940"/>
                  <a:gd name="connsiteX59" fmla="*/ 412463 w 636940"/>
                  <a:gd name="connsiteY59" fmla="*/ 125877 h 636940"/>
                  <a:gd name="connsiteX60" fmla="*/ 420204 w 636940"/>
                  <a:gd name="connsiteY60" fmla="*/ 147993 h 636940"/>
                  <a:gd name="connsiteX61" fmla="*/ 378552 w 636940"/>
                  <a:gd name="connsiteY61" fmla="*/ 233508 h 636940"/>
                  <a:gd name="connsiteX62" fmla="*/ 391453 w 636940"/>
                  <a:gd name="connsiteY62" fmla="*/ 220607 h 636940"/>
                  <a:gd name="connsiteX63" fmla="*/ 416702 w 636940"/>
                  <a:gd name="connsiteY63" fmla="*/ 220607 h 636940"/>
                  <a:gd name="connsiteX64" fmla="*/ 416702 w 636940"/>
                  <a:gd name="connsiteY64" fmla="*/ 245856 h 636940"/>
                  <a:gd name="connsiteX65" fmla="*/ 491712 w 636940"/>
                  <a:gd name="connsiteY65" fmla="*/ 488947 h 636940"/>
                  <a:gd name="connsiteX66" fmla="*/ 482681 w 636940"/>
                  <a:gd name="connsiteY66" fmla="*/ 492633 h 636940"/>
                  <a:gd name="connsiteX67" fmla="*/ 473651 w 636940"/>
                  <a:gd name="connsiteY67" fmla="*/ 488947 h 636940"/>
                  <a:gd name="connsiteX68" fmla="*/ 440661 w 636940"/>
                  <a:gd name="connsiteY68" fmla="*/ 455773 h 636940"/>
                  <a:gd name="connsiteX69" fmla="*/ 440661 w 636940"/>
                  <a:gd name="connsiteY69" fmla="*/ 437712 h 636940"/>
                  <a:gd name="connsiteX70" fmla="*/ 458723 w 636940"/>
                  <a:gd name="connsiteY70" fmla="*/ 437712 h 636940"/>
                  <a:gd name="connsiteX71" fmla="*/ 491712 w 636940"/>
                  <a:gd name="connsiteY71" fmla="*/ 470886 h 636940"/>
                  <a:gd name="connsiteX72" fmla="*/ 491712 w 636940"/>
                  <a:gd name="connsiteY72" fmla="*/ 488947 h 636940"/>
                  <a:gd name="connsiteX73" fmla="*/ 551057 w 636940"/>
                  <a:gd name="connsiteY73" fmla="*/ 328607 h 636940"/>
                  <a:gd name="connsiteX74" fmla="*/ 504245 w 636940"/>
                  <a:gd name="connsiteY74" fmla="*/ 328607 h 636940"/>
                  <a:gd name="connsiteX75" fmla="*/ 491528 w 636940"/>
                  <a:gd name="connsiteY75" fmla="*/ 315706 h 636940"/>
                  <a:gd name="connsiteX76" fmla="*/ 504245 w 636940"/>
                  <a:gd name="connsiteY76" fmla="*/ 302989 h 636940"/>
                  <a:gd name="connsiteX77" fmla="*/ 551057 w 636940"/>
                  <a:gd name="connsiteY77" fmla="*/ 302989 h 636940"/>
                  <a:gd name="connsiteX78" fmla="*/ 563773 w 636940"/>
                  <a:gd name="connsiteY78" fmla="*/ 315890 h 636940"/>
                  <a:gd name="connsiteX79" fmla="*/ 551057 w 636940"/>
                  <a:gd name="connsiteY79" fmla="*/ 328607 h 636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36940" h="636940">
                    <a:moveTo>
                      <a:pt x="319023" y="1"/>
                    </a:moveTo>
                    <a:cubicBezTo>
                      <a:pt x="143202" y="-368"/>
                      <a:pt x="185" y="142096"/>
                      <a:pt x="1" y="317917"/>
                    </a:cubicBezTo>
                    <a:lnTo>
                      <a:pt x="1" y="317917"/>
                    </a:lnTo>
                    <a:cubicBezTo>
                      <a:pt x="-368" y="493739"/>
                      <a:pt x="141912" y="636756"/>
                      <a:pt x="317917" y="636940"/>
                    </a:cubicBezTo>
                    <a:cubicBezTo>
                      <a:pt x="493739" y="637309"/>
                      <a:pt x="636756" y="495029"/>
                      <a:pt x="636940" y="319023"/>
                    </a:cubicBezTo>
                    <a:lnTo>
                      <a:pt x="636940" y="319023"/>
                    </a:lnTo>
                    <a:cubicBezTo>
                      <a:pt x="637309" y="143201"/>
                      <a:pt x="495030" y="185"/>
                      <a:pt x="319023" y="1"/>
                    </a:cubicBezTo>
                    <a:close/>
                    <a:moveTo>
                      <a:pt x="440661" y="175454"/>
                    </a:moveTo>
                    <a:lnTo>
                      <a:pt x="473835" y="142280"/>
                    </a:lnTo>
                    <a:cubicBezTo>
                      <a:pt x="478811" y="137304"/>
                      <a:pt x="486920" y="137304"/>
                      <a:pt x="491896" y="142280"/>
                    </a:cubicBezTo>
                    <a:cubicBezTo>
                      <a:pt x="496873" y="147256"/>
                      <a:pt x="496873" y="155365"/>
                      <a:pt x="491896" y="160341"/>
                    </a:cubicBezTo>
                    <a:lnTo>
                      <a:pt x="458723" y="193515"/>
                    </a:lnTo>
                    <a:cubicBezTo>
                      <a:pt x="456142" y="196095"/>
                      <a:pt x="453009" y="197201"/>
                      <a:pt x="449692" y="197201"/>
                    </a:cubicBezTo>
                    <a:cubicBezTo>
                      <a:pt x="446374" y="197201"/>
                      <a:pt x="443242" y="195911"/>
                      <a:pt x="440661" y="193515"/>
                    </a:cubicBezTo>
                    <a:cubicBezTo>
                      <a:pt x="435685" y="188539"/>
                      <a:pt x="435685" y="180430"/>
                      <a:pt x="440661" y="175454"/>
                    </a:cubicBezTo>
                    <a:close/>
                    <a:moveTo>
                      <a:pt x="306123" y="83120"/>
                    </a:moveTo>
                    <a:cubicBezTo>
                      <a:pt x="306123" y="76116"/>
                      <a:pt x="311836" y="70403"/>
                      <a:pt x="318839" y="70403"/>
                    </a:cubicBezTo>
                    <a:cubicBezTo>
                      <a:pt x="325843" y="70403"/>
                      <a:pt x="331556" y="76116"/>
                      <a:pt x="331556" y="83120"/>
                    </a:cubicBezTo>
                    <a:lnTo>
                      <a:pt x="331556" y="129932"/>
                    </a:lnTo>
                    <a:cubicBezTo>
                      <a:pt x="331556" y="136935"/>
                      <a:pt x="325658" y="142649"/>
                      <a:pt x="318655" y="142649"/>
                    </a:cubicBezTo>
                    <a:cubicBezTo>
                      <a:pt x="311651" y="142649"/>
                      <a:pt x="305938" y="136935"/>
                      <a:pt x="305938" y="129932"/>
                    </a:cubicBezTo>
                    <a:lnTo>
                      <a:pt x="305938" y="83120"/>
                    </a:lnTo>
                    <a:close/>
                    <a:moveTo>
                      <a:pt x="86253" y="327685"/>
                    </a:moveTo>
                    <a:cubicBezTo>
                      <a:pt x="79250" y="327685"/>
                      <a:pt x="73537" y="321972"/>
                      <a:pt x="73537" y="314969"/>
                    </a:cubicBezTo>
                    <a:cubicBezTo>
                      <a:pt x="73537" y="307965"/>
                      <a:pt x="79250" y="302252"/>
                      <a:pt x="86253" y="302252"/>
                    </a:cubicBezTo>
                    <a:lnTo>
                      <a:pt x="133065" y="302252"/>
                    </a:lnTo>
                    <a:cubicBezTo>
                      <a:pt x="140068" y="302252"/>
                      <a:pt x="145782" y="308150"/>
                      <a:pt x="145782" y="315153"/>
                    </a:cubicBezTo>
                    <a:cubicBezTo>
                      <a:pt x="145782" y="322156"/>
                      <a:pt x="140068" y="327870"/>
                      <a:pt x="133065" y="327870"/>
                    </a:cubicBezTo>
                    <a:lnTo>
                      <a:pt x="86253" y="327870"/>
                    </a:lnTo>
                    <a:close/>
                    <a:moveTo>
                      <a:pt x="196280" y="455221"/>
                    </a:moveTo>
                    <a:lnTo>
                      <a:pt x="163106" y="488210"/>
                    </a:lnTo>
                    <a:cubicBezTo>
                      <a:pt x="160526" y="490790"/>
                      <a:pt x="157393" y="491896"/>
                      <a:pt x="154075" y="491896"/>
                    </a:cubicBezTo>
                    <a:cubicBezTo>
                      <a:pt x="150758" y="491896"/>
                      <a:pt x="147625" y="490606"/>
                      <a:pt x="145044" y="488210"/>
                    </a:cubicBezTo>
                    <a:cubicBezTo>
                      <a:pt x="140068" y="483234"/>
                      <a:pt x="140068" y="475125"/>
                      <a:pt x="145044" y="470149"/>
                    </a:cubicBezTo>
                    <a:lnTo>
                      <a:pt x="178219" y="437159"/>
                    </a:lnTo>
                    <a:cubicBezTo>
                      <a:pt x="183195" y="432183"/>
                      <a:pt x="191304" y="432183"/>
                      <a:pt x="196280" y="437159"/>
                    </a:cubicBezTo>
                    <a:cubicBezTo>
                      <a:pt x="201256" y="442135"/>
                      <a:pt x="201256" y="450244"/>
                      <a:pt x="196280" y="455221"/>
                    </a:cubicBezTo>
                    <a:close/>
                    <a:moveTo>
                      <a:pt x="196833" y="193147"/>
                    </a:moveTo>
                    <a:cubicBezTo>
                      <a:pt x="194253" y="195727"/>
                      <a:pt x="191119" y="196833"/>
                      <a:pt x="187802" y="196833"/>
                    </a:cubicBezTo>
                    <a:cubicBezTo>
                      <a:pt x="184485" y="196833"/>
                      <a:pt x="181351" y="195543"/>
                      <a:pt x="178772" y="193147"/>
                    </a:cubicBezTo>
                    <a:lnTo>
                      <a:pt x="145782" y="159973"/>
                    </a:lnTo>
                    <a:cubicBezTo>
                      <a:pt x="140806" y="154997"/>
                      <a:pt x="140806" y="146887"/>
                      <a:pt x="145782" y="141911"/>
                    </a:cubicBezTo>
                    <a:cubicBezTo>
                      <a:pt x="150758" y="136935"/>
                      <a:pt x="158867" y="136935"/>
                      <a:pt x="163843" y="141911"/>
                    </a:cubicBezTo>
                    <a:lnTo>
                      <a:pt x="197017" y="175085"/>
                    </a:lnTo>
                    <a:cubicBezTo>
                      <a:pt x="201993" y="180061"/>
                      <a:pt x="201993" y="188171"/>
                      <a:pt x="197017" y="193147"/>
                    </a:cubicBezTo>
                    <a:close/>
                    <a:moveTo>
                      <a:pt x="331003" y="547555"/>
                    </a:moveTo>
                    <a:cubicBezTo>
                      <a:pt x="331003" y="554558"/>
                      <a:pt x="325290" y="560271"/>
                      <a:pt x="318286" y="560271"/>
                    </a:cubicBezTo>
                    <a:cubicBezTo>
                      <a:pt x="311283" y="560271"/>
                      <a:pt x="305570" y="554558"/>
                      <a:pt x="305570" y="547555"/>
                    </a:cubicBezTo>
                    <a:lnTo>
                      <a:pt x="305570" y="500743"/>
                    </a:lnTo>
                    <a:cubicBezTo>
                      <a:pt x="305570" y="493739"/>
                      <a:pt x="311467" y="488026"/>
                      <a:pt x="318470" y="488026"/>
                    </a:cubicBezTo>
                    <a:cubicBezTo>
                      <a:pt x="325474" y="488026"/>
                      <a:pt x="331187" y="493739"/>
                      <a:pt x="331187" y="500743"/>
                    </a:cubicBezTo>
                    <a:lnTo>
                      <a:pt x="331187" y="547555"/>
                    </a:lnTo>
                    <a:close/>
                    <a:moveTo>
                      <a:pt x="416702" y="246225"/>
                    </a:moveTo>
                    <a:lnTo>
                      <a:pt x="331372" y="331187"/>
                    </a:lnTo>
                    <a:cubicBezTo>
                      <a:pt x="327870" y="334689"/>
                      <a:pt x="323262" y="336347"/>
                      <a:pt x="318655" y="336347"/>
                    </a:cubicBezTo>
                    <a:cubicBezTo>
                      <a:pt x="314047" y="336347"/>
                      <a:pt x="309440" y="334504"/>
                      <a:pt x="305938" y="331003"/>
                    </a:cubicBezTo>
                    <a:cubicBezTo>
                      <a:pt x="298935" y="323999"/>
                      <a:pt x="298935" y="312757"/>
                      <a:pt x="305938" y="305754"/>
                    </a:cubicBezTo>
                    <a:lnTo>
                      <a:pt x="306491" y="305201"/>
                    </a:lnTo>
                    <a:lnTo>
                      <a:pt x="390163" y="133618"/>
                    </a:lnTo>
                    <a:cubicBezTo>
                      <a:pt x="394218" y="125324"/>
                      <a:pt x="404170" y="122007"/>
                      <a:pt x="412463" y="125877"/>
                    </a:cubicBezTo>
                    <a:cubicBezTo>
                      <a:pt x="420757" y="129932"/>
                      <a:pt x="424074" y="139884"/>
                      <a:pt x="420204" y="147993"/>
                    </a:cubicBezTo>
                    <a:lnTo>
                      <a:pt x="378552" y="233508"/>
                    </a:lnTo>
                    <a:lnTo>
                      <a:pt x="391453" y="220607"/>
                    </a:lnTo>
                    <a:cubicBezTo>
                      <a:pt x="398456" y="213604"/>
                      <a:pt x="409699" y="213604"/>
                      <a:pt x="416702" y="220607"/>
                    </a:cubicBezTo>
                    <a:cubicBezTo>
                      <a:pt x="423706" y="227611"/>
                      <a:pt x="423706" y="239037"/>
                      <a:pt x="416702" y="245856"/>
                    </a:cubicBezTo>
                    <a:close/>
                    <a:moveTo>
                      <a:pt x="491712" y="488947"/>
                    </a:moveTo>
                    <a:cubicBezTo>
                      <a:pt x="489132" y="491528"/>
                      <a:pt x="485999" y="492633"/>
                      <a:pt x="482681" y="492633"/>
                    </a:cubicBezTo>
                    <a:cubicBezTo>
                      <a:pt x="479364" y="492633"/>
                      <a:pt x="476231" y="491343"/>
                      <a:pt x="473651" y="488947"/>
                    </a:cubicBezTo>
                    <a:lnTo>
                      <a:pt x="440661" y="455773"/>
                    </a:lnTo>
                    <a:cubicBezTo>
                      <a:pt x="435685" y="450797"/>
                      <a:pt x="435685" y="442688"/>
                      <a:pt x="440661" y="437712"/>
                    </a:cubicBezTo>
                    <a:cubicBezTo>
                      <a:pt x="445637" y="432736"/>
                      <a:pt x="453746" y="432736"/>
                      <a:pt x="458723" y="437712"/>
                    </a:cubicBezTo>
                    <a:lnTo>
                      <a:pt x="491712" y="470886"/>
                    </a:lnTo>
                    <a:cubicBezTo>
                      <a:pt x="496688" y="475862"/>
                      <a:pt x="496688" y="483971"/>
                      <a:pt x="491712" y="488947"/>
                    </a:cubicBezTo>
                    <a:close/>
                    <a:moveTo>
                      <a:pt x="551057" y="328607"/>
                    </a:moveTo>
                    <a:lnTo>
                      <a:pt x="504245" y="328607"/>
                    </a:lnTo>
                    <a:cubicBezTo>
                      <a:pt x="497241" y="328607"/>
                      <a:pt x="491528" y="322709"/>
                      <a:pt x="491528" y="315706"/>
                    </a:cubicBezTo>
                    <a:cubicBezTo>
                      <a:pt x="491528" y="308702"/>
                      <a:pt x="497241" y="302989"/>
                      <a:pt x="504245" y="302989"/>
                    </a:cubicBezTo>
                    <a:lnTo>
                      <a:pt x="551057" y="302989"/>
                    </a:lnTo>
                    <a:cubicBezTo>
                      <a:pt x="558060" y="302989"/>
                      <a:pt x="563773" y="308887"/>
                      <a:pt x="563773" y="315890"/>
                    </a:cubicBezTo>
                    <a:cubicBezTo>
                      <a:pt x="563773" y="322893"/>
                      <a:pt x="558060" y="328607"/>
                      <a:pt x="551057" y="328607"/>
                    </a:cubicBezTo>
                    <a:close/>
                  </a:path>
                </a:pathLst>
              </a:custGeom>
              <a:solidFill>
                <a:schemeClr val="bg1"/>
              </a:solidFill>
              <a:ln w="18417" cap="flat">
                <a:noFill/>
                <a:prstDash val="solid"/>
                <a:miter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22" name="Picture 121">
                <a:extLst>
                  <a:ext uri="{FF2B5EF4-FFF2-40B4-BE49-F238E27FC236}">
                    <a16:creationId xmlns:a16="http://schemas.microsoft.com/office/drawing/2014/main" id="{E9B4CD79-5515-1F39-45E2-901E0EFFC7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8734249" y="1800033"/>
                <a:ext cx="370202" cy="378192"/>
              </a:xfrm>
              <a:prstGeom prst="rect">
                <a:avLst/>
              </a:prstGeom>
            </p:spPr>
          </p:pic>
        </p:grpSp>
        <p:grpSp>
          <p:nvGrpSpPr>
            <p:cNvPr id="123" name="Graphic 31">
              <a:extLst>
                <a:ext uri="{FF2B5EF4-FFF2-40B4-BE49-F238E27FC236}">
                  <a16:creationId xmlns:a16="http://schemas.microsoft.com/office/drawing/2014/main" id="{CD697886-E87D-DB16-C336-E29C4275990C}"/>
                </a:ext>
              </a:extLst>
            </p:cNvPr>
            <p:cNvGrpSpPr/>
            <p:nvPr/>
          </p:nvGrpSpPr>
          <p:grpSpPr>
            <a:xfrm>
              <a:off x="10984159" y="5042724"/>
              <a:ext cx="238905" cy="243256"/>
              <a:chOff x="8671702" y="3881402"/>
              <a:chExt cx="583676" cy="583676"/>
            </a:xfrm>
            <a:noFill/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grpSpPr>
          <p:sp>
            <p:nvSpPr>
              <p:cNvPr id="124" name="Freeform: Shape 171">
                <a:extLst>
                  <a:ext uri="{FF2B5EF4-FFF2-40B4-BE49-F238E27FC236}">
                    <a16:creationId xmlns:a16="http://schemas.microsoft.com/office/drawing/2014/main" id="{69968271-7EAC-C095-532E-449794FB4A8F}"/>
                  </a:ext>
                </a:extLst>
              </p:cNvPr>
              <p:cNvSpPr/>
              <p:nvPr/>
            </p:nvSpPr>
            <p:spPr>
              <a:xfrm>
                <a:off x="8742842" y="4343072"/>
                <a:ext cx="131774" cy="108552"/>
              </a:xfrm>
              <a:custGeom>
                <a:avLst/>
                <a:gdLst>
                  <a:gd name="connsiteX0" fmla="*/ 0 w 131774"/>
                  <a:gd name="connsiteY0" fmla="*/ 21563 h 108552"/>
                  <a:gd name="connsiteX1" fmla="*/ 131774 w 131774"/>
                  <a:gd name="connsiteY1" fmla="*/ 108552 h 108552"/>
                  <a:gd name="connsiteX2" fmla="*/ 72614 w 131774"/>
                  <a:gd name="connsiteY2" fmla="*/ 0 h 108552"/>
                  <a:gd name="connsiteX3" fmla="*/ 0 w 131774"/>
                  <a:gd name="connsiteY3" fmla="*/ 21563 h 108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74" h="108552">
                    <a:moveTo>
                      <a:pt x="0" y="21563"/>
                    </a:moveTo>
                    <a:cubicBezTo>
                      <a:pt x="34648" y="61556"/>
                      <a:pt x="80170" y="91965"/>
                      <a:pt x="131774" y="108552"/>
                    </a:cubicBezTo>
                    <a:cubicBezTo>
                      <a:pt x="107446" y="82013"/>
                      <a:pt x="87173" y="44785"/>
                      <a:pt x="72614" y="0"/>
                    </a:cubicBezTo>
                    <a:cubicBezTo>
                      <a:pt x="47365" y="5713"/>
                      <a:pt x="23037" y="13085"/>
                      <a:pt x="0" y="21563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72">
                <a:extLst>
                  <a:ext uri="{FF2B5EF4-FFF2-40B4-BE49-F238E27FC236}">
                    <a16:creationId xmlns:a16="http://schemas.microsoft.com/office/drawing/2014/main" id="{2E95A144-8E2F-8A4D-B145-5892F34F0709}"/>
                  </a:ext>
                </a:extLst>
              </p:cNvPr>
              <p:cNvSpPr/>
              <p:nvPr/>
            </p:nvSpPr>
            <p:spPr>
              <a:xfrm>
                <a:off x="8842364" y="4326854"/>
                <a:ext cx="107446" cy="138224"/>
              </a:xfrm>
              <a:custGeom>
                <a:avLst/>
                <a:gdLst>
                  <a:gd name="connsiteX0" fmla="*/ 184 w 107446"/>
                  <a:gd name="connsiteY0" fmla="*/ 10505 h 138224"/>
                  <a:gd name="connsiteX1" fmla="*/ 94914 w 107446"/>
                  <a:gd name="connsiteY1" fmla="*/ 137303 h 138224"/>
                  <a:gd name="connsiteX2" fmla="*/ 107446 w 107446"/>
                  <a:gd name="connsiteY2" fmla="*/ 138225 h 138224"/>
                  <a:gd name="connsiteX3" fmla="*/ 107446 w 107446"/>
                  <a:gd name="connsiteY3" fmla="*/ 0 h 138224"/>
                  <a:gd name="connsiteX4" fmla="*/ 0 w 107446"/>
                  <a:gd name="connsiteY4" fmla="*/ 10505 h 13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46" h="138224">
                    <a:moveTo>
                      <a:pt x="184" y="10505"/>
                    </a:moveTo>
                    <a:cubicBezTo>
                      <a:pt x="21932" y="75194"/>
                      <a:pt x="56027" y="122375"/>
                      <a:pt x="94914" y="137303"/>
                    </a:cubicBezTo>
                    <a:cubicBezTo>
                      <a:pt x="99153" y="137672"/>
                      <a:pt x="103208" y="138040"/>
                      <a:pt x="107446" y="138225"/>
                    </a:cubicBezTo>
                    <a:lnTo>
                      <a:pt x="107446" y="0"/>
                    </a:lnTo>
                    <a:cubicBezTo>
                      <a:pt x="70403" y="737"/>
                      <a:pt x="34464" y="4239"/>
                      <a:pt x="0" y="10505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73">
                <a:extLst>
                  <a:ext uri="{FF2B5EF4-FFF2-40B4-BE49-F238E27FC236}">
                    <a16:creationId xmlns:a16="http://schemas.microsoft.com/office/drawing/2014/main" id="{FA42647C-30E2-1939-BD3B-D55F191F6D50}"/>
                  </a:ext>
                </a:extLst>
              </p:cNvPr>
              <p:cNvSpPr/>
              <p:nvPr/>
            </p:nvSpPr>
            <p:spPr>
              <a:xfrm>
                <a:off x="8671702" y="4186418"/>
                <a:ext cx="136197" cy="156101"/>
              </a:xfrm>
              <a:custGeom>
                <a:avLst/>
                <a:gdLst>
                  <a:gd name="connsiteX0" fmla="*/ 118873 w 136197"/>
                  <a:gd name="connsiteY0" fmla="*/ 184 h 156101"/>
                  <a:gd name="connsiteX1" fmla="*/ 0 w 136197"/>
                  <a:gd name="connsiteY1" fmla="*/ 184 h 156101"/>
                  <a:gd name="connsiteX2" fmla="*/ 53816 w 136197"/>
                  <a:gd name="connsiteY2" fmla="*/ 156101 h 156101"/>
                  <a:gd name="connsiteX3" fmla="*/ 136198 w 136197"/>
                  <a:gd name="connsiteY3" fmla="*/ 130668 h 156101"/>
                  <a:gd name="connsiteX4" fmla="*/ 118689 w 136197"/>
                  <a:gd name="connsiteY4" fmla="*/ 0 h 156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197" h="156101">
                    <a:moveTo>
                      <a:pt x="118873" y="184"/>
                    </a:moveTo>
                    <a:lnTo>
                      <a:pt x="0" y="184"/>
                    </a:lnTo>
                    <a:cubicBezTo>
                      <a:pt x="2580" y="58238"/>
                      <a:pt x="22300" y="111870"/>
                      <a:pt x="53816" y="156101"/>
                    </a:cubicBezTo>
                    <a:cubicBezTo>
                      <a:pt x="79802" y="145965"/>
                      <a:pt x="107262" y="137487"/>
                      <a:pt x="136198" y="130668"/>
                    </a:cubicBezTo>
                    <a:cubicBezTo>
                      <a:pt x="125877" y="91228"/>
                      <a:pt x="119795" y="47181"/>
                      <a:pt x="118689" y="0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74">
                <a:extLst>
                  <a:ext uri="{FF2B5EF4-FFF2-40B4-BE49-F238E27FC236}">
                    <a16:creationId xmlns:a16="http://schemas.microsoft.com/office/drawing/2014/main" id="{ED482149-BB4C-D03E-DAEE-08CBD5ADEF47}"/>
                  </a:ext>
                </a:extLst>
              </p:cNvPr>
              <p:cNvSpPr/>
              <p:nvPr/>
            </p:nvSpPr>
            <p:spPr>
              <a:xfrm>
                <a:off x="8746159" y="3894856"/>
                <a:ext cx="128641" cy="104129"/>
              </a:xfrm>
              <a:custGeom>
                <a:avLst/>
                <a:gdLst>
                  <a:gd name="connsiteX0" fmla="*/ 128457 w 128641"/>
                  <a:gd name="connsiteY0" fmla="*/ 0 h 104129"/>
                  <a:gd name="connsiteX1" fmla="*/ 0 w 128641"/>
                  <a:gd name="connsiteY1" fmla="*/ 83303 h 104129"/>
                  <a:gd name="connsiteX2" fmla="*/ 70955 w 128641"/>
                  <a:gd name="connsiteY2" fmla="*/ 104129 h 104129"/>
                  <a:gd name="connsiteX3" fmla="*/ 128641 w 128641"/>
                  <a:gd name="connsiteY3" fmla="*/ 0 h 104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641" h="104129">
                    <a:moveTo>
                      <a:pt x="128457" y="0"/>
                    </a:moveTo>
                    <a:cubicBezTo>
                      <a:pt x="78327" y="16034"/>
                      <a:pt x="34279" y="45153"/>
                      <a:pt x="0" y="83303"/>
                    </a:cubicBezTo>
                    <a:cubicBezTo>
                      <a:pt x="22485" y="91413"/>
                      <a:pt x="46259" y="98600"/>
                      <a:pt x="70955" y="104129"/>
                    </a:cubicBezTo>
                    <a:cubicBezTo>
                      <a:pt x="85331" y="61372"/>
                      <a:pt x="105235" y="25802"/>
                      <a:pt x="128641" y="0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75">
                <a:extLst>
                  <a:ext uri="{FF2B5EF4-FFF2-40B4-BE49-F238E27FC236}">
                    <a16:creationId xmlns:a16="http://schemas.microsoft.com/office/drawing/2014/main" id="{82224571-593C-52BA-2A59-5FA1182010C9}"/>
                  </a:ext>
                </a:extLst>
              </p:cNvPr>
              <p:cNvSpPr/>
              <p:nvPr/>
            </p:nvSpPr>
            <p:spPr>
              <a:xfrm>
                <a:off x="8671702" y="3999906"/>
                <a:ext cx="137487" cy="159787"/>
              </a:xfrm>
              <a:custGeom>
                <a:avLst/>
                <a:gdLst>
                  <a:gd name="connsiteX0" fmla="*/ 137487 w 137487"/>
                  <a:gd name="connsiteY0" fmla="*/ 24696 h 159787"/>
                  <a:gd name="connsiteX1" fmla="*/ 56580 w 137487"/>
                  <a:gd name="connsiteY1" fmla="*/ 0 h 159787"/>
                  <a:gd name="connsiteX2" fmla="*/ 0 w 137487"/>
                  <a:gd name="connsiteY2" fmla="*/ 159788 h 159787"/>
                  <a:gd name="connsiteX3" fmla="*/ 118873 w 137487"/>
                  <a:gd name="connsiteY3" fmla="*/ 159788 h 159787"/>
                  <a:gd name="connsiteX4" fmla="*/ 137487 w 137487"/>
                  <a:gd name="connsiteY4" fmla="*/ 24696 h 15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487" h="159787">
                    <a:moveTo>
                      <a:pt x="137487" y="24696"/>
                    </a:moveTo>
                    <a:cubicBezTo>
                      <a:pt x="109290" y="18246"/>
                      <a:pt x="82197" y="9768"/>
                      <a:pt x="56580" y="0"/>
                    </a:cubicBezTo>
                    <a:cubicBezTo>
                      <a:pt x="23222" y="45153"/>
                      <a:pt x="2580" y="100075"/>
                      <a:pt x="0" y="159788"/>
                    </a:cubicBezTo>
                    <a:lnTo>
                      <a:pt x="118873" y="159788"/>
                    </a:lnTo>
                    <a:cubicBezTo>
                      <a:pt x="119979" y="110948"/>
                      <a:pt x="126430" y="65242"/>
                      <a:pt x="137487" y="24696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29" name="Freeform: Shape 176">
                <a:extLst>
                  <a:ext uri="{FF2B5EF4-FFF2-40B4-BE49-F238E27FC236}">
                    <a16:creationId xmlns:a16="http://schemas.microsoft.com/office/drawing/2014/main" id="{AABB12E4-316C-F618-85B1-2FDD2756CFCA}"/>
                  </a:ext>
                </a:extLst>
              </p:cNvPr>
              <p:cNvSpPr/>
              <p:nvPr/>
            </p:nvSpPr>
            <p:spPr>
              <a:xfrm>
                <a:off x="8976902" y="4326854"/>
                <a:ext cx="107446" cy="138224"/>
              </a:xfrm>
              <a:custGeom>
                <a:avLst/>
                <a:gdLst>
                  <a:gd name="connsiteX0" fmla="*/ 107447 w 107446"/>
                  <a:gd name="connsiteY0" fmla="*/ 10505 h 138224"/>
                  <a:gd name="connsiteX1" fmla="*/ 0 w 107446"/>
                  <a:gd name="connsiteY1" fmla="*/ 0 h 138224"/>
                  <a:gd name="connsiteX2" fmla="*/ 0 w 107446"/>
                  <a:gd name="connsiteY2" fmla="*/ 138225 h 138224"/>
                  <a:gd name="connsiteX3" fmla="*/ 12533 w 107446"/>
                  <a:gd name="connsiteY3" fmla="*/ 137303 h 138224"/>
                  <a:gd name="connsiteX4" fmla="*/ 107262 w 107446"/>
                  <a:gd name="connsiteY4" fmla="*/ 10505 h 1382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446" h="138224">
                    <a:moveTo>
                      <a:pt x="107447" y="10505"/>
                    </a:moveTo>
                    <a:cubicBezTo>
                      <a:pt x="73167" y="4239"/>
                      <a:pt x="37044" y="737"/>
                      <a:pt x="0" y="0"/>
                    </a:cubicBezTo>
                    <a:lnTo>
                      <a:pt x="0" y="138225"/>
                    </a:lnTo>
                    <a:cubicBezTo>
                      <a:pt x="4239" y="138040"/>
                      <a:pt x="8478" y="137672"/>
                      <a:pt x="12533" y="137303"/>
                    </a:cubicBezTo>
                    <a:cubicBezTo>
                      <a:pt x="51420" y="122375"/>
                      <a:pt x="85515" y="75378"/>
                      <a:pt x="107262" y="10505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77">
                <a:extLst>
                  <a:ext uri="{FF2B5EF4-FFF2-40B4-BE49-F238E27FC236}">
                    <a16:creationId xmlns:a16="http://schemas.microsoft.com/office/drawing/2014/main" id="{46954C54-DE04-E72C-E64C-3C2834D159E3}"/>
                  </a:ext>
                </a:extLst>
              </p:cNvPr>
              <p:cNvSpPr/>
              <p:nvPr/>
            </p:nvSpPr>
            <p:spPr>
              <a:xfrm>
                <a:off x="8844207" y="3881586"/>
                <a:ext cx="105787" cy="133248"/>
              </a:xfrm>
              <a:custGeom>
                <a:avLst/>
                <a:gdLst>
                  <a:gd name="connsiteX0" fmla="*/ 0 w 105787"/>
                  <a:gd name="connsiteY0" fmla="*/ 122928 h 133248"/>
                  <a:gd name="connsiteX1" fmla="*/ 105788 w 105787"/>
                  <a:gd name="connsiteY1" fmla="*/ 133248 h 133248"/>
                  <a:gd name="connsiteX2" fmla="*/ 105788 w 105787"/>
                  <a:gd name="connsiteY2" fmla="*/ 0 h 133248"/>
                  <a:gd name="connsiteX3" fmla="*/ 93256 w 105787"/>
                  <a:gd name="connsiteY3" fmla="*/ 922 h 133248"/>
                  <a:gd name="connsiteX4" fmla="*/ 0 w 105787"/>
                  <a:gd name="connsiteY4" fmla="*/ 123112 h 13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787" h="133248">
                    <a:moveTo>
                      <a:pt x="0" y="122928"/>
                    </a:moveTo>
                    <a:cubicBezTo>
                      <a:pt x="33911" y="129010"/>
                      <a:pt x="69296" y="132511"/>
                      <a:pt x="105788" y="133248"/>
                    </a:cubicBezTo>
                    <a:lnTo>
                      <a:pt x="105788" y="0"/>
                    </a:lnTo>
                    <a:cubicBezTo>
                      <a:pt x="101549" y="184"/>
                      <a:pt x="97310" y="553"/>
                      <a:pt x="93256" y="922"/>
                    </a:cubicBezTo>
                    <a:cubicBezTo>
                      <a:pt x="55290" y="15481"/>
                      <a:pt x="21932" y="60635"/>
                      <a:pt x="0" y="123112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1" name="Freeform: Shape 178">
                <a:extLst>
                  <a:ext uri="{FF2B5EF4-FFF2-40B4-BE49-F238E27FC236}">
                    <a16:creationId xmlns:a16="http://schemas.microsoft.com/office/drawing/2014/main" id="{67E258C3-E056-6885-899D-BDCE68922F49}"/>
                  </a:ext>
                </a:extLst>
              </p:cNvPr>
              <p:cNvSpPr/>
              <p:nvPr/>
            </p:nvSpPr>
            <p:spPr>
              <a:xfrm>
                <a:off x="8977087" y="4186418"/>
                <a:ext cx="132511" cy="124955"/>
              </a:xfrm>
              <a:custGeom>
                <a:avLst/>
                <a:gdLst>
                  <a:gd name="connsiteX0" fmla="*/ 132511 w 132511"/>
                  <a:gd name="connsiteY0" fmla="*/ 184 h 124955"/>
                  <a:gd name="connsiteX1" fmla="*/ 0 w 132511"/>
                  <a:gd name="connsiteY1" fmla="*/ 184 h 124955"/>
                  <a:gd name="connsiteX2" fmla="*/ 0 w 132511"/>
                  <a:gd name="connsiteY2" fmla="*/ 113344 h 124955"/>
                  <a:gd name="connsiteX3" fmla="*/ 115187 w 132511"/>
                  <a:gd name="connsiteY3" fmla="*/ 124955 h 124955"/>
                  <a:gd name="connsiteX4" fmla="*/ 132511 w 132511"/>
                  <a:gd name="connsiteY4" fmla="*/ 0 h 124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11" h="124955">
                    <a:moveTo>
                      <a:pt x="132511" y="184"/>
                    </a:moveTo>
                    <a:lnTo>
                      <a:pt x="0" y="184"/>
                    </a:lnTo>
                    <a:lnTo>
                      <a:pt x="0" y="113344"/>
                    </a:lnTo>
                    <a:cubicBezTo>
                      <a:pt x="39809" y="114081"/>
                      <a:pt x="78327" y="118136"/>
                      <a:pt x="115187" y="124955"/>
                    </a:cubicBezTo>
                    <a:cubicBezTo>
                      <a:pt x="125323" y="87174"/>
                      <a:pt x="131590" y="44785"/>
                      <a:pt x="132511" y="0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79">
                <a:extLst>
                  <a:ext uri="{FF2B5EF4-FFF2-40B4-BE49-F238E27FC236}">
                    <a16:creationId xmlns:a16="http://schemas.microsoft.com/office/drawing/2014/main" id="{85FB4EDD-92B0-5327-41B2-18F88C540B6C}"/>
                  </a:ext>
                </a:extLst>
              </p:cNvPr>
              <p:cNvSpPr/>
              <p:nvPr/>
            </p:nvSpPr>
            <p:spPr>
              <a:xfrm>
                <a:off x="8817483" y="4186602"/>
                <a:ext cx="132511" cy="124955"/>
              </a:xfrm>
              <a:custGeom>
                <a:avLst/>
                <a:gdLst>
                  <a:gd name="connsiteX0" fmla="*/ 132511 w 132511"/>
                  <a:gd name="connsiteY0" fmla="*/ 0 h 124955"/>
                  <a:gd name="connsiteX1" fmla="*/ 0 w 132511"/>
                  <a:gd name="connsiteY1" fmla="*/ 0 h 124955"/>
                  <a:gd name="connsiteX2" fmla="*/ 17324 w 132511"/>
                  <a:gd name="connsiteY2" fmla="*/ 124955 h 124955"/>
                  <a:gd name="connsiteX3" fmla="*/ 132511 w 132511"/>
                  <a:gd name="connsiteY3" fmla="*/ 113344 h 124955"/>
                  <a:gd name="connsiteX4" fmla="*/ 132511 w 132511"/>
                  <a:gd name="connsiteY4" fmla="*/ 184 h 1249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11" h="124955">
                    <a:moveTo>
                      <a:pt x="132511" y="0"/>
                    </a:moveTo>
                    <a:lnTo>
                      <a:pt x="0" y="0"/>
                    </a:lnTo>
                    <a:cubicBezTo>
                      <a:pt x="1106" y="44600"/>
                      <a:pt x="7188" y="87174"/>
                      <a:pt x="17324" y="124955"/>
                    </a:cubicBezTo>
                    <a:cubicBezTo>
                      <a:pt x="54184" y="117952"/>
                      <a:pt x="92703" y="114081"/>
                      <a:pt x="132511" y="113344"/>
                    </a:cubicBezTo>
                    <a:lnTo>
                      <a:pt x="132511" y="184"/>
                    </a:ln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80">
                <a:extLst>
                  <a:ext uri="{FF2B5EF4-FFF2-40B4-BE49-F238E27FC236}">
                    <a16:creationId xmlns:a16="http://schemas.microsoft.com/office/drawing/2014/main" id="{E8169E48-5169-7FAF-F4C4-0A68B1926FC9}"/>
                  </a:ext>
                </a:extLst>
              </p:cNvPr>
              <p:cNvSpPr/>
              <p:nvPr/>
            </p:nvSpPr>
            <p:spPr>
              <a:xfrm>
                <a:off x="9052280" y="4342888"/>
                <a:ext cx="131774" cy="108552"/>
              </a:xfrm>
              <a:custGeom>
                <a:avLst/>
                <a:gdLst>
                  <a:gd name="connsiteX0" fmla="*/ 0 w 131774"/>
                  <a:gd name="connsiteY0" fmla="*/ 108552 h 108552"/>
                  <a:gd name="connsiteX1" fmla="*/ 131775 w 131774"/>
                  <a:gd name="connsiteY1" fmla="*/ 21563 h 108552"/>
                  <a:gd name="connsiteX2" fmla="*/ 59161 w 131774"/>
                  <a:gd name="connsiteY2" fmla="*/ 0 h 108552"/>
                  <a:gd name="connsiteX3" fmla="*/ 0 w 131774"/>
                  <a:gd name="connsiteY3" fmla="*/ 108552 h 1085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774" h="108552">
                    <a:moveTo>
                      <a:pt x="0" y="108552"/>
                    </a:moveTo>
                    <a:cubicBezTo>
                      <a:pt x="51604" y="92150"/>
                      <a:pt x="96942" y="61556"/>
                      <a:pt x="131775" y="21563"/>
                    </a:cubicBezTo>
                    <a:cubicBezTo>
                      <a:pt x="108737" y="13085"/>
                      <a:pt x="84594" y="5713"/>
                      <a:pt x="59161" y="0"/>
                    </a:cubicBezTo>
                    <a:cubicBezTo>
                      <a:pt x="44601" y="44785"/>
                      <a:pt x="24143" y="82013"/>
                      <a:pt x="0" y="108552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81">
                <a:extLst>
                  <a:ext uri="{FF2B5EF4-FFF2-40B4-BE49-F238E27FC236}">
                    <a16:creationId xmlns:a16="http://schemas.microsoft.com/office/drawing/2014/main" id="{15C89182-A487-336A-225F-D1815031C473}"/>
                  </a:ext>
                </a:extLst>
              </p:cNvPr>
              <p:cNvSpPr/>
              <p:nvPr/>
            </p:nvSpPr>
            <p:spPr>
              <a:xfrm>
                <a:off x="8976902" y="4030131"/>
                <a:ext cx="132511" cy="129562"/>
              </a:xfrm>
              <a:custGeom>
                <a:avLst/>
                <a:gdLst>
                  <a:gd name="connsiteX0" fmla="*/ 0 w 132511"/>
                  <a:gd name="connsiteY0" fmla="*/ 129563 h 129562"/>
                  <a:gd name="connsiteX1" fmla="*/ 132511 w 132511"/>
                  <a:gd name="connsiteY1" fmla="*/ 129563 h 129562"/>
                  <a:gd name="connsiteX2" fmla="*/ 113898 w 132511"/>
                  <a:gd name="connsiteY2" fmla="*/ 0 h 129562"/>
                  <a:gd name="connsiteX3" fmla="*/ 0 w 132511"/>
                  <a:gd name="connsiteY3" fmla="*/ 11427 h 129562"/>
                  <a:gd name="connsiteX4" fmla="*/ 0 w 132511"/>
                  <a:gd name="connsiteY4" fmla="*/ 129563 h 12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11" h="129562">
                    <a:moveTo>
                      <a:pt x="0" y="129563"/>
                    </a:moveTo>
                    <a:lnTo>
                      <a:pt x="132511" y="129563"/>
                    </a:lnTo>
                    <a:cubicBezTo>
                      <a:pt x="131406" y="83119"/>
                      <a:pt x="124771" y="39072"/>
                      <a:pt x="113898" y="0"/>
                    </a:cubicBezTo>
                    <a:cubicBezTo>
                      <a:pt x="77406" y="6819"/>
                      <a:pt x="39256" y="10689"/>
                      <a:pt x="0" y="11427"/>
                    </a:cubicBezTo>
                    <a:lnTo>
                      <a:pt x="0" y="129563"/>
                    </a:ln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82">
                <a:extLst>
                  <a:ext uri="{FF2B5EF4-FFF2-40B4-BE49-F238E27FC236}">
                    <a16:creationId xmlns:a16="http://schemas.microsoft.com/office/drawing/2014/main" id="{3D72A3E5-798B-45C8-9C35-12DAD10360D6}"/>
                  </a:ext>
                </a:extLst>
              </p:cNvPr>
              <p:cNvSpPr/>
              <p:nvPr/>
            </p:nvSpPr>
            <p:spPr>
              <a:xfrm>
                <a:off x="8817483" y="4030131"/>
                <a:ext cx="132511" cy="129562"/>
              </a:xfrm>
              <a:custGeom>
                <a:avLst/>
                <a:gdLst>
                  <a:gd name="connsiteX0" fmla="*/ 132511 w 132511"/>
                  <a:gd name="connsiteY0" fmla="*/ 129563 h 129562"/>
                  <a:gd name="connsiteX1" fmla="*/ 132511 w 132511"/>
                  <a:gd name="connsiteY1" fmla="*/ 11427 h 129562"/>
                  <a:gd name="connsiteX2" fmla="*/ 18614 w 132511"/>
                  <a:gd name="connsiteY2" fmla="*/ 0 h 129562"/>
                  <a:gd name="connsiteX3" fmla="*/ 0 w 132511"/>
                  <a:gd name="connsiteY3" fmla="*/ 129563 h 129562"/>
                  <a:gd name="connsiteX4" fmla="*/ 132511 w 132511"/>
                  <a:gd name="connsiteY4" fmla="*/ 129563 h 129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511" h="129562">
                    <a:moveTo>
                      <a:pt x="132511" y="129563"/>
                    </a:moveTo>
                    <a:lnTo>
                      <a:pt x="132511" y="11427"/>
                    </a:lnTo>
                    <a:cubicBezTo>
                      <a:pt x="93256" y="10689"/>
                      <a:pt x="55105" y="6819"/>
                      <a:pt x="18614" y="0"/>
                    </a:cubicBezTo>
                    <a:cubicBezTo>
                      <a:pt x="7741" y="38887"/>
                      <a:pt x="921" y="82935"/>
                      <a:pt x="0" y="129563"/>
                    </a:cubicBezTo>
                    <a:lnTo>
                      <a:pt x="132511" y="129563"/>
                    </a:ln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6" name="Freeform: Shape 183">
                <a:extLst>
                  <a:ext uri="{FF2B5EF4-FFF2-40B4-BE49-F238E27FC236}">
                    <a16:creationId xmlns:a16="http://schemas.microsoft.com/office/drawing/2014/main" id="{2CA33BF0-077E-6BCB-6B8B-19BDC39DD882}"/>
                  </a:ext>
                </a:extLst>
              </p:cNvPr>
              <p:cNvSpPr/>
              <p:nvPr/>
            </p:nvSpPr>
            <p:spPr>
              <a:xfrm>
                <a:off x="9052465" y="3894856"/>
                <a:ext cx="128641" cy="104129"/>
              </a:xfrm>
              <a:custGeom>
                <a:avLst/>
                <a:gdLst>
                  <a:gd name="connsiteX0" fmla="*/ 128457 w 128641"/>
                  <a:gd name="connsiteY0" fmla="*/ 83303 h 104129"/>
                  <a:gd name="connsiteX1" fmla="*/ 0 w 128641"/>
                  <a:gd name="connsiteY1" fmla="*/ 0 h 104129"/>
                  <a:gd name="connsiteX2" fmla="*/ 57686 w 128641"/>
                  <a:gd name="connsiteY2" fmla="*/ 104129 h 104129"/>
                  <a:gd name="connsiteX3" fmla="*/ 128641 w 128641"/>
                  <a:gd name="connsiteY3" fmla="*/ 83303 h 104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641" h="104129">
                    <a:moveTo>
                      <a:pt x="128457" y="83303"/>
                    </a:moveTo>
                    <a:cubicBezTo>
                      <a:pt x="94177" y="45153"/>
                      <a:pt x="49945" y="16034"/>
                      <a:pt x="0" y="0"/>
                    </a:cubicBezTo>
                    <a:cubicBezTo>
                      <a:pt x="23406" y="25618"/>
                      <a:pt x="43126" y="61188"/>
                      <a:pt x="57686" y="104129"/>
                    </a:cubicBezTo>
                    <a:cubicBezTo>
                      <a:pt x="82382" y="98600"/>
                      <a:pt x="105972" y="91413"/>
                      <a:pt x="128641" y="83303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sp>
            <p:nvSpPr>
              <p:cNvPr id="137" name="Freeform: Shape 184">
                <a:extLst>
                  <a:ext uri="{FF2B5EF4-FFF2-40B4-BE49-F238E27FC236}">
                    <a16:creationId xmlns:a16="http://schemas.microsoft.com/office/drawing/2014/main" id="{91F79179-D58D-F362-64F3-0F913B45F490}"/>
                  </a:ext>
                </a:extLst>
              </p:cNvPr>
              <p:cNvSpPr/>
              <p:nvPr/>
            </p:nvSpPr>
            <p:spPr>
              <a:xfrm>
                <a:off x="9117891" y="3999906"/>
                <a:ext cx="137487" cy="159787"/>
              </a:xfrm>
              <a:custGeom>
                <a:avLst/>
                <a:gdLst>
                  <a:gd name="connsiteX0" fmla="*/ 18614 w 137487"/>
                  <a:gd name="connsiteY0" fmla="*/ 159788 h 159787"/>
                  <a:gd name="connsiteX1" fmla="*/ 137488 w 137487"/>
                  <a:gd name="connsiteY1" fmla="*/ 159788 h 159787"/>
                  <a:gd name="connsiteX2" fmla="*/ 80908 w 137487"/>
                  <a:gd name="connsiteY2" fmla="*/ 0 h 159787"/>
                  <a:gd name="connsiteX3" fmla="*/ 0 w 137487"/>
                  <a:gd name="connsiteY3" fmla="*/ 24696 h 159787"/>
                  <a:gd name="connsiteX4" fmla="*/ 18614 w 137487"/>
                  <a:gd name="connsiteY4" fmla="*/ 159788 h 159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487" h="159787">
                    <a:moveTo>
                      <a:pt x="18614" y="159788"/>
                    </a:moveTo>
                    <a:lnTo>
                      <a:pt x="137488" y="159788"/>
                    </a:lnTo>
                    <a:cubicBezTo>
                      <a:pt x="134724" y="100075"/>
                      <a:pt x="114081" y="44969"/>
                      <a:pt x="80908" y="0"/>
                    </a:cubicBezTo>
                    <a:cubicBezTo>
                      <a:pt x="55290" y="9768"/>
                      <a:pt x="28382" y="18246"/>
                      <a:pt x="0" y="24696"/>
                    </a:cubicBezTo>
                    <a:cubicBezTo>
                      <a:pt x="11058" y="65242"/>
                      <a:pt x="17693" y="110948"/>
                      <a:pt x="18614" y="159788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85">
                <a:extLst>
                  <a:ext uri="{FF2B5EF4-FFF2-40B4-BE49-F238E27FC236}">
                    <a16:creationId xmlns:a16="http://schemas.microsoft.com/office/drawing/2014/main" id="{484F5CAA-D997-B009-A8ED-4C8D68B83955}"/>
                  </a:ext>
                </a:extLst>
              </p:cNvPr>
              <p:cNvSpPr/>
              <p:nvPr/>
            </p:nvSpPr>
            <p:spPr>
              <a:xfrm>
                <a:off x="9118997" y="4186786"/>
                <a:ext cx="136381" cy="155917"/>
              </a:xfrm>
              <a:custGeom>
                <a:avLst/>
                <a:gdLst>
                  <a:gd name="connsiteX0" fmla="*/ 0 w 136381"/>
                  <a:gd name="connsiteY0" fmla="*/ 130484 h 155917"/>
                  <a:gd name="connsiteX1" fmla="*/ 82382 w 136381"/>
                  <a:gd name="connsiteY1" fmla="*/ 155918 h 155917"/>
                  <a:gd name="connsiteX2" fmla="*/ 136382 w 136381"/>
                  <a:gd name="connsiteY2" fmla="*/ 0 h 155917"/>
                  <a:gd name="connsiteX3" fmla="*/ 17508 w 136381"/>
                  <a:gd name="connsiteY3" fmla="*/ 0 h 155917"/>
                  <a:gd name="connsiteX4" fmla="*/ 0 w 136381"/>
                  <a:gd name="connsiteY4" fmla="*/ 130669 h 1559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381" h="155917">
                    <a:moveTo>
                      <a:pt x="0" y="130484"/>
                    </a:moveTo>
                    <a:cubicBezTo>
                      <a:pt x="28751" y="137119"/>
                      <a:pt x="56211" y="145781"/>
                      <a:pt x="82382" y="155918"/>
                    </a:cubicBezTo>
                    <a:cubicBezTo>
                      <a:pt x="114081" y="111501"/>
                      <a:pt x="133617" y="57870"/>
                      <a:pt x="136382" y="0"/>
                    </a:cubicBezTo>
                    <a:lnTo>
                      <a:pt x="17508" y="0"/>
                    </a:lnTo>
                    <a:cubicBezTo>
                      <a:pt x="16587" y="46996"/>
                      <a:pt x="10321" y="91228"/>
                      <a:pt x="0" y="130669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86">
                <a:extLst>
                  <a:ext uri="{FF2B5EF4-FFF2-40B4-BE49-F238E27FC236}">
                    <a16:creationId xmlns:a16="http://schemas.microsoft.com/office/drawing/2014/main" id="{3E05E65C-E850-43AA-D13D-B4BB38F9665F}"/>
                  </a:ext>
                </a:extLst>
              </p:cNvPr>
              <p:cNvSpPr/>
              <p:nvPr/>
            </p:nvSpPr>
            <p:spPr>
              <a:xfrm>
                <a:off x="8976902" y="3881402"/>
                <a:ext cx="105788" cy="133248"/>
              </a:xfrm>
              <a:custGeom>
                <a:avLst/>
                <a:gdLst>
                  <a:gd name="connsiteX0" fmla="*/ 105788 w 105788"/>
                  <a:gd name="connsiteY0" fmla="*/ 123112 h 133248"/>
                  <a:gd name="connsiteX1" fmla="*/ 12533 w 105788"/>
                  <a:gd name="connsiteY1" fmla="*/ 922 h 133248"/>
                  <a:gd name="connsiteX2" fmla="*/ 0 w 105788"/>
                  <a:gd name="connsiteY2" fmla="*/ 0 h 133248"/>
                  <a:gd name="connsiteX3" fmla="*/ 0 w 105788"/>
                  <a:gd name="connsiteY3" fmla="*/ 133248 h 133248"/>
                  <a:gd name="connsiteX4" fmla="*/ 105788 w 105788"/>
                  <a:gd name="connsiteY4" fmla="*/ 122928 h 13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5788" h="133248">
                    <a:moveTo>
                      <a:pt x="105788" y="123112"/>
                    </a:moveTo>
                    <a:cubicBezTo>
                      <a:pt x="83857" y="60634"/>
                      <a:pt x="50498" y="15481"/>
                      <a:pt x="12533" y="922"/>
                    </a:cubicBezTo>
                    <a:cubicBezTo>
                      <a:pt x="8294" y="553"/>
                      <a:pt x="4239" y="184"/>
                      <a:pt x="0" y="0"/>
                    </a:cubicBezTo>
                    <a:lnTo>
                      <a:pt x="0" y="133248"/>
                    </a:lnTo>
                    <a:cubicBezTo>
                      <a:pt x="36492" y="132511"/>
                      <a:pt x="71877" y="129010"/>
                      <a:pt x="105788" y="122928"/>
                    </a:cubicBezTo>
                    <a:close/>
                  </a:path>
                </a:pathLst>
              </a:custGeom>
              <a:grpFill/>
              <a:ln w="18417" cap="flat">
                <a:solidFill>
                  <a:schemeClr val="bg1">
                    <a:lumMod val="95000"/>
                  </a:schemeClr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141" name="SullyTitle">
            <a:extLst>
              <a:ext uri="{FF2B5EF4-FFF2-40B4-BE49-F238E27FC236}">
                <a16:creationId xmlns:a16="http://schemas.microsoft.com/office/drawing/2014/main" id="{BBE55D54-7F75-DC19-DF11-6A9A52C5832A}"/>
              </a:ext>
            </a:extLst>
          </p:cNvPr>
          <p:cNvSpPr txBox="1">
            <a:spLocks/>
          </p:cNvSpPr>
          <p:nvPr/>
        </p:nvSpPr>
        <p:spPr>
          <a:xfrm>
            <a:off x="83889" y="1050447"/>
            <a:ext cx="3520487" cy="62298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IN" sz="3600" b="1" i="1" dirty="0">
                <a:solidFill>
                  <a:prstClr val="black">
                    <a:lumMod val="75000"/>
                    <a:lumOff val="25000"/>
                  </a:prstClr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THANK YOU!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F007E6-9FC0-C3DB-ED94-A306C265C5F6}"/>
              </a:ext>
            </a:extLst>
          </p:cNvPr>
          <p:cNvSpPr txBox="1"/>
          <p:nvPr/>
        </p:nvSpPr>
        <p:spPr>
          <a:xfrm>
            <a:off x="5168088" y="1163356"/>
            <a:ext cx="769200" cy="295095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defPPr>
              <a:defRPr lang="en-CH"/>
            </a:defPPr>
            <a:lvl1pPr algn="ctr">
              <a:lnSpc>
                <a:spcPct val="100000"/>
              </a:lnSpc>
              <a:spcBef>
                <a:spcPct val="0"/>
              </a:spcBef>
              <a:buNone/>
              <a:defRPr sz="3600" b="1" i="1">
                <a:solidFill>
                  <a:prstClr val="black">
                    <a:lumMod val="75000"/>
                    <a:lumOff val="25000"/>
                  </a:prstClr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z="1200" dirty="0">
                <a:solidFill>
                  <a:schemeClr val="tx1"/>
                </a:solidFill>
              </a:rPr>
              <a:t>€ERP</a:t>
            </a:r>
            <a:r>
              <a:rPr lang="en-GB" sz="1200" baseline="30000" dirty="0">
                <a:solidFill>
                  <a:schemeClr val="tx1"/>
                </a:solidFill>
              </a:rPr>
              <a:t>3</a:t>
            </a:r>
            <a:r>
              <a:rPr lang="en-GB" sz="1200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5886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/>
      <p:bldP spid="14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D26AE-BD3C-BD7F-A75F-939869036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37C9C07F-9C68-EA02-E137-6498CB5A5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5567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27CD83F-07EE-E7DF-BDF1-4A5860AC68E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62056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39" name="Footer Placeholder 2">
            <a:extLst>
              <a:ext uri="{FF2B5EF4-FFF2-40B4-BE49-F238E27FC236}">
                <a16:creationId xmlns:a16="http://schemas.microsoft.com/office/drawing/2014/main" id="{F5E7D0A6-2258-FEA3-0C50-AB3F804F4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62056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40" name="Date Placeholder 1">
            <a:extLst>
              <a:ext uri="{FF2B5EF4-FFF2-40B4-BE49-F238E27FC236}">
                <a16:creationId xmlns:a16="http://schemas.microsoft.com/office/drawing/2014/main" id="{180EE500-C3EE-A15D-F9C3-671DA7EE824F}"/>
              </a:ext>
            </a:extLst>
          </p:cNvPr>
          <p:cNvSpPr txBox="1">
            <a:spLocks/>
          </p:cNvSpPr>
          <p:nvPr/>
        </p:nvSpPr>
        <p:spPr>
          <a:xfrm>
            <a:off x="10184580" y="6362056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CA7F5B2D-B634-83A2-4679-5E91E556C6C9}"/>
              </a:ext>
            </a:extLst>
          </p:cNvPr>
          <p:cNvSpPr/>
          <p:nvPr/>
        </p:nvSpPr>
        <p:spPr>
          <a:xfrm>
            <a:off x="154191" y="444620"/>
            <a:ext cx="3477192" cy="1160444"/>
          </a:xfrm>
          <a:prstGeom prst="roundRect">
            <a:avLst>
              <a:gd name="adj" fmla="val 5663"/>
            </a:avLst>
          </a:prstGeom>
          <a:solidFill>
            <a:srgbClr val="1D33A1"/>
          </a:solidFill>
          <a:ln>
            <a:solidFill>
              <a:srgbClr val="CCDA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kern="1200" dirty="0">
              <a:solidFill>
                <a:schemeClr val="tx1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ctr"/>
            <a:endParaRPr lang="en-GB" sz="1400" b="1" kern="1200" dirty="0">
              <a:solidFill>
                <a:schemeClr val="bg1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ctr"/>
            <a:endParaRPr lang="en-GB" sz="1400" b="1" kern="1200" dirty="0">
              <a:solidFill>
                <a:schemeClr val="bg1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b="1" kern="1200" dirty="0">
                <a:solidFill>
                  <a:schemeClr val="bg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Procurement strategy (LC vs BVFM)</a:t>
            </a:r>
          </a:p>
          <a:p>
            <a:pPr algn="ctr"/>
            <a:r>
              <a:rPr lang="en-GB" sz="1400" b="1" kern="1200" dirty="0">
                <a:solidFill>
                  <a:schemeClr val="bg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Identifying environmental criteria in LCA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3236D51-198A-9C2C-C3FD-D60D9732EEF5}"/>
              </a:ext>
            </a:extLst>
          </p:cNvPr>
          <p:cNvSpPr txBox="1"/>
          <p:nvPr/>
        </p:nvSpPr>
        <p:spPr>
          <a:xfrm>
            <a:off x="103448" y="24813"/>
            <a:ext cx="415458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prstClr val="black">
                    <a:lumMod val="75000"/>
                    <a:lumOff val="25000"/>
                  </a:prst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MS-4950/SCE -</a:t>
            </a:r>
            <a:r>
              <a:rPr lang="en-GB" sz="2000" b="1" dirty="0">
                <a:solidFill>
                  <a:srgbClr val="07C1BC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 Transport of Persons</a:t>
            </a:r>
            <a:endParaRPr lang="en-CH" sz="2000" b="1" dirty="0">
              <a:solidFill>
                <a:srgbClr val="07C1BC"/>
              </a:solidFill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E073F0D-13F4-7806-FD74-B1B3E29CF4BE}"/>
              </a:ext>
            </a:extLst>
          </p:cNvPr>
          <p:cNvSpPr txBox="1"/>
          <p:nvPr/>
        </p:nvSpPr>
        <p:spPr>
          <a:xfrm>
            <a:off x="115278" y="453690"/>
            <a:ext cx="1925665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ctr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</a:rPr>
              <a:t>Pre-Procurement phase: </a:t>
            </a:r>
            <a:r>
              <a:rPr lang="en-GB" sz="900" b="1" i="1" dirty="0">
                <a:solidFill>
                  <a:schemeClr val="bg1"/>
                </a:solidFill>
                <a:latin typeface="Aptos" panose="020B0004020202020204" pitchFamily="34" charset="0"/>
              </a:rPr>
              <a:t>Need definition, life cycle assessment</a:t>
            </a:r>
            <a:endParaRPr lang="en-GB" sz="1100" b="1" i="1" dirty="0">
              <a:solidFill>
                <a:schemeClr val="bg1"/>
              </a:solidFill>
              <a:latin typeface="Aptos" panose="020B0004020202020204" pitchFamily="34" charset="0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E06A56E-D171-068B-2C43-053F98C15016}"/>
              </a:ext>
            </a:extLst>
          </p:cNvPr>
          <p:cNvSpPr txBox="1"/>
          <p:nvPr/>
        </p:nvSpPr>
        <p:spPr>
          <a:xfrm>
            <a:off x="1929826" y="494781"/>
            <a:ext cx="1691707" cy="5386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ctr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</a:rPr>
              <a:t>Start-Up Meeting</a:t>
            </a:r>
          </a:p>
          <a:p>
            <a:pPr algn="ctr"/>
            <a:r>
              <a:rPr lang="en-GB" sz="900" b="1" i="1" dirty="0">
                <a:solidFill>
                  <a:schemeClr val="bg1"/>
                </a:solidFill>
                <a:latin typeface="Aptos" panose="020B0004020202020204" pitchFamily="34" charset="0"/>
              </a:rPr>
              <a:t>Procurement Strategy Development</a:t>
            </a:r>
          </a:p>
        </p:txBody>
      </p:sp>
      <p:sp>
        <p:nvSpPr>
          <p:cNvPr id="88" name="Rounded Rectangle 87">
            <a:extLst>
              <a:ext uri="{FF2B5EF4-FFF2-40B4-BE49-F238E27FC236}">
                <a16:creationId xmlns:a16="http://schemas.microsoft.com/office/drawing/2014/main" id="{DFDA1C94-A01E-E797-6B3B-4376F63E4E50}"/>
              </a:ext>
            </a:extLst>
          </p:cNvPr>
          <p:cNvSpPr/>
          <p:nvPr/>
        </p:nvSpPr>
        <p:spPr>
          <a:xfrm>
            <a:off x="3648781" y="812841"/>
            <a:ext cx="8443751" cy="1030069"/>
          </a:xfrm>
          <a:prstGeom prst="roundRect">
            <a:avLst>
              <a:gd name="adj" fmla="val 5663"/>
            </a:avLst>
          </a:prstGeom>
          <a:solidFill>
            <a:srgbClr val="218AAD"/>
          </a:solidFill>
          <a:ln>
            <a:solidFill>
              <a:srgbClr val="CCDAE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b="1" dirty="0">
              <a:solidFill>
                <a:schemeClr val="tx1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ctr"/>
            <a:endParaRPr lang="en-GB" sz="1400" b="1" dirty="0">
              <a:solidFill>
                <a:schemeClr val="tx1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ctr"/>
            <a:endParaRPr lang="en-GB" sz="1400" b="1" dirty="0">
              <a:solidFill>
                <a:schemeClr val="tx1"/>
              </a:solidFill>
              <a:latin typeface="Aptos" panose="020B0004020202020204" pitchFamily="34" charset="0"/>
              <a:cs typeface="Calibri" panose="020F0502020204030204" pitchFamily="34" charset="0"/>
            </a:endParaRPr>
          </a:p>
          <a:p>
            <a:pPr algn="ctr"/>
            <a:r>
              <a:rPr lang="en-GB" sz="1400" b="1" dirty="0">
                <a:solidFill>
                  <a:schemeClr val="bg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Embedding mandatory/desirable environmental criteria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7FC2A15-2281-BB39-EE8D-E38132091C9B}"/>
              </a:ext>
            </a:extLst>
          </p:cNvPr>
          <p:cNvSpPr txBox="1"/>
          <p:nvPr/>
        </p:nvSpPr>
        <p:spPr>
          <a:xfrm>
            <a:off x="4806273" y="846065"/>
            <a:ext cx="87456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  <a:cs typeface="Calibri"/>
              </a:rPr>
              <a:t>Market Survey</a:t>
            </a:r>
            <a:endParaRPr lang="en-CH" sz="1100" i="1" dirty="0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7DEE29F-A825-91E0-09EC-7FC3D0BE37DA}"/>
              </a:ext>
            </a:extLst>
          </p:cNvPr>
          <p:cNvSpPr txBox="1"/>
          <p:nvPr/>
        </p:nvSpPr>
        <p:spPr>
          <a:xfrm>
            <a:off x="5707000" y="873377"/>
            <a:ext cx="125631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ctr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</a:rPr>
              <a:t>Specification Meeting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BC772F1-619E-9D7C-68F9-DB156251466A}"/>
              </a:ext>
            </a:extLst>
          </p:cNvPr>
          <p:cNvSpPr txBox="1"/>
          <p:nvPr/>
        </p:nvSpPr>
        <p:spPr>
          <a:xfrm>
            <a:off x="7939846" y="892301"/>
            <a:ext cx="133354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ctr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</a:rPr>
              <a:t>Evaluation </a:t>
            </a:r>
            <a:b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</a:rPr>
            </a:b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</a:rPr>
              <a:t>and Clarification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62993DB-34B5-A076-A43F-DDDB2D57E2B9}"/>
              </a:ext>
            </a:extLst>
          </p:cNvPr>
          <p:cNvSpPr txBox="1"/>
          <p:nvPr/>
        </p:nvSpPr>
        <p:spPr>
          <a:xfrm>
            <a:off x="6879330" y="885168"/>
            <a:ext cx="114427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ctr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  <a:cs typeface="Calibri"/>
              </a:rPr>
              <a:t>Invitation</a:t>
            </a:r>
            <a:b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  <a:cs typeface="Calibri"/>
              </a:rPr>
            </a:b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  <a:cs typeface="Calibri"/>
              </a:rPr>
              <a:t>To Tender</a:t>
            </a:r>
            <a:endParaRPr lang="en-CH" sz="1100" i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A97CD62-21C3-86B8-3194-50BBE666DBF3}"/>
              </a:ext>
            </a:extLst>
          </p:cNvPr>
          <p:cNvSpPr txBox="1"/>
          <p:nvPr/>
        </p:nvSpPr>
        <p:spPr>
          <a:xfrm>
            <a:off x="9155509" y="941248"/>
            <a:ext cx="126080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  <a:cs typeface="Calibri"/>
              </a:rPr>
              <a:t>Adjudication (Award)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518229-E39B-E1EF-4101-1FCB2EE32A4B}"/>
              </a:ext>
            </a:extLst>
          </p:cNvPr>
          <p:cNvSpPr txBox="1"/>
          <p:nvPr/>
        </p:nvSpPr>
        <p:spPr>
          <a:xfrm>
            <a:off x="10271950" y="947163"/>
            <a:ext cx="184928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ctr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  <a:cs typeface="Calibri"/>
              </a:rPr>
              <a:t>Contract Management</a:t>
            </a:r>
            <a:endParaRPr lang="en-CH" sz="1100" i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3B7DB4-DAA1-AA0A-AD62-7EF6DF7E1E18}"/>
              </a:ext>
            </a:extLst>
          </p:cNvPr>
          <p:cNvSpPr txBox="1"/>
          <p:nvPr/>
        </p:nvSpPr>
        <p:spPr>
          <a:xfrm>
            <a:off x="3703381" y="821158"/>
            <a:ext cx="116039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itchFamily="2" charset="2"/>
              <a:buChar char="v"/>
            </a:pPr>
            <a:r>
              <a:rPr lang="en-GB" sz="1100" b="1" i="1" dirty="0">
                <a:solidFill>
                  <a:schemeClr val="bg1"/>
                </a:solidFill>
                <a:latin typeface="Aptos" panose="020B0004020202020204" pitchFamily="34" charset="0"/>
                <a:cs typeface="Calibri"/>
              </a:rPr>
              <a:t>Simplified Technical Auditing</a:t>
            </a:r>
            <a:endParaRPr lang="en-CH" sz="1100" i="1" dirty="0">
              <a:solidFill>
                <a:schemeClr val="bg1"/>
              </a:solidFill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0DD0264C-78C8-C1FC-D9A1-32961FDDA7A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3381" y="1825579"/>
            <a:ext cx="8497193" cy="193993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1266EE3B-C6C1-8DF4-4A19-EBAC1FE27E0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641" y="1596312"/>
            <a:ext cx="3477193" cy="2097810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DB72F07E-EFCC-F35F-4466-234C5D501172}"/>
              </a:ext>
            </a:extLst>
          </p:cNvPr>
          <p:cNvSpPr txBox="1"/>
          <p:nvPr/>
        </p:nvSpPr>
        <p:spPr>
          <a:xfrm>
            <a:off x="3523294" y="3344230"/>
            <a:ext cx="1901658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>
              <a:buFont typeface="Wingdings" panose="05000000000000000000" pitchFamily="2" charset="2"/>
              <a:buChar char="Ø"/>
            </a:pP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Define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the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need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for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electric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or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hybrid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vehicles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for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shuttles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fr-CH" sz="1400" dirty="0">
              <a:solidFill>
                <a:srgbClr val="00B050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79388" indent="-179388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Enhance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electric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vehicles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charging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infrastructure.</a:t>
            </a:r>
          </a:p>
          <a:p>
            <a:pPr marL="179388" indent="-179388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CH" sz="1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Expand bike-sharing systems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BCCF2C5-3CD5-BB96-DE8E-845B757B82E0}"/>
              </a:ext>
            </a:extLst>
          </p:cNvPr>
          <p:cNvSpPr txBox="1"/>
          <p:nvPr/>
        </p:nvSpPr>
        <p:spPr>
          <a:xfrm>
            <a:off x="5377009" y="3567837"/>
            <a:ext cx="2144072" cy="21082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>
              <a:buFont typeface="Wingdings" panose="05000000000000000000" pitchFamily="2" charset="2"/>
              <a:buChar char="Ø"/>
            </a:pP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Specify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that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the supplier must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provide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electric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vehicles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and services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reducing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overall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footprint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  <a:p>
            <a:pPr marL="179388" indent="-179388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Request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maintenance of bicycles, and </a:t>
            </a: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charging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stations for the </a:t>
            </a: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mobility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center.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1275CC1-1A04-08D1-7C8B-5F6B48E1077A}"/>
              </a:ext>
            </a:extLst>
          </p:cNvPr>
          <p:cNvSpPr txBox="1"/>
          <p:nvPr/>
        </p:nvSpPr>
        <p:spPr>
          <a:xfrm>
            <a:off x="7521081" y="3727968"/>
            <a:ext cx="2147616" cy="25391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9388" indent="-179388">
              <a:buFont typeface="Wingdings" panose="05000000000000000000" pitchFamily="2" charset="2"/>
              <a:buChar char="Ø"/>
            </a:pP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Choose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suppliers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who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have green certifications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and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carbon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reduction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strategies</a:t>
            </a: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  <a:endParaRPr lang="fr-CH" sz="1400" dirty="0">
              <a:solidFill>
                <a:srgbClr val="00B050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179388" indent="-179388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Provide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bike-sharing systems with </a:t>
            </a:r>
            <a:r>
              <a:rPr lang="fr-CH" sz="14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sustainable</a:t>
            </a:r>
            <a:r>
              <a:rPr lang="fr-CH" sz="14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maintenance practices.</a:t>
            </a:r>
          </a:p>
          <a:p>
            <a:pPr marL="180975" indent="-180975">
              <a:buFont typeface="Wingdings" panose="05000000000000000000" pitchFamily="2" charset="2"/>
              <a:buChar char="Ø"/>
            </a:pPr>
            <a:endParaRPr lang="fr-CH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F2A3AE7-2177-93A4-0677-D99464C10332}"/>
              </a:ext>
            </a:extLst>
          </p:cNvPr>
          <p:cNvSpPr txBox="1"/>
          <p:nvPr/>
        </p:nvSpPr>
        <p:spPr>
          <a:xfrm>
            <a:off x="9627891" y="3891176"/>
            <a:ext cx="2564109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228600">
              <a:buFont typeface="Wingdings" panose="05000000000000000000" pitchFamily="2" charset="2"/>
              <a:buChar char="Ø"/>
            </a:pP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The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contract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should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require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</a:p>
          <a:p>
            <a:pPr marL="400050" lvl="1" indent="-130175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mission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tracking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  <a:p>
            <a:pPr marL="400050" lvl="1" indent="-130175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egular maintenance.</a:t>
            </a:r>
          </a:p>
          <a:p>
            <a:pPr marL="400050" lvl="1" indent="-130175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accent1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</a:t>
            </a:r>
            <a:r>
              <a:rPr lang="fr-CH" sz="14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fr-CH" sz="1400" dirty="0" err="1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carbon</a:t>
            </a:r>
            <a:r>
              <a:rPr lang="fr-CH" sz="14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offset plan.</a:t>
            </a:r>
          </a:p>
          <a:p>
            <a:pPr marL="228600" lvl="1" indent="-220663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Include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clauses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mandating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:</a:t>
            </a:r>
          </a:p>
          <a:p>
            <a:pPr marL="400050" lvl="2" indent="-130175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rgbClr val="00B05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missions </a:t>
            </a:r>
            <a:r>
              <a:rPr lang="fr-CH" sz="1400" dirty="0" err="1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reporting</a:t>
            </a:r>
            <a:r>
              <a:rPr lang="fr-CH" sz="1400" dirty="0">
                <a:solidFill>
                  <a:srgbClr val="00B05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  <a:p>
            <a:pPr marL="400050" lvl="2" indent="-130175">
              <a:buFont typeface="Arial" panose="020B0604020202020204" pitchFamily="34" charset="0"/>
              <a:buChar char="•"/>
            </a:pPr>
            <a:r>
              <a:rPr lang="fr-CH" sz="1400" dirty="0">
                <a:solidFill>
                  <a:schemeClr val="accent1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</a:t>
            </a:r>
            <a:r>
              <a:rPr lang="fr-CH" sz="14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attery </a:t>
            </a:r>
            <a:r>
              <a:rPr lang="fr-CH" sz="1400" dirty="0" err="1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recycling</a:t>
            </a:r>
            <a:r>
              <a:rPr lang="fr-CH" sz="14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  <a:p>
            <a:pPr marL="400050" lvl="2" indent="-130175">
              <a:buFont typeface="Arial" panose="020B0604020202020204" pitchFamily="34" charset="0"/>
              <a:buChar char="•"/>
            </a:pPr>
            <a:r>
              <a:rPr lang="fr-CH" sz="1400" dirty="0" err="1">
                <a:solidFill>
                  <a:schemeClr val="accent1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</a:t>
            </a:r>
            <a:r>
              <a:rPr lang="fr-CH" sz="1400" dirty="0" err="1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eriodic</a:t>
            </a:r>
            <a:r>
              <a:rPr lang="fr-CH" sz="14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performance </a:t>
            </a:r>
            <a:r>
              <a:rPr lang="fr-CH" sz="1400" dirty="0" err="1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reviews</a:t>
            </a:r>
            <a:r>
              <a:rPr lang="fr-CH" sz="1400" dirty="0">
                <a:solidFill>
                  <a:schemeClr val="accent1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</a:t>
            </a: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60" name="Slide Zoom 59">
                <a:extLst>
                  <a:ext uri="{FF2B5EF4-FFF2-40B4-BE49-F238E27FC236}">
                    <a16:creationId xmlns:a16="http://schemas.microsoft.com/office/drawing/2014/main" id="{442AC397-3C38-A918-C0DA-81DF154DD851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68319536"/>
                  </p:ext>
                </p:extLst>
              </p:nvPr>
            </p:nvGraphicFramePr>
            <p:xfrm>
              <a:off x="4884685" y="350504"/>
              <a:ext cx="835877" cy="470180"/>
            </p:xfrm>
            <a:graphic>
              <a:graphicData uri="http://schemas.microsoft.com/office/powerpoint/2016/slidezoom">
                <pslz:sldZm>
                  <pslz:sldZmObj sldId="2147479187" cId="605375333">
                    <pslz:zmPr id="{2B3F2D49-BA1D-4090-8721-BA8685FC0DA9}" returnToParent="0" transitionDur="1000">
                      <p166:blipFill xmlns:p166="http://schemas.microsoft.com/office/powerpoint/2016/6/main">
                        <a:blip r:embed="rId5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835877" cy="47018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60" name="Slide Zoom 59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442AC397-3C38-A918-C0DA-81DF154DD851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884685" y="350504"/>
                <a:ext cx="835877" cy="47018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65" name="Slide Zoom 64">
                <a:extLst>
                  <a:ext uri="{FF2B5EF4-FFF2-40B4-BE49-F238E27FC236}">
                    <a16:creationId xmlns:a16="http://schemas.microsoft.com/office/drawing/2014/main" id="{C2935766-9EBA-72A4-A83A-4504D3136EA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49009543"/>
                  </p:ext>
                </p:extLst>
              </p:nvPr>
            </p:nvGraphicFramePr>
            <p:xfrm>
              <a:off x="6546823" y="350503"/>
              <a:ext cx="835878" cy="470181"/>
            </p:xfrm>
            <a:graphic>
              <a:graphicData uri="http://schemas.microsoft.com/office/powerpoint/2016/slidezoom">
                <pslz:sldZm>
                  <pslz:sldZmObj sldId="2147479190" cId="1878476640">
                    <pslz:zmPr id="{6490E63C-1CD8-4813-89A7-041C7D367CE1}" returnToParent="0" transitionDur="1000">
                      <p166:blipFill xmlns:p166="http://schemas.microsoft.com/office/powerpoint/2016/6/main">
                        <a:blip r:embed="rId8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835878" cy="470181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65" name="Slide Zoom 64">
                <a:hlinkClick r:id="rId9" action="ppaction://hlinksldjump"/>
                <a:extLst>
                  <a:ext uri="{FF2B5EF4-FFF2-40B4-BE49-F238E27FC236}">
                    <a16:creationId xmlns:a16="http://schemas.microsoft.com/office/drawing/2014/main" id="{C2935766-9EBA-72A4-A83A-4504D3136EA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546823" y="350503"/>
                <a:ext cx="835878" cy="470181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66" name="Slide Zoom 65">
                <a:extLst>
                  <a:ext uri="{FF2B5EF4-FFF2-40B4-BE49-F238E27FC236}">
                    <a16:creationId xmlns:a16="http://schemas.microsoft.com/office/drawing/2014/main" id="{52A831C7-5372-F553-FD30-1488287D4914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30555035"/>
                  </p:ext>
                </p:extLst>
              </p:nvPr>
            </p:nvGraphicFramePr>
            <p:xfrm>
              <a:off x="8319632" y="349578"/>
              <a:ext cx="835877" cy="470181"/>
            </p:xfrm>
            <a:graphic>
              <a:graphicData uri="http://schemas.microsoft.com/office/powerpoint/2016/slidezoom">
                <pslz:sldZm>
                  <pslz:sldZmObj sldId="2147479188" cId="3854266471">
                    <pslz:zmPr id="{453270D8-9E53-4960-8268-8C39ADC58A99}" returnToParent="0" transitionDur="1000">
                      <p166:blipFill xmlns:p166="http://schemas.microsoft.com/office/powerpoint/2016/6/main">
                        <a:blip r:embed="rId11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835877" cy="470181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66" name="Slide Zoom 65">
                <a:hlinkClick r:id="rId12" action="ppaction://hlinksldjump"/>
                <a:extLst>
                  <a:ext uri="{FF2B5EF4-FFF2-40B4-BE49-F238E27FC236}">
                    <a16:creationId xmlns:a16="http://schemas.microsoft.com/office/drawing/2014/main" id="{52A831C7-5372-F553-FD30-1488287D491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8319632" y="349578"/>
                <a:ext cx="835877" cy="470181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5CD53B1B-0FA5-E506-F3DE-8347D2505FF3}"/>
              </a:ext>
            </a:extLst>
          </p:cNvPr>
          <p:cNvSpPr txBox="1"/>
          <p:nvPr/>
        </p:nvSpPr>
        <p:spPr>
          <a:xfrm>
            <a:off x="1612885" y="4612590"/>
            <a:ext cx="159807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i="1" dirty="0">
                <a:latin typeface="Aptos" panose="020B0004020202020204" pitchFamily="34" charset="0"/>
              </a:rPr>
              <a:t>Best practices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8EFF214C-BDF2-80CF-0834-F36905332676}"/>
              </a:ext>
            </a:extLst>
          </p:cNvPr>
          <p:cNvSpPr/>
          <p:nvPr/>
        </p:nvSpPr>
        <p:spPr>
          <a:xfrm>
            <a:off x="3149573" y="3428999"/>
            <a:ext cx="274563" cy="2785889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6530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4" grpId="0"/>
      <p:bldP spid="55" grpId="0"/>
      <p:bldP spid="56" grpId="0"/>
      <p:bldP spid="7" grpId="0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A89269-F75B-1A53-D49C-6FDD4697C33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4974" y="6388339"/>
            <a:ext cx="964093" cy="365125"/>
          </a:xfrm>
        </p:spPr>
        <p:txBody>
          <a:bodyPr/>
          <a:lstStyle/>
          <a:p>
            <a:pPr algn="ctr"/>
            <a:r>
              <a:rPr lang="en-US" sz="1050" dirty="0">
                <a:solidFill>
                  <a:schemeClr val="accent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28.11.2024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EB3FBF-2B81-56FE-8DA3-C473C5A6F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27826" y="6392830"/>
            <a:ext cx="9936347" cy="365125"/>
          </a:xfrm>
        </p:spPr>
        <p:txBody>
          <a:bodyPr/>
          <a:lstStyle/>
          <a:p>
            <a:r>
              <a:rPr lang="fr-CH" sz="1050" dirty="0">
                <a:solidFill>
                  <a:schemeClr val="accent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All stakeholders</a:t>
            </a:r>
            <a:r>
              <a:rPr lang="en-US" sz="1050" dirty="0">
                <a:solidFill>
                  <a:schemeClr val="accent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│</a:t>
            </a:r>
            <a:r>
              <a:rPr lang="en-GB" sz="1050" dirty="0">
                <a:solidFill>
                  <a:schemeClr val="accent1"/>
                </a:solidFill>
                <a:latin typeface="Aptos" panose="020B0004020202020204" pitchFamily="34" charset="0"/>
                <a:cs typeface="Calibri" panose="020F0502020204030204" pitchFamily="34" charset="0"/>
              </a:rPr>
              <a:t>Key Environmental challenges of SCE-SSC procurement &amp; Case Studies 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6E469D4B-D52E-0A26-73FE-08326FE22BF5}"/>
              </a:ext>
            </a:extLst>
          </p:cNvPr>
          <p:cNvSpPr txBox="1">
            <a:spLocks/>
          </p:cNvSpPr>
          <p:nvPr/>
        </p:nvSpPr>
        <p:spPr>
          <a:xfrm>
            <a:off x="10234008" y="6388339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ptos" panose="020B0004020202020204" pitchFamily="34" charset="0"/>
                <a:cs typeface="Calibri" panose="020F0502020204030204" pitchFamily="34" charset="0"/>
              </a:rPr>
              <a:t>EDMS 3136898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76079A-7CC7-926A-6F6C-A4EAB1E68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71E4CC8-0C04-41C7-0533-7ED6F2D310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357574" cy="6276313"/>
          </a:xfrm>
          <a:prstGeom prst="rect">
            <a:avLst/>
          </a:prstGeom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A8E899C7-67B0-BFCB-BB1A-AD9E9F4AF846}"/>
              </a:ext>
            </a:extLst>
          </p:cNvPr>
          <p:cNvSpPr/>
          <p:nvPr/>
        </p:nvSpPr>
        <p:spPr>
          <a:xfrm>
            <a:off x="289616" y="2886263"/>
            <a:ext cx="1423854" cy="21940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DBD917CC-D41C-B6C4-9A02-EE18D3004414}"/>
              </a:ext>
            </a:extLst>
          </p:cNvPr>
          <p:cNvSpPr/>
          <p:nvPr/>
        </p:nvSpPr>
        <p:spPr>
          <a:xfrm>
            <a:off x="3715264" y="612873"/>
            <a:ext cx="655983" cy="23999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0849EB-2994-2275-9B2C-62F817B787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51" y="1876292"/>
            <a:ext cx="12195951" cy="487268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5932A0D-60CA-5AC7-ABAD-61D681238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1661" y="10703"/>
            <a:ext cx="5024747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053753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6A0B286-26AD-1119-A3EA-DE7FE03635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815"/>
            <a:ext cx="12192000" cy="5869980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DCF1F8F-9D97-1447-01BB-F98262CBCA30}"/>
              </a:ext>
            </a:extLst>
          </p:cNvPr>
          <p:cNvSpPr/>
          <p:nvPr/>
        </p:nvSpPr>
        <p:spPr>
          <a:xfrm>
            <a:off x="1450550" y="805566"/>
            <a:ext cx="508866" cy="16237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08DB111-E063-D77C-273C-2AFE7BCE69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0202" y="62815"/>
            <a:ext cx="5337636" cy="6639946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13" name="Speech Bubble: Oval 12">
            <a:extLst>
              <a:ext uri="{FF2B5EF4-FFF2-40B4-BE49-F238E27FC236}">
                <a16:creationId xmlns:a16="http://schemas.microsoft.com/office/drawing/2014/main" id="{9A8A3677-EE50-96F5-5FA3-9FC73C083405}"/>
              </a:ext>
            </a:extLst>
          </p:cNvPr>
          <p:cNvSpPr/>
          <p:nvPr/>
        </p:nvSpPr>
        <p:spPr>
          <a:xfrm>
            <a:off x="9245600" y="62816"/>
            <a:ext cx="2881744" cy="482130"/>
          </a:xfrm>
          <a:prstGeom prst="wedgeEllipseCallout">
            <a:avLst>
              <a:gd name="adj1" fmla="val -53849"/>
              <a:gd name="adj2" fmla="val 100782"/>
            </a:avLst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chemeClr val="tx1"/>
                </a:solidFill>
                <a:latin typeface="Aptos" panose="020B0004020202020204" pitchFamily="34" charset="0"/>
              </a:rPr>
              <a:t>Communicating CERN environmental objectives!</a:t>
            </a:r>
          </a:p>
        </p:txBody>
      </p:sp>
      <p:sp>
        <p:nvSpPr>
          <p:cNvPr id="14" name="Speech Bubble: Oval 13">
            <a:extLst>
              <a:ext uri="{FF2B5EF4-FFF2-40B4-BE49-F238E27FC236}">
                <a16:creationId xmlns:a16="http://schemas.microsoft.com/office/drawing/2014/main" id="{C0DD4668-17FF-63D5-64F1-37D4A11FA448}"/>
              </a:ext>
            </a:extLst>
          </p:cNvPr>
          <p:cNvSpPr/>
          <p:nvPr/>
        </p:nvSpPr>
        <p:spPr>
          <a:xfrm>
            <a:off x="9245600" y="939315"/>
            <a:ext cx="2881744" cy="482130"/>
          </a:xfrm>
          <a:prstGeom prst="wedgeEllipseCallout">
            <a:avLst>
              <a:gd name="adj1" fmla="val -52246"/>
              <a:gd name="adj2" fmla="val 66299"/>
            </a:avLst>
          </a:prstGeom>
          <a:solidFill>
            <a:schemeClr val="bg1"/>
          </a:solidFill>
          <a:ln w="28575">
            <a:solidFill>
              <a:srgbClr val="0DAF4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rgbClr val="00B050"/>
                </a:solidFill>
                <a:latin typeface="Aptos" panose="020B0004020202020204" pitchFamily="34" charset="0"/>
              </a:rPr>
              <a:t>Committing suppliers!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1CE3D917-C169-1838-A324-1C3A648AA015}"/>
              </a:ext>
            </a:extLst>
          </p:cNvPr>
          <p:cNvSpPr/>
          <p:nvPr/>
        </p:nvSpPr>
        <p:spPr>
          <a:xfrm>
            <a:off x="3750202" y="685497"/>
            <a:ext cx="5337636" cy="348591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1F6604D-700A-B828-78BA-083E3FFE3FD7}"/>
              </a:ext>
            </a:extLst>
          </p:cNvPr>
          <p:cNvSpPr/>
          <p:nvPr/>
        </p:nvSpPr>
        <p:spPr>
          <a:xfrm>
            <a:off x="3750202" y="1068508"/>
            <a:ext cx="5337636" cy="852655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7089EB63-1563-39D3-E9E6-A877FB8F3798}"/>
              </a:ext>
            </a:extLst>
          </p:cNvPr>
          <p:cNvSpPr/>
          <p:nvPr/>
        </p:nvSpPr>
        <p:spPr>
          <a:xfrm>
            <a:off x="3750202" y="2042945"/>
            <a:ext cx="5337636" cy="4659816"/>
          </a:xfrm>
          <a:prstGeom prst="roundRect">
            <a:avLst>
              <a:gd name="adj" fmla="val 3585"/>
            </a:avLst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Speech Bubble: Oval 23">
            <a:extLst>
              <a:ext uri="{FF2B5EF4-FFF2-40B4-BE49-F238E27FC236}">
                <a16:creationId xmlns:a16="http://schemas.microsoft.com/office/drawing/2014/main" id="{FE365288-0C01-4FD2-AAF4-4D2356FCBCD5}"/>
              </a:ext>
            </a:extLst>
          </p:cNvPr>
          <p:cNvSpPr/>
          <p:nvPr/>
        </p:nvSpPr>
        <p:spPr>
          <a:xfrm>
            <a:off x="9245600" y="1909230"/>
            <a:ext cx="2881744" cy="482130"/>
          </a:xfrm>
          <a:prstGeom prst="wedgeEllipseCallout">
            <a:avLst>
              <a:gd name="adj1" fmla="val -52246"/>
              <a:gd name="adj2" fmla="val 66299"/>
            </a:avLst>
          </a:prstGeom>
          <a:solidFill>
            <a:schemeClr val="bg1"/>
          </a:solidFill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solidFill>
                  <a:srgbClr val="C00000"/>
                </a:solidFill>
                <a:latin typeface="Aptos" panose="020B0004020202020204" pitchFamily="34" charset="0"/>
              </a:rPr>
              <a:t>Defining environmental criteria!</a:t>
            </a:r>
          </a:p>
        </p:txBody>
      </p:sp>
    </p:spTree>
    <p:extLst>
      <p:ext uri="{BB962C8B-B14F-4D97-AF65-F5344CB8AC3E}">
        <p14:creationId xmlns:p14="http://schemas.microsoft.com/office/powerpoint/2010/main" val="1878476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5BE32CC-7BAC-43A3-38B8-7B0768989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6" y="69949"/>
            <a:ext cx="4253732" cy="290795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B20562-6D13-842B-A1D3-82091B4C6C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3099" y="980586"/>
            <a:ext cx="7656108" cy="575203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26B218E-E2ED-6CDE-F1DF-1E15CE978C2C}"/>
              </a:ext>
            </a:extLst>
          </p:cNvPr>
          <p:cNvSpPr/>
          <p:nvPr/>
        </p:nvSpPr>
        <p:spPr>
          <a:xfrm>
            <a:off x="3655313" y="650471"/>
            <a:ext cx="617875" cy="19368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66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5C1765ED-8671-9E2C-030B-6D29E2083D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4" y="23305"/>
            <a:ext cx="12047692" cy="5827930"/>
          </a:xfrm>
          <a:prstGeom prst="rect">
            <a:avLst/>
          </a:prstGeom>
        </p:spPr>
      </p:pic>
      <p:sp>
        <p:nvSpPr>
          <p:cNvPr id="14" name="Left-right Arrow 13">
            <a:extLst>
              <a:ext uri="{FF2B5EF4-FFF2-40B4-BE49-F238E27FC236}">
                <a16:creationId xmlns:a16="http://schemas.microsoft.com/office/drawing/2014/main" id="{3D835287-E471-D8CF-E20E-2BAAFA7165B0}"/>
              </a:ext>
            </a:extLst>
          </p:cNvPr>
          <p:cNvSpPr/>
          <p:nvPr/>
        </p:nvSpPr>
        <p:spPr>
          <a:xfrm>
            <a:off x="984206" y="1133754"/>
            <a:ext cx="3385226" cy="418289"/>
          </a:xfrm>
          <a:prstGeom prst="leftRightArrow">
            <a:avLst>
              <a:gd name="adj1" fmla="val 71429"/>
              <a:gd name="adj2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>
                <a:latin typeface="Calibri" panose="020F0502020204030204" pitchFamily="34" charset="0"/>
                <a:cs typeface="Calibri" panose="020F0502020204030204" pitchFamily="34" charset="0"/>
              </a:rPr>
              <a:t>RUN 2</a:t>
            </a:r>
          </a:p>
        </p:txBody>
      </p:sp>
      <p:sp>
        <p:nvSpPr>
          <p:cNvPr id="15" name="Left-right Arrow 14">
            <a:extLst>
              <a:ext uri="{FF2B5EF4-FFF2-40B4-BE49-F238E27FC236}">
                <a16:creationId xmlns:a16="http://schemas.microsoft.com/office/drawing/2014/main" id="{5E214522-525D-49DA-56D3-102846148F4E}"/>
              </a:ext>
            </a:extLst>
          </p:cNvPr>
          <p:cNvSpPr/>
          <p:nvPr/>
        </p:nvSpPr>
        <p:spPr>
          <a:xfrm>
            <a:off x="4512103" y="1133755"/>
            <a:ext cx="4832863" cy="418289"/>
          </a:xfrm>
          <a:prstGeom prst="leftRightArrow">
            <a:avLst>
              <a:gd name="adj1" fmla="val 71429"/>
              <a:gd name="adj2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>
                <a:latin typeface="Calibri" panose="020F0502020204030204" pitchFamily="34" charset="0"/>
                <a:cs typeface="Calibri" panose="020F0502020204030204" pitchFamily="34" charset="0"/>
              </a:rPr>
              <a:t>LONG SHUTDOWN 2</a:t>
            </a:r>
          </a:p>
        </p:txBody>
      </p:sp>
      <p:sp>
        <p:nvSpPr>
          <p:cNvPr id="17" name="Left-right Arrow 16">
            <a:extLst>
              <a:ext uri="{FF2B5EF4-FFF2-40B4-BE49-F238E27FC236}">
                <a16:creationId xmlns:a16="http://schemas.microsoft.com/office/drawing/2014/main" id="{AF6233F1-9A71-3CFD-72FF-215AE3C2BD6D}"/>
              </a:ext>
            </a:extLst>
          </p:cNvPr>
          <p:cNvSpPr/>
          <p:nvPr/>
        </p:nvSpPr>
        <p:spPr>
          <a:xfrm>
            <a:off x="9475133" y="1133755"/>
            <a:ext cx="2448129" cy="418289"/>
          </a:xfrm>
          <a:prstGeom prst="leftRightArrow">
            <a:avLst>
              <a:gd name="adj1" fmla="val 71429"/>
              <a:gd name="adj2" fmla="val 50000"/>
            </a:avLst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>
                <a:latin typeface="Calibri" panose="020F0502020204030204" pitchFamily="34" charset="0"/>
                <a:cs typeface="Calibri" panose="020F0502020204030204" pitchFamily="34" charset="0"/>
              </a:rPr>
              <a:t>RUN 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993E7E-6656-F17A-86FD-55BA518BD2D4}"/>
              </a:ext>
            </a:extLst>
          </p:cNvPr>
          <p:cNvSpPr txBox="1"/>
          <p:nvPr/>
        </p:nvSpPr>
        <p:spPr>
          <a:xfrm>
            <a:off x="2676819" y="5926906"/>
            <a:ext cx="175688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900" baseline="3000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CH" sz="900">
                <a:latin typeface="Calibri" panose="020F0502020204030204" pitchFamily="34" charset="0"/>
                <a:cs typeface="Calibri" panose="020F0502020204030204" pitchFamily="34" charset="0"/>
              </a:rPr>
              <a:t> Location-based Scope2 estimates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92D403-5842-7AA0-2FCF-BE5117937190}"/>
              </a:ext>
            </a:extLst>
          </p:cNvPr>
          <p:cNvSpPr txBox="1"/>
          <p:nvPr/>
        </p:nvSpPr>
        <p:spPr>
          <a:xfrm>
            <a:off x="9022259" y="5926484"/>
            <a:ext cx="276654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900" baseline="3000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CH" sz="900">
                <a:latin typeface="Calibri" panose="020F0502020204030204" pitchFamily="34" charset="0"/>
                <a:cs typeface="Calibri" panose="020F0502020204030204" pitchFamily="34" charset="0"/>
              </a:rPr>
              <a:t> Spend-based Scope3 procurement estimates (Exiobase)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2DD95C-EAD9-BA36-829C-E54DACB554FF}"/>
              </a:ext>
            </a:extLst>
          </p:cNvPr>
          <p:cNvSpPr txBox="1"/>
          <p:nvPr/>
        </p:nvSpPr>
        <p:spPr>
          <a:xfrm>
            <a:off x="274651" y="5926905"/>
            <a:ext cx="1756881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900" baseline="3000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en-CH" sz="900">
                <a:latin typeface="Calibri" panose="020F0502020204030204" pitchFamily="34" charset="0"/>
                <a:cs typeface="Calibri" panose="020F0502020204030204" pitchFamily="34" charset="0"/>
              </a:rPr>
              <a:t> 2017 data extrapolated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A264CEE-003F-1B22-1543-4274657C5282}"/>
              </a:ext>
            </a:extLst>
          </p:cNvPr>
          <p:cNvSpPr txBox="1">
            <a:spLocks/>
          </p:cNvSpPr>
          <p:nvPr/>
        </p:nvSpPr>
        <p:spPr>
          <a:xfrm>
            <a:off x="72154" y="150872"/>
            <a:ext cx="11376025" cy="5236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8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15412E-DBC6-5D06-2C22-94EB41645991}"/>
              </a:ext>
            </a:extLst>
          </p:cNvPr>
          <p:cNvSpPr/>
          <p:nvPr/>
        </p:nvSpPr>
        <p:spPr>
          <a:xfrm>
            <a:off x="3147646" y="148775"/>
            <a:ext cx="5723792" cy="41518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6">
            <a:extLst>
              <a:ext uri="{FF2B5EF4-FFF2-40B4-BE49-F238E27FC236}">
                <a16:creationId xmlns:a16="http://schemas.microsoft.com/office/drawing/2014/main" id="{A0559846-003B-4375-4EA8-ECE8E8DBFD40}"/>
              </a:ext>
            </a:extLst>
          </p:cNvPr>
          <p:cNvSpPr txBox="1">
            <a:spLocks/>
          </p:cNvSpPr>
          <p:nvPr/>
        </p:nvSpPr>
        <p:spPr>
          <a:xfrm>
            <a:off x="113271" y="21767"/>
            <a:ext cx="5540278" cy="44519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R="0" lvl="0" indent="0" fontAlgn="auto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cap="none" spc="0" normalizeH="0" baseline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2400">
                <a:solidFill>
                  <a:prstClr val="black">
                    <a:lumMod val="75000"/>
                    <a:lumOff val="25000"/>
                  </a:prstClr>
                </a:solidFill>
                <a:ea typeface="Open Sans" panose="020B0606030504020204" pitchFamily="34" charset="0"/>
              </a:rPr>
              <a:t>CERN</a:t>
            </a:r>
            <a:r>
              <a:rPr lang="en-GB"/>
              <a:t> </a:t>
            </a:r>
            <a:r>
              <a:rPr lang="en-GB" sz="2400">
                <a:solidFill>
                  <a:srgbClr val="07C1BC"/>
                </a:solidFill>
                <a:ea typeface="Open Sans" panose="020B0606030504020204" pitchFamily="34" charset="0"/>
              </a:rPr>
              <a:t>Carbon footprint (Scopes 1, 2 and 3)</a:t>
            </a:r>
          </a:p>
        </p:txBody>
      </p:sp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2865794A-BEAA-4620-FE37-A885A4BA7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091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C44FAB8D-465D-5EC1-5BD6-B902E121579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70910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EFDDED93-11FB-E3AF-7FA6-E13967AFE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70910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19" name="Date Placeholder 1">
            <a:extLst>
              <a:ext uri="{FF2B5EF4-FFF2-40B4-BE49-F238E27FC236}">
                <a16:creationId xmlns:a16="http://schemas.microsoft.com/office/drawing/2014/main" id="{1A7BA67B-96B7-CCDB-3879-8D17A68A12EF}"/>
              </a:ext>
            </a:extLst>
          </p:cNvPr>
          <p:cNvSpPr txBox="1">
            <a:spLocks/>
          </p:cNvSpPr>
          <p:nvPr/>
        </p:nvSpPr>
        <p:spPr>
          <a:xfrm>
            <a:off x="10184580" y="6370910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</p:spTree>
    <p:extLst>
      <p:ext uri="{BB962C8B-B14F-4D97-AF65-F5344CB8AC3E}">
        <p14:creationId xmlns:p14="http://schemas.microsoft.com/office/powerpoint/2010/main" val="3906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58431B0C-7098-A499-CB53-98F42A4A3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z="1200" smtClean="0">
                <a:latin typeface="Calibri" panose="020F0502020204030204" pitchFamily="34" charset="0"/>
                <a:cs typeface="Calibri" panose="020F0502020204030204" pitchFamily="34" charset="0"/>
              </a:rPr>
              <a:pPr/>
              <a:t>18</a:t>
            </a:fld>
            <a:endParaRPr lang="en-US" sz="12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15FC82B-60C7-FF84-516E-B743EAA27CEA}"/>
              </a:ext>
            </a:extLst>
          </p:cNvPr>
          <p:cNvSpPr txBox="1">
            <a:spLocks/>
          </p:cNvSpPr>
          <p:nvPr/>
        </p:nvSpPr>
        <p:spPr>
          <a:xfrm>
            <a:off x="142018" y="106100"/>
            <a:ext cx="8278355" cy="433629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defTabSz="1218987">
              <a:defRPr/>
            </a:pPr>
            <a:r>
              <a:rPr kumimoji="0" lang="en-IN" sz="24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Why a </a:t>
            </a:r>
            <a:r>
              <a:rPr lang="en-IN" sz="2400" b="1">
                <a:solidFill>
                  <a:srgbClr val="07C1BC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CERN Environmentally Responsible Procurement Policy </a:t>
            </a:r>
            <a:r>
              <a:rPr lang="en-IN" sz="2400">
                <a:solidFill>
                  <a:srgbClr val="07C1BC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?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5ABC204-60E2-B468-E51B-163952051043}"/>
              </a:ext>
            </a:extLst>
          </p:cNvPr>
          <p:cNvGrpSpPr/>
          <p:nvPr/>
        </p:nvGrpSpPr>
        <p:grpSpPr>
          <a:xfrm>
            <a:off x="3903272" y="645718"/>
            <a:ext cx="8296676" cy="3455546"/>
            <a:chOff x="3903272" y="645718"/>
            <a:chExt cx="8296676" cy="3455546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F205E4B-381B-E1A0-9A1D-11EA003AD4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23838" y="645718"/>
              <a:ext cx="6776110" cy="3455546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D204C11-5011-9906-7F38-B2E50A23BD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03272" y="955261"/>
              <a:ext cx="1061742" cy="3061766"/>
            </a:xfrm>
            <a:prstGeom prst="rect">
              <a:avLst/>
            </a:prstGeom>
          </p:spPr>
        </p:pic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896D423F-134C-31AF-355E-3BB72F29D781}"/>
                </a:ext>
              </a:extLst>
            </p:cNvPr>
            <p:cNvSpPr/>
            <p:nvPr/>
          </p:nvSpPr>
          <p:spPr>
            <a:xfrm>
              <a:off x="5037321" y="2557882"/>
              <a:ext cx="386251" cy="147787"/>
            </a:xfrm>
            <a:prstGeom prst="right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45F96AE4-EFD6-7F48-93CD-FB62667D82C7}"/>
              </a:ext>
            </a:extLst>
          </p:cNvPr>
          <p:cNvSpPr txBox="1"/>
          <p:nvPr/>
        </p:nvSpPr>
        <p:spPr>
          <a:xfrm>
            <a:off x="7940367" y="4515346"/>
            <a:ext cx="384843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i="1">
                <a:latin typeface="Calibri" panose="020F0502020204030204" pitchFamily="34" charset="0"/>
                <a:cs typeface="Calibri" panose="020F0502020204030204" pitchFamily="34" charset="0"/>
              </a:rPr>
              <a:t>Preventing the risk of supply disruption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9FA6C6C-34F8-424E-7996-1A7CEDFDB972}"/>
              </a:ext>
            </a:extLst>
          </p:cNvPr>
          <p:cNvSpPr txBox="1"/>
          <p:nvPr/>
        </p:nvSpPr>
        <p:spPr>
          <a:xfrm>
            <a:off x="1989226" y="4515347"/>
            <a:ext cx="3502407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i="1">
                <a:latin typeface="Calibri" panose="020F0502020204030204" pitchFamily="34" charset="0"/>
                <a:cs typeface="Calibri" panose="020F0502020204030204" pitchFamily="34" charset="0"/>
              </a:rPr>
              <a:t>Stakeholders’ expectations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E180F06-FE5C-769E-51A7-B062B051A02C}"/>
              </a:ext>
            </a:extLst>
          </p:cNvPr>
          <p:cNvGrpSpPr/>
          <p:nvPr/>
        </p:nvGrpSpPr>
        <p:grpSpPr>
          <a:xfrm>
            <a:off x="8246182" y="4801717"/>
            <a:ext cx="3259793" cy="1033361"/>
            <a:chOff x="4693922" y="4586224"/>
            <a:chExt cx="3259793" cy="1033361"/>
          </a:xfrm>
        </p:grpSpPr>
        <p:sp>
          <p:nvSpPr>
            <p:cNvPr id="14" name="Rectangle: Rounded Corners 16">
              <a:extLst>
                <a:ext uri="{FF2B5EF4-FFF2-40B4-BE49-F238E27FC236}">
                  <a16:creationId xmlns:a16="http://schemas.microsoft.com/office/drawing/2014/main" id="{3BBA0691-7251-651B-B9A0-97A4E7F6C2C0}"/>
                </a:ext>
              </a:extLst>
            </p:cNvPr>
            <p:cNvSpPr/>
            <p:nvPr/>
          </p:nvSpPr>
          <p:spPr>
            <a:xfrm>
              <a:off x="4693922" y="4586224"/>
              <a:ext cx="3259793" cy="103336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5" name="Freeform: Shape 15">
              <a:extLst>
                <a:ext uri="{FF2B5EF4-FFF2-40B4-BE49-F238E27FC236}">
                  <a16:creationId xmlns:a16="http://schemas.microsoft.com/office/drawing/2014/main" id="{70703DDB-DE72-EA59-8C50-35BDF8505E5B}"/>
                </a:ext>
              </a:extLst>
            </p:cNvPr>
            <p:cNvSpPr/>
            <p:nvPr/>
          </p:nvSpPr>
          <p:spPr>
            <a:xfrm>
              <a:off x="5170786" y="4740658"/>
              <a:ext cx="2772561" cy="724492"/>
            </a:xfrm>
            <a:custGeom>
              <a:avLst/>
              <a:gdLst>
                <a:gd name="connsiteX0" fmla="*/ 0 w 3533903"/>
                <a:gd name="connsiteY0" fmla="*/ 0 h 1300072"/>
                <a:gd name="connsiteX1" fmla="*/ 3533903 w 3533903"/>
                <a:gd name="connsiteY1" fmla="*/ 0 h 1300072"/>
                <a:gd name="connsiteX2" fmla="*/ 3533903 w 3533903"/>
                <a:gd name="connsiteY2" fmla="*/ 1300072 h 1300072"/>
                <a:gd name="connsiteX3" fmla="*/ 0 w 3533903"/>
                <a:gd name="connsiteY3" fmla="*/ 1300072 h 1300072"/>
                <a:gd name="connsiteX4" fmla="*/ 0 w 3533903"/>
                <a:gd name="connsiteY4" fmla="*/ 0 h 13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3903" h="1300072">
                  <a:moveTo>
                    <a:pt x="0" y="0"/>
                  </a:moveTo>
                  <a:lnTo>
                    <a:pt x="3533903" y="0"/>
                  </a:lnTo>
                  <a:lnTo>
                    <a:pt x="3533903" y="1300072"/>
                  </a:lnTo>
                  <a:lnTo>
                    <a:pt x="0" y="13000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591" tIns="137591" rIns="137591" bIns="137591" numCol="1" spcCol="1270" anchor="ctr" anchorCtr="0">
              <a:noAutofit/>
            </a:bodyPr>
            <a:lstStyle/>
            <a:p>
              <a:pPr marL="93663" lvl="0" indent="-93663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en-GB" sz="1200" b="1">
                  <a:latin typeface="Aptos" panose="020B0004020202020204" pitchFamily="34" charset="0"/>
                  <a:cs typeface="Calibri" panose="020F0502020204030204" pitchFamily="34" charset="0"/>
                </a:rPr>
                <a:t>Partnership with strategic suppliers to face the highest risks.</a:t>
              </a:r>
            </a:p>
            <a:p>
              <a:pPr marL="93663" lvl="0" indent="-93663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Tx/>
                <a:buChar char="-"/>
              </a:pPr>
              <a:r>
                <a:rPr lang="en-CH" sz="1200" b="1">
                  <a:latin typeface="Aptos" panose="020B0004020202020204" pitchFamily="34" charset="0"/>
                </a:rPr>
                <a:t>Enhance sustainability across the supply chain.</a:t>
              </a:r>
              <a:endParaRPr lang="en-GB" sz="1200" b="1" i="0" kern="1200" baseline="0">
                <a:latin typeface="Aptos" panose="020B000402020202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16" name="Graphic 15" descr="Group of people with solid fill">
              <a:extLst>
                <a:ext uri="{FF2B5EF4-FFF2-40B4-BE49-F238E27FC236}">
                  <a16:creationId xmlns:a16="http://schemas.microsoft.com/office/drawing/2014/main" id="{3748EE18-596C-DBEE-9DF2-7E15990818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809939" y="4845128"/>
              <a:ext cx="437671" cy="437671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59F7F23-80A9-A4A8-980C-2E0A4D55FCD1}"/>
              </a:ext>
            </a:extLst>
          </p:cNvPr>
          <p:cNvGrpSpPr/>
          <p:nvPr/>
        </p:nvGrpSpPr>
        <p:grpSpPr>
          <a:xfrm>
            <a:off x="686025" y="4803856"/>
            <a:ext cx="3054405" cy="1035297"/>
            <a:chOff x="8710262" y="2195223"/>
            <a:chExt cx="3054405" cy="1035297"/>
          </a:xfrm>
        </p:grpSpPr>
        <p:sp>
          <p:nvSpPr>
            <p:cNvPr id="18" name="Rectangle: Rounded Corners 16">
              <a:extLst>
                <a:ext uri="{FF2B5EF4-FFF2-40B4-BE49-F238E27FC236}">
                  <a16:creationId xmlns:a16="http://schemas.microsoft.com/office/drawing/2014/main" id="{F55382EE-F67C-7F19-05AB-E91BD82B529B}"/>
                </a:ext>
              </a:extLst>
            </p:cNvPr>
            <p:cNvSpPr/>
            <p:nvPr/>
          </p:nvSpPr>
          <p:spPr>
            <a:xfrm>
              <a:off x="8710262" y="2195223"/>
              <a:ext cx="3003267" cy="1035297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19" name="Freeform: Shape 11">
              <a:extLst>
                <a:ext uri="{FF2B5EF4-FFF2-40B4-BE49-F238E27FC236}">
                  <a16:creationId xmlns:a16="http://schemas.microsoft.com/office/drawing/2014/main" id="{4F51DDE6-C781-4018-598D-F23A74BBA1DA}"/>
                </a:ext>
              </a:extLst>
            </p:cNvPr>
            <p:cNvSpPr/>
            <p:nvPr/>
          </p:nvSpPr>
          <p:spPr>
            <a:xfrm>
              <a:off x="9258403" y="2356868"/>
              <a:ext cx="2506264" cy="704368"/>
            </a:xfrm>
            <a:custGeom>
              <a:avLst/>
              <a:gdLst>
                <a:gd name="connsiteX0" fmla="*/ 0 w 3590495"/>
                <a:gd name="connsiteY0" fmla="*/ 0 h 1300072"/>
                <a:gd name="connsiteX1" fmla="*/ 3590495 w 3590495"/>
                <a:gd name="connsiteY1" fmla="*/ 0 h 1300072"/>
                <a:gd name="connsiteX2" fmla="*/ 3590495 w 3590495"/>
                <a:gd name="connsiteY2" fmla="*/ 1300072 h 1300072"/>
                <a:gd name="connsiteX3" fmla="*/ 0 w 3590495"/>
                <a:gd name="connsiteY3" fmla="*/ 1300072 h 1300072"/>
                <a:gd name="connsiteX4" fmla="*/ 0 w 3590495"/>
                <a:gd name="connsiteY4" fmla="*/ 0 h 13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495" h="1300072">
                  <a:moveTo>
                    <a:pt x="0" y="0"/>
                  </a:moveTo>
                  <a:lnTo>
                    <a:pt x="3590495" y="0"/>
                  </a:lnTo>
                  <a:lnTo>
                    <a:pt x="3590495" y="1300072"/>
                  </a:lnTo>
                  <a:lnTo>
                    <a:pt x="0" y="13000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591" tIns="137591" rIns="137591" bIns="137591" numCol="1" spcCol="1270" anchor="ctr" anchorCtr="0">
              <a:noAutofit/>
            </a:bodyPr>
            <a:lstStyle/>
            <a:p>
              <a:pPr marL="93663" marR="0" lvl="0" indent="-93663" defTabSz="533400" rtl="0" eaLnBrk="1" fontAlgn="auto" latinLnBrk="0" hangingPunct="1">
                <a:spcBef>
                  <a:spcPts val="600"/>
                </a:spcBef>
                <a:buClrTx/>
                <a:buSzTx/>
                <a:buFontTx/>
                <a:buChar char="-"/>
                <a:defRPr/>
              </a:pPr>
              <a:r>
                <a:rPr lang="en-GB" sz="1200" b="1"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Increasing </a:t>
              </a:r>
              <a:r>
                <a:rPr lang="en-GB" sz="1200" b="1"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latin typeface="Aptos" panose="020B0004020202020204" pitchFamily="34" charset="0"/>
                  <a:cs typeface="Calibri" panose="020F0502020204030204" pitchFamily="34" charset="0"/>
                  <a:hlinkClick r:id="rId7"/>
                </a:rPr>
                <a:t>Rules/Regulations </a:t>
              </a:r>
              <a:r>
                <a:rPr lang="en-GB" sz="1200" b="1"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for environment protection</a:t>
              </a: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Aptos" panose="020B0004020202020204" pitchFamily="34" charset="0"/>
                  <a:cs typeface="Calibri" panose="020F0502020204030204" pitchFamily="34" charset="0"/>
                </a:rPr>
                <a:t>. </a:t>
              </a:r>
            </a:p>
            <a:p>
              <a:pPr marL="93663" marR="0" lvl="0" indent="-93663" defTabSz="533400" rtl="0" eaLnBrk="1" fontAlgn="auto" latinLnBrk="0" hangingPunct="1">
                <a:spcBef>
                  <a:spcPts val="600"/>
                </a:spcBef>
                <a:buClrTx/>
                <a:buSzTx/>
                <a:buFontTx/>
                <a:buChar char="-"/>
                <a:defRPr/>
              </a:pPr>
              <a:r>
                <a:rPr lang="en-GB" sz="1200" b="1"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Reporting (e.g. GRI standards)</a:t>
              </a:r>
              <a:endPara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33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ptos" panose="020B000402020202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5ADFE85-BA5F-E585-BB93-C027129BF68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03172" y="2480510"/>
              <a:ext cx="506401" cy="464722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929AF66-D617-3666-7C48-16D3CA7E0168}"/>
              </a:ext>
            </a:extLst>
          </p:cNvPr>
          <p:cNvGrpSpPr/>
          <p:nvPr/>
        </p:nvGrpSpPr>
        <p:grpSpPr>
          <a:xfrm>
            <a:off x="3771628" y="4801717"/>
            <a:ext cx="3394786" cy="1033361"/>
            <a:chOff x="8710262" y="3430534"/>
            <a:chExt cx="3394786" cy="1033361"/>
          </a:xfrm>
        </p:grpSpPr>
        <p:sp>
          <p:nvSpPr>
            <p:cNvPr id="22" name="Rectangle: Rounded Corners 16">
              <a:extLst>
                <a:ext uri="{FF2B5EF4-FFF2-40B4-BE49-F238E27FC236}">
                  <a16:creationId xmlns:a16="http://schemas.microsoft.com/office/drawing/2014/main" id="{996D6DD7-55D4-793B-CAF5-FA8AEE3A42B7}"/>
                </a:ext>
              </a:extLst>
            </p:cNvPr>
            <p:cNvSpPr/>
            <p:nvPr/>
          </p:nvSpPr>
          <p:spPr>
            <a:xfrm>
              <a:off x="8710262" y="3430534"/>
              <a:ext cx="3394786" cy="1033361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3" name="Freeform: Shape 11">
              <a:extLst>
                <a:ext uri="{FF2B5EF4-FFF2-40B4-BE49-F238E27FC236}">
                  <a16:creationId xmlns:a16="http://schemas.microsoft.com/office/drawing/2014/main" id="{CCE3AE92-B54D-4CBE-142B-059D302596D4}"/>
                </a:ext>
              </a:extLst>
            </p:cNvPr>
            <p:cNvSpPr/>
            <p:nvPr/>
          </p:nvSpPr>
          <p:spPr>
            <a:xfrm>
              <a:off x="9019445" y="3439293"/>
              <a:ext cx="3085603" cy="1003541"/>
            </a:xfrm>
            <a:custGeom>
              <a:avLst/>
              <a:gdLst>
                <a:gd name="connsiteX0" fmla="*/ 0 w 3590495"/>
                <a:gd name="connsiteY0" fmla="*/ 0 h 1300072"/>
                <a:gd name="connsiteX1" fmla="*/ 3590495 w 3590495"/>
                <a:gd name="connsiteY1" fmla="*/ 0 h 1300072"/>
                <a:gd name="connsiteX2" fmla="*/ 3590495 w 3590495"/>
                <a:gd name="connsiteY2" fmla="*/ 1300072 h 1300072"/>
                <a:gd name="connsiteX3" fmla="*/ 0 w 3590495"/>
                <a:gd name="connsiteY3" fmla="*/ 1300072 h 1300072"/>
                <a:gd name="connsiteX4" fmla="*/ 0 w 3590495"/>
                <a:gd name="connsiteY4" fmla="*/ 0 h 13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495" h="1300072">
                  <a:moveTo>
                    <a:pt x="0" y="0"/>
                  </a:moveTo>
                  <a:lnTo>
                    <a:pt x="3590495" y="0"/>
                  </a:lnTo>
                  <a:lnTo>
                    <a:pt x="3590495" y="1300072"/>
                  </a:lnTo>
                  <a:lnTo>
                    <a:pt x="0" y="13000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591" tIns="137591" rIns="137591" bIns="137591" numCol="1" spcCol="1270" anchor="ctr" anchorCtr="1">
              <a:noAutofit/>
            </a:bodyPr>
            <a:lstStyle/>
            <a:p>
              <a:pPr marL="93663" marR="0" lvl="0" indent="-93663" defTabSz="533400" rtl="0" eaLnBrk="1" fontAlgn="auto" latinLnBrk="0" hangingPunct="1">
                <a:spcBef>
                  <a:spcPts val="300"/>
                </a:spcBef>
                <a:buClrTx/>
                <a:buSzTx/>
                <a:buFontTx/>
                <a:buChar char="-"/>
                <a:defRPr/>
              </a:pPr>
              <a:r>
                <a:rPr lang="en-CH" sz="1200" b="1">
                  <a:latin typeface="Aptos" panose="020B0004020202020204" pitchFamily="34" charset="0"/>
                </a:rPr>
                <a:t>Align procurement activities with CERN environmental goals. </a:t>
              </a:r>
            </a:p>
            <a:p>
              <a:pPr marL="93663" marR="0" lvl="0" indent="-93663" defTabSz="533400" rtl="0" eaLnBrk="1" fontAlgn="auto" latinLnBrk="0" hangingPunct="1">
                <a:spcBef>
                  <a:spcPts val="300"/>
                </a:spcBef>
                <a:buClrTx/>
                <a:buSzTx/>
                <a:buFontTx/>
                <a:buChar char="-"/>
                <a:defRPr/>
              </a:pPr>
              <a:r>
                <a:rPr lang="en-CH" sz="1200" b="1">
                  <a:latin typeface="Aptos" panose="020B0004020202020204" pitchFamily="34" charset="0"/>
                </a:rPr>
                <a:t>Mitigate risks associated with environmental impacts</a:t>
              </a:r>
              <a:r>
                <a:rPr lang="en-GB" sz="1200" b="1"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latin typeface="Aptos" panose="020B0004020202020204" pitchFamily="34" charset="0"/>
                  <a:cs typeface="Calibri" panose="020F0502020204030204" pitchFamily="34" charset="0"/>
                </a:rPr>
                <a:t>.</a:t>
              </a:r>
              <a:endPara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0033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Aptos" panose="020B0004020202020204" pitchFamily="34" charset="0"/>
                <a:cs typeface="Calibri" panose="020F0502020204030204" pitchFamily="34" charset="0"/>
              </a:endParaRP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0DAEDD82-A787-043A-9F0E-BA20A0376AB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71931" y="3666419"/>
              <a:ext cx="495030" cy="464722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CCCD501D-F541-5753-E5C2-135D0DEB72F9}"/>
              </a:ext>
            </a:extLst>
          </p:cNvPr>
          <p:cNvSpPr txBox="1"/>
          <p:nvPr/>
        </p:nvSpPr>
        <p:spPr>
          <a:xfrm>
            <a:off x="148267" y="1046970"/>
            <a:ext cx="368503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i="1">
                <a:latin typeface="Calibri" panose="020F0502020204030204" pitchFamily="34" charset="0"/>
                <a:cs typeface="Calibri" panose="020F0502020204030204" pitchFamily="34" charset="0"/>
              </a:rPr>
              <a:t>Significant impact on CERN footprint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BB5C713-554B-C23A-C51C-D34B6176AAD0}"/>
              </a:ext>
            </a:extLst>
          </p:cNvPr>
          <p:cNvGrpSpPr/>
          <p:nvPr/>
        </p:nvGrpSpPr>
        <p:grpSpPr>
          <a:xfrm>
            <a:off x="486243" y="1363988"/>
            <a:ext cx="3057403" cy="704368"/>
            <a:chOff x="623449" y="2323368"/>
            <a:chExt cx="3057403" cy="704368"/>
          </a:xfrm>
        </p:grpSpPr>
        <p:sp>
          <p:nvSpPr>
            <p:cNvPr id="28" name="Rectangle: Rounded Corners 16">
              <a:extLst>
                <a:ext uri="{FF2B5EF4-FFF2-40B4-BE49-F238E27FC236}">
                  <a16:creationId xmlns:a16="http://schemas.microsoft.com/office/drawing/2014/main" id="{1C893ED4-B264-CC8C-5A7D-B0F770A416BD}"/>
                </a:ext>
              </a:extLst>
            </p:cNvPr>
            <p:cNvSpPr/>
            <p:nvPr/>
          </p:nvSpPr>
          <p:spPr>
            <a:xfrm>
              <a:off x="623449" y="2341134"/>
              <a:ext cx="3003267" cy="65007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srgbClr val="0033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pic>
          <p:nvPicPr>
            <p:cNvPr id="29" name="Graphic 28" descr="Flying Money with solid fill">
              <a:extLst>
                <a:ext uri="{FF2B5EF4-FFF2-40B4-BE49-F238E27FC236}">
                  <a16:creationId xmlns:a16="http://schemas.microsoft.com/office/drawing/2014/main" id="{D4213EC3-2B91-FB71-232E-087FB9AF50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683735" y="2406479"/>
              <a:ext cx="544755" cy="544755"/>
            </a:xfrm>
            <a:prstGeom prst="rect">
              <a:avLst/>
            </a:prstGeom>
          </p:spPr>
        </p:pic>
        <p:sp>
          <p:nvSpPr>
            <p:cNvPr id="30" name="Freeform: Shape 11">
              <a:extLst>
                <a:ext uri="{FF2B5EF4-FFF2-40B4-BE49-F238E27FC236}">
                  <a16:creationId xmlns:a16="http://schemas.microsoft.com/office/drawing/2014/main" id="{8E59418A-8F72-A0EB-46D9-493D0E094BC0}"/>
                </a:ext>
              </a:extLst>
            </p:cNvPr>
            <p:cNvSpPr/>
            <p:nvPr/>
          </p:nvSpPr>
          <p:spPr>
            <a:xfrm>
              <a:off x="1137032" y="2323368"/>
              <a:ext cx="2543820" cy="704368"/>
            </a:xfrm>
            <a:custGeom>
              <a:avLst/>
              <a:gdLst>
                <a:gd name="connsiteX0" fmla="*/ 0 w 3590495"/>
                <a:gd name="connsiteY0" fmla="*/ 0 h 1300072"/>
                <a:gd name="connsiteX1" fmla="*/ 3590495 w 3590495"/>
                <a:gd name="connsiteY1" fmla="*/ 0 h 1300072"/>
                <a:gd name="connsiteX2" fmla="*/ 3590495 w 3590495"/>
                <a:gd name="connsiteY2" fmla="*/ 1300072 h 1300072"/>
                <a:gd name="connsiteX3" fmla="*/ 0 w 3590495"/>
                <a:gd name="connsiteY3" fmla="*/ 1300072 h 1300072"/>
                <a:gd name="connsiteX4" fmla="*/ 0 w 3590495"/>
                <a:gd name="connsiteY4" fmla="*/ 0 h 13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495" h="1300072">
                  <a:moveTo>
                    <a:pt x="0" y="0"/>
                  </a:moveTo>
                  <a:lnTo>
                    <a:pt x="3590495" y="0"/>
                  </a:lnTo>
                  <a:lnTo>
                    <a:pt x="3590495" y="1300072"/>
                  </a:lnTo>
                  <a:lnTo>
                    <a:pt x="0" y="13000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591" tIns="137591" rIns="137591" bIns="137591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Aptos" panose="020B0004020202020204" pitchFamily="34" charset="0"/>
                  <a:cs typeface="Calibri" panose="020F0502020204030204" pitchFamily="34" charset="0"/>
                </a:rPr>
                <a:t>40% of CERN’s annual funding is spent with its suppliers.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1855BEC-5DFF-7AC6-A4B9-BB65CFD899E2}"/>
              </a:ext>
            </a:extLst>
          </p:cNvPr>
          <p:cNvGrpSpPr/>
          <p:nvPr/>
        </p:nvGrpSpPr>
        <p:grpSpPr>
          <a:xfrm>
            <a:off x="485987" y="3115141"/>
            <a:ext cx="3030619" cy="650071"/>
            <a:chOff x="1698772" y="3724619"/>
            <a:chExt cx="3688766" cy="650071"/>
          </a:xfrm>
        </p:grpSpPr>
        <p:sp>
          <p:nvSpPr>
            <p:cNvPr id="32" name="Rectangle: Rounded Corners 16">
              <a:extLst>
                <a:ext uri="{FF2B5EF4-FFF2-40B4-BE49-F238E27FC236}">
                  <a16:creationId xmlns:a16="http://schemas.microsoft.com/office/drawing/2014/main" id="{65C1DC80-FC16-345E-AFD7-CB6A846789F9}"/>
                </a:ext>
              </a:extLst>
            </p:cNvPr>
            <p:cNvSpPr/>
            <p:nvPr/>
          </p:nvSpPr>
          <p:spPr>
            <a:xfrm>
              <a:off x="1698772" y="3724620"/>
              <a:ext cx="3655475" cy="650070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33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33" name="Freeform: Shape 17">
              <a:extLst>
                <a:ext uri="{FF2B5EF4-FFF2-40B4-BE49-F238E27FC236}">
                  <a16:creationId xmlns:a16="http://schemas.microsoft.com/office/drawing/2014/main" id="{0AD3595E-C289-DF32-D9AD-A64102FC3179}"/>
                </a:ext>
              </a:extLst>
            </p:cNvPr>
            <p:cNvSpPr/>
            <p:nvPr/>
          </p:nvSpPr>
          <p:spPr>
            <a:xfrm>
              <a:off x="2269093" y="3724619"/>
              <a:ext cx="3118445" cy="650070"/>
            </a:xfrm>
            <a:custGeom>
              <a:avLst/>
              <a:gdLst>
                <a:gd name="connsiteX0" fmla="*/ 0 w 3533903"/>
                <a:gd name="connsiteY0" fmla="*/ 0 h 1300072"/>
                <a:gd name="connsiteX1" fmla="*/ 3533903 w 3533903"/>
                <a:gd name="connsiteY1" fmla="*/ 0 h 1300072"/>
                <a:gd name="connsiteX2" fmla="*/ 3533903 w 3533903"/>
                <a:gd name="connsiteY2" fmla="*/ 1300072 h 1300072"/>
                <a:gd name="connsiteX3" fmla="*/ 0 w 3533903"/>
                <a:gd name="connsiteY3" fmla="*/ 1300072 h 1300072"/>
                <a:gd name="connsiteX4" fmla="*/ 0 w 3533903"/>
                <a:gd name="connsiteY4" fmla="*/ 0 h 13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3903" h="1300072">
                  <a:moveTo>
                    <a:pt x="0" y="0"/>
                  </a:moveTo>
                  <a:lnTo>
                    <a:pt x="3533903" y="0"/>
                  </a:lnTo>
                  <a:lnTo>
                    <a:pt x="3533903" y="1300072"/>
                  </a:lnTo>
                  <a:lnTo>
                    <a:pt x="0" y="13000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591" tIns="137591" rIns="137591" bIns="137591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Aptos" panose="020B0004020202020204" pitchFamily="34" charset="0"/>
                  <a:cs typeface="Calibri" panose="020F0502020204030204" pitchFamily="34" charset="0"/>
                </a:rPr>
                <a:t>35% of CERN global emissions are driven by its purchases. </a:t>
              </a:r>
            </a:p>
          </p:txBody>
        </p:sp>
        <p:pic>
          <p:nvPicPr>
            <p:cNvPr id="34" name="Graphic 33" descr="Factory with solid fill">
              <a:extLst>
                <a:ext uri="{FF2B5EF4-FFF2-40B4-BE49-F238E27FC236}">
                  <a16:creationId xmlns:a16="http://schemas.microsoft.com/office/drawing/2014/main" id="{87229549-1D4C-4FDD-FD98-C2090C8E1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739215" y="3799678"/>
              <a:ext cx="696304" cy="546936"/>
            </a:xfrm>
            <a:prstGeom prst="rect">
              <a:avLst/>
            </a:prstGeom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4163FE3-BAEB-15E1-E0F1-4217021971BD}"/>
              </a:ext>
            </a:extLst>
          </p:cNvPr>
          <p:cNvGrpSpPr/>
          <p:nvPr/>
        </p:nvGrpSpPr>
        <p:grpSpPr>
          <a:xfrm>
            <a:off x="486242" y="2118406"/>
            <a:ext cx="3003267" cy="905889"/>
            <a:chOff x="2422117" y="2329063"/>
            <a:chExt cx="3468001" cy="905889"/>
          </a:xfrm>
        </p:grpSpPr>
        <p:sp>
          <p:nvSpPr>
            <p:cNvPr id="36" name="Rectangle: Rounded Corners 11">
              <a:extLst>
                <a:ext uri="{FF2B5EF4-FFF2-40B4-BE49-F238E27FC236}">
                  <a16:creationId xmlns:a16="http://schemas.microsoft.com/office/drawing/2014/main" id="{5F491C73-56EF-B236-3C03-37C25DD81461}"/>
                </a:ext>
              </a:extLst>
            </p:cNvPr>
            <p:cNvSpPr/>
            <p:nvPr/>
          </p:nvSpPr>
          <p:spPr>
            <a:xfrm>
              <a:off x="2422117" y="2329063"/>
              <a:ext cx="3468001" cy="905889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rgbClr val="0033A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37" name="Freeform: Shape 12">
              <a:extLst>
                <a:ext uri="{FF2B5EF4-FFF2-40B4-BE49-F238E27FC236}">
                  <a16:creationId xmlns:a16="http://schemas.microsoft.com/office/drawing/2014/main" id="{85F5A1B4-37BA-5DA4-50FB-5374C5F42917}"/>
                </a:ext>
              </a:extLst>
            </p:cNvPr>
            <p:cNvSpPr/>
            <p:nvPr/>
          </p:nvSpPr>
          <p:spPr>
            <a:xfrm>
              <a:off x="2931757" y="2405903"/>
              <a:ext cx="2958361" cy="788741"/>
            </a:xfrm>
            <a:custGeom>
              <a:avLst/>
              <a:gdLst>
                <a:gd name="connsiteX0" fmla="*/ 0 w 3590495"/>
                <a:gd name="connsiteY0" fmla="*/ 0 h 1300072"/>
                <a:gd name="connsiteX1" fmla="*/ 3590495 w 3590495"/>
                <a:gd name="connsiteY1" fmla="*/ 0 h 1300072"/>
                <a:gd name="connsiteX2" fmla="*/ 3590495 w 3590495"/>
                <a:gd name="connsiteY2" fmla="*/ 1300072 h 1300072"/>
                <a:gd name="connsiteX3" fmla="*/ 0 w 3590495"/>
                <a:gd name="connsiteY3" fmla="*/ 1300072 h 1300072"/>
                <a:gd name="connsiteX4" fmla="*/ 0 w 3590495"/>
                <a:gd name="connsiteY4" fmla="*/ 0 h 1300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90495" h="1300072">
                  <a:moveTo>
                    <a:pt x="0" y="0"/>
                  </a:moveTo>
                  <a:lnTo>
                    <a:pt x="3590495" y="0"/>
                  </a:lnTo>
                  <a:lnTo>
                    <a:pt x="3590495" y="1300072"/>
                  </a:lnTo>
                  <a:lnTo>
                    <a:pt x="0" y="130007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7591" tIns="137591" rIns="137591" bIns="137591" numCol="1" spcCol="1270" anchor="ctr" anchorCtr="0">
              <a:noAutofit/>
            </a:bodyPr>
            <a:lstStyle/>
            <a:p>
              <a:pPr marL="0" marR="0" lvl="0" indent="0" algn="ctr" defTabSz="5334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1200" cap="none" spc="0" normalizeH="0" baseline="0" noProof="0">
                  <a:ln>
                    <a:noFill/>
                  </a:ln>
                  <a:solidFill>
                    <a:srgbClr val="0033A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Aptos" panose="020B0004020202020204" pitchFamily="34" charset="0"/>
                  <a:cs typeface="Calibri" panose="020F0502020204030204" pitchFamily="34" charset="0"/>
                </a:rPr>
                <a:t>In 2022, &gt; 90% of CERN’s indirect (Scope 3) emissions resulted from purchases of goods &amp; services. </a:t>
              </a:r>
            </a:p>
          </p:txBody>
        </p:sp>
        <p:pic>
          <p:nvPicPr>
            <p:cNvPr id="38" name="Graphic 37" descr="Bullseye with solid fill">
              <a:extLst>
                <a:ext uri="{FF2B5EF4-FFF2-40B4-BE49-F238E27FC236}">
                  <a16:creationId xmlns:a16="http://schemas.microsoft.com/office/drawing/2014/main" id="{1BBB7181-04B6-C5BF-7F9A-1FD26102A7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>
            <a:xfrm>
              <a:off x="2443216" y="2523861"/>
              <a:ext cx="609404" cy="489357"/>
            </a:xfrm>
            <a:prstGeom prst="rect">
              <a:avLst/>
            </a:prstGeom>
          </p:spPr>
        </p:pic>
      </p:grp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3351E174-23F4-B3B7-1EA3-0F3712EACDA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70910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11845F2-3539-D22B-3D1D-563472C6B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70910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5413EF9C-E10F-8149-B5FF-B9FB3236A762}"/>
              </a:ext>
            </a:extLst>
          </p:cNvPr>
          <p:cNvSpPr txBox="1">
            <a:spLocks/>
          </p:cNvSpPr>
          <p:nvPr/>
        </p:nvSpPr>
        <p:spPr>
          <a:xfrm>
            <a:off x="10184580" y="6370910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</p:spTree>
    <p:extLst>
      <p:ext uri="{BB962C8B-B14F-4D97-AF65-F5344CB8AC3E}">
        <p14:creationId xmlns:p14="http://schemas.microsoft.com/office/powerpoint/2010/main" val="425102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01CB6E1-4B05-035A-4C48-4E856443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90337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6EC00FE2-F646-913C-B61A-0ED74C214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90337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8" name="Date Placeholder 1">
            <a:extLst>
              <a:ext uri="{FF2B5EF4-FFF2-40B4-BE49-F238E27FC236}">
                <a16:creationId xmlns:a16="http://schemas.microsoft.com/office/drawing/2014/main" id="{E93DB92B-4D61-22B0-E723-197C0F627B5C}"/>
              </a:ext>
            </a:extLst>
          </p:cNvPr>
          <p:cNvSpPr txBox="1">
            <a:spLocks/>
          </p:cNvSpPr>
          <p:nvPr/>
        </p:nvSpPr>
        <p:spPr>
          <a:xfrm>
            <a:off x="10184580" y="6390337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2ADD3664-5479-DED7-8F04-ACB01E29F0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67" y="8199"/>
            <a:ext cx="10398174" cy="6636763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1D6FDA-EE4B-60BD-7D63-3E09EFBC3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itle 6">
            <a:extLst>
              <a:ext uri="{FF2B5EF4-FFF2-40B4-BE49-F238E27FC236}">
                <a16:creationId xmlns:a16="http://schemas.microsoft.com/office/drawing/2014/main" id="{D14A59BF-B6A1-0E1C-144E-5C7C096C5C8D}"/>
              </a:ext>
            </a:extLst>
          </p:cNvPr>
          <p:cNvSpPr txBox="1">
            <a:spLocks/>
          </p:cNvSpPr>
          <p:nvPr/>
        </p:nvSpPr>
        <p:spPr>
          <a:xfrm>
            <a:off x="5340549" y="548994"/>
            <a:ext cx="4491288" cy="885810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2022 total CERN + TEAMS expenses: ~430 MCHF</a:t>
            </a:r>
            <a:br>
              <a:rPr kumimoji="0" lang="en-GB" sz="1200" b="1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</a:br>
            <a:r>
              <a:rPr kumimoji="0" lang="en-GB" sz="10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50000"/>
                  </a:srgbClr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(excl. VAT &amp; non procurement related)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2022 total related emissions: 104’974 tCO</a:t>
            </a:r>
            <a:r>
              <a:rPr kumimoji="0" lang="en-GB" sz="1600" b="1" i="0" u="none" strike="noStrike" kern="1200" cap="none" spc="0" normalizeH="0" baseline="-2500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2</a:t>
            </a:r>
            <a:r>
              <a:rPr kumimoji="0" lang="en-GB" sz="1600" b="1" i="0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e</a:t>
            </a:r>
          </a:p>
        </p:txBody>
      </p:sp>
      <p:sp>
        <p:nvSpPr>
          <p:cNvPr id="12" name="Parallelogram 11">
            <a:extLst>
              <a:ext uri="{FF2B5EF4-FFF2-40B4-BE49-F238E27FC236}">
                <a16:creationId xmlns:a16="http://schemas.microsoft.com/office/drawing/2014/main" id="{07DCB903-9F05-FF73-D878-2425BE89E382}"/>
              </a:ext>
            </a:extLst>
          </p:cNvPr>
          <p:cNvSpPr/>
          <p:nvPr/>
        </p:nvSpPr>
        <p:spPr>
          <a:xfrm>
            <a:off x="511288" y="3934866"/>
            <a:ext cx="5604734" cy="2232895"/>
          </a:xfrm>
          <a:prstGeom prst="parallelogram">
            <a:avLst>
              <a:gd name="adj" fmla="val 98715"/>
            </a:avLst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337E23-656E-1883-9F57-17D58A18F2B2}"/>
              </a:ext>
            </a:extLst>
          </p:cNvPr>
          <p:cNvSpPr txBox="1"/>
          <p:nvPr/>
        </p:nvSpPr>
        <p:spPr>
          <a:xfrm>
            <a:off x="-52603" y="4368262"/>
            <a:ext cx="198259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Top 6 CO</a:t>
            </a:r>
            <a:r>
              <a:rPr kumimoji="0" lang="en-GB" sz="1400" b="1" i="1" u="none" strike="noStrike" kern="1200" cap="none" spc="0" normalizeH="0" baseline="-2500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</a:t>
            </a:r>
            <a:r>
              <a:rPr kumimoji="0" lang="en-GB" sz="14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emitting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1" u="none" strike="noStrike" kern="1200" cap="none" spc="0" normalizeH="0" baseline="0" noProof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Procurement families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055A2D-83AA-99A8-4166-6834C38FE4C9}"/>
              </a:ext>
            </a:extLst>
          </p:cNvPr>
          <p:cNvSpPr txBox="1"/>
          <p:nvPr/>
        </p:nvSpPr>
        <p:spPr>
          <a:xfrm>
            <a:off x="6838120" y="6080405"/>
            <a:ext cx="5037327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800">
                <a:solidFill>
                  <a:schemeClr val="accent6">
                    <a:lumMod val="50000"/>
                  </a:schemeClr>
                </a:solidFill>
              </a:rPr>
              <a:t>NB: Estimation following a spend based method (CERN 2022 expenses) using EXIOBASE conversion factors.</a:t>
            </a:r>
          </a:p>
        </p:txBody>
      </p:sp>
    </p:spTree>
    <p:extLst>
      <p:ext uri="{BB962C8B-B14F-4D97-AF65-F5344CB8AC3E}">
        <p14:creationId xmlns:p14="http://schemas.microsoft.com/office/powerpoint/2010/main" val="336476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3AEEE6-E9AC-F01B-850B-28F0F1A6A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E15771A8-F985-E993-F0F4-80447FA0B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718" y="879030"/>
            <a:ext cx="6633882" cy="396242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scene3d>
            <a:camera prst="perspectiveHeroicExtremeLeftFacing"/>
            <a:lightRig rig="threePt" dir="t"/>
          </a:scene3d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CE1CC45-7285-5AB0-4F97-37098F645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09" y="3304850"/>
            <a:ext cx="3812029" cy="2162251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6FFDE4A0-2A29-8DA4-4913-2CCE29EE1E17}"/>
              </a:ext>
            </a:extLst>
          </p:cNvPr>
          <p:cNvGrpSpPr/>
          <p:nvPr/>
        </p:nvGrpSpPr>
        <p:grpSpPr>
          <a:xfrm>
            <a:off x="631109" y="1089231"/>
            <a:ext cx="3812029" cy="2123441"/>
            <a:chOff x="631109" y="1005839"/>
            <a:chExt cx="3812029" cy="2123441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E4306680-B2CA-3178-AEC5-524DFCF5BF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1109" y="1005839"/>
              <a:ext cx="3812029" cy="212344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C2BF5FD-F8A6-D2E8-839A-216BEFB1172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1109" y="1489328"/>
              <a:ext cx="2049338" cy="1114552"/>
            </a:xfrm>
            <a:prstGeom prst="rect">
              <a:avLst/>
            </a:prstGeom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C21BD20-8B71-E16C-D097-B5F7C1777D2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1322290">
            <a:off x="-987155" y="801748"/>
            <a:ext cx="6928343" cy="411698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  <a:scene3d>
            <a:camera prst="perspectiveContrastingLeftFacing"/>
            <a:lightRig rig="threePt" dir="t"/>
          </a:scene3d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E319B96-B573-72D2-213E-2127126570DD}"/>
              </a:ext>
            </a:extLst>
          </p:cNvPr>
          <p:cNvSpPr/>
          <p:nvPr/>
        </p:nvSpPr>
        <p:spPr>
          <a:xfrm rot="174965">
            <a:off x="3496235" y="1451519"/>
            <a:ext cx="1801906" cy="205191"/>
          </a:xfrm>
          <a:prstGeom prst="roundRect">
            <a:avLst/>
          </a:prstGeom>
          <a:solidFill>
            <a:srgbClr val="92D050">
              <a:alpha val="2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480C2A1-C796-00F9-66F1-0E991BB2EE1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281" y="931264"/>
            <a:ext cx="7523413" cy="426290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47F94EA-1C5A-3120-3155-1498DB3477D1}"/>
              </a:ext>
            </a:extLst>
          </p:cNvPr>
          <p:cNvSpPr/>
          <p:nvPr/>
        </p:nvSpPr>
        <p:spPr>
          <a:xfrm>
            <a:off x="6167148" y="4326903"/>
            <a:ext cx="723846" cy="209960"/>
          </a:xfrm>
          <a:prstGeom prst="roundRect">
            <a:avLst/>
          </a:prstGeom>
          <a:solidFill>
            <a:srgbClr val="92D050">
              <a:alpha val="2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217A176-171B-7EB5-57A7-69BB833E68B4}"/>
              </a:ext>
            </a:extLst>
          </p:cNvPr>
          <p:cNvSpPr/>
          <p:nvPr/>
        </p:nvSpPr>
        <p:spPr>
          <a:xfrm>
            <a:off x="208886" y="4477731"/>
            <a:ext cx="950611" cy="197963"/>
          </a:xfrm>
          <a:prstGeom prst="roundRect">
            <a:avLst/>
          </a:prstGeom>
          <a:solidFill>
            <a:srgbClr val="92D050">
              <a:alpha val="2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58A9C4-E2D9-982B-E9A9-3D9CD2646C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89764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D5842-CFB5-670A-55E2-D8FCBC6FB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89764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DFC3855-7FDD-98AE-875B-3EF090AF454E}"/>
              </a:ext>
            </a:extLst>
          </p:cNvPr>
          <p:cNvSpPr txBox="1">
            <a:spLocks/>
          </p:cNvSpPr>
          <p:nvPr/>
        </p:nvSpPr>
        <p:spPr>
          <a:xfrm>
            <a:off x="10184580" y="6389764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CF40D07-B194-D080-C597-A097DDFBA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9764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AD1B53A4-C791-550B-3C1D-949710BAFA4C}"/>
              </a:ext>
            </a:extLst>
          </p:cNvPr>
          <p:cNvSpPr/>
          <p:nvPr/>
        </p:nvSpPr>
        <p:spPr>
          <a:xfrm rot="21145020">
            <a:off x="7518445" y="1765286"/>
            <a:ext cx="3171225" cy="1504330"/>
          </a:xfrm>
          <a:prstGeom prst="roundRect">
            <a:avLst>
              <a:gd name="adj" fmla="val 11615"/>
            </a:avLst>
          </a:prstGeom>
          <a:solidFill>
            <a:srgbClr val="92D050">
              <a:alpha val="24753"/>
            </a:srgbClr>
          </a:solidFill>
          <a:ln w="57150">
            <a:solidFill>
              <a:srgbClr val="00B050"/>
            </a:solidFill>
          </a:ln>
          <a:scene3d>
            <a:camera prst="perspectiveContrastingLeftFacing"/>
            <a:lightRig rig="threePt" dir="t"/>
          </a:scene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712142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32446F-1DEB-A8DE-FBC8-815250605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DC655ED-86B7-F978-A9E3-287E975BDB55}"/>
              </a:ext>
            </a:extLst>
          </p:cNvPr>
          <p:cNvSpPr txBox="1"/>
          <p:nvPr/>
        </p:nvSpPr>
        <p:spPr>
          <a:xfrm>
            <a:off x="102742" y="716671"/>
            <a:ext cx="12089258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b="1">
                <a:latin typeface="Calibri" panose="020F0502020204030204" pitchFamily="34" charset="0"/>
                <a:cs typeface="Calibri" panose="020F0502020204030204" pitchFamily="34" charset="0"/>
              </a:rPr>
              <a:t>These are two different methods of calculating carbon emissions associated with electricity consumption.</a:t>
            </a:r>
          </a:p>
          <a:p>
            <a:endParaRPr lang="en-CH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b="1" u="sng">
                <a:latin typeface="Calibri" panose="020F0502020204030204" pitchFamily="34" charset="0"/>
                <a:cs typeface="Calibri" panose="020F0502020204030204" pitchFamily="34" charset="0"/>
              </a:rPr>
              <a:t>Location-based Scope 2 estimates</a:t>
            </a:r>
            <a:r>
              <a:rPr lang="en-CH" sz="1400" b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1400">
                <a:latin typeface="Calibri" panose="020F0502020204030204" pitchFamily="34" charset="0"/>
                <a:cs typeface="Calibri" panose="020F0502020204030204" pitchFamily="34" charset="0"/>
              </a:rPr>
              <a:t>are based on the average emissions intensity of the electricity grid in a particular location.</a:t>
            </a:r>
          </a:p>
          <a:p>
            <a:pPr marL="490538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CH" sz="1400">
                <a:latin typeface="Calibri" panose="020F0502020204030204" pitchFamily="34" charset="0"/>
                <a:cs typeface="Calibri" panose="020F0502020204030204" pitchFamily="34" charset="0"/>
              </a:rPr>
              <a:t>It considers the emissions from all electricity sources in that location, regardless of the contractual agreements or specific electricity purchases made by the consumer. </a:t>
            </a:r>
          </a:p>
          <a:p>
            <a:pPr marL="490538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CH" sz="1400">
                <a:latin typeface="Calibri" panose="020F0502020204030204" pitchFamily="34" charset="0"/>
                <a:cs typeface="Calibri" panose="020F0502020204030204" pitchFamily="34" charset="0"/>
              </a:rPr>
              <a:t>This method assumes that consumers are using the average mix of electricity sources in their region.</a:t>
            </a:r>
          </a:p>
          <a:p>
            <a:pPr marL="490538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Location-based estimates may not accurately reflect the emissions impact of consumers who have made efforts to support renewable energy.</a:t>
            </a:r>
            <a:endParaRPr lang="en-CH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b="1" u="sng">
                <a:latin typeface="Calibri" panose="020F0502020204030204" pitchFamily="34" charset="0"/>
                <a:cs typeface="Calibri" panose="020F0502020204030204" pitchFamily="34" charset="0"/>
              </a:rPr>
              <a:t>Market-based Scope 2 estimates</a:t>
            </a:r>
            <a:r>
              <a:rPr lang="en-CH" sz="1400" b="1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CH" sz="1400">
                <a:latin typeface="Calibri" panose="020F0502020204030204" pitchFamily="34" charset="0"/>
                <a:cs typeface="Calibri" panose="020F0502020204030204" pitchFamily="34" charset="0"/>
              </a:rPr>
              <a:t>considerthe specific contractual agreements and electricity purchases made by the consumer. </a:t>
            </a:r>
          </a:p>
          <a:p>
            <a:pPr marL="490538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CH" sz="1400">
                <a:latin typeface="Calibri" panose="020F0502020204030204" pitchFamily="34" charset="0"/>
                <a:cs typeface="Calibri" panose="020F0502020204030204" pitchFamily="34" charset="0"/>
              </a:rPr>
              <a:t>It considers the emissions associated with specific renewable energy certificates (RECs) or power purchase agreements (PPAs) that the consumer has invested in. </a:t>
            </a:r>
          </a:p>
          <a:p>
            <a:pPr marL="490538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CH" sz="1400">
                <a:latin typeface="Calibri" panose="020F0502020204030204" pitchFamily="34" charset="0"/>
                <a:cs typeface="Calibri" panose="020F0502020204030204" pitchFamily="34" charset="0"/>
              </a:rPr>
              <a:t>This method allows consumers to track the emissions associated with their own electricity choices and helps support the development of renewable energy projects.</a:t>
            </a:r>
          </a:p>
          <a:p>
            <a:pPr marL="490538" lvl="1" indent="-285750">
              <a:spcBef>
                <a:spcPts val="600"/>
              </a:spcBef>
              <a:buFont typeface="Wingdings" pitchFamily="2" charset="2"/>
              <a:buChar char="Ø"/>
            </a:pPr>
            <a:r>
              <a:rPr lang="en-GB" sz="1400">
                <a:latin typeface="Calibri" panose="020F0502020204030204" pitchFamily="34" charset="0"/>
                <a:cs typeface="Calibri" panose="020F0502020204030204" pitchFamily="34" charset="0"/>
              </a:rPr>
              <a:t>Market-based estimates are more conservative because they provide a more accurate reflection of the emissions impact of individual consumers.</a:t>
            </a:r>
            <a:endParaRPr lang="en-CH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b="1">
                <a:latin typeface="Calibri" panose="020F0502020204030204" pitchFamily="34" charset="0"/>
                <a:cs typeface="Calibri" panose="020F0502020204030204" pitchFamily="34" charset="0"/>
              </a:rPr>
              <a:t>In summary: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400" b="1">
                <a:latin typeface="Calibri" panose="020F0502020204030204" pitchFamily="34" charset="0"/>
                <a:cs typeface="Calibri" panose="020F0502020204030204" pitchFamily="34" charset="0"/>
              </a:rPr>
              <a:t>Location-based estimates provide a general overview of the emissions intensity of the electricity grid in a specific location, while market-based estimates reflect the specific choices and investments of the consumer.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H" sz="1400" b="1">
                <a:latin typeface="Calibri" panose="020F0502020204030204" pitchFamily="34" charset="0"/>
                <a:cs typeface="Calibri" panose="020F0502020204030204" pitchFamily="34" charset="0"/>
              </a:rPr>
              <a:t>Market-based estimates can give consumers more accurate information about their own emissions impact and allow them to support renewable energy projects directly.</a:t>
            </a:r>
          </a:p>
        </p:txBody>
      </p:sp>
      <p:sp>
        <p:nvSpPr>
          <p:cNvPr id="9" name="Title 6">
            <a:extLst>
              <a:ext uri="{FF2B5EF4-FFF2-40B4-BE49-F238E27FC236}">
                <a16:creationId xmlns:a16="http://schemas.microsoft.com/office/drawing/2014/main" id="{6406357C-AF83-EC11-2A92-BA246C1E21A5}"/>
              </a:ext>
            </a:extLst>
          </p:cNvPr>
          <p:cNvSpPr txBox="1">
            <a:spLocks/>
          </p:cNvSpPr>
          <p:nvPr/>
        </p:nvSpPr>
        <p:spPr>
          <a:xfrm>
            <a:off x="216245" y="109027"/>
            <a:ext cx="11376025" cy="42522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2400" b="1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GB" sz="2800">
                <a:latin typeface="Calibri" panose="020F0502020204030204" pitchFamily="34" charset="0"/>
                <a:cs typeface="Calibri" panose="020F0502020204030204" pitchFamily="34" charset="0"/>
              </a:rPr>
              <a:t>Location-based vs. Market-based Scope 2 estimation</a:t>
            </a:r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B2AC4D6D-273D-90F4-2390-FD807132FB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71483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26ABD8DD-C20A-65A4-B5E1-DD56D39718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71483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80935504-E945-9022-FEF3-DD63894B3AB0}"/>
              </a:ext>
            </a:extLst>
          </p:cNvPr>
          <p:cNvSpPr txBox="1">
            <a:spLocks/>
          </p:cNvSpPr>
          <p:nvPr/>
        </p:nvSpPr>
        <p:spPr>
          <a:xfrm>
            <a:off x="10184580" y="6371483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</p:spTree>
    <p:extLst>
      <p:ext uri="{BB962C8B-B14F-4D97-AF65-F5344CB8AC3E}">
        <p14:creationId xmlns:p14="http://schemas.microsoft.com/office/powerpoint/2010/main" val="3476029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22AAF5D3-0072-4F64-B251-AC2EFA256590}"/>
              </a:ext>
            </a:extLst>
          </p:cNvPr>
          <p:cNvGrpSpPr/>
          <p:nvPr/>
        </p:nvGrpSpPr>
        <p:grpSpPr>
          <a:xfrm>
            <a:off x="-8649293" y="6369"/>
            <a:ext cx="9147351" cy="6858000"/>
            <a:chOff x="-8664372" y="2670"/>
            <a:chExt cx="9147351" cy="6858000"/>
          </a:xfrm>
        </p:grpSpPr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72A99566-5F46-4884-8F9E-540A47E792E8}"/>
                </a:ext>
              </a:extLst>
            </p:cNvPr>
            <p:cNvSpPr/>
            <p:nvPr/>
          </p:nvSpPr>
          <p:spPr>
            <a:xfrm>
              <a:off x="-8664372" y="267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667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4" name="Rectangle: Rounded Corners 73">
              <a:extLst>
                <a:ext uri="{FF2B5EF4-FFF2-40B4-BE49-F238E27FC236}">
                  <a16:creationId xmlns:a16="http://schemas.microsoft.com/office/drawing/2014/main" id="{C5C0BBCB-E641-4852-9F7A-BF0B2B16878D}"/>
                </a:ext>
              </a:extLst>
            </p:cNvPr>
            <p:cNvSpPr/>
            <p:nvPr/>
          </p:nvSpPr>
          <p:spPr>
            <a:xfrm>
              <a:off x="-13578" y="2768343"/>
              <a:ext cx="496557" cy="1357746"/>
            </a:xfrm>
            <a:prstGeom prst="roundRect">
              <a:avLst>
                <a:gd name="adj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0AC70692-567F-2225-2887-59A7F20250CE}"/>
              </a:ext>
            </a:extLst>
          </p:cNvPr>
          <p:cNvSpPr txBox="1"/>
          <p:nvPr/>
        </p:nvSpPr>
        <p:spPr>
          <a:xfrm>
            <a:off x="928826" y="140823"/>
            <a:ext cx="7099540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Approval of the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CERN Environmentally Responsible Procurement Policy</a:t>
            </a:r>
            <a:endParaRPr kumimoji="0" lang="en-IN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CA00400-94A9-7C34-54F0-ED75601CBAD8}"/>
              </a:ext>
            </a:extLst>
          </p:cNvPr>
          <p:cNvCxnSpPr>
            <a:cxnSpLocks/>
          </p:cNvCxnSpPr>
          <p:nvPr/>
        </p:nvCxnSpPr>
        <p:spPr>
          <a:xfrm>
            <a:off x="927889" y="537941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84D6D7DC-D2BB-21FD-641F-39B002EBC42E}"/>
              </a:ext>
            </a:extLst>
          </p:cNvPr>
          <p:cNvSpPr txBox="1"/>
          <p:nvPr/>
        </p:nvSpPr>
        <p:spPr>
          <a:xfrm>
            <a:off x="778405" y="617261"/>
            <a:ext cx="9600257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3838" marR="0" lvl="0" indent="-223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embed environmental responsibility, </a:t>
            </a:r>
            <a:r>
              <a:rPr kumimoji="0" lang="en-GB" sz="1600" b="0" i="1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appropriate</a:t>
            </a: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throughout all phases of the procurement process.</a:t>
            </a:r>
          </a:p>
          <a:p>
            <a:pPr marL="223838" marR="0" lvl="0" indent="-223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commit to achieving sustainable results internally and throughout CERN supply chains.</a:t>
            </a:r>
          </a:p>
          <a:p>
            <a:pPr marL="223838" marR="0" lvl="0" indent="-22383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Networking, benchmarking, learning sustainable procurement best practices.</a:t>
            </a:r>
            <a:endParaRPr kumimoji="0" lang="en-CH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CD2CD8E-5554-908F-4499-8873CBC6BBF0}"/>
              </a:ext>
            </a:extLst>
          </p:cNvPr>
          <p:cNvGrpSpPr/>
          <p:nvPr/>
        </p:nvGrpSpPr>
        <p:grpSpPr>
          <a:xfrm>
            <a:off x="8464349" y="1102756"/>
            <a:ext cx="1570295" cy="708647"/>
            <a:chOff x="1092701" y="3316575"/>
            <a:chExt cx="1302670" cy="55147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EF2E5F8-C51D-C05E-D3EC-6FBA7C8646C3}"/>
                </a:ext>
              </a:extLst>
            </p:cNvPr>
            <p:cNvSpPr txBox="1"/>
            <p:nvPr/>
          </p:nvSpPr>
          <p:spPr>
            <a:xfrm>
              <a:off x="1092701" y="3604582"/>
              <a:ext cx="1302670" cy="2634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i="0" u="none" strike="noStrike" kern="1200" cap="none" spc="0" normalizeH="0" baseline="0" noProof="0" dirty="0">
                  <a:ln>
                    <a:noFill/>
                  </a:ln>
                  <a:solidFill>
                    <a:srgbClr val="202124"/>
                  </a:solidFill>
                  <a:effectLst/>
                  <a:highlight>
                    <a:srgbClr val="FFFFFF"/>
                  </a:highlight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Chartered Institute of Procurement &amp; Supply</a:t>
              </a:r>
              <a:endParaRPr kumimoji="0" lang="en-CH" sz="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A1DBFA4-3EEC-7587-E2BF-8D9986AD2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15528" y="3316575"/>
              <a:ext cx="791670" cy="327444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ABC0ABF-E0F7-0FA8-C803-9F3C7C6DEEDC}"/>
              </a:ext>
            </a:extLst>
          </p:cNvPr>
          <p:cNvGrpSpPr/>
          <p:nvPr/>
        </p:nvGrpSpPr>
        <p:grpSpPr>
          <a:xfrm>
            <a:off x="9871536" y="1080006"/>
            <a:ext cx="1291704" cy="736571"/>
            <a:chOff x="2781347" y="3404648"/>
            <a:chExt cx="1012263" cy="54281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C02C2B3-8DE4-89C0-5013-A70FA2C71BCF}"/>
                </a:ext>
              </a:extLst>
            </p:cNvPr>
            <p:cNvSpPr txBox="1"/>
            <p:nvPr/>
          </p:nvSpPr>
          <p:spPr>
            <a:xfrm>
              <a:off x="2781347" y="3697968"/>
              <a:ext cx="1012263" cy="2494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highlight>
                    <a:srgbClr val="FFFFFF"/>
                  </a:highlight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The Sustainable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highlight>
                    <a:srgbClr val="FFFFFF"/>
                  </a:highlight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Procurement Pledge</a:t>
              </a:r>
              <a:endParaRPr kumimoji="0" lang="en-CH" sz="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300C090-9CF7-23F6-BB03-8D5D73741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4597" y="3404648"/>
              <a:ext cx="329450" cy="32945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19C46ED-20E4-68E2-B8F0-998D898C1825}"/>
              </a:ext>
            </a:extLst>
          </p:cNvPr>
          <p:cNvGrpSpPr/>
          <p:nvPr/>
        </p:nvGrpSpPr>
        <p:grpSpPr>
          <a:xfrm>
            <a:off x="11163240" y="1109704"/>
            <a:ext cx="978824" cy="726289"/>
            <a:chOff x="6506606" y="3428631"/>
            <a:chExt cx="767071" cy="583472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7DEE4C2-4F1E-E44E-04C2-BC32DB288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16892" y="3428631"/>
              <a:ext cx="347600" cy="347601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E259B41-06A3-3F2F-E7D2-6FCDF564DDAC}"/>
                </a:ext>
              </a:extLst>
            </p:cNvPr>
            <p:cNvSpPr txBox="1"/>
            <p:nvPr/>
          </p:nvSpPr>
          <p:spPr>
            <a:xfrm>
              <a:off x="6506606" y="3740122"/>
              <a:ext cx="767071" cy="27198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highlight>
                    <a:srgbClr val="FFFFFF"/>
                  </a:highlight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The Scope 3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800" i="0" u="none" strike="noStrike" kern="1200" cap="none" spc="0" normalizeH="0" baseline="0" noProof="0" dirty="0">
                  <a:ln>
                    <a:noFill/>
                  </a:ln>
                  <a:solidFill>
                    <a:srgbClr val="222222"/>
                  </a:solidFill>
                  <a:effectLst/>
                  <a:highlight>
                    <a:srgbClr val="FFFFFF"/>
                  </a:highlight>
                  <a:uLnTx/>
                  <a:uFillTx/>
                  <a:latin typeface="Aptos" panose="020B0004020202020204" pitchFamily="34" charset="0"/>
                  <a:ea typeface="+mn-ea"/>
                  <a:cs typeface="+mn-cs"/>
                </a:rPr>
                <a:t>Peer Group</a:t>
              </a:r>
              <a:endParaRPr kumimoji="0" lang="en-CH" sz="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+mn-cs"/>
              </a:endParaRPr>
            </a:p>
          </p:txBody>
        </p:sp>
      </p:grpSp>
      <p:sp>
        <p:nvSpPr>
          <p:cNvPr id="4" name="Freeform 51">
            <a:extLst>
              <a:ext uri="{FF2B5EF4-FFF2-40B4-BE49-F238E27FC236}">
                <a16:creationId xmlns:a16="http://schemas.microsoft.com/office/drawing/2014/main" id="{2A056A50-F3E5-3603-A9A5-7704730006E4}"/>
              </a:ext>
            </a:extLst>
          </p:cNvPr>
          <p:cNvSpPr>
            <a:spLocks/>
          </p:cNvSpPr>
          <p:nvPr/>
        </p:nvSpPr>
        <p:spPr bwMode="auto">
          <a:xfrm rot="5400000">
            <a:off x="-45502" y="3299068"/>
            <a:ext cx="1340037" cy="307777"/>
          </a:xfrm>
          <a:custGeom>
            <a:avLst/>
            <a:gdLst>
              <a:gd name="T0" fmla="*/ 1344 w 2654"/>
              <a:gd name="T1" fmla="*/ 0 h 2360"/>
              <a:gd name="T2" fmla="*/ 1381 w 2654"/>
              <a:gd name="T3" fmla="*/ 8 h 2360"/>
              <a:gd name="T4" fmla="*/ 1418 w 2654"/>
              <a:gd name="T5" fmla="*/ 26 h 2360"/>
              <a:gd name="T6" fmla="*/ 1453 w 2654"/>
              <a:gd name="T7" fmla="*/ 54 h 2360"/>
              <a:gd name="T8" fmla="*/ 1487 w 2654"/>
              <a:gd name="T9" fmla="*/ 91 h 2360"/>
              <a:gd name="T10" fmla="*/ 1517 w 2654"/>
              <a:gd name="T11" fmla="*/ 136 h 2360"/>
              <a:gd name="T12" fmla="*/ 2610 w 2654"/>
              <a:gd name="T13" fmla="*/ 2023 h 2360"/>
              <a:gd name="T14" fmla="*/ 2633 w 2654"/>
              <a:gd name="T15" fmla="*/ 2072 h 2360"/>
              <a:gd name="T16" fmla="*/ 2649 w 2654"/>
              <a:gd name="T17" fmla="*/ 2118 h 2360"/>
              <a:gd name="T18" fmla="*/ 2654 w 2654"/>
              <a:gd name="T19" fmla="*/ 2162 h 2360"/>
              <a:gd name="T20" fmla="*/ 2652 w 2654"/>
              <a:gd name="T21" fmla="*/ 2204 h 2360"/>
              <a:gd name="T22" fmla="*/ 2642 w 2654"/>
              <a:gd name="T23" fmla="*/ 2242 h 2360"/>
              <a:gd name="T24" fmla="*/ 2622 w 2654"/>
              <a:gd name="T25" fmla="*/ 2273 h 2360"/>
              <a:gd name="T26" fmla="*/ 2596 w 2654"/>
              <a:gd name="T27" fmla="*/ 2302 h 2360"/>
              <a:gd name="T28" fmla="*/ 2560 w 2654"/>
              <a:gd name="T29" fmla="*/ 2325 h 2360"/>
              <a:gd name="T30" fmla="*/ 2520 w 2654"/>
              <a:gd name="T31" fmla="*/ 2342 h 2360"/>
              <a:gd name="T32" fmla="*/ 2472 w 2654"/>
              <a:gd name="T33" fmla="*/ 2353 h 2360"/>
              <a:gd name="T34" fmla="*/ 2417 w 2654"/>
              <a:gd name="T35" fmla="*/ 2356 h 2360"/>
              <a:gd name="T36" fmla="*/ 238 w 2654"/>
              <a:gd name="T37" fmla="*/ 2360 h 2360"/>
              <a:gd name="T38" fmla="*/ 183 w 2654"/>
              <a:gd name="T39" fmla="*/ 2356 h 2360"/>
              <a:gd name="T40" fmla="*/ 136 w 2654"/>
              <a:gd name="T41" fmla="*/ 2346 h 2360"/>
              <a:gd name="T42" fmla="*/ 93 w 2654"/>
              <a:gd name="T43" fmla="*/ 2330 h 2360"/>
              <a:gd name="T44" fmla="*/ 60 w 2654"/>
              <a:gd name="T45" fmla="*/ 2307 h 2360"/>
              <a:gd name="T46" fmla="*/ 33 w 2654"/>
              <a:gd name="T47" fmla="*/ 2279 h 2360"/>
              <a:gd name="T48" fmla="*/ 14 w 2654"/>
              <a:gd name="T49" fmla="*/ 2245 h 2360"/>
              <a:gd name="T50" fmla="*/ 3 w 2654"/>
              <a:gd name="T51" fmla="*/ 2208 h 2360"/>
              <a:gd name="T52" fmla="*/ 0 w 2654"/>
              <a:gd name="T53" fmla="*/ 2166 h 2360"/>
              <a:gd name="T54" fmla="*/ 5 w 2654"/>
              <a:gd name="T55" fmla="*/ 2121 h 2360"/>
              <a:gd name="T56" fmla="*/ 21 w 2654"/>
              <a:gd name="T57" fmla="*/ 2076 h 2360"/>
              <a:gd name="T58" fmla="*/ 46 w 2654"/>
              <a:gd name="T59" fmla="*/ 2026 h 2360"/>
              <a:gd name="T60" fmla="*/ 1132 w 2654"/>
              <a:gd name="T61" fmla="*/ 137 h 2360"/>
              <a:gd name="T62" fmla="*/ 1162 w 2654"/>
              <a:gd name="T63" fmla="*/ 91 h 2360"/>
              <a:gd name="T64" fmla="*/ 1195 w 2654"/>
              <a:gd name="T65" fmla="*/ 54 h 2360"/>
              <a:gd name="T66" fmla="*/ 1231 w 2654"/>
              <a:gd name="T67" fmla="*/ 28 h 2360"/>
              <a:gd name="T68" fmla="*/ 1268 w 2654"/>
              <a:gd name="T69" fmla="*/ 8 h 2360"/>
              <a:gd name="T70" fmla="*/ 1305 w 2654"/>
              <a:gd name="T71" fmla="*/ 0 h 2360"/>
              <a:gd name="T72" fmla="*/ 1344 w 2654"/>
              <a:gd name="T73" fmla="*/ 0 h 2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54" h="2360">
                <a:moveTo>
                  <a:pt x="1344" y="0"/>
                </a:moveTo>
                <a:lnTo>
                  <a:pt x="1381" y="8"/>
                </a:lnTo>
                <a:lnTo>
                  <a:pt x="1418" y="26"/>
                </a:lnTo>
                <a:lnTo>
                  <a:pt x="1453" y="54"/>
                </a:lnTo>
                <a:lnTo>
                  <a:pt x="1487" y="91"/>
                </a:lnTo>
                <a:lnTo>
                  <a:pt x="1517" y="136"/>
                </a:lnTo>
                <a:lnTo>
                  <a:pt x="2610" y="2023"/>
                </a:lnTo>
                <a:lnTo>
                  <a:pt x="2633" y="2072"/>
                </a:lnTo>
                <a:lnTo>
                  <a:pt x="2649" y="2118"/>
                </a:lnTo>
                <a:lnTo>
                  <a:pt x="2654" y="2162"/>
                </a:lnTo>
                <a:lnTo>
                  <a:pt x="2652" y="2204"/>
                </a:lnTo>
                <a:lnTo>
                  <a:pt x="2642" y="2242"/>
                </a:lnTo>
                <a:lnTo>
                  <a:pt x="2622" y="2273"/>
                </a:lnTo>
                <a:lnTo>
                  <a:pt x="2596" y="2302"/>
                </a:lnTo>
                <a:lnTo>
                  <a:pt x="2560" y="2325"/>
                </a:lnTo>
                <a:lnTo>
                  <a:pt x="2520" y="2342"/>
                </a:lnTo>
                <a:lnTo>
                  <a:pt x="2472" y="2353"/>
                </a:lnTo>
                <a:lnTo>
                  <a:pt x="2417" y="2356"/>
                </a:lnTo>
                <a:lnTo>
                  <a:pt x="238" y="2360"/>
                </a:lnTo>
                <a:lnTo>
                  <a:pt x="183" y="2356"/>
                </a:lnTo>
                <a:lnTo>
                  <a:pt x="136" y="2346"/>
                </a:lnTo>
                <a:lnTo>
                  <a:pt x="93" y="2330"/>
                </a:lnTo>
                <a:lnTo>
                  <a:pt x="60" y="2307"/>
                </a:lnTo>
                <a:lnTo>
                  <a:pt x="33" y="2279"/>
                </a:lnTo>
                <a:lnTo>
                  <a:pt x="14" y="2245"/>
                </a:lnTo>
                <a:lnTo>
                  <a:pt x="3" y="2208"/>
                </a:lnTo>
                <a:lnTo>
                  <a:pt x="0" y="2166"/>
                </a:lnTo>
                <a:lnTo>
                  <a:pt x="5" y="2121"/>
                </a:lnTo>
                <a:lnTo>
                  <a:pt x="21" y="2076"/>
                </a:lnTo>
                <a:lnTo>
                  <a:pt x="46" y="2026"/>
                </a:lnTo>
                <a:lnTo>
                  <a:pt x="1132" y="137"/>
                </a:lnTo>
                <a:lnTo>
                  <a:pt x="1162" y="91"/>
                </a:lnTo>
                <a:lnTo>
                  <a:pt x="1195" y="54"/>
                </a:lnTo>
                <a:lnTo>
                  <a:pt x="1231" y="28"/>
                </a:lnTo>
                <a:lnTo>
                  <a:pt x="1268" y="8"/>
                </a:lnTo>
                <a:lnTo>
                  <a:pt x="1305" y="0"/>
                </a:lnTo>
                <a:lnTo>
                  <a:pt x="1344" y="0"/>
                </a:lnTo>
                <a:close/>
              </a:path>
            </a:pathLst>
          </a:custGeom>
          <a:solidFill>
            <a:srgbClr val="0DAF4F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122A9D-FC9F-A079-9BEE-E6984366AF8D}"/>
              </a:ext>
            </a:extLst>
          </p:cNvPr>
          <p:cNvSpPr/>
          <p:nvPr/>
        </p:nvSpPr>
        <p:spPr>
          <a:xfrm>
            <a:off x="-9139562" y="-347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67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3729E0C-1DEF-C469-56B5-BD2F66690008}"/>
              </a:ext>
            </a:extLst>
          </p:cNvPr>
          <p:cNvSpPr/>
          <p:nvPr/>
        </p:nvSpPr>
        <p:spPr>
          <a:xfrm>
            <a:off x="-519737" y="2770283"/>
            <a:ext cx="524176" cy="136871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793D793-379C-200E-D54E-C96E784C9CED}"/>
              </a:ext>
            </a:extLst>
          </p:cNvPr>
          <p:cNvSpPr/>
          <p:nvPr/>
        </p:nvSpPr>
        <p:spPr>
          <a:xfrm rot="16200000">
            <a:off x="-1170735" y="3324897"/>
            <a:ext cx="1849235" cy="307777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2024 - 2025</a:t>
            </a: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6D4CAB3-C3CA-CDFE-CCD9-8863D0C3514E}"/>
              </a:ext>
            </a:extLst>
          </p:cNvPr>
          <p:cNvGrpSpPr/>
          <p:nvPr/>
        </p:nvGrpSpPr>
        <p:grpSpPr>
          <a:xfrm>
            <a:off x="-9666780" y="8405"/>
            <a:ext cx="9147272" cy="6858000"/>
            <a:chOff x="-8677619" y="8405"/>
            <a:chExt cx="9147272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1BAB45E-69B2-48C7-83A3-7A5865B63C46}"/>
                </a:ext>
              </a:extLst>
            </p:cNvPr>
            <p:cNvSpPr/>
            <p:nvPr/>
          </p:nvSpPr>
          <p:spPr>
            <a:xfrm>
              <a:off x="-8677619" y="8405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2667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1" name="Rectangle: Rounded Corners 37">
              <a:extLst>
                <a:ext uri="{FF2B5EF4-FFF2-40B4-BE49-F238E27FC236}">
                  <a16:creationId xmlns:a16="http://schemas.microsoft.com/office/drawing/2014/main" id="{AFA5671F-22F1-A888-1F50-D30E9CE78EE9}"/>
                </a:ext>
              </a:extLst>
            </p:cNvPr>
            <p:cNvSpPr/>
            <p:nvPr/>
          </p:nvSpPr>
          <p:spPr>
            <a:xfrm>
              <a:off x="3231" y="2763641"/>
              <a:ext cx="466422" cy="1375358"/>
            </a:xfrm>
            <a:prstGeom prst="roundRect">
              <a:avLst>
                <a:gd name="adj" fmla="val 0"/>
              </a:avLst>
            </a:prstGeom>
            <a:solidFill>
              <a:srgbClr val="07C1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0CE4E1F2-CA4C-F6BB-60B9-04856C8E388B}"/>
              </a:ext>
            </a:extLst>
          </p:cNvPr>
          <p:cNvSpPr/>
          <p:nvPr/>
        </p:nvSpPr>
        <p:spPr>
          <a:xfrm rot="16200000">
            <a:off x="-1416182" y="3281798"/>
            <a:ext cx="1323132" cy="36933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2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2026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CD5EE94-B2EE-6315-B15E-5337500AFC8B}"/>
              </a:ext>
            </a:extLst>
          </p:cNvPr>
          <p:cNvGrpSpPr/>
          <p:nvPr/>
        </p:nvGrpSpPr>
        <p:grpSpPr>
          <a:xfrm>
            <a:off x="2149415" y="1862488"/>
            <a:ext cx="7645452" cy="5002175"/>
            <a:chOff x="1257834" y="1284249"/>
            <a:chExt cx="8735194" cy="538186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2BEC2E8-BCB8-0029-C164-0CC5B2D493D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7834" y="1284249"/>
              <a:ext cx="8414126" cy="5381862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4BEF0E3-1FB1-E398-3B74-2E4C4792F830}"/>
                </a:ext>
              </a:extLst>
            </p:cNvPr>
            <p:cNvSpPr/>
            <p:nvPr/>
          </p:nvSpPr>
          <p:spPr>
            <a:xfrm>
              <a:off x="5786412" y="1582817"/>
              <a:ext cx="4206616" cy="3311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70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Segoe UI Emoji" panose="020B0502040204020203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“Sustainable Procurement Barometer 2024,” EcoVadis and Accenture, February 2024. </a:t>
              </a:r>
              <a:br>
                <a:rPr kumimoji="0" lang="en-CA" sz="70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Segoe UI Emoji" panose="020B0502040204020203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</a:br>
              <a:r>
                <a:rPr kumimoji="0" lang="en-CA" sz="70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Calibri" panose="020F0502020204030204" pitchFamily="34" charset="0"/>
                  <a:ea typeface="Segoe UI Emoji" panose="020B0502040204020203" pitchFamily="34" charset="0"/>
                  <a:cs typeface="Calibri" panose="020F0502020204030204" pitchFamily="34" charset="0"/>
                  <a:sym typeface="Wingdings" panose="05000000000000000000" pitchFamily="2" charset="2"/>
                </a:rPr>
                <a:t>Based on data collected from nearly 600 buyers and more than 1,000 suppliers, worldwide.</a:t>
              </a:r>
              <a:endParaRPr kumimoji="0" lang="en-CA" sz="70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Segoe UI Emoji" panose="020B0502040204020203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6FB57977-C47A-68A6-2A1C-3C117FB462E3}"/>
              </a:ext>
            </a:extLst>
          </p:cNvPr>
          <p:cNvSpPr/>
          <p:nvPr/>
        </p:nvSpPr>
        <p:spPr>
          <a:xfrm rot="16200000">
            <a:off x="11429209" y="3243427"/>
            <a:ext cx="1046711" cy="43858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kumimoji="0" lang="en-IN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</a:p>
          <a:p>
            <a:pPr algn="ctr" defTabSz="457200">
              <a:defRPr/>
            </a:pPr>
            <a:r>
              <a:rPr lang="en-I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Kick off phase</a:t>
            </a:r>
            <a:endParaRPr kumimoji="0" lang="en-IN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4C6C864-C4A6-46C5-AB5E-55C09329883E}"/>
              </a:ext>
            </a:extLst>
          </p:cNvPr>
          <p:cNvSpPr/>
          <p:nvPr/>
        </p:nvSpPr>
        <p:spPr>
          <a:xfrm rot="16200000">
            <a:off x="-267808" y="3216077"/>
            <a:ext cx="1046711" cy="43858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kumimoji="0" lang="en-IN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</a:p>
          <a:p>
            <a:pPr algn="ctr" defTabSz="457200">
              <a:defRPr/>
            </a:pPr>
            <a:r>
              <a:rPr lang="en-I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Kick off phase</a:t>
            </a:r>
            <a:endParaRPr kumimoji="0" lang="en-IN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CD9DCE43-CBDE-51BE-C5A8-A4F9AA9451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8045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7" name="Rectangle: Rounded Corners 7">
            <a:extLst>
              <a:ext uri="{FF2B5EF4-FFF2-40B4-BE49-F238E27FC236}">
                <a16:creationId xmlns:a16="http://schemas.microsoft.com/office/drawing/2014/main" id="{A9F4E525-1C75-30D0-11F4-1BAC413911C7}"/>
              </a:ext>
            </a:extLst>
          </p:cNvPr>
          <p:cNvSpPr/>
          <p:nvPr/>
        </p:nvSpPr>
        <p:spPr>
          <a:xfrm>
            <a:off x="3794284" y="2719975"/>
            <a:ext cx="777716" cy="209960"/>
          </a:xfrm>
          <a:prstGeom prst="roundRect">
            <a:avLst/>
          </a:prstGeom>
          <a:solidFill>
            <a:srgbClr val="92D050">
              <a:alpha val="2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: Rounded Corners 7">
            <a:extLst>
              <a:ext uri="{FF2B5EF4-FFF2-40B4-BE49-F238E27FC236}">
                <a16:creationId xmlns:a16="http://schemas.microsoft.com/office/drawing/2014/main" id="{FB57C322-A718-ED0A-EA30-92B8CFF150A8}"/>
              </a:ext>
            </a:extLst>
          </p:cNvPr>
          <p:cNvSpPr/>
          <p:nvPr/>
        </p:nvSpPr>
        <p:spPr>
          <a:xfrm>
            <a:off x="3545132" y="3261955"/>
            <a:ext cx="1045722" cy="209960"/>
          </a:xfrm>
          <a:prstGeom prst="roundRect">
            <a:avLst/>
          </a:prstGeom>
          <a:solidFill>
            <a:srgbClr val="92D050">
              <a:alpha val="2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: Rounded Corners 7">
            <a:extLst>
              <a:ext uri="{FF2B5EF4-FFF2-40B4-BE49-F238E27FC236}">
                <a16:creationId xmlns:a16="http://schemas.microsoft.com/office/drawing/2014/main" id="{6E5B1B08-C73B-57CE-3DDE-6AA64D2DC287}"/>
              </a:ext>
            </a:extLst>
          </p:cNvPr>
          <p:cNvSpPr/>
          <p:nvPr/>
        </p:nvSpPr>
        <p:spPr>
          <a:xfrm>
            <a:off x="3893270" y="3787422"/>
            <a:ext cx="678730" cy="209960"/>
          </a:xfrm>
          <a:prstGeom prst="roundRect">
            <a:avLst/>
          </a:prstGeom>
          <a:solidFill>
            <a:srgbClr val="92D050">
              <a:alpha val="2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: Rounded Corners 7">
            <a:extLst>
              <a:ext uri="{FF2B5EF4-FFF2-40B4-BE49-F238E27FC236}">
                <a16:creationId xmlns:a16="http://schemas.microsoft.com/office/drawing/2014/main" id="{86A3BE1C-0BAE-A8B2-F0B7-A257525033BC}"/>
              </a:ext>
            </a:extLst>
          </p:cNvPr>
          <p:cNvSpPr/>
          <p:nvPr/>
        </p:nvSpPr>
        <p:spPr>
          <a:xfrm>
            <a:off x="2155792" y="4193443"/>
            <a:ext cx="2425935" cy="209960"/>
          </a:xfrm>
          <a:prstGeom prst="roundRect">
            <a:avLst/>
          </a:prstGeom>
          <a:solidFill>
            <a:srgbClr val="92D050">
              <a:alpha val="2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: Rounded Corners 7">
            <a:extLst>
              <a:ext uri="{FF2B5EF4-FFF2-40B4-BE49-F238E27FC236}">
                <a16:creationId xmlns:a16="http://schemas.microsoft.com/office/drawing/2014/main" id="{DB5C13C5-A2B4-21BB-9920-575D2C002CBC}"/>
              </a:ext>
            </a:extLst>
          </p:cNvPr>
          <p:cNvSpPr/>
          <p:nvPr/>
        </p:nvSpPr>
        <p:spPr>
          <a:xfrm>
            <a:off x="2157874" y="4700689"/>
            <a:ext cx="2425935" cy="480912"/>
          </a:xfrm>
          <a:prstGeom prst="roundRect">
            <a:avLst/>
          </a:prstGeom>
          <a:solidFill>
            <a:srgbClr val="92D050">
              <a:alpha val="25000"/>
            </a:srgbClr>
          </a:solidFill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67559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build="p"/>
      <p:bldP spid="17" grpId="0" animBg="1"/>
      <p:bldP spid="25" grpId="0" animBg="1"/>
      <p:bldP spid="32" grpId="0" animBg="1"/>
      <p:bldP spid="33" grpId="0" animBg="1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C5C0BBCB-E641-4852-9F7A-BF0B2B16878D}"/>
              </a:ext>
            </a:extLst>
          </p:cNvPr>
          <p:cNvSpPr/>
          <p:nvPr/>
        </p:nvSpPr>
        <p:spPr>
          <a:xfrm>
            <a:off x="11715599" y="2758364"/>
            <a:ext cx="495656" cy="1357746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F27899F-8E78-486E-B883-3043BAD144B4}"/>
              </a:ext>
            </a:extLst>
          </p:cNvPr>
          <p:cNvSpPr/>
          <p:nvPr/>
        </p:nvSpPr>
        <p:spPr>
          <a:xfrm>
            <a:off x="-8625081" y="373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667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6">
            <a:extLst>
              <a:ext uri="{FF2B5EF4-FFF2-40B4-BE49-F238E27FC236}">
                <a16:creationId xmlns:a16="http://schemas.microsoft.com/office/drawing/2014/main" id="{1AF4273B-81D2-3A58-1DFA-19D760025568}"/>
              </a:ext>
            </a:extLst>
          </p:cNvPr>
          <p:cNvSpPr txBox="1">
            <a:spLocks/>
          </p:cNvSpPr>
          <p:nvPr/>
        </p:nvSpPr>
        <p:spPr>
          <a:xfrm>
            <a:off x="631354" y="111652"/>
            <a:ext cx="7900465" cy="316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Implementing the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CERN Environmentally Responsible Procurement Policy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07C1BC"/>
              </a:solidFill>
              <a:effectLst/>
              <a:uLnTx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253930-12C2-1594-7151-69E0A0DB43A1}"/>
              </a:ext>
            </a:extLst>
          </p:cNvPr>
          <p:cNvSpPr/>
          <p:nvPr/>
        </p:nvSpPr>
        <p:spPr>
          <a:xfrm>
            <a:off x="-5132" y="2756915"/>
            <a:ext cx="542531" cy="1364561"/>
          </a:xfrm>
          <a:prstGeom prst="rect">
            <a:avLst/>
          </a:prstGeom>
          <a:solidFill>
            <a:schemeClr val="accent1">
              <a:lumMod val="75000"/>
            </a:schemeClr>
          </a:solidFill>
          <a:ln w="31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F5AB27-FE1D-5976-2299-48433D292552}"/>
              </a:ext>
            </a:extLst>
          </p:cNvPr>
          <p:cNvSpPr/>
          <p:nvPr/>
        </p:nvSpPr>
        <p:spPr>
          <a:xfrm rot="16200000">
            <a:off x="-675357" y="3209916"/>
            <a:ext cx="1849235" cy="43858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2025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05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Kick off phase</a:t>
            </a:r>
          </a:p>
        </p:txBody>
      </p:sp>
      <p:pic>
        <p:nvPicPr>
          <p:cNvPr id="167" name="Picture 166">
            <a:extLst>
              <a:ext uri="{FF2B5EF4-FFF2-40B4-BE49-F238E27FC236}">
                <a16:creationId xmlns:a16="http://schemas.microsoft.com/office/drawing/2014/main" id="{E406C364-E200-950F-677B-FC933A2AAFF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5706" y="1482474"/>
            <a:ext cx="4835873" cy="3291245"/>
          </a:xfrm>
          <a:prstGeom prst="rect">
            <a:avLst/>
          </a:prstGeom>
          <a:solidFill>
            <a:srgbClr val="6A46A5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46B50BF-2435-BE77-E9C9-9D8A79396C82}"/>
              </a:ext>
            </a:extLst>
          </p:cNvPr>
          <p:cNvSpPr txBox="1"/>
          <p:nvPr/>
        </p:nvSpPr>
        <p:spPr>
          <a:xfrm>
            <a:off x="6476766" y="1136720"/>
            <a:ext cx="1559696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Air separation units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Building 777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Cast-resin transformers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3BB83E-B66C-3C48-C69C-7CE3432CAC49}"/>
              </a:ext>
            </a:extLst>
          </p:cNvPr>
          <p:cNvSpPr txBox="1"/>
          <p:nvPr/>
        </p:nvSpPr>
        <p:spPr>
          <a:xfrm>
            <a:off x="6241078" y="4041754"/>
            <a:ext cx="101553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Internally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Externally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ACD6057-EE1D-D4F7-A715-27631F88FF64}"/>
              </a:ext>
            </a:extLst>
          </p:cNvPr>
          <p:cNvSpPr txBox="1"/>
          <p:nvPr/>
        </p:nvSpPr>
        <p:spPr>
          <a:xfrm>
            <a:off x="919237" y="4210081"/>
            <a:ext cx="249273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Sourcing guides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Update of procurement templates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6CC079-EDD6-16B8-B87A-C4E61F3956C7}"/>
              </a:ext>
            </a:extLst>
          </p:cNvPr>
          <p:cNvSpPr txBox="1"/>
          <p:nvPr/>
        </p:nvSpPr>
        <p:spPr>
          <a:xfrm>
            <a:off x="3117492" y="1045964"/>
            <a:ext cx="1957489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Supplier’ sustainability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due diligence tool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8EC0CD-D2B1-A08F-815C-748E843A8D8C}"/>
              </a:ext>
            </a:extLst>
          </p:cNvPr>
          <p:cNvSpPr txBox="1"/>
          <p:nvPr/>
        </p:nvSpPr>
        <p:spPr>
          <a:xfrm>
            <a:off x="1010671" y="1536081"/>
            <a:ext cx="2204683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Awareness raising (all)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Ad’ hoc (Procurement Officers)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D84916-ACB6-2217-464E-525562A2813C}"/>
              </a:ext>
            </a:extLst>
          </p:cNvPr>
          <p:cNvSpPr txBox="1"/>
          <p:nvPr/>
        </p:nvSpPr>
        <p:spPr>
          <a:xfrm>
            <a:off x="4246196" y="4731919"/>
            <a:ext cx="209018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Supplier Engagement program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ptos" panose="020B0004020202020204" pitchFamily="34" charset="0"/>
                <a:ea typeface="+mn-ea"/>
                <a:cs typeface="Calibri" panose="020F0502020204030204" pitchFamily="34" charset="0"/>
              </a:rPr>
              <a:t>Workshops with Departments</a:t>
            </a:r>
          </a:p>
        </p:txBody>
      </p:sp>
      <p:sp>
        <p:nvSpPr>
          <p:cNvPr id="9" name="Freeform 51">
            <a:extLst>
              <a:ext uri="{FF2B5EF4-FFF2-40B4-BE49-F238E27FC236}">
                <a16:creationId xmlns:a16="http://schemas.microsoft.com/office/drawing/2014/main" id="{A68BC9EE-365B-7D33-4E83-DE21A8115727}"/>
              </a:ext>
            </a:extLst>
          </p:cNvPr>
          <p:cNvSpPr>
            <a:spLocks/>
          </p:cNvSpPr>
          <p:nvPr/>
        </p:nvSpPr>
        <p:spPr bwMode="auto">
          <a:xfrm rot="5400000">
            <a:off x="-56538" y="3328469"/>
            <a:ext cx="1364561" cy="230979"/>
          </a:xfrm>
          <a:custGeom>
            <a:avLst/>
            <a:gdLst>
              <a:gd name="T0" fmla="*/ 1344 w 2654"/>
              <a:gd name="T1" fmla="*/ 0 h 2360"/>
              <a:gd name="T2" fmla="*/ 1381 w 2654"/>
              <a:gd name="T3" fmla="*/ 8 h 2360"/>
              <a:gd name="T4" fmla="*/ 1418 w 2654"/>
              <a:gd name="T5" fmla="*/ 26 h 2360"/>
              <a:gd name="T6" fmla="*/ 1453 w 2654"/>
              <a:gd name="T7" fmla="*/ 54 h 2360"/>
              <a:gd name="T8" fmla="*/ 1487 w 2654"/>
              <a:gd name="T9" fmla="*/ 91 h 2360"/>
              <a:gd name="T10" fmla="*/ 1517 w 2654"/>
              <a:gd name="T11" fmla="*/ 136 h 2360"/>
              <a:gd name="T12" fmla="*/ 2610 w 2654"/>
              <a:gd name="T13" fmla="*/ 2023 h 2360"/>
              <a:gd name="T14" fmla="*/ 2633 w 2654"/>
              <a:gd name="T15" fmla="*/ 2072 h 2360"/>
              <a:gd name="T16" fmla="*/ 2649 w 2654"/>
              <a:gd name="T17" fmla="*/ 2118 h 2360"/>
              <a:gd name="T18" fmla="*/ 2654 w 2654"/>
              <a:gd name="T19" fmla="*/ 2162 h 2360"/>
              <a:gd name="T20" fmla="*/ 2652 w 2654"/>
              <a:gd name="T21" fmla="*/ 2204 h 2360"/>
              <a:gd name="T22" fmla="*/ 2642 w 2654"/>
              <a:gd name="T23" fmla="*/ 2242 h 2360"/>
              <a:gd name="T24" fmla="*/ 2622 w 2654"/>
              <a:gd name="T25" fmla="*/ 2273 h 2360"/>
              <a:gd name="T26" fmla="*/ 2596 w 2654"/>
              <a:gd name="T27" fmla="*/ 2302 h 2360"/>
              <a:gd name="T28" fmla="*/ 2560 w 2654"/>
              <a:gd name="T29" fmla="*/ 2325 h 2360"/>
              <a:gd name="T30" fmla="*/ 2520 w 2654"/>
              <a:gd name="T31" fmla="*/ 2342 h 2360"/>
              <a:gd name="T32" fmla="*/ 2472 w 2654"/>
              <a:gd name="T33" fmla="*/ 2353 h 2360"/>
              <a:gd name="T34" fmla="*/ 2417 w 2654"/>
              <a:gd name="T35" fmla="*/ 2356 h 2360"/>
              <a:gd name="T36" fmla="*/ 238 w 2654"/>
              <a:gd name="T37" fmla="*/ 2360 h 2360"/>
              <a:gd name="T38" fmla="*/ 183 w 2654"/>
              <a:gd name="T39" fmla="*/ 2356 h 2360"/>
              <a:gd name="T40" fmla="*/ 136 w 2654"/>
              <a:gd name="T41" fmla="*/ 2346 h 2360"/>
              <a:gd name="T42" fmla="*/ 93 w 2654"/>
              <a:gd name="T43" fmla="*/ 2330 h 2360"/>
              <a:gd name="T44" fmla="*/ 60 w 2654"/>
              <a:gd name="T45" fmla="*/ 2307 h 2360"/>
              <a:gd name="T46" fmla="*/ 33 w 2654"/>
              <a:gd name="T47" fmla="*/ 2279 h 2360"/>
              <a:gd name="T48" fmla="*/ 14 w 2654"/>
              <a:gd name="T49" fmla="*/ 2245 h 2360"/>
              <a:gd name="T50" fmla="*/ 3 w 2654"/>
              <a:gd name="T51" fmla="*/ 2208 h 2360"/>
              <a:gd name="T52" fmla="*/ 0 w 2654"/>
              <a:gd name="T53" fmla="*/ 2166 h 2360"/>
              <a:gd name="T54" fmla="*/ 5 w 2654"/>
              <a:gd name="T55" fmla="*/ 2121 h 2360"/>
              <a:gd name="T56" fmla="*/ 21 w 2654"/>
              <a:gd name="T57" fmla="*/ 2076 h 2360"/>
              <a:gd name="T58" fmla="*/ 46 w 2654"/>
              <a:gd name="T59" fmla="*/ 2026 h 2360"/>
              <a:gd name="T60" fmla="*/ 1132 w 2654"/>
              <a:gd name="T61" fmla="*/ 137 h 2360"/>
              <a:gd name="T62" fmla="*/ 1162 w 2654"/>
              <a:gd name="T63" fmla="*/ 91 h 2360"/>
              <a:gd name="T64" fmla="*/ 1195 w 2654"/>
              <a:gd name="T65" fmla="*/ 54 h 2360"/>
              <a:gd name="T66" fmla="*/ 1231 w 2654"/>
              <a:gd name="T67" fmla="*/ 28 h 2360"/>
              <a:gd name="T68" fmla="*/ 1268 w 2654"/>
              <a:gd name="T69" fmla="*/ 8 h 2360"/>
              <a:gd name="T70" fmla="*/ 1305 w 2654"/>
              <a:gd name="T71" fmla="*/ 0 h 2360"/>
              <a:gd name="T72" fmla="*/ 1344 w 2654"/>
              <a:gd name="T73" fmla="*/ 0 h 2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654" h="2360">
                <a:moveTo>
                  <a:pt x="1344" y="0"/>
                </a:moveTo>
                <a:lnTo>
                  <a:pt x="1381" y="8"/>
                </a:lnTo>
                <a:lnTo>
                  <a:pt x="1418" y="26"/>
                </a:lnTo>
                <a:lnTo>
                  <a:pt x="1453" y="54"/>
                </a:lnTo>
                <a:lnTo>
                  <a:pt x="1487" y="91"/>
                </a:lnTo>
                <a:lnTo>
                  <a:pt x="1517" y="136"/>
                </a:lnTo>
                <a:lnTo>
                  <a:pt x="2610" y="2023"/>
                </a:lnTo>
                <a:lnTo>
                  <a:pt x="2633" y="2072"/>
                </a:lnTo>
                <a:lnTo>
                  <a:pt x="2649" y="2118"/>
                </a:lnTo>
                <a:lnTo>
                  <a:pt x="2654" y="2162"/>
                </a:lnTo>
                <a:lnTo>
                  <a:pt x="2652" y="2204"/>
                </a:lnTo>
                <a:lnTo>
                  <a:pt x="2642" y="2242"/>
                </a:lnTo>
                <a:lnTo>
                  <a:pt x="2622" y="2273"/>
                </a:lnTo>
                <a:lnTo>
                  <a:pt x="2596" y="2302"/>
                </a:lnTo>
                <a:lnTo>
                  <a:pt x="2560" y="2325"/>
                </a:lnTo>
                <a:lnTo>
                  <a:pt x="2520" y="2342"/>
                </a:lnTo>
                <a:lnTo>
                  <a:pt x="2472" y="2353"/>
                </a:lnTo>
                <a:lnTo>
                  <a:pt x="2417" y="2356"/>
                </a:lnTo>
                <a:lnTo>
                  <a:pt x="238" y="2360"/>
                </a:lnTo>
                <a:lnTo>
                  <a:pt x="183" y="2356"/>
                </a:lnTo>
                <a:lnTo>
                  <a:pt x="136" y="2346"/>
                </a:lnTo>
                <a:lnTo>
                  <a:pt x="93" y="2330"/>
                </a:lnTo>
                <a:lnTo>
                  <a:pt x="60" y="2307"/>
                </a:lnTo>
                <a:lnTo>
                  <a:pt x="33" y="2279"/>
                </a:lnTo>
                <a:lnTo>
                  <a:pt x="14" y="2245"/>
                </a:lnTo>
                <a:lnTo>
                  <a:pt x="3" y="2208"/>
                </a:lnTo>
                <a:lnTo>
                  <a:pt x="0" y="2166"/>
                </a:lnTo>
                <a:lnTo>
                  <a:pt x="5" y="2121"/>
                </a:lnTo>
                <a:lnTo>
                  <a:pt x="21" y="2076"/>
                </a:lnTo>
                <a:lnTo>
                  <a:pt x="46" y="2026"/>
                </a:lnTo>
                <a:lnTo>
                  <a:pt x="1132" y="137"/>
                </a:lnTo>
                <a:lnTo>
                  <a:pt x="1162" y="91"/>
                </a:lnTo>
                <a:lnTo>
                  <a:pt x="1195" y="54"/>
                </a:lnTo>
                <a:lnTo>
                  <a:pt x="1231" y="28"/>
                </a:lnTo>
                <a:lnTo>
                  <a:pt x="1268" y="8"/>
                </a:lnTo>
                <a:lnTo>
                  <a:pt x="1305" y="0"/>
                </a:lnTo>
                <a:lnTo>
                  <a:pt x="1344" y="0"/>
                </a:lnTo>
                <a:close/>
              </a:path>
            </a:pathLst>
          </a:custGeom>
          <a:solidFill>
            <a:srgbClr val="2F5497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I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C00BC53-A1C6-6D9E-D6B9-47E7889BFFEC}"/>
              </a:ext>
            </a:extLst>
          </p:cNvPr>
          <p:cNvGrpSpPr/>
          <p:nvPr/>
        </p:nvGrpSpPr>
        <p:grpSpPr>
          <a:xfrm>
            <a:off x="8586666" y="2353591"/>
            <a:ext cx="2375176" cy="2529318"/>
            <a:chOff x="8095138" y="2353591"/>
            <a:chExt cx="2375176" cy="2529318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19056D4A-258A-6892-0FD9-806F6A37DAC4}"/>
                </a:ext>
              </a:extLst>
            </p:cNvPr>
            <p:cNvGrpSpPr/>
            <p:nvPr/>
          </p:nvGrpSpPr>
          <p:grpSpPr>
            <a:xfrm>
              <a:off x="9027334" y="2353591"/>
              <a:ext cx="1442980" cy="2529318"/>
              <a:chOff x="9027334" y="2353591"/>
              <a:chExt cx="1442980" cy="2529318"/>
            </a:xfrm>
          </p:grpSpPr>
          <p:sp>
            <p:nvSpPr>
              <p:cNvPr id="40" name="Google Shape;259;p16">
                <a:extLst>
                  <a:ext uri="{FF2B5EF4-FFF2-40B4-BE49-F238E27FC236}">
                    <a16:creationId xmlns:a16="http://schemas.microsoft.com/office/drawing/2014/main" id="{DE35C932-7FF5-16C2-DD6E-48ED12B73E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027334" y="3412577"/>
                <a:ext cx="1442980" cy="1470332"/>
              </a:xfrm>
              <a:prstGeom prst="rect">
                <a:avLst/>
              </a:prstGeom>
            </p:spPr>
            <p:txBody>
              <a:bodyPr spcFirstLastPara="1" wrap="square" lIns="121900" tIns="121900" rIns="121900" bIns="121900" anchor="t" anchorCtr="0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rgbClr val="0055A0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US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Arial" panose="020B0604020202020204" pitchFamily="34" charset="0"/>
                  </a:rPr>
                  <a:t>L</a:t>
                </a:r>
                <a:r>
                  <a:rPr kumimoji="0" lang="en-GB" sz="11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Arial" panose="020B0604020202020204" pitchFamily="34" charset="0"/>
                  </a:rPr>
                  <a:t>essons</a:t>
                </a:r>
                <a:r>
                  <a:rPr kumimoji="0" lang="en-GB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Arial" panose="020B0604020202020204" pitchFamily="34" charset="0"/>
                  </a:rPr>
                  <a:t> learnt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Arial" panose="020B0604020202020204" pitchFamily="34" charset="0"/>
                  </a:rPr>
                  <a:t>Feedback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Arial" panose="020B0604020202020204" pitchFamily="34" charset="0"/>
                  </a:rPr>
                  <a:t>Proposals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12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1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4472C4">
                        <a:lumMod val="75000"/>
                      </a:srgbClr>
                    </a:solidFill>
                    <a:effectLst/>
                    <a:uLnTx/>
                    <a:uFillTx/>
                    <a:latin typeface="Aptos" panose="020B0004020202020204" pitchFamily="34" charset="0"/>
                    <a:ea typeface="+mn-ea"/>
                    <a:cs typeface="Arial" panose="020B0604020202020204" pitchFamily="34" charset="0"/>
                  </a:rPr>
                  <a:t>Objectives Setting</a:t>
                </a:r>
              </a:p>
            </p:txBody>
          </p:sp>
          <p:grpSp>
            <p:nvGrpSpPr>
              <p:cNvPr id="21" name="Google Shape;223;p16">
                <a:extLst>
                  <a:ext uri="{FF2B5EF4-FFF2-40B4-BE49-F238E27FC236}">
                    <a16:creationId xmlns:a16="http://schemas.microsoft.com/office/drawing/2014/main" id="{AF9A5AB8-5F2C-3C7A-5902-9DDDD1AAEC99}"/>
                  </a:ext>
                </a:extLst>
              </p:cNvPr>
              <p:cNvGrpSpPr/>
              <p:nvPr/>
            </p:nvGrpSpPr>
            <p:grpSpPr>
              <a:xfrm>
                <a:off x="9592988" y="3264158"/>
                <a:ext cx="314768" cy="302021"/>
                <a:chOff x="4395375" y="2376015"/>
                <a:chExt cx="335410" cy="321827"/>
              </a:xfrm>
              <a:solidFill>
                <a:srgbClr val="34A0A4"/>
              </a:solidFill>
            </p:grpSpPr>
            <p:sp>
              <p:nvSpPr>
                <p:cNvPr id="24" name="Google Shape;224;p16">
                  <a:extLst>
                    <a:ext uri="{FF2B5EF4-FFF2-40B4-BE49-F238E27FC236}">
                      <a16:creationId xmlns:a16="http://schemas.microsoft.com/office/drawing/2014/main" id="{FDE85EA2-1EFB-BF32-0826-DE2C9F3178E4}"/>
                    </a:ext>
                  </a:extLst>
                </p:cNvPr>
                <p:cNvSpPr/>
                <p:nvPr/>
              </p:nvSpPr>
              <p:spPr>
                <a:xfrm>
                  <a:off x="4545094" y="2376015"/>
                  <a:ext cx="36071" cy="32154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5" h="3432" extrusionOk="0">
                      <a:moveTo>
                        <a:pt x="192" y="1"/>
                      </a:moveTo>
                      <a:cubicBezTo>
                        <a:pt x="86" y="1"/>
                        <a:pt x="1" y="86"/>
                        <a:pt x="1" y="192"/>
                      </a:cubicBezTo>
                      <a:lnTo>
                        <a:pt x="1" y="3239"/>
                      </a:lnTo>
                      <a:cubicBezTo>
                        <a:pt x="1" y="3347"/>
                        <a:pt x="86" y="3431"/>
                        <a:pt x="192" y="3431"/>
                      </a:cubicBezTo>
                      <a:cubicBezTo>
                        <a:pt x="298" y="3431"/>
                        <a:pt x="384" y="3347"/>
                        <a:pt x="384" y="3239"/>
                      </a:cubicBezTo>
                      <a:lnTo>
                        <a:pt x="384" y="192"/>
                      </a:lnTo>
                      <a:cubicBezTo>
                        <a:pt x="384" y="86"/>
                        <a:pt x="298" y="1"/>
                        <a:pt x="192" y="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Google Shape;225;p16">
                  <a:extLst>
                    <a:ext uri="{FF2B5EF4-FFF2-40B4-BE49-F238E27FC236}">
                      <a16:creationId xmlns:a16="http://schemas.microsoft.com/office/drawing/2014/main" id="{B9E71E15-1C07-2AB9-383A-CE7915C4BA7D}"/>
                    </a:ext>
                  </a:extLst>
                </p:cNvPr>
                <p:cNvSpPr/>
                <p:nvPr/>
              </p:nvSpPr>
              <p:spPr>
                <a:xfrm>
                  <a:off x="4395375" y="2513928"/>
                  <a:ext cx="335410" cy="1839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80" h="1963" extrusionOk="0">
                      <a:moveTo>
                        <a:pt x="212" y="0"/>
                      </a:moveTo>
                      <a:cubicBezTo>
                        <a:pt x="163" y="0"/>
                        <a:pt x="114" y="19"/>
                        <a:pt x="76" y="56"/>
                      </a:cubicBezTo>
                      <a:cubicBezTo>
                        <a:pt x="0" y="132"/>
                        <a:pt x="0" y="254"/>
                        <a:pt x="76" y="330"/>
                      </a:cubicBezTo>
                      <a:lnTo>
                        <a:pt x="1654" y="1906"/>
                      </a:lnTo>
                      <a:cubicBezTo>
                        <a:pt x="1691" y="1942"/>
                        <a:pt x="1739" y="1963"/>
                        <a:pt x="1790" y="1963"/>
                      </a:cubicBezTo>
                      <a:cubicBezTo>
                        <a:pt x="1840" y="1963"/>
                        <a:pt x="1890" y="1942"/>
                        <a:pt x="1927" y="1906"/>
                      </a:cubicBezTo>
                      <a:lnTo>
                        <a:pt x="3504" y="330"/>
                      </a:lnTo>
                      <a:cubicBezTo>
                        <a:pt x="3580" y="254"/>
                        <a:pt x="3580" y="132"/>
                        <a:pt x="3504" y="56"/>
                      </a:cubicBezTo>
                      <a:cubicBezTo>
                        <a:pt x="3466" y="19"/>
                        <a:pt x="3417" y="0"/>
                        <a:pt x="3367" y="0"/>
                      </a:cubicBezTo>
                      <a:cubicBezTo>
                        <a:pt x="3318" y="0"/>
                        <a:pt x="3269" y="19"/>
                        <a:pt x="3232" y="56"/>
                      </a:cubicBezTo>
                      <a:lnTo>
                        <a:pt x="1790" y="1498"/>
                      </a:lnTo>
                      <a:lnTo>
                        <a:pt x="348" y="56"/>
                      </a:lnTo>
                      <a:cubicBezTo>
                        <a:pt x="310" y="19"/>
                        <a:pt x="261" y="0"/>
                        <a:pt x="21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004466C0-F17D-45B0-A7CF-8052B332A99C}"/>
                  </a:ext>
                </a:extLst>
              </p:cNvPr>
              <p:cNvGrpSpPr/>
              <p:nvPr/>
            </p:nvGrpSpPr>
            <p:grpSpPr>
              <a:xfrm>
                <a:off x="9341031" y="2353591"/>
                <a:ext cx="784924" cy="789468"/>
                <a:chOff x="6170430" y="2034804"/>
                <a:chExt cx="1213143" cy="1213225"/>
              </a:xfrm>
            </p:grpSpPr>
            <p:sp>
              <p:nvSpPr>
                <p:cNvPr id="26" name="Google Shape;221;p16">
                  <a:extLst>
                    <a:ext uri="{FF2B5EF4-FFF2-40B4-BE49-F238E27FC236}">
                      <a16:creationId xmlns:a16="http://schemas.microsoft.com/office/drawing/2014/main" id="{951DE1AE-D91E-3B1C-D938-621360E91ABC}"/>
                    </a:ext>
                  </a:extLst>
                </p:cNvPr>
                <p:cNvSpPr/>
                <p:nvPr/>
              </p:nvSpPr>
              <p:spPr>
                <a:xfrm>
                  <a:off x="6265399" y="2133856"/>
                  <a:ext cx="1023207" cy="10240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203" h="12213" extrusionOk="0">
                      <a:moveTo>
                        <a:pt x="5896" y="1"/>
                      </a:moveTo>
                      <a:cubicBezTo>
                        <a:pt x="5648" y="1"/>
                        <a:pt x="5510" y="20"/>
                        <a:pt x="5510" y="20"/>
                      </a:cubicBezTo>
                      <a:cubicBezTo>
                        <a:pt x="5847" y="333"/>
                        <a:pt x="6159" y="1751"/>
                        <a:pt x="6317" y="2493"/>
                      </a:cubicBezTo>
                      <a:cubicBezTo>
                        <a:pt x="6357" y="2680"/>
                        <a:pt x="6387" y="2834"/>
                        <a:pt x="6404" y="2930"/>
                      </a:cubicBezTo>
                      <a:lnTo>
                        <a:pt x="6404" y="2931"/>
                      </a:lnTo>
                      <a:cubicBezTo>
                        <a:pt x="6625" y="4132"/>
                        <a:pt x="7317" y="4496"/>
                        <a:pt x="7897" y="4496"/>
                      </a:cubicBezTo>
                      <a:cubicBezTo>
                        <a:pt x="8342" y="4496"/>
                        <a:pt x="8721" y="4280"/>
                        <a:pt x="8765" y="4063"/>
                      </a:cubicBezTo>
                      <a:cubicBezTo>
                        <a:pt x="9046" y="2707"/>
                        <a:pt x="7893" y="1499"/>
                        <a:pt x="6780" y="672"/>
                      </a:cubicBezTo>
                      <a:lnTo>
                        <a:pt x="6780" y="672"/>
                      </a:lnTo>
                      <a:cubicBezTo>
                        <a:pt x="6970" y="765"/>
                        <a:pt x="9026" y="949"/>
                        <a:pt x="10358" y="2518"/>
                      </a:cubicBezTo>
                      <a:lnTo>
                        <a:pt x="10356" y="2518"/>
                      </a:lnTo>
                      <a:cubicBezTo>
                        <a:pt x="10635" y="2845"/>
                        <a:pt x="10817" y="3203"/>
                        <a:pt x="11015" y="3588"/>
                      </a:cubicBezTo>
                      <a:cubicBezTo>
                        <a:pt x="11405" y="4345"/>
                        <a:pt x="11625" y="5202"/>
                        <a:pt x="11625" y="6113"/>
                      </a:cubicBezTo>
                      <a:cubicBezTo>
                        <a:pt x="11625" y="9164"/>
                        <a:pt x="9151" y="11638"/>
                        <a:pt x="6100" y="11638"/>
                      </a:cubicBezTo>
                      <a:cubicBezTo>
                        <a:pt x="3048" y="11638"/>
                        <a:pt x="575" y="9164"/>
                        <a:pt x="575" y="6113"/>
                      </a:cubicBezTo>
                      <a:cubicBezTo>
                        <a:pt x="575" y="3439"/>
                        <a:pt x="2473" y="1211"/>
                        <a:pt x="4993" y="697"/>
                      </a:cubicBezTo>
                      <a:cubicBezTo>
                        <a:pt x="4969" y="645"/>
                        <a:pt x="4951" y="610"/>
                        <a:pt x="4936" y="589"/>
                      </a:cubicBezTo>
                      <a:lnTo>
                        <a:pt x="4535" y="215"/>
                      </a:lnTo>
                      <a:cubicBezTo>
                        <a:pt x="1924" y="907"/>
                        <a:pt x="1" y="3285"/>
                        <a:pt x="1" y="6111"/>
                      </a:cubicBezTo>
                      <a:cubicBezTo>
                        <a:pt x="1" y="9480"/>
                        <a:pt x="2733" y="12212"/>
                        <a:pt x="6101" y="12212"/>
                      </a:cubicBezTo>
                      <a:cubicBezTo>
                        <a:pt x="9469" y="12212"/>
                        <a:pt x="12202" y="9480"/>
                        <a:pt x="12202" y="6111"/>
                      </a:cubicBezTo>
                      <a:cubicBezTo>
                        <a:pt x="12200" y="5217"/>
                        <a:pt x="12006" y="4367"/>
                        <a:pt x="11660" y="3601"/>
                      </a:cubicBezTo>
                      <a:cubicBezTo>
                        <a:pt x="11530" y="3315"/>
                        <a:pt x="11381" y="3043"/>
                        <a:pt x="11211" y="2784"/>
                      </a:cubicBezTo>
                      <a:lnTo>
                        <a:pt x="11212" y="2784"/>
                      </a:lnTo>
                      <a:cubicBezTo>
                        <a:pt x="11162" y="2708"/>
                        <a:pt x="11111" y="2634"/>
                        <a:pt x="11057" y="2561"/>
                      </a:cubicBezTo>
                      <a:cubicBezTo>
                        <a:pt x="11047" y="2547"/>
                        <a:pt x="11038" y="2533"/>
                        <a:pt x="11028" y="2518"/>
                      </a:cubicBezTo>
                      <a:lnTo>
                        <a:pt x="11027" y="2518"/>
                      </a:lnTo>
                      <a:cubicBezTo>
                        <a:pt x="10069" y="1242"/>
                        <a:pt x="8561" y="496"/>
                        <a:pt x="8030" y="372"/>
                      </a:cubicBezTo>
                      <a:cubicBezTo>
                        <a:pt x="7084" y="58"/>
                        <a:pt x="6325" y="1"/>
                        <a:pt x="5896" y="1"/>
                      </a:cubicBezTo>
                      <a:close/>
                    </a:path>
                  </a:pathLst>
                </a:custGeom>
                <a:solidFill>
                  <a:srgbClr val="34A0A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grpSp>
              <p:nvGrpSpPr>
                <p:cNvPr id="27" name="Google Shape;226;p16">
                  <a:extLst>
                    <a:ext uri="{FF2B5EF4-FFF2-40B4-BE49-F238E27FC236}">
                      <a16:creationId xmlns:a16="http://schemas.microsoft.com/office/drawing/2014/main" id="{86A00344-623D-8678-3360-71AB04E7A8A0}"/>
                    </a:ext>
                  </a:extLst>
                </p:cNvPr>
                <p:cNvGrpSpPr/>
                <p:nvPr/>
              </p:nvGrpSpPr>
              <p:grpSpPr>
                <a:xfrm>
                  <a:off x="6410095" y="2468448"/>
                  <a:ext cx="743579" cy="542093"/>
                  <a:chOff x="4154118" y="3868888"/>
                  <a:chExt cx="736411" cy="536939"/>
                </a:xfrm>
                <a:solidFill>
                  <a:srgbClr val="34A0A4"/>
                </a:solidFill>
              </p:grpSpPr>
              <p:sp>
                <p:nvSpPr>
                  <p:cNvPr id="28" name="Google Shape;227;p16">
                    <a:extLst>
                      <a:ext uri="{FF2B5EF4-FFF2-40B4-BE49-F238E27FC236}">
                        <a16:creationId xmlns:a16="http://schemas.microsoft.com/office/drawing/2014/main" id="{65DD3535-513E-7FE5-571B-DB911EC7655B}"/>
                      </a:ext>
                    </a:extLst>
                  </p:cNvPr>
                  <p:cNvSpPr/>
                  <p:nvPr/>
                </p:nvSpPr>
                <p:spPr>
                  <a:xfrm>
                    <a:off x="4154118" y="4006426"/>
                    <a:ext cx="352087" cy="399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58" h="4263" extrusionOk="0">
                        <a:moveTo>
                          <a:pt x="142" y="0"/>
                        </a:moveTo>
                        <a:cubicBezTo>
                          <a:pt x="132" y="0"/>
                          <a:pt x="122" y="0"/>
                          <a:pt x="112" y="1"/>
                        </a:cubicBezTo>
                        <a:cubicBezTo>
                          <a:pt x="46" y="5"/>
                          <a:pt x="0" y="67"/>
                          <a:pt x="14" y="131"/>
                        </a:cubicBezTo>
                        <a:lnTo>
                          <a:pt x="522" y="2415"/>
                        </a:lnTo>
                        <a:cubicBezTo>
                          <a:pt x="569" y="2640"/>
                          <a:pt x="720" y="2828"/>
                          <a:pt x="927" y="2926"/>
                        </a:cubicBezTo>
                        <a:lnTo>
                          <a:pt x="1848" y="3360"/>
                        </a:lnTo>
                        <a:cubicBezTo>
                          <a:pt x="2040" y="3451"/>
                          <a:pt x="2163" y="3643"/>
                          <a:pt x="2163" y="3855"/>
                        </a:cubicBezTo>
                        <a:lnTo>
                          <a:pt x="2163" y="4263"/>
                        </a:lnTo>
                        <a:lnTo>
                          <a:pt x="3757" y="4263"/>
                        </a:lnTo>
                        <a:lnTo>
                          <a:pt x="3757" y="2526"/>
                        </a:lnTo>
                        <a:cubicBezTo>
                          <a:pt x="3757" y="2352"/>
                          <a:pt x="3677" y="2188"/>
                          <a:pt x="3538" y="2081"/>
                        </a:cubicBezTo>
                        <a:lnTo>
                          <a:pt x="2621" y="1373"/>
                        </a:lnTo>
                        <a:cubicBezTo>
                          <a:pt x="2569" y="1333"/>
                          <a:pt x="2510" y="1315"/>
                          <a:pt x="2451" y="1315"/>
                        </a:cubicBezTo>
                        <a:cubicBezTo>
                          <a:pt x="2330" y="1315"/>
                          <a:pt x="2213" y="1394"/>
                          <a:pt x="2178" y="1525"/>
                        </a:cubicBezTo>
                        <a:cubicBezTo>
                          <a:pt x="2150" y="1629"/>
                          <a:pt x="2186" y="1743"/>
                          <a:pt x="2268" y="1811"/>
                        </a:cubicBezTo>
                        <a:lnTo>
                          <a:pt x="2623" y="2109"/>
                        </a:lnTo>
                        <a:cubicBezTo>
                          <a:pt x="2682" y="2159"/>
                          <a:pt x="2717" y="2232"/>
                          <a:pt x="2717" y="2308"/>
                        </a:cubicBezTo>
                        <a:lnTo>
                          <a:pt x="2717" y="2709"/>
                        </a:lnTo>
                        <a:lnTo>
                          <a:pt x="1275" y="2065"/>
                        </a:lnTo>
                        <a:lnTo>
                          <a:pt x="609" y="321"/>
                        </a:lnTo>
                        <a:cubicBezTo>
                          <a:pt x="535" y="126"/>
                          <a:pt x="347" y="0"/>
                          <a:pt x="142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29" name="Google Shape;228;p16">
                    <a:extLst>
                      <a:ext uri="{FF2B5EF4-FFF2-40B4-BE49-F238E27FC236}">
                        <a16:creationId xmlns:a16="http://schemas.microsoft.com/office/drawing/2014/main" id="{84A5C19B-BBA2-B8E3-F94E-8862B00954E2}"/>
                      </a:ext>
                    </a:extLst>
                  </p:cNvPr>
                  <p:cNvSpPr/>
                  <p:nvPr/>
                </p:nvSpPr>
                <p:spPr>
                  <a:xfrm>
                    <a:off x="4538254" y="4006426"/>
                    <a:ext cx="352274" cy="399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760" h="4263" extrusionOk="0">
                        <a:moveTo>
                          <a:pt x="3617" y="0"/>
                        </a:moveTo>
                        <a:cubicBezTo>
                          <a:pt x="3412" y="0"/>
                          <a:pt x="3224" y="126"/>
                          <a:pt x="3150" y="321"/>
                        </a:cubicBezTo>
                        <a:lnTo>
                          <a:pt x="2484" y="2065"/>
                        </a:lnTo>
                        <a:lnTo>
                          <a:pt x="1043" y="2709"/>
                        </a:lnTo>
                        <a:lnTo>
                          <a:pt x="1043" y="2308"/>
                        </a:lnTo>
                        <a:cubicBezTo>
                          <a:pt x="1043" y="2232"/>
                          <a:pt x="1077" y="2159"/>
                          <a:pt x="1136" y="2109"/>
                        </a:cubicBezTo>
                        <a:lnTo>
                          <a:pt x="1490" y="1811"/>
                        </a:lnTo>
                        <a:cubicBezTo>
                          <a:pt x="1574" y="1743"/>
                          <a:pt x="1609" y="1629"/>
                          <a:pt x="1581" y="1525"/>
                        </a:cubicBezTo>
                        <a:cubicBezTo>
                          <a:pt x="1546" y="1394"/>
                          <a:pt x="1430" y="1315"/>
                          <a:pt x="1308" y="1315"/>
                        </a:cubicBezTo>
                        <a:cubicBezTo>
                          <a:pt x="1250" y="1315"/>
                          <a:pt x="1190" y="1333"/>
                          <a:pt x="1138" y="1373"/>
                        </a:cubicBezTo>
                        <a:lnTo>
                          <a:pt x="220" y="2081"/>
                        </a:lnTo>
                        <a:cubicBezTo>
                          <a:pt x="82" y="2188"/>
                          <a:pt x="1" y="2352"/>
                          <a:pt x="1" y="2526"/>
                        </a:cubicBezTo>
                        <a:lnTo>
                          <a:pt x="1" y="4263"/>
                        </a:lnTo>
                        <a:lnTo>
                          <a:pt x="1596" y="4263"/>
                        </a:lnTo>
                        <a:lnTo>
                          <a:pt x="1596" y="3855"/>
                        </a:lnTo>
                        <a:cubicBezTo>
                          <a:pt x="1596" y="3643"/>
                          <a:pt x="1719" y="3451"/>
                          <a:pt x="1911" y="3360"/>
                        </a:cubicBezTo>
                        <a:lnTo>
                          <a:pt x="2832" y="2926"/>
                        </a:lnTo>
                        <a:cubicBezTo>
                          <a:pt x="3039" y="2828"/>
                          <a:pt x="3190" y="2640"/>
                          <a:pt x="3237" y="2415"/>
                        </a:cubicBezTo>
                        <a:lnTo>
                          <a:pt x="3745" y="131"/>
                        </a:lnTo>
                        <a:cubicBezTo>
                          <a:pt x="3759" y="67"/>
                          <a:pt x="3713" y="5"/>
                          <a:pt x="3648" y="1"/>
                        </a:cubicBezTo>
                        <a:cubicBezTo>
                          <a:pt x="3637" y="0"/>
                          <a:pt x="3627" y="0"/>
                          <a:pt x="3617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30" name="Google Shape;229;p16">
                    <a:extLst>
                      <a:ext uri="{FF2B5EF4-FFF2-40B4-BE49-F238E27FC236}">
                        <a16:creationId xmlns:a16="http://schemas.microsoft.com/office/drawing/2014/main" id="{3802E27F-1CB7-6ED4-A6FA-83A80563E67E}"/>
                      </a:ext>
                    </a:extLst>
                  </p:cNvPr>
                  <p:cNvSpPr/>
                  <p:nvPr/>
                </p:nvSpPr>
                <p:spPr>
                  <a:xfrm>
                    <a:off x="4436599" y="3868888"/>
                    <a:ext cx="171172" cy="24940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27" h="2662" extrusionOk="0">
                        <a:moveTo>
                          <a:pt x="914" y="1"/>
                        </a:moveTo>
                        <a:cubicBezTo>
                          <a:pt x="914" y="1"/>
                          <a:pt x="0" y="599"/>
                          <a:pt x="0" y="1339"/>
                        </a:cubicBezTo>
                        <a:cubicBezTo>
                          <a:pt x="0" y="2009"/>
                          <a:pt x="337" y="2564"/>
                          <a:pt x="776" y="2661"/>
                        </a:cubicBezTo>
                        <a:cubicBezTo>
                          <a:pt x="724" y="2490"/>
                          <a:pt x="690" y="2225"/>
                          <a:pt x="690" y="1926"/>
                        </a:cubicBezTo>
                        <a:cubicBezTo>
                          <a:pt x="690" y="1411"/>
                          <a:pt x="913" y="991"/>
                          <a:pt x="913" y="991"/>
                        </a:cubicBezTo>
                        <a:cubicBezTo>
                          <a:pt x="913" y="991"/>
                          <a:pt x="1135" y="1410"/>
                          <a:pt x="1135" y="1926"/>
                        </a:cubicBezTo>
                        <a:cubicBezTo>
                          <a:pt x="1135" y="2224"/>
                          <a:pt x="1101" y="2490"/>
                          <a:pt x="1049" y="2661"/>
                        </a:cubicBezTo>
                        <a:cubicBezTo>
                          <a:pt x="1488" y="2564"/>
                          <a:pt x="1825" y="2009"/>
                          <a:pt x="1825" y="1339"/>
                        </a:cubicBezTo>
                        <a:cubicBezTo>
                          <a:pt x="1827" y="599"/>
                          <a:pt x="914" y="1"/>
                          <a:pt x="914" y="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121900" tIns="121900" rIns="121900" bIns="121900" anchor="ctr" anchorCtr="0">
                    <a:no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33A0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35" name="Google Shape;222;p16">
                  <a:extLst>
                    <a:ext uri="{FF2B5EF4-FFF2-40B4-BE49-F238E27FC236}">
                      <a16:creationId xmlns:a16="http://schemas.microsoft.com/office/drawing/2014/main" id="{947EA78D-D4F3-A303-DC75-A929A2FB6681}"/>
                    </a:ext>
                  </a:extLst>
                </p:cNvPr>
                <p:cNvSpPr/>
                <p:nvPr/>
              </p:nvSpPr>
              <p:spPr>
                <a:xfrm>
                  <a:off x="6170430" y="2034804"/>
                  <a:ext cx="1213143" cy="121322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619" h="14620" extrusionOk="0">
                      <a:moveTo>
                        <a:pt x="7310" y="385"/>
                      </a:moveTo>
                      <a:cubicBezTo>
                        <a:pt x="11129" y="385"/>
                        <a:pt x="14234" y="3493"/>
                        <a:pt x="14234" y="7310"/>
                      </a:cubicBezTo>
                      <a:cubicBezTo>
                        <a:pt x="14234" y="11128"/>
                        <a:pt x="11128" y="14235"/>
                        <a:pt x="7310" y="14235"/>
                      </a:cubicBezTo>
                      <a:cubicBezTo>
                        <a:pt x="3491" y="14235"/>
                        <a:pt x="385" y="11128"/>
                        <a:pt x="385" y="7310"/>
                      </a:cubicBezTo>
                      <a:cubicBezTo>
                        <a:pt x="385" y="3493"/>
                        <a:pt x="3491" y="385"/>
                        <a:pt x="7310" y="385"/>
                      </a:cubicBezTo>
                      <a:close/>
                      <a:moveTo>
                        <a:pt x="7310" y="1"/>
                      </a:moveTo>
                      <a:cubicBezTo>
                        <a:pt x="3280" y="1"/>
                        <a:pt x="0" y="3280"/>
                        <a:pt x="0" y="7310"/>
                      </a:cubicBezTo>
                      <a:cubicBezTo>
                        <a:pt x="0" y="11341"/>
                        <a:pt x="3280" y="14620"/>
                        <a:pt x="7310" y="14620"/>
                      </a:cubicBezTo>
                      <a:cubicBezTo>
                        <a:pt x="11340" y="14620"/>
                        <a:pt x="14619" y="11341"/>
                        <a:pt x="14619" y="7310"/>
                      </a:cubicBezTo>
                      <a:cubicBezTo>
                        <a:pt x="14619" y="3280"/>
                        <a:pt x="11340" y="1"/>
                        <a:pt x="7310" y="1"/>
                      </a:cubicBezTo>
                      <a:close/>
                    </a:path>
                  </a:pathLst>
                </a:custGeom>
                <a:solidFill>
                  <a:srgbClr val="34A0A4"/>
                </a:solidFill>
                <a:ln>
                  <a:noFill/>
                </a:ln>
              </p:spPr>
              <p:txBody>
                <a:bodyPr spcFirstLastPara="1" wrap="square" lIns="121900" tIns="121900" rIns="121900" bIns="121900" anchor="ctr" anchorCtr="0">
                  <a:no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0033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87215F4-5462-1CBC-1B66-F49E706F03D9}"/>
                </a:ext>
              </a:extLst>
            </p:cNvPr>
            <p:cNvGrpSpPr/>
            <p:nvPr/>
          </p:nvGrpSpPr>
          <p:grpSpPr>
            <a:xfrm>
              <a:off x="8095138" y="2755252"/>
              <a:ext cx="665559" cy="1365054"/>
              <a:chOff x="8095138" y="2755252"/>
              <a:chExt cx="665559" cy="1365054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B8FDE92D-16D8-41C3-F7DC-D582E34A82A0}"/>
                  </a:ext>
                </a:extLst>
              </p:cNvPr>
              <p:cNvSpPr/>
              <p:nvPr/>
            </p:nvSpPr>
            <p:spPr>
              <a:xfrm>
                <a:off x="8095138" y="2755746"/>
                <a:ext cx="481243" cy="1364560"/>
              </a:xfrm>
              <a:prstGeom prst="rect">
                <a:avLst/>
              </a:prstGeom>
              <a:solidFill>
                <a:srgbClr val="0070C0"/>
              </a:solidFill>
              <a:ln w="3175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CH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1B510897-A2F0-6D92-8FDF-CE8AAB326D47}"/>
                  </a:ext>
                </a:extLst>
              </p:cNvPr>
              <p:cNvSpPr/>
              <p:nvPr/>
            </p:nvSpPr>
            <p:spPr>
              <a:xfrm rot="16200000">
                <a:off x="7686731" y="3241201"/>
                <a:ext cx="1311067" cy="407804"/>
              </a:xfrm>
              <a:prstGeom prst="rect">
                <a:avLst/>
              </a:prstGeom>
            </p:spPr>
            <p:txBody>
              <a:bodyPr wrap="square" lIns="0" tIns="0" rIns="0" bIns="0" anchor="b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6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End 2025</a:t>
                </a:r>
              </a:p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Open Sans" panose="020B0606030504020204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Review</a:t>
                </a:r>
              </a:p>
            </p:txBody>
          </p:sp>
          <p:sp>
            <p:nvSpPr>
              <p:cNvPr id="10" name="Freeform 51">
                <a:extLst>
                  <a:ext uri="{FF2B5EF4-FFF2-40B4-BE49-F238E27FC236}">
                    <a16:creationId xmlns:a16="http://schemas.microsoft.com/office/drawing/2014/main" id="{D8C73398-DF42-EEEF-93EB-9E1B80EF8AB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7977055" y="3336167"/>
                <a:ext cx="1364558" cy="202727"/>
              </a:xfrm>
              <a:custGeom>
                <a:avLst/>
                <a:gdLst>
                  <a:gd name="T0" fmla="*/ 1344 w 2654"/>
                  <a:gd name="T1" fmla="*/ 0 h 2360"/>
                  <a:gd name="T2" fmla="*/ 1381 w 2654"/>
                  <a:gd name="T3" fmla="*/ 8 h 2360"/>
                  <a:gd name="T4" fmla="*/ 1418 w 2654"/>
                  <a:gd name="T5" fmla="*/ 26 h 2360"/>
                  <a:gd name="T6" fmla="*/ 1453 w 2654"/>
                  <a:gd name="T7" fmla="*/ 54 h 2360"/>
                  <a:gd name="T8" fmla="*/ 1487 w 2654"/>
                  <a:gd name="T9" fmla="*/ 91 h 2360"/>
                  <a:gd name="T10" fmla="*/ 1517 w 2654"/>
                  <a:gd name="T11" fmla="*/ 136 h 2360"/>
                  <a:gd name="T12" fmla="*/ 2610 w 2654"/>
                  <a:gd name="T13" fmla="*/ 2023 h 2360"/>
                  <a:gd name="T14" fmla="*/ 2633 w 2654"/>
                  <a:gd name="T15" fmla="*/ 2072 h 2360"/>
                  <a:gd name="T16" fmla="*/ 2649 w 2654"/>
                  <a:gd name="T17" fmla="*/ 2118 h 2360"/>
                  <a:gd name="T18" fmla="*/ 2654 w 2654"/>
                  <a:gd name="T19" fmla="*/ 2162 h 2360"/>
                  <a:gd name="T20" fmla="*/ 2652 w 2654"/>
                  <a:gd name="T21" fmla="*/ 2204 h 2360"/>
                  <a:gd name="T22" fmla="*/ 2642 w 2654"/>
                  <a:gd name="T23" fmla="*/ 2242 h 2360"/>
                  <a:gd name="T24" fmla="*/ 2622 w 2654"/>
                  <a:gd name="T25" fmla="*/ 2273 h 2360"/>
                  <a:gd name="T26" fmla="*/ 2596 w 2654"/>
                  <a:gd name="T27" fmla="*/ 2302 h 2360"/>
                  <a:gd name="T28" fmla="*/ 2560 w 2654"/>
                  <a:gd name="T29" fmla="*/ 2325 h 2360"/>
                  <a:gd name="T30" fmla="*/ 2520 w 2654"/>
                  <a:gd name="T31" fmla="*/ 2342 h 2360"/>
                  <a:gd name="T32" fmla="*/ 2472 w 2654"/>
                  <a:gd name="T33" fmla="*/ 2353 h 2360"/>
                  <a:gd name="T34" fmla="*/ 2417 w 2654"/>
                  <a:gd name="T35" fmla="*/ 2356 h 2360"/>
                  <a:gd name="T36" fmla="*/ 238 w 2654"/>
                  <a:gd name="T37" fmla="*/ 2360 h 2360"/>
                  <a:gd name="T38" fmla="*/ 183 w 2654"/>
                  <a:gd name="T39" fmla="*/ 2356 h 2360"/>
                  <a:gd name="T40" fmla="*/ 136 w 2654"/>
                  <a:gd name="T41" fmla="*/ 2346 h 2360"/>
                  <a:gd name="T42" fmla="*/ 93 w 2654"/>
                  <a:gd name="T43" fmla="*/ 2330 h 2360"/>
                  <a:gd name="T44" fmla="*/ 60 w 2654"/>
                  <a:gd name="T45" fmla="*/ 2307 h 2360"/>
                  <a:gd name="T46" fmla="*/ 33 w 2654"/>
                  <a:gd name="T47" fmla="*/ 2279 h 2360"/>
                  <a:gd name="T48" fmla="*/ 14 w 2654"/>
                  <a:gd name="T49" fmla="*/ 2245 h 2360"/>
                  <a:gd name="T50" fmla="*/ 3 w 2654"/>
                  <a:gd name="T51" fmla="*/ 2208 h 2360"/>
                  <a:gd name="T52" fmla="*/ 0 w 2654"/>
                  <a:gd name="T53" fmla="*/ 2166 h 2360"/>
                  <a:gd name="T54" fmla="*/ 5 w 2654"/>
                  <a:gd name="T55" fmla="*/ 2121 h 2360"/>
                  <a:gd name="T56" fmla="*/ 21 w 2654"/>
                  <a:gd name="T57" fmla="*/ 2076 h 2360"/>
                  <a:gd name="T58" fmla="*/ 46 w 2654"/>
                  <a:gd name="T59" fmla="*/ 2026 h 2360"/>
                  <a:gd name="T60" fmla="*/ 1132 w 2654"/>
                  <a:gd name="T61" fmla="*/ 137 h 2360"/>
                  <a:gd name="T62" fmla="*/ 1162 w 2654"/>
                  <a:gd name="T63" fmla="*/ 91 h 2360"/>
                  <a:gd name="T64" fmla="*/ 1195 w 2654"/>
                  <a:gd name="T65" fmla="*/ 54 h 2360"/>
                  <a:gd name="T66" fmla="*/ 1231 w 2654"/>
                  <a:gd name="T67" fmla="*/ 28 h 2360"/>
                  <a:gd name="T68" fmla="*/ 1268 w 2654"/>
                  <a:gd name="T69" fmla="*/ 8 h 2360"/>
                  <a:gd name="T70" fmla="*/ 1305 w 2654"/>
                  <a:gd name="T71" fmla="*/ 0 h 2360"/>
                  <a:gd name="T72" fmla="*/ 1344 w 2654"/>
                  <a:gd name="T73" fmla="*/ 0 h 2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654" h="2360">
                    <a:moveTo>
                      <a:pt x="1344" y="0"/>
                    </a:moveTo>
                    <a:lnTo>
                      <a:pt x="1381" y="8"/>
                    </a:lnTo>
                    <a:lnTo>
                      <a:pt x="1418" y="26"/>
                    </a:lnTo>
                    <a:lnTo>
                      <a:pt x="1453" y="54"/>
                    </a:lnTo>
                    <a:lnTo>
                      <a:pt x="1487" y="91"/>
                    </a:lnTo>
                    <a:lnTo>
                      <a:pt x="1517" y="136"/>
                    </a:lnTo>
                    <a:lnTo>
                      <a:pt x="2610" y="2023"/>
                    </a:lnTo>
                    <a:lnTo>
                      <a:pt x="2633" y="2072"/>
                    </a:lnTo>
                    <a:lnTo>
                      <a:pt x="2649" y="2118"/>
                    </a:lnTo>
                    <a:lnTo>
                      <a:pt x="2654" y="2162"/>
                    </a:lnTo>
                    <a:lnTo>
                      <a:pt x="2652" y="2204"/>
                    </a:lnTo>
                    <a:lnTo>
                      <a:pt x="2642" y="2242"/>
                    </a:lnTo>
                    <a:lnTo>
                      <a:pt x="2622" y="2273"/>
                    </a:lnTo>
                    <a:lnTo>
                      <a:pt x="2596" y="2302"/>
                    </a:lnTo>
                    <a:lnTo>
                      <a:pt x="2560" y="2325"/>
                    </a:lnTo>
                    <a:lnTo>
                      <a:pt x="2520" y="2342"/>
                    </a:lnTo>
                    <a:lnTo>
                      <a:pt x="2472" y="2353"/>
                    </a:lnTo>
                    <a:lnTo>
                      <a:pt x="2417" y="2356"/>
                    </a:lnTo>
                    <a:lnTo>
                      <a:pt x="238" y="2360"/>
                    </a:lnTo>
                    <a:lnTo>
                      <a:pt x="183" y="2356"/>
                    </a:lnTo>
                    <a:lnTo>
                      <a:pt x="136" y="2346"/>
                    </a:lnTo>
                    <a:lnTo>
                      <a:pt x="93" y="2330"/>
                    </a:lnTo>
                    <a:lnTo>
                      <a:pt x="60" y="2307"/>
                    </a:lnTo>
                    <a:lnTo>
                      <a:pt x="33" y="2279"/>
                    </a:lnTo>
                    <a:lnTo>
                      <a:pt x="14" y="2245"/>
                    </a:lnTo>
                    <a:lnTo>
                      <a:pt x="3" y="2208"/>
                    </a:lnTo>
                    <a:lnTo>
                      <a:pt x="0" y="2166"/>
                    </a:lnTo>
                    <a:lnTo>
                      <a:pt x="5" y="2121"/>
                    </a:lnTo>
                    <a:lnTo>
                      <a:pt x="21" y="2076"/>
                    </a:lnTo>
                    <a:lnTo>
                      <a:pt x="46" y="2026"/>
                    </a:lnTo>
                    <a:lnTo>
                      <a:pt x="1132" y="137"/>
                    </a:lnTo>
                    <a:lnTo>
                      <a:pt x="1162" y="91"/>
                    </a:lnTo>
                    <a:lnTo>
                      <a:pt x="1195" y="54"/>
                    </a:lnTo>
                    <a:lnTo>
                      <a:pt x="1231" y="28"/>
                    </a:lnTo>
                    <a:lnTo>
                      <a:pt x="1268" y="8"/>
                    </a:lnTo>
                    <a:lnTo>
                      <a:pt x="1305" y="0"/>
                    </a:lnTo>
                    <a:lnTo>
                      <a:pt x="1344" y="0"/>
                    </a:lnTo>
                    <a:close/>
                  </a:path>
                </a:pathLst>
              </a:custGeom>
              <a:solidFill>
                <a:srgbClr val="0070C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I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2B39750-FEAC-7AAA-1E8E-DEF3EE894501}"/>
              </a:ext>
            </a:extLst>
          </p:cNvPr>
          <p:cNvSpPr txBox="1"/>
          <p:nvPr/>
        </p:nvSpPr>
        <p:spPr>
          <a:xfrm>
            <a:off x="842378" y="5304356"/>
            <a:ext cx="5311087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… aligned with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CERN Environmental priority objectives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45E4AB9-8FB3-24CA-4958-7EFAAB389BE4}"/>
              </a:ext>
            </a:extLst>
          </p:cNvPr>
          <p:cNvCxnSpPr>
            <a:cxnSpLocks/>
          </p:cNvCxnSpPr>
          <p:nvPr/>
        </p:nvCxnSpPr>
        <p:spPr>
          <a:xfrm>
            <a:off x="728884" y="463785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DE018BB-69F7-49D0-4DF5-4095D8D5115E}"/>
              </a:ext>
            </a:extLst>
          </p:cNvPr>
          <p:cNvSpPr txBox="1"/>
          <p:nvPr/>
        </p:nvSpPr>
        <p:spPr>
          <a:xfrm>
            <a:off x="7060870" y="5304356"/>
            <a:ext cx="4205017" cy="369332"/>
          </a:xfrm>
          <a:prstGeom prst="rect">
            <a:avLst/>
          </a:prstGeom>
          <a:noFill/>
        </p:spPr>
        <p:txBody>
          <a:bodyPr wrap="square" lIns="0" rIns="0" rtlCol="0" anchor="ctr">
            <a:spAutoFit/>
          </a:bodyPr>
          <a:lstStyle/>
          <a:p>
            <a:pPr marL="0" marR="0" lvl="0" indent="0" algn="l" defTabSz="121898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… and the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CERN Supplier Code of Conduct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3A89F30-84BE-2A01-4749-E25940134D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84381" y="4969334"/>
            <a:ext cx="879735" cy="1064315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6461B9B-43B9-38B8-FBC6-994F6A1250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722" y="4973993"/>
            <a:ext cx="811985" cy="106431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2F7AA8E-3213-2B40-2EA1-D329EB9843D9}"/>
              </a:ext>
            </a:extLst>
          </p:cNvPr>
          <p:cNvSpPr/>
          <p:nvPr/>
        </p:nvSpPr>
        <p:spPr>
          <a:xfrm rot="16200000">
            <a:off x="11429209" y="3243427"/>
            <a:ext cx="1046711" cy="438582"/>
          </a:xfrm>
          <a:prstGeom prst="rect">
            <a:avLst/>
          </a:prstGeom>
        </p:spPr>
        <p:txBody>
          <a:bodyPr wrap="square" lIns="0" tIns="0" rIns="0" bIns="0" anchor="b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buClrTx/>
              <a:buSzTx/>
              <a:buFontTx/>
              <a:buNone/>
              <a:tabLst/>
              <a:defRPr/>
            </a:pPr>
            <a:r>
              <a:rPr kumimoji="0" lang="en-IN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2024</a:t>
            </a:r>
          </a:p>
          <a:p>
            <a:pPr algn="ctr" defTabSz="457200">
              <a:defRPr/>
            </a:pPr>
            <a:r>
              <a:rPr lang="en-IN" sz="1050" b="1" dirty="0">
                <a:solidFill>
                  <a:prstClr val="white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Kick off phase</a:t>
            </a:r>
            <a:endParaRPr kumimoji="0" lang="en-IN" sz="105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358E286F-7609-BCC9-B32D-11B0DD07A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18045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923E80A-2813-3F1C-B888-E40FE28168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5887" y="134226"/>
            <a:ext cx="3139712" cy="1928027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0B699728-328A-7615-12DC-5B4E2F13F120}"/>
              </a:ext>
            </a:extLst>
          </p:cNvPr>
          <p:cNvGrpSpPr/>
          <p:nvPr/>
        </p:nvGrpSpPr>
        <p:grpSpPr>
          <a:xfrm>
            <a:off x="842378" y="6109658"/>
            <a:ext cx="9857419" cy="572690"/>
            <a:chOff x="842378" y="6109658"/>
            <a:chExt cx="9857419" cy="572690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44659B5-8042-A5C0-4FF8-4035A967095B}"/>
                </a:ext>
              </a:extLst>
            </p:cNvPr>
            <p:cNvGrpSpPr/>
            <p:nvPr/>
          </p:nvGrpSpPr>
          <p:grpSpPr>
            <a:xfrm>
              <a:off x="842378" y="6153742"/>
              <a:ext cx="8558861" cy="528606"/>
              <a:chOff x="3051442" y="6155127"/>
              <a:chExt cx="7906333" cy="528606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0FD8AC24-38C2-00F5-AC63-768F478B78BC}"/>
                  </a:ext>
                </a:extLst>
              </p:cNvPr>
              <p:cNvSpPr txBox="1"/>
              <p:nvPr/>
            </p:nvSpPr>
            <p:spPr>
              <a:xfrm>
                <a:off x="3051442" y="6193131"/>
                <a:ext cx="4466595" cy="369332"/>
              </a:xfrm>
              <a:prstGeom prst="rect">
                <a:avLst/>
              </a:prstGeom>
              <a:noFill/>
            </p:spPr>
            <p:txBody>
              <a:bodyPr wrap="square" lIns="0" rIns="0" rtlCol="0" anchor="ctr">
                <a:spAutoFit/>
              </a:bodyPr>
              <a:lstStyle/>
              <a:p>
                <a:pPr marL="0" marR="0" lvl="0" indent="0" algn="l" defTabSz="121898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I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7C1BC"/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Open Sans" panose="020B0606030504020204" pitchFamily="34" charset="0"/>
                    <a:cs typeface="Calibri" panose="020F0502020204030204" pitchFamily="34" charset="0"/>
                  </a:rPr>
                  <a:t>… and the </a:t>
                </a:r>
                <a:r>
                  <a:rPr kumimoji="0" lang="en-IN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Calibri" panose="020F0502020204030204" pitchFamily="34" charset="0"/>
                    <a:ea typeface="Open Sans" panose="020B0606030504020204" pitchFamily="34" charset="0"/>
                    <a:cs typeface="Calibri" panose="020F0502020204030204" pitchFamily="34" charset="0"/>
                  </a:rPr>
                  <a:t>European Laws and Directives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2DF9BE0-01C4-15B4-7200-99E5ADD8A2E8}"/>
                  </a:ext>
                </a:extLst>
              </p:cNvPr>
              <p:cNvSpPr txBox="1"/>
              <p:nvPr/>
            </p:nvSpPr>
            <p:spPr>
              <a:xfrm>
                <a:off x="6593129" y="6155127"/>
                <a:ext cx="436464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400" b="0" i="0" dirty="0">
                    <a:effectLst/>
                    <a:latin typeface="arial" panose="020B0604020202020204" pitchFamily="34" charset="0"/>
                    <a:hlinkClick r:id="rId6"/>
                  </a:rPr>
                  <a:t>Corporate Sustainability Reporting Directive (CSRD)</a:t>
                </a:r>
                <a:endParaRPr lang="en-GB" sz="1400" dirty="0"/>
              </a:p>
            </p:txBody>
          </p:sp>
          <p:sp>
            <p:nvSpPr>
              <p:cNvPr id="37" name="TextBox 36">
                <a:hlinkClick r:id="rId7"/>
                <a:extLst>
                  <a:ext uri="{FF2B5EF4-FFF2-40B4-BE49-F238E27FC236}">
                    <a16:creationId xmlns:a16="http://schemas.microsoft.com/office/drawing/2014/main" id="{CEEB923A-1CF0-898A-05D1-122A6BD3E5AC}"/>
                  </a:ext>
                </a:extLst>
              </p:cNvPr>
              <p:cNvSpPr txBox="1"/>
              <p:nvPr/>
            </p:nvSpPr>
            <p:spPr>
              <a:xfrm>
                <a:off x="6593129" y="6375956"/>
                <a:ext cx="4139711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>
                <a:defPPr>
                  <a:defRPr lang="en-CH"/>
                </a:defPPr>
                <a:lvl1pPr>
                  <a:defRPr sz="1400" b="0" i="0">
                    <a:effectLst/>
                    <a:latin typeface="arial" panose="020B0604020202020204" pitchFamily="34" charset="0"/>
                  </a:defRPr>
                </a:lvl1pPr>
              </a:lstStyle>
              <a:p>
                <a:r>
                  <a:rPr lang="fr-CH" dirty="0">
                    <a:hlinkClick r:id="rId7"/>
                  </a:rPr>
                  <a:t>Corporate sustainability due diligence (CS3D)</a:t>
                </a:r>
                <a:endParaRPr lang="fr-CH" dirty="0"/>
              </a:p>
            </p:txBody>
          </p:sp>
        </p:grpSp>
        <p:pic>
          <p:nvPicPr>
            <p:cNvPr id="41" name="Picture 40">
              <a:extLst>
                <a:ext uri="{FF2B5EF4-FFF2-40B4-BE49-F238E27FC236}">
                  <a16:creationId xmlns:a16="http://schemas.microsoft.com/office/drawing/2014/main" id="{99B1108F-BBDD-E865-9C23-A55A396F837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65320" y="6109658"/>
              <a:ext cx="1734477" cy="5510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71834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1B2DF7-9589-6784-3397-374F0D9D7A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E96AD3DB-775D-938C-A4B1-A52950712FCE}"/>
              </a:ext>
            </a:extLst>
          </p:cNvPr>
          <p:cNvGrpSpPr/>
          <p:nvPr/>
        </p:nvGrpSpPr>
        <p:grpSpPr>
          <a:xfrm>
            <a:off x="6028860" y="645462"/>
            <a:ext cx="4537662" cy="5492169"/>
            <a:chOff x="6028860" y="645462"/>
            <a:chExt cx="4537662" cy="549216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E21DD2C-28E6-8E03-69D3-942066CCE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28860" y="645462"/>
              <a:ext cx="4537662" cy="3395314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2DB5BDD-DE84-9553-8136-80F28EC6183D}"/>
                </a:ext>
              </a:extLst>
            </p:cNvPr>
            <p:cNvSpPr txBox="1"/>
            <p:nvPr/>
          </p:nvSpPr>
          <p:spPr>
            <a:xfrm>
              <a:off x="7514056" y="6029909"/>
              <a:ext cx="1914495" cy="10772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700" dirty="0"/>
                <a:t>Courtesy: V. Galmarini IPT-PI-SE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8877BD-26B7-6578-4733-613D385BA82A}"/>
              </a:ext>
            </a:extLst>
          </p:cNvPr>
          <p:cNvGrpSpPr/>
          <p:nvPr/>
        </p:nvGrpSpPr>
        <p:grpSpPr>
          <a:xfrm>
            <a:off x="5452325" y="3311038"/>
            <a:ext cx="5451770" cy="2716645"/>
            <a:chOff x="5288440" y="4306530"/>
            <a:chExt cx="5451770" cy="271664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C5CD45A-3FF8-510C-B1F5-071E0AC34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88440" y="4306530"/>
              <a:ext cx="5451770" cy="271664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9A90458F-4DAF-D2AE-7F2C-20E373E51BA4}"/>
                </a:ext>
              </a:extLst>
            </p:cNvPr>
            <p:cNvSpPr txBox="1"/>
            <p:nvPr/>
          </p:nvSpPr>
          <p:spPr>
            <a:xfrm>
              <a:off x="6831393" y="4423180"/>
              <a:ext cx="2266823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600" b="1" dirty="0"/>
                <a:t>Action plan</a:t>
              </a:r>
            </a:p>
          </p:txBody>
        </p:sp>
      </p:grpSp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6EA8D867-F7E8-E837-0595-5A755F572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091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0086E2CB-FD27-2D55-F728-A19FE38B15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70910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4AC9EBA8-2171-F585-2FE6-1EC3CC725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70910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991CE9B0-12B2-A5F5-8EB1-DBD8754543E3}"/>
              </a:ext>
            </a:extLst>
          </p:cNvPr>
          <p:cNvSpPr txBox="1">
            <a:spLocks/>
          </p:cNvSpPr>
          <p:nvPr/>
        </p:nvSpPr>
        <p:spPr>
          <a:xfrm>
            <a:off x="10184580" y="6370910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6B0A260-309A-4C74-BA41-D7B546951468}"/>
              </a:ext>
            </a:extLst>
          </p:cNvPr>
          <p:cNvSpPr/>
          <p:nvPr/>
        </p:nvSpPr>
        <p:spPr>
          <a:xfrm flipV="1">
            <a:off x="10911445" y="3834401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3AAE50D9-E518-4564-B185-B0CD6A6F8CD7}"/>
              </a:ext>
            </a:extLst>
          </p:cNvPr>
          <p:cNvSpPr/>
          <p:nvPr/>
        </p:nvSpPr>
        <p:spPr>
          <a:xfrm rot="16200000" flipH="1">
            <a:off x="10784253" y="4236393"/>
            <a:ext cx="824400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8294CE8B-D835-49B8-8622-D4A7B9B2C16E}"/>
              </a:ext>
            </a:extLst>
          </p:cNvPr>
          <p:cNvSpPr/>
          <p:nvPr/>
        </p:nvSpPr>
        <p:spPr>
          <a:xfrm rot="5400000" flipH="1" flipV="1">
            <a:off x="11355591" y="4236392"/>
            <a:ext cx="824401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8C177250-D68F-463C-BFFD-C0730C79AA69}"/>
              </a:ext>
            </a:extLst>
          </p:cNvPr>
          <p:cNvSpPr/>
          <p:nvPr/>
        </p:nvSpPr>
        <p:spPr>
          <a:xfrm rot="16200000" flipH="1">
            <a:off x="10934770" y="3763229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48A1E4">
              <a:alpha val="76000"/>
            </a:srgbClr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85D68A8-9FCF-40A2-9E9A-1546CA624DF3}"/>
              </a:ext>
            </a:extLst>
          </p:cNvPr>
          <p:cNvSpPr/>
          <p:nvPr/>
        </p:nvSpPr>
        <p:spPr>
          <a:xfrm rot="5400000" flipH="1" flipV="1">
            <a:off x="11386179" y="3763228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324DAB"/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F03B1B3-418A-4A74-B89A-8F2B6FD14A39}"/>
              </a:ext>
            </a:extLst>
          </p:cNvPr>
          <p:cNvSpPr/>
          <p:nvPr/>
        </p:nvSpPr>
        <p:spPr>
          <a:xfrm flipV="1">
            <a:off x="11035263" y="3445618"/>
            <a:ext cx="901777" cy="434235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3DA77FCD-8113-4675-9838-158899035917}"/>
              </a:ext>
            </a:extLst>
          </p:cNvPr>
          <p:cNvSpPr/>
          <p:nvPr/>
        </p:nvSpPr>
        <p:spPr>
          <a:xfrm flipV="1">
            <a:off x="10916494" y="1900140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A5CE88E9-2F80-41F5-A10A-B06DA0DBBAF5}"/>
              </a:ext>
            </a:extLst>
          </p:cNvPr>
          <p:cNvSpPr/>
          <p:nvPr/>
        </p:nvSpPr>
        <p:spPr>
          <a:xfrm rot="16200000" flipH="1">
            <a:off x="10309796" y="2780307"/>
            <a:ext cx="1778583" cy="57528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1575185 w 3486430"/>
              <a:gd name="connsiteY0" fmla="*/ 0 h 1292006"/>
              <a:gd name="connsiteX1" fmla="*/ 1 w 3486430"/>
              <a:gd name="connsiteY1" fmla="*/ 1292007 h 1292006"/>
              <a:gd name="connsiteX2" fmla="*/ 3486430 w 3486430"/>
              <a:gd name="connsiteY2" fmla="*/ 1280178 h 1292006"/>
              <a:gd name="connsiteX3" fmla="*/ 2849480 w 3486430"/>
              <a:gd name="connsiteY3" fmla="*/ 841 h 1292006"/>
              <a:gd name="connsiteX4" fmla="*/ 2849898 w 3486430"/>
              <a:gd name="connsiteY4" fmla="*/ 0 h 1292006"/>
              <a:gd name="connsiteX5" fmla="*/ 2849061 w 3486430"/>
              <a:gd name="connsiteY5" fmla="*/ 0 h 1292006"/>
              <a:gd name="connsiteX6" fmla="*/ 1575185 w 3486430"/>
              <a:gd name="connsiteY6" fmla="*/ 0 h 1292006"/>
              <a:gd name="connsiteX0" fmla="*/ 0 w 4123369"/>
              <a:gd name="connsiteY0" fmla="*/ 25282 h 1292007"/>
              <a:gd name="connsiteX1" fmla="*/ 636940 w 4123369"/>
              <a:gd name="connsiteY1" fmla="*/ 1292007 h 1292007"/>
              <a:gd name="connsiteX2" fmla="*/ 4123369 w 4123369"/>
              <a:gd name="connsiteY2" fmla="*/ 1280178 h 1292007"/>
              <a:gd name="connsiteX3" fmla="*/ 3486419 w 4123369"/>
              <a:gd name="connsiteY3" fmla="*/ 841 h 1292007"/>
              <a:gd name="connsiteX4" fmla="*/ 3486837 w 4123369"/>
              <a:gd name="connsiteY4" fmla="*/ 0 h 1292007"/>
              <a:gd name="connsiteX5" fmla="*/ 3486000 w 4123369"/>
              <a:gd name="connsiteY5" fmla="*/ 0 h 1292007"/>
              <a:gd name="connsiteX6" fmla="*/ 0 w 4123369"/>
              <a:gd name="connsiteY6" fmla="*/ 25282 h 129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3369" h="1292007">
                <a:moveTo>
                  <a:pt x="0" y="25282"/>
                </a:moveTo>
                <a:lnTo>
                  <a:pt x="636940" y="1292007"/>
                </a:lnTo>
                <a:lnTo>
                  <a:pt x="4123369" y="1280178"/>
                </a:lnTo>
                <a:lnTo>
                  <a:pt x="3486419" y="841"/>
                </a:lnTo>
                <a:lnTo>
                  <a:pt x="3486837" y="0"/>
                </a:lnTo>
                <a:lnTo>
                  <a:pt x="3486000" y="0"/>
                </a:lnTo>
                <a:lnTo>
                  <a:pt x="0" y="25282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95E058A5-CEAB-43BE-97EC-7F5E8D019A5A}"/>
              </a:ext>
            </a:extLst>
          </p:cNvPr>
          <p:cNvSpPr/>
          <p:nvPr/>
        </p:nvSpPr>
        <p:spPr>
          <a:xfrm rot="5400000" flipH="1" flipV="1">
            <a:off x="10876643" y="2781082"/>
            <a:ext cx="1782300" cy="570018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636532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289701 w 1911245"/>
              <a:gd name="connsiteY1" fmla="*/ 1229317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324019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683236 w 1911245"/>
              <a:gd name="connsiteY1" fmla="*/ 1191782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589610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0 w 1911245"/>
              <a:gd name="connsiteY5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0 w 1911245"/>
              <a:gd name="connsiteY4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619264 w 1911245"/>
              <a:gd name="connsiteY3" fmla="*/ 13482 h 1280178"/>
              <a:gd name="connsiteX4" fmla="*/ 0 w 1911245"/>
              <a:gd name="connsiteY4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295488" y="1279365"/>
                </a:lnTo>
                <a:lnTo>
                  <a:pt x="1911245" y="1280178"/>
                </a:lnTo>
                <a:lnTo>
                  <a:pt x="1619264" y="1348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3C556F4D-DE76-44FA-983A-BBEC03B0125D}"/>
              </a:ext>
            </a:extLst>
          </p:cNvPr>
          <p:cNvSpPr/>
          <p:nvPr/>
        </p:nvSpPr>
        <p:spPr>
          <a:xfrm>
            <a:off x="11136475" y="2585325"/>
            <a:ext cx="112984" cy="1269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BE4A3DD4-D70F-4B35-B594-FF1E91305038}"/>
              </a:ext>
            </a:extLst>
          </p:cNvPr>
          <p:cNvSpPr/>
          <p:nvPr/>
        </p:nvSpPr>
        <p:spPr>
          <a:xfrm>
            <a:off x="11136476" y="3269655"/>
            <a:ext cx="111232" cy="574601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>
            <a:solidFill>
              <a:srgbClr val="0070C0"/>
            </a:solidFill>
          </a:ln>
          <a:effectLst/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8634813-2DC6-46E8-9867-4F79D3295990}"/>
              </a:ext>
            </a:extLst>
          </p:cNvPr>
          <p:cNvSpPr txBox="1"/>
          <p:nvPr/>
        </p:nvSpPr>
        <p:spPr>
          <a:xfrm>
            <a:off x="11103253" y="3188614"/>
            <a:ext cx="504134" cy="584775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0070C0"/>
                </a:solidFill>
              </a:rPr>
              <a:t>40 %</a:t>
            </a:r>
          </a:p>
        </p:txBody>
      </p:sp>
      <p:sp>
        <p:nvSpPr>
          <p:cNvPr id="82" name="SullyAccentText1">
            <a:extLst>
              <a:ext uri="{FF2B5EF4-FFF2-40B4-BE49-F238E27FC236}">
                <a16:creationId xmlns:a16="http://schemas.microsoft.com/office/drawing/2014/main" id="{919F3AC9-405C-4E13-AE4F-79F2100D733D}"/>
              </a:ext>
            </a:extLst>
          </p:cNvPr>
          <p:cNvSpPr txBox="1"/>
          <p:nvPr/>
        </p:nvSpPr>
        <p:spPr>
          <a:xfrm rot="15794291">
            <a:off x="10915630" y="2800633"/>
            <a:ext cx="1661982" cy="523220"/>
          </a:xfrm>
          <a:prstGeom prst="rect">
            <a:avLst/>
          </a:prstGeom>
          <a:noFill/>
          <a:scene3d>
            <a:camera prst="isometricOffAxis1Right">
              <a:rot lat="21003001" lon="21131729" rev="2132204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0070C0"/>
                </a:solidFill>
                <a:latin typeface="Aptos" panose="020B0004020202020204" pitchFamily="34" charset="0"/>
              </a:rPr>
              <a:t>Process Development</a:t>
            </a:r>
          </a:p>
        </p:txBody>
      </p:sp>
      <p:grpSp>
        <p:nvGrpSpPr>
          <p:cNvPr id="47" name="Graphic 31">
            <a:extLst>
              <a:ext uri="{FF2B5EF4-FFF2-40B4-BE49-F238E27FC236}">
                <a16:creationId xmlns:a16="http://schemas.microsoft.com/office/drawing/2014/main" id="{1589E833-7DFE-ED89-1695-BA1710E830C3}"/>
              </a:ext>
            </a:extLst>
          </p:cNvPr>
          <p:cNvGrpSpPr/>
          <p:nvPr/>
        </p:nvGrpSpPr>
        <p:grpSpPr>
          <a:xfrm>
            <a:off x="11628011" y="3907105"/>
            <a:ext cx="218327" cy="218153"/>
            <a:chOff x="5926886" y="4795853"/>
            <a:chExt cx="585974" cy="585974"/>
          </a:xfr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48" name="Freeform: Shape 188">
              <a:extLst>
                <a:ext uri="{FF2B5EF4-FFF2-40B4-BE49-F238E27FC236}">
                  <a16:creationId xmlns:a16="http://schemas.microsoft.com/office/drawing/2014/main" id="{59FB2AA5-EB25-277D-A33E-C6ED1A2525B9}"/>
                </a:ext>
              </a:extLst>
            </p:cNvPr>
            <p:cNvSpPr/>
            <p:nvPr/>
          </p:nvSpPr>
          <p:spPr>
            <a:xfrm>
              <a:off x="5926886" y="4795853"/>
              <a:ext cx="585974" cy="585974"/>
            </a:xfrm>
            <a:custGeom>
              <a:avLst/>
              <a:gdLst>
                <a:gd name="connsiteX0" fmla="*/ 491017 w 585974"/>
                <a:gd name="connsiteY0" fmla="*/ 482724 h 585974"/>
                <a:gd name="connsiteX1" fmla="*/ 474246 w 585974"/>
                <a:gd name="connsiteY1" fmla="*/ 456184 h 585974"/>
                <a:gd name="connsiteX2" fmla="*/ 507604 w 585974"/>
                <a:gd name="connsiteY2" fmla="*/ 408635 h 585974"/>
                <a:gd name="connsiteX3" fmla="*/ 538198 w 585974"/>
                <a:gd name="connsiteY3" fmla="*/ 415454 h 585974"/>
                <a:gd name="connsiteX4" fmla="*/ 567133 w 585974"/>
                <a:gd name="connsiteY4" fmla="*/ 397209 h 585974"/>
                <a:gd name="connsiteX5" fmla="*/ 585378 w 585974"/>
                <a:gd name="connsiteY5" fmla="*/ 315933 h 585974"/>
                <a:gd name="connsiteX6" fmla="*/ 567133 w 585974"/>
                <a:gd name="connsiteY6" fmla="*/ 286998 h 585974"/>
                <a:gd name="connsiteX7" fmla="*/ 536539 w 585974"/>
                <a:gd name="connsiteY7" fmla="*/ 280178 h 585974"/>
                <a:gd name="connsiteX8" fmla="*/ 526587 w 585974"/>
                <a:gd name="connsiteY8" fmla="*/ 222861 h 585974"/>
                <a:gd name="connsiteX9" fmla="*/ 553126 w 585974"/>
                <a:gd name="connsiteY9" fmla="*/ 206090 h 585974"/>
                <a:gd name="connsiteX10" fmla="*/ 560682 w 585974"/>
                <a:gd name="connsiteY10" fmla="*/ 172732 h 585974"/>
                <a:gd name="connsiteX11" fmla="*/ 516082 w 585974"/>
                <a:gd name="connsiteY11" fmla="*/ 102514 h 585974"/>
                <a:gd name="connsiteX12" fmla="*/ 482724 w 585974"/>
                <a:gd name="connsiteY12" fmla="*/ 94957 h 585974"/>
                <a:gd name="connsiteX13" fmla="*/ 456185 w 585974"/>
                <a:gd name="connsiteY13" fmla="*/ 111729 h 585974"/>
                <a:gd name="connsiteX14" fmla="*/ 408635 w 585974"/>
                <a:gd name="connsiteY14" fmla="*/ 78370 h 585974"/>
                <a:gd name="connsiteX15" fmla="*/ 415454 w 585974"/>
                <a:gd name="connsiteY15" fmla="*/ 47777 h 585974"/>
                <a:gd name="connsiteX16" fmla="*/ 397209 w 585974"/>
                <a:gd name="connsiteY16" fmla="*/ 18842 h 585974"/>
                <a:gd name="connsiteX17" fmla="*/ 315933 w 585974"/>
                <a:gd name="connsiteY17" fmla="*/ 596 h 585974"/>
                <a:gd name="connsiteX18" fmla="*/ 286997 w 585974"/>
                <a:gd name="connsiteY18" fmla="*/ 18842 h 585974"/>
                <a:gd name="connsiteX19" fmla="*/ 280178 w 585974"/>
                <a:gd name="connsiteY19" fmla="*/ 49436 h 585974"/>
                <a:gd name="connsiteX20" fmla="*/ 222861 w 585974"/>
                <a:gd name="connsiteY20" fmla="*/ 59388 h 585974"/>
                <a:gd name="connsiteX21" fmla="*/ 206090 w 585974"/>
                <a:gd name="connsiteY21" fmla="*/ 32848 h 585974"/>
                <a:gd name="connsiteX22" fmla="*/ 172732 w 585974"/>
                <a:gd name="connsiteY22" fmla="*/ 25292 h 585974"/>
                <a:gd name="connsiteX23" fmla="*/ 102514 w 585974"/>
                <a:gd name="connsiteY23" fmla="*/ 69893 h 585974"/>
                <a:gd name="connsiteX24" fmla="*/ 94957 w 585974"/>
                <a:gd name="connsiteY24" fmla="*/ 103251 h 585974"/>
                <a:gd name="connsiteX25" fmla="*/ 111729 w 585974"/>
                <a:gd name="connsiteY25" fmla="*/ 129790 h 585974"/>
                <a:gd name="connsiteX26" fmla="*/ 78370 w 585974"/>
                <a:gd name="connsiteY26" fmla="*/ 177339 h 585974"/>
                <a:gd name="connsiteX27" fmla="*/ 47777 w 585974"/>
                <a:gd name="connsiteY27" fmla="*/ 170520 h 585974"/>
                <a:gd name="connsiteX28" fmla="*/ 18842 w 585974"/>
                <a:gd name="connsiteY28" fmla="*/ 188766 h 585974"/>
                <a:gd name="connsiteX29" fmla="*/ 596 w 585974"/>
                <a:gd name="connsiteY29" fmla="*/ 270042 h 585974"/>
                <a:gd name="connsiteX30" fmla="*/ 18842 w 585974"/>
                <a:gd name="connsiteY30" fmla="*/ 298977 h 585974"/>
                <a:gd name="connsiteX31" fmla="*/ 49435 w 585974"/>
                <a:gd name="connsiteY31" fmla="*/ 305796 h 585974"/>
                <a:gd name="connsiteX32" fmla="*/ 59388 w 585974"/>
                <a:gd name="connsiteY32" fmla="*/ 363113 h 585974"/>
                <a:gd name="connsiteX33" fmla="*/ 32848 w 585974"/>
                <a:gd name="connsiteY33" fmla="*/ 379885 h 585974"/>
                <a:gd name="connsiteX34" fmla="*/ 25292 w 585974"/>
                <a:gd name="connsiteY34" fmla="*/ 413243 h 585974"/>
                <a:gd name="connsiteX35" fmla="*/ 69893 w 585974"/>
                <a:gd name="connsiteY35" fmla="*/ 483461 h 585974"/>
                <a:gd name="connsiteX36" fmla="*/ 103251 w 585974"/>
                <a:gd name="connsiteY36" fmla="*/ 491017 h 585974"/>
                <a:gd name="connsiteX37" fmla="*/ 129790 w 585974"/>
                <a:gd name="connsiteY37" fmla="*/ 474246 h 585974"/>
                <a:gd name="connsiteX38" fmla="*/ 177339 w 585974"/>
                <a:gd name="connsiteY38" fmla="*/ 507604 h 585974"/>
                <a:gd name="connsiteX39" fmla="*/ 170520 w 585974"/>
                <a:gd name="connsiteY39" fmla="*/ 538198 h 585974"/>
                <a:gd name="connsiteX40" fmla="*/ 188766 w 585974"/>
                <a:gd name="connsiteY40" fmla="*/ 567133 h 585974"/>
                <a:gd name="connsiteX41" fmla="*/ 270042 w 585974"/>
                <a:gd name="connsiteY41" fmla="*/ 585378 h 585974"/>
                <a:gd name="connsiteX42" fmla="*/ 298977 w 585974"/>
                <a:gd name="connsiteY42" fmla="*/ 567133 h 585974"/>
                <a:gd name="connsiteX43" fmla="*/ 305796 w 585974"/>
                <a:gd name="connsiteY43" fmla="*/ 536539 h 585974"/>
                <a:gd name="connsiteX44" fmla="*/ 363113 w 585974"/>
                <a:gd name="connsiteY44" fmla="*/ 526587 h 585974"/>
                <a:gd name="connsiteX45" fmla="*/ 379885 w 585974"/>
                <a:gd name="connsiteY45" fmla="*/ 553126 h 585974"/>
                <a:gd name="connsiteX46" fmla="*/ 413243 w 585974"/>
                <a:gd name="connsiteY46" fmla="*/ 560682 h 585974"/>
                <a:gd name="connsiteX47" fmla="*/ 483461 w 585974"/>
                <a:gd name="connsiteY47" fmla="*/ 516082 h 585974"/>
                <a:gd name="connsiteX48" fmla="*/ 491017 w 585974"/>
                <a:gd name="connsiteY48" fmla="*/ 482724 h 585974"/>
                <a:gd name="connsiteX49" fmla="*/ 160384 w 585974"/>
                <a:gd name="connsiteY49" fmla="*/ 377120 h 585974"/>
                <a:gd name="connsiteX50" fmla="*/ 208855 w 585974"/>
                <a:gd name="connsiteY50" fmla="*/ 160752 h 585974"/>
                <a:gd name="connsiteX51" fmla="*/ 425222 w 585974"/>
                <a:gd name="connsiteY51" fmla="*/ 209223 h 585974"/>
                <a:gd name="connsiteX52" fmla="*/ 376752 w 585974"/>
                <a:gd name="connsiteY52" fmla="*/ 425591 h 585974"/>
                <a:gd name="connsiteX53" fmla="*/ 160384 w 585974"/>
                <a:gd name="connsiteY53" fmla="*/ 377120 h 585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585974" h="585974">
                  <a:moveTo>
                    <a:pt x="491017" y="482724"/>
                  </a:moveTo>
                  <a:lnTo>
                    <a:pt x="474246" y="456184"/>
                  </a:lnTo>
                  <a:cubicBezTo>
                    <a:pt x="487331" y="441625"/>
                    <a:pt x="498574" y="425591"/>
                    <a:pt x="507604" y="408635"/>
                  </a:cubicBezTo>
                  <a:lnTo>
                    <a:pt x="538198" y="415454"/>
                  </a:lnTo>
                  <a:cubicBezTo>
                    <a:pt x="551283" y="418403"/>
                    <a:pt x="564184" y="410110"/>
                    <a:pt x="567133" y="397209"/>
                  </a:cubicBezTo>
                  <a:lnTo>
                    <a:pt x="585378" y="315933"/>
                  </a:lnTo>
                  <a:cubicBezTo>
                    <a:pt x="588327" y="302847"/>
                    <a:pt x="580034" y="289946"/>
                    <a:pt x="567133" y="286998"/>
                  </a:cubicBezTo>
                  <a:lnTo>
                    <a:pt x="536539" y="280178"/>
                  </a:lnTo>
                  <a:cubicBezTo>
                    <a:pt x="535618" y="261011"/>
                    <a:pt x="532300" y="241660"/>
                    <a:pt x="526587" y="222861"/>
                  </a:cubicBezTo>
                  <a:lnTo>
                    <a:pt x="553126" y="206090"/>
                  </a:lnTo>
                  <a:cubicBezTo>
                    <a:pt x="564368" y="198902"/>
                    <a:pt x="567686" y="183974"/>
                    <a:pt x="560682" y="172732"/>
                  </a:cubicBezTo>
                  <a:lnTo>
                    <a:pt x="516082" y="102514"/>
                  </a:lnTo>
                  <a:cubicBezTo>
                    <a:pt x="508894" y="91271"/>
                    <a:pt x="493966" y="87954"/>
                    <a:pt x="482724" y="94957"/>
                  </a:cubicBezTo>
                  <a:lnTo>
                    <a:pt x="456185" y="111729"/>
                  </a:lnTo>
                  <a:cubicBezTo>
                    <a:pt x="441625" y="98644"/>
                    <a:pt x="425591" y="87401"/>
                    <a:pt x="408635" y="78370"/>
                  </a:cubicBezTo>
                  <a:lnTo>
                    <a:pt x="415454" y="47777"/>
                  </a:lnTo>
                  <a:cubicBezTo>
                    <a:pt x="418403" y="34692"/>
                    <a:pt x="410110" y="21791"/>
                    <a:pt x="397209" y="18842"/>
                  </a:cubicBezTo>
                  <a:lnTo>
                    <a:pt x="315933" y="596"/>
                  </a:lnTo>
                  <a:cubicBezTo>
                    <a:pt x="302847" y="-2353"/>
                    <a:pt x="289946" y="5941"/>
                    <a:pt x="286997" y="18842"/>
                  </a:cubicBezTo>
                  <a:lnTo>
                    <a:pt x="280178" y="49436"/>
                  </a:lnTo>
                  <a:cubicBezTo>
                    <a:pt x="261011" y="50357"/>
                    <a:pt x="241660" y="53674"/>
                    <a:pt x="222861" y="59388"/>
                  </a:cubicBezTo>
                  <a:lnTo>
                    <a:pt x="206090" y="32848"/>
                  </a:lnTo>
                  <a:cubicBezTo>
                    <a:pt x="198902" y="21606"/>
                    <a:pt x="183974" y="18289"/>
                    <a:pt x="172732" y="25292"/>
                  </a:cubicBezTo>
                  <a:lnTo>
                    <a:pt x="102514" y="69893"/>
                  </a:lnTo>
                  <a:cubicBezTo>
                    <a:pt x="91271" y="77080"/>
                    <a:pt x="87954" y="92009"/>
                    <a:pt x="94957" y="103251"/>
                  </a:cubicBezTo>
                  <a:lnTo>
                    <a:pt x="111729" y="129790"/>
                  </a:lnTo>
                  <a:cubicBezTo>
                    <a:pt x="98644" y="144350"/>
                    <a:pt x="87401" y="160384"/>
                    <a:pt x="78370" y="177339"/>
                  </a:cubicBezTo>
                  <a:lnTo>
                    <a:pt x="47777" y="170520"/>
                  </a:lnTo>
                  <a:cubicBezTo>
                    <a:pt x="34692" y="167571"/>
                    <a:pt x="21790" y="175865"/>
                    <a:pt x="18842" y="188766"/>
                  </a:cubicBezTo>
                  <a:lnTo>
                    <a:pt x="596" y="270042"/>
                  </a:lnTo>
                  <a:cubicBezTo>
                    <a:pt x="-2353" y="283127"/>
                    <a:pt x="5941" y="296028"/>
                    <a:pt x="18842" y="298977"/>
                  </a:cubicBezTo>
                  <a:lnTo>
                    <a:pt x="49435" y="305796"/>
                  </a:lnTo>
                  <a:cubicBezTo>
                    <a:pt x="50357" y="324963"/>
                    <a:pt x="53674" y="344315"/>
                    <a:pt x="59388" y="363113"/>
                  </a:cubicBezTo>
                  <a:lnTo>
                    <a:pt x="32848" y="379885"/>
                  </a:lnTo>
                  <a:cubicBezTo>
                    <a:pt x="21606" y="387072"/>
                    <a:pt x="18289" y="402000"/>
                    <a:pt x="25292" y="413243"/>
                  </a:cubicBezTo>
                  <a:lnTo>
                    <a:pt x="69893" y="483461"/>
                  </a:lnTo>
                  <a:cubicBezTo>
                    <a:pt x="77080" y="494703"/>
                    <a:pt x="92009" y="498021"/>
                    <a:pt x="103251" y="491017"/>
                  </a:cubicBezTo>
                  <a:lnTo>
                    <a:pt x="129790" y="474246"/>
                  </a:lnTo>
                  <a:cubicBezTo>
                    <a:pt x="144350" y="487331"/>
                    <a:pt x="160384" y="498573"/>
                    <a:pt x="177339" y="507604"/>
                  </a:cubicBezTo>
                  <a:lnTo>
                    <a:pt x="170520" y="538198"/>
                  </a:lnTo>
                  <a:cubicBezTo>
                    <a:pt x="167571" y="551283"/>
                    <a:pt x="175865" y="564184"/>
                    <a:pt x="188766" y="567133"/>
                  </a:cubicBezTo>
                  <a:lnTo>
                    <a:pt x="270042" y="585378"/>
                  </a:lnTo>
                  <a:cubicBezTo>
                    <a:pt x="283127" y="588327"/>
                    <a:pt x="296028" y="580034"/>
                    <a:pt x="298977" y="567133"/>
                  </a:cubicBezTo>
                  <a:lnTo>
                    <a:pt x="305796" y="536539"/>
                  </a:lnTo>
                  <a:cubicBezTo>
                    <a:pt x="324963" y="535618"/>
                    <a:pt x="344315" y="532300"/>
                    <a:pt x="363113" y="526587"/>
                  </a:cubicBezTo>
                  <a:lnTo>
                    <a:pt x="379885" y="553126"/>
                  </a:lnTo>
                  <a:cubicBezTo>
                    <a:pt x="387072" y="564368"/>
                    <a:pt x="402000" y="567686"/>
                    <a:pt x="413243" y="560682"/>
                  </a:cubicBezTo>
                  <a:lnTo>
                    <a:pt x="483461" y="516082"/>
                  </a:lnTo>
                  <a:cubicBezTo>
                    <a:pt x="494703" y="508894"/>
                    <a:pt x="498021" y="493966"/>
                    <a:pt x="491017" y="482724"/>
                  </a:cubicBezTo>
                  <a:close/>
                  <a:moveTo>
                    <a:pt x="160384" y="377120"/>
                  </a:moveTo>
                  <a:cubicBezTo>
                    <a:pt x="113940" y="303953"/>
                    <a:pt x="135688" y="207011"/>
                    <a:pt x="208855" y="160752"/>
                  </a:cubicBezTo>
                  <a:cubicBezTo>
                    <a:pt x="282022" y="114309"/>
                    <a:pt x="378963" y="136056"/>
                    <a:pt x="425222" y="209223"/>
                  </a:cubicBezTo>
                  <a:cubicBezTo>
                    <a:pt x="471666" y="282390"/>
                    <a:pt x="449918" y="379332"/>
                    <a:pt x="376752" y="425591"/>
                  </a:cubicBezTo>
                  <a:cubicBezTo>
                    <a:pt x="303585" y="472034"/>
                    <a:pt x="206643" y="450287"/>
                    <a:pt x="160384" y="377120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50" name="Freeform: Shape 189">
              <a:extLst>
                <a:ext uri="{FF2B5EF4-FFF2-40B4-BE49-F238E27FC236}">
                  <a16:creationId xmlns:a16="http://schemas.microsoft.com/office/drawing/2014/main" id="{71D35A12-B55F-A881-742E-A6D20DCB4DFE}"/>
                </a:ext>
              </a:extLst>
            </p:cNvPr>
            <p:cNvSpPr/>
            <p:nvPr/>
          </p:nvSpPr>
          <p:spPr>
            <a:xfrm>
              <a:off x="6153996" y="5023147"/>
              <a:ext cx="131754" cy="131754"/>
            </a:xfrm>
            <a:custGeom>
              <a:avLst/>
              <a:gdLst>
                <a:gd name="connsiteX0" fmla="*/ 121444 w 131754"/>
                <a:gd name="connsiteY0" fmla="*/ 30584 h 131754"/>
                <a:gd name="connsiteX1" fmla="*/ 30584 w 131754"/>
                <a:gd name="connsiteY1" fmla="*/ 10311 h 131754"/>
                <a:gd name="connsiteX2" fmla="*/ 10311 w 131754"/>
                <a:gd name="connsiteY2" fmla="*/ 101171 h 131754"/>
                <a:gd name="connsiteX3" fmla="*/ 101170 w 131754"/>
                <a:gd name="connsiteY3" fmla="*/ 121443 h 131754"/>
                <a:gd name="connsiteX4" fmla="*/ 121444 w 131754"/>
                <a:gd name="connsiteY4" fmla="*/ 30584 h 13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754" h="131754">
                  <a:moveTo>
                    <a:pt x="121444" y="30584"/>
                  </a:moveTo>
                  <a:cubicBezTo>
                    <a:pt x="101908" y="-194"/>
                    <a:pt x="61362" y="-9225"/>
                    <a:pt x="30584" y="10311"/>
                  </a:cubicBezTo>
                  <a:cubicBezTo>
                    <a:pt x="-194" y="29846"/>
                    <a:pt x="-9225" y="70392"/>
                    <a:pt x="10311" y="101171"/>
                  </a:cubicBezTo>
                  <a:cubicBezTo>
                    <a:pt x="29847" y="131949"/>
                    <a:pt x="70392" y="140979"/>
                    <a:pt x="101170" y="121443"/>
                  </a:cubicBezTo>
                  <a:cubicBezTo>
                    <a:pt x="131948" y="101908"/>
                    <a:pt x="140979" y="61362"/>
                    <a:pt x="121444" y="30584"/>
                  </a:cubicBezTo>
                  <a:close/>
                </a:path>
              </a:pathLst>
            </a:custGeom>
            <a:grpFill/>
            <a:ln w="18417" cap="flat">
              <a:solidFill>
                <a:schemeClr val="bg1">
                  <a:lumMod val="95000"/>
                </a:schemeClr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49" name="Title 6">
            <a:extLst>
              <a:ext uri="{FF2B5EF4-FFF2-40B4-BE49-F238E27FC236}">
                <a16:creationId xmlns:a16="http://schemas.microsoft.com/office/drawing/2014/main" id="{D382F5DF-67F5-92AA-096E-2AA8CD3633B5}"/>
              </a:ext>
            </a:extLst>
          </p:cNvPr>
          <p:cNvSpPr txBox="1">
            <a:spLocks/>
          </p:cNvSpPr>
          <p:nvPr/>
        </p:nvSpPr>
        <p:spPr>
          <a:xfrm>
            <a:off x="154048" y="23373"/>
            <a:ext cx="5843098" cy="316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Progress during the Kick off phase on </a:t>
            </a:r>
            <a:r>
              <a:rPr lang="en-IN" sz="1800" dirty="0">
                <a:solidFill>
                  <a:srgbClr val="07C1BC"/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Process Development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07C1BC"/>
              </a:solidFill>
              <a:effectLst/>
              <a:uLnTx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C8889C76-E551-E179-4B4F-49A842C1C987}"/>
              </a:ext>
            </a:extLst>
          </p:cNvPr>
          <p:cNvCxnSpPr>
            <a:cxnSpLocks/>
          </p:cNvCxnSpPr>
          <p:nvPr/>
        </p:nvCxnSpPr>
        <p:spPr>
          <a:xfrm>
            <a:off x="251578" y="374652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pic>
        <p:nvPicPr>
          <p:cNvPr id="93" name="Picture 92">
            <a:extLst>
              <a:ext uri="{FF2B5EF4-FFF2-40B4-BE49-F238E27FC236}">
                <a16:creationId xmlns:a16="http://schemas.microsoft.com/office/drawing/2014/main" id="{E58351B0-103E-353C-A7FE-8C0832A76EA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855" y="689487"/>
            <a:ext cx="5004960" cy="4928549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DC459EE3-1811-3E66-21DB-CA7E72A0041D}"/>
              </a:ext>
            </a:extLst>
          </p:cNvPr>
          <p:cNvSpPr txBox="1"/>
          <p:nvPr/>
        </p:nvSpPr>
        <p:spPr>
          <a:xfrm>
            <a:off x="515412" y="404896"/>
            <a:ext cx="438221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WORKSHOPS WITH DEPARTMENTS/GROUPS 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EF06107-28ED-5DFF-1345-2EBC9C02C89A}"/>
              </a:ext>
            </a:extLst>
          </p:cNvPr>
          <p:cNvSpPr txBox="1"/>
          <p:nvPr/>
        </p:nvSpPr>
        <p:spPr>
          <a:xfrm>
            <a:off x="5817994" y="404896"/>
            <a:ext cx="46572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SUPPLIERS ENGAGEMENT 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299C322-1827-CCBD-5C41-778578DB1EE8}"/>
              </a:ext>
            </a:extLst>
          </p:cNvPr>
          <p:cNvSpPr txBox="1"/>
          <p:nvPr/>
        </p:nvSpPr>
        <p:spPr>
          <a:xfrm>
            <a:off x="258596" y="5791984"/>
            <a:ext cx="51650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Wingdings" panose="05000000000000000000" pitchFamily="2" charset="2"/>
              <a:buChar char="Ø"/>
            </a:pPr>
            <a:r>
              <a:rPr lang="fr-CH" sz="1200" dirty="0">
                <a:latin typeface="Aptos" panose="020B0004020202020204" pitchFamily="34" charset="0"/>
              </a:rPr>
              <a:t>Workshops in </a:t>
            </a:r>
            <a:r>
              <a:rPr lang="fr-CH" sz="1200" dirty="0" err="1">
                <a:latin typeface="Aptos" panose="020B0004020202020204" pitchFamily="34" charset="0"/>
              </a:rPr>
              <a:t>preparation</a:t>
            </a:r>
            <a:r>
              <a:rPr lang="fr-CH" sz="1200" dirty="0">
                <a:latin typeface="Aptos" panose="020B0004020202020204" pitchFamily="34" charset="0"/>
              </a:rPr>
              <a:t>: A&amp;T </a:t>
            </a:r>
            <a:r>
              <a:rPr lang="fr-CH" sz="1200" dirty="0" err="1">
                <a:latin typeface="Aptos" panose="020B0004020202020204" pitchFamily="34" charset="0"/>
              </a:rPr>
              <a:t>Sector</a:t>
            </a:r>
            <a:r>
              <a:rPr lang="fr-CH" sz="1200" dirty="0">
                <a:latin typeface="Aptos" panose="020B0004020202020204" pitchFamily="34" charset="0"/>
              </a:rPr>
              <a:t>, IT </a:t>
            </a:r>
            <a:r>
              <a:rPr lang="fr-CH" sz="1200" dirty="0" err="1">
                <a:latin typeface="Aptos" panose="020B0004020202020204" pitchFamily="34" charset="0"/>
              </a:rPr>
              <a:t>Department</a:t>
            </a:r>
            <a:r>
              <a:rPr lang="fr-CH" sz="1200" dirty="0">
                <a:latin typeface="Aptos" panose="020B0004020202020204" pitchFamily="34" charset="0"/>
              </a:rPr>
              <a:t>, EN </a:t>
            </a:r>
            <a:r>
              <a:rPr lang="fr-CH" sz="1200" dirty="0" err="1">
                <a:latin typeface="Aptos" panose="020B0004020202020204" pitchFamily="34" charset="0"/>
              </a:rPr>
              <a:t>Department</a:t>
            </a:r>
            <a:r>
              <a:rPr lang="fr-CH" sz="1200" dirty="0">
                <a:latin typeface="Aptos" panose="020B0004020202020204" pitchFamily="34" charset="0"/>
              </a:rPr>
              <a:t>.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EEACFB2-8DCB-EF14-AAE9-68044053C371}"/>
              </a:ext>
            </a:extLst>
          </p:cNvPr>
          <p:cNvSpPr txBox="1"/>
          <p:nvPr/>
        </p:nvSpPr>
        <p:spPr>
          <a:xfrm>
            <a:off x="10990949" y="2018746"/>
            <a:ext cx="1037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i="1" dirty="0">
                <a:solidFill>
                  <a:srgbClr val="0070C0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€ERP</a:t>
            </a:r>
            <a:r>
              <a:rPr lang="en-IN" sz="1400" b="1" i="1" baseline="30000" dirty="0">
                <a:solidFill>
                  <a:srgbClr val="0070C0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3</a:t>
            </a:r>
            <a:endParaRPr lang="en-GB" sz="1400" b="1" i="1" dirty="0">
              <a:solidFill>
                <a:srgbClr val="0070C0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75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8" grpId="0"/>
      <p:bldP spid="94" grpId="0"/>
      <p:bldP spid="95" grpId="0"/>
      <p:bldP spid="5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017E01-8970-CC65-5EAF-59A996ED9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00939D00-A2B4-0386-C0BA-64585FB4F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0910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E8C66F94-828D-3BFF-7A39-4B905124BD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80337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ADAB6218-E7F9-A775-5DB6-CCAC6A44B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80337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A260D52D-4B10-13AD-CEC9-8348E76F0ACC}"/>
              </a:ext>
            </a:extLst>
          </p:cNvPr>
          <p:cNvSpPr txBox="1">
            <a:spLocks/>
          </p:cNvSpPr>
          <p:nvPr/>
        </p:nvSpPr>
        <p:spPr>
          <a:xfrm>
            <a:off x="10184580" y="6380337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8CBA28-3DB0-AC36-B1F1-DA95FBF13F11}"/>
              </a:ext>
            </a:extLst>
          </p:cNvPr>
          <p:cNvSpPr txBox="1"/>
          <p:nvPr/>
        </p:nvSpPr>
        <p:spPr>
          <a:xfrm>
            <a:off x="10391863" y="2661242"/>
            <a:ext cx="1287303" cy="284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0F061B6-0B17-9B47-F83D-332822DCBE90}"/>
              </a:ext>
            </a:extLst>
          </p:cNvPr>
          <p:cNvSpPr/>
          <p:nvPr/>
        </p:nvSpPr>
        <p:spPr>
          <a:xfrm flipV="1">
            <a:off x="10905839" y="3849856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9B2403B-2731-CDA8-D3B1-870AE2A12E56}"/>
              </a:ext>
            </a:extLst>
          </p:cNvPr>
          <p:cNvSpPr/>
          <p:nvPr/>
        </p:nvSpPr>
        <p:spPr>
          <a:xfrm rot="16200000" flipH="1">
            <a:off x="10778648" y="4251848"/>
            <a:ext cx="824400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854197-4AB1-04EC-F812-760DC21A5F87}"/>
              </a:ext>
            </a:extLst>
          </p:cNvPr>
          <p:cNvSpPr/>
          <p:nvPr/>
        </p:nvSpPr>
        <p:spPr>
          <a:xfrm rot="5400000" flipH="1" flipV="1">
            <a:off x="11349986" y="4251847"/>
            <a:ext cx="824401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A6E0C48-957B-2C5C-998D-5C7ED6EBA25C}"/>
              </a:ext>
            </a:extLst>
          </p:cNvPr>
          <p:cNvSpPr/>
          <p:nvPr/>
        </p:nvSpPr>
        <p:spPr>
          <a:xfrm flipV="1">
            <a:off x="11029657" y="3461072"/>
            <a:ext cx="901777" cy="434235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0B52479B-8AB2-DCD4-DD3E-489B4476318B}"/>
              </a:ext>
            </a:extLst>
          </p:cNvPr>
          <p:cNvSpPr/>
          <p:nvPr/>
        </p:nvSpPr>
        <p:spPr>
          <a:xfrm rot="16200000" flipH="1">
            <a:off x="10929164" y="3778683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99DFFF">
              <a:alpha val="76000"/>
            </a:srgbClr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0719186-4BD5-A9A5-923F-B6EE36DA3C06}"/>
              </a:ext>
            </a:extLst>
          </p:cNvPr>
          <p:cNvSpPr/>
          <p:nvPr/>
        </p:nvSpPr>
        <p:spPr>
          <a:xfrm rot="5400000" flipH="1" flipV="1">
            <a:off x="11380574" y="3778683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3B80CE"/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777011DD-E0CF-CC7A-3282-AA57111B4C9A}"/>
              </a:ext>
            </a:extLst>
          </p:cNvPr>
          <p:cNvSpPr/>
          <p:nvPr/>
        </p:nvSpPr>
        <p:spPr>
          <a:xfrm flipV="1">
            <a:off x="10910889" y="1915595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899CB39-3A2C-0FAB-81D8-3DE5F699E055}"/>
              </a:ext>
            </a:extLst>
          </p:cNvPr>
          <p:cNvSpPr/>
          <p:nvPr/>
        </p:nvSpPr>
        <p:spPr>
          <a:xfrm rot="16200000" flipH="1">
            <a:off x="10304191" y="2795761"/>
            <a:ext cx="1778583" cy="57528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1575185 w 3486430"/>
              <a:gd name="connsiteY0" fmla="*/ 0 h 1292006"/>
              <a:gd name="connsiteX1" fmla="*/ 1 w 3486430"/>
              <a:gd name="connsiteY1" fmla="*/ 1292007 h 1292006"/>
              <a:gd name="connsiteX2" fmla="*/ 3486430 w 3486430"/>
              <a:gd name="connsiteY2" fmla="*/ 1280178 h 1292006"/>
              <a:gd name="connsiteX3" fmla="*/ 2849480 w 3486430"/>
              <a:gd name="connsiteY3" fmla="*/ 841 h 1292006"/>
              <a:gd name="connsiteX4" fmla="*/ 2849898 w 3486430"/>
              <a:gd name="connsiteY4" fmla="*/ 0 h 1292006"/>
              <a:gd name="connsiteX5" fmla="*/ 2849061 w 3486430"/>
              <a:gd name="connsiteY5" fmla="*/ 0 h 1292006"/>
              <a:gd name="connsiteX6" fmla="*/ 1575185 w 3486430"/>
              <a:gd name="connsiteY6" fmla="*/ 0 h 1292006"/>
              <a:gd name="connsiteX0" fmla="*/ 0 w 4123369"/>
              <a:gd name="connsiteY0" fmla="*/ 25282 h 1292007"/>
              <a:gd name="connsiteX1" fmla="*/ 636940 w 4123369"/>
              <a:gd name="connsiteY1" fmla="*/ 1292007 h 1292007"/>
              <a:gd name="connsiteX2" fmla="*/ 4123369 w 4123369"/>
              <a:gd name="connsiteY2" fmla="*/ 1280178 h 1292007"/>
              <a:gd name="connsiteX3" fmla="*/ 3486419 w 4123369"/>
              <a:gd name="connsiteY3" fmla="*/ 841 h 1292007"/>
              <a:gd name="connsiteX4" fmla="*/ 3486837 w 4123369"/>
              <a:gd name="connsiteY4" fmla="*/ 0 h 1292007"/>
              <a:gd name="connsiteX5" fmla="*/ 3486000 w 4123369"/>
              <a:gd name="connsiteY5" fmla="*/ 0 h 1292007"/>
              <a:gd name="connsiteX6" fmla="*/ 0 w 4123369"/>
              <a:gd name="connsiteY6" fmla="*/ 25282 h 129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3369" h="1292007">
                <a:moveTo>
                  <a:pt x="0" y="25282"/>
                </a:moveTo>
                <a:lnTo>
                  <a:pt x="636940" y="1292007"/>
                </a:lnTo>
                <a:lnTo>
                  <a:pt x="4123369" y="1280178"/>
                </a:lnTo>
                <a:lnTo>
                  <a:pt x="3486419" y="841"/>
                </a:lnTo>
                <a:lnTo>
                  <a:pt x="3486837" y="0"/>
                </a:lnTo>
                <a:lnTo>
                  <a:pt x="3486000" y="0"/>
                </a:lnTo>
                <a:lnTo>
                  <a:pt x="0" y="25282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91DD584A-A79C-F7ED-1425-B982966745A7}"/>
              </a:ext>
            </a:extLst>
          </p:cNvPr>
          <p:cNvSpPr/>
          <p:nvPr/>
        </p:nvSpPr>
        <p:spPr>
          <a:xfrm rot="5400000" flipH="1" flipV="1">
            <a:off x="10871038" y="2796537"/>
            <a:ext cx="1782300" cy="570018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636532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289701 w 1911245"/>
              <a:gd name="connsiteY1" fmla="*/ 1229317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324019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683236 w 1911245"/>
              <a:gd name="connsiteY1" fmla="*/ 1191782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589610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0 w 1911245"/>
              <a:gd name="connsiteY5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0 w 1911245"/>
              <a:gd name="connsiteY4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619264 w 1911245"/>
              <a:gd name="connsiteY3" fmla="*/ 13482 h 1280178"/>
              <a:gd name="connsiteX4" fmla="*/ 0 w 1911245"/>
              <a:gd name="connsiteY4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295488" y="1279365"/>
                </a:lnTo>
                <a:lnTo>
                  <a:pt x="1911245" y="1280178"/>
                </a:lnTo>
                <a:lnTo>
                  <a:pt x="1619264" y="1348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200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47791BBB-D476-EC35-304E-87756DA0E067}"/>
              </a:ext>
            </a:extLst>
          </p:cNvPr>
          <p:cNvSpPr/>
          <p:nvPr/>
        </p:nvSpPr>
        <p:spPr>
          <a:xfrm>
            <a:off x="11136911" y="2600779"/>
            <a:ext cx="112984" cy="1269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1DAEEF67-88B9-D1A4-E9C6-EDC1A5F559C9}"/>
              </a:ext>
            </a:extLst>
          </p:cNvPr>
          <p:cNvSpPr/>
          <p:nvPr/>
        </p:nvSpPr>
        <p:spPr>
          <a:xfrm>
            <a:off x="11148169" y="3230859"/>
            <a:ext cx="101727" cy="628850"/>
          </a:xfrm>
          <a:prstGeom prst="roundRect">
            <a:avLst>
              <a:gd name="adj" fmla="val 50000"/>
            </a:avLst>
          </a:prstGeom>
          <a:solidFill>
            <a:srgbClr val="99DFFF"/>
          </a:solidFill>
          <a:ln>
            <a:solidFill>
              <a:srgbClr val="99DFFF"/>
            </a:solidFill>
          </a:ln>
          <a:effectLst/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7BB4854A-87F3-52D4-69FE-E00174B2D547}"/>
              </a:ext>
            </a:extLst>
          </p:cNvPr>
          <p:cNvSpPr txBox="1"/>
          <p:nvPr/>
        </p:nvSpPr>
        <p:spPr>
          <a:xfrm>
            <a:off x="11153652" y="3187991"/>
            <a:ext cx="442472" cy="50783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rgbClr val="00B0F0"/>
                </a:solidFill>
              </a:rPr>
              <a:t>50 %</a:t>
            </a:r>
          </a:p>
        </p:txBody>
      </p:sp>
      <p:sp>
        <p:nvSpPr>
          <p:cNvPr id="96" name="SullyAccentText2">
            <a:extLst>
              <a:ext uri="{FF2B5EF4-FFF2-40B4-BE49-F238E27FC236}">
                <a16:creationId xmlns:a16="http://schemas.microsoft.com/office/drawing/2014/main" id="{5FFD63D9-B44B-2F83-4532-ED4727F35B92}"/>
              </a:ext>
            </a:extLst>
          </p:cNvPr>
          <p:cNvSpPr txBox="1"/>
          <p:nvPr/>
        </p:nvSpPr>
        <p:spPr>
          <a:xfrm rot="15794291">
            <a:off x="10900035" y="2647348"/>
            <a:ext cx="1661982" cy="307777"/>
          </a:xfrm>
          <a:prstGeom prst="rect">
            <a:avLst/>
          </a:prstGeom>
          <a:noFill/>
          <a:scene3d>
            <a:camera prst="isometricOffAxis1Right">
              <a:rot lat="21003001" lon="21131729" rev="2132204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00B0F0"/>
                </a:solidFill>
                <a:latin typeface="Aptos" panose="020B0004020202020204" pitchFamily="34" charset="0"/>
              </a:rPr>
              <a:t>Guidelines</a:t>
            </a:r>
          </a:p>
        </p:txBody>
      </p:sp>
      <p:pic>
        <p:nvPicPr>
          <p:cNvPr id="16" name="Graphic 15" descr="Work from home house with solid fill">
            <a:extLst>
              <a:ext uri="{FF2B5EF4-FFF2-40B4-BE49-F238E27FC236}">
                <a16:creationId xmlns:a16="http://schemas.microsoft.com/office/drawing/2014/main" id="{33009126-29F7-FFF7-692B-BCCF3584D2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567641" y="3875686"/>
            <a:ext cx="298464" cy="2984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Title 6">
            <a:extLst>
              <a:ext uri="{FF2B5EF4-FFF2-40B4-BE49-F238E27FC236}">
                <a16:creationId xmlns:a16="http://schemas.microsoft.com/office/drawing/2014/main" id="{FCC4EB51-709D-DA4E-A6CC-CF3A55F21878}"/>
              </a:ext>
            </a:extLst>
          </p:cNvPr>
          <p:cNvSpPr txBox="1">
            <a:spLocks/>
          </p:cNvSpPr>
          <p:nvPr/>
        </p:nvSpPr>
        <p:spPr>
          <a:xfrm>
            <a:off x="160772" y="63056"/>
            <a:ext cx="5109508" cy="316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Progress during the Kick off phase on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Guidelines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07C1BC"/>
              </a:solidFill>
              <a:effectLst/>
              <a:uLnTx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60C81ED6-6F36-D714-4531-126244C9A25A}"/>
              </a:ext>
            </a:extLst>
          </p:cNvPr>
          <p:cNvCxnSpPr>
            <a:cxnSpLocks/>
          </p:cNvCxnSpPr>
          <p:nvPr/>
        </p:nvCxnSpPr>
        <p:spPr>
          <a:xfrm>
            <a:off x="258301" y="410152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7A9953C-C653-2270-48CA-D163CA44EA3A}"/>
              </a:ext>
            </a:extLst>
          </p:cNvPr>
          <p:cNvSpPr txBox="1"/>
          <p:nvPr/>
        </p:nvSpPr>
        <p:spPr>
          <a:xfrm>
            <a:off x="8368" y="532099"/>
            <a:ext cx="545241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WATCH ON POLICIES, REGULATIONS, STANDARDS</a:t>
            </a:r>
            <a:r>
              <a:rPr kumimoji="0" lang="en-GB" sz="1400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&amp;</a:t>
            </a: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INITIATIVES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5271208-AF05-C4EC-39F3-A814DFF302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3443" y="587296"/>
            <a:ext cx="4648638" cy="2305134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C86BF66-2532-1900-80DE-D368258997C5}"/>
              </a:ext>
            </a:extLst>
          </p:cNvPr>
          <p:cNvSpPr txBox="1"/>
          <p:nvPr/>
        </p:nvSpPr>
        <p:spPr>
          <a:xfrm>
            <a:off x="5687909" y="273486"/>
            <a:ext cx="52897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DECARBONIZATION STRATEGIES PER PROCUREMENT FAMILY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0A8CC8A-CBED-608B-69E7-E68C4678F72D}"/>
              </a:ext>
            </a:extLst>
          </p:cNvPr>
          <p:cNvSpPr txBox="1"/>
          <p:nvPr/>
        </p:nvSpPr>
        <p:spPr>
          <a:xfrm>
            <a:off x="10974282" y="2027982"/>
            <a:ext cx="1037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i="1" dirty="0">
                <a:solidFill>
                  <a:srgbClr val="00B0F0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€ERP</a:t>
            </a:r>
            <a:r>
              <a:rPr lang="en-IN" sz="1400" b="1" i="1" baseline="30000" dirty="0">
                <a:solidFill>
                  <a:srgbClr val="00B0F0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3</a:t>
            </a:r>
            <a:endParaRPr lang="en-GB" sz="1400" b="1" i="1" dirty="0">
              <a:solidFill>
                <a:srgbClr val="00B0F0"/>
              </a:solidFill>
              <a:latin typeface="Aptos" panose="020B0004020202020204" pitchFamily="34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7F2A83B-3705-C0F7-7A3D-76F8A9A0B54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1" y="881587"/>
            <a:ext cx="5750436" cy="4446927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8DDC4311-ECCD-A304-32C7-147C0B8E8538}"/>
              </a:ext>
            </a:extLst>
          </p:cNvPr>
          <p:cNvSpPr txBox="1"/>
          <p:nvPr/>
        </p:nvSpPr>
        <p:spPr>
          <a:xfrm>
            <a:off x="6417750" y="2992374"/>
            <a:ext cx="382508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UPDATE OF CERN PROCUREMENT TEMPLATES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974A4A69-7999-355A-5188-18775B2E2D3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119" y="3294021"/>
            <a:ext cx="4230346" cy="2903922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2912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" grpId="0" animBg="1"/>
      <p:bldP spid="89" grpId="0"/>
      <p:bldP spid="18" grpId="0"/>
      <p:bldP spid="21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F1796A-477C-4F6D-458A-699936373A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223ECFDF-7FE9-287D-93B4-CEBC2B3E4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0337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131F675-D0C0-F198-6D1A-54B65C6BC6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80337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84CD5A01-D314-3E5D-E7C3-FF1937A22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80337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E556E9F0-F62D-9853-BD60-69911077D498}"/>
              </a:ext>
            </a:extLst>
          </p:cNvPr>
          <p:cNvSpPr txBox="1">
            <a:spLocks/>
          </p:cNvSpPr>
          <p:nvPr/>
        </p:nvSpPr>
        <p:spPr>
          <a:xfrm>
            <a:off x="10184580" y="6380337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84140A98-585F-5A08-69D8-FDDF153BB3E7}"/>
              </a:ext>
            </a:extLst>
          </p:cNvPr>
          <p:cNvSpPr/>
          <p:nvPr/>
        </p:nvSpPr>
        <p:spPr>
          <a:xfrm flipV="1">
            <a:off x="10667504" y="3811266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88414FDE-1B3F-8AFE-075A-68D2D41019D8}"/>
              </a:ext>
            </a:extLst>
          </p:cNvPr>
          <p:cNvSpPr/>
          <p:nvPr/>
        </p:nvSpPr>
        <p:spPr>
          <a:xfrm rot="16200000" flipH="1">
            <a:off x="10540312" y="4213258"/>
            <a:ext cx="824400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C5AFD6A7-36BE-C163-11A0-ECA456E9E56D}"/>
              </a:ext>
            </a:extLst>
          </p:cNvPr>
          <p:cNvSpPr/>
          <p:nvPr/>
        </p:nvSpPr>
        <p:spPr>
          <a:xfrm rot="5400000" flipH="1" flipV="1">
            <a:off x="11111650" y="4213257"/>
            <a:ext cx="824401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BBE9DC4D-8424-FE29-63CD-A957E4063273}"/>
              </a:ext>
            </a:extLst>
          </p:cNvPr>
          <p:cNvSpPr/>
          <p:nvPr/>
        </p:nvSpPr>
        <p:spPr>
          <a:xfrm flipV="1">
            <a:off x="10791321" y="3422483"/>
            <a:ext cx="901777" cy="434235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0C54FBD-EA90-7933-392D-B2AADF146D7B}"/>
              </a:ext>
            </a:extLst>
          </p:cNvPr>
          <p:cNvSpPr/>
          <p:nvPr/>
        </p:nvSpPr>
        <p:spPr>
          <a:xfrm rot="16200000" flipH="1">
            <a:off x="10690828" y="3740094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ABDD59">
              <a:alpha val="76000"/>
            </a:srgbClr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0AB43C7-568E-5D59-A8FE-51816C732544}"/>
              </a:ext>
            </a:extLst>
          </p:cNvPr>
          <p:cNvSpPr/>
          <p:nvPr/>
        </p:nvSpPr>
        <p:spPr>
          <a:xfrm rot="5400000" flipH="1" flipV="1">
            <a:off x="11142237" y="3740093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62A356"/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CA7B55CA-5D56-A0D3-2668-7BE936EE7B84}"/>
              </a:ext>
            </a:extLst>
          </p:cNvPr>
          <p:cNvSpPr/>
          <p:nvPr/>
        </p:nvSpPr>
        <p:spPr>
          <a:xfrm flipV="1">
            <a:off x="10672553" y="1877005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55D836C1-9CF4-5DD2-BB0B-51495B48AC34}"/>
              </a:ext>
            </a:extLst>
          </p:cNvPr>
          <p:cNvSpPr/>
          <p:nvPr/>
        </p:nvSpPr>
        <p:spPr>
          <a:xfrm rot="16200000" flipH="1">
            <a:off x="10065855" y="2757172"/>
            <a:ext cx="1778583" cy="57528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1575185 w 3486430"/>
              <a:gd name="connsiteY0" fmla="*/ 0 h 1292006"/>
              <a:gd name="connsiteX1" fmla="*/ 1 w 3486430"/>
              <a:gd name="connsiteY1" fmla="*/ 1292007 h 1292006"/>
              <a:gd name="connsiteX2" fmla="*/ 3486430 w 3486430"/>
              <a:gd name="connsiteY2" fmla="*/ 1280178 h 1292006"/>
              <a:gd name="connsiteX3" fmla="*/ 2849480 w 3486430"/>
              <a:gd name="connsiteY3" fmla="*/ 841 h 1292006"/>
              <a:gd name="connsiteX4" fmla="*/ 2849898 w 3486430"/>
              <a:gd name="connsiteY4" fmla="*/ 0 h 1292006"/>
              <a:gd name="connsiteX5" fmla="*/ 2849061 w 3486430"/>
              <a:gd name="connsiteY5" fmla="*/ 0 h 1292006"/>
              <a:gd name="connsiteX6" fmla="*/ 1575185 w 3486430"/>
              <a:gd name="connsiteY6" fmla="*/ 0 h 1292006"/>
              <a:gd name="connsiteX0" fmla="*/ 0 w 4123369"/>
              <a:gd name="connsiteY0" fmla="*/ 25282 h 1292007"/>
              <a:gd name="connsiteX1" fmla="*/ 636940 w 4123369"/>
              <a:gd name="connsiteY1" fmla="*/ 1292007 h 1292007"/>
              <a:gd name="connsiteX2" fmla="*/ 4123369 w 4123369"/>
              <a:gd name="connsiteY2" fmla="*/ 1280178 h 1292007"/>
              <a:gd name="connsiteX3" fmla="*/ 3486419 w 4123369"/>
              <a:gd name="connsiteY3" fmla="*/ 841 h 1292007"/>
              <a:gd name="connsiteX4" fmla="*/ 3486837 w 4123369"/>
              <a:gd name="connsiteY4" fmla="*/ 0 h 1292007"/>
              <a:gd name="connsiteX5" fmla="*/ 3486000 w 4123369"/>
              <a:gd name="connsiteY5" fmla="*/ 0 h 1292007"/>
              <a:gd name="connsiteX6" fmla="*/ 0 w 4123369"/>
              <a:gd name="connsiteY6" fmla="*/ 25282 h 129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3369" h="1292007">
                <a:moveTo>
                  <a:pt x="0" y="25282"/>
                </a:moveTo>
                <a:lnTo>
                  <a:pt x="636940" y="1292007"/>
                </a:lnTo>
                <a:lnTo>
                  <a:pt x="4123369" y="1280178"/>
                </a:lnTo>
                <a:lnTo>
                  <a:pt x="3486419" y="841"/>
                </a:lnTo>
                <a:lnTo>
                  <a:pt x="3486837" y="0"/>
                </a:lnTo>
                <a:lnTo>
                  <a:pt x="3486000" y="0"/>
                </a:lnTo>
                <a:lnTo>
                  <a:pt x="0" y="25282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63E6308A-4331-EAAF-56EE-53AD4D127CFE}"/>
              </a:ext>
            </a:extLst>
          </p:cNvPr>
          <p:cNvSpPr/>
          <p:nvPr/>
        </p:nvSpPr>
        <p:spPr>
          <a:xfrm rot="5400000" flipH="1" flipV="1">
            <a:off x="10632702" y="2757947"/>
            <a:ext cx="1782300" cy="570018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636532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289701 w 1911245"/>
              <a:gd name="connsiteY1" fmla="*/ 1229317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324019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683236 w 1911245"/>
              <a:gd name="connsiteY1" fmla="*/ 1191782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589610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0 w 1911245"/>
              <a:gd name="connsiteY5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0 w 1911245"/>
              <a:gd name="connsiteY4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619264 w 1911245"/>
              <a:gd name="connsiteY3" fmla="*/ 13482 h 1280178"/>
              <a:gd name="connsiteX4" fmla="*/ 0 w 1911245"/>
              <a:gd name="connsiteY4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295488" y="1279365"/>
                </a:lnTo>
                <a:lnTo>
                  <a:pt x="1911245" y="1280178"/>
                </a:lnTo>
                <a:lnTo>
                  <a:pt x="1619264" y="1348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F7304C1A-D17A-B21E-E9F6-0F1AFC0980BC}"/>
              </a:ext>
            </a:extLst>
          </p:cNvPr>
          <p:cNvSpPr/>
          <p:nvPr/>
        </p:nvSpPr>
        <p:spPr>
          <a:xfrm>
            <a:off x="10891052" y="2556737"/>
            <a:ext cx="112984" cy="1269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Rectangle: Rounded Corners 83">
            <a:extLst>
              <a:ext uri="{FF2B5EF4-FFF2-40B4-BE49-F238E27FC236}">
                <a16:creationId xmlns:a16="http://schemas.microsoft.com/office/drawing/2014/main" id="{F629531E-3107-7BC4-A3CF-2C66FAF6BAE9}"/>
              </a:ext>
            </a:extLst>
          </p:cNvPr>
          <p:cNvSpPr/>
          <p:nvPr/>
        </p:nvSpPr>
        <p:spPr>
          <a:xfrm>
            <a:off x="10893600" y="2799166"/>
            <a:ext cx="136176" cy="1026619"/>
          </a:xfrm>
          <a:prstGeom prst="roundRect">
            <a:avLst>
              <a:gd name="adj" fmla="val 50000"/>
            </a:avLst>
          </a:prstGeom>
          <a:solidFill>
            <a:srgbClr val="ABDD59"/>
          </a:solidFill>
          <a:ln>
            <a:solidFill>
              <a:srgbClr val="ABDD59"/>
            </a:solidFill>
          </a:ln>
          <a:effectLst/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EC473329-6DB1-4B46-7073-0542739EFEDD}"/>
              </a:ext>
            </a:extLst>
          </p:cNvPr>
          <p:cNvSpPr txBox="1"/>
          <p:nvPr/>
        </p:nvSpPr>
        <p:spPr>
          <a:xfrm>
            <a:off x="10869218" y="2671135"/>
            <a:ext cx="486441" cy="50783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62A356"/>
                </a:solidFill>
              </a:rPr>
              <a:t>90%</a:t>
            </a:r>
          </a:p>
        </p:txBody>
      </p:sp>
      <p:sp>
        <p:nvSpPr>
          <p:cNvPr id="97" name="SullyAccentText3">
            <a:extLst>
              <a:ext uri="{FF2B5EF4-FFF2-40B4-BE49-F238E27FC236}">
                <a16:creationId xmlns:a16="http://schemas.microsoft.com/office/drawing/2014/main" id="{8B937F84-79A3-52EB-2831-D6B836067AEB}"/>
              </a:ext>
            </a:extLst>
          </p:cNvPr>
          <p:cNvSpPr txBox="1"/>
          <p:nvPr/>
        </p:nvSpPr>
        <p:spPr>
          <a:xfrm rot="15794291">
            <a:off x="10632773" y="2544257"/>
            <a:ext cx="1661982" cy="307777"/>
          </a:xfrm>
          <a:prstGeom prst="rect">
            <a:avLst/>
          </a:prstGeom>
          <a:noFill/>
          <a:scene3d>
            <a:camera prst="isometricOffAxis1Right">
              <a:rot lat="21003001" lon="21131729" rev="2132204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62A356"/>
                </a:solidFill>
                <a:latin typeface="Aptos" panose="020B0004020202020204" pitchFamily="34" charset="0"/>
              </a:rPr>
              <a:t>Trainings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DFD86D6-F71D-5E4A-3D66-B57028FAD994}"/>
              </a:ext>
            </a:extLst>
          </p:cNvPr>
          <p:cNvGrpSpPr/>
          <p:nvPr/>
        </p:nvGrpSpPr>
        <p:grpSpPr>
          <a:xfrm>
            <a:off x="11355644" y="3853001"/>
            <a:ext cx="281678" cy="284829"/>
            <a:chOff x="3198580" y="1800581"/>
            <a:chExt cx="629664" cy="559670"/>
          </a:xfrm>
        </p:grpSpPr>
        <p:sp>
          <p:nvSpPr>
            <p:cNvPr id="62" name="Freeform: Shape 84">
              <a:extLst>
                <a:ext uri="{FF2B5EF4-FFF2-40B4-BE49-F238E27FC236}">
                  <a16:creationId xmlns:a16="http://schemas.microsoft.com/office/drawing/2014/main" id="{9D66C5D5-4CE1-DA86-017C-206717B8D6D4}"/>
                </a:ext>
              </a:extLst>
            </p:cNvPr>
            <p:cNvSpPr/>
            <p:nvPr/>
          </p:nvSpPr>
          <p:spPr>
            <a:xfrm>
              <a:off x="3198580" y="1800581"/>
              <a:ext cx="629664" cy="559670"/>
            </a:xfrm>
            <a:custGeom>
              <a:avLst/>
              <a:gdLst>
                <a:gd name="connsiteX0" fmla="*/ 172593 w 345185"/>
                <a:gd name="connsiteY0" fmla="*/ 0 h 345186"/>
                <a:gd name="connsiteX1" fmla="*/ 0 w 345185"/>
                <a:gd name="connsiteY1" fmla="*/ 172593 h 345186"/>
                <a:gd name="connsiteX2" fmla="*/ 55245 w 345185"/>
                <a:gd name="connsiteY2" fmla="*/ 298895 h 345186"/>
                <a:gd name="connsiteX3" fmla="*/ 45148 w 345185"/>
                <a:gd name="connsiteY3" fmla="*/ 345186 h 345186"/>
                <a:gd name="connsiteX4" fmla="*/ 91535 w 345185"/>
                <a:gd name="connsiteY4" fmla="*/ 324993 h 345186"/>
                <a:gd name="connsiteX5" fmla="*/ 172593 w 345185"/>
                <a:gd name="connsiteY5" fmla="*/ 345186 h 345186"/>
                <a:gd name="connsiteX6" fmla="*/ 345186 w 345185"/>
                <a:gd name="connsiteY6" fmla="*/ 172593 h 345186"/>
                <a:gd name="connsiteX7" fmla="*/ 172593 w 345185"/>
                <a:gd name="connsiteY7" fmla="*/ 0 h 345186"/>
                <a:gd name="connsiteX8" fmla="*/ 100774 w 345185"/>
                <a:gd name="connsiteY8" fmla="*/ 195453 h 345186"/>
                <a:gd name="connsiteX9" fmla="*/ 77914 w 345185"/>
                <a:gd name="connsiteY9" fmla="*/ 172593 h 345186"/>
                <a:gd name="connsiteX10" fmla="*/ 100774 w 345185"/>
                <a:gd name="connsiteY10" fmla="*/ 149733 h 345186"/>
                <a:gd name="connsiteX11" fmla="*/ 123635 w 345185"/>
                <a:gd name="connsiteY11" fmla="*/ 172593 h 345186"/>
                <a:gd name="connsiteX12" fmla="*/ 100774 w 345185"/>
                <a:gd name="connsiteY12" fmla="*/ 195453 h 345186"/>
                <a:gd name="connsiteX13" fmla="*/ 172593 w 345185"/>
                <a:gd name="connsiteY13" fmla="*/ 195453 h 345186"/>
                <a:gd name="connsiteX14" fmla="*/ 149733 w 345185"/>
                <a:gd name="connsiteY14" fmla="*/ 172593 h 345186"/>
                <a:gd name="connsiteX15" fmla="*/ 172593 w 345185"/>
                <a:gd name="connsiteY15" fmla="*/ 149733 h 345186"/>
                <a:gd name="connsiteX16" fmla="*/ 195453 w 345185"/>
                <a:gd name="connsiteY16" fmla="*/ 172593 h 345186"/>
                <a:gd name="connsiteX17" fmla="*/ 172593 w 345185"/>
                <a:gd name="connsiteY17" fmla="*/ 195453 h 345186"/>
                <a:gd name="connsiteX18" fmla="*/ 244412 w 345185"/>
                <a:gd name="connsiteY18" fmla="*/ 195453 h 345186"/>
                <a:gd name="connsiteX19" fmla="*/ 221552 w 345185"/>
                <a:gd name="connsiteY19" fmla="*/ 172593 h 345186"/>
                <a:gd name="connsiteX20" fmla="*/ 244412 w 345185"/>
                <a:gd name="connsiteY20" fmla="*/ 149733 h 345186"/>
                <a:gd name="connsiteX21" fmla="*/ 267271 w 345185"/>
                <a:gd name="connsiteY21" fmla="*/ 172593 h 345186"/>
                <a:gd name="connsiteX22" fmla="*/ 244412 w 345185"/>
                <a:gd name="connsiteY22" fmla="*/ 195453 h 345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5185" h="345186">
                  <a:moveTo>
                    <a:pt x="172593" y="0"/>
                  </a:moveTo>
                  <a:cubicBezTo>
                    <a:pt x="77248" y="0"/>
                    <a:pt x="0" y="77248"/>
                    <a:pt x="0" y="172593"/>
                  </a:cubicBezTo>
                  <a:cubicBezTo>
                    <a:pt x="0" y="222504"/>
                    <a:pt x="21336" y="267367"/>
                    <a:pt x="55245" y="298895"/>
                  </a:cubicBezTo>
                  <a:lnTo>
                    <a:pt x="45148" y="345186"/>
                  </a:lnTo>
                  <a:lnTo>
                    <a:pt x="91535" y="324993"/>
                  </a:lnTo>
                  <a:cubicBezTo>
                    <a:pt x="115729" y="337852"/>
                    <a:pt x="143256" y="345186"/>
                    <a:pt x="172593" y="345186"/>
                  </a:cubicBezTo>
                  <a:cubicBezTo>
                    <a:pt x="267938" y="345186"/>
                    <a:pt x="345186" y="267938"/>
                    <a:pt x="345186" y="172593"/>
                  </a:cubicBezTo>
                  <a:cubicBezTo>
                    <a:pt x="345186" y="77248"/>
                    <a:pt x="267938" y="0"/>
                    <a:pt x="172593" y="0"/>
                  </a:cubicBezTo>
                  <a:close/>
                  <a:moveTo>
                    <a:pt x="100774" y="195453"/>
                  </a:moveTo>
                  <a:cubicBezTo>
                    <a:pt x="88202" y="195453"/>
                    <a:pt x="77914" y="185261"/>
                    <a:pt x="77914" y="172593"/>
                  </a:cubicBezTo>
                  <a:cubicBezTo>
                    <a:pt x="77914" y="159925"/>
                    <a:pt x="88106" y="149733"/>
                    <a:pt x="100774" y="149733"/>
                  </a:cubicBezTo>
                  <a:cubicBezTo>
                    <a:pt x="113443" y="149733"/>
                    <a:pt x="123635" y="159925"/>
                    <a:pt x="123635" y="172593"/>
                  </a:cubicBezTo>
                  <a:cubicBezTo>
                    <a:pt x="123635" y="185261"/>
                    <a:pt x="113443" y="195453"/>
                    <a:pt x="100774" y="195453"/>
                  </a:cubicBezTo>
                  <a:close/>
                  <a:moveTo>
                    <a:pt x="172593" y="195453"/>
                  </a:moveTo>
                  <a:cubicBezTo>
                    <a:pt x="160020" y="195453"/>
                    <a:pt x="149733" y="185261"/>
                    <a:pt x="149733" y="172593"/>
                  </a:cubicBezTo>
                  <a:cubicBezTo>
                    <a:pt x="149733" y="159925"/>
                    <a:pt x="159925" y="149733"/>
                    <a:pt x="172593" y="149733"/>
                  </a:cubicBezTo>
                  <a:cubicBezTo>
                    <a:pt x="185261" y="149733"/>
                    <a:pt x="195453" y="159925"/>
                    <a:pt x="195453" y="172593"/>
                  </a:cubicBezTo>
                  <a:cubicBezTo>
                    <a:pt x="195453" y="185261"/>
                    <a:pt x="185261" y="195453"/>
                    <a:pt x="172593" y="195453"/>
                  </a:cubicBezTo>
                  <a:close/>
                  <a:moveTo>
                    <a:pt x="244412" y="195453"/>
                  </a:moveTo>
                  <a:cubicBezTo>
                    <a:pt x="231838" y="195453"/>
                    <a:pt x="221552" y="185261"/>
                    <a:pt x="221552" y="172593"/>
                  </a:cubicBezTo>
                  <a:cubicBezTo>
                    <a:pt x="221552" y="159925"/>
                    <a:pt x="231743" y="149733"/>
                    <a:pt x="244412" y="149733"/>
                  </a:cubicBezTo>
                  <a:cubicBezTo>
                    <a:pt x="257080" y="149733"/>
                    <a:pt x="267271" y="159925"/>
                    <a:pt x="267271" y="172593"/>
                  </a:cubicBezTo>
                  <a:cubicBezTo>
                    <a:pt x="267271" y="185261"/>
                    <a:pt x="257080" y="195453"/>
                    <a:pt x="244412" y="19545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60E51B9C-8CB6-21DB-9087-E9477FFE5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212" y="1867003"/>
              <a:ext cx="412127" cy="404017"/>
            </a:xfrm>
            <a:prstGeom prst="rect">
              <a:avLst/>
            </a:prstGeom>
          </p:spPr>
        </p:pic>
      </p:grpSp>
      <p:sp>
        <p:nvSpPr>
          <p:cNvPr id="2" name="Title 6">
            <a:extLst>
              <a:ext uri="{FF2B5EF4-FFF2-40B4-BE49-F238E27FC236}">
                <a16:creationId xmlns:a16="http://schemas.microsoft.com/office/drawing/2014/main" id="{3E7DACB9-71F7-0E7E-43C8-55A9F32221E4}"/>
              </a:ext>
            </a:extLst>
          </p:cNvPr>
          <p:cNvSpPr txBox="1">
            <a:spLocks/>
          </p:cNvSpPr>
          <p:nvPr/>
        </p:nvSpPr>
        <p:spPr>
          <a:xfrm>
            <a:off x="295855" y="68114"/>
            <a:ext cx="7900465" cy="316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Progress during the Kick off phase on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Trainings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07C1BC"/>
              </a:solidFill>
              <a:effectLst/>
              <a:uLnTx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F198EDC-04FC-025E-86A4-BE0B5878CD58}"/>
              </a:ext>
            </a:extLst>
          </p:cNvPr>
          <p:cNvCxnSpPr>
            <a:cxnSpLocks/>
          </p:cNvCxnSpPr>
          <p:nvPr/>
        </p:nvCxnSpPr>
        <p:spPr>
          <a:xfrm>
            <a:off x="393385" y="410428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pic>
        <p:nvPicPr>
          <p:cNvPr id="87" name="Picture 86">
            <a:extLst>
              <a:ext uri="{FF2B5EF4-FFF2-40B4-BE49-F238E27FC236}">
                <a16:creationId xmlns:a16="http://schemas.microsoft.com/office/drawing/2014/main" id="{0F43BAC1-A206-99C5-3C16-26EA6E776C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10" y="791287"/>
            <a:ext cx="4379060" cy="247283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pic>
        <p:nvPicPr>
          <p:cNvPr id="93" name="Picture 92">
            <a:extLst>
              <a:ext uri="{FF2B5EF4-FFF2-40B4-BE49-F238E27FC236}">
                <a16:creationId xmlns:a16="http://schemas.microsoft.com/office/drawing/2014/main" id="{44C9A949-BE0B-DC2A-7988-A19DF67076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410" y="3334359"/>
            <a:ext cx="4379060" cy="247438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152074EB-61F3-6419-94D6-A90463A2A86D}"/>
              </a:ext>
            </a:extLst>
          </p:cNvPr>
          <p:cNvSpPr txBox="1"/>
          <p:nvPr/>
        </p:nvSpPr>
        <p:spPr>
          <a:xfrm>
            <a:off x="1973942" y="485677"/>
            <a:ext cx="15643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E-LEARNING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B6BC5030-6931-BC13-3159-D81E8DF173D7}"/>
              </a:ext>
            </a:extLst>
          </p:cNvPr>
          <p:cNvSpPr txBox="1"/>
          <p:nvPr/>
        </p:nvSpPr>
        <p:spPr>
          <a:xfrm>
            <a:off x="5767439" y="485676"/>
            <a:ext cx="457600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PROCUREMENT OFFICERS AD’ HOC TRAINING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C356069C-C893-5234-57C1-8F49F2F36B0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0056" y="824550"/>
            <a:ext cx="4362708" cy="2439568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7C44869-17A6-E5A6-DD0D-FA3934C1A54D}"/>
              </a:ext>
            </a:extLst>
          </p:cNvPr>
          <p:cNvSpPr txBox="1"/>
          <p:nvPr/>
        </p:nvSpPr>
        <p:spPr>
          <a:xfrm>
            <a:off x="5830056" y="5854865"/>
            <a:ext cx="38034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CH" sz="1400" dirty="0">
                <a:latin typeface="Aptos" panose="020B0004020202020204" pitchFamily="34" charset="0"/>
              </a:rPr>
              <a:t>Training </a:t>
            </a:r>
            <a:r>
              <a:rPr lang="fr-CH" sz="1400" dirty="0" err="1">
                <a:latin typeface="Aptos" panose="020B0004020202020204" pitchFamily="34" charset="0"/>
              </a:rPr>
              <a:t>under</a:t>
            </a:r>
            <a:r>
              <a:rPr lang="fr-CH" sz="1400" dirty="0">
                <a:latin typeface="Aptos" panose="020B0004020202020204" pitchFamily="34" charset="0"/>
              </a:rPr>
              <a:t> </a:t>
            </a:r>
            <a:r>
              <a:rPr lang="fr-CH" sz="1400" dirty="0" err="1">
                <a:latin typeface="Aptos" panose="020B0004020202020204" pitchFamily="34" charset="0"/>
              </a:rPr>
              <a:t>finalization</a:t>
            </a:r>
            <a:r>
              <a:rPr lang="en-CH" sz="1400" dirty="0">
                <a:latin typeface="Aptos" panose="020B0004020202020204" pitchFamily="34" charset="0"/>
              </a:rPr>
              <a:t>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89CED98-4D0C-CEBC-043E-6701D7C126E8}"/>
              </a:ext>
            </a:extLst>
          </p:cNvPr>
          <p:cNvSpPr txBox="1"/>
          <p:nvPr/>
        </p:nvSpPr>
        <p:spPr>
          <a:xfrm>
            <a:off x="561803" y="5854865"/>
            <a:ext cx="4657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CH" sz="1400" dirty="0">
                <a:latin typeface="Aptos" panose="020B0004020202020204" pitchFamily="34" charset="0"/>
              </a:rPr>
              <a:t>118 </a:t>
            </a:r>
            <a:r>
              <a:rPr lang="fr-CH" sz="1400" dirty="0" err="1">
                <a:latin typeface="Aptos" panose="020B0004020202020204" pitchFamily="34" charset="0"/>
              </a:rPr>
              <a:t>persons</a:t>
            </a:r>
            <a:r>
              <a:rPr lang="fr-CH" sz="1400" dirty="0">
                <a:latin typeface="Aptos" panose="020B0004020202020204" pitchFamily="34" charset="0"/>
              </a:rPr>
              <a:t> </a:t>
            </a:r>
            <a:r>
              <a:rPr lang="fr-CH" sz="1400" dirty="0" err="1">
                <a:latin typeface="Aptos" panose="020B0004020202020204" pitchFamily="34" charset="0"/>
              </a:rPr>
              <a:t>attended</a:t>
            </a:r>
            <a:r>
              <a:rPr lang="fr-CH" sz="1400" dirty="0">
                <a:latin typeface="Aptos" panose="020B0004020202020204" pitchFamily="34" charset="0"/>
              </a:rPr>
              <a:t> the e-learning </a:t>
            </a:r>
            <a:r>
              <a:rPr lang="fr-CH" sz="1400" dirty="0" err="1">
                <a:latin typeface="Aptos" panose="020B0004020202020204" pitchFamily="34" charset="0"/>
              </a:rPr>
              <a:t>so</a:t>
            </a:r>
            <a:r>
              <a:rPr lang="fr-CH" sz="1400" dirty="0">
                <a:latin typeface="Aptos" panose="020B0004020202020204" pitchFamily="34" charset="0"/>
              </a:rPr>
              <a:t> far.</a:t>
            </a:r>
            <a:endParaRPr lang="en-CH" sz="1400" dirty="0">
              <a:latin typeface="Aptos" panose="020B00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C91EF72-A6DA-1469-5243-839375E871F7}"/>
              </a:ext>
            </a:extLst>
          </p:cNvPr>
          <p:cNvSpPr txBox="1"/>
          <p:nvPr/>
        </p:nvSpPr>
        <p:spPr>
          <a:xfrm>
            <a:off x="10697069" y="1987897"/>
            <a:ext cx="1037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i="1" dirty="0">
                <a:solidFill>
                  <a:srgbClr val="62A356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€ERP</a:t>
            </a:r>
            <a:r>
              <a:rPr lang="en-IN" sz="1400" b="1" i="1" baseline="30000" dirty="0">
                <a:solidFill>
                  <a:srgbClr val="62A356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3</a:t>
            </a:r>
            <a:endParaRPr lang="en-GB" sz="1400" b="1" i="1" dirty="0">
              <a:solidFill>
                <a:srgbClr val="62A356"/>
              </a:solidFill>
              <a:latin typeface="Aptos" panose="020B0004020202020204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CBA616C-DF65-88E0-9CB9-1AFD746A98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0056" y="3334359"/>
            <a:ext cx="4362708" cy="245344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5909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90" grpId="0"/>
      <p:bldP spid="94" grpId="0"/>
      <p:bldP spid="95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E56E1E-19BD-488A-5CF7-43A3DEBC34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BD630E3-4A45-641C-C357-A897CE156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6" y="397968"/>
            <a:ext cx="10588012" cy="57702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911574C-C96F-FD8A-EE9C-BC7275A98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8228"/>
            <a:ext cx="9888510" cy="5387796"/>
          </a:xfrm>
          <a:prstGeom prst="rect">
            <a:avLst/>
          </a:prstGeom>
        </p:spPr>
      </p:pic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D99F3F75-1B7D-FCC8-4444-D85EEF0DB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0337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260040C6-77FA-2302-396B-2498D03EDC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80337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86398872-6894-30E4-B46E-2B9DFB95F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80337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3B751D1C-1D6C-921C-18F4-04480340F055}"/>
              </a:ext>
            </a:extLst>
          </p:cNvPr>
          <p:cNvSpPr txBox="1">
            <a:spLocks/>
          </p:cNvSpPr>
          <p:nvPr/>
        </p:nvSpPr>
        <p:spPr>
          <a:xfrm>
            <a:off x="10184580" y="6380337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5B553555-C32A-5C55-E2D3-8F069BB7FBCF}"/>
              </a:ext>
            </a:extLst>
          </p:cNvPr>
          <p:cNvSpPr/>
          <p:nvPr/>
        </p:nvSpPr>
        <p:spPr>
          <a:xfrm flipV="1">
            <a:off x="10877125" y="3784807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81D5DDB7-4037-F946-F19C-AB48E80F1C00}"/>
              </a:ext>
            </a:extLst>
          </p:cNvPr>
          <p:cNvSpPr/>
          <p:nvPr/>
        </p:nvSpPr>
        <p:spPr>
          <a:xfrm rot="16200000" flipH="1">
            <a:off x="10749933" y="4186799"/>
            <a:ext cx="824400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5265D663-80C4-5EF5-83A3-EF96E84ABD55}"/>
              </a:ext>
            </a:extLst>
          </p:cNvPr>
          <p:cNvSpPr/>
          <p:nvPr/>
        </p:nvSpPr>
        <p:spPr>
          <a:xfrm rot="5400000" flipH="1" flipV="1">
            <a:off x="11321271" y="4186799"/>
            <a:ext cx="824401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2CE84DC9-3D2A-9C62-BB2C-71BE934BB870}"/>
              </a:ext>
            </a:extLst>
          </p:cNvPr>
          <p:cNvSpPr/>
          <p:nvPr/>
        </p:nvSpPr>
        <p:spPr>
          <a:xfrm flipV="1">
            <a:off x="11000943" y="3396023"/>
            <a:ext cx="901777" cy="434235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F8091F75-795C-0B9F-F936-CA5B7C3A51C9}"/>
              </a:ext>
            </a:extLst>
          </p:cNvPr>
          <p:cNvSpPr/>
          <p:nvPr/>
        </p:nvSpPr>
        <p:spPr>
          <a:xfrm rot="16200000" flipH="1">
            <a:off x="10900449" y="3713634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FFC000">
              <a:alpha val="76000"/>
            </a:srgbClr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D4804A11-BC0E-D54E-B9C0-C173B32A4891}"/>
              </a:ext>
            </a:extLst>
          </p:cNvPr>
          <p:cNvSpPr/>
          <p:nvPr/>
        </p:nvSpPr>
        <p:spPr>
          <a:xfrm rot="5400000" flipH="1" flipV="1">
            <a:off x="11351859" y="3713634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FF701E"/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713086EA-B8B1-60F3-C502-DC5103D2A384}"/>
              </a:ext>
            </a:extLst>
          </p:cNvPr>
          <p:cNvSpPr/>
          <p:nvPr/>
        </p:nvSpPr>
        <p:spPr>
          <a:xfrm flipV="1">
            <a:off x="10882174" y="1850546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8F73E862-E1A6-5967-2D00-176A06AE3EFE}"/>
              </a:ext>
            </a:extLst>
          </p:cNvPr>
          <p:cNvSpPr/>
          <p:nvPr/>
        </p:nvSpPr>
        <p:spPr>
          <a:xfrm rot="16200000" flipH="1">
            <a:off x="10275476" y="2730712"/>
            <a:ext cx="1778583" cy="57528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1575185 w 3486430"/>
              <a:gd name="connsiteY0" fmla="*/ 0 h 1292006"/>
              <a:gd name="connsiteX1" fmla="*/ 1 w 3486430"/>
              <a:gd name="connsiteY1" fmla="*/ 1292007 h 1292006"/>
              <a:gd name="connsiteX2" fmla="*/ 3486430 w 3486430"/>
              <a:gd name="connsiteY2" fmla="*/ 1280178 h 1292006"/>
              <a:gd name="connsiteX3" fmla="*/ 2849480 w 3486430"/>
              <a:gd name="connsiteY3" fmla="*/ 841 h 1292006"/>
              <a:gd name="connsiteX4" fmla="*/ 2849898 w 3486430"/>
              <a:gd name="connsiteY4" fmla="*/ 0 h 1292006"/>
              <a:gd name="connsiteX5" fmla="*/ 2849061 w 3486430"/>
              <a:gd name="connsiteY5" fmla="*/ 0 h 1292006"/>
              <a:gd name="connsiteX6" fmla="*/ 1575185 w 3486430"/>
              <a:gd name="connsiteY6" fmla="*/ 0 h 1292006"/>
              <a:gd name="connsiteX0" fmla="*/ 0 w 4123369"/>
              <a:gd name="connsiteY0" fmla="*/ 25282 h 1292007"/>
              <a:gd name="connsiteX1" fmla="*/ 636940 w 4123369"/>
              <a:gd name="connsiteY1" fmla="*/ 1292007 h 1292007"/>
              <a:gd name="connsiteX2" fmla="*/ 4123369 w 4123369"/>
              <a:gd name="connsiteY2" fmla="*/ 1280178 h 1292007"/>
              <a:gd name="connsiteX3" fmla="*/ 3486419 w 4123369"/>
              <a:gd name="connsiteY3" fmla="*/ 841 h 1292007"/>
              <a:gd name="connsiteX4" fmla="*/ 3486837 w 4123369"/>
              <a:gd name="connsiteY4" fmla="*/ 0 h 1292007"/>
              <a:gd name="connsiteX5" fmla="*/ 3486000 w 4123369"/>
              <a:gd name="connsiteY5" fmla="*/ 0 h 1292007"/>
              <a:gd name="connsiteX6" fmla="*/ 0 w 4123369"/>
              <a:gd name="connsiteY6" fmla="*/ 25282 h 129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3369" h="1292007">
                <a:moveTo>
                  <a:pt x="0" y="25282"/>
                </a:moveTo>
                <a:lnTo>
                  <a:pt x="636940" y="1292007"/>
                </a:lnTo>
                <a:lnTo>
                  <a:pt x="4123369" y="1280178"/>
                </a:lnTo>
                <a:lnTo>
                  <a:pt x="3486419" y="841"/>
                </a:lnTo>
                <a:lnTo>
                  <a:pt x="3486837" y="0"/>
                </a:lnTo>
                <a:lnTo>
                  <a:pt x="3486000" y="0"/>
                </a:lnTo>
                <a:lnTo>
                  <a:pt x="0" y="25282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C1B698AA-9A09-E703-70CB-B823D6A607E7}"/>
              </a:ext>
            </a:extLst>
          </p:cNvPr>
          <p:cNvSpPr/>
          <p:nvPr/>
        </p:nvSpPr>
        <p:spPr>
          <a:xfrm rot="5400000" flipH="1" flipV="1">
            <a:off x="10842323" y="2731488"/>
            <a:ext cx="1782300" cy="570018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636532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289701 w 1911245"/>
              <a:gd name="connsiteY1" fmla="*/ 1229317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324019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683236 w 1911245"/>
              <a:gd name="connsiteY1" fmla="*/ 1191782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589610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0 w 1911245"/>
              <a:gd name="connsiteY5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0 w 1911245"/>
              <a:gd name="connsiteY4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619264 w 1911245"/>
              <a:gd name="connsiteY3" fmla="*/ 13482 h 1280178"/>
              <a:gd name="connsiteX4" fmla="*/ 0 w 1911245"/>
              <a:gd name="connsiteY4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295488" y="1279365"/>
                </a:lnTo>
                <a:lnTo>
                  <a:pt x="1911245" y="1280178"/>
                </a:lnTo>
                <a:lnTo>
                  <a:pt x="1619264" y="1348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DC62A163-8498-63F6-E9C9-DA0D77C638C8}"/>
              </a:ext>
            </a:extLst>
          </p:cNvPr>
          <p:cNvSpPr/>
          <p:nvPr/>
        </p:nvSpPr>
        <p:spPr>
          <a:xfrm>
            <a:off x="11095045" y="2530278"/>
            <a:ext cx="112984" cy="1269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0046CB84-F6D0-C4CC-D466-0F0FEC3666BB}"/>
              </a:ext>
            </a:extLst>
          </p:cNvPr>
          <p:cNvSpPr/>
          <p:nvPr/>
        </p:nvSpPr>
        <p:spPr>
          <a:xfrm>
            <a:off x="11100673" y="2674503"/>
            <a:ext cx="107356" cy="1125609"/>
          </a:xfrm>
          <a:prstGeom prst="roundRect">
            <a:avLst>
              <a:gd name="adj" fmla="val 50000"/>
            </a:avLst>
          </a:prstGeom>
          <a:solidFill>
            <a:srgbClr val="FFC000"/>
          </a:solidFill>
          <a:ln>
            <a:solidFill>
              <a:srgbClr val="FFC000"/>
            </a:solidFill>
          </a:ln>
          <a:effectLst/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ABAFB3C1-4FF3-396B-1AED-315C7E1F00CC}"/>
              </a:ext>
            </a:extLst>
          </p:cNvPr>
          <p:cNvSpPr txBox="1"/>
          <p:nvPr/>
        </p:nvSpPr>
        <p:spPr>
          <a:xfrm>
            <a:off x="11099294" y="2517277"/>
            <a:ext cx="442472" cy="50783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FFC000"/>
                </a:solidFill>
              </a:rPr>
              <a:t>90 %</a:t>
            </a:r>
          </a:p>
        </p:txBody>
      </p:sp>
      <p:sp>
        <p:nvSpPr>
          <p:cNvPr id="98" name="SullyAccentText4">
            <a:extLst>
              <a:ext uri="{FF2B5EF4-FFF2-40B4-BE49-F238E27FC236}">
                <a16:creationId xmlns:a16="http://schemas.microsoft.com/office/drawing/2014/main" id="{64631A24-7336-9330-CADA-4FC65575D602}"/>
              </a:ext>
            </a:extLst>
          </p:cNvPr>
          <p:cNvSpPr txBox="1"/>
          <p:nvPr/>
        </p:nvSpPr>
        <p:spPr>
          <a:xfrm rot="15794291">
            <a:off x="10882138" y="2441690"/>
            <a:ext cx="1661982" cy="307777"/>
          </a:xfrm>
          <a:prstGeom prst="rect">
            <a:avLst/>
          </a:prstGeom>
          <a:noFill/>
          <a:scene3d>
            <a:camera prst="isometricOffAxis1Right">
              <a:rot lat="21003001" lon="21131729" rev="2132204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FFC000"/>
                </a:solidFill>
                <a:latin typeface="Aptos" panose="020B0004020202020204" pitchFamily="34" charset="0"/>
              </a:rPr>
              <a:t>Tools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231C810-AEBB-4BEE-35D0-6670FE008180}"/>
              </a:ext>
            </a:extLst>
          </p:cNvPr>
          <p:cNvGrpSpPr/>
          <p:nvPr/>
        </p:nvGrpSpPr>
        <p:grpSpPr>
          <a:xfrm>
            <a:off x="11541831" y="3839731"/>
            <a:ext cx="290310" cy="285034"/>
            <a:chOff x="5896405" y="885489"/>
            <a:chExt cx="629664" cy="559670"/>
          </a:xfrm>
        </p:grpSpPr>
        <p:sp>
          <p:nvSpPr>
            <p:cNvPr id="74" name="Freeform: Shape 205">
              <a:extLst>
                <a:ext uri="{FF2B5EF4-FFF2-40B4-BE49-F238E27FC236}">
                  <a16:creationId xmlns:a16="http://schemas.microsoft.com/office/drawing/2014/main" id="{185B3ECB-BBB9-C722-028A-372CC06392CB}"/>
                </a:ext>
              </a:extLst>
            </p:cNvPr>
            <p:cNvSpPr/>
            <p:nvPr/>
          </p:nvSpPr>
          <p:spPr>
            <a:xfrm>
              <a:off x="5896405" y="885489"/>
              <a:ext cx="629664" cy="559670"/>
            </a:xfrm>
            <a:custGeom>
              <a:avLst/>
              <a:gdLst>
                <a:gd name="connsiteX0" fmla="*/ 172593 w 345185"/>
                <a:gd name="connsiteY0" fmla="*/ 0 h 345186"/>
                <a:gd name="connsiteX1" fmla="*/ 0 w 345185"/>
                <a:gd name="connsiteY1" fmla="*/ 172593 h 345186"/>
                <a:gd name="connsiteX2" fmla="*/ 55245 w 345185"/>
                <a:gd name="connsiteY2" fmla="*/ 298895 h 345186"/>
                <a:gd name="connsiteX3" fmla="*/ 45148 w 345185"/>
                <a:gd name="connsiteY3" fmla="*/ 345186 h 345186"/>
                <a:gd name="connsiteX4" fmla="*/ 91535 w 345185"/>
                <a:gd name="connsiteY4" fmla="*/ 324993 h 345186"/>
                <a:gd name="connsiteX5" fmla="*/ 172593 w 345185"/>
                <a:gd name="connsiteY5" fmla="*/ 345186 h 345186"/>
                <a:gd name="connsiteX6" fmla="*/ 345186 w 345185"/>
                <a:gd name="connsiteY6" fmla="*/ 172593 h 345186"/>
                <a:gd name="connsiteX7" fmla="*/ 172593 w 345185"/>
                <a:gd name="connsiteY7" fmla="*/ 0 h 345186"/>
                <a:gd name="connsiteX8" fmla="*/ 100774 w 345185"/>
                <a:gd name="connsiteY8" fmla="*/ 195453 h 345186"/>
                <a:gd name="connsiteX9" fmla="*/ 77914 w 345185"/>
                <a:gd name="connsiteY9" fmla="*/ 172593 h 345186"/>
                <a:gd name="connsiteX10" fmla="*/ 100774 w 345185"/>
                <a:gd name="connsiteY10" fmla="*/ 149733 h 345186"/>
                <a:gd name="connsiteX11" fmla="*/ 123635 w 345185"/>
                <a:gd name="connsiteY11" fmla="*/ 172593 h 345186"/>
                <a:gd name="connsiteX12" fmla="*/ 100774 w 345185"/>
                <a:gd name="connsiteY12" fmla="*/ 195453 h 345186"/>
                <a:gd name="connsiteX13" fmla="*/ 172593 w 345185"/>
                <a:gd name="connsiteY13" fmla="*/ 195453 h 345186"/>
                <a:gd name="connsiteX14" fmla="*/ 149733 w 345185"/>
                <a:gd name="connsiteY14" fmla="*/ 172593 h 345186"/>
                <a:gd name="connsiteX15" fmla="*/ 172593 w 345185"/>
                <a:gd name="connsiteY15" fmla="*/ 149733 h 345186"/>
                <a:gd name="connsiteX16" fmla="*/ 195453 w 345185"/>
                <a:gd name="connsiteY16" fmla="*/ 172593 h 345186"/>
                <a:gd name="connsiteX17" fmla="*/ 172593 w 345185"/>
                <a:gd name="connsiteY17" fmla="*/ 195453 h 345186"/>
                <a:gd name="connsiteX18" fmla="*/ 244412 w 345185"/>
                <a:gd name="connsiteY18" fmla="*/ 195453 h 345186"/>
                <a:gd name="connsiteX19" fmla="*/ 221552 w 345185"/>
                <a:gd name="connsiteY19" fmla="*/ 172593 h 345186"/>
                <a:gd name="connsiteX20" fmla="*/ 244412 w 345185"/>
                <a:gd name="connsiteY20" fmla="*/ 149733 h 345186"/>
                <a:gd name="connsiteX21" fmla="*/ 267271 w 345185"/>
                <a:gd name="connsiteY21" fmla="*/ 172593 h 345186"/>
                <a:gd name="connsiteX22" fmla="*/ 244412 w 345185"/>
                <a:gd name="connsiteY22" fmla="*/ 195453 h 345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45185" h="345186">
                  <a:moveTo>
                    <a:pt x="172593" y="0"/>
                  </a:moveTo>
                  <a:cubicBezTo>
                    <a:pt x="77248" y="0"/>
                    <a:pt x="0" y="77248"/>
                    <a:pt x="0" y="172593"/>
                  </a:cubicBezTo>
                  <a:cubicBezTo>
                    <a:pt x="0" y="222504"/>
                    <a:pt x="21336" y="267367"/>
                    <a:pt x="55245" y="298895"/>
                  </a:cubicBezTo>
                  <a:lnTo>
                    <a:pt x="45148" y="345186"/>
                  </a:lnTo>
                  <a:lnTo>
                    <a:pt x="91535" y="324993"/>
                  </a:lnTo>
                  <a:cubicBezTo>
                    <a:pt x="115729" y="337852"/>
                    <a:pt x="143256" y="345186"/>
                    <a:pt x="172593" y="345186"/>
                  </a:cubicBezTo>
                  <a:cubicBezTo>
                    <a:pt x="267938" y="345186"/>
                    <a:pt x="345186" y="267938"/>
                    <a:pt x="345186" y="172593"/>
                  </a:cubicBezTo>
                  <a:cubicBezTo>
                    <a:pt x="345186" y="77248"/>
                    <a:pt x="267938" y="0"/>
                    <a:pt x="172593" y="0"/>
                  </a:cubicBezTo>
                  <a:close/>
                  <a:moveTo>
                    <a:pt x="100774" y="195453"/>
                  </a:moveTo>
                  <a:cubicBezTo>
                    <a:pt x="88202" y="195453"/>
                    <a:pt x="77914" y="185261"/>
                    <a:pt x="77914" y="172593"/>
                  </a:cubicBezTo>
                  <a:cubicBezTo>
                    <a:pt x="77914" y="159925"/>
                    <a:pt x="88106" y="149733"/>
                    <a:pt x="100774" y="149733"/>
                  </a:cubicBezTo>
                  <a:cubicBezTo>
                    <a:pt x="113443" y="149733"/>
                    <a:pt x="123635" y="159925"/>
                    <a:pt x="123635" y="172593"/>
                  </a:cubicBezTo>
                  <a:cubicBezTo>
                    <a:pt x="123635" y="185261"/>
                    <a:pt x="113443" y="195453"/>
                    <a:pt x="100774" y="195453"/>
                  </a:cubicBezTo>
                  <a:close/>
                  <a:moveTo>
                    <a:pt x="172593" y="195453"/>
                  </a:moveTo>
                  <a:cubicBezTo>
                    <a:pt x="160020" y="195453"/>
                    <a:pt x="149733" y="185261"/>
                    <a:pt x="149733" y="172593"/>
                  </a:cubicBezTo>
                  <a:cubicBezTo>
                    <a:pt x="149733" y="159925"/>
                    <a:pt x="159925" y="149733"/>
                    <a:pt x="172593" y="149733"/>
                  </a:cubicBezTo>
                  <a:cubicBezTo>
                    <a:pt x="185261" y="149733"/>
                    <a:pt x="195453" y="159925"/>
                    <a:pt x="195453" y="172593"/>
                  </a:cubicBezTo>
                  <a:cubicBezTo>
                    <a:pt x="195453" y="185261"/>
                    <a:pt x="185261" y="195453"/>
                    <a:pt x="172593" y="195453"/>
                  </a:cubicBezTo>
                  <a:close/>
                  <a:moveTo>
                    <a:pt x="244412" y="195453"/>
                  </a:moveTo>
                  <a:cubicBezTo>
                    <a:pt x="231838" y="195453"/>
                    <a:pt x="221552" y="185261"/>
                    <a:pt x="221552" y="172593"/>
                  </a:cubicBezTo>
                  <a:cubicBezTo>
                    <a:pt x="221552" y="159925"/>
                    <a:pt x="231743" y="149733"/>
                    <a:pt x="244412" y="149733"/>
                  </a:cubicBezTo>
                  <a:cubicBezTo>
                    <a:pt x="257080" y="149733"/>
                    <a:pt x="267271" y="159925"/>
                    <a:pt x="267271" y="172593"/>
                  </a:cubicBezTo>
                  <a:cubicBezTo>
                    <a:pt x="267271" y="185261"/>
                    <a:pt x="257080" y="195453"/>
                    <a:pt x="244412" y="195453"/>
                  </a:cubicBez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99" name="Picture 98">
              <a:extLst>
                <a:ext uri="{FF2B5EF4-FFF2-40B4-BE49-F238E27FC236}">
                  <a16:creationId xmlns:a16="http://schemas.microsoft.com/office/drawing/2014/main" id="{9948B05C-1FBC-46CF-3D2A-B4F650CB7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24975" y="946080"/>
              <a:ext cx="386208" cy="408793"/>
            </a:xfrm>
            <a:prstGeom prst="rect">
              <a:avLst/>
            </a:prstGeom>
          </p:spPr>
        </p:pic>
      </p:grpSp>
      <p:sp>
        <p:nvSpPr>
          <p:cNvPr id="3" name="Title 6">
            <a:extLst>
              <a:ext uri="{FF2B5EF4-FFF2-40B4-BE49-F238E27FC236}">
                <a16:creationId xmlns:a16="http://schemas.microsoft.com/office/drawing/2014/main" id="{605F2F2B-5F2E-000D-3141-EA092BAC73D1}"/>
              </a:ext>
            </a:extLst>
          </p:cNvPr>
          <p:cNvSpPr txBox="1">
            <a:spLocks/>
          </p:cNvSpPr>
          <p:nvPr/>
        </p:nvSpPr>
        <p:spPr>
          <a:xfrm>
            <a:off x="323563" y="56708"/>
            <a:ext cx="8791993" cy="316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Progress during the Kick off phase on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Tools - Supplier sustainability Due Diligence Tool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07C1BC"/>
              </a:solidFill>
              <a:effectLst/>
              <a:uLnTx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FA96C0D-1417-EFD6-4F1F-77FA3DFC4246}"/>
              </a:ext>
            </a:extLst>
          </p:cNvPr>
          <p:cNvCxnSpPr>
            <a:cxnSpLocks/>
          </p:cNvCxnSpPr>
          <p:nvPr/>
        </p:nvCxnSpPr>
        <p:spPr>
          <a:xfrm>
            <a:off x="421093" y="397968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4" name="Rounded Rectangle 7">
            <a:extLst>
              <a:ext uri="{FF2B5EF4-FFF2-40B4-BE49-F238E27FC236}">
                <a16:creationId xmlns:a16="http://schemas.microsoft.com/office/drawing/2014/main" id="{F87B7C05-4C62-DFB3-2DDC-6FE9CA24BD9D}"/>
              </a:ext>
            </a:extLst>
          </p:cNvPr>
          <p:cNvSpPr/>
          <p:nvPr/>
        </p:nvSpPr>
        <p:spPr>
          <a:xfrm>
            <a:off x="8472045" y="1752249"/>
            <a:ext cx="1276709" cy="204979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42731FD-5B41-C120-8CCA-63AC795A8690}"/>
              </a:ext>
            </a:extLst>
          </p:cNvPr>
          <p:cNvSpPr txBox="1"/>
          <p:nvPr/>
        </p:nvSpPr>
        <p:spPr>
          <a:xfrm>
            <a:off x="10903703" y="1977943"/>
            <a:ext cx="1037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i="1" dirty="0">
                <a:solidFill>
                  <a:srgbClr val="FFC000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€ERP</a:t>
            </a:r>
            <a:r>
              <a:rPr lang="en-IN" sz="1400" b="1" i="1" baseline="30000" dirty="0">
                <a:solidFill>
                  <a:srgbClr val="FFC000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3</a:t>
            </a:r>
            <a:endParaRPr lang="en-GB" sz="1400" b="1" i="1" dirty="0">
              <a:solidFill>
                <a:srgbClr val="FFC000"/>
              </a:solidFill>
              <a:latin typeface="Aptos" panose="020B0004020202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4646A1B-DBA9-26A1-A75B-2618C5E0B8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874" y="469314"/>
            <a:ext cx="8289156" cy="344756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2C7C8A9-A312-7457-203E-D8C329B59A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293" y="433131"/>
            <a:ext cx="10499554" cy="5735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47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 animBg="1"/>
      <p:bldP spid="91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09158-1505-9B97-9021-D4A75A1467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3">
            <a:extLst>
              <a:ext uri="{FF2B5EF4-FFF2-40B4-BE49-F238E27FC236}">
                <a16:creationId xmlns:a16="http://schemas.microsoft.com/office/drawing/2014/main" id="{F01346B2-BA93-D4B4-270B-8212E1C97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61483"/>
            <a:ext cx="681254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Date Placeholder 1">
            <a:extLst>
              <a:ext uri="{FF2B5EF4-FFF2-40B4-BE49-F238E27FC236}">
                <a16:creationId xmlns:a16="http://schemas.microsoft.com/office/drawing/2014/main" id="{AE9CA251-99CE-E736-C939-E6D947DD51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1725" y="6361483"/>
            <a:ext cx="63116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25.03.2025</a:t>
            </a:r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F0E661E7-11C6-6754-577C-B0C267B1B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9010" y="6361483"/>
            <a:ext cx="8373709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E. Cennini / IPT-PI-SE │Environmentally responsible procurement Policy – Progress report</a:t>
            </a:r>
          </a:p>
        </p:txBody>
      </p:sp>
      <p:sp>
        <p:nvSpPr>
          <p:cNvPr id="9" name="Date Placeholder 1">
            <a:extLst>
              <a:ext uri="{FF2B5EF4-FFF2-40B4-BE49-F238E27FC236}">
                <a16:creationId xmlns:a16="http://schemas.microsoft.com/office/drawing/2014/main" id="{39106FF8-4703-76EA-B75D-2DA18256EF26}"/>
              </a:ext>
            </a:extLst>
          </p:cNvPr>
          <p:cNvSpPr txBox="1">
            <a:spLocks/>
          </p:cNvSpPr>
          <p:nvPr/>
        </p:nvSpPr>
        <p:spPr>
          <a:xfrm>
            <a:off x="10184580" y="6361483"/>
            <a:ext cx="139987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EDMS 3219262</a:t>
            </a:r>
          </a:p>
        </p:txBody>
      </p:sp>
      <p:sp>
        <p:nvSpPr>
          <p:cNvPr id="2" name="Freeform: Shape 4">
            <a:extLst>
              <a:ext uri="{FF2B5EF4-FFF2-40B4-BE49-F238E27FC236}">
                <a16:creationId xmlns:a16="http://schemas.microsoft.com/office/drawing/2014/main" id="{26343FCB-AF24-287D-378A-6BC9B5BEACC8}"/>
              </a:ext>
            </a:extLst>
          </p:cNvPr>
          <p:cNvSpPr/>
          <p:nvPr/>
        </p:nvSpPr>
        <p:spPr>
          <a:xfrm flipV="1">
            <a:off x="10701837" y="3809229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2" name="Freeform: Shape 6">
            <a:extLst>
              <a:ext uri="{FF2B5EF4-FFF2-40B4-BE49-F238E27FC236}">
                <a16:creationId xmlns:a16="http://schemas.microsoft.com/office/drawing/2014/main" id="{170ACF93-37C9-8065-2E2D-CF87396BD8D8}"/>
              </a:ext>
            </a:extLst>
          </p:cNvPr>
          <p:cNvSpPr/>
          <p:nvPr/>
        </p:nvSpPr>
        <p:spPr>
          <a:xfrm rot="16200000" flipH="1">
            <a:off x="10574645" y="4211221"/>
            <a:ext cx="824400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3" name="Freeform: Shape 7">
            <a:extLst>
              <a:ext uri="{FF2B5EF4-FFF2-40B4-BE49-F238E27FC236}">
                <a16:creationId xmlns:a16="http://schemas.microsoft.com/office/drawing/2014/main" id="{A6871538-E164-9ABC-BD0B-5F621CE8E183}"/>
              </a:ext>
            </a:extLst>
          </p:cNvPr>
          <p:cNvSpPr/>
          <p:nvPr/>
        </p:nvSpPr>
        <p:spPr>
          <a:xfrm rot="5400000" flipH="1" flipV="1">
            <a:off x="11145983" y="4211220"/>
            <a:ext cx="824401" cy="570019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 dirty="0"/>
          </a:p>
        </p:txBody>
      </p:sp>
      <p:sp>
        <p:nvSpPr>
          <p:cNvPr id="14" name="Freeform: Shape 11">
            <a:extLst>
              <a:ext uri="{FF2B5EF4-FFF2-40B4-BE49-F238E27FC236}">
                <a16:creationId xmlns:a16="http://schemas.microsoft.com/office/drawing/2014/main" id="{30B71C68-B5AC-2288-A122-F17F1F63BA12}"/>
              </a:ext>
            </a:extLst>
          </p:cNvPr>
          <p:cNvSpPr/>
          <p:nvPr/>
        </p:nvSpPr>
        <p:spPr>
          <a:xfrm rot="16200000" flipH="1">
            <a:off x="10725162" y="3738057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FF65A7">
              <a:alpha val="76000"/>
            </a:srgbClr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16" name="Freeform: Shape 12">
            <a:extLst>
              <a:ext uri="{FF2B5EF4-FFF2-40B4-BE49-F238E27FC236}">
                <a16:creationId xmlns:a16="http://schemas.microsoft.com/office/drawing/2014/main" id="{200363FD-9029-90E7-DFB6-F4A36AE8423B}"/>
              </a:ext>
            </a:extLst>
          </p:cNvPr>
          <p:cNvSpPr/>
          <p:nvPr/>
        </p:nvSpPr>
        <p:spPr>
          <a:xfrm rot="5400000" flipH="1" flipV="1">
            <a:off x="11176571" y="3738056"/>
            <a:ext cx="651353" cy="45036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636938" y="1279363"/>
                </a:lnTo>
                <a:lnTo>
                  <a:pt x="636532" y="1280178"/>
                </a:lnTo>
                <a:lnTo>
                  <a:pt x="637344" y="1280178"/>
                </a:lnTo>
                <a:lnTo>
                  <a:pt x="1911245" y="1280178"/>
                </a:lnTo>
                <a:lnTo>
                  <a:pt x="1274295" y="841"/>
                </a:lnTo>
                <a:lnTo>
                  <a:pt x="1274713" y="0"/>
                </a:lnTo>
                <a:lnTo>
                  <a:pt x="1273876" y="0"/>
                </a:lnTo>
                <a:close/>
              </a:path>
            </a:pathLst>
          </a:custGeom>
          <a:solidFill>
            <a:srgbClr val="B72358"/>
          </a:soli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4" name="Freeform: Shape 9">
            <a:extLst>
              <a:ext uri="{FF2B5EF4-FFF2-40B4-BE49-F238E27FC236}">
                <a16:creationId xmlns:a16="http://schemas.microsoft.com/office/drawing/2014/main" id="{AE2ECCE4-C289-E851-3AE8-0CE635CAFCED}"/>
              </a:ext>
            </a:extLst>
          </p:cNvPr>
          <p:cNvSpPr/>
          <p:nvPr/>
        </p:nvSpPr>
        <p:spPr>
          <a:xfrm flipV="1">
            <a:off x="10825655" y="3420446"/>
            <a:ext cx="901777" cy="434235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5" name="Freeform: Shape 14">
            <a:extLst>
              <a:ext uri="{FF2B5EF4-FFF2-40B4-BE49-F238E27FC236}">
                <a16:creationId xmlns:a16="http://schemas.microsoft.com/office/drawing/2014/main" id="{5BD5F429-5907-E668-5250-A028CB717488}"/>
              </a:ext>
            </a:extLst>
          </p:cNvPr>
          <p:cNvSpPr/>
          <p:nvPr/>
        </p:nvSpPr>
        <p:spPr>
          <a:xfrm flipV="1">
            <a:off x="10706886" y="1874968"/>
            <a:ext cx="1141357" cy="549602"/>
          </a:xfrm>
          <a:custGeom>
            <a:avLst/>
            <a:gdLst>
              <a:gd name="connsiteX0" fmla="*/ 1281659 w 2563318"/>
              <a:gd name="connsiteY0" fmla="*/ 1768840 h 1768840"/>
              <a:gd name="connsiteX1" fmla="*/ 2563318 w 2563318"/>
              <a:gd name="connsiteY1" fmla="*/ 884420 h 1768840"/>
              <a:gd name="connsiteX2" fmla="*/ 1281659 w 2563318"/>
              <a:gd name="connsiteY2" fmla="*/ 0 h 1768840"/>
              <a:gd name="connsiteX3" fmla="*/ 0 w 2563318"/>
              <a:gd name="connsiteY3" fmla="*/ 884420 h 1768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63318" h="1768840">
                <a:moveTo>
                  <a:pt x="1281659" y="1768840"/>
                </a:moveTo>
                <a:lnTo>
                  <a:pt x="2563318" y="884420"/>
                </a:lnTo>
                <a:lnTo>
                  <a:pt x="1281659" y="0"/>
                </a:lnTo>
                <a:lnTo>
                  <a:pt x="0" y="884420"/>
                </a:ln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chemeClr val="bg1">
                  <a:lumMod val="75000"/>
                </a:schemeClr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6" name="Freeform: Shape 16">
            <a:extLst>
              <a:ext uri="{FF2B5EF4-FFF2-40B4-BE49-F238E27FC236}">
                <a16:creationId xmlns:a16="http://schemas.microsoft.com/office/drawing/2014/main" id="{42D11F2E-A28E-920F-539B-856F6E66B852}"/>
              </a:ext>
            </a:extLst>
          </p:cNvPr>
          <p:cNvSpPr/>
          <p:nvPr/>
        </p:nvSpPr>
        <p:spPr>
          <a:xfrm rot="16200000" flipH="1">
            <a:off x="10100188" y="2755135"/>
            <a:ext cx="1778583" cy="575287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1575185 w 3486430"/>
              <a:gd name="connsiteY0" fmla="*/ 0 h 1292006"/>
              <a:gd name="connsiteX1" fmla="*/ 1 w 3486430"/>
              <a:gd name="connsiteY1" fmla="*/ 1292007 h 1292006"/>
              <a:gd name="connsiteX2" fmla="*/ 3486430 w 3486430"/>
              <a:gd name="connsiteY2" fmla="*/ 1280178 h 1292006"/>
              <a:gd name="connsiteX3" fmla="*/ 2849480 w 3486430"/>
              <a:gd name="connsiteY3" fmla="*/ 841 h 1292006"/>
              <a:gd name="connsiteX4" fmla="*/ 2849898 w 3486430"/>
              <a:gd name="connsiteY4" fmla="*/ 0 h 1292006"/>
              <a:gd name="connsiteX5" fmla="*/ 2849061 w 3486430"/>
              <a:gd name="connsiteY5" fmla="*/ 0 h 1292006"/>
              <a:gd name="connsiteX6" fmla="*/ 1575185 w 3486430"/>
              <a:gd name="connsiteY6" fmla="*/ 0 h 1292006"/>
              <a:gd name="connsiteX0" fmla="*/ 0 w 4123369"/>
              <a:gd name="connsiteY0" fmla="*/ 25282 h 1292007"/>
              <a:gd name="connsiteX1" fmla="*/ 636940 w 4123369"/>
              <a:gd name="connsiteY1" fmla="*/ 1292007 h 1292007"/>
              <a:gd name="connsiteX2" fmla="*/ 4123369 w 4123369"/>
              <a:gd name="connsiteY2" fmla="*/ 1280178 h 1292007"/>
              <a:gd name="connsiteX3" fmla="*/ 3486419 w 4123369"/>
              <a:gd name="connsiteY3" fmla="*/ 841 h 1292007"/>
              <a:gd name="connsiteX4" fmla="*/ 3486837 w 4123369"/>
              <a:gd name="connsiteY4" fmla="*/ 0 h 1292007"/>
              <a:gd name="connsiteX5" fmla="*/ 3486000 w 4123369"/>
              <a:gd name="connsiteY5" fmla="*/ 0 h 1292007"/>
              <a:gd name="connsiteX6" fmla="*/ 0 w 4123369"/>
              <a:gd name="connsiteY6" fmla="*/ 25282 h 12920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23369" h="1292007">
                <a:moveTo>
                  <a:pt x="0" y="25282"/>
                </a:moveTo>
                <a:lnTo>
                  <a:pt x="636940" y="1292007"/>
                </a:lnTo>
                <a:lnTo>
                  <a:pt x="4123369" y="1280178"/>
                </a:lnTo>
                <a:lnTo>
                  <a:pt x="3486419" y="841"/>
                </a:lnTo>
                <a:lnTo>
                  <a:pt x="3486837" y="0"/>
                </a:lnTo>
                <a:lnTo>
                  <a:pt x="3486000" y="0"/>
                </a:lnTo>
                <a:lnTo>
                  <a:pt x="0" y="25282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7" name="Freeform: Shape 17">
            <a:extLst>
              <a:ext uri="{FF2B5EF4-FFF2-40B4-BE49-F238E27FC236}">
                <a16:creationId xmlns:a16="http://schemas.microsoft.com/office/drawing/2014/main" id="{4580BAD1-8616-E764-A13A-2AF3108BA4E4}"/>
              </a:ext>
            </a:extLst>
          </p:cNvPr>
          <p:cNvSpPr/>
          <p:nvPr/>
        </p:nvSpPr>
        <p:spPr>
          <a:xfrm rot="5400000" flipH="1" flipV="1">
            <a:off x="10667035" y="2755910"/>
            <a:ext cx="1782300" cy="570018"/>
          </a:xfrm>
          <a:custGeom>
            <a:avLst/>
            <a:gdLst>
              <a:gd name="connsiteX0" fmla="*/ 0 w 1911245"/>
              <a:gd name="connsiteY0" fmla="*/ 0 h 1280178"/>
              <a:gd name="connsiteX1" fmla="*/ 636938 w 1911245"/>
              <a:gd name="connsiteY1" fmla="*/ 1279363 h 1280178"/>
              <a:gd name="connsiteX2" fmla="*/ 636532 w 1911245"/>
              <a:gd name="connsiteY2" fmla="*/ 1280178 h 1280178"/>
              <a:gd name="connsiteX3" fmla="*/ 637344 w 1911245"/>
              <a:gd name="connsiteY3" fmla="*/ 1280178 h 1280178"/>
              <a:gd name="connsiteX4" fmla="*/ 1911245 w 1911245"/>
              <a:gd name="connsiteY4" fmla="*/ 1280178 h 1280178"/>
              <a:gd name="connsiteX5" fmla="*/ 1274295 w 1911245"/>
              <a:gd name="connsiteY5" fmla="*/ 841 h 1280178"/>
              <a:gd name="connsiteX6" fmla="*/ 1274713 w 1911245"/>
              <a:gd name="connsiteY6" fmla="*/ 0 h 1280178"/>
              <a:gd name="connsiteX7" fmla="*/ 1273876 w 1911245"/>
              <a:gd name="connsiteY7" fmla="*/ 0 h 1280178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636532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636938 w 1911245"/>
              <a:gd name="connsiteY1" fmla="*/ 1279363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442831"/>
              <a:gd name="connsiteX1" fmla="*/ 289701 w 1911245"/>
              <a:gd name="connsiteY1" fmla="*/ 1229317 h 1442831"/>
              <a:gd name="connsiteX2" fmla="*/ 324019 w 1911245"/>
              <a:gd name="connsiteY2" fmla="*/ 1280178 h 1442831"/>
              <a:gd name="connsiteX3" fmla="*/ 376916 w 1911245"/>
              <a:gd name="connsiteY3" fmla="*/ 1442831 h 1442831"/>
              <a:gd name="connsiteX4" fmla="*/ 1911245 w 1911245"/>
              <a:gd name="connsiteY4" fmla="*/ 1280178 h 1442831"/>
              <a:gd name="connsiteX5" fmla="*/ 1274295 w 1911245"/>
              <a:gd name="connsiteY5" fmla="*/ 841 h 1442831"/>
              <a:gd name="connsiteX6" fmla="*/ 1274713 w 1911245"/>
              <a:gd name="connsiteY6" fmla="*/ 0 h 1442831"/>
              <a:gd name="connsiteX7" fmla="*/ 1273876 w 1911245"/>
              <a:gd name="connsiteY7" fmla="*/ 0 h 1442831"/>
              <a:gd name="connsiteX8" fmla="*/ 0 w 1911245"/>
              <a:gd name="connsiteY8" fmla="*/ 0 h 1442831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324019 w 1911245"/>
              <a:gd name="connsiteY2" fmla="*/ 1280178 h 1280178"/>
              <a:gd name="connsiteX3" fmla="*/ 1911245 w 1911245"/>
              <a:gd name="connsiteY3" fmla="*/ 1280178 h 1280178"/>
              <a:gd name="connsiteX4" fmla="*/ 1274295 w 1911245"/>
              <a:gd name="connsiteY4" fmla="*/ 841 h 1280178"/>
              <a:gd name="connsiteX5" fmla="*/ 1274713 w 1911245"/>
              <a:gd name="connsiteY5" fmla="*/ 0 h 1280178"/>
              <a:gd name="connsiteX6" fmla="*/ 1273876 w 1911245"/>
              <a:gd name="connsiteY6" fmla="*/ 0 h 1280178"/>
              <a:gd name="connsiteX7" fmla="*/ 0 w 1911245"/>
              <a:gd name="connsiteY7" fmla="*/ 0 h 1280178"/>
              <a:gd name="connsiteX0" fmla="*/ 0 w 1911245"/>
              <a:gd name="connsiteY0" fmla="*/ 0 h 1280178"/>
              <a:gd name="connsiteX1" fmla="*/ 289701 w 1911245"/>
              <a:gd name="connsiteY1" fmla="*/ 1229317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683236 w 1911245"/>
              <a:gd name="connsiteY1" fmla="*/ 1191782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273876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1589610 w 1911245"/>
              <a:gd name="connsiteY5" fmla="*/ 0 h 1280178"/>
              <a:gd name="connsiteX6" fmla="*/ 0 w 1911245"/>
              <a:gd name="connsiteY6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1274713 w 1911245"/>
              <a:gd name="connsiteY4" fmla="*/ 0 h 1280178"/>
              <a:gd name="connsiteX5" fmla="*/ 0 w 1911245"/>
              <a:gd name="connsiteY5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274295 w 1911245"/>
              <a:gd name="connsiteY3" fmla="*/ 841 h 1280178"/>
              <a:gd name="connsiteX4" fmla="*/ 0 w 1911245"/>
              <a:gd name="connsiteY4" fmla="*/ 0 h 1280178"/>
              <a:gd name="connsiteX0" fmla="*/ 0 w 1911245"/>
              <a:gd name="connsiteY0" fmla="*/ 0 h 1280178"/>
              <a:gd name="connsiteX1" fmla="*/ 295488 w 1911245"/>
              <a:gd name="connsiteY1" fmla="*/ 1279365 h 1280178"/>
              <a:gd name="connsiteX2" fmla="*/ 1911245 w 1911245"/>
              <a:gd name="connsiteY2" fmla="*/ 1280178 h 1280178"/>
              <a:gd name="connsiteX3" fmla="*/ 1619264 w 1911245"/>
              <a:gd name="connsiteY3" fmla="*/ 13482 h 1280178"/>
              <a:gd name="connsiteX4" fmla="*/ 0 w 1911245"/>
              <a:gd name="connsiteY4" fmla="*/ 0 h 1280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1245" h="1280178">
                <a:moveTo>
                  <a:pt x="0" y="0"/>
                </a:moveTo>
                <a:lnTo>
                  <a:pt x="295488" y="1279365"/>
                </a:lnTo>
                <a:lnTo>
                  <a:pt x="1911245" y="1280178"/>
                </a:lnTo>
                <a:lnTo>
                  <a:pt x="1619264" y="13482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 prstMaterial="metal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350"/>
          </a:p>
        </p:txBody>
      </p:sp>
      <p:sp>
        <p:nvSpPr>
          <p:cNvPr id="38" name="Rectangle: Rounded Corners 77">
            <a:extLst>
              <a:ext uri="{FF2B5EF4-FFF2-40B4-BE49-F238E27FC236}">
                <a16:creationId xmlns:a16="http://schemas.microsoft.com/office/drawing/2014/main" id="{DF2FDCF8-A7F6-B582-6F5B-C64DF911A29D}"/>
              </a:ext>
            </a:extLst>
          </p:cNvPr>
          <p:cNvSpPr/>
          <p:nvPr/>
        </p:nvSpPr>
        <p:spPr>
          <a:xfrm>
            <a:off x="10926867" y="2560153"/>
            <a:ext cx="112984" cy="1269048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0800000">
              <a:prstClr val="black">
                <a:alpha val="50000"/>
              </a:prstClr>
            </a:innerShdw>
          </a:effectLst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9" name="Rectangle: Rounded Corners 78">
            <a:extLst>
              <a:ext uri="{FF2B5EF4-FFF2-40B4-BE49-F238E27FC236}">
                <a16:creationId xmlns:a16="http://schemas.microsoft.com/office/drawing/2014/main" id="{33591D78-235E-7148-7AA7-3909F9EFCAEE}"/>
              </a:ext>
            </a:extLst>
          </p:cNvPr>
          <p:cNvSpPr/>
          <p:nvPr/>
        </p:nvSpPr>
        <p:spPr>
          <a:xfrm>
            <a:off x="10938126" y="3087964"/>
            <a:ext cx="101726" cy="731119"/>
          </a:xfrm>
          <a:prstGeom prst="roundRect">
            <a:avLst>
              <a:gd name="adj" fmla="val 50000"/>
            </a:avLst>
          </a:prstGeom>
          <a:solidFill>
            <a:srgbClr val="FF65A7"/>
          </a:solidFill>
          <a:ln>
            <a:solidFill>
              <a:srgbClr val="FF65A7"/>
            </a:solidFill>
          </a:ln>
          <a:effectLst/>
          <a:scene3d>
            <a:camera prst="perspectiveContrastingLeftFacing">
              <a:rot lat="657473" lon="3551646" rev="21557343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69626FE-68D4-716B-1A44-3251D4FE3C55}"/>
              </a:ext>
            </a:extLst>
          </p:cNvPr>
          <p:cNvSpPr txBox="1"/>
          <p:nvPr/>
        </p:nvSpPr>
        <p:spPr>
          <a:xfrm>
            <a:off x="10923537" y="2964395"/>
            <a:ext cx="442472" cy="507831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rgbClr val="B72358"/>
                </a:solidFill>
              </a:rPr>
              <a:t>50 %</a:t>
            </a:r>
          </a:p>
        </p:txBody>
      </p:sp>
      <p:sp>
        <p:nvSpPr>
          <p:cNvPr id="41" name="SullyAccentText1">
            <a:extLst>
              <a:ext uri="{FF2B5EF4-FFF2-40B4-BE49-F238E27FC236}">
                <a16:creationId xmlns:a16="http://schemas.microsoft.com/office/drawing/2014/main" id="{CE964000-C4C7-2DE3-89A4-819780732ADA}"/>
              </a:ext>
            </a:extLst>
          </p:cNvPr>
          <p:cNvSpPr txBox="1"/>
          <p:nvPr/>
        </p:nvSpPr>
        <p:spPr>
          <a:xfrm rot="15794291">
            <a:off x="10702171" y="2733701"/>
            <a:ext cx="1661982" cy="307777"/>
          </a:xfrm>
          <a:prstGeom prst="rect">
            <a:avLst/>
          </a:prstGeom>
          <a:noFill/>
          <a:scene3d>
            <a:camera prst="isometricOffAxis1Right">
              <a:rot lat="21003001" lon="21131729" rev="21322049"/>
            </a:camera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en-US" sz="1400" b="1" i="1" dirty="0">
                <a:solidFill>
                  <a:srgbClr val="B72358"/>
                </a:solidFill>
                <a:latin typeface="Aptos" panose="020B0004020202020204" pitchFamily="34" charset="0"/>
              </a:rPr>
              <a:t>Pilot Projects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CDBA2E7-05C8-CB1B-4CF4-83084E6BC08C}"/>
              </a:ext>
            </a:extLst>
          </p:cNvPr>
          <p:cNvGrpSpPr/>
          <p:nvPr/>
        </p:nvGrpSpPr>
        <p:grpSpPr>
          <a:xfrm>
            <a:off x="11393717" y="3863889"/>
            <a:ext cx="265867" cy="277537"/>
            <a:chOff x="8621622" y="1703888"/>
            <a:chExt cx="589524" cy="564653"/>
          </a:xfrm>
        </p:grpSpPr>
        <p:sp>
          <p:nvSpPr>
            <p:cNvPr id="105" name="Freeform: Shape 211">
              <a:extLst>
                <a:ext uri="{FF2B5EF4-FFF2-40B4-BE49-F238E27FC236}">
                  <a16:creationId xmlns:a16="http://schemas.microsoft.com/office/drawing/2014/main" id="{72C5FCA6-7F0D-D39A-981F-39C697674FC4}"/>
                </a:ext>
              </a:extLst>
            </p:cNvPr>
            <p:cNvSpPr/>
            <p:nvPr/>
          </p:nvSpPr>
          <p:spPr>
            <a:xfrm>
              <a:off x="8621622" y="1703888"/>
              <a:ext cx="589524" cy="564653"/>
            </a:xfrm>
            <a:custGeom>
              <a:avLst/>
              <a:gdLst>
                <a:gd name="connsiteX0" fmla="*/ 319023 w 636940"/>
                <a:gd name="connsiteY0" fmla="*/ 1 h 636940"/>
                <a:gd name="connsiteX1" fmla="*/ 1 w 636940"/>
                <a:gd name="connsiteY1" fmla="*/ 317917 h 636940"/>
                <a:gd name="connsiteX2" fmla="*/ 1 w 636940"/>
                <a:gd name="connsiteY2" fmla="*/ 317917 h 636940"/>
                <a:gd name="connsiteX3" fmla="*/ 317917 w 636940"/>
                <a:gd name="connsiteY3" fmla="*/ 636940 h 636940"/>
                <a:gd name="connsiteX4" fmla="*/ 636940 w 636940"/>
                <a:gd name="connsiteY4" fmla="*/ 319023 h 636940"/>
                <a:gd name="connsiteX5" fmla="*/ 636940 w 636940"/>
                <a:gd name="connsiteY5" fmla="*/ 319023 h 636940"/>
                <a:gd name="connsiteX6" fmla="*/ 319023 w 636940"/>
                <a:gd name="connsiteY6" fmla="*/ 1 h 636940"/>
                <a:gd name="connsiteX7" fmla="*/ 440661 w 636940"/>
                <a:gd name="connsiteY7" fmla="*/ 175454 h 636940"/>
                <a:gd name="connsiteX8" fmla="*/ 473835 w 636940"/>
                <a:gd name="connsiteY8" fmla="*/ 142280 h 636940"/>
                <a:gd name="connsiteX9" fmla="*/ 491896 w 636940"/>
                <a:gd name="connsiteY9" fmla="*/ 142280 h 636940"/>
                <a:gd name="connsiteX10" fmla="*/ 491896 w 636940"/>
                <a:gd name="connsiteY10" fmla="*/ 160341 h 636940"/>
                <a:gd name="connsiteX11" fmla="*/ 458723 w 636940"/>
                <a:gd name="connsiteY11" fmla="*/ 193515 h 636940"/>
                <a:gd name="connsiteX12" fmla="*/ 449692 w 636940"/>
                <a:gd name="connsiteY12" fmla="*/ 197201 h 636940"/>
                <a:gd name="connsiteX13" fmla="*/ 440661 w 636940"/>
                <a:gd name="connsiteY13" fmla="*/ 193515 h 636940"/>
                <a:gd name="connsiteX14" fmla="*/ 440661 w 636940"/>
                <a:gd name="connsiteY14" fmla="*/ 175454 h 636940"/>
                <a:gd name="connsiteX15" fmla="*/ 306123 w 636940"/>
                <a:gd name="connsiteY15" fmla="*/ 83120 h 636940"/>
                <a:gd name="connsiteX16" fmla="*/ 318839 w 636940"/>
                <a:gd name="connsiteY16" fmla="*/ 70403 h 636940"/>
                <a:gd name="connsiteX17" fmla="*/ 331556 w 636940"/>
                <a:gd name="connsiteY17" fmla="*/ 83120 h 636940"/>
                <a:gd name="connsiteX18" fmla="*/ 331556 w 636940"/>
                <a:gd name="connsiteY18" fmla="*/ 129932 h 636940"/>
                <a:gd name="connsiteX19" fmla="*/ 318655 w 636940"/>
                <a:gd name="connsiteY19" fmla="*/ 142649 h 636940"/>
                <a:gd name="connsiteX20" fmla="*/ 305938 w 636940"/>
                <a:gd name="connsiteY20" fmla="*/ 129932 h 636940"/>
                <a:gd name="connsiteX21" fmla="*/ 305938 w 636940"/>
                <a:gd name="connsiteY21" fmla="*/ 83120 h 636940"/>
                <a:gd name="connsiteX22" fmla="*/ 86253 w 636940"/>
                <a:gd name="connsiteY22" fmla="*/ 327685 h 636940"/>
                <a:gd name="connsiteX23" fmla="*/ 73537 w 636940"/>
                <a:gd name="connsiteY23" fmla="*/ 314969 h 636940"/>
                <a:gd name="connsiteX24" fmla="*/ 86253 w 636940"/>
                <a:gd name="connsiteY24" fmla="*/ 302252 h 636940"/>
                <a:gd name="connsiteX25" fmla="*/ 133065 w 636940"/>
                <a:gd name="connsiteY25" fmla="*/ 302252 h 636940"/>
                <a:gd name="connsiteX26" fmla="*/ 145782 w 636940"/>
                <a:gd name="connsiteY26" fmla="*/ 315153 h 636940"/>
                <a:gd name="connsiteX27" fmla="*/ 133065 w 636940"/>
                <a:gd name="connsiteY27" fmla="*/ 327870 h 636940"/>
                <a:gd name="connsiteX28" fmla="*/ 86253 w 636940"/>
                <a:gd name="connsiteY28" fmla="*/ 327870 h 636940"/>
                <a:gd name="connsiteX29" fmla="*/ 196280 w 636940"/>
                <a:gd name="connsiteY29" fmla="*/ 455221 h 636940"/>
                <a:gd name="connsiteX30" fmla="*/ 163106 w 636940"/>
                <a:gd name="connsiteY30" fmla="*/ 488210 h 636940"/>
                <a:gd name="connsiteX31" fmla="*/ 154075 w 636940"/>
                <a:gd name="connsiteY31" fmla="*/ 491896 h 636940"/>
                <a:gd name="connsiteX32" fmla="*/ 145044 w 636940"/>
                <a:gd name="connsiteY32" fmla="*/ 488210 h 636940"/>
                <a:gd name="connsiteX33" fmla="*/ 145044 w 636940"/>
                <a:gd name="connsiteY33" fmla="*/ 470149 h 636940"/>
                <a:gd name="connsiteX34" fmla="*/ 178219 w 636940"/>
                <a:gd name="connsiteY34" fmla="*/ 437159 h 636940"/>
                <a:gd name="connsiteX35" fmla="*/ 196280 w 636940"/>
                <a:gd name="connsiteY35" fmla="*/ 437159 h 636940"/>
                <a:gd name="connsiteX36" fmla="*/ 196280 w 636940"/>
                <a:gd name="connsiteY36" fmla="*/ 455221 h 636940"/>
                <a:gd name="connsiteX37" fmla="*/ 196833 w 636940"/>
                <a:gd name="connsiteY37" fmla="*/ 193147 h 636940"/>
                <a:gd name="connsiteX38" fmla="*/ 187802 w 636940"/>
                <a:gd name="connsiteY38" fmla="*/ 196833 h 636940"/>
                <a:gd name="connsiteX39" fmla="*/ 178772 w 636940"/>
                <a:gd name="connsiteY39" fmla="*/ 193147 h 636940"/>
                <a:gd name="connsiteX40" fmla="*/ 145782 w 636940"/>
                <a:gd name="connsiteY40" fmla="*/ 159973 h 636940"/>
                <a:gd name="connsiteX41" fmla="*/ 145782 w 636940"/>
                <a:gd name="connsiteY41" fmla="*/ 141911 h 636940"/>
                <a:gd name="connsiteX42" fmla="*/ 163843 w 636940"/>
                <a:gd name="connsiteY42" fmla="*/ 141911 h 636940"/>
                <a:gd name="connsiteX43" fmla="*/ 197017 w 636940"/>
                <a:gd name="connsiteY43" fmla="*/ 175085 h 636940"/>
                <a:gd name="connsiteX44" fmla="*/ 197017 w 636940"/>
                <a:gd name="connsiteY44" fmla="*/ 193147 h 636940"/>
                <a:gd name="connsiteX45" fmla="*/ 331003 w 636940"/>
                <a:gd name="connsiteY45" fmla="*/ 547555 h 636940"/>
                <a:gd name="connsiteX46" fmla="*/ 318286 w 636940"/>
                <a:gd name="connsiteY46" fmla="*/ 560271 h 636940"/>
                <a:gd name="connsiteX47" fmla="*/ 305570 w 636940"/>
                <a:gd name="connsiteY47" fmla="*/ 547555 h 636940"/>
                <a:gd name="connsiteX48" fmla="*/ 305570 w 636940"/>
                <a:gd name="connsiteY48" fmla="*/ 500743 h 636940"/>
                <a:gd name="connsiteX49" fmla="*/ 318470 w 636940"/>
                <a:gd name="connsiteY49" fmla="*/ 488026 h 636940"/>
                <a:gd name="connsiteX50" fmla="*/ 331187 w 636940"/>
                <a:gd name="connsiteY50" fmla="*/ 500743 h 636940"/>
                <a:gd name="connsiteX51" fmla="*/ 331187 w 636940"/>
                <a:gd name="connsiteY51" fmla="*/ 547555 h 636940"/>
                <a:gd name="connsiteX52" fmla="*/ 416702 w 636940"/>
                <a:gd name="connsiteY52" fmla="*/ 246225 h 636940"/>
                <a:gd name="connsiteX53" fmla="*/ 331372 w 636940"/>
                <a:gd name="connsiteY53" fmla="*/ 331187 h 636940"/>
                <a:gd name="connsiteX54" fmla="*/ 318655 w 636940"/>
                <a:gd name="connsiteY54" fmla="*/ 336347 h 636940"/>
                <a:gd name="connsiteX55" fmla="*/ 305938 w 636940"/>
                <a:gd name="connsiteY55" fmla="*/ 331003 h 636940"/>
                <a:gd name="connsiteX56" fmla="*/ 305938 w 636940"/>
                <a:gd name="connsiteY56" fmla="*/ 305754 h 636940"/>
                <a:gd name="connsiteX57" fmla="*/ 306491 w 636940"/>
                <a:gd name="connsiteY57" fmla="*/ 305201 h 636940"/>
                <a:gd name="connsiteX58" fmla="*/ 390163 w 636940"/>
                <a:gd name="connsiteY58" fmla="*/ 133618 h 636940"/>
                <a:gd name="connsiteX59" fmla="*/ 412463 w 636940"/>
                <a:gd name="connsiteY59" fmla="*/ 125877 h 636940"/>
                <a:gd name="connsiteX60" fmla="*/ 420204 w 636940"/>
                <a:gd name="connsiteY60" fmla="*/ 147993 h 636940"/>
                <a:gd name="connsiteX61" fmla="*/ 378552 w 636940"/>
                <a:gd name="connsiteY61" fmla="*/ 233508 h 636940"/>
                <a:gd name="connsiteX62" fmla="*/ 391453 w 636940"/>
                <a:gd name="connsiteY62" fmla="*/ 220607 h 636940"/>
                <a:gd name="connsiteX63" fmla="*/ 416702 w 636940"/>
                <a:gd name="connsiteY63" fmla="*/ 220607 h 636940"/>
                <a:gd name="connsiteX64" fmla="*/ 416702 w 636940"/>
                <a:gd name="connsiteY64" fmla="*/ 245856 h 636940"/>
                <a:gd name="connsiteX65" fmla="*/ 491712 w 636940"/>
                <a:gd name="connsiteY65" fmla="*/ 488947 h 636940"/>
                <a:gd name="connsiteX66" fmla="*/ 482681 w 636940"/>
                <a:gd name="connsiteY66" fmla="*/ 492633 h 636940"/>
                <a:gd name="connsiteX67" fmla="*/ 473651 w 636940"/>
                <a:gd name="connsiteY67" fmla="*/ 488947 h 636940"/>
                <a:gd name="connsiteX68" fmla="*/ 440661 w 636940"/>
                <a:gd name="connsiteY68" fmla="*/ 455773 h 636940"/>
                <a:gd name="connsiteX69" fmla="*/ 440661 w 636940"/>
                <a:gd name="connsiteY69" fmla="*/ 437712 h 636940"/>
                <a:gd name="connsiteX70" fmla="*/ 458723 w 636940"/>
                <a:gd name="connsiteY70" fmla="*/ 437712 h 636940"/>
                <a:gd name="connsiteX71" fmla="*/ 491712 w 636940"/>
                <a:gd name="connsiteY71" fmla="*/ 470886 h 636940"/>
                <a:gd name="connsiteX72" fmla="*/ 491712 w 636940"/>
                <a:gd name="connsiteY72" fmla="*/ 488947 h 636940"/>
                <a:gd name="connsiteX73" fmla="*/ 551057 w 636940"/>
                <a:gd name="connsiteY73" fmla="*/ 328607 h 636940"/>
                <a:gd name="connsiteX74" fmla="*/ 504245 w 636940"/>
                <a:gd name="connsiteY74" fmla="*/ 328607 h 636940"/>
                <a:gd name="connsiteX75" fmla="*/ 491528 w 636940"/>
                <a:gd name="connsiteY75" fmla="*/ 315706 h 636940"/>
                <a:gd name="connsiteX76" fmla="*/ 504245 w 636940"/>
                <a:gd name="connsiteY76" fmla="*/ 302989 h 636940"/>
                <a:gd name="connsiteX77" fmla="*/ 551057 w 636940"/>
                <a:gd name="connsiteY77" fmla="*/ 302989 h 636940"/>
                <a:gd name="connsiteX78" fmla="*/ 563773 w 636940"/>
                <a:gd name="connsiteY78" fmla="*/ 315890 h 636940"/>
                <a:gd name="connsiteX79" fmla="*/ 551057 w 636940"/>
                <a:gd name="connsiteY79" fmla="*/ 328607 h 636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636940" h="636940">
                  <a:moveTo>
                    <a:pt x="319023" y="1"/>
                  </a:moveTo>
                  <a:cubicBezTo>
                    <a:pt x="143202" y="-368"/>
                    <a:pt x="185" y="142096"/>
                    <a:pt x="1" y="317917"/>
                  </a:cubicBezTo>
                  <a:lnTo>
                    <a:pt x="1" y="317917"/>
                  </a:lnTo>
                  <a:cubicBezTo>
                    <a:pt x="-368" y="493739"/>
                    <a:pt x="141912" y="636756"/>
                    <a:pt x="317917" y="636940"/>
                  </a:cubicBezTo>
                  <a:cubicBezTo>
                    <a:pt x="493739" y="637309"/>
                    <a:pt x="636756" y="495029"/>
                    <a:pt x="636940" y="319023"/>
                  </a:cubicBezTo>
                  <a:lnTo>
                    <a:pt x="636940" y="319023"/>
                  </a:lnTo>
                  <a:cubicBezTo>
                    <a:pt x="637309" y="143201"/>
                    <a:pt x="495030" y="185"/>
                    <a:pt x="319023" y="1"/>
                  </a:cubicBezTo>
                  <a:close/>
                  <a:moveTo>
                    <a:pt x="440661" y="175454"/>
                  </a:moveTo>
                  <a:lnTo>
                    <a:pt x="473835" y="142280"/>
                  </a:lnTo>
                  <a:cubicBezTo>
                    <a:pt x="478811" y="137304"/>
                    <a:pt x="486920" y="137304"/>
                    <a:pt x="491896" y="142280"/>
                  </a:cubicBezTo>
                  <a:cubicBezTo>
                    <a:pt x="496873" y="147256"/>
                    <a:pt x="496873" y="155365"/>
                    <a:pt x="491896" y="160341"/>
                  </a:cubicBezTo>
                  <a:lnTo>
                    <a:pt x="458723" y="193515"/>
                  </a:lnTo>
                  <a:cubicBezTo>
                    <a:pt x="456142" y="196095"/>
                    <a:pt x="453009" y="197201"/>
                    <a:pt x="449692" y="197201"/>
                  </a:cubicBezTo>
                  <a:cubicBezTo>
                    <a:pt x="446374" y="197201"/>
                    <a:pt x="443242" y="195911"/>
                    <a:pt x="440661" y="193515"/>
                  </a:cubicBezTo>
                  <a:cubicBezTo>
                    <a:pt x="435685" y="188539"/>
                    <a:pt x="435685" y="180430"/>
                    <a:pt x="440661" y="175454"/>
                  </a:cubicBezTo>
                  <a:close/>
                  <a:moveTo>
                    <a:pt x="306123" y="83120"/>
                  </a:moveTo>
                  <a:cubicBezTo>
                    <a:pt x="306123" y="76116"/>
                    <a:pt x="311836" y="70403"/>
                    <a:pt x="318839" y="70403"/>
                  </a:cubicBezTo>
                  <a:cubicBezTo>
                    <a:pt x="325843" y="70403"/>
                    <a:pt x="331556" y="76116"/>
                    <a:pt x="331556" y="83120"/>
                  </a:cubicBezTo>
                  <a:lnTo>
                    <a:pt x="331556" y="129932"/>
                  </a:lnTo>
                  <a:cubicBezTo>
                    <a:pt x="331556" y="136935"/>
                    <a:pt x="325658" y="142649"/>
                    <a:pt x="318655" y="142649"/>
                  </a:cubicBezTo>
                  <a:cubicBezTo>
                    <a:pt x="311651" y="142649"/>
                    <a:pt x="305938" y="136935"/>
                    <a:pt x="305938" y="129932"/>
                  </a:cubicBezTo>
                  <a:lnTo>
                    <a:pt x="305938" y="83120"/>
                  </a:lnTo>
                  <a:close/>
                  <a:moveTo>
                    <a:pt x="86253" y="327685"/>
                  </a:moveTo>
                  <a:cubicBezTo>
                    <a:pt x="79250" y="327685"/>
                    <a:pt x="73537" y="321972"/>
                    <a:pt x="73537" y="314969"/>
                  </a:cubicBezTo>
                  <a:cubicBezTo>
                    <a:pt x="73537" y="307965"/>
                    <a:pt x="79250" y="302252"/>
                    <a:pt x="86253" y="302252"/>
                  </a:cubicBezTo>
                  <a:lnTo>
                    <a:pt x="133065" y="302252"/>
                  </a:lnTo>
                  <a:cubicBezTo>
                    <a:pt x="140068" y="302252"/>
                    <a:pt x="145782" y="308150"/>
                    <a:pt x="145782" y="315153"/>
                  </a:cubicBezTo>
                  <a:cubicBezTo>
                    <a:pt x="145782" y="322156"/>
                    <a:pt x="140068" y="327870"/>
                    <a:pt x="133065" y="327870"/>
                  </a:cubicBezTo>
                  <a:lnTo>
                    <a:pt x="86253" y="327870"/>
                  </a:lnTo>
                  <a:close/>
                  <a:moveTo>
                    <a:pt x="196280" y="455221"/>
                  </a:moveTo>
                  <a:lnTo>
                    <a:pt x="163106" y="488210"/>
                  </a:lnTo>
                  <a:cubicBezTo>
                    <a:pt x="160526" y="490790"/>
                    <a:pt x="157393" y="491896"/>
                    <a:pt x="154075" y="491896"/>
                  </a:cubicBezTo>
                  <a:cubicBezTo>
                    <a:pt x="150758" y="491896"/>
                    <a:pt x="147625" y="490606"/>
                    <a:pt x="145044" y="488210"/>
                  </a:cubicBezTo>
                  <a:cubicBezTo>
                    <a:pt x="140068" y="483234"/>
                    <a:pt x="140068" y="475125"/>
                    <a:pt x="145044" y="470149"/>
                  </a:cubicBezTo>
                  <a:lnTo>
                    <a:pt x="178219" y="437159"/>
                  </a:lnTo>
                  <a:cubicBezTo>
                    <a:pt x="183195" y="432183"/>
                    <a:pt x="191304" y="432183"/>
                    <a:pt x="196280" y="437159"/>
                  </a:cubicBezTo>
                  <a:cubicBezTo>
                    <a:pt x="201256" y="442135"/>
                    <a:pt x="201256" y="450244"/>
                    <a:pt x="196280" y="455221"/>
                  </a:cubicBezTo>
                  <a:close/>
                  <a:moveTo>
                    <a:pt x="196833" y="193147"/>
                  </a:moveTo>
                  <a:cubicBezTo>
                    <a:pt x="194253" y="195727"/>
                    <a:pt x="191119" y="196833"/>
                    <a:pt x="187802" y="196833"/>
                  </a:cubicBezTo>
                  <a:cubicBezTo>
                    <a:pt x="184485" y="196833"/>
                    <a:pt x="181351" y="195543"/>
                    <a:pt x="178772" y="193147"/>
                  </a:cubicBezTo>
                  <a:lnTo>
                    <a:pt x="145782" y="159973"/>
                  </a:lnTo>
                  <a:cubicBezTo>
                    <a:pt x="140806" y="154997"/>
                    <a:pt x="140806" y="146887"/>
                    <a:pt x="145782" y="141911"/>
                  </a:cubicBezTo>
                  <a:cubicBezTo>
                    <a:pt x="150758" y="136935"/>
                    <a:pt x="158867" y="136935"/>
                    <a:pt x="163843" y="141911"/>
                  </a:cubicBezTo>
                  <a:lnTo>
                    <a:pt x="197017" y="175085"/>
                  </a:lnTo>
                  <a:cubicBezTo>
                    <a:pt x="201993" y="180061"/>
                    <a:pt x="201993" y="188171"/>
                    <a:pt x="197017" y="193147"/>
                  </a:cubicBezTo>
                  <a:close/>
                  <a:moveTo>
                    <a:pt x="331003" y="547555"/>
                  </a:moveTo>
                  <a:cubicBezTo>
                    <a:pt x="331003" y="554558"/>
                    <a:pt x="325290" y="560271"/>
                    <a:pt x="318286" y="560271"/>
                  </a:cubicBezTo>
                  <a:cubicBezTo>
                    <a:pt x="311283" y="560271"/>
                    <a:pt x="305570" y="554558"/>
                    <a:pt x="305570" y="547555"/>
                  </a:cubicBezTo>
                  <a:lnTo>
                    <a:pt x="305570" y="500743"/>
                  </a:lnTo>
                  <a:cubicBezTo>
                    <a:pt x="305570" y="493739"/>
                    <a:pt x="311467" y="488026"/>
                    <a:pt x="318470" y="488026"/>
                  </a:cubicBezTo>
                  <a:cubicBezTo>
                    <a:pt x="325474" y="488026"/>
                    <a:pt x="331187" y="493739"/>
                    <a:pt x="331187" y="500743"/>
                  </a:cubicBezTo>
                  <a:lnTo>
                    <a:pt x="331187" y="547555"/>
                  </a:lnTo>
                  <a:close/>
                  <a:moveTo>
                    <a:pt x="416702" y="246225"/>
                  </a:moveTo>
                  <a:lnTo>
                    <a:pt x="331372" y="331187"/>
                  </a:lnTo>
                  <a:cubicBezTo>
                    <a:pt x="327870" y="334689"/>
                    <a:pt x="323262" y="336347"/>
                    <a:pt x="318655" y="336347"/>
                  </a:cubicBezTo>
                  <a:cubicBezTo>
                    <a:pt x="314047" y="336347"/>
                    <a:pt x="309440" y="334504"/>
                    <a:pt x="305938" y="331003"/>
                  </a:cubicBezTo>
                  <a:cubicBezTo>
                    <a:pt x="298935" y="323999"/>
                    <a:pt x="298935" y="312757"/>
                    <a:pt x="305938" y="305754"/>
                  </a:cubicBezTo>
                  <a:lnTo>
                    <a:pt x="306491" y="305201"/>
                  </a:lnTo>
                  <a:lnTo>
                    <a:pt x="390163" y="133618"/>
                  </a:lnTo>
                  <a:cubicBezTo>
                    <a:pt x="394218" y="125324"/>
                    <a:pt x="404170" y="122007"/>
                    <a:pt x="412463" y="125877"/>
                  </a:cubicBezTo>
                  <a:cubicBezTo>
                    <a:pt x="420757" y="129932"/>
                    <a:pt x="424074" y="139884"/>
                    <a:pt x="420204" y="147993"/>
                  </a:cubicBezTo>
                  <a:lnTo>
                    <a:pt x="378552" y="233508"/>
                  </a:lnTo>
                  <a:lnTo>
                    <a:pt x="391453" y="220607"/>
                  </a:lnTo>
                  <a:cubicBezTo>
                    <a:pt x="398456" y="213604"/>
                    <a:pt x="409699" y="213604"/>
                    <a:pt x="416702" y="220607"/>
                  </a:cubicBezTo>
                  <a:cubicBezTo>
                    <a:pt x="423706" y="227611"/>
                    <a:pt x="423706" y="239037"/>
                    <a:pt x="416702" y="245856"/>
                  </a:cubicBezTo>
                  <a:close/>
                  <a:moveTo>
                    <a:pt x="491712" y="488947"/>
                  </a:moveTo>
                  <a:cubicBezTo>
                    <a:pt x="489132" y="491528"/>
                    <a:pt x="485999" y="492633"/>
                    <a:pt x="482681" y="492633"/>
                  </a:cubicBezTo>
                  <a:cubicBezTo>
                    <a:pt x="479364" y="492633"/>
                    <a:pt x="476231" y="491343"/>
                    <a:pt x="473651" y="488947"/>
                  </a:cubicBezTo>
                  <a:lnTo>
                    <a:pt x="440661" y="455773"/>
                  </a:lnTo>
                  <a:cubicBezTo>
                    <a:pt x="435685" y="450797"/>
                    <a:pt x="435685" y="442688"/>
                    <a:pt x="440661" y="437712"/>
                  </a:cubicBezTo>
                  <a:cubicBezTo>
                    <a:pt x="445637" y="432736"/>
                    <a:pt x="453746" y="432736"/>
                    <a:pt x="458723" y="437712"/>
                  </a:cubicBezTo>
                  <a:lnTo>
                    <a:pt x="491712" y="470886"/>
                  </a:lnTo>
                  <a:cubicBezTo>
                    <a:pt x="496688" y="475862"/>
                    <a:pt x="496688" y="483971"/>
                    <a:pt x="491712" y="488947"/>
                  </a:cubicBezTo>
                  <a:close/>
                  <a:moveTo>
                    <a:pt x="551057" y="328607"/>
                  </a:moveTo>
                  <a:lnTo>
                    <a:pt x="504245" y="328607"/>
                  </a:lnTo>
                  <a:cubicBezTo>
                    <a:pt x="497241" y="328607"/>
                    <a:pt x="491528" y="322709"/>
                    <a:pt x="491528" y="315706"/>
                  </a:cubicBezTo>
                  <a:cubicBezTo>
                    <a:pt x="491528" y="308702"/>
                    <a:pt x="497241" y="302989"/>
                    <a:pt x="504245" y="302989"/>
                  </a:cubicBezTo>
                  <a:lnTo>
                    <a:pt x="551057" y="302989"/>
                  </a:lnTo>
                  <a:cubicBezTo>
                    <a:pt x="558060" y="302989"/>
                    <a:pt x="563773" y="308887"/>
                    <a:pt x="563773" y="315890"/>
                  </a:cubicBezTo>
                  <a:cubicBezTo>
                    <a:pt x="563773" y="322893"/>
                    <a:pt x="558060" y="328607"/>
                    <a:pt x="551057" y="328607"/>
                  </a:cubicBezTo>
                  <a:close/>
                </a:path>
              </a:pathLst>
            </a:custGeom>
            <a:solidFill>
              <a:schemeClr val="bg1"/>
            </a:solidFill>
            <a:ln w="18417" cap="flat">
              <a:noFill/>
              <a:prstDash val="solid"/>
              <a:miter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FA1C5BCD-95C2-7EC8-AA78-0C19E8204D5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734249" y="1800033"/>
              <a:ext cx="370202" cy="378192"/>
            </a:xfrm>
            <a:prstGeom prst="rect">
              <a:avLst/>
            </a:prstGeom>
          </p:spPr>
        </p:pic>
      </p:grpSp>
      <p:sp>
        <p:nvSpPr>
          <p:cNvPr id="15" name="Title 6">
            <a:extLst>
              <a:ext uri="{FF2B5EF4-FFF2-40B4-BE49-F238E27FC236}">
                <a16:creationId xmlns:a16="http://schemas.microsoft.com/office/drawing/2014/main" id="{F6808E89-DB7F-E900-8555-240CECC983DD}"/>
              </a:ext>
            </a:extLst>
          </p:cNvPr>
          <p:cNvSpPr txBox="1">
            <a:spLocks/>
          </p:cNvSpPr>
          <p:nvPr/>
        </p:nvSpPr>
        <p:spPr>
          <a:xfrm>
            <a:off x="161149" y="66857"/>
            <a:ext cx="5109508" cy="31604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121898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Progress during the Kick off phase on </a:t>
            </a:r>
            <a:r>
              <a:rPr kumimoji="0" lang="en-IN" sz="1800" b="1" i="0" u="none" strike="noStrike" kern="1200" cap="none" spc="0" normalizeH="0" baseline="0" noProof="0" dirty="0">
                <a:ln>
                  <a:noFill/>
                </a:ln>
                <a:solidFill>
                  <a:srgbClr val="07C1BC"/>
                </a:solidFill>
                <a:effectLst/>
                <a:uLnTx/>
                <a:uFillTx/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Pilot Project</a:t>
            </a:r>
            <a:endParaRPr kumimoji="0" lang="en-IN" sz="2000" b="1" i="0" u="none" strike="noStrike" kern="1200" cap="none" spc="0" normalizeH="0" baseline="0" noProof="0" dirty="0">
              <a:ln>
                <a:noFill/>
              </a:ln>
              <a:solidFill>
                <a:srgbClr val="07C1BC"/>
              </a:solidFill>
              <a:effectLst/>
              <a:uLnTx/>
              <a:uFillTx/>
              <a:latin typeface="Calibri" panose="020F0502020204030204" pitchFamily="34" charset="0"/>
              <a:ea typeface="Open Sans" panose="020B0606030504020204" pitchFamily="34" charset="0"/>
              <a:cs typeface="Calibri" panose="020F0502020204030204" pitchFamily="34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D6BB04E-AB58-3515-5050-CDC5282D5923}"/>
              </a:ext>
            </a:extLst>
          </p:cNvPr>
          <p:cNvCxnSpPr>
            <a:cxnSpLocks/>
          </p:cNvCxnSpPr>
          <p:nvPr/>
        </p:nvCxnSpPr>
        <p:spPr>
          <a:xfrm>
            <a:off x="258679" y="408442"/>
            <a:ext cx="5011978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85000"/>
              </a:sysClr>
            </a:solidFill>
            <a:prstDash val="solid"/>
          </a:ln>
          <a:effectLst/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04EC59E-B869-9F37-7AA6-0AD2B9230B9F}"/>
              </a:ext>
            </a:extLst>
          </p:cNvPr>
          <p:cNvSpPr txBox="1"/>
          <p:nvPr/>
        </p:nvSpPr>
        <p:spPr>
          <a:xfrm>
            <a:off x="10758058" y="2000881"/>
            <a:ext cx="1037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IN" sz="1400" b="1" i="1" dirty="0">
                <a:solidFill>
                  <a:srgbClr val="B72358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€ERP</a:t>
            </a:r>
            <a:r>
              <a:rPr lang="en-IN" sz="1400" b="1" i="1" baseline="30000" dirty="0">
                <a:solidFill>
                  <a:srgbClr val="B72358"/>
                </a:solidFill>
                <a:latin typeface="Aptos" panose="020B0004020202020204" pitchFamily="34" charset="0"/>
                <a:ea typeface="Open Sans" panose="020B0606030504020204" pitchFamily="34" charset="0"/>
                <a:cs typeface="Calibri" panose="020F0502020204030204" pitchFamily="34" charset="0"/>
              </a:rPr>
              <a:t>3</a:t>
            </a:r>
            <a:endParaRPr lang="en-GB" sz="1400" b="1" i="1" dirty="0">
              <a:solidFill>
                <a:srgbClr val="B72358"/>
              </a:solidFill>
              <a:latin typeface="Aptos" panose="020B00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2CB6037-1DC0-BA47-035D-490D9C93B5AF}"/>
              </a:ext>
            </a:extLst>
          </p:cNvPr>
          <p:cNvSpPr txBox="1"/>
          <p:nvPr/>
        </p:nvSpPr>
        <p:spPr>
          <a:xfrm>
            <a:off x="1397635" y="470924"/>
            <a:ext cx="2037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 PILOT PROJECTS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00C227-C90C-1A67-5972-5417FCD580F4}"/>
              </a:ext>
            </a:extLst>
          </p:cNvPr>
          <p:cNvSpPr txBox="1"/>
          <p:nvPr/>
        </p:nvSpPr>
        <p:spPr>
          <a:xfrm>
            <a:off x="6565297" y="1369503"/>
            <a:ext cx="20372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en-GB" sz="1400" i="1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</a:t>
            </a:r>
            <a:r>
              <a:rPr kumimoji="0" lang="en-GB" sz="1400" i="1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0B00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QUICK WIN</a:t>
            </a:r>
            <a:endParaRPr kumimoji="0" lang="en-CH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0B0004020202020204" pitchFamily="34" charset="0"/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6" name="Slide Zoom 25">
                <a:extLst>
                  <a:ext uri="{FF2B5EF4-FFF2-40B4-BE49-F238E27FC236}">
                    <a16:creationId xmlns:a16="http://schemas.microsoft.com/office/drawing/2014/main" id="{1566C322-A7D3-8B1E-8044-7B08EFC8E72A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17353155"/>
                  </p:ext>
                </p:extLst>
              </p:nvPr>
            </p:nvGraphicFramePr>
            <p:xfrm>
              <a:off x="4997741" y="1677280"/>
              <a:ext cx="5033815" cy="2831521"/>
            </p:xfrm>
            <a:graphic>
              <a:graphicData uri="http://schemas.microsoft.com/office/powerpoint/2016/slidezoom">
                <pslz:sldZm>
                  <pslz:sldZmObj sldId="2147479211" cId="4136530889">
                    <pslz:zmPr id="{BE3A2A17-0D11-439E-A055-1E57CA7034DE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5033815" cy="2831521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6" name="Slide Zoom 25">
                <a:hlinkClick r:id="rId6" action="ppaction://hlinksldjump"/>
                <a:extLst>
                  <a:ext uri="{FF2B5EF4-FFF2-40B4-BE49-F238E27FC236}">
                    <a16:creationId xmlns:a16="http://schemas.microsoft.com/office/drawing/2014/main" id="{1566C322-A7D3-8B1E-8044-7B08EFC8E72A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997741" y="1677280"/>
                <a:ext cx="5033815" cy="2831521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2160799C-72E9-A340-5675-6801A4EE10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616" y="761997"/>
            <a:ext cx="3094090" cy="54244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6AE68FC-864B-E565-10D4-469DC4857E16}"/>
              </a:ext>
            </a:extLst>
          </p:cNvPr>
          <p:cNvSpPr txBox="1"/>
          <p:nvPr/>
        </p:nvSpPr>
        <p:spPr>
          <a:xfrm>
            <a:off x="4997741" y="4825077"/>
            <a:ext cx="7026551" cy="892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Bef>
                <a:spcPts val="600"/>
              </a:spcBef>
              <a:buFont typeface="Wingdings" pitchFamily="2" charset="2"/>
              <a:buChar char="ü"/>
            </a:pPr>
            <a:r>
              <a:rPr lang="en-CH" sz="1600" dirty="0">
                <a:latin typeface="Aptos" panose="020B0004020202020204" pitchFamily="34" charset="0"/>
              </a:rPr>
              <a:t>From Lowest compliant to Best Value For Money!</a:t>
            </a:r>
          </a:p>
          <a:p>
            <a:pPr marL="285750" indent="-285750" algn="l">
              <a:spcBef>
                <a:spcPts val="600"/>
              </a:spcBef>
              <a:buFont typeface="Wingdings" pitchFamily="2" charset="2"/>
              <a:buChar char="ü"/>
            </a:pPr>
            <a:r>
              <a:rPr lang="en-CH" sz="1600" dirty="0">
                <a:latin typeface="Aptos" panose="020B0004020202020204" pitchFamily="34" charset="0"/>
              </a:rPr>
              <a:t>Imposed 30% Electric Vehicles (E</a:t>
            </a:r>
            <a:r>
              <a:rPr lang="en-GB" sz="1600" dirty="0">
                <a:latin typeface="Aptos" panose="020B0004020202020204" pitchFamily="34" charset="0"/>
              </a:rPr>
              <a:t>V</a:t>
            </a:r>
            <a:r>
              <a:rPr lang="en-CH" sz="1600" dirty="0">
                <a:latin typeface="Aptos" panose="020B0004020202020204" pitchFamily="34" charset="0"/>
              </a:rPr>
              <a:t>s) for Shuttles.</a:t>
            </a:r>
          </a:p>
          <a:p>
            <a:pPr marL="285750" indent="-285750" algn="l">
              <a:spcBef>
                <a:spcPts val="600"/>
              </a:spcBef>
              <a:buFont typeface="Wingdings" pitchFamily="2" charset="2"/>
              <a:buChar char="ü"/>
            </a:pPr>
            <a:r>
              <a:rPr lang="en-CH" sz="1600" dirty="0">
                <a:latin typeface="Aptos" panose="020B0004020202020204" pitchFamily="34" charset="0"/>
              </a:rPr>
              <a:t>Finally 100% E</a:t>
            </a:r>
            <a:r>
              <a:rPr lang="en-GB" sz="1600" dirty="0">
                <a:latin typeface="Aptos" panose="020B0004020202020204" pitchFamily="34" charset="0"/>
              </a:rPr>
              <a:t>V</a:t>
            </a:r>
            <a:r>
              <a:rPr lang="en-CH" sz="1600" dirty="0">
                <a:latin typeface="Aptos" panose="020B0004020202020204" pitchFamily="34" charset="0"/>
              </a:rPr>
              <a:t>s provided, among other environment requirements fulfilled!</a:t>
            </a:r>
          </a:p>
        </p:txBody>
      </p:sp>
    </p:spTree>
    <p:extLst>
      <p:ext uri="{BB962C8B-B14F-4D97-AF65-F5344CB8AC3E}">
        <p14:creationId xmlns:p14="http://schemas.microsoft.com/office/powerpoint/2010/main" val="646328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21" grpId="0"/>
      <p:bldP spid="23" grpId="0"/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1_Thèm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131005</TotalTime>
  <Words>1641</Words>
  <Application>Microsoft Office PowerPoint</Application>
  <PresentationFormat>Widescreen</PresentationFormat>
  <Paragraphs>299</Paragraphs>
  <Slides>20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1" baseType="lpstr">
      <vt:lpstr>Aptos</vt:lpstr>
      <vt:lpstr>Arial</vt:lpstr>
      <vt:lpstr>Arial</vt:lpstr>
      <vt:lpstr>Calibri</vt:lpstr>
      <vt:lpstr>Calibri Light</vt:lpstr>
      <vt:lpstr>Courier New</vt:lpstr>
      <vt:lpstr>Open Sans</vt:lpstr>
      <vt:lpstr>Wingdings</vt:lpstr>
      <vt:lpstr>Thème Office</vt:lpstr>
      <vt:lpstr>1_Thème Office</vt:lpstr>
      <vt:lpstr>Office Theme</vt:lpstr>
      <vt:lpstr>Environmentally responsible procurement Policy - Progress report   27th ILO Forum – 25.03.2025  Enrico Cennini / IPT-PI-SE  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Enrico Cennini</dc:creator>
  <cp:lastModifiedBy>Enrico Cennini</cp:lastModifiedBy>
  <cp:revision>626</cp:revision>
  <dcterms:created xsi:type="dcterms:W3CDTF">2023-04-26T06:38:19Z</dcterms:created>
  <dcterms:modified xsi:type="dcterms:W3CDTF">2025-03-25T07:40:12Z</dcterms:modified>
</cp:coreProperties>
</file>