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28"/>
  </p:notesMasterIdLst>
  <p:handoutMasterIdLst>
    <p:handoutMasterId r:id="rId29"/>
  </p:handoutMasterIdLst>
  <p:sldIdLst>
    <p:sldId id="256" r:id="rId3"/>
    <p:sldId id="295" r:id="rId4"/>
    <p:sldId id="297" r:id="rId5"/>
    <p:sldId id="325" r:id="rId6"/>
    <p:sldId id="284" r:id="rId7"/>
    <p:sldId id="334" r:id="rId8"/>
    <p:sldId id="331" r:id="rId9"/>
    <p:sldId id="312" r:id="rId10"/>
    <p:sldId id="266" r:id="rId11"/>
    <p:sldId id="267" r:id="rId12"/>
    <p:sldId id="269" r:id="rId13"/>
    <p:sldId id="303" r:id="rId14"/>
    <p:sldId id="326" r:id="rId15"/>
    <p:sldId id="327" r:id="rId16"/>
    <p:sldId id="337" r:id="rId17"/>
    <p:sldId id="302" r:id="rId18"/>
    <p:sldId id="339" r:id="rId19"/>
    <p:sldId id="318" r:id="rId20"/>
    <p:sldId id="338" r:id="rId21"/>
    <p:sldId id="322" r:id="rId22"/>
    <p:sldId id="333" r:id="rId23"/>
    <p:sldId id="332" r:id="rId24"/>
    <p:sldId id="340" r:id="rId25"/>
    <p:sldId id="444" r:id="rId26"/>
    <p:sldId id="274" r:id="rId27"/>
  </p:sldIdLst>
  <p:sldSz cx="10077450" cy="7562850"/>
  <p:notesSz cx="6731000" cy="985678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FF95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50"/>
    <p:restoredTop sz="94589"/>
  </p:normalViewPr>
  <p:slideViewPr>
    <p:cSldViewPr snapToGrid="0">
      <p:cViewPr varScale="1">
        <p:scale>
          <a:sx n="109" d="100"/>
          <a:sy n="109" d="100"/>
        </p:scale>
        <p:origin x="1144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2" Type="http://schemas.openxmlformats.org/officeDocument/2006/relationships/hyperlink" Target="http://arxiv.org/pdf/1202.5940v1" TargetMode="External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2" Type="http://schemas.openxmlformats.org/officeDocument/2006/relationships/image" Target="../media/image39.png"/><Relationship Id="rId1" Type="http://schemas.openxmlformats.org/officeDocument/2006/relationships/hyperlink" Target="https://edms.cern.ch/document/1234244/" TargetMode="External"/><Relationship Id="rId6" Type="http://schemas.openxmlformats.org/officeDocument/2006/relationships/image" Target="../media/image41.png"/><Relationship Id="rId5" Type="http://schemas.openxmlformats.org/officeDocument/2006/relationships/hyperlink" Target="http://arxiv.org/pdf/1209.2543v1" TargetMode="External"/><Relationship Id="rId4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dirty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dirty="0" err="1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400" dirty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2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600" b="1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dirty="0" err="1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400" dirty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400" dirty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400" dirty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4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</dgm:pt>
    <dgm:pt modelId="{66D6C40F-4E7A-744C-90B0-5757C1146A18}" type="pres">
      <dgm:prSet presAssocID="{1E086AAD-8598-1042-BAA5-86C746AC2420}" presName="img" presStyleLbl="fgImgPlace1" presStyleIdx="0" presStyleCnt="3" custScaleX="91684" custScaleY="127965" custLinFactNeighborY="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</dgm:pt>
    <dgm:pt modelId="{46DB63EA-232D-0246-9538-1772A3005692}" type="pres">
      <dgm:prSet presAssocID="{5EBDAE48-E33A-BF49-80B0-3795552E3EB3}" presName="img" presStyleLbl="fgImgPlace1" presStyleIdx="1" presStyleCnt="3" custScaleX="93070" custScaleY="116006" custLinFactNeighborX="1086" custLinFactNeighborY="21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</dgm:pt>
    <dgm:pt modelId="{F6452A1B-6DA8-3F40-8E77-EAD55F03D176}" type="pres">
      <dgm:prSet presAssocID="{74378FF7-AB83-C44B-BEAB-04975B374C97}" presName="img" presStyleLbl="fgImgPlace1" presStyleIdx="2" presStyleCnt="3" custScaleX="9346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</dgm:pt>
  </dgm:ptLst>
  <dgm:cxnLst>
    <dgm:cxn modelId="{7FACF808-7FF5-8044-84B3-3564AFA69BBE}" type="presOf" srcId="{5EBDAE48-E33A-BF49-80B0-3795552E3EB3}" destId="{B6D834D4-21EE-0C42-B0A5-8445498CEAA3}" srcOrd="1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60F6DC16-BB8A-C649-9F99-07A76ACBC4DD}" type="presOf" srcId="{9E2E2105-977F-CB45-AB1A-49FC191E3BB4}" destId="{00771F87-8F81-B14D-930E-8D9FD793C1F2}" srcOrd="0" destOrd="0" presId="urn:microsoft.com/office/officeart/2005/8/layout/vList4#5"/>
    <dgm:cxn modelId="{EB3BD33A-CBA9-8244-AF80-093C9D2ABE03}" type="presOf" srcId="{74378FF7-AB83-C44B-BEAB-04975B374C97}" destId="{71F4EB13-F590-AB41-98DA-8360DB98D579}" srcOrd="1" destOrd="0" presId="urn:microsoft.com/office/officeart/2005/8/layout/vList4#5"/>
    <dgm:cxn modelId="{02DFB563-BD37-A94A-9FC7-864FE2C8DF88}" type="presOf" srcId="{1E086AAD-8598-1042-BAA5-86C746AC2420}" destId="{A2D86523-2AF0-1C48-A0CC-DA9A6A91DBA3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B4BAF880-D0AB-5548-9388-67118F613FDC}" type="presOf" srcId="{74378FF7-AB83-C44B-BEAB-04975B374C97}" destId="{4D1F9B71-3108-654D-AFD4-DDD52913058E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FBC19EC9-572F-614B-836B-769A1DE87196}" type="presOf" srcId="{5EBDAE48-E33A-BF49-80B0-3795552E3EB3}" destId="{4FCFFD36-F990-8D4D-865E-42483C0B720F}" srcOrd="0" destOrd="0" presId="urn:microsoft.com/office/officeart/2005/8/layout/vList4#5"/>
    <dgm:cxn modelId="{563F7ECE-B6A4-4D4C-B565-88989B80847A}" type="presOf" srcId="{1E086AAD-8598-1042-BAA5-86C746AC2420}" destId="{B1E9F62D-05CB-7E4F-81AD-FA120000E538}" srcOrd="1" destOrd="0" presId="urn:microsoft.com/office/officeart/2005/8/layout/vList4#5"/>
    <dgm:cxn modelId="{305A0976-C929-4741-82F7-E0EA6E53662E}" type="presParOf" srcId="{00771F87-8F81-B14D-930E-8D9FD793C1F2}" destId="{A0AAD7CB-EE32-5445-B004-A6F9CC2960BF}" srcOrd="0" destOrd="0" presId="urn:microsoft.com/office/officeart/2005/8/layout/vList4#5"/>
    <dgm:cxn modelId="{F7F8F0ED-32C8-5447-A5F8-749257A5CEA7}" type="presParOf" srcId="{A0AAD7CB-EE32-5445-B004-A6F9CC2960BF}" destId="{A2D86523-2AF0-1C48-A0CC-DA9A6A91DBA3}" srcOrd="0" destOrd="0" presId="urn:microsoft.com/office/officeart/2005/8/layout/vList4#5"/>
    <dgm:cxn modelId="{F7173824-0E73-B544-B8EF-7BE85B2FF910}" type="presParOf" srcId="{A0AAD7CB-EE32-5445-B004-A6F9CC2960BF}" destId="{66D6C40F-4E7A-744C-90B0-5757C1146A18}" srcOrd="1" destOrd="0" presId="urn:microsoft.com/office/officeart/2005/8/layout/vList4#5"/>
    <dgm:cxn modelId="{440CAF1A-07D7-4A40-BD36-9BA871D07CB1}" type="presParOf" srcId="{A0AAD7CB-EE32-5445-B004-A6F9CC2960BF}" destId="{B1E9F62D-05CB-7E4F-81AD-FA120000E538}" srcOrd="2" destOrd="0" presId="urn:microsoft.com/office/officeart/2005/8/layout/vList4#5"/>
    <dgm:cxn modelId="{18E56D6B-7C39-CC47-B4F7-6398D5BFE3AB}" type="presParOf" srcId="{00771F87-8F81-B14D-930E-8D9FD793C1F2}" destId="{7B7B198E-98FA-DB4B-89B3-A3849D39D928}" srcOrd="1" destOrd="0" presId="urn:microsoft.com/office/officeart/2005/8/layout/vList4#5"/>
    <dgm:cxn modelId="{E05218DF-5B26-704F-BC09-08F236191507}" type="presParOf" srcId="{00771F87-8F81-B14D-930E-8D9FD793C1F2}" destId="{D00AD7F9-2062-D24F-84AD-293561E84C9F}" srcOrd="2" destOrd="0" presId="urn:microsoft.com/office/officeart/2005/8/layout/vList4#5"/>
    <dgm:cxn modelId="{4D627D7C-FEF3-3F44-9218-05E6C37338BD}" type="presParOf" srcId="{D00AD7F9-2062-D24F-84AD-293561E84C9F}" destId="{4FCFFD36-F990-8D4D-865E-42483C0B720F}" srcOrd="0" destOrd="0" presId="urn:microsoft.com/office/officeart/2005/8/layout/vList4#5"/>
    <dgm:cxn modelId="{7B680F65-F990-A244-A58B-50106F9DB985}" type="presParOf" srcId="{D00AD7F9-2062-D24F-84AD-293561E84C9F}" destId="{46DB63EA-232D-0246-9538-1772A3005692}" srcOrd="1" destOrd="0" presId="urn:microsoft.com/office/officeart/2005/8/layout/vList4#5"/>
    <dgm:cxn modelId="{168A89C0-D4E2-2F41-AE20-66B2D52339D9}" type="presParOf" srcId="{D00AD7F9-2062-D24F-84AD-293561E84C9F}" destId="{B6D834D4-21EE-0C42-B0A5-8445498CEAA3}" srcOrd="2" destOrd="0" presId="urn:microsoft.com/office/officeart/2005/8/layout/vList4#5"/>
    <dgm:cxn modelId="{EDC03316-0650-5A49-89E0-CAB7FEF5998A}" type="presParOf" srcId="{00771F87-8F81-B14D-930E-8D9FD793C1F2}" destId="{51677F70-B488-A841-B0E2-D74E51CBD3D8}" srcOrd="3" destOrd="0" presId="urn:microsoft.com/office/officeart/2005/8/layout/vList4#5"/>
    <dgm:cxn modelId="{D4402202-A8C4-AD46-9BA6-10014633A056}" type="presParOf" srcId="{00771F87-8F81-B14D-930E-8D9FD793C1F2}" destId="{EBFA4529-EC2A-0743-8ED4-B07522F974A5}" srcOrd="4" destOrd="0" presId="urn:microsoft.com/office/officeart/2005/8/layout/vList4#5"/>
    <dgm:cxn modelId="{B5DD5DF3-AE4B-5749-BCC6-F3153C5E60C2}" type="presParOf" srcId="{EBFA4529-EC2A-0743-8ED4-B07522F974A5}" destId="{4D1F9B71-3108-654D-AFD4-DDD52913058E}" srcOrd="0" destOrd="0" presId="urn:microsoft.com/office/officeart/2005/8/layout/vList4#5"/>
    <dgm:cxn modelId="{53E2AF77-1762-6641-AAAB-1305A566D87B}" type="presParOf" srcId="{EBFA4529-EC2A-0743-8ED4-B07522F974A5}" destId="{F6452A1B-6DA8-3F40-8E77-EAD55F03D176}" srcOrd="1" destOrd="0" presId="urn:microsoft.com/office/officeart/2005/8/layout/vList4#5"/>
    <dgm:cxn modelId="{704FF47F-3C82-8B4E-962C-BA956666E23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7485249" cy="2081215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kern="1200" dirty="0" err="1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688697" y="0"/>
        <a:ext cx="5796551" cy="2081215"/>
      </dsp:txXfrm>
    </dsp:sp>
    <dsp:sp modelId="{66D6C40F-4E7A-744C-90B0-5757C1146A18}">
      <dsp:nvSpPr>
        <dsp:cNvPr id="0" name=""/>
        <dsp:cNvSpPr/>
      </dsp:nvSpPr>
      <dsp:spPr>
        <a:xfrm>
          <a:off x="253894" y="59640"/>
          <a:ext cx="1372555" cy="196193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2272863"/>
          <a:ext cx="7485249" cy="192172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kern="1200" dirty="0" err="1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688697" y="2272863"/>
        <a:ext cx="5796551" cy="1921726"/>
      </dsp:txXfrm>
    </dsp:sp>
    <dsp:sp modelId="{46DB63EA-232D-0246-9538-1772A3005692}">
      <dsp:nvSpPr>
        <dsp:cNvPr id="0" name=""/>
        <dsp:cNvSpPr/>
      </dsp:nvSpPr>
      <dsp:spPr>
        <a:xfrm>
          <a:off x="259778" y="2347671"/>
          <a:ext cx="1393304" cy="17785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4386237"/>
          <a:ext cx="7485249" cy="19164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1" kern="1200" dirty="0" err="1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kern="1200" dirty="0" err="1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kern="1200" dirty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400" kern="1200" dirty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711200">
            <a:lnSpc>
              <a:spcPct val="6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kern="1200" dirty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400" kern="1200" dirty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000000"/>
            </a:solidFill>
          </a:endParaRPr>
        </a:p>
      </dsp:txBody>
      <dsp:txXfrm>
        <a:off x="1688697" y="4386237"/>
        <a:ext cx="5796551" cy="1916475"/>
      </dsp:txXfrm>
    </dsp:sp>
    <dsp:sp modelId="{F6452A1B-6DA8-3F40-8E77-EAD55F03D176}">
      <dsp:nvSpPr>
        <dsp:cNvPr id="0" name=""/>
        <dsp:cNvSpPr/>
      </dsp:nvSpPr>
      <dsp:spPr>
        <a:xfrm>
          <a:off x="240578" y="4427664"/>
          <a:ext cx="1399187" cy="18336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 smtClean="0"/>
            </a:lvl1pPr>
          </a:lstStyle>
          <a:p>
            <a:pPr>
              <a:defRPr/>
            </a:pPr>
            <a:fld id="{4FF6FE2F-F398-1E4F-BCC1-A82EC6EEE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52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18068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65" charset="-128"/>
        <a:cs typeface="ＭＳ Ｐゴシック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6147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3788" y="946150"/>
            <a:ext cx="4546600" cy="3413125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2969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4550" cy="3786188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337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2963" cy="3787775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440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2200" y="946150"/>
            <a:ext cx="4546600" cy="3413125"/>
          </a:xfrm>
        </p:spPr>
      </p:sp>
      <p:sp>
        <p:nvSpPr>
          <p:cNvPr id="39938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3" tIns="45757" rIns="91513" bIns="45757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977CBA78-07B0-D04D-A8C2-91B2012AFD1F}" type="slidenum">
              <a:rPr lang="en-US" sz="1200">
                <a:solidFill>
                  <a:srgbClr val="000000"/>
                </a:solidFill>
                <a:latin typeface="Arial" charset="0"/>
              </a:rPr>
              <a:pPr algn="r"/>
              <a:t>20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532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152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6340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1675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6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710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2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348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69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807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1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53083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218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4475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3142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035" y="993887"/>
            <a:ext cx="9742830" cy="615531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02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0102" y="7286442"/>
            <a:ext cx="2267426" cy="251587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17636" y="7227854"/>
            <a:ext cx="2267426" cy="402652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CLIC WS 2019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5144" y="7224354"/>
            <a:ext cx="3587162" cy="402652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9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92825" y="1872659"/>
            <a:ext cx="8691801" cy="4667409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8415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"/>
          <p:cNvSpPr/>
          <p:nvPr/>
        </p:nvSpPr>
        <p:spPr>
          <a:xfrm>
            <a:off x="-1477" y="7257132"/>
            <a:ext cx="10080403" cy="308404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29524" tIns="29524" rIns="29524" bIns="29524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314"/>
          </a:p>
        </p:txBody>
      </p:sp>
      <p:sp>
        <p:nvSpPr>
          <p:cNvPr id="37" name="Slide Number"/>
          <p:cNvSpPr>
            <a:spLocks noGrp="1"/>
          </p:cNvSpPr>
          <p:nvPr>
            <p:ph type="sldNum" sz="quarter" idx="2"/>
          </p:nvPr>
        </p:nvSpPr>
        <p:spPr>
          <a:xfrm>
            <a:off x="4437063" y="7311980"/>
            <a:ext cx="825500" cy="257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12488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9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531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4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579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1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46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29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tif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4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1035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  <p:sp>
          <p:nvSpPr>
            <p:cNvPr id="1036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Linear Colliders</a:t>
              </a:r>
            </a:p>
          </p:txBody>
        </p:sp>
      </p:grp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9468DC-229C-D54D-83AB-CC4492185C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r="39420"/>
          <a:stretch/>
        </p:blipFill>
        <p:spPr>
          <a:xfrm>
            <a:off x="139700" y="828675"/>
            <a:ext cx="2154238" cy="10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3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7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2058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</p:grpSp>
      <p:sp>
        <p:nvSpPr>
          <p:cNvPr id="205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tarSymbol" charset="0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Slide </a:t>
            </a:r>
            <a:fld id="{BE9317D4-2403-1D4E-BBFB-423904F5F809}" type="slidenum"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tarSymbol" charset="0"/>
                <a:buNone/>
                <a:tabLst/>
                <a:defRPr/>
              </a:pPr>
              <a:t>‹#›</a:t>
            </a:fld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EEE959-AF79-6847-8466-331233B50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r="39420"/>
          <a:stretch/>
        </p:blipFill>
        <p:spPr>
          <a:xfrm>
            <a:off x="100012" y="113686"/>
            <a:ext cx="1263554" cy="5959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9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9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9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4.png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210892/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arxiv.org/pdf/1208.1402v1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11(2019)003" TargetMode="External"/><Relationship Id="rId13" Type="http://schemas.openxmlformats.org/officeDocument/2006/relationships/hyperlink" Target="https://arxiv.org/abs/1812.01644" TargetMode="External"/><Relationship Id="rId18" Type="http://schemas.openxmlformats.org/officeDocument/2006/relationships/hyperlink" Target="http://clic.cern/european-strategy" TargetMode="External"/><Relationship Id="rId3" Type="http://schemas.openxmlformats.org/officeDocument/2006/relationships/hyperlink" Target="https://arxiv.org/abs/1812.07986" TargetMode="External"/><Relationship Id="rId21" Type="http://schemas.openxmlformats.org/officeDocument/2006/relationships/image" Target="../media/image45.gif"/><Relationship Id="rId7" Type="http://schemas.openxmlformats.org/officeDocument/2006/relationships/hyperlink" Target="http://dx.doi.org/10.23731/CYRM-2019-001" TargetMode="External"/><Relationship Id="rId12" Type="http://schemas.openxmlformats.org/officeDocument/2006/relationships/hyperlink" Target="http://cds.cern.ch/record/2645352" TargetMode="External"/><Relationship Id="rId17" Type="http://schemas.openxmlformats.org/officeDocument/2006/relationships/hyperlink" Target="https://arxiv.org/abs/2203.09186" TargetMode="External"/><Relationship Id="rId2" Type="http://schemas.openxmlformats.org/officeDocument/2006/relationships/hyperlink" Target="https://arxiv.org/abs/1812.07987" TargetMode="External"/><Relationship Id="rId16" Type="http://schemas.openxmlformats.org/officeDocument/2006/relationships/hyperlink" Target="https://arxiv.org/abs/1812.07337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dx.doi.org/10.23731/CYRM-2018-003" TargetMode="External"/><Relationship Id="rId11" Type="http://schemas.openxmlformats.org/officeDocument/2006/relationships/hyperlink" Target="https://arxiv.org/abs/1608.07538" TargetMode="External"/><Relationship Id="rId5" Type="http://schemas.openxmlformats.org/officeDocument/2006/relationships/hyperlink" Target="http://dx.doi.org/10.23731/CYRM-2018-004" TargetMode="External"/><Relationship Id="rId15" Type="http://schemas.openxmlformats.org/officeDocument/2006/relationships/hyperlink" Target="https://cds.cern.ch/record/2649437" TargetMode="External"/><Relationship Id="rId23" Type="http://schemas.openxmlformats.org/officeDocument/2006/relationships/image" Target="../media/image47.jpeg"/><Relationship Id="rId10" Type="http://schemas.openxmlformats.org/officeDocument/2006/relationships/hyperlink" Target="https://link.springer.com/article/10.1140/epjc/s10052-017-4968-5" TargetMode="External"/><Relationship Id="rId19" Type="http://schemas.openxmlformats.org/officeDocument/2006/relationships/image" Target="../media/image43.gif"/><Relationship Id="rId4" Type="http://schemas.openxmlformats.org/officeDocument/2006/relationships/hyperlink" Target="http://dx.doi.org/10.23731/CYRM-2018-002" TargetMode="External"/><Relationship Id="rId9" Type="http://schemas.openxmlformats.org/officeDocument/2006/relationships/hyperlink" Target="https://arxiv.org/abs/1807.02441" TargetMode="External"/><Relationship Id="rId14" Type="http://schemas.openxmlformats.org/officeDocument/2006/relationships/hyperlink" Target="https://cds.cern.ch/record/2254048" TargetMode="External"/><Relationship Id="rId22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genda.linearcollider.org/event/7333" TargetMode="External"/><Relationship Id="rId2" Type="http://schemas.openxmlformats.org/officeDocument/2006/relationships/hyperlink" Target="http://agenda.linearcollider.org/event/6906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agenda.linearcollider.org/event/10134/" TargetMode="External"/><Relationship Id="rId4" Type="http://schemas.openxmlformats.org/officeDocument/2006/relationships/hyperlink" Target="http://clic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file:////Users/tecker/cernbox/My%20Presentations/lemmings6.mpg" TargetMode="External"/><Relationship Id="rId1" Type="http://schemas.microsoft.com/office/2007/relationships/media" Target="file:////Users/tecker/cernbox/My%20Presentations/lemmings6.mpg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dirty="0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 dirty="0">
                <a:ea typeface="ＭＳ Ｐゴシック" charset="-128"/>
                <a:cs typeface="ＭＳ Ｐゴシック" charset="-128"/>
              </a:rPr>
            </a:br>
            <a:r>
              <a:rPr lang="en-GB" dirty="0">
                <a:ea typeface="ＭＳ Ｐゴシック" charset="-128"/>
                <a:cs typeface="ＭＳ Ｐゴシック" charset="-128"/>
              </a:rPr>
              <a:t>Lecture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120983"/>
            <a:ext cx="4953000" cy="2647950"/>
          </a:xfrm>
        </p:spPr>
        <p:txBody>
          <a:bodyPr/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Drive Beam generation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CLIC test facility CTF3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Disadvantage: any current variation changes energy gain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full loading,   1% current variation = 1% voltage variation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20% loading, 1% current variation = 0.2% voltage variation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Requires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current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stability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Stable beam successfully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demonstrated in CTF3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 95% efficiency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627" name="Group 15"/>
          <p:cNvGrpSpPr>
            <a:grpSpLocks/>
          </p:cNvGrpSpPr>
          <p:nvPr/>
        </p:nvGrpSpPr>
        <p:grpSpPr bwMode="auto">
          <a:xfrm>
            <a:off x="4624388" y="3856038"/>
            <a:ext cx="5124450" cy="3292475"/>
            <a:chOff x="221" y="2443"/>
            <a:chExt cx="2893" cy="1586"/>
          </a:xfrm>
        </p:grpSpPr>
        <p:pic>
          <p:nvPicPr>
            <p:cNvPr id="26629" name="Picture 4" descr="beam load ne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" y="2443"/>
              <a:ext cx="2849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Line 5"/>
            <p:cNvSpPr>
              <a:spLocks noChangeShapeType="1"/>
            </p:cNvSpPr>
            <p:nvPr/>
          </p:nvSpPr>
          <p:spPr bwMode="auto">
            <a:xfrm flipH="1">
              <a:off x="221" y="3904"/>
              <a:ext cx="2817" cy="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511" y="3035"/>
              <a:ext cx="470" cy="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2" name="Text Box 7"/>
            <p:cNvSpPr txBox="1">
              <a:spLocks noChangeArrowheads="1"/>
            </p:cNvSpPr>
            <p:nvPr/>
          </p:nvSpPr>
          <p:spPr bwMode="auto">
            <a:xfrm>
              <a:off x="2220" y="3172"/>
              <a:ext cx="663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on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0 MW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3" name="Rectangle 8"/>
            <p:cNvSpPr>
              <a:spLocks noChangeArrowheads="1"/>
            </p:cNvSpPr>
            <p:nvPr/>
          </p:nvSpPr>
          <p:spPr bwMode="auto">
            <a:xfrm>
              <a:off x="281" y="2524"/>
              <a:ext cx="971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FF3399"/>
                  </a:solidFill>
                  <a:latin typeface="Verdana" charset="0"/>
                </a:rPr>
                <a:t>Output power from accelerating structure</a:t>
              </a:r>
              <a:endParaRPr sz="1400" noProof="1">
                <a:solidFill>
                  <a:srgbClr val="FF3399"/>
                </a:solidFill>
                <a:latin typeface="Verdana" charset="0"/>
              </a:endParaRPr>
            </a:p>
          </p:txBody>
        </p:sp>
        <p:sp>
          <p:nvSpPr>
            <p:cNvPr id="26634" name="Rectangle 9"/>
            <p:cNvSpPr>
              <a:spLocks noChangeArrowheads="1"/>
            </p:cNvSpPr>
            <p:nvPr/>
          </p:nvSpPr>
          <p:spPr bwMode="auto">
            <a:xfrm>
              <a:off x="790" y="3042"/>
              <a:ext cx="66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Verdana" charset="0"/>
                </a:rPr>
                <a:t>1.6 </a:t>
              </a:r>
              <a:r>
                <a:rPr lang="en-US" sz="1200" b="1">
                  <a:latin typeface="Symbol" charset="0"/>
                </a:rPr>
                <a:t>m</a:t>
              </a:r>
              <a:r>
                <a:rPr lang="en-US" sz="1200" b="1">
                  <a:latin typeface="Verdana" charset="0"/>
                </a:rPr>
                <a:t>s compressed RF pulse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>
              <a:off x="1959" y="2560"/>
              <a:ext cx="217" cy="9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98" y="3777"/>
              <a:ext cx="409" cy="7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Text Box 12"/>
            <p:cNvSpPr txBox="1">
              <a:spLocks noChangeArrowheads="1"/>
            </p:cNvSpPr>
            <p:nvPr/>
          </p:nvSpPr>
          <p:spPr bwMode="auto">
            <a:xfrm>
              <a:off x="2251" y="2761"/>
              <a:ext cx="50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off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24 MW</a:t>
              </a:r>
            </a:p>
            <a:p>
              <a:pPr algn="ctr"/>
              <a:endParaRPr sz="1200" b="1" noProof="1">
                <a:solidFill>
                  <a:schemeClr val="bg1"/>
                </a:solidFill>
                <a:latin typeface="Verdana" charset="0"/>
              </a:endParaRPr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 flipH="1">
              <a:off x="1734" y="3310"/>
              <a:ext cx="532" cy="5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H="1" flipV="1">
              <a:off x="1810" y="2633"/>
              <a:ext cx="380" cy="2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6628" name="Object 2"/>
          <p:cNvGraphicFramePr>
            <a:graphicFrameLocks noChangeAspect="1"/>
          </p:cNvGraphicFramePr>
          <p:nvPr/>
        </p:nvGraphicFramePr>
        <p:xfrm>
          <a:off x="2416175" y="1725613"/>
          <a:ext cx="31369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20227" imgH="444307" progId="Equation.DSMT4">
                  <p:embed/>
                </p:oleObj>
              </mc:Choice>
              <mc:Fallback>
                <p:oleObj name="Equation" r:id="rId3" imgW="1320227" imgH="44430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1725613"/>
                        <a:ext cx="31369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Frequency multiplication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8169275" cy="317182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basic principle of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generation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transform very long pulses into short pulses with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higher power and higher frequency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deflectors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interleave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bunches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power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frequency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4465638"/>
            <a:ext cx="66198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Delay Loop Principle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455613" y="885825"/>
            <a:ext cx="9140825" cy="20320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5456" dir="27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>
            <a:spAutoFit/>
          </a:bodyPr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b="1">
                <a:solidFill>
                  <a:srgbClr val="000000"/>
                </a:solidFill>
              </a:rPr>
              <a:t>double repetition frequency and current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parts of bunch train delayed in loop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RF deflector combines the bunches (</a:t>
            </a:r>
            <a:r>
              <a:rPr lang="en-GB" sz="2600" i="1">
                <a:solidFill>
                  <a:srgbClr val="000000"/>
                </a:solidFill>
              </a:rPr>
              <a:t>f</a:t>
            </a:r>
            <a:r>
              <a:rPr lang="en-GB" sz="2600" i="1" baseline="-25000">
                <a:solidFill>
                  <a:srgbClr val="000000"/>
                </a:solidFill>
              </a:rPr>
              <a:t>defl</a:t>
            </a:r>
            <a:r>
              <a:rPr lang="en-GB" sz="2600">
                <a:solidFill>
                  <a:srgbClr val="000000"/>
                </a:solidFill>
              </a:rPr>
              <a:t>=bunch rep. frequency)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>
                <a:solidFill>
                  <a:srgbClr val="000000"/>
                </a:solidFill>
              </a:rPr>
              <a:t>Path length corresponds to beam pulse length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3146425"/>
            <a:ext cx="85725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6225" y="1403350"/>
            <a:ext cx="9383713" cy="58150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71463" y="1403350"/>
            <a:ext cx="4889500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9413" y="4616450"/>
            <a:ext cx="4254500" cy="2068513"/>
            <a:chOff x="186" y="2730"/>
            <a:chExt cx="2431" cy="1182"/>
          </a:xfrm>
        </p:grpSpPr>
        <p:sp>
          <p:nvSpPr>
            <p:cNvPr id="30845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3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46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7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48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30880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1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49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0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0 w 16283"/>
                <a:gd name="T1" fmla="*/ 0 h 19634"/>
                <a:gd name="T2" fmla="*/ 0 w 16283"/>
                <a:gd name="T3" fmla="*/ 0 h 19634"/>
                <a:gd name="T4" fmla="*/ 0 w 16283"/>
                <a:gd name="T5" fmla="*/ 0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lnTo>
                    <a:pt x="900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1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2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3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4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5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6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7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61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2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3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4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5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6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7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8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0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1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2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3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3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7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8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618163" y="4587875"/>
            <a:ext cx="4073525" cy="2370138"/>
            <a:chOff x="3266" y="2714"/>
            <a:chExt cx="2328" cy="1354"/>
          </a:xfrm>
        </p:grpSpPr>
        <p:sp>
          <p:nvSpPr>
            <p:cNvPr id="30797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sz="1800" noProof="1">
                  <a:latin typeface="Symbol" charset="0"/>
                </a:rPr>
                <a:t>λ</a:t>
              </a:r>
              <a:r>
                <a:rPr sz="1800" baseline="-25000" noProof="1">
                  <a:latin typeface="Arial" charset="0"/>
                </a:rPr>
                <a:t>o</a:t>
              </a:r>
              <a:r>
                <a:rPr lang="en-US" sz="1800">
                  <a:latin typeface="Arial" charset="0"/>
                </a:rPr>
                <a:t>/4</a:t>
              </a:r>
            </a:p>
          </p:txBody>
        </p:sp>
        <p:sp>
          <p:nvSpPr>
            <p:cNvPr id="30801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4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02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04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30843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4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5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6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0 w 16283"/>
                <a:gd name="T1" fmla="*/ 0 h 19780"/>
                <a:gd name="T2" fmla="*/ 0 w 16283"/>
                <a:gd name="T3" fmla="*/ 0 h 19780"/>
                <a:gd name="T4" fmla="*/ 0 w 16283"/>
                <a:gd name="T5" fmla="*/ 0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lnTo>
                    <a:pt x="8678" y="-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7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8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9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0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14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5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6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7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8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9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0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1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23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4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7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8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1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33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5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6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7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41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71463" y="1403350"/>
            <a:ext cx="9388475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846763" y="1716088"/>
            <a:ext cx="3881437" cy="2320925"/>
            <a:chOff x="3303" y="1067"/>
            <a:chExt cx="2221" cy="1325"/>
          </a:xfrm>
        </p:grpSpPr>
        <p:sp>
          <p:nvSpPr>
            <p:cNvPr id="30769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2</a:t>
              </a:r>
              <a:r>
                <a:rPr lang="en-US" sz="2000" baseline="30000">
                  <a:latin typeface="Arial" charset="0"/>
                </a:rPr>
                <a:t>nd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770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1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2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73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30795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6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74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0 w 16283"/>
                <a:gd name="T1" fmla="*/ 0 h 18675"/>
                <a:gd name="T2" fmla="*/ 0 w 16283"/>
                <a:gd name="T3" fmla="*/ 0 h 18675"/>
                <a:gd name="T4" fmla="*/ 0 w 16283"/>
                <a:gd name="T5" fmla="*/ 0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lnTo>
                    <a:pt x="10854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6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7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1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2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3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7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8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9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0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1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2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7011988" y="1106488"/>
            <a:ext cx="2179637" cy="441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defTabSz="1006475"/>
            <a:r>
              <a:rPr sz="2200" i="1" noProof="1"/>
              <a:t>C</a:t>
            </a:r>
            <a:r>
              <a:rPr sz="2200" i="1" baseline="-25000" noProof="1"/>
              <a:t>ring</a:t>
            </a:r>
            <a:r>
              <a:rPr sz="2200" noProof="1"/>
              <a:t> = (</a:t>
            </a:r>
            <a:r>
              <a:rPr sz="2200" i="1" noProof="1"/>
              <a:t>n</a:t>
            </a:r>
            <a:r>
              <a:rPr sz="2200" noProof="1"/>
              <a:t> + ¼) </a:t>
            </a:r>
            <a:r>
              <a:rPr sz="2200" i="1" noProof="1">
                <a:latin typeface="Symbol" charset="0"/>
              </a:rPr>
              <a:t>λ</a:t>
            </a:r>
            <a:endParaRPr noProof="1"/>
          </a:p>
        </p:txBody>
      </p:sp>
      <p:sp>
        <p:nvSpPr>
          <p:cNvPr id="30728" name="Rectangle 122"/>
          <p:cNvSpPr>
            <a:spLocks noChangeArrowheads="1"/>
          </p:cNvSpPr>
          <p:nvPr/>
        </p:nvSpPr>
        <p:spPr bwMode="auto">
          <a:xfrm>
            <a:off x="2919413" y="1898650"/>
            <a:ext cx="2032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0785" tIns="50392" rIns="100785" bIns="50392">
            <a:spAutoFit/>
          </a:bodyPr>
          <a:lstStyle/>
          <a:p>
            <a:pPr defTabSz="1006475"/>
            <a:endParaRPr lang="en-US" sz="1500">
              <a:latin typeface="Arial" charset="0"/>
            </a:endParaRPr>
          </a:p>
        </p:txBody>
      </p:sp>
      <p:grpSp>
        <p:nvGrpSpPr>
          <p:cNvPr id="30729" name="Group 123"/>
          <p:cNvGrpSpPr>
            <a:grpSpLocks/>
          </p:cNvGrpSpPr>
          <p:nvPr/>
        </p:nvGrpSpPr>
        <p:grpSpPr bwMode="auto">
          <a:xfrm>
            <a:off x="471488" y="1576388"/>
            <a:ext cx="4606925" cy="1744662"/>
            <a:chOff x="233" y="994"/>
            <a:chExt cx="2633" cy="996"/>
          </a:xfrm>
        </p:grpSpPr>
        <p:sp>
          <p:nvSpPr>
            <p:cNvPr id="30750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injection  line</a:t>
              </a:r>
            </a:p>
          </p:txBody>
        </p:sp>
        <p:sp>
          <p:nvSpPr>
            <p:cNvPr id="30752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septum</a:t>
              </a:r>
            </a:p>
          </p:txBody>
        </p:sp>
        <p:grpSp>
          <p:nvGrpSpPr>
            <p:cNvPr id="30753" name="Group 127"/>
            <p:cNvGrpSpPr>
              <a:grpSpLocks/>
            </p:cNvGrpSpPr>
            <p:nvPr/>
          </p:nvGrpSpPr>
          <p:grpSpPr bwMode="auto">
            <a:xfrm>
              <a:off x="233" y="1310"/>
              <a:ext cx="2633" cy="680"/>
              <a:chOff x="233" y="1310"/>
              <a:chExt cx="2633" cy="680"/>
            </a:xfrm>
          </p:grpSpPr>
          <p:grpSp>
            <p:nvGrpSpPr>
              <p:cNvPr id="30754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30766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7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8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55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0 h 21600"/>
                  <a:gd name="T2" fmla="*/ 0 w 33038"/>
                  <a:gd name="T3" fmla="*/ 0 h 21600"/>
                  <a:gd name="T4" fmla="*/ 0 w 3303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lnTo>
                      <a:pt x="0" y="771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6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0 w 32880"/>
                  <a:gd name="T1" fmla="*/ 0 h 21600"/>
                  <a:gd name="T2" fmla="*/ 0 w 32880"/>
                  <a:gd name="T3" fmla="*/ 0 h 21600"/>
                  <a:gd name="T4" fmla="*/ 0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lnTo>
                      <a:pt x="32880" y="1416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7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8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9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8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local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30760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61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1</a:t>
                </a:r>
                <a:r>
                  <a:rPr lang="en-US" sz="1300" baseline="30000">
                    <a:latin typeface="Arial" charset="0"/>
                  </a:rPr>
                  <a:t>st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1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3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2</a:t>
                </a:r>
                <a:r>
                  <a:rPr lang="en-US" sz="1300" baseline="30000">
                    <a:latin typeface="Arial" charset="0"/>
                  </a:rPr>
                  <a:t>nd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2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3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4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5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0730" name="Group 143"/>
          <p:cNvGrpSpPr>
            <a:grpSpLocks/>
          </p:cNvGrpSpPr>
          <p:nvPr/>
        </p:nvGrpSpPr>
        <p:grpSpPr bwMode="auto">
          <a:xfrm>
            <a:off x="388938" y="1704975"/>
            <a:ext cx="4254500" cy="2314575"/>
            <a:chOff x="186" y="1067"/>
            <a:chExt cx="2432" cy="1322"/>
          </a:xfrm>
        </p:grpSpPr>
        <p:sp>
          <p:nvSpPr>
            <p:cNvPr id="30734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1</a:t>
              </a:r>
              <a:r>
                <a:rPr lang="en-US" sz="2000" baseline="30000">
                  <a:latin typeface="Arial" charset="0"/>
                </a:rPr>
                <a:t>st</a:t>
              </a:r>
              <a:r>
                <a:rPr lang="en-US" sz="2000">
                  <a:latin typeface="Arial" charset="0"/>
                </a:rPr>
                <a:t> turn </a:t>
              </a:r>
            </a:p>
          </p:txBody>
        </p:sp>
        <p:grpSp>
          <p:nvGrpSpPr>
            <p:cNvPr id="30735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60"/>
              <a:chOff x="199" y="1229"/>
              <a:chExt cx="2419" cy="1160"/>
            </a:xfrm>
          </p:grpSpPr>
          <p:sp>
            <p:nvSpPr>
              <p:cNvPr id="30736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1494" tIns="50748" rIns="101494" bIns="50748">
                <a:spAutoFit/>
              </a:bodyPr>
              <a:lstStyle/>
              <a:p>
                <a:pPr defTabSz="1006475"/>
                <a:r>
                  <a:rPr sz="1800" noProof="1">
                    <a:latin typeface="Symbol" charset="0"/>
                  </a:rPr>
                  <a:t>λ</a:t>
                </a:r>
                <a:r>
                  <a:rPr sz="1800" baseline="-25000" noProof="1">
                    <a:latin typeface="Arial" charset="0"/>
                  </a:rPr>
                  <a:t>o</a:t>
                </a:r>
                <a:endParaRPr lang="en-US" sz="1500" baseline="-25000">
                  <a:latin typeface="Arial" charset="0"/>
                </a:endParaRPr>
              </a:p>
            </p:txBody>
          </p:sp>
          <p:sp>
            <p:nvSpPr>
              <p:cNvPr id="30737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738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30748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9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39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63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 RF deflector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30741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</p:grpSp>
      <p:sp>
        <p:nvSpPr>
          <p:cNvPr id="30731" name="Rectangle 161"/>
          <p:cNvSpPr>
            <a:spLocks noChangeArrowheads="1"/>
          </p:cNvSpPr>
          <p:nvPr/>
        </p:nvSpPr>
        <p:spPr bwMode="auto">
          <a:xfrm>
            <a:off x="180975" y="890588"/>
            <a:ext cx="67024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defTabSz="455613">
              <a:spcAft>
                <a:spcPts val="1425"/>
              </a:spcAft>
              <a:buSzPct val="64000"/>
              <a:buFontTx/>
              <a:buBlip>
                <a:blip r:embed="rId2"/>
              </a:buBlip>
            </a:pPr>
            <a:r>
              <a:rPr lang="en-US">
                <a:solidFill>
                  <a:srgbClr val="000000"/>
                </a:solidFill>
              </a:rPr>
              <a:t>combination </a:t>
            </a:r>
            <a:r>
              <a:rPr lang="en-US">
                <a:solidFill>
                  <a:srgbClr val="FF0000"/>
                </a:solidFill>
              </a:rPr>
              <a:t>factors</a:t>
            </a:r>
            <a:r>
              <a:rPr lang="en-US">
                <a:solidFill>
                  <a:srgbClr val="000000"/>
                </a:solidFill>
              </a:rPr>
              <a:t> up to 5 reachable in a ring</a:t>
            </a:r>
          </a:p>
        </p:txBody>
      </p:sp>
      <p:sp>
        <p:nvSpPr>
          <p:cNvPr id="162" name="Rectangle 164"/>
          <p:cNvSpPr>
            <a:spLocks noChangeArrowheads="1"/>
          </p:cNvSpPr>
          <p:nvPr/>
        </p:nvSpPr>
        <p:spPr bwMode="auto">
          <a:xfrm>
            <a:off x="174625" y="4098925"/>
            <a:ext cx="9537700" cy="4095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algn="ctr" defTabSz="1006475"/>
            <a:r>
              <a:rPr sz="2000" i="1" noProof="1"/>
              <a:t>C</a:t>
            </a:r>
            <a:r>
              <a:rPr sz="2000" i="1" baseline="-25000" noProof="1"/>
              <a:t>ring</a:t>
            </a:r>
            <a:r>
              <a:rPr sz="2000" noProof="1"/>
              <a:t> </a:t>
            </a:r>
            <a:r>
              <a:rPr lang="en-US" sz="2000"/>
              <a:t>has to correspond to the distance of pulses from the previous combination stage!</a:t>
            </a:r>
            <a:endParaRPr sz="2200" noProof="1"/>
          </a:p>
        </p:txBody>
      </p:sp>
      <p:sp>
        <p:nvSpPr>
          <p:cNvPr id="30733" name="Title 16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RF injection in combiner ring (factor 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  <p:bldP spid="1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>
                <a:latin typeface="Times New Roman" charset="0"/>
                <a:ea typeface="ＭＳ Ｐゴシック" charset="0"/>
                <a:cs typeface="ＭＳ Ｐゴシック" charset="0"/>
              </a:rPr>
              <a:t>Demonstration of frequency multiplication</a:t>
            </a:r>
          </a:p>
        </p:txBody>
      </p:sp>
      <p:graphicFrame>
        <p:nvGraphicFramePr>
          <p:cNvPr id="31746" name="Object 3"/>
          <p:cNvGraphicFramePr>
            <a:graphicFrameLocks noGrp="1" noChangeAspect="1"/>
          </p:cNvGraphicFramePr>
          <p:nvPr>
            <p:ph type="body" idx="4294967295"/>
          </p:nvPr>
        </p:nvGraphicFramePr>
        <p:xfrm>
          <a:off x="1924050" y="1109663"/>
          <a:ext cx="8153400" cy="611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" r:id="rId2" imgW="8204200" imgH="5676900" progId="">
                  <p:embed/>
                </p:oleObj>
              </mc:Choice>
              <mc:Fallback>
                <p:oleObj name="Slide" r:id="rId2" imgW="8204200" imgH="56769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1109663"/>
                        <a:ext cx="8153400" cy="611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7" name="Picture 4" descr="factor5_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400175"/>
            <a:ext cx="3444875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77800" y="782638"/>
            <a:ext cx="28257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FF"/>
                </a:solidFill>
              </a:rPr>
              <a:t>Combination factor 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55280" y="2179572"/>
            <a:ext cx="4544542" cy="285007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18264" y="2265354"/>
            <a:ext cx="4404039" cy="2725778"/>
            <a:chOff x="294" y="1262"/>
            <a:chExt cx="2517" cy="1557"/>
          </a:xfrm>
        </p:grpSpPr>
        <p:pic>
          <p:nvPicPr>
            <p:cNvPr id="614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5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333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2569427" y="5327258"/>
            <a:ext cx="5143699" cy="58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en-US" sz="15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 flipV="1">
            <a:off x="2753535" y="5153942"/>
            <a:ext cx="503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 flipH="1" flipV="1">
            <a:off x="2753535" y="1792675"/>
            <a:ext cx="0" cy="33612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7582313" y="5183709"/>
            <a:ext cx="312305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t</a:t>
            </a:r>
            <a:endParaRPr sz="1800" noProof="1">
              <a:latin typeface="Comic Sans MS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071685" y="1622867"/>
            <a:ext cx="339806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x</a:t>
            </a:r>
            <a:endParaRPr sz="1800" noProof="1">
              <a:latin typeface="Comic Sans MS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7644" y="2261857"/>
            <a:ext cx="4353975" cy="262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5717" y="2286366"/>
            <a:ext cx="4345901" cy="265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61866" y="2338880"/>
            <a:ext cx="4336211" cy="2505194"/>
            <a:chOff x="350" y="2637"/>
            <a:chExt cx="2478" cy="1431"/>
          </a:xfrm>
        </p:grpSpPr>
        <p:pic>
          <p:nvPicPr>
            <p:cNvPr id="614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390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83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52" name="Rectangle 18"/>
          <p:cNvSpPr>
            <a:spLocks noChangeArrowheads="1"/>
          </p:cNvSpPr>
          <p:nvPr/>
        </p:nvSpPr>
        <p:spPr bwMode="auto">
          <a:xfrm>
            <a:off x="208334" y="910343"/>
            <a:ext cx="8946967" cy="44032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de-CH" sz="22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2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1338815" y="6270863"/>
            <a:ext cx="7474109" cy="581219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500">
                <a:latin typeface="Arial" charset="0"/>
              </a:rPr>
              <a:t>A first ring combination test was performed in 2002, </a:t>
            </a:r>
            <a:r>
              <a:rPr lang="en-US" sz="15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500"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6145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/>
              <a:t>CTF3 preliminary phase (2001-2002)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5018" y="865112"/>
            <a:ext cx="2826937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Combination factor 4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437063" y="7318375"/>
            <a:ext cx="825500" cy="244475"/>
          </a:xfrm>
        </p:spPr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TFevolut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2863"/>
            <a:ext cx="10077450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CTF 3</a:t>
            </a:r>
          </a:p>
        </p:txBody>
      </p:sp>
      <p:grpSp>
        <p:nvGrpSpPr>
          <p:cNvPr id="32771" name="Group 5"/>
          <p:cNvGrpSpPr>
            <a:grpSpLocks/>
          </p:cNvGrpSpPr>
          <p:nvPr/>
        </p:nvGrpSpPr>
        <p:grpSpPr bwMode="auto">
          <a:xfrm>
            <a:off x="4181475" y="6794500"/>
            <a:ext cx="696913" cy="309563"/>
            <a:chOff x="4222" y="4266"/>
            <a:chExt cx="439" cy="195"/>
          </a:xfrm>
        </p:grpSpPr>
        <p:sp>
          <p:nvSpPr>
            <p:cNvPr id="32810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11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399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0000FF"/>
                  </a:solidFill>
                  <a:latin typeface="Comic Sans MS" charset="0"/>
                </a:rPr>
                <a:t>CLEX</a:t>
              </a:r>
            </a:p>
          </p:txBody>
        </p:sp>
      </p:grpSp>
      <p:sp>
        <p:nvSpPr>
          <p:cNvPr id="32772" name="Oval 8"/>
          <p:cNvSpPr>
            <a:spLocks noChangeArrowheads="1"/>
          </p:cNvSpPr>
          <p:nvPr/>
        </p:nvSpPr>
        <p:spPr bwMode="auto">
          <a:xfrm>
            <a:off x="6591300" y="53467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3" name="Oval 9"/>
          <p:cNvSpPr>
            <a:spLocks noChangeArrowheads="1"/>
          </p:cNvSpPr>
          <p:nvPr/>
        </p:nvSpPr>
        <p:spPr bwMode="auto">
          <a:xfrm>
            <a:off x="8232775" y="46736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4" name="Oval 10"/>
          <p:cNvSpPr>
            <a:spLocks noChangeArrowheads="1"/>
          </p:cNvSpPr>
          <p:nvPr/>
        </p:nvSpPr>
        <p:spPr bwMode="auto">
          <a:xfrm>
            <a:off x="8791575" y="4681538"/>
            <a:ext cx="125413" cy="106362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5" name="AutoShape 11"/>
          <p:cNvSpPr>
            <a:spLocks noChangeArrowheads="1"/>
          </p:cNvSpPr>
          <p:nvPr/>
        </p:nvSpPr>
        <p:spPr bwMode="auto">
          <a:xfrm>
            <a:off x="1074738" y="3544888"/>
            <a:ext cx="1951037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“</a:t>
            </a:r>
            <a:r>
              <a:rPr lang="en-GB" altLang="ja-JP" sz="1400" b="1">
                <a:solidFill>
                  <a:srgbClr val="FF3300"/>
                </a:solidFill>
                <a:latin typeface="Comic Sans MS" charset="0"/>
              </a:rPr>
              <a:t>PETS Line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”</a:t>
            </a:r>
            <a:endParaRPr lang="en-GB" sz="1400" b="1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>
            <a:off x="2217738" y="3905250"/>
            <a:ext cx="434975" cy="133985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 flipH="1">
            <a:off x="4610100" y="6054725"/>
            <a:ext cx="452438" cy="668338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AutoShape 14"/>
          <p:cNvSpPr>
            <a:spLocks noChangeArrowheads="1"/>
          </p:cNvSpPr>
          <p:nvPr/>
        </p:nvSpPr>
        <p:spPr bwMode="auto">
          <a:xfrm>
            <a:off x="2717800" y="4211638"/>
            <a:ext cx="617538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Linac</a:t>
            </a:r>
          </a:p>
        </p:txBody>
      </p:sp>
      <p:grpSp>
        <p:nvGrpSpPr>
          <p:cNvPr id="32779" name="Group 15"/>
          <p:cNvGrpSpPr>
            <a:grpSpLocks/>
          </p:cNvGrpSpPr>
          <p:nvPr/>
        </p:nvGrpSpPr>
        <p:grpSpPr bwMode="auto">
          <a:xfrm>
            <a:off x="5868988" y="3549650"/>
            <a:ext cx="1717675" cy="309563"/>
            <a:chOff x="3697" y="1982"/>
            <a:chExt cx="1082" cy="195"/>
          </a:xfrm>
        </p:grpSpPr>
        <p:sp>
          <p:nvSpPr>
            <p:cNvPr id="32808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9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82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Delay Loop – 42m</a:t>
              </a:r>
            </a:p>
          </p:txBody>
        </p:sp>
      </p:grpSp>
      <p:grpSp>
        <p:nvGrpSpPr>
          <p:cNvPr id="32780" name="Group 18"/>
          <p:cNvGrpSpPr>
            <a:grpSpLocks/>
          </p:cNvGrpSpPr>
          <p:nvPr/>
        </p:nvGrpSpPr>
        <p:grpSpPr bwMode="auto">
          <a:xfrm>
            <a:off x="7700963" y="3541713"/>
            <a:ext cx="1990725" cy="309562"/>
            <a:chOff x="4851" y="1977"/>
            <a:chExt cx="1254" cy="195"/>
          </a:xfrm>
        </p:grpSpPr>
        <p:sp>
          <p:nvSpPr>
            <p:cNvPr id="32806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7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254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Combiner Ring – 84m</a:t>
              </a:r>
            </a:p>
          </p:txBody>
        </p:sp>
      </p:grpSp>
      <p:sp>
        <p:nvSpPr>
          <p:cNvPr id="32781" name="AutoShape 21"/>
          <p:cNvSpPr>
            <a:spLocks noChangeArrowheads="1"/>
          </p:cNvSpPr>
          <p:nvPr/>
        </p:nvSpPr>
        <p:spPr bwMode="auto">
          <a:xfrm>
            <a:off x="482600" y="4211638"/>
            <a:ext cx="906463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Injector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043238" y="4462463"/>
            <a:ext cx="119062" cy="90170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3" name="AutoShape 23"/>
          <p:cNvSpPr>
            <a:spLocks noChangeArrowheads="1"/>
          </p:cNvSpPr>
          <p:nvPr/>
        </p:nvSpPr>
        <p:spPr bwMode="auto">
          <a:xfrm>
            <a:off x="3632200" y="3421063"/>
            <a:ext cx="1316038" cy="5254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Bunch length</a:t>
            </a:r>
          </a:p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chicane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260850" y="3905250"/>
            <a:ext cx="801688" cy="13938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5" name="AutoShape 25"/>
          <p:cNvSpPr>
            <a:spLocks noChangeArrowheads="1"/>
          </p:cNvSpPr>
          <p:nvPr/>
        </p:nvSpPr>
        <p:spPr bwMode="auto">
          <a:xfrm>
            <a:off x="1016000" y="6659563"/>
            <a:ext cx="1736725" cy="3095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test area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 flipH="1">
            <a:off x="1944688" y="5897563"/>
            <a:ext cx="358775" cy="782637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7" name="Line 27"/>
          <p:cNvSpPr>
            <a:spLocks noChangeShapeType="1"/>
          </p:cNvSpPr>
          <p:nvPr/>
        </p:nvSpPr>
        <p:spPr bwMode="auto">
          <a:xfrm flipH="1">
            <a:off x="449263" y="4559300"/>
            <a:ext cx="604837" cy="7731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 flipH="1">
            <a:off x="6507163" y="3875088"/>
            <a:ext cx="88900" cy="8143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9" name="Line 29"/>
          <p:cNvSpPr>
            <a:spLocks noChangeShapeType="1"/>
          </p:cNvSpPr>
          <p:nvPr/>
        </p:nvSpPr>
        <p:spPr bwMode="auto">
          <a:xfrm>
            <a:off x="8555038" y="3917950"/>
            <a:ext cx="942975" cy="128746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0" name="Group 30"/>
          <p:cNvGrpSpPr>
            <a:grpSpLocks/>
          </p:cNvGrpSpPr>
          <p:nvPr/>
        </p:nvGrpSpPr>
        <p:grpSpPr bwMode="auto">
          <a:xfrm>
            <a:off x="7054850" y="4002088"/>
            <a:ext cx="566738" cy="309562"/>
            <a:chOff x="4444" y="2267"/>
            <a:chExt cx="357" cy="195"/>
          </a:xfrm>
        </p:grpSpPr>
        <p:sp>
          <p:nvSpPr>
            <p:cNvPr id="32804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5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TL1</a:t>
              </a:r>
            </a:p>
          </p:txBody>
        </p:sp>
      </p:grpSp>
      <p:grpSp>
        <p:nvGrpSpPr>
          <p:cNvPr id="32791" name="Group 33"/>
          <p:cNvGrpSpPr>
            <a:grpSpLocks/>
          </p:cNvGrpSpPr>
          <p:nvPr/>
        </p:nvGrpSpPr>
        <p:grpSpPr bwMode="auto">
          <a:xfrm>
            <a:off x="8682038" y="6865938"/>
            <a:ext cx="566737" cy="309562"/>
            <a:chOff x="5184" y="4266"/>
            <a:chExt cx="357" cy="195"/>
          </a:xfrm>
        </p:grpSpPr>
        <p:sp>
          <p:nvSpPr>
            <p:cNvPr id="32802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3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TL2</a:t>
              </a:r>
            </a:p>
          </p:txBody>
        </p:sp>
      </p:grpSp>
      <p:sp>
        <p:nvSpPr>
          <p:cNvPr id="32792" name="Line 36"/>
          <p:cNvSpPr>
            <a:spLocks noChangeShapeType="1"/>
          </p:cNvSpPr>
          <p:nvPr/>
        </p:nvSpPr>
        <p:spPr bwMode="auto">
          <a:xfrm>
            <a:off x="7397750" y="4340225"/>
            <a:ext cx="33338" cy="9096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3" name="Line 37"/>
          <p:cNvSpPr>
            <a:spLocks noChangeShapeType="1"/>
          </p:cNvSpPr>
          <p:nvPr/>
        </p:nvSpPr>
        <p:spPr bwMode="auto">
          <a:xfrm>
            <a:off x="7396163" y="6223000"/>
            <a:ext cx="1285875" cy="6429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4" name="AutoShape 38"/>
          <p:cNvSpPr>
            <a:spLocks noChangeArrowheads="1"/>
          </p:cNvSpPr>
          <p:nvPr/>
        </p:nvSpPr>
        <p:spPr bwMode="auto">
          <a:xfrm>
            <a:off x="4589463" y="3971925"/>
            <a:ext cx="1292225" cy="309563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RF deflector</a:t>
            </a:r>
          </a:p>
        </p:txBody>
      </p:sp>
      <p:sp>
        <p:nvSpPr>
          <p:cNvPr id="32795" name="Line 39"/>
          <p:cNvSpPr>
            <a:spLocks noChangeShapeType="1"/>
          </p:cNvSpPr>
          <p:nvPr/>
        </p:nvSpPr>
        <p:spPr bwMode="auto">
          <a:xfrm>
            <a:off x="5326063" y="4268788"/>
            <a:ext cx="1268412" cy="1123950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6" name="Group 40"/>
          <p:cNvGrpSpPr>
            <a:grpSpLocks/>
          </p:cNvGrpSpPr>
          <p:nvPr/>
        </p:nvGrpSpPr>
        <p:grpSpPr bwMode="auto">
          <a:xfrm>
            <a:off x="1016000" y="5754688"/>
            <a:ext cx="720725" cy="309562"/>
            <a:chOff x="640" y="3371"/>
            <a:chExt cx="454" cy="195"/>
          </a:xfrm>
        </p:grpSpPr>
        <p:sp>
          <p:nvSpPr>
            <p:cNvPr id="32800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1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413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Laser</a:t>
              </a:r>
            </a:p>
          </p:txBody>
        </p:sp>
      </p:grpSp>
      <p:sp>
        <p:nvSpPr>
          <p:cNvPr id="32797" name="AutoShape 43"/>
          <p:cNvSpPr>
            <a:spLocks noChangeArrowheads="1"/>
          </p:cNvSpPr>
          <p:nvPr/>
        </p:nvSpPr>
        <p:spPr bwMode="auto">
          <a:xfrm>
            <a:off x="2754313" y="4508500"/>
            <a:ext cx="1858962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4A – 1.2</a:t>
            </a:r>
            <a:r>
              <a:rPr lang="en-US" sz="2200">
                <a:cs typeface="Times New Roman" charset="0"/>
              </a:rPr>
              <a:t>µs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8" name="AutoShape 44"/>
          <p:cNvSpPr>
            <a:spLocks noChangeArrowheads="1"/>
          </p:cNvSpPr>
          <p:nvPr/>
        </p:nvSpPr>
        <p:spPr bwMode="auto">
          <a:xfrm>
            <a:off x="5730875" y="6532563"/>
            <a:ext cx="1858963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32A – 140n</a:t>
            </a:r>
            <a:r>
              <a:rPr lang="en-US" sz="2200">
                <a:cs typeface="Times New Roman" charset="0"/>
              </a:rPr>
              <a:t>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9" name="Text Box 2"/>
          <p:cNvSpPr txBox="1">
            <a:spLocks noChangeArrowheads="1"/>
          </p:cNvSpPr>
          <p:nvPr/>
        </p:nvSpPr>
        <p:spPr bwMode="auto">
          <a:xfrm>
            <a:off x="574675" y="973138"/>
            <a:ext cx="8966200" cy="240188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>
            <a:lvl1pPr marL="431800" indent="-32385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</a:pPr>
            <a:r>
              <a:rPr lang="en-GB" sz="2600" dirty="0">
                <a:solidFill>
                  <a:srgbClr val="FF0000"/>
                </a:solidFill>
              </a:rPr>
              <a:t>demonstrate</a:t>
            </a:r>
            <a:r>
              <a:rPr lang="en-GB" sz="2600" dirty="0">
                <a:solidFill>
                  <a:srgbClr val="000000"/>
                </a:solidFill>
              </a:rPr>
              <a:t> remaining </a:t>
            </a:r>
            <a:r>
              <a:rPr lang="en-GB" sz="2600" dirty="0">
                <a:solidFill>
                  <a:srgbClr val="FF0000"/>
                </a:solidFill>
              </a:rPr>
              <a:t>CLIC feasibility</a:t>
            </a:r>
            <a:r>
              <a:rPr lang="en-GB" sz="2600" dirty="0">
                <a:solidFill>
                  <a:srgbClr val="000000"/>
                </a:solidFill>
              </a:rPr>
              <a:t> issues, in particular: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 dirty="0">
                <a:solidFill>
                  <a:srgbClr val="FF0000"/>
                </a:solidFill>
              </a:rPr>
              <a:t> Drive Beam generation</a:t>
            </a:r>
            <a:r>
              <a:rPr lang="en-GB" sz="2600" dirty="0">
                <a:solidFill>
                  <a:srgbClr val="000000"/>
                </a:solidFill>
              </a:rPr>
              <a:t> (fully loaded acceleration, </a:t>
            </a:r>
            <a:br>
              <a:rPr lang="en-GB" sz="2600" dirty="0">
                <a:solidFill>
                  <a:srgbClr val="000000"/>
                </a:solidFill>
              </a:rPr>
            </a:br>
            <a:r>
              <a:rPr lang="en-GB" sz="2600" dirty="0">
                <a:solidFill>
                  <a:srgbClr val="000000"/>
                </a:solidFill>
              </a:rPr>
              <a:t>bunch frequency multiplication)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 dirty="0">
                <a:solidFill>
                  <a:srgbClr val="000000"/>
                </a:solidFill>
              </a:rPr>
              <a:t> CLIC </a:t>
            </a:r>
            <a:r>
              <a:rPr lang="en-GB" sz="2600" dirty="0">
                <a:solidFill>
                  <a:srgbClr val="FF0000"/>
                </a:solidFill>
              </a:rPr>
              <a:t>accelerating structures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 dirty="0">
                <a:solidFill>
                  <a:srgbClr val="FF0000"/>
                </a:solidFill>
              </a:rPr>
              <a:t> </a:t>
            </a:r>
            <a:r>
              <a:rPr lang="en-GB" sz="2600" dirty="0"/>
              <a:t>CLIC </a:t>
            </a:r>
            <a:r>
              <a:rPr lang="en-GB" sz="2600" dirty="0">
                <a:solidFill>
                  <a:srgbClr val="FF0000"/>
                </a:solidFill>
              </a:rPr>
              <a:t>power production structures</a:t>
            </a:r>
            <a:r>
              <a:rPr lang="en-GB" sz="2600" dirty="0">
                <a:solidFill>
                  <a:srgbClr val="000000"/>
                </a:solidFill>
              </a:rPr>
              <a:t> (PETS)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_2_3cr-combi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557" y="2433971"/>
            <a:ext cx="7139893" cy="4803810"/>
          </a:xfrm>
          <a:prstGeom prst="rect">
            <a:avLst/>
          </a:prstGeom>
        </p:spPr>
      </p:pic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155575" y="993775"/>
            <a:ext cx="9837738" cy="1373188"/>
          </a:xfrm>
          <a:solidFill>
            <a:srgbClr val="FBFFC4"/>
          </a:solidFill>
          <a:ln w="12700" cap="flat" algn="ctr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combined operation of </a:t>
            </a:r>
            <a:r>
              <a:rPr lang="en-US" sz="2200" dirty="0">
                <a:solidFill>
                  <a:srgbClr val="0000FF"/>
                </a:solidFill>
              </a:rPr>
              <a:t>Delay Loop </a:t>
            </a:r>
            <a:r>
              <a:rPr lang="en-US" sz="2200" dirty="0">
                <a:solidFill>
                  <a:srgbClr val="FF0000"/>
                </a:solidFill>
              </a:rPr>
              <a:t>and </a:t>
            </a:r>
            <a:r>
              <a:rPr lang="en-US" sz="2200" dirty="0">
                <a:solidFill>
                  <a:srgbClr val="0000FF"/>
                </a:solidFill>
              </a:rPr>
              <a:t>Combiner Ring </a:t>
            </a:r>
            <a:r>
              <a:rPr lang="en-US" sz="2200" dirty="0"/>
              <a:t>(factor 8 combination)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~26 A </a:t>
            </a:r>
            <a:r>
              <a:rPr lang="en-US" sz="2200" dirty="0"/>
              <a:t>combination reached, nominal 140 ns pulse length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=&gt; </a:t>
            </a:r>
            <a:r>
              <a:rPr lang="en-US" sz="2200" b="1" dirty="0">
                <a:solidFill>
                  <a:srgbClr val="FF0000"/>
                </a:solidFill>
              </a:rPr>
              <a:t>Full drive beam generation</a:t>
            </a:r>
            <a:r>
              <a:rPr lang="en-US" sz="2200" dirty="0">
                <a:solidFill>
                  <a:srgbClr val="FF0000"/>
                </a:solidFill>
              </a:rPr>
              <a:t>, main goal of 2009, </a:t>
            </a:r>
            <a:r>
              <a:rPr lang="en-US" sz="2200" b="1" dirty="0">
                <a:solidFill>
                  <a:srgbClr val="FF0000"/>
                </a:solidFill>
              </a:rPr>
              <a:t>achieved</a:t>
            </a:r>
            <a:endParaRPr lang="en-US" sz="2200" dirty="0"/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95796" y="2981326"/>
            <a:ext cx="2651125" cy="1014413"/>
            <a:chOff x="33338" y="1915856"/>
            <a:chExt cx="2405062" cy="920750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38" y="1915856"/>
              <a:ext cx="2405062" cy="920750"/>
              <a:chOff x="3750" y="2279"/>
              <a:chExt cx="1805" cy="704"/>
            </a:xfrm>
          </p:grpSpPr>
          <p:sp>
            <p:nvSpPr>
              <p:cNvPr id="59400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3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59401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2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3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4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5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6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7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59408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9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0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1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12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59415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6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8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9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0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2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414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399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539989" cy="41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sp>
        <p:nvSpPr>
          <p:cNvPr id="5939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Drive beam generation achieved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FBC863-6166-3C4C-A218-3FE1261E98CA}"/>
              </a:ext>
            </a:extLst>
          </p:cNvPr>
          <p:cNvSpPr txBox="1"/>
          <p:nvPr/>
        </p:nvSpPr>
        <p:spPr>
          <a:xfrm>
            <a:off x="5392385" y="2508086"/>
            <a:ext cx="25239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beam current [A]</a:t>
            </a:r>
          </a:p>
        </p:txBody>
      </p:sp>
    </p:spTree>
    <p:extLst>
      <p:ext uri="{BB962C8B-B14F-4D97-AF65-F5344CB8AC3E}">
        <p14:creationId xmlns:p14="http://schemas.microsoft.com/office/powerpoint/2010/main" val="2007174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7597" r="23532" b="15154"/>
          <a:stretch>
            <a:fillRect/>
          </a:stretch>
        </p:blipFill>
        <p:spPr bwMode="auto">
          <a:xfrm>
            <a:off x="1760538" y="2678113"/>
            <a:ext cx="211137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00113"/>
            <a:ext cx="9737725" cy="62706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extract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efficiently 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MW power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from high current drive beam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periodically corrugated structure with low impedance (big a/</a:t>
            </a:r>
            <a:r>
              <a:rPr lang="el-GR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λ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ON/OFF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mechanism</a:t>
            </a:r>
          </a:p>
        </p:txBody>
      </p:sp>
      <p:pic>
        <p:nvPicPr>
          <p:cNvPr id="35843" name="Picture 39" descr="PETS_gene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2" r="3786"/>
          <a:stretch>
            <a:fillRect/>
          </a:stretch>
        </p:blipFill>
        <p:spPr bwMode="auto">
          <a:xfrm>
            <a:off x="0" y="3511550"/>
            <a:ext cx="19240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Power extraction structure PETS</a:t>
            </a:r>
          </a:p>
        </p:txBody>
      </p:sp>
      <p:pic>
        <p:nvPicPr>
          <p:cNvPr id="35845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3192463"/>
            <a:ext cx="2147888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38"/>
          <p:cNvSpPr>
            <a:spLocks noChangeArrowheads="1"/>
          </p:cNvSpPr>
          <p:nvPr/>
        </p:nvSpPr>
        <p:spPr bwMode="auto">
          <a:xfrm>
            <a:off x="3984625" y="3148013"/>
            <a:ext cx="917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marL="609600" indent="-609600" defTabSz="912813">
              <a:spcAft>
                <a:spcPts val="538"/>
              </a:spcAft>
            </a:pPr>
            <a:r>
              <a:rPr lang="en-US" sz="1400" b="1">
                <a:solidFill>
                  <a:schemeClr val="bg1"/>
                </a:solidFill>
              </a:rPr>
              <a:t>Beam eye</a:t>
            </a:r>
            <a:br>
              <a:rPr lang="en-US" sz="1400" b="1">
                <a:solidFill>
                  <a:schemeClr val="bg1"/>
                </a:solidFill>
              </a:rPr>
            </a:br>
            <a:r>
              <a:rPr lang="en-US" sz="1400" b="1">
                <a:solidFill>
                  <a:schemeClr val="bg1"/>
                </a:solidFill>
              </a:rPr>
              <a:t>view</a:t>
            </a:r>
          </a:p>
        </p:txBody>
      </p:sp>
      <p:sp>
        <p:nvSpPr>
          <p:cNvPr id="35847" name="Rectangle 137"/>
          <p:cNvSpPr>
            <a:spLocks noChangeArrowheads="1"/>
          </p:cNvSpPr>
          <p:nvPr/>
        </p:nvSpPr>
        <p:spPr bwMode="auto">
          <a:xfrm>
            <a:off x="6284913" y="2957513"/>
            <a:ext cx="348297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The power produced by the bunched (</a:t>
            </a:r>
            <a:r>
              <a:rPr lang="en-US" altLang="ja-JP" sz="1500">
                <a:latin typeface="Lucida Grande" charset="0"/>
                <a:cs typeface="Lucida Grande" charset="0"/>
                <a:sym typeface="Symbol" charset="0"/>
              </a:rPr>
              <a:t>ω</a:t>
            </a:r>
            <a:r>
              <a:rPr lang="en-US" altLang="ja-JP" sz="1500" baseline="-25000">
                <a:latin typeface="Comic Sans MS" charset="0"/>
                <a:sym typeface="Symbol" charset="0"/>
              </a:rPr>
              <a:t>0</a:t>
            </a:r>
            <a:r>
              <a:rPr lang="en-US" altLang="ja-JP" sz="1500">
                <a:latin typeface="Comic Sans MS" charset="0"/>
              </a:rPr>
              <a:t>) beam in a constant impedance structure:</a:t>
            </a:r>
            <a:endParaRPr lang="en-US" sz="1500">
              <a:latin typeface="Comic Sans MS" charset="0"/>
            </a:endParaRPr>
          </a:p>
        </p:txBody>
      </p:sp>
      <p:sp>
        <p:nvSpPr>
          <p:cNvPr id="35849" name="Rectangle 147"/>
          <p:cNvSpPr>
            <a:spLocks noChangeArrowheads="1"/>
          </p:cNvSpPr>
          <p:nvPr/>
        </p:nvSpPr>
        <p:spPr bwMode="auto">
          <a:xfrm>
            <a:off x="6338888" y="5519738"/>
            <a:ext cx="34480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P – RF power, determined by the accelerating structure needs and the module layout.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I – Drive beam current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L – Active length of the PETS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F</a:t>
            </a:r>
            <a:r>
              <a:rPr lang="en-US" altLang="ja-JP" sz="1500" baseline="-25000">
                <a:latin typeface="Comic Sans MS" charset="0"/>
              </a:rPr>
              <a:t>b</a:t>
            </a:r>
            <a:r>
              <a:rPr lang="en-US" altLang="ja-JP" sz="1500">
                <a:latin typeface="Comic Sans MS" charset="0"/>
              </a:rPr>
              <a:t> – single bunch form factor (≈ 1)</a:t>
            </a:r>
            <a:endParaRPr lang="en-US" sz="1500">
              <a:latin typeface="Comic Sans MS" charset="0"/>
            </a:endParaRPr>
          </a:p>
        </p:txBody>
      </p:sp>
      <p:sp>
        <p:nvSpPr>
          <p:cNvPr id="35850" name="Rectangle 148"/>
          <p:cNvSpPr>
            <a:spLocks noChangeArrowheads="1"/>
          </p:cNvSpPr>
          <p:nvPr/>
        </p:nvSpPr>
        <p:spPr bwMode="auto">
          <a:xfrm>
            <a:off x="6129338" y="2833688"/>
            <a:ext cx="3798887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6213" tIns="48107" rIns="96213" bIns="48107" anchor="ctr"/>
          <a:lstStyle/>
          <a:p>
            <a:pPr>
              <a:spcAft>
                <a:spcPts val="1125"/>
              </a:spcAft>
            </a:pPr>
            <a:endParaRPr lang="en-US"/>
          </a:p>
        </p:txBody>
      </p:sp>
      <p:pic>
        <p:nvPicPr>
          <p:cNvPr id="358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808663"/>
            <a:ext cx="5721350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43"/>
          <p:cNvGrpSpPr>
            <a:grpSpLocks/>
          </p:cNvGrpSpPr>
          <p:nvPr/>
        </p:nvGrpSpPr>
        <p:grpSpPr bwMode="auto">
          <a:xfrm>
            <a:off x="6461524" y="3844449"/>
            <a:ext cx="3098748" cy="1520326"/>
            <a:chOff x="6262330" y="3352558"/>
            <a:chExt cx="3046718" cy="1379836"/>
          </a:xfrm>
        </p:grpSpPr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28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231900" imgH="457200" progId="Equation.3">
                      <p:embed/>
                    </p:oleObj>
                  </mc:Choice>
                  <mc:Fallback>
                    <p:oleObj name="Equation" r:id="rId6" imgW="123190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758213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Design input parameters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5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82317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PETS design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7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t="5214" r="7120"/>
          <a:stretch/>
        </p:blipFill>
        <p:spPr bwMode="auto">
          <a:xfrm>
            <a:off x="4865298" y="3339925"/>
            <a:ext cx="5212152" cy="380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59091" y="940501"/>
            <a:ext cx="4692723" cy="633597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RF breakdowns</a:t>
            </a:r>
            <a:br>
              <a:rPr lang="en-US" sz="2400" dirty="0"/>
            </a:br>
            <a:r>
              <a:rPr lang="en-US" sz="2400" dirty="0"/>
              <a:t>can occur</a:t>
            </a:r>
            <a:br>
              <a:rPr lang="en-US" sz="2400" dirty="0"/>
            </a:br>
            <a:r>
              <a:rPr lang="en-US" sz="2400" dirty="0"/>
              <a:t>=&gt; no acceleration</a:t>
            </a:r>
            <a:br>
              <a:rPr lang="en-US" sz="2400" dirty="0"/>
            </a:br>
            <a:r>
              <a:rPr lang="en-US" sz="2400" dirty="0"/>
              <a:t>and deflection</a:t>
            </a:r>
          </a:p>
          <a:p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Goal: 3 10</a:t>
            </a:r>
            <a:r>
              <a:rPr lang="en-US" sz="2400" baseline="300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/m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breakdowns 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100 MV/m loaded gradient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230 ns pulse length </a:t>
            </a:r>
          </a:p>
          <a:p>
            <a:r>
              <a:rPr lang="en-US" sz="2400" dirty="0"/>
              <a:t>latest prototypes (T24 and TD24)</a:t>
            </a:r>
            <a:br>
              <a:rPr lang="en-US" sz="2400" dirty="0"/>
            </a:br>
            <a:r>
              <a:rPr lang="en-US" sz="2400" dirty="0"/>
              <a:t>tested (SLAC and KEK)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TD24 </a:t>
            </a:r>
            <a:r>
              <a:rPr lang="en-US" sz="2400" dirty="0">
                <a:solidFill>
                  <a:srgbClr val="FF0000"/>
                </a:solidFill>
              </a:rPr>
              <a:t>reach up to 108 MV/m at  nominal CLIC breakdown rate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/>
              <a:t>(without damping material)</a:t>
            </a:r>
          </a:p>
          <a:p>
            <a:r>
              <a:rPr lang="en-US" sz="2400" dirty="0" err="1"/>
              <a:t>Undamped</a:t>
            </a:r>
            <a:r>
              <a:rPr lang="en-US" sz="2400" dirty="0"/>
              <a:t> T24 reaches 120MV/m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9454" y="852187"/>
            <a:ext cx="3443129" cy="190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6910" y="864057"/>
            <a:ext cx="3695065" cy="190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6" name="AutoShape 1036"/>
          <p:cNvCxnSpPr>
            <a:cxnSpLocks noChangeShapeType="1"/>
          </p:cNvCxnSpPr>
          <p:nvPr/>
        </p:nvCxnSpPr>
        <p:spPr bwMode="auto">
          <a:xfrm rot="5400000">
            <a:off x="2225437" y="9015986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Accelerating Structure Results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56192" y="6858888"/>
            <a:ext cx="4171992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Average unloaded gradient (MV/m)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267939" y="4815860"/>
            <a:ext cx="3331343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Breakdown rate (1/pulse/m)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28936" y="6222732"/>
            <a:ext cx="2698497" cy="500307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txBody>
          <a:bodyPr wrap="square" lIns="91431" tIns="45716" rIns="91431" bIns="45716" rtlCol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CLIC goal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85277" y="5015910"/>
            <a:ext cx="912350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/>
              <a:t>TD24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23865" y="6152202"/>
            <a:ext cx="690084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/>
              <a:t>T24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854590" y="5438899"/>
            <a:ext cx="808459" cy="6794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5-Point Star 24"/>
          <p:cNvSpPr/>
          <p:nvPr/>
        </p:nvSpPr>
        <p:spPr>
          <a:xfrm>
            <a:off x="9017313" y="6143005"/>
            <a:ext cx="106552" cy="12995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213" tIns="48107" rIns="96213" bIns="48107"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088289" y="5436623"/>
            <a:ext cx="574760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471374" y="5436623"/>
            <a:ext cx="1191675" cy="6502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960037" y="5436623"/>
            <a:ext cx="716072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5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scheme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311275"/>
            <a:ext cx="9774237" cy="2454275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high gradients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 MV/m)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possible with NC accelerating structures at high RF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frequencies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30 GHz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→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12 GHz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Extract required high RF power from an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intense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e- “</a:t>
            </a:r>
            <a:r>
              <a:rPr lang="en-US" altLang="ja-JP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Generate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long  pulse and compress it (in power + frequency)</a:t>
            </a:r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485775" y="3722688"/>
            <a:ext cx="9020175" cy="3497262"/>
            <a:chOff x="299" y="2021"/>
            <a:chExt cx="5682" cy="2203"/>
          </a:xfrm>
        </p:grpSpPr>
        <p:grpSp>
          <p:nvGrpSpPr>
            <p:cNvPr id="20484" name="Group 5"/>
            <p:cNvGrpSpPr>
              <a:grpSpLocks/>
            </p:cNvGrpSpPr>
            <p:nvPr/>
          </p:nvGrpSpPr>
          <p:grpSpPr bwMode="auto">
            <a:xfrm>
              <a:off x="2001" y="2811"/>
              <a:ext cx="1600" cy="575"/>
              <a:chOff x="1770" y="2017"/>
              <a:chExt cx="1519" cy="518"/>
            </a:xfrm>
          </p:grpSpPr>
          <p:sp>
            <p:nvSpPr>
              <p:cNvPr id="20512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3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chemeClr val="folHlink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4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20485" name="Group 9"/>
            <p:cNvGrpSpPr>
              <a:grpSpLocks/>
            </p:cNvGrpSpPr>
            <p:nvPr/>
          </p:nvGrpSpPr>
          <p:grpSpPr bwMode="auto">
            <a:xfrm>
              <a:off x="299" y="2799"/>
              <a:ext cx="1355" cy="509"/>
              <a:chOff x="0" y="1893"/>
              <a:chExt cx="1558" cy="631"/>
            </a:xfrm>
          </p:grpSpPr>
          <p:grpSp>
            <p:nvGrpSpPr>
              <p:cNvPr id="20503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20510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11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4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20508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9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5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20506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7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0486" name="Group 19"/>
            <p:cNvGrpSpPr>
              <a:grpSpLocks/>
            </p:cNvGrpSpPr>
            <p:nvPr/>
          </p:nvGrpSpPr>
          <p:grpSpPr bwMode="auto">
            <a:xfrm>
              <a:off x="4134" y="2670"/>
              <a:ext cx="1544" cy="602"/>
              <a:chOff x="3700" y="1947"/>
              <a:chExt cx="1779" cy="699"/>
            </a:xfrm>
          </p:grpSpPr>
          <p:sp>
            <p:nvSpPr>
              <p:cNvPr id="20497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8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9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0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1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2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20487" name="Text Box 26"/>
            <p:cNvSpPr txBox="1">
              <a:spLocks noChangeArrowheads="1"/>
            </p:cNvSpPr>
            <p:nvPr/>
          </p:nvSpPr>
          <p:spPr bwMode="auto">
            <a:xfrm>
              <a:off x="402" y="3602"/>
              <a:ext cx="98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Long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</a:t>
              </a:r>
              <a:endParaRPr lang="en-US" sz="1600">
                <a:latin typeface="Comic Sans MS" charset="0"/>
              </a:endParaRPr>
            </a:p>
          </p:txBody>
        </p:sp>
        <p:sp>
          <p:nvSpPr>
            <p:cNvPr id="20488" name="Text Box 27"/>
            <p:cNvSpPr txBox="1">
              <a:spLocks noChangeArrowheads="1"/>
            </p:cNvSpPr>
            <p:nvPr/>
          </p:nvSpPr>
          <p:spPr bwMode="auto">
            <a:xfrm>
              <a:off x="3854" y="3550"/>
              <a:ext cx="2086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Short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x 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1</a:t>
              </a:r>
              <a:endParaRPr lang="en-US" sz="1600">
                <a:latin typeface="Comic Sans MS" charset="0"/>
              </a:endParaRPr>
            </a:p>
            <a:p>
              <a:pPr algn="ctr"/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 =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</a:rPr>
                <a:t>/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2</a:t>
              </a:r>
              <a:r>
                <a:rPr lang="en-US" sz="1600">
                  <a:latin typeface="Comic Sans MS" charset="0"/>
                </a:rPr>
                <a:t> </a:t>
              </a:r>
            </a:p>
            <a:p>
              <a:pPr algn="ctr"/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  <a:sym typeface="Symbol" charset="0"/>
                </a:rPr>
                <a:t>x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3</a:t>
              </a:r>
            </a:p>
          </p:txBody>
        </p:sp>
        <p:sp>
          <p:nvSpPr>
            <p:cNvPr id="20489" name="Rectangle 28"/>
            <p:cNvSpPr>
              <a:spLocks noChangeArrowheads="1"/>
            </p:cNvSpPr>
            <p:nvPr/>
          </p:nvSpPr>
          <p:spPr bwMode="auto">
            <a:xfrm>
              <a:off x="1907" y="3597"/>
              <a:ext cx="1803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Electron beam manipulation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Power compression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Frequency multiplication</a:t>
              </a:r>
            </a:p>
          </p:txBody>
        </p:sp>
        <p:grpSp>
          <p:nvGrpSpPr>
            <p:cNvPr id="20490" name="Group 29"/>
            <p:cNvGrpSpPr>
              <a:grpSpLocks/>
            </p:cNvGrpSpPr>
            <p:nvPr/>
          </p:nvGrpSpPr>
          <p:grpSpPr bwMode="auto">
            <a:xfrm>
              <a:off x="334" y="2021"/>
              <a:ext cx="5647" cy="520"/>
              <a:chOff x="80" y="3954"/>
              <a:chExt cx="5647" cy="520"/>
            </a:xfrm>
          </p:grpSpPr>
          <p:sp>
            <p:nvSpPr>
              <p:cNvPr id="20493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 b="1">
                    <a:latin typeface="Comic Sans MS" charset="0"/>
                  </a:rPr>
                  <a:t>‘few’ Klystrons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Low frequency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efficiency</a:t>
                </a:r>
              </a:p>
            </p:txBody>
          </p:sp>
          <p:sp>
            <p:nvSpPr>
              <p:cNvPr id="20494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endParaRPr lang="en-US" sz="1600" b="1">
                  <a:latin typeface="Comic Sans MS" charset="0"/>
                </a:endParaRPr>
              </a:p>
              <a:p>
                <a:pPr algn="ctr"/>
                <a:r>
                  <a:rPr lang="en-US" sz="1600" b="1">
                    <a:latin typeface="Comic Sans MS" charset="0"/>
                  </a:rPr>
                  <a:t>Accelerating Structures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Frequency – High field</a:t>
                </a:r>
              </a:p>
            </p:txBody>
          </p:sp>
          <p:sp>
            <p:nvSpPr>
              <p:cNvPr id="20495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stored in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electron beam</a:t>
                </a:r>
              </a:p>
            </p:txBody>
          </p:sp>
          <p:sp>
            <p:nvSpPr>
              <p:cNvPr id="20496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extracted from beam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in resonant structures</a:t>
                </a:r>
              </a:p>
            </p:txBody>
          </p:sp>
        </p:grp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1905" y="2893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>
              <a:off x="3761" y="2876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IC_Coupled_MultiBunch_Outro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6153" y="993703"/>
            <a:ext cx="8011144" cy="5883420"/>
          </a:xfrm>
          <a:prstGeom prst="rect">
            <a:avLst/>
          </a:prstGeom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284288" y="3538538"/>
            <a:ext cx="8969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FFFFFF"/>
                </a:solidFill>
                <a:latin typeface="Arial" charset="0"/>
              </a:rPr>
              <a:t>PETS</a:t>
            </a:r>
          </a:p>
        </p:txBody>
      </p:sp>
      <p:sp>
        <p:nvSpPr>
          <p:cNvPr id="38915" name="Text Box 14"/>
          <p:cNvSpPr txBox="1">
            <a:spLocks noChangeArrowheads="1"/>
          </p:cNvSpPr>
          <p:nvPr/>
        </p:nvSpPr>
        <p:spPr bwMode="auto">
          <a:xfrm>
            <a:off x="2998788" y="6072188"/>
            <a:ext cx="3889375" cy="974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900" b="1">
                <a:solidFill>
                  <a:srgbClr val="000000"/>
                </a:solidFill>
                <a:latin typeface="Arial" charset="0"/>
              </a:rPr>
              <a:t>T3P models realistic, complex accelerator structures with unprecedented accuracy</a:t>
            </a:r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7045325" y="3406775"/>
            <a:ext cx="2827338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700" b="1">
                <a:solidFill>
                  <a:srgbClr val="000000"/>
                </a:solidFill>
                <a:latin typeface="Arial" charset="0"/>
              </a:rPr>
              <a:t>Low group velocity requires simulations with 100k time steps</a:t>
            </a:r>
          </a:p>
        </p:txBody>
      </p:sp>
      <p:sp>
        <p:nvSpPr>
          <p:cNvPr id="38917" name="Line 12"/>
          <p:cNvSpPr>
            <a:spLocks noChangeShapeType="1"/>
          </p:cNvSpPr>
          <p:nvPr/>
        </p:nvSpPr>
        <p:spPr bwMode="auto">
          <a:xfrm flipH="1" flipV="1">
            <a:off x="7821613" y="2986088"/>
            <a:ext cx="282575" cy="434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6213" tIns="48107" rIns="96213" bIns="48107"/>
          <a:lstStyle/>
          <a:p>
            <a:endParaRPr lang="en-US"/>
          </a:p>
        </p:txBody>
      </p:sp>
      <p:sp>
        <p:nvSpPr>
          <p:cNvPr id="3891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of RF Power Transfer</a:t>
            </a:r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479425" y="3935413"/>
            <a:ext cx="22494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PETS structure</a:t>
            </a:r>
          </a:p>
        </p:txBody>
      </p:sp>
      <p:sp>
        <p:nvSpPr>
          <p:cNvPr id="38920" name="TextBox 9"/>
          <p:cNvSpPr txBox="1">
            <a:spLocks noChangeArrowheads="1"/>
          </p:cNvSpPr>
          <p:nvPr/>
        </p:nvSpPr>
        <p:spPr bwMode="auto">
          <a:xfrm>
            <a:off x="4067175" y="981075"/>
            <a:ext cx="31369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Accelerating structure</a:t>
            </a:r>
          </a:p>
        </p:txBody>
      </p:sp>
      <p:sp>
        <p:nvSpPr>
          <p:cNvPr id="38921" name="Content Placeholder 4"/>
          <p:cNvSpPr txBox="1">
            <a:spLocks/>
          </p:cNvSpPr>
          <p:nvPr/>
        </p:nvSpPr>
        <p:spPr bwMode="auto">
          <a:xfrm>
            <a:off x="0" y="2187575"/>
            <a:ext cx="40481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30213" indent="-322263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US">
                <a:solidFill>
                  <a:srgbClr val="000000"/>
                </a:solidFill>
              </a:rPr>
              <a:t>The induced fields travel along the PETS structure and build up resonantly</a:t>
            </a:r>
            <a:endParaRPr lang="en-US" sz="1900">
              <a:solidFill>
                <a:srgbClr val="000000"/>
              </a:solidFill>
            </a:endParaRPr>
          </a:p>
        </p:txBody>
      </p:sp>
      <p:sp>
        <p:nvSpPr>
          <p:cNvPr id="38922" name="TextBox 11"/>
          <p:cNvSpPr txBox="1">
            <a:spLocks noChangeArrowheads="1"/>
          </p:cNvSpPr>
          <p:nvPr/>
        </p:nvSpPr>
        <p:spPr bwMode="auto">
          <a:xfrm>
            <a:off x="7751763" y="6856413"/>
            <a:ext cx="24130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000000"/>
                </a:solidFill>
              </a:rPr>
              <a:t>Arno Candel, SLAC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32100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93" y="3575692"/>
            <a:ext cx="4640803" cy="348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5374640" y="3445298"/>
            <a:ext cx="3863023" cy="1763772"/>
          </a:xfrm>
          <a:prstGeom prst="rect">
            <a:avLst/>
          </a:prstGeom>
          <a:noFill/>
          <a:effectLst/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9 PETS, 20 A (end 2011)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12 PETS, &gt; 20 A (mid 2012)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Final test, 16 PETS (end 2012)</a:t>
            </a:r>
          </a:p>
          <a:p>
            <a:pPr marL="197739" indent="-197739">
              <a:buFont typeface="Arial"/>
              <a:buChar char="•"/>
            </a:pPr>
            <a:endParaRPr lang="en-US" sz="18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Achieved Deceleration + RF power generation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072343"/>
            <a:ext cx="9772650" cy="2229348"/>
          </a:xfrm>
        </p:spPr>
        <p:txBody>
          <a:bodyPr/>
          <a:lstStyle/>
          <a:p>
            <a:r>
              <a:rPr lang="en-US" sz="2400" dirty="0"/>
              <a:t>Drive beam has high current and high energy spread</a:t>
            </a:r>
          </a:p>
          <a:p>
            <a:r>
              <a:rPr lang="en-US" sz="2400" dirty="0"/>
              <a:t>Stable transport in simulations verified experimentally with 13 PETS</a:t>
            </a:r>
          </a:p>
          <a:p>
            <a:r>
              <a:rPr lang="en-US" sz="2400" dirty="0"/>
              <a:t>24 A beam decelerated by ~51%, &gt;1.3 GW power produced!</a:t>
            </a:r>
          </a:p>
          <a:p>
            <a:r>
              <a:rPr lang="en-US" sz="2400" dirty="0"/>
              <a:t>Good agreement of power production, beam current and deceleration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312" y="3107173"/>
            <a:ext cx="4543113" cy="410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2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8" y="2807324"/>
            <a:ext cx="3852663" cy="385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D24.JPG"/>
          <p:cNvPicPr>
            <a:picLocks noChangeAspect="1"/>
          </p:cNvPicPr>
          <p:nvPr/>
        </p:nvPicPr>
        <p:blipFill>
          <a:blip r:embed="rId3" cstate="print"/>
          <a:srcRect t="31111" r="41667" b="31111"/>
          <a:stretch>
            <a:fillRect/>
          </a:stretch>
        </p:blipFill>
        <p:spPr bwMode="auto">
          <a:xfrm>
            <a:off x="6816857" y="2333750"/>
            <a:ext cx="3036097" cy="147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705693" y="2206693"/>
            <a:ext cx="814206" cy="301833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  <p:txBody>
          <a:bodyPr wrap="square" lIns="100794" tIns="50397" rIns="100794" bIns="50397">
            <a:spAutoFit/>
          </a:bodyPr>
          <a:lstStyle/>
          <a:p>
            <a:r>
              <a:rPr lang="en-US" sz="1300" dirty="0">
                <a:latin typeface="Georgia" pitchFamily="18" charset="0"/>
              </a:rPr>
              <a:t>TD24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564853" y="5604963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Drive beam </a:t>
            </a:r>
            <a:r>
              <a:rPr lang="en-US" sz="1100" b="1" dirty="0">
                <a:solidFill>
                  <a:srgbClr val="FF0000"/>
                </a:solidFill>
                <a:latin typeface="+mn-lt"/>
                <a:ea typeface="+mn-ea"/>
              </a:rPr>
              <a:t>OFF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593224" y="3904145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>
              <a:spcBef>
                <a:spcPct val="20000"/>
              </a:spcBef>
            </a:pPr>
            <a:r>
              <a:rPr lang="en-US" sz="1100" b="1" dirty="0">
                <a:solidFill>
                  <a:srgbClr val="17375E"/>
                </a:solidFill>
                <a:latin typeface="Georgia" pitchFamily="18" charset="0"/>
              </a:rPr>
              <a:t>Drive beam </a:t>
            </a:r>
            <a:r>
              <a:rPr lang="en-US" sz="1100" b="1" dirty="0">
                <a:solidFill>
                  <a:srgbClr val="00B050"/>
                </a:solidFill>
                <a:latin typeface="Georgia" pitchFamily="18" charset="0"/>
              </a:rPr>
              <a:t>ON</a:t>
            </a:r>
            <a:endParaRPr lang="en-US" sz="11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20" descr="PowerVsGradient3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4747" y="3766258"/>
            <a:ext cx="4925585" cy="35044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Achieved Two-Beam Acceleration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338" y="1214438"/>
            <a:ext cx="9772650" cy="1367573"/>
          </a:xfrm>
        </p:spPr>
        <p:txBody>
          <a:bodyPr/>
          <a:lstStyle/>
          <a:p>
            <a:r>
              <a:rPr lang="en-US" dirty="0"/>
              <a:t>Maximum probe beam acceleration measured: </a:t>
            </a:r>
            <a:r>
              <a:rPr lang="en-US" dirty="0">
                <a:solidFill>
                  <a:srgbClr val="FF0000"/>
                </a:solidFill>
              </a:rPr>
              <a:t>31 MeV</a:t>
            </a:r>
          </a:p>
          <a:p>
            <a:pPr marL="107950" indent="0">
              <a:buNone/>
            </a:pPr>
            <a:r>
              <a:rPr lang="en-US" dirty="0"/>
              <a:t>		=&gt; Corresponding to a gradient of </a:t>
            </a:r>
            <a:r>
              <a:rPr lang="en-US" dirty="0">
                <a:solidFill>
                  <a:srgbClr val="FF0000"/>
                </a:solidFill>
              </a:rPr>
              <a:t>145 MV/m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38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CDRs published 2012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8631554"/>
              </p:ext>
            </p:extLst>
          </p:nvPr>
        </p:nvGraphicFramePr>
        <p:xfrm>
          <a:off x="253060" y="895269"/>
          <a:ext cx="7485249" cy="6310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40949" y="895269"/>
            <a:ext cx="1904642" cy="2190034"/>
          </a:xfrm>
          <a:prstGeom prst="rect">
            <a:avLst/>
          </a:prstGeom>
          <a:noFill/>
        </p:spPr>
        <p:txBody>
          <a:bodyPr wrap="square" lIns="96213" tIns="48107" rIns="96213" bIns="48107" rtlCol="0">
            <a:spAutoFit/>
          </a:bodyPr>
          <a:lstStyle/>
          <a:p>
            <a:r>
              <a:rPr lang="en-US" sz="1700" dirty="0"/>
              <a:t>In addition, a shorter overview document as input to the European Strategy update, available at:</a:t>
            </a:r>
          </a:p>
          <a:p>
            <a:r>
              <a:rPr lang="da-DK" sz="1700" u="sng" dirty="0">
                <a:hlinkClick r:id="rId7"/>
              </a:rPr>
              <a:t>http://arxiv.org/pdf/1208.1402v1</a:t>
            </a:r>
            <a:endParaRPr lang="en-US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388477" y="7231521"/>
            <a:ext cx="2351405" cy="402652"/>
          </a:xfrm>
          <a:prstGeom prst="rect">
            <a:avLst/>
          </a:prstGeom>
        </p:spPr>
        <p:txBody>
          <a:bodyPr lIns="96213" tIns="48107" rIns="96213" bIns="48107"/>
          <a:lstStyle/>
          <a:p>
            <a:fld id="{1CFD5DAD-1863-D145-AC2E-8781BCC1CB62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823" y="3608297"/>
            <a:ext cx="2136501" cy="3605806"/>
          </a:xfrm>
          <a:prstGeom prst="rect">
            <a:avLst/>
          </a:prstGeom>
          <a:solidFill>
            <a:srgbClr val="F3FF95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square" lIns="96213" tIns="48107" rIns="96213" bIns="48107" rtlCol="0">
            <a:spAutoFit/>
          </a:bodyPr>
          <a:lstStyle/>
          <a:p>
            <a:r>
              <a:rPr lang="en-US" b="1" dirty="0"/>
              <a:t>2016:</a:t>
            </a:r>
          </a:p>
          <a:p>
            <a:r>
              <a:rPr lang="en-US" sz="1700" dirty="0"/>
              <a:t>CLIC Baseline update</a:t>
            </a:r>
          </a:p>
          <a:p>
            <a:r>
              <a:rPr lang="en-US" sz="1700" dirty="0"/>
              <a:t>After Higgs discovery</a:t>
            </a:r>
          </a:p>
          <a:p>
            <a:r>
              <a:rPr lang="de-DE" sz="1700" dirty="0">
                <a:hlinkClick r:id="rId8"/>
              </a:rPr>
              <a:t>https://cds.cern.ch/record/2210892/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en-US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3745" y="5260773"/>
            <a:ext cx="1379049" cy="18152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39540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E26AD-0E5A-5B49-8A24-21D8D54D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Recent CLIC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AF7FFE-94A9-DE42-9731-BDD9C8E58B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7636" y="858191"/>
            <a:ext cx="9867909" cy="6119551"/>
          </a:xfrm>
        </p:spPr>
        <p:txBody>
          <a:bodyPr>
            <a:normAutofit fontScale="55000" lnSpcReduction="20000"/>
          </a:bodyPr>
          <a:lstStyle/>
          <a:p>
            <a:r>
              <a:rPr lang="en-GB" sz="3600" b="1" dirty="0">
                <a:solidFill>
                  <a:srgbClr val="292929"/>
                </a:solidFill>
                <a:latin typeface="sourcesans-bold"/>
              </a:rPr>
              <a:t>CLIC input to the European Strategy for Particle Physics Update 2018-2020</a:t>
            </a:r>
            <a:r>
              <a:rPr lang="en-GB" sz="3600" b="1" dirty="0">
                <a:solidFill>
                  <a:srgbClr val="292929"/>
                </a:solidFill>
                <a:latin typeface="sourcesans-regular"/>
              </a:rPr>
              <a:t> </a:t>
            </a:r>
          </a:p>
          <a:p>
            <a:r>
              <a:rPr lang="en-GB" b="1" i="1" dirty="0">
                <a:solidFill>
                  <a:srgbClr val="292929"/>
                </a:solidFill>
                <a:latin typeface="sourcesans-regular"/>
              </a:rPr>
              <a:t>Formal European Strategy submissions</a:t>
            </a:r>
            <a:endParaRPr lang="en-GB" b="1" dirty="0">
              <a:solidFill>
                <a:srgbClr val="292929"/>
              </a:solidFill>
              <a:latin typeface="sourcesans-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The Compact Linear </a:t>
            </a:r>
            <a:r>
              <a:rPr lang="en-GB" dirty="0" err="1">
                <a:solidFill>
                  <a:srgbClr val="292929"/>
                </a:solidFill>
                <a:latin typeface="sourcesans-bold"/>
              </a:rPr>
              <a:t>e+e</a:t>
            </a:r>
            <a:r>
              <a:rPr lang="en-GB" dirty="0">
                <a:solidFill>
                  <a:srgbClr val="292929"/>
                </a:solidFill>
                <a:latin typeface="sourcesans-bold"/>
              </a:rPr>
              <a:t>- Collider (CLIC): Accelerator and Detector 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arXiv:1812.07987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The Compact Linear </a:t>
            </a:r>
            <a:r>
              <a:rPr lang="en-GB" dirty="0" err="1">
                <a:solidFill>
                  <a:srgbClr val="292929"/>
                </a:solidFill>
                <a:latin typeface="sourcesans-bold"/>
              </a:rPr>
              <a:t>e+e</a:t>
            </a:r>
            <a:r>
              <a:rPr lang="en-GB" dirty="0">
                <a:solidFill>
                  <a:srgbClr val="292929"/>
                </a:solidFill>
                <a:latin typeface="sourcesans-bold"/>
              </a:rPr>
              <a:t>- Collider (CLIC): Physics Potential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arXiv:1812.07986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r>
              <a:rPr lang="en-GB" b="1" i="1" dirty="0">
                <a:solidFill>
                  <a:srgbClr val="292929"/>
                </a:solidFill>
                <a:latin typeface="sourcesans-regular"/>
              </a:rPr>
              <a:t>Yellow Reports</a:t>
            </a:r>
            <a:endParaRPr lang="en-GB" b="1" dirty="0">
              <a:solidFill>
                <a:srgbClr val="292929"/>
              </a:solidFill>
              <a:latin typeface="sourcesans-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CLIC 2018 Summary Report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CERN-2018-005-M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CLIC Project Implementation Plan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CERN-2018-010-M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The CLIC potential for new physics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CERN-2018-009-M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Detector technologies for CLIC 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CERN-2019-001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r>
              <a:rPr lang="en-GB" b="1" i="1" dirty="0">
                <a:solidFill>
                  <a:srgbClr val="292929"/>
                </a:solidFill>
                <a:latin typeface="sourcesans-regular"/>
              </a:rPr>
              <a:t>Journal publications</a:t>
            </a:r>
            <a:endParaRPr lang="en-GB" b="1" dirty="0">
              <a:solidFill>
                <a:srgbClr val="292929"/>
              </a:solidFill>
              <a:latin typeface="sourcesans-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Top-quark physics at the CLIC electron-positron linear collider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Journal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, 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arXiv:1807.02441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Higgs physics at the CLIC electron-positron linear collider 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Journal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, 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arXiv:1608.07538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r>
              <a:rPr lang="en-GB" b="1" i="1" dirty="0" err="1">
                <a:solidFill>
                  <a:srgbClr val="292929"/>
                </a:solidFill>
                <a:latin typeface="sourcesans-regular"/>
              </a:rPr>
              <a:t>CLICdp</a:t>
            </a:r>
            <a:r>
              <a:rPr lang="en-GB" b="1" i="1" dirty="0">
                <a:solidFill>
                  <a:srgbClr val="292929"/>
                </a:solidFill>
                <a:latin typeface="sourcesans-regular"/>
              </a:rPr>
              <a:t> notes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Updated CLIC luminosity staging baseline and Higgs coupling prospects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Document Server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,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arXiv:1812.01644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292929"/>
                </a:solidFill>
                <a:latin typeface="sourcesans-bold"/>
              </a:rPr>
              <a:t>CLICdet</a:t>
            </a:r>
            <a:r>
              <a:rPr lang="en-GB" dirty="0">
                <a:solidFill>
                  <a:srgbClr val="292929"/>
                </a:solidFill>
                <a:latin typeface="sourcesans-bold"/>
              </a:rPr>
              <a:t>: The post-CDR CLIC detector model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 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Document Server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latin typeface="sourcesans-bold"/>
              </a:rPr>
              <a:t>A detector for CLIC: main parameters and performance 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(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Document Server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, </a:t>
            </a:r>
            <a:r>
              <a:rPr lang="en-GB" u="sng" dirty="0">
                <a:solidFill>
                  <a:srgbClr val="2574B9"/>
                </a:solidFill>
                <a:latin typeface="sourcesans-regular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arXiv:1812.07337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</a:p>
          <a:p>
            <a:r>
              <a:rPr lang="en-US" sz="2800" b="1" kern="0" dirty="0">
                <a:latin typeface="Avenir Book"/>
                <a:sym typeface="Avenir Book"/>
              </a:rPr>
              <a:t>Snowmass white paper</a:t>
            </a:r>
            <a:r>
              <a:rPr lang="en-US" sz="2800" kern="0" dirty="0">
                <a:latin typeface="Avenir Book"/>
                <a:sym typeface="Avenir Book"/>
              </a:rPr>
              <a:t> (March 22) </a:t>
            </a:r>
            <a:r>
              <a:rPr lang="en-US" sz="2800" kern="0" dirty="0">
                <a:solidFill>
                  <a:schemeClr val="tx1"/>
                </a:solidFill>
                <a:latin typeface="Avenir Book"/>
                <a:sym typeface="Avenir Book"/>
              </a:rPr>
              <a:t>: </a:t>
            </a:r>
            <a:r>
              <a:rPr lang="en-US" sz="2800" dirty="0">
                <a:solidFill>
                  <a:schemeClr val="tx1"/>
                </a:solidFill>
                <a:latin typeface="Avenir Book" panose="02000503020000020003" pitchFamily="2" charset="0"/>
                <a:hlinkClick r:id="rId17"/>
              </a:rPr>
              <a:t>https://arxiv.org/abs/2203.09186</a:t>
            </a:r>
            <a:endParaRPr lang="en-GB" b="1" dirty="0">
              <a:solidFill>
                <a:srgbClr val="292929"/>
              </a:solidFill>
              <a:latin typeface="sourcesans-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8194" y="6798053"/>
            <a:ext cx="6344816" cy="445494"/>
          </a:xfrm>
          <a:prstGeom prst="rect">
            <a:avLst/>
          </a:prstGeom>
          <a:noFill/>
        </p:spPr>
        <p:txBody>
          <a:bodyPr wrap="square" lIns="75422" tIns="37713" rIns="75422" bIns="37713" rtlCol="0">
            <a:spAutoFit/>
          </a:bodyPr>
          <a:lstStyle/>
          <a:p>
            <a:pPr algn="ctr"/>
            <a:r>
              <a:rPr lang="en-US" b="1" dirty="0">
                <a:latin typeface="Avenir Book"/>
              </a:rPr>
              <a:t>Link: </a:t>
            </a:r>
            <a:r>
              <a:rPr lang="en-US" b="1" dirty="0">
                <a:latin typeface="Avenir Book"/>
                <a:hlinkClick r:id="rId18"/>
              </a:rPr>
              <a:t>http://clic.cern/european-strategy</a:t>
            </a:r>
            <a:r>
              <a:rPr lang="en-US" b="1" dirty="0">
                <a:latin typeface="Avenir Book"/>
              </a:rPr>
              <a:t> </a:t>
            </a:r>
          </a:p>
        </p:txBody>
      </p:sp>
      <p:pic>
        <p:nvPicPr>
          <p:cNvPr id="9" name="Picture 12" descr="Picture 12">
            <a:extLst>
              <a:ext uri="{FF2B5EF4-FFF2-40B4-BE49-F238E27FC236}">
                <a16:creationId xmlns:a16="http://schemas.microsoft.com/office/drawing/2014/main" id="{98D2BD7D-1294-6747-A977-CF273BAA358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163021" y="2317493"/>
            <a:ext cx="1338569" cy="18888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4" descr="Picture 14">
            <a:extLst>
              <a:ext uri="{FF2B5EF4-FFF2-40B4-BE49-F238E27FC236}">
                <a16:creationId xmlns:a16="http://schemas.microsoft.com/office/drawing/2014/main" id="{4CB9EA64-BA37-3C40-8DEC-A2A2BE7CE132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025" y="2317493"/>
            <a:ext cx="1338569" cy="1891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3" descr="Picture 13">
            <a:extLst>
              <a:ext uri="{FF2B5EF4-FFF2-40B4-BE49-F238E27FC236}">
                <a16:creationId xmlns:a16="http://schemas.microsoft.com/office/drawing/2014/main" id="{45388958-9979-0341-854C-ACD73EFBF832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847192" y="2317493"/>
            <a:ext cx="1338569" cy="18888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" name="Group 15">
            <a:extLst>
              <a:ext uri="{FF2B5EF4-FFF2-40B4-BE49-F238E27FC236}">
                <a16:creationId xmlns:a16="http://schemas.microsoft.com/office/drawing/2014/main" id="{07961B11-BE78-EC40-9139-7950EE0C8800}"/>
              </a:ext>
            </a:extLst>
          </p:cNvPr>
          <p:cNvGrpSpPr/>
          <p:nvPr/>
        </p:nvGrpSpPr>
        <p:grpSpPr>
          <a:xfrm>
            <a:off x="8726854" y="2313993"/>
            <a:ext cx="1353873" cy="1888870"/>
            <a:chOff x="0" y="0"/>
            <a:chExt cx="2707745" cy="3777738"/>
          </a:xfrm>
        </p:grpSpPr>
        <p:pic>
          <p:nvPicPr>
            <p:cNvPr id="14" name="Picture 16" descr="Picture 16">
              <a:extLst>
                <a:ext uri="{FF2B5EF4-FFF2-40B4-BE49-F238E27FC236}">
                  <a16:creationId xmlns:a16="http://schemas.microsoft.com/office/drawing/2014/main" id="{DFBF888F-8BD3-2A40-936B-6F1853C4A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2707746" cy="37777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Picture 17" descr="Picture 17">
              <a:extLst>
                <a:ext uri="{FF2B5EF4-FFF2-40B4-BE49-F238E27FC236}">
                  <a16:creationId xmlns:a16="http://schemas.microsoft.com/office/drawing/2014/main" id="{5B6A142C-523F-5647-8D2B-5A6D93AD5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358" y="1135461"/>
              <a:ext cx="1507221" cy="14869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843072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36171"/>
            <a:ext cx="9772650" cy="6382203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Linear e+/e- Collider the only realistic approach to highest energy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Many challenges!!!</a:t>
            </a:r>
          </a:p>
          <a:p>
            <a:pPr eaLnBrk="1">
              <a:lnSpc>
                <a:spcPct val="83000"/>
              </a:lnSpc>
              <a:spcAft>
                <a:spcPts val="825"/>
              </a:spcAft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RF system</a:t>
            </a:r>
          </a:p>
          <a:p>
            <a:pPr lvl="1" eaLnBrk="1">
              <a:lnSpc>
                <a:spcPct val="83000"/>
              </a:lnSpc>
              <a:spcAft>
                <a:spcPts val="1738"/>
              </a:spcAft>
            </a:pPr>
            <a:r>
              <a:rPr lang="en-US" sz="2400" dirty="0">
                <a:latin typeface="Times New Roman" charset="0"/>
                <a:ea typeface="ＭＳ Ｐゴシック" charset="0"/>
              </a:rPr>
              <a:t>High gradient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Extremely small beam sizes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Damping ring performance is crucial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 err="1">
                <a:latin typeface="Times New Roman" charset="0"/>
                <a:ea typeface="ＭＳ Ｐゴシック" charset="0"/>
              </a:rPr>
              <a:t>Emittance</a:t>
            </a:r>
            <a:r>
              <a:rPr lang="en-US" sz="2400" dirty="0">
                <a:latin typeface="Times New Roman" charset="0"/>
                <a:ea typeface="ＭＳ Ｐゴシック" charset="0"/>
              </a:rPr>
              <a:t> preservation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Alignment and </a:t>
            </a:r>
            <a:r>
              <a:rPr lang="en-US" sz="2400" dirty="0" err="1">
                <a:latin typeface="Times New Roman" charset="0"/>
                <a:ea typeface="ＭＳ Ｐゴシック" charset="0"/>
              </a:rPr>
              <a:t>stabilisation</a:t>
            </a:r>
            <a:br>
              <a:rPr lang="en-US" sz="2400" dirty="0">
                <a:latin typeface="Times New Roman" charset="0"/>
                <a:ea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interesting work left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 to do!!!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Much more detailed lectures at former ILC schools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http://agenda.linearcollider.org/event/6906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 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http://agenda.linearcollider.org/event/7333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Some nice animations for CLIC on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http://clic.cern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1A5584-0360-5EA5-3D9F-47D4C539F9E7}"/>
              </a:ext>
            </a:extLst>
          </p:cNvPr>
          <p:cNvSpPr txBox="1"/>
          <p:nvPr/>
        </p:nvSpPr>
        <p:spPr>
          <a:xfrm>
            <a:off x="5736492" y="3781425"/>
            <a:ext cx="4247296" cy="1569660"/>
          </a:xfrm>
          <a:prstGeom prst="rect">
            <a:avLst/>
          </a:prstGeom>
          <a:solidFill>
            <a:srgbClr val="F3FF9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LCWS 2024</a:t>
            </a:r>
          </a:p>
          <a:p>
            <a:r>
              <a:rPr lang="en-US" dirty="0"/>
              <a:t>8–11 July 2024, Tokyo, Japan</a:t>
            </a:r>
          </a:p>
          <a:p>
            <a:r>
              <a:rPr lang="en-US" dirty="0">
                <a:hlinkClick r:id="rId5"/>
              </a:rPr>
              <a:t>https://agenda.linearcollider.org/event/10134/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0"/>
          <p:cNvGrpSpPr>
            <a:grpSpLocks/>
          </p:cNvGrpSpPr>
          <p:nvPr/>
        </p:nvGrpSpPr>
        <p:grpSpPr bwMode="auto">
          <a:xfrm>
            <a:off x="6262688" y="2411413"/>
            <a:ext cx="3814762" cy="4741862"/>
            <a:chOff x="6326868" y="1268413"/>
            <a:chExt cx="3750581" cy="4299553"/>
          </a:xfrm>
        </p:grpSpPr>
        <p:grpSp>
          <p:nvGrpSpPr>
            <p:cNvPr id="21514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21516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7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Transfer lines</a:t>
                </a:r>
                <a:endParaRPr lang="en-US" sz="1900"/>
              </a:p>
            </p:txBody>
          </p:sp>
          <p:sp>
            <p:nvSpPr>
              <p:cNvPr id="21518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19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0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Main Beam</a:t>
                </a:r>
                <a:endParaRPr lang="en-US" sz="1900"/>
              </a:p>
            </p:txBody>
          </p:sp>
          <p:sp>
            <p:nvSpPr>
              <p:cNvPr id="21521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Drive Beam</a:t>
                </a:r>
                <a:endParaRPr lang="en-US" sz="1900"/>
              </a:p>
            </p:txBody>
          </p:sp>
          <p:sp>
            <p:nvSpPr>
              <p:cNvPr id="21522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3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1515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177605" cy="6140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21507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63525" y="5900738"/>
            <a:ext cx="26876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/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from 9 GeV to 1.5 TeV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700" y="3394075"/>
            <a:ext cx="29575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/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from 2.4 GeV to 240 MeV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311775" y="6889750"/>
            <a:ext cx="1552575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13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8170782" y="5843786"/>
            <a:ext cx="1268412" cy="815975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Main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>
                <a:ea typeface="ＭＳ Ｐゴシック" charset="-128"/>
                <a:cs typeface="ＭＳ Ｐゴシック" charset="-128"/>
              </a:rPr>
              <a:t>CLIC – overall layout – 3 </a:t>
            </a:r>
            <a:r>
              <a:rPr lang="en-US" sz="4000" dirty="0" err="1">
                <a:ea typeface="ＭＳ Ｐゴシック" charset="-128"/>
                <a:cs typeface="ＭＳ Ｐゴシック" charset="-128"/>
              </a:rPr>
              <a:t>TeV</a:t>
            </a:r>
            <a:endParaRPr lang="en-US" sz="40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51" y="1205133"/>
            <a:ext cx="10242587" cy="5585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712165" y="1038225"/>
            <a:ext cx="1449388" cy="8143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Drive Beam Generation Complex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0266-713A-3B4E-057A-3C063FD0C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+mj-lt"/>
              </a:rPr>
              <a:t>CLIC</a:t>
            </a:r>
          </a:p>
        </p:txBody>
      </p:sp>
      <p:sp>
        <p:nvSpPr>
          <p:cNvPr id="430" name="Slide Number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8836E-832C-2D64-97BC-A289019D38D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1" name="CLIC-flow-of-particles_light.mp4" descr="CLIC-flow-of-particles_ligh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947142"/>
            <a:ext cx="10077450" cy="566856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35493798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40001" fill="hold"/>
                                        <p:tgtEl>
                                          <p:spTgt spid="4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31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869485" y="4052154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815199" y="4057406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7008998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91192" y="1010131"/>
            <a:ext cx="8990954" cy="6131676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78291" y="1232470"/>
            <a:ext cx="2714775" cy="60747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700" i="1" dirty="0"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566485" y="1276236"/>
            <a:ext cx="5830238" cy="110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Instead of using a single drive beam pulse for the whole main linac, several (N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25) short drive beam pulses are used</a:t>
            </a:r>
          </a:p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Each one feed a ~880 </a:t>
            </a:r>
            <a:r>
              <a:rPr lang="en-US" sz="1500" dirty="0" err="1">
                <a:latin typeface="Arial" charset="0"/>
              </a:rPr>
              <a:t>m</a:t>
            </a:r>
            <a:r>
              <a:rPr lang="en-US" sz="1500" dirty="0">
                <a:latin typeface="Arial" charset="0"/>
              </a:rPr>
              <a:t> long sector of two-beam acceleration (TBA)  </a:t>
            </a: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2055865" y="4227220"/>
            <a:ext cx="4991890" cy="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4024522" y="3472681"/>
            <a:ext cx="358525" cy="754535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555520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474146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2164067" y="3304617"/>
            <a:ext cx="496120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6240267" y="3304617"/>
            <a:ext cx="204779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969545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837742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677995" y="2884459"/>
            <a:ext cx="750531" cy="18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2164068" y="2884459"/>
            <a:ext cx="1776474" cy="19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685500" y="3388653"/>
            <a:ext cx="951564" cy="43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500">
                <a:solidFill>
                  <a:srgbClr val="000000"/>
                </a:solidFill>
                <a:latin typeface="Arial" charset="0"/>
              </a:rPr>
            </a:br>
            <a:r>
              <a:rPr lang="en-US" sz="150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6117529" y="3472681"/>
            <a:ext cx="89146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947957" y="3530453"/>
            <a:ext cx="140502" cy="1032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6040010" y="3472680"/>
            <a:ext cx="77519" cy="8403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97580" y="3472686"/>
            <a:ext cx="1196698" cy="164562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61737" y="3472686"/>
            <a:ext cx="1196698" cy="164562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3094296" y="3136554"/>
            <a:ext cx="465113" cy="33612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644671" y="3136554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3094294" y="4228966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920536" y="4589601"/>
            <a:ext cx="1776474" cy="37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1300">
                <a:solidFill>
                  <a:srgbClr val="000000"/>
                </a:solidFill>
                <a:latin typeface="Arial" charset="0"/>
              </a:rPr>
            </a:br>
            <a:r>
              <a:rPr lang="en-US" sz="13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288754" y="4223714"/>
            <a:ext cx="358525" cy="385145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647278" y="4223714"/>
            <a:ext cx="281006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902442" y="4157189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2030025" y="4151937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815198" y="2966745"/>
            <a:ext cx="1240302" cy="1262225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72" y="1991"/>
              <a:ext cx="71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131"/>
                    </a:spcAft>
                    <a:buClr>
                      <a:srgbClr val="000000"/>
                    </a:buClr>
                    <a:buSzPct val="68000"/>
                  </a:pPr>
                  <a:endParaRPr lang="fr-FR"/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869483" y="2971992"/>
            <a:ext cx="4186018" cy="1255224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37" cy="717"/>
              <a:chOff x="2204" y="1991"/>
              <a:chExt cx="2037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0" y="1991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813254" y="3133053"/>
            <a:ext cx="242246" cy="168063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059097" y="2973743"/>
            <a:ext cx="5754159" cy="1244719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8" cy="711"/>
              <a:chOff x="2038" y="1997"/>
              <a:chExt cx="3148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15" y="1997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9243605" y="7011398"/>
            <a:ext cx="961581" cy="28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195" tIns="48097" rIns="96195" bIns="4809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 dirty="0" err="1"/>
              <a:t>R.Corsini</a:t>
            </a:r>
            <a:endParaRPr lang="en-US" sz="1300" dirty="0"/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776143" y="5252489"/>
            <a:ext cx="8416189" cy="185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Counter flow distribution allows to power different sectors of the main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</a:t>
            </a:r>
            <a:br>
              <a:rPr lang="en-US" sz="1500" dirty="0">
                <a:latin typeface="Arial" charset="0"/>
              </a:rPr>
            </a:br>
            <a:r>
              <a:rPr lang="en-US" sz="1500" dirty="0">
                <a:latin typeface="Arial" charset="0"/>
              </a:rPr>
              <a:t>with different time bins of a single long electron drive beam pulse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distance between the pulses is 2 L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/N</a:t>
            </a:r>
            <a:r>
              <a:rPr lang="en-US" sz="1500" baseline="-25000" dirty="0">
                <a:latin typeface="Arial" charset="0"/>
              </a:rPr>
              <a:t>S </a:t>
            </a:r>
            <a:r>
              <a:rPr lang="en-US" sz="1500" dirty="0">
                <a:latin typeface="Arial" charset="0"/>
              </a:rPr>
              <a:t> (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= single side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length)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initial drive beam pulse length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dirty="0">
                <a:latin typeface="Arial" charset="0"/>
              </a:rPr>
              <a:t> is given by twice the time of flight through one single </a:t>
            </a:r>
            <a:r>
              <a:rPr lang="en-US" sz="1500" dirty="0" err="1">
                <a:latin typeface="Arial" charset="0"/>
              </a:rPr>
              <a:t>linac</a:t>
            </a:r>
            <a:endParaRPr lang="en-US" sz="1500" dirty="0">
              <a:latin typeface="Arial" charset="0"/>
            </a:endParaRP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so 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baseline="-25000" dirty="0">
                <a:latin typeface="Arial" charset="0"/>
              </a:rPr>
              <a:t> 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 / c,     148 µs for the 3 TeV CLIC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3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8288" y="5597526"/>
            <a:ext cx="9593262" cy="1573213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148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train length – 25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 24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defTabSz="1007968"/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4.2 A</a:t>
              </a:r>
              <a:r>
                <a:rPr lang="en-US" sz="1200" dirty="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- 2.4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25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pulses – </a:t>
              </a:r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101 A </a:t>
              </a:r>
              <a:r>
                <a:rPr lang="en-US" sz="1200" dirty="0"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80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endParaRPr lang="en-US" sz="12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69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0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7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72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8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66765" y="887414"/>
            <a:ext cx="9094787" cy="4456112"/>
            <a:chOff x="483" y="559"/>
            <a:chExt cx="5729" cy="2807"/>
          </a:xfrm>
        </p:grpSpPr>
        <p:grpSp>
          <p:nvGrpSpPr>
            <p:cNvPr id="52285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2000" i="1" u="sng" dirty="0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2000" i="1" u="sng" dirty="0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88" name="Group 229"/>
            <p:cNvGrpSpPr>
              <a:grpSpLocks/>
            </p:cNvGrpSpPr>
            <p:nvPr/>
          </p:nvGrpSpPr>
          <p:grpSpPr bwMode="auto">
            <a:xfrm>
              <a:off x="562" y="586"/>
              <a:ext cx="5635" cy="2593"/>
              <a:chOff x="562" y="586"/>
              <a:chExt cx="5635" cy="2593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5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1500" b="1" dirty="0">
                    <a:latin typeface="Comic Sans MS" pitchFamily="66" charset="0"/>
                  </a:rPr>
                  <a:t>Drive Beam Accelerator</a:t>
                </a:r>
                <a:endParaRPr lang="en-US" sz="1800" dirty="0">
                  <a:latin typeface="Comic Sans MS" pitchFamily="66" charset="0"/>
                </a:endParaRPr>
              </a:p>
              <a:p>
                <a:pPr defTabSz="1007968"/>
                <a:r>
                  <a:rPr lang="en-US" sz="1300" dirty="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500" dirty="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500" dirty="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89" name="Group 231"/>
              <p:cNvGrpSpPr>
                <a:grpSpLocks/>
              </p:cNvGrpSpPr>
              <p:nvPr/>
            </p:nvGrpSpPr>
            <p:grpSpPr bwMode="auto">
              <a:xfrm>
                <a:off x="1939" y="2737"/>
                <a:ext cx="3994" cy="442"/>
                <a:chOff x="1726" y="2552"/>
                <a:chExt cx="3771" cy="425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8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Drive Beam Decelerator Section (2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</a:rPr>
                    <a:t> 25 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90" name="Group 235"/>
              <p:cNvGrpSpPr>
                <a:grpSpLocks/>
              </p:cNvGrpSpPr>
              <p:nvPr/>
            </p:nvGrpSpPr>
            <p:grpSpPr bwMode="auto">
              <a:xfrm>
                <a:off x="684" y="586"/>
                <a:ext cx="5513" cy="1853"/>
                <a:chOff x="541" y="481"/>
                <a:chExt cx="5201" cy="1782"/>
              </a:xfrm>
            </p:grpSpPr>
            <p:grpSp>
              <p:nvGrpSpPr>
                <p:cNvPr id="52291" name="Group 236"/>
                <p:cNvGrpSpPr>
                  <a:grpSpLocks/>
                </p:cNvGrpSpPr>
                <p:nvPr/>
              </p:nvGrpSpPr>
              <p:grpSpPr bwMode="auto">
                <a:xfrm>
                  <a:off x="541" y="1396"/>
                  <a:ext cx="5201" cy="867"/>
                  <a:chOff x="541" y="1396"/>
                  <a:chExt cx="5201" cy="867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396"/>
                    <a:ext cx="1386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4</a:t>
                    </a: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50" y="1630"/>
                    <a:ext cx="139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541" y="1959"/>
                    <a:ext cx="152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3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Delay Loop </a:t>
                  </a:r>
                  <a:r>
                    <a:rPr lang="en-US" sz="1500" b="1" dirty="0" err="1"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  <a:sym typeface="Symbol" pitchFamily="18" charset="2"/>
                    </a:rPr>
                    <a:t> 2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92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52"/>
                  <a:chOff x="990" y="990"/>
                  <a:chExt cx="3008" cy="552"/>
                </a:xfrm>
              </p:grpSpPr>
              <p:grpSp>
                <p:nvGrpSpPr>
                  <p:cNvPr id="52293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52"/>
                    <a:chOff x="990" y="990"/>
                    <a:chExt cx="3008" cy="552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201"/>
                      <a:ext cx="1291" cy="34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1007968"/>
                      <a:r>
                        <a:rPr lang="en-US" sz="1500" b="1" dirty="0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500" b="1" dirty="0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61" name="Title 26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CLIC Drive Beam generation </a:t>
            </a:r>
          </a:p>
        </p:txBody>
      </p:sp>
      <p:sp>
        <p:nvSpPr>
          <p:cNvPr id="52426" name="Slide Number Placeholder 524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Lemmings Drive Beam</a:t>
            </a:r>
          </a:p>
        </p:txBody>
      </p:sp>
      <p:pic>
        <p:nvPicPr>
          <p:cNvPr id="47107" name="lemmings6.mpg" descr="/Users/tecker/My Presentations/lemmings6.mpg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6350" y="865188"/>
            <a:ext cx="7534275" cy="6391275"/>
          </a:xfrm>
          <a:noFill/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994775" y="6624638"/>
            <a:ext cx="1127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25"/>
              </a:spcAft>
              <a:buClr>
                <a:srgbClr val="000000"/>
              </a:buClr>
              <a:buSzPct val="68000"/>
            </a:pPr>
            <a:r>
              <a:rPr lang="en-US" sz="1700"/>
              <a:t>Alexandra</a:t>
            </a:r>
            <a:br>
              <a:rPr lang="en-US" sz="1700"/>
            </a:br>
            <a:r>
              <a:rPr lang="en-US" sz="1700"/>
              <a:t>Andersson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9772650" cy="2217737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“Standard” situation:</a:t>
            </a:r>
          </a:p>
          <a:p>
            <a:pPr lvl="1"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>
                <a:latin typeface="Times New Roman" charset="0"/>
                <a:ea typeface="ＭＳ Ｐゴシック" charset="0"/>
              </a:rPr>
              <a:t> beam loading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power at structure exit lost in load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720850"/>
            <a:ext cx="30003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19513"/>
            <a:ext cx="37814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4403725" y="3878263"/>
            <a:ext cx="50101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None/>
            </a:pPr>
            <a:r>
              <a:rPr lang="en-US" sz="2800">
                <a:solidFill>
                  <a:schemeClr val="accent2"/>
                </a:solidFill>
              </a:rPr>
              <a:t>“Efficient” situation: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high beam current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FF0000"/>
                </a:solidFill>
              </a:rPr>
              <a:t>high</a:t>
            </a:r>
            <a:r>
              <a:rPr lang="en-US" sz="2800">
                <a:solidFill>
                  <a:srgbClr val="000000"/>
                </a:solidFill>
              </a:rPr>
              <a:t> beam loading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no power flows into load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V</a:t>
            </a:r>
            <a:r>
              <a:rPr lang="en-US" sz="2800" baseline="-25000">
                <a:solidFill>
                  <a:srgbClr val="000000"/>
                </a:solidFill>
              </a:rPr>
              <a:t>ACC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cs typeface="Times New Roman" charset="0"/>
              </a:rPr>
              <a:t>≈ 1/2 V</a:t>
            </a:r>
            <a:r>
              <a:rPr lang="en-US" sz="2800" baseline="-25000">
                <a:solidFill>
                  <a:srgbClr val="000000"/>
                </a:solidFill>
                <a:cs typeface="Times New Roman" charset="0"/>
              </a:rPr>
              <a:t>unloaded</a:t>
            </a:r>
            <a:endParaRPr lang="en-US" sz="2800">
              <a:solidFill>
                <a:srgbClr val="000000"/>
              </a:solidFill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582FF"/>
      </a:hlink>
      <a:folHlink>
        <a:srgbClr val="484848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104251</TotalTime>
  <Words>1918</Words>
  <Application>Microsoft Macintosh PowerPoint</Application>
  <PresentationFormat>Custom</PresentationFormat>
  <Paragraphs>306</Paragraphs>
  <Slides>25</Slides>
  <Notes>6</Notes>
  <HiddenSlides>0</HiddenSlides>
  <MMClips>3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Avenir Book</vt:lpstr>
      <vt:lpstr>Calibri</vt:lpstr>
      <vt:lpstr>Comic Sans MS</vt:lpstr>
      <vt:lpstr>Georgia</vt:lpstr>
      <vt:lpstr>Helvetica</vt:lpstr>
      <vt:lpstr>Lucida Grande</vt:lpstr>
      <vt:lpstr>sourcesans-bold</vt:lpstr>
      <vt:lpstr>sourcesans-regular</vt:lpstr>
      <vt:lpstr>StarSymbol</vt:lpstr>
      <vt:lpstr>Symbol</vt:lpstr>
      <vt:lpstr>Times New Roman</vt:lpstr>
      <vt:lpstr>Verdana</vt:lpstr>
      <vt:lpstr>Default Design</vt:lpstr>
      <vt:lpstr>1_Default Design</vt:lpstr>
      <vt:lpstr>Equation</vt:lpstr>
      <vt:lpstr>Slide</vt:lpstr>
      <vt:lpstr>Linear Colliders Lecture 4</vt:lpstr>
      <vt:lpstr>CLIC scheme</vt:lpstr>
      <vt:lpstr>CLIC two beam scheme</vt:lpstr>
      <vt:lpstr>CLIC – overall layout – 3 TeV</vt:lpstr>
      <vt:lpstr>CLIC</vt:lpstr>
      <vt:lpstr>Two-beam acceleration </vt:lpstr>
      <vt:lpstr>CLIC Drive Beam generation </vt:lpstr>
      <vt:lpstr>Lemmings Drive Beam</vt:lpstr>
      <vt:lpstr>Fully loaded operation</vt:lpstr>
      <vt:lpstr>Fully loaded operation</vt:lpstr>
      <vt:lpstr>Frequency multiplication</vt:lpstr>
      <vt:lpstr>Delay Loop Principle</vt:lpstr>
      <vt:lpstr>RF injection in combiner ring (factor 4)</vt:lpstr>
      <vt:lpstr>Demonstration of frequency multiplication</vt:lpstr>
      <vt:lpstr>CTF3 preliminary phase (2001-2002)</vt:lpstr>
      <vt:lpstr>CTF 3</vt:lpstr>
      <vt:lpstr>Drive beam generation achieved</vt:lpstr>
      <vt:lpstr>Power extraction structure PETS</vt:lpstr>
      <vt:lpstr>Accelerating Structure Results</vt:lpstr>
      <vt:lpstr>Simulation of RF Power Transfer</vt:lpstr>
      <vt:lpstr>Achieved Deceleration + RF power generation</vt:lpstr>
      <vt:lpstr>Achieved Two-Beam Acceleration</vt:lpstr>
      <vt:lpstr>CLIC CDRs published 2012</vt:lpstr>
      <vt:lpstr>Recent CLIC information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261</cp:revision>
  <cp:lastPrinted>2025-02-27T08:00:34Z</cp:lastPrinted>
  <dcterms:created xsi:type="dcterms:W3CDTF">2011-03-01T16:38:44Z</dcterms:created>
  <dcterms:modified xsi:type="dcterms:W3CDTF">2025-02-27T08:01:40Z</dcterms:modified>
</cp:coreProperties>
</file>