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330" r:id="rId3"/>
    <p:sldId id="258" r:id="rId4"/>
    <p:sldId id="368" r:id="rId5"/>
    <p:sldId id="371" r:id="rId6"/>
    <p:sldId id="372" r:id="rId7"/>
    <p:sldId id="370" r:id="rId8"/>
    <p:sldId id="373" r:id="rId9"/>
    <p:sldId id="382" r:id="rId10"/>
    <p:sldId id="383" r:id="rId11"/>
    <p:sldId id="384" r:id="rId12"/>
    <p:sldId id="386" r:id="rId13"/>
    <p:sldId id="380" r:id="rId14"/>
    <p:sldId id="374" r:id="rId15"/>
    <p:sldId id="375" r:id="rId16"/>
    <p:sldId id="367" r:id="rId17"/>
    <p:sldId id="379" r:id="rId18"/>
    <p:sldId id="378" r:id="rId19"/>
    <p:sldId id="376" r:id="rId20"/>
    <p:sldId id="387" r:id="rId21"/>
    <p:sldId id="377" r:id="rId22"/>
    <p:sldId id="388" r:id="rId23"/>
    <p:sldId id="389" r:id="rId24"/>
    <p:sldId id="390" r:id="rId25"/>
    <p:sldId id="391" r:id="rId26"/>
    <p:sldId id="392" r:id="rId27"/>
    <p:sldId id="393" r:id="rId28"/>
    <p:sldId id="395" r:id="rId29"/>
    <p:sldId id="400" r:id="rId30"/>
    <p:sldId id="401" r:id="rId31"/>
    <p:sldId id="402" r:id="rId32"/>
    <p:sldId id="394" r:id="rId33"/>
    <p:sldId id="396" r:id="rId34"/>
    <p:sldId id="397" r:id="rId35"/>
    <p:sldId id="398" r:id="rId36"/>
    <p:sldId id="399" r:id="rId37"/>
    <p:sldId id="365" r:id="rId38"/>
    <p:sldId id="28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32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60" autoAdjust="0"/>
    <p:restoredTop sz="94660"/>
  </p:normalViewPr>
  <p:slideViewPr>
    <p:cSldViewPr snapToGrid="0">
      <p:cViewPr varScale="1">
        <p:scale>
          <a:sx n="124" d="100"/>
          <a:sy n="124" d="100"/>
        </p:scale>
        <p:origin x="132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Ian (DLSLtd,RAL,TEC)" userId="115fc887-d2f4-40cb-b8cf-b841e9c05e83" providerId="ADAL" clId="{122EA268-F02A-4ACD-B185-0C365907E034}"/>
    <pc:docChg chg="modSld">
      <pc:chgData name="Martin, Ian (DLSLtd,RAL,TEC)" userId="115fc887-d2f4-40cb-b8cf-b841e9c05e83" providerId="ADAL" clId="{122EA268-F02A-4ACD-B185-0C365907E034}" dt="2024-01-29T10:35:12.120" v="1" actId="20577"/>
      <pc:docMkLst>
        <pc:docMk/>
      </pc:docMkLst>
      <pc:sldChg chg="modSp">
        <pc:chgData name="Martin, Ian (DLSLtd,RAL,TEC)" userId="115fc887-d2f4-40cb-b8cf-b841e9c05e83" providerId="ADAL" clId="{122EA268-F02A-4ACD-B185-0C365907E034}" dt="2024-01-29T10:35:12.120" v="1" actId="20577"/>
        <pc:sldMkLst>
          <pc:docMk/>
          <pc:sldMk cId="1552321808" sldId="394"/>
        </pc:sldMkLst>
      </pc:sldChg>
    </pc:docChg>
  </pc:docChgLst>
  <pc:docChgLst>
    <pc:chgData name="Martin, Ian (DLSLtd,RAL,TEC)" userId="115fc887-d2f4-40cb-b8cf-b841e9c05e83" providerId="ADAL" clId="{9CF365E2-F75F-4860-A8A9-5D352D5AEF7F}"/>
    <pc:docChg chg="modSld sldOrd">
      <pc:chgData name="Martin, Ian (DLSLtd,RAL,TEC)" userId="115fc887-d2f4-40cb-b8cf-b841e9c05e83" providerId="ADAL" clId="{9CF365E2-F75F-4860-A8A9-5D352D5AEF7F}" dt="2025-02-03T15:12:16.547" v="30" actId="20577"/>
      <pc:docMkLst>
        <pc:docMk/>
      </pc:docMkLst>
      <pc:sldChg chg="modSp mod">
        <pc:chgData name="Martin, Ian (DLSLtd,RAL,TEC)" userId="115fc887-d2f4-40cb-b8cf-b841e9c05e83" providerId="ADAL" clId="{9CF365E2-F75F-4860-A8A9-5D352D5AEF7F}" dt="2025-02-03T14:59:05.718" v="29" actId="20577"/>
        <pc:sldMkLst>
          <pc:docMk/>
          <pc:sldMk cId="1818432759" sldId="258"/>
        </pc:sldMkLst>
        <pc:spChg chg="mod">
          <ac:chgData name="Martin, Ian (DLSLtd,RAL,TEC)" userId="115fc887-d2f4-40cb-b8cf-b841e9c05e83" providerId="ADAL" clId="{9CF365E2-F75F-4860-A8A9-5D352D5AEF7F}" dt="2025-02-03T14:59:05.718" v="29" actId="20577"/>
          <ac:spMkLst>
            <pc:docMk/>
            <pc:sldMk cId="1818432759" sldId="258"/>
            <ac:spMk id="2" creationId="{00000000-0000-0000-0000-000000000000}"/>
          </ac:spMkLst>
        </pc:spChg>
      </pc:sldChg>
      <pc:sldChg chg="modSp mod ord">
        <pc:chgData name="Martin, Ian (DLSLtd,RAL,TEC)" userId="115fc887-d2f4-40cb-b8cf-b841e9c05e83" providerId="ADAL" clId="{9CF365E2-F75F-4860-A8A9-5D352D5AEF7F}" dt="2025-02-03T13:54:00.288" v="2" actId="20577"/>
        <pc:sldMkLst>
          <pc:docMk/>
          <pc:sldMk cId="1399489050" sldId="330"/>
        </pc:sldMkLst>
        <pc:spChg chg="mod">
          <ac:chgData name="Martin, Ian (DLSLtd,RAL,TEC)" userId="115fc887-d2f4-40cb-b8cf-b841e9c05e83" providerId="ADAL" clId="{9CF365E2-F75F-4860-A8A9-5D352D5AEF7F}" dt="2025-02-03T13:54:00.288" v="2" actId="20577"/>
          <ac:spMkLst>
            <pc:docMk/>
            <pc:sldMk cId="1399489050" sldId="330"/>
            <ac:spMk id="157699" creationId="{00000000-0000-0000-0000-000000000000}"/>
          </ac:spMkLst>
        </pc:spChg>
      </pc:sldChg>
      <pc:sldChg chg="modSp mod">
        <pc:chgData name="Martin, Ian (DLSLtd,RAL,TEC)" userId="115fc887-d2f4-40cb-b8cf-b841e9c05e83" providerId="ADAL" clId="{9CF365E2-F75F-4860-A8A9-5D352D5AEF7F}" dt="2025-02-03T15:12:16.547" v="30" actId="20577"/>
        <pc:sldMkLst>
          <pc:docMk/>
          <pc:sldMk cId="2691166092" sldId="386"/>
        </pc:sldMkLst>
        <pc:spChg chg="mod">
          <ac:chgData name="Martin, Ian (DLSLtd,RAL,TEC)" userId="115fc887-d2f4-40cb-b8cf-b841e9c05e83" providerId="ADAL" clId="{9CF365E2-F75F-4860-A8A9-5D352D5AEF7F}" dt="2025-02-03T15:12:16.547" v="30" actId="20577"/>
          <ac:spMkLst>
            <pc:docMk/>
            <pc:sldMk cId="2691166092" sldId="386"/>
            <ac:spMk id="157699" creationId="{00000000-0000-0000-0000-000000000000}"/>
          </ac:spMkLst>
        </pc:spChg>
      </pc:sldChg>
      <pc:sldChg chg="modSp mod">
        <pc:chgData name="Martin, Ian (DLSLtd,RAL,TEC)" userId="115fc887-d2f4-40cb-b8cf-b841e9c05e83" providerId="ADAL" clId="{9CF365E2-F75F-4860-A8A9-5D352D5AEF7F}" dt="2025-02-03T14:21:10.210" v="12" actId="20577"/>
        <pc:sldMkLst>
          <pc:docMk/>
          <pc:sldMk cId="905967640" sldId="389"/>
        </pc:sldMkLst>
        <pc:spChg chg="mod">
          <ac:chgData name="Martin, Ian (DLSLtd,RAL,TEC)" userId="115fc887-d2f4-40cb-b8cf-b841e9c05e83" providerId="ADAL" clId="{9CF365E2-F75F-4860-A8A9-5D352D5AEF7F}" dt="2025-02-03T14:21:10.210" v="12" actId="20577"/>
          <ac:spMkLst>
            <pc:docMk/>
            <pc:sldMk cId="905967640" sldId="389"/>
            <ac:spMk id="17" creationId="{00000000-0000-0000-0000-000000000000}"/>
          </ac:spMkLst>
        </pc:spChg>
      </pc:sldChg>
      <pc:sldChg chg="modSp mod">
        <pc:chgData name="Martin, Ian (DLSLtd,RAL,TEC)" userId="115fc887-d2f4-40cb-b8cf-b841e9c05e83" providerId="ADAL" clId="{9CF365E2-F75F-4860-A8A9-5D352D5AEF7F}" dt="2025-02-03T14:22:35.019" v="22" actId="20577"/>
        <pc:sldMkLst>
          <pc:docMk/>
          <pc:sldMk cId="1893311740" sldId="390"/>
        </pc:sldMkLst>
        <pc:spChg chg="mod">
          <ac:chgData name="Martin, Ian (DLSLtd,RAL,TEC)" userId="115fc887-d2f4-40cb-b8cf-b841e9c05e83" providerId="ADAL" clId="{9CF365E2-F75F-4860-A8A9-5D352D5AEF7F}" dt="2025-02-03T14:22:35.019" v="22" actId="20577"/>
          <ac:spMkLst>
            <pc:docMk/>
            <pc:sldMk cId="1893311740" sldId="390"/>
            <ac:spMk id="45" creationId="{00000000-0000-0000-0000-000000000000}"/>
          </ac:spMkLst>
        </pc:spChg>
      </pc:sldChg>
      <pc:sldChg chg="modSp mod">
        <pc:chgData name="Martin, Ian (DLSLtd,RAL,TEC)" userId="115fc887-d2f4-40cb-b8cf-b841e9c05e83" providerId="ADAL" clId="{9CF365E2-F75F-4860-A8A9-5D352D5AEF7F}" dt="2025-02-03T14:27:47.431" v="23" actId="20577"/>
        <pc:sldMkLst>
          <pc:docMk/>
          <pc:sldMk cId="4073089107" sldId="400"/>
        </pc:sldMkLst>
        <pc:spChg chg="mod">
          <ac:chgData name="Martin, Ian (DLSLtd,RAL,TEC)" userId="115fc887-d2f4-40cb-b8cf-b841e9c05e83" providerId="ADAL" clId="{9CF365E2-F75F-4860-A8A9-5D352D5AEF7F}" dt="2025-02-03T14:27:47.431" v="23" actId="20577"/>
          <ac:spMkLst>
            <pc:docMk/>
            <pc:sldMk cId="4073089107" sldId="400"/>
            <ac:spMk id="27" creationId="{00000000-0000-0000-0000-000000000000}"/>
          </ac:spMkLst>
        </pc:spChg>
      </pc:sldChg>
    </pc:docChg>
  </pc:docChgLst>
  <pc:docChgLst>
    <pc:chgData name="Martin, Ian (DLSLtd,RAL,TEC)" userId="115fc887-d2f4-40cb-b8cf-b841e9c05e83" providerId="ADAL" clId="{3A5F788C-1E52-4A3D-8996-96AEC3186B78}"/>
    <pc:docChg chg="undo custSel modSld">
      <pc:chgData name="Martin, Ian (DLSLtd,RAL,TEC)" userId="115fc887-d2f4-40cb-b8cf-b841e9c05e83" providerId="ADAL" clId="{3A5F788C-1E52-4A3D-8996-96AEC3186B78}" dt="2021-02-10T17:00:59.896" v="223" actId="1035"/>
      <pc:docMkLst>
        <pc:docMk/>
      </pc:docMkLst>
      <pc:sldChg chg="addSp delSp modSp mod">
        <pc:chgData name="Martin, Ian (DLSLtd,RAL,TEC)" userId="115fc887-d2f4-40cb-b8cf-b841e9c05e83" providerId="ADAL" clId="{3A5F788C-1E52-4A3D-8996-96AEC3186B78}" dt="2021-02-10T17:00:59.896" v="223" actId="1035"/>
        <pc:sldMkLst>
          <pc:docMk/>
          <pc:sldMk cId="1265948583" sldId="3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6F43BA-FA2E-4926-B56C-290BF0FE63D8}" type="datetimeFigureOut">
              <a:rPr lang="en-GB" smtClean="0"/>
              <a:t>03/02/2025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52680D-897F-4BA4-A276-547436935601}" type="slidenum">
              <a:rPr lang="en-GB" smtClean="0"/>
              <a:t>‹#›</a:t>
            </a:fld>
            <a:endParaRPr lang="en-GB"/>
          </a:p>
        </p:txBody>
      </p:sp>
    </p:spTree>
    <p:extLst>
      <p:ext uri="{BB962C8B-B14F-4D97-AF65-F5344CB8AC3E}">
        <p14:creationId xmlns:p14="http://schemas.microsoft.com/office/powerpoint/2010/main" val="1205461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16</a:t>
            </a:fld>
            <a:endParaRPr lang="en-GB"/>
          </a:p>
        </p:txBody>
      </p:sp>
    </p:spTree>
    <p:extLst>
      <p:ext uri="{BB962C8B-B14F-4D97-AF65-F5344CB8AC3E}">
        <p14:creationId xmlns:p14="http://schemas.microsoft.com/office/powerpoint/2010/main" val="38602616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25</a:t>
            </a:fld>
            <a:endParaRPr lang="en-GB"/>
          </a:p>
        </p:txBody>
      </p:sp>
    </p:spTree>
    <p:extLst>
      <p:ext uri="{BB962C8B-B14F-4D97-AF65-F5344CB8AC3E}">
        <p14:creationId xmlns:p14="http://schemas.microsoft.com/office/powerpoint/2010/main" val="2113087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26</a:t>
            </a:fld>
            <a:endParaRPr lang="en-GB"/>
          </a:p>
        </p:txBody>
      </p:sp>
    </p:spTree>
    <p:extLst>
      <p:ext uri="{BB962C8B-B14F-4D97-AF65-F5344CB8AC3E}">
        <p14:creationId xmlns:p14="http://schemas.microsoft.com/office/powerpoint/2010/main" val="1624463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27</a:t>
            </a:fld>
            <a:endParaRPr lang="en-GB"/>
          </a:p>
        </p:txBody>
      </p:sp>
    </p:spTree>
    <p:extLst>
      <p:ext uri="{BB962C8B-B14F-4D97-AF65-F5344CB8AC3E}">
        <p14:creationId xmlns:p14="http://schemas.microsoft.com/office/powerpoint/2010/main" val="1627147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28</a:t>
            </a:fld>
            <a:endParaRPr lang="en-GB"/>
          </a:p>
        </p:txBody>
      </p:sp>
    </p:spTree>
    <p:extLst>
      <p:ext uri="{BB962C8B-B14F-4D97-AF65-F5344CB8AC3E}">
        <p14:creationId xmlns:p14="http://schemas.microsoft.com/office/powerpoint/2010/main" val="1964283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29</a:t>
            </a:fld>
            <a:endParaRPr lang="en-GB"/>
          </a:p>
        </p:txBody>
      </p:sp>
    </p:spTree>
    <p:extLst>
      <p:ext uri="{BB962C8B-B14F-4D97-AF65-F5344CB8AC3E}">
        <p14:creationId xmlns:p14="http://schemas.microsoft.com/office/powerpoint/2010/main" val="439066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30</a:t>
            </a:fld>
            <a:endParaRPr lang="en-GB"/>
          </a:p>
        </p:txBody>
      </p:sp>
    </p:spTree>
    <p:extLst>
      <p:ext uri="{BB962C8B-B14F-4D97-AF65-F5344CB8AC3E}">
        <p14:creationId xmlns:p14="http://schemas.microsoft.com/office/powerpoint/2010/main" val="2656903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31</a:t>
            </a:fld>
            <a:endParaRPr lang="en-GB"/>
          </a:p>
        </p:txBody>
      </p:sp>
    </p:spTree>
    <p:extLst>
      <p:ext uri="{BB962C8B-B14F-4D97-AF65-F5344CB8AC3E}">
        <p14:creationId xmlns:p14="http://schemas.microsoft.com/office/powerpoint/2010/main" val="2982432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32</a:t>
            </a:fld>
            <a:endParaRPr lang="en-GB"/>
          </a:p>
        </p:txBody>
      </p:sp>
    </p:spTree>
    <p:extLst>
      <p:ext uri="{BB962C8B-B14F-4D97-AF65-F5344CB8AC3E}">
        <p14:creationId xmlns:p14="http://schemas.microsoft.com/office/powerpoint/2010/main" val="32038662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33</a:t>
            </a:fld>
            <a:endParaRPr lang="en-GB"/>
          </a:p>
        </p:txBody>
      </p:sp>
    </p:spTree>
    <p:extLst>
      <p:ext uri="{BB962C8B-B14F-4D97-AF65-F5344CB8AC3E}">
        <p14:creationId xmlns:p14="http://schemas.microsoft.com/office/powerpoint/2010/main" val="40028256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34</a:t>
            </a:fld>
            <a:endParaRPr lang="en-GB"/>
          </a:p>
        </p:txBody>
      </p:sp>
    </p:spTree>
    <p:extLst>
      <p:ext uri="{BB962C8B-B14F-4D97-AF65-F5344CB8AC3E}">
        <p14:creationId xmlns:p14="http://schemas.microsoft.com/office/powerpoint/2010/main" val="1491643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17</a:t>
            </a:fld>
            <a:endParaRPr lang="en-GB"/>
          </a:p>
        </p:txBody>
      </p:sp>
    </p:spTree>
    <p:extLst>
      <p:ext uri="{BB962C8B-B14F-4D97-AF65-F5344CB8AC3E}">
        <p14:creationId xmlns:p14="http://schemas.microsoft.com/office/powerpoint/2010/main" val="1349611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35</a:t>
            </a:fld>
            <a:endParaRPr lang="en-GB"/>
          </a:p>
        </p:txBody>
      </p:sp>
    </p:spTree>
    <p:extLst>
      <p:ext uri="{BB962C8B-B14F-4D97-AF65-F5344CB8AC3E}">
        <p14:creationId xmlns:p14="http://schemas.microsoft.com/office/powerpoint/2010/main" val="34971643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36</a:t>
            </a:fld>
            <a:endParaRPr lang="en-GB"/>
          </a:p>
        </p:txBody>
      </p:sp>
    </p:spTree>
    <p:extLst>
      <p:ext uri="{BB962C8B-B14F-4D97-AF65-F5344CB8AC3E}">
        <p14:creationId xmlns:p14="http://schemas.microsoft.com/office/powerpoint/2010/main" val="243487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18</a:t>
            </a:fld>
            <a:endParaRPr lang="en-GB"/>
          </a:p>
        </p:txBody>
      </p:sp>
    </p:spTree>
    <p:extLst>
      <p:ext uri="{BB962C8B-B14F-4D97-AF65-F5344CB8AC3E}">
        <p14:creationId xmlns:p14="http://schemas.microsoft.com/office/powerpoint/2010/main" val="3490342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19</a:t>
            </a:fld>
            <a:endParaRPr lang="en-GB"/>
          </a:p>
        </p:txBody>
      </p:sp>
    </p:spTree>
    <p:extLst>
      <p:ext uri="{BB962C8B-B14F-4D97-AF65-F5344CB8AC3E}">
        <p14:creationId xmlns:p14="http://schemas.microsoft.com/office/powerpoint/2010/main" val="4213889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20</a:t>
            </a:fld>
            <a:endParaRPr lang="en-GB"/>
          </a:p>
        </p:txBody>
      </p:sp>
    </p:spTree>
    <p:extLst>
      <p:ext uri="{BB962C8B-B14F-4D97-AF65-F5344CB8AC3E}">
        <p14:creationId xmlns:p14="http://schemas.microsoft.com/office/powerpoint/2010/main" val="379349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21</a:t>
            </a:fld>
            <a:endParaRPr lang="en-GB"/>
          </a:p>
        </p:txBody>
      </p:sp>
    </p:spTree>
    <p:extLst>
      <p:ext uri="{BB962C8B-B14F-4D97-AF65-F5344CB8AC3E}">
        <p14:creationId xmlns:p14="http://schemas.microsoft.com/office/powerpoint/2010/main" val="2546764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22</a:t>
            </a:fld>
            <a:endParaRPr lang="en-GB"/>
          </a:p>
        </p:txBody>
      </p:sp>
    </p:spTree>
    <p:extLst>
      <p:ext uri="{BB962C8B-B14F-4D97-AF65-F5344CB8AC3E}">
        <p14:creationId xmlns:p14="http://schemas.microsoft.com/office/powerpoint/2010/main" val="2052070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23</a:t>
            </a:fld>
            <a:endParaRPr lang="en-GB"/>
          </a:p>
        </p:txBody>
      </p:sp>
    </p:spTree>
    <p:extLst>
      <p:ext uri="{BB962C8B-B14F-4D97-AF65-F5344CB8AC3E}">
        <p14:creationId xmlns:p14="http://schemas.microsoft.com/office/powerpoint/2010/main" val="1019913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605D768-3015-46B8-AC78-390058B3AE73}" type="slidenum">
              <a:rPr lang="en-GB" smtClean="0"/>
              <a:pPr>
                <a:defRPr/>
              </a:pPr>
              <a:t>24</a:t>
            </a:fld>
            <a:endParaRPr lang="en-GB"/>
          </a:p>
        </p:txBody>
      </p:sp>
    </p:spTree>
    <p:extLst>
      <p:ext uri="{BB962C8B-B14F-4D97-AF65-F5344CB8AC3E}">
        <p14:creationId xmlns:p14="http://schemas.microsoft.com/office/powerpoint/2010/main" val="3672039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5D24D8-CA6F-43CE-9FB7-4B0F23B703BD}" type="datetime1">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497819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27ABFF-A278-4A54-804D-E94314436955}" type="datetime1">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712836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62B590-AC98-46E4-BE6F-059CE31C69E5}" type="datetime1">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746546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2089C8-B9DA-4845-8969-09BFBA38419A}" type="datetime1">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204040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828CDA5-18C1-425E-8BBF-2B1E3CE2CCF2}" type="datetime1">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518463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9AEFD31-D1E9-42AA-9A35-F98DBD556434}" type="datetime1">
              <a:rPr lang="en-GB" smtClean="0"/>
              <a:t>03/02/2025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900802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4E16279-7463-463B-A10D-5F529EE46529}" type="datetime1">
              <a:rPr lang="en-GB" smtClean="0"/>
              <a:t>03/02/2025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000966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F85401-ED5D-42D4-A3A5-D96B0552967B}" type="datetime1">
              <a:rPr lang="en-GB" smtClean="0"/>
              <a:t>03/02/2025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3674074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288964-5800-44AB-98E3-73A8BC287BCD}" type="datetime1">
              <a:rPr lang="en-GB" smtClean="0"/>
              <a:t>03/02/2025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801700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69ED773-3D87-4AD1-A1B4-38271CA296E7}" type="datetime1">
              <a:rPr lang="en-GB" smtClean="0"/>
              <a:t>03/02/2025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038632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C75D62-DDA9-4108-9B93-79FC1E501635}" type="datetime1">
              <a:rPr lang="en-GB" smtClean="0"/>
              <a:t>03/02/2025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3008217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462FF2-B5F7-496F-8B6F-32F45EF1B5AC}" type="datetime1">
              <a:rPr lang="en-GB" smtClean="0"/>
              <a:t>03/02/2025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3C130-3E9B-48A0-A9B6-17B6A4C78644}" type="slidenum">
              <a:rPr lang="en-GB" smtClean="0"/>
              <a:t>‹#›</a:t>
            </a:fld>
            <a:endParaRPr lang="en-GB"/>
          </a:p>
        </p:txBody>
      </p:sp>
    </p:spTree>
    <p:extLst>
      <p:ext uri="{BB962C8B-B14F-4D97-AF65-F5344CB8AC3E}">
        <p14:creationId xmlns:p14="http://schemas.microsoft.com/office/powerpoint/2010/main" val="3220808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8.png"/><Relationship Id="rId7" Type="http://schemas.openxmlformats.org/officeDocument/2006/relationships/image" Target="../media/image570.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560.png"/><Relationship Id="rId11" Type="http://schemas.openxmlformats.org/officeDocument/2006/relationships/image" Target="../media/image24.png"/><Relationship Id="rId5" Type="http://schemas.openxmlformats.org/officeDocument/2006/relationships/image" Target="../media/image17.png"/><Relationship Id="rId10" Type="http://schemas.openxmlformats.org/officeDocument/2006/relationships/image" Target="../media/image23.png"/><Relationship Id="rId4" Type="http://schemas.openxmlformats.org/officeDocument/2006/relationships/image" Target="../media/image19.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6.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2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7.png"/><Relationship Id="rId7"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image" Target="../media/image630.png"/><Relationship Id="rId3" Type="http://schemas.openxmlformats.org/officeDocument/2006/relationships/image" Target="../media/image621.png"/><Relationship Id="rId7" Type="http://schemas.openxmlformats.org/officeDocument/2006/relationships/image" Target="../media/image620.png"/><Relationship Id="rId12" Type="http://schemas.openxmlformats.org/officeDocument/2006/relationships/image" Target="../media/image67.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610.png"/><Relationship Id="rId11" Type="http://schemas.openxmlformats.org/officeDocument/2006/relationships/image" Target="../media/image66.png"/><Relationship Id="rId5" Type="http://schemas.openxmlformats.org/officeDocument/2006/relationships/image" Target="../media/image600.png"/><Relationship Id="rId10" Type="http://schemas.openxmlformats.org/officeDocument/2006/relationships/image" Target="../media/image65.png"/><Relationship Id="rId4" Type="http://schemas.openxmlformats.org/officeDocument/2006/relationships/image" Target="../media/image63.png"/><Relationship Id="rId9" Type="http://schemas.openxmlformats.org/officeDocument/2006/relationships/image" Target="../media/image64.png"/></Relationships>
</file>

<file path=ppt/slides/_rels/slide34.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0.png"/><Relationship Id="rId7" Type="http://schemas.openxmlformats.org/officeDocument/2006/relationships/image" Target="../media/image70.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680.png"/><Relationship Id="rId4" Type="http://schemas.openxmlformats.org/officeDocument/2006/relationships/image" Target="../media/image68.png"/></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74.png"/><Relationship Id="rId4" Type="http://schemas.openxmlformats.org/officeDocument/2006/relationships/image" Target="../media/image7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3123" y="1122363"/>
            <a:ext cx="8318090" cy="2387600"/>
          </a:xfrm>
        </p:spPr>
        <p:txBody>
          <a:bodyPr/>
          <a:lstStyle/>
          <a:p>
            <a:r>
              <a:rPr lang="en-GB" dirty="0"/>
              <a:t>Nonlinear Beam Dynamics</a:t>
            </a:r>
          </a:p>
        </p:txBody>
      </p:sp>
      <p:sp>
        <p:nvSpPr>
          <p:cNvPr id="3" name="Subtitle 2"/>
          <p:cNvSpPr>
            <a:spLocks noGrp="1"/>
          </p:cNvSpPr>
          <p:nvPr>
            <p:ph type="subTitle" idx="1"/>
          </p:nvPr>
        </p:nvSpPr>
        <p:spPr/>
        <p:txBody>
          <a:bodyPr/>
          <a:lstStyle/>
          <a:p>
            <a:r>
              <a:rPr lang="en-GB" dirty="0"/>
              <a:t>Lecture 1</a:t>
            </a:r>
          </a:p>
          <a:p>
            <a:endParaRPr lang="en-GB" dirty="0"/>
          </a:p>
        </p:txBody>
      </p:sp>
      <p:sp>
        <p:nvSpPr>
          <p:cNvPr id="4" name="Slide Number Placeholder 3">
            <a:extLst>
              <a:ext uri="{FF2B5EF4-FFF2-40B4-BE49-F238E27FC236}">
                <a16:creationId xmlns:a16="http://schemas.microsoft.com/office/drawing/2014/main" id="{FEA05D21-8920-437A-9B5C-3E071E47179F}"/>
              </a:ext>
            </a:extLst>
          </p:cNvPr>
          <p:cNvSpPr>
            <a:spLocks noGrp="1"/>
          </p:cNvSpPr>
          <p:nvPr>
            <p:ph type="sldNum" sz="quarter" idx="12"/>
          </p:nvPr>
        </p:nvSpPr>
        <p:spPr/>
        <p:txBody>
          <a:bodyPr/>
          <a:lstStyle/>
          <a:p>
            <a:fld id="{D473C130-3E9B-48A0-A9B6-17B6A4C78644}" type="slidenum">
              <a:rPr lang="en-GB" smtClean="0"/>
              <a:t>1</a:t>
            </a:fld>
            <a:endParaRPr lang="en-GB"/>
          </a:p>
        </p:txBody>
      </p:sp>
    </p:spTree>
    <p:extLst>
      <p:ext uri="{BB962C8B-B14F-4D97-AF65-F5344CB8AC3E}">
        <p14:creationId xmlns:p14="http://schemas.microsoft.com/office/powerpoint/2010/main" val="4287074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399912" y="168737"/>
            <a:ext cx="8458953" cy="1477328"/>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Multipolar Field Expansion For a Combined-Function Dipole</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Higher-order multipolar fields exist in magnets even in the idealised models, particularly in the fringe-field regions.</a:t>
            </a:r>
          </a:p>
          <a:p>
            <a:pPr algn="ctr"/>
            <a:endParaRPr lang="en-GB" u="sng" dirty="0">
              <a:latin typeface="Calibri" pitchFamily="34" charset="0"/>
              <a:cs typeface="Calibri" pitchFamily="34" charset="0"/>
            </a:endParaRPr>
          </a:p>
        </p:txBody>
      </p:sp>
      <p:pic>
        <p:nvPicPr>
          <p:cNvPr id="5" name="Picture 3" descr="S:\Technical\Magnets\DDBA\Girder Build\Photo\R79\IMG_014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8483" y="1537575"/>
            <a:ext cx="3440151" cy="258011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stretch>
            <a:fillRect/>
          </a:stretch>
        </p:blipFill>
        <p:spPr>
          <a:xfrm>
            <a:off x="285750" y="4130780"/>
            <a:ext cx="8572500" cy="2667000"/>
          </a:xfrm>
          <a:prstGeom prst="rect">
            <a:avLst/>
          </a:prstGeom>
        </p:spPr>
      </p:pic>
      <p:pic>
        <p:nvPicPr>
          <p:cNvPr id="3" name="Picture 2"/>
          <p:cNvPicPr>
            <a:picLocks noChangeAspect="1"/>
          </p:cNvPicPr>
          <p:nvPr/>
        </p:nvPicPr>
        <p:blipFill>
          <a:blip r:embed="rId4"/>
          <a:stretch>
            <a:fillRect/>
          </a:stretch>
        </p:blipFill>
        <p:spPr>
          <a:xfrm>
            <a:off x="4572000" y="1085235"/>
            <a:ext cx="4375355" cy="3281516"/>
          </a:xfrm>
          <a:prstGeom prst="rect">
            <a:avLst/>
          </a:prstGeom>
        </p:spPr>
      </p:pic>
      <p:sp>
        <p:nvSpPr>
          <p:cNvPr id="4" name="Slide Number Placeholder 3">
            <a:extLst>
              <a:ext uri="{FF2B5EF4-FFF2-40B4-BE49-F238E27FC236}">
                <a16:creationId xmlns:a16="http://schemas.microsoft.com/office/drawing/2014/main" id="{E746B2CE-69DE-496F-9B9A-7448397FC8D0}"/>
              </a:ext>
            </a:extLst>
          </p:cNvPr>
          <p:cNvSpPr>
            <a:spLocks noGrp="1"/>
          </p:cNvSpPr>
          <p:nvPr>
            <p:ph type="sldNum" sz="quarter" idx="12"/>
          </p:nvPr>
        </p:nvSpPr>
        <p:spPr/>
        <p:txBody>
          <a:bodyPr/>
          <a:lstStyle/>
          <a:p>
            <a:fld id="{D473C130-3E9B-48A0-A9B6-17B6A4C78644}" type="slidenum">
              <a:rPr lang="en-GB" smtClean="0"/>
              <a:t>10</a:t>
            </a:fld>
            <a:endParaRPr lang="en-GB"/>
          </a:p>
        </p:txBody>
      </p:sp>
    </p:spTree>
    <p:extLst>
      <p:ext uri="{BB962C8B-B14F-4D97-AF65-F5344CB8AC3E}">
        <p14:creationId xmlns:p14="http://schemas.microsoft.com/office/powerpoint/2010/main" val="1108860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272"/>
          <a:stretch/>
        </p:blipFill>
        <p:spPr bwMode="auto">
          <a:xfrm>
            <a:off x="4232509" y="4021394"/>
            <a:ext cx="4769198" cy="2709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7699" name="Text Box 3"/>
          <p:cNvSpPr txBox="1">
            <a:spLocks noChangeArrowheads="1"/>
          </p:cNvSpPr>
          <p:nvPr/>
        </p:nvSpPr>
        <p:spPr bwMode="auto">
          <a:xfrm>
            <a:off x="399912" y="168737"/>
            <a:ext cx="8458953" cy="1200329"/>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Multipolar Field Errors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Another source of higher-order multipoles in an accelerator comes from field errors originating from the magnet construction.</a:t>
            </a:r>
          </a:p>
        </p:txBody>
      </p:sp>
      <p:pic>
        <p:nvPicPr>
          <p:cNvPr id="6" name="Picture 1"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7510" y="1173719"/>
            <a:ext cx="2815560" cy="2704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855" y="4004325"/>
            <a:ext cx="3761290" cy="269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056670" y="4119717"/>
            <a:ext cx="2163097" cy="646331"/>
          </a:xfrm>
          <a:prstGeom prst="rect">
            <a:avLst/>
          </a:prstGeom>
          <a:noFill/>
        </p:spPr>
        <p:txBody>
          <a:bodyPr wrap="square" rtlCol="0">
            <a:spAutoFit/>
          </a:bodyPr>
          <a:lstStyle/>
          <a:p>
            <a:pPr algn="ctr"/>
            <a:r>
              <a:rPr lang="en-GB" u="sng" dirty="0"/>
              <a:t>Current-dependence of multipoles </a:t>
            </a:r>
          </a:p>
        </p:txBody>
      </p:sp>
      <p:sp>
        <p:nvSpPr>
          <p:cNvPr id="10" name="TextBox 9"/>
          <p:cNvSpPr txBox="1"/>
          <p:nvPr/>
        </p:nvSpPr>
        <p:spPr>
          <a:xfrm>
            <a:off x="592529" y="3671727"/>
            <a:ext cx="2727899" cy="369332"/>
          </a:xfrm>
          <a:prstGeom prst="rect">
            <a:avLst/>
          </a:prstGeom>
          <a:noFill/>
        </p:spPr>
        <p:txBody>
          <a:bodyPr wrap="square" rtlCol="0">
            <a:spAutoFit/>
          </a:bodyPr>
          <a:lstStyle/>
          <a:p>
            <a:pPr algn="ctr"/>
            <a:r>
              <a:rPr lang="en-GB" u="sng" dirty="0"/>
              <a:t>Imperfect pole-profile</a:t>
            </a:r>
          </a:p>
        </p:txBody>
      </p:sp>
      <p:sp>
        <p:nvSpPr>
          <p:cNvPr id="11" name="Text Box 3"/>
          <p:cNvSpPr txBox="1">
            <a:spLocks noChangeArrowheads="1"/>
          </p:cNvSpPr>
          <p:nvPr/>
        </p:nvSpPr>
        <p:spPr bwMode="auto">
          <a:xfrm>
            <a:off x="399912" y="1536386"/>
            <a:ext cx="5214307" cy="2031325"/>
          </a:xfrm>
          <a:prstGeom prst="rect">
            <a:avLst/>
          </a:prstGeom>
          <a:solidFill>
            <a:schemeClr val="bg1">
              <a:alpha val="68000"/>
            </a:schemeClr>
          </a:solidFill>
          <a:ln w="9525">
            <a:noFill/>
            <a:miter lim="800000"/>
            <a:headEnd/>
            <a:tailEnd/>
          </a:ln>
          <a:effectLst/>
        </p:spPr>
        <p:txBody>
          <a:bodyPr wrap="square">
            <a:spAutoFit/>
          </a:bodyPr>
          <a:lstStyle/>
          <a:p>
            <a:pPr algn="just"/>
            <a:r>
              <a:rPr lang="en-GB" dirty="0">
                <a:latin typeface="Calibri" pitchFamily="34" charset="0"/>
                <a:cs typeface="Calibri" pitchFamily="34" charset="0"/>
              </a:rPr>
              <a:t>For example:</a:t>
            </a:r>
            <a:endParaRPr lang="en-GB" sz="900" dirty="0">
              <a:latin typeface="Calibri" pitchFamily="34" charset="0"/>
              <a:cs typeface="Calibri" pitchFamily="34" charset="0"/>
            </a:endParaRPr>
          </a:p>
          <a:p>
            <a:pPr marL="285750" indent="-285750" algn="just">
              <a:buFont typeface="Arial" panose="020B0604020202020204" pitchFamily="34" charset="0"/>
              <a:buChar char="•"/>
            </a:pPr>
            <a:r>
              <a:rPr lang="en-GB" dirty="0">
                <a:latin typeface="Calibri" pitchFamily="34" charset="0"/>
                <a:cs typeface="Calibri" pitchFamily="34" charset="0"/>
              </a:rPr>
              <a:t>Systematic errors from magnet geometry (e.g. </a:t>
            </a:r>
            <a:r>
              <a:rPr lang="en-GB" dirty="0" err="1">
                <a:latin typeface="Calibri" pitchFamily="34" charset="0"/>
                <a:cs typeface="Calibri" pitchFamily="34" charset="0"/>
              </a:rPr>
              <a:t>octupole</a:t>
            </a:r>
            <a:r>
              <a:rPr lang="en-GB" dirty="0">
                <a:latin typeface="Calibri" pitchFamily="34" charset="0"/>
                <a:cs typeface="Calibri" pitchFamily="34" charset="0"/>
              </a:rPr>
              <a:t> component in quadrupoles)</a:t>
            </a:r>
          </a:p>
          <a:p>
            <a:pPr marL="285750" indent="-285750" algn="just">
              <a:buFont typeface="Arial" panose="020B0604020202020204" pitchFamily="34" charset="0"/>
              <a:buChar char="•"/>
            </a:pPr>
            <a:r>
              <a:rPr lang="en-GB" dirty="0">
                <a:latin typeface="Calibri" pitchFamily="34" charset="0"/>
                <a:cs typeface="Calibri" pitchFamily="34" charset="0"/>
              </a:rPr>
              <a:t>Random and systematic errors in magnet assembly</a:t>
            </a:r>
          </a:p>
          <a:p>
            <a:pPr marL="285750" indent="-285750" algn="just">
              <a:buFont typeface="Arial" panose="020B0604020202020204" pitchFamily="34" charset="0"/>
              <a:buChar char="•"/>
            </a:pPr>
            <a:r>
              <a:rPr lang="en-GB" dirty="0">
                <a:latin typeface="Calibri" pitchFamily="34" charset="0"/>
                <a:cs typeface="Calibri" pitchFamily="34" charset="0"/>
              </a:rPr>
              <a:t>Errors from machining tolerances</a:t>
            </a:r>
          </a:p>
          <a:p>
            <a:pPr marL="285750" indent="-285750" algn="just">
              <a:buFont typeface="Arial" panose="020B0604020202020204" pitchFamily="34" charset="0"/>
              <a:buChar char="•"/>
            </a:pPr>
            <a:r>
              <a:rPr lang="en-GB" dirty="0">
                <a:latin typeface="Calibri" pitchFamily="34" charset="0"/>
                <a:cs typeface="Calibri" pitchFamily="34" charset="0"/>
              </a:rPr>
              <a:t>Current-dependence of the fields</a:t>
            </a:r>
          </a:p>
          <a:p>
            <a:pPr marL="285750" indent="-285750" algn="just">
              <a:buFont typeface="Arial" panose="020B0604020202020204" pitchFamily="34" charset="0"/>
              <a:buChar char="•"/>
            </a:pPr>
            <a:r>
              <a:rPr lang="en-GB" dirty="0">
                <a:latin typeface="Calibri" pitchFamily="34" charset="0"/>
                <a:cs typeface="Calibri" pitchFamily="34" charset="0"/>
              </a:rPr>
              <a:t>Positioning / roll errors during installation</a:t>
            </a:r>
          </a:p>
        </p:txBody>
      </p:sp>
      <p:sp>
        <p:nvSpPr>
          <p:cNvPr id="2" name="Slide Number Placeholder 1">
            <a:extLst>
              <a:ext uri="{FF2B5EF4-FFF2-40B4-BE49-F238E27FC236}">
                <a16:creationId xmlns:a16="http://schemas.microsoft.com/office/drawing/2014/main" id="{174D8BA8-AABC-481E-8B09-C18C3346153B}"/>
              </a:ext>
            </a:extLst>
          </p:cNvPr>
          <p:cNvSpPr>
            <a:spLocks noGrp="1"/>
          </p:cNvSpPr>
          <p:nvPr>
            <p:ph type="sldNum" sz="quarter" idx="12"/>
          </p:nvPr>
        </p:nvSpPr>
        <p:spPr/>
        <p:txBody>
          <a:bodyPr/>
          <a:lstStyle/>
          <a:p>
            <a:fld id="{D473C130-3E9B-48A0-A9B6-17B6A4C78644}" type="slidenum">
              <a:rPr lang="en-GB" smtClean="0"/>
              <a:t>11</a:t>
            </a:fld>
            <a:endParaRPr lang="en-GB"/>
          </a:p>
        </p:txBody>
      </p:sp>
    </p:spTree>
    <p:extLst>
      <p:ext uri="{BB962C8B-B14F-4D97-AF65-F5344CB8AC3E}">
        <p14:creationId xmlns:p14="http://schemas.microsoft.com/office/powerpoint/2010/main" val="3546270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57699" name="Text Box 3"/>
              <p:cNvSpPr txBox="1">
                <a:spLocks noChangeArrowheads="1"/>
              </p:cNvSpPr>
              <p:nvPr/>
            </p:nvSpPr>
            <p:spPr bwMode="auto">
              <a:xfrm>
                <a:off x="399912" y="168737"/>
                <a:ext cx="8458953" cy="5064656"/>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Multipolar Field Errors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dominant sources of nonlinearities in storage rings however are nonlinear elements that have been included into the ring by design. The most obvious of these is the </a:t>
                </a:r>
                <a:r>
                  <a:rPr lang="en-GB" dirty="0" err="1">
                    <a:latin typeface="Calibri" pitchFamily="34" charset="0"/>
                    <a:cs typeface="Calibri" pitchFamily="34" charset="0"/>
                  </a:rPr>
                  <a:t>sextupole</a:t>
                </a:r>
                <a:r>
                  <a:rPr lang="en-GB" dirty="0">
                    <a:latin typeface="Calibri" pitchFamily="34" charset="0"/>
                    <a:cs typeface="Calibri" pitchFamily="34" charset="0"/>
                  </a:rPr>
                  <a:t> magnet.</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When passing through the magnet, the main impact on the particle motion is to change the transverse momentum. This is found by integrating the Lorentz Force: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cs typeface="Calibri" pitchFamily="34" charset="0"/>
                        </a:rPr>
                        <m:t>Δ</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𝑝</m:t>
                          </m:r>
                        </m:e>
                        <m:sub>
                          <m:r>
                            <a:rPr lang="en-GB" b="0" i="1" smtClean="0">
                              <a:latin typeface="Cambria Math" panose="02040503050406030204" pitchFamily="18" charset="0"/>
                              <a:cs typeface="Calibri" pitchFamily="34" charset="0"/>
                            </a:rPr>
                            <m:t>𝑥</m:t>
                          </m:r>
                        </m:sub>
                      </m:sSub>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r>
                            <a:rPr lang="en-GB" b="0" i="1" smtClean="0">
                              <a:latin typeface="Cambria Math" panose="02040503050406030204" pitchFamily="18" charset="0"/>
                              <a:cs typeface="Calibri" pitchFamily="34" charset="0"/>
                            </a:rPr>
                            <m:t>𝐵</m:t>
                          </m:r>
                          <m:r>
                            <a:rPr lang="en-GB" b="0" i="1" smtClean="0">
                              <a:latin typeface="Cambria Math" panose="02040503050406030204" pitchFamily="18" charset="0"/>
                              <a:cs typeface="Calibri" pitchFamily="34" charset="0"/>
                            </a:rPr>
                            <m:t>𝜌</m:t>
                          </m:r>
                        </m:den>
                      </m:f>
                      <m:nary>
                        <m:naryPr>
                          <m:ctrlPr>
                            <a:rPr lang="en-GB" b="0" i="1" smtClean="0">
                              <a:latin typeface="Cambria Math" panose="02040503050406030204" pitchFamily="18" charset="0"/>
                              <a:cs typeface="Calibri" pitchFamily="34" charset="0"/>
                            </a:rPr>
                          </m:ctrlPr>
                        </m:naryPr>
                        <m:sub>
                          <m:r>
                            <m:rPr>
                              <m:brk m:alnAt="23"/>
                            </m:rPr>
                            <a:rPr lang="en-GB" b="0" i="1" smtClean="0">
                              <a:latin typeface="Cambria Math" panose="02040503050406030204" pitchFamily="18" charset="0"/>
                              <a:cs typeface="Calibri" pitchFamily="34" charset="0"/>
                            </a:rPr>
                            <m:t>0</m:t>
                          </m:r>
                        </m:sub>
                        <m:sup>
                          <m:r>
                            <a:rPr lang="en-GB" b="0" i="1" smtClean="0">
                              <a:latin typeface="Cambria Math" panose="02040503050406030204" pitchFamily="18" charset="0"/>
                              <a:cs typeface="Calibri" pitchFamily="34" charset="0"/>
                            </a:rPr>
                            <m:t>𝐿</m:t>
                          </m:r>
                        </m:sup>
                        <m:e>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𝐵</m:t>
                              </m:r>
                            </m:e>
                            <m:sub>
                              <m:r>
                                <a:rPr lang="en-GB" b="0" i="1" smtClean="0">
                                  <a:latin typeface="Cambria Math" panose="02040503050406030204" pitchFamily="18" charset="0"/>
                                  <a:cs typeface="Calibri" pitchFamily="34" charset="0"/>
                                </a:rPr>
                                <m:t>𝑦</m:t>
                              </m:r>
                            </m:sub>
                          </m:sSub>
                          <m:r>
                            <a:rPr lang="en-GB" b="0" i="1" smtClean="0">
                              <a:latin typeface="Cambria Math" panose="02040503050406030204" pitchFamily="18" charset="0"/>
                              <a:cs typeface="Calibri" pitchFamily="34" charset="0"/>
                            </a:rPr>
                            <m:t>𝑑𝑠</m:t>
                          </m:r>
                        </m:e>
                      </m:nary>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Again, treating the magnet as a thin element, the change in position is zero and the change in angle is simply</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cs typeface="Calibri" pitchFamily="34" charset="0"/>
                        </a:rPr>
                        <m:t>Δ</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ea typeface="Cambria Math" panose="02040503050406030204" pitchFamily="18" charset="0"/>
                          <a:cs typeface="Calibri" pitchFamily="34" charset="0"/>
                        </a:rPr>
                        <m:t>≈</m:t>
                      </m:r>
                      <m:r>
                        <m:rPr>
                          <m:sty m:val="p"/>
                        </m:rPr>
                        <a:rPr lang="en-GB" b="0" i="0" smtClean="0">
                          <a:latin typeface="Cambria Math" panose="02040503050406030204" pitchFamily="18" charset="0"/>
                          <a:ea typeface="Cambria Math" panose="02040503050406030204" pitchFamily="18" charset="0"/>
                          <a:cs typeface="Calibri" pitchFamily="34" charset="0"/>
                        </a:rPr>
                        <m:t>Δ</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𝑝</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m:t>
                          </m:r>
                        </m:num>
                        <m:den>
                          <m:r>
                            <a:rPr lang="en-GB" i="1">
                              <a:latin typeface="Cambria Math" panose="02040503050406030204" pitchFamily="18" charset="0"/>
                              <a:ea typeface="Cambria Math" panose="02040503050406030204" pitchFamily="18" charset="0"/>
                              <a:cs typeface="Calibri" pitchFamily="34" charset="0"/>
                            </a:rPr>
                            <m:t>𝐵</m:t>
                          </m:r>
                          <m:r>
                            <a:rPr lang="en-GB" i="1">
                              <a:latin typeface="Cambria Math" panose="02040503050406030204" pitchFamily="18" charset="0"/>
                              <a:ea typeface="Cambria Math" panose="02040503050406030204" pitchFamily="18" charset="0"/>
                              <a:cs typeface="Calibri" pitchFamily="34" charset="0"/>
                            </a:rPr>
                            <m:t>𝜌</m:t>
                          </m:r>
                        </m:den>
                      </m:f>
                      <m:f>
                        <m:fPr>
                          <m:ctrlPr>
                            <a:rPr lang="en-GB" b="0" i="1" smtClean="0">
                              <a:latin typeface="Cambria Math" panose="02040503050406030204" pitchFamily="18" charset="0"/>
                              <a:ea typeface="Cambria Math" panose="02040503050406030204" pitchFamily="18" charset="0"/>
                              <a:cs typeface="Calibri" pitchFamily="34" charset="0"/>
                            </a:rPr>
                          </m:ctrlPr>
                        </m:fPr>
                        <m:num>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𝑑</m:t>
                              </m:r>
                            </m:e>
                            <m:sup>
                              <m:r>
                                <a:rPr lang="en-GB" b="0" i="1" smtClean="0">
                                  <a:latin typeface="Cambria Math" panose="02040503050406030204" pitchFamily="18" charset="0"/>
                                  <a:ea typeface="Cambria Math" panose="02040503050406030204" pitchFamily="18" charset="0"/>
                                  <a:cs typeface="Calibri" pitchFamily="34" charset="0"/>
                                </a:rPr>
                                <m:t>2</m:t>
                              </m:r>
                            </m:sup>
                          </m:sSup>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𝐵</m:t>
                              </m:r>
                            </m:e>
                            <m:sub>
                              <m:r>
                                <a:rPr lang="en-GB" b="0" i="1" smtClean="0">
                                  <a:latin typeface="Cambria Math" panose="02040503050406030204" pitchFamily="18" charset="0"/>
                                  <a:ea typeface="Cambria Math" panose="02040503050406030204" pitchFamily="18" charset="0"/>
                                  <a:cs typeface="Calibri" pitchFamily="34" charset="0"/>
                                </a:rPr>
                                <m:t>𝑦</m:t>
                              </m:r>
                            </m:sub>
                          </m:sSub>
                        </m:num>
                        <m:den>
                          <m:r>
                            <a:rPr lang="en-GB" b="0" i="1" smtClean="0">
                              <a:latin typeface="Cambria Math" panose="02040503050406030204" pitchFamily="18" charset="0"/>
                              <a:ea typeface="Cambria Math" panose="02040503050406030204" pitchFamily="18" charset="0"/>
                              <a:cs typeface="Calibri" pitchFamily="34" charset="0"/>
                            </a:rPr>
                            <m:t>𝑑</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𝑥</m:t>
                              </m:r>
                            </m:e>
                            <m:sup>
                              <m:r>
                                <a:rPr lang="en-GB" b="0" i="1" smtClean="0">
                                  <a:latin typeface="Cambria Math" panose="02040503050406030204" pitchFamily="18" charset="0"/>
                                  <a:ea typeface="Cambria Math" panose="02040503050406030204" pitchFamily="18" charset="0"/>
                                  <a:cs typeface="Calibri" pitchFamily="34" charset="0"/>
                                </a:rPr>
                                <m:t>2</m:t>
                              </m:r>
                            </m:sup>
                          </m:sSup>
                        </m:den>
                      </m:f>
                      <m:r>
                        <a:rPr lang="en-GB" b="0" i="1" smtClean="0">
                          <a:latin typeface="Cambria Math" panose="02040503050406030204" pitchFamily="18" charset="0"/>
                          <a:ea typeface="Cambria Math" panose="02040503050406030204" pitchFamily="18" charset="0"/>
                          <a:cs typeface="Calibri" pitchFamily="34" charset="0"/>
                        </a:rPr>
                        <m:t>𝐿</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𝑥</m:t>
                          </m:r>
                        </m:e>
                        <m:sup>
                          <m:r>
                            <a:rPr lang="en-GB" b="0" i="1" smtClean="0">
                              <a:latin typeface="Cambria Math" panose="02040503050406030204" pitchFamily="18" charset="0"/>
                              <a:ea typeface="Cambria Math" panose="02040503050406030204" pitchFamily="18" charset="0"/>
                              <a:cs typeface="Calibri" pitchFamily="34" charset="0"/>
                            </a:rPr>
                            <m:t>2</m:t>
                          </m:r>
                        </m:sup>
                      </m:sSup>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r>
                            <a:rPr lang="en-GB" b="0" i="1" smtClean="0">
                              <a:latin typeface="Cambria Math" panose="02040503050406030204" pitchFamily="18" charset="0"/>
                              <a:ea typeface="Cambria Math" panose="02040503050406030204" pitchFamily="18" charset="0"/>
                              <a:cs typeface="Calibri" pitchFamily="34" charset="0"/>
                            </a:rPr>
                            <m:t>2</m:t>
                          </m:r>
                        </m:den>
                      </m:f>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𝑘</m:t>
                          </m:r>
                        </m:e>
                        <m:sub>
                          <m:r>
                            <a:rPr lang="en-GB" b="0" i="1" smtClean="0">
                              <a:latin typeface="Cambria Math" panose="02040503050406030204" pitchFamily="18" charset="0"/>
                              <a:ea typeface="Cambria Math" panose="02040503050406030204" pitchFamily="18" charset="0"/>
                              <a:cs typeface="Calibri" pitchFamily="34" charset="0"/>
                            </a:rPr>
                            <m:t>2</m:t>
                          </m:r>
                        </m:sub>
                      </m:sSub>
                      <m:r>
                        <a:rPr lang="en-GB" b="0" i="1" smtClean="0">
                          <a:latin typeface="Cambria Math" panose="02040503050406030204" pitchFamily="18" charset="0"/>
                          <a:ea typeface="Cambria Math" panose="02040503050406030204" pitchFamily="18" charset="0"/>
                          <a:cs typeface="Calibri" pitchFamily="34" charset="0"/>
                        </a:rPr>
                        <m:t>𝐿</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𝑥</m:t>
                          </m:r>
                        </m:e>
                        <m:sup>
                          <m:r>
                            <a:rPr lang="en-GB" b="0" i="1" smtClean="0">
                              <a:latin typeface="Cambria Math" panose="02040503050406030204" pitchFamily="18" charset="0"/>
                              <a:ea typeface="Cambria Math" panose="02040503050406030204" pitchFamily="18" charset="0"/>
                              <a:cs typeface="Calibri" pitchFamily="34" charset="0"/>
                            </a:rPr>
                            <m:t>2</m:t>
                          </m:r>
                        </m:sup>
                      </m:sSup>
                    </m:oMath>
                  </m:oMathPara>
                </a14:m>
                <a:endParaRPr lang="en-GB" dirty="0">
                  <a:latin typeface="Calibri" pitchFamily="34" charset="0"/>
                  <a:cs typeface="Calibri" pitchFamily="34" charset="0"/>
                </a:endParaRPr>
              </a:p>
            </p:txBody>
          </p:sp>
        </mc:Choice>
        <mc:Fallback>
          <p:sp>
            <p:nvSpPr>
              <p:cNvPr id="157699" name="Text Box 3"/>
              <p:cNvSpPr txBox="1">
                <a:spLocks noRot="1" noChangeAspect="1" noMove="1" noResize="1" noEditPoints="1" noAdjustHandles="1" noChangeArrowheads="1" noChangeShapeType="1" noTextEdit="1"/>
              </p:cNvSpPr>
              <p:nvPr/>
            </p:nvSpPr>
            <p:spPr bwMode="auto">
              <a:xfrm>
                <a:off x="399912" y="168737"/>
                <a:ext cx="8458953" cy="5064656"/>
              </a:xfrm>
              <a:prstGeom prst="rect">
                <a:avLst/>
              </a:prstGeom>
              <a:blipFill>
                <a:blip r:embed="rId2"/>
                <a:stretch>
                  <a:fillRect l="-649" t="-723" r="-649"/>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001642AE-5856-4BDC-A704-B31D77B00678}"/>
              </a:ext>
            </a:extLst>
          </p:cNvPr>
          <p:cNvSpPr>
            <a:spLocks noGrp="1"/>
          </p:cNvSpPr>
          <p:nvPr>
            <p:ph type="sldNum" sz="quarter" idx="12"/>
          </p:nvPr>
        </p:nvSpPr>
        <p:spPr/>
        <p:txBody>
          <a:bodyPr/>
          <a:lstStyle/>
          <a:p>
            <a:fld id="{D473C130-3E9B-48A0-A9B6-17B6A4C78644}" type="slidenum">
              <a:rPr lang="en-GB" smtClean="0"/>
              <a:t>12</a:t>
            </a:fld>
            <a:endParaRPr lang="en-GB"/>
          </a:p>
        </p:txBody>
      </p:sp>
    </p:spTree>
    <p:extLst>
      <p:ext uri="{BB962C8B-B14F-4D97-AF65-F5344CB8AC3E}">
        <p14:creationId xmlns:p14="http://schemas.microsoft.com/office/powerpoint/2010/main" val="2691166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399912" y="168737"/>
            <a:ext cx="8458953" cy="4247317"/>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Nonlinear Elements</a:t>
            </a:r>
          </a:p>
          <a:p>
            <a:pPr algn="ctr"/>
            <a:endParaRPr lang="en-GB" u="sng" dirty="0">
              <a:latin typeface="Calibri" pitchFamily="34" charset="0"/>
              <a:cs typeface="Calibri" pitchFamily="34" charset="0"/>
            </a:endParaRPr>
          </a:p>
          <a:p>
            <a:pPr algn="just"/>
            <a:r>
              <a:rPr lang="en-GB" dirty="0" err="1">
                <a:latin typeface="Calibri" pitchFamily="34" charset="0"/>
                <a:cs typeface="Calibri" pitchFamily="34" charset="0"/>
              </a:rPr>
              <a:t>Sextupoles</a:t>
            </a:r>
            <a:r>
              <a:rPr lang="en-GB" dirty="0">
                <a:latin typeface="Calibri" pitchFamily="34" charset="0"/>
                <a:cs typeface="Calibri" pitchFamily="34" charset="0"/>
              </a:rPr>
              <a:t> are included in order to compensate for the change in focal length with energy for the quadrupole magnets.</a:t>
            </a: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a:t>
            </a:r>
            <a:r>
              <a:rPr lang="en-GB" dirty="0" err="1">
                <a:latin typeface="Calibri" pitchFamily="34" charset="0"/>
                <a:cs typeface="Calibri" pitchFamily="34" charset="0"/>
              </a:rPr>
              <a:t>sextupoles</a:t>
            </a:r>
            <a:r>
              <a:rPr lang="en-GB" dirty="0">
                <a:latin typeface="Calibri" pitchFamily="34" charset="0"/>
                <a:cs typeface="Calibri" pitchFamily="34" charset="0"/>
              </a:rPr>
              <a:t> are typically placed at high dispersion points, at which point the particles are sorted according to their energy:</a:t>
            </a:r>
          </a:p>
          <a:p>
            <a:pPr algn="just"/>
            <a:endParaRPr lang="en-GB" dirty="0">
              <a:latin typeface="Calibri" pitchFamily="34" charset="0"/>
              <a:cs typeface="Calibri" pitchFamily="34" charset="0"/>
            </a:endParaRPr>
          </a:p>
        </p:txBody>
      </p:sp>
      <p:pic>
        <p:nvPicPr>
          <p:cNvPr id="6" name="Picture 5"/>
          <p:cNvPicPr>
            <a:picLocks noChangeAspect="1"/>
          </p:cNvPicPr>
          <p:nvPr/>
        </p:nvPicPr>
        <p:blipFill>
          <a:blip r:embed="rId2"/>
          <a:stretch>
            <a:fillRect/>
          </a:stretch>
        </p:blipFill>
        <p:spPr>
          <a:xfrm>
            <a:off x="762000" y="1470598"/>
            <a:ext cx="7620000" cy="1905000"/>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3940585" y="2084544"/>
                <a:ext cx="108585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dirty="0" smtClean="0">
                          <a:solidFill>
                            <a:srgbClr val="FF0000"/>
                          </a:solidFill>
                          <a:latin typeface="Cambria Math" panose="02040503050406030204" pitchFamily="18" charset="0"/>
                        </a:rPr>
                        <m:t>𝐸</m:t>
                      </m:r>
                      <m:r>
                        <a:rPr lang="en-GB" sz="1600" i="1" dirty="0" smtClean="0">
                          <a:solidFill>
                            <a:srgbClr val="FF0000"/>
                          </a:solidFill>
                          <a:latin typeface="Cambria Math" panose="02040503050406030204" pitchFamily="18" charset="0"/>
                        </a:rPr>
                        <m:t>&lt;</m:t>
                      </m:r>
                      <m:sSub>
                        <m:sSubPr>
                          <m:ctrlPr>
                            <a:rPr lang="en-GB" sz="1600" b="0" i="1" dirty="0" smtClean="0">
                              <a:solidFill>
                                <a:srgbClr val="FF0000"/>
                              </a:solidFill>
                              <a:latin typeface="Cambria Math" panose="02040503050406030204" pitchFamily="18" charset="0"/>
                            </a:rPr>
                          </m:ctrlPr>
                        </m:sSubPr>
                        <m:e>
                          <m:r>
                            <a:rPr lang="en-GB" sz="1600" b="0" i="1" dirty="0" smtClean="0">
                              <a:solidFill>
                                <a:srgbClr val="FF0000"/>
                              </a:solidFill>
                              <a:latin typeface="Cambria Math" panose="02040503050406030204" pitchFamily="18" charset="0"/>
                            </a:rPr>
                            <m:t>𝐸</m:t>
                          </m:r>
                        </m:e>
                        <m:sub>
                          <m:r>
                            <a:rPr lang="en-GB" sz="1600" b="0" i="1" dirty="0" smtClean="0">
                              <a:solidFill>
                                <a:srgbClr val="FF0000"/>
                              </a:solidFill>
                              <a:latin typeface="Cambria Math" panose="02040503050406030204" pitchFamily="18" charset="0"/>
                            </a:rPr>
                            <m:t>0</m:t>
                          </m:r>
                        </m:sub>
                      </m:sSub>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3940585" y="2084544"/>
                <a:ext cx="1085850" cy="338554"/>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056056" y="1915267"/>
                <a:ext cx="108585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dirty="0" smtClean="0">
                          <a:solidFill>
                            <a:srgbClr val="0000FF"/>
                          </a:solidFill>
                          <a:latin typeface="Cambria Math" panose="02040503050406030204" pitchFamily="18" charset="0"/>
                        </a:rPr>
                        <m:t>𝐸</m:t>
                      </m:r>
                      <m:r>
                        <a:rPr lang="en-GB" sz="1600" b="0" i="1" dirty="0" smtClean="0">
                          <a:solidFill>
                            <a:srgbClr val="0000FF"/>
                          </a:solidFill>
                          <a:latin typeface="Cambria Math" panose="02040503050406030204" pitchFamily="18" charset="0"/>
                        </a:rPr>
                        <m:t>&gt;</m:t>
                      </m:r>
                      <m:sSub>
                        <m:sSubPr>
                          <m:ctrlPr>
                            <a:rPr lang="en-GB" sz="1600" b="0" i="1" dirty="0" smtClean="0">
                              <a:solidFill>
                                <a:srgbClr val="0000FF"/>
                              </a:solidFill>
                              <a:latin typeface="Cambria Math" panose="02040503050406030204" pitchFamily="18" charset="0"/>
                            </a:rPr>
                          </m:ctrlPr>
                        </m:sSubPr>
                        <m:e>
                          <m:r>
                            <a:rPr lang="en-GB" sz="1600" b="0" i="1" dirty="0" smtClean="0">
                              <a:solidFill>
                                <a:srgbClr val="0000FF"/>
                              </a:solidFill>
                              <a:latin typeface="Cambria Math" panose="02040503050406030204" pitchFamily="18" charset="0"/>
                            </a:rPr>
                            <m:t>𝐸</m:t>
                          </m:r>
                        </m:e>
                        <m:sub>
                          <m:r>
                            <a:rPr lang="en-GB" sz="1600" b="0" i="1" dirty="0" smtClean="0">
                              <a:solidFill>
                                <a:srgbClr val="0000FF"/>
                              </a:solidFill>
                              <a:latin typeface="Cambria Math" panose="02040503050406030204" pitchFamily="18" charset="0"/>
                            </a:rPr>
                            <m:t>0</m:t>
                          </m:r>
                        </m:sub>
                      </m:sSub>
                    </m:oMath>
                  </m:oMathPara>
                </a14:m>
                <a:endParaRPr lang="en-GB"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056056" y="1915267"/>
                <a:ext cx="1085850" cy="338554"/>
              </a:xfrm>
              <a:prstGeom prst="rect">
                <a:avLst/>
              </a:prstGeom>
              <a:blipFill>
                <a:blip r:embed="rId4"/>
                <a:stretch>
                  <a:fillRect/>
                </a:stretch>
              </a:blipFill>
            </p:spPr>
            <p:txBody>
              <a:bodyPr/>
              <a:lstStyle/>
              <a:p>
                <a:r>
                  <a:rPr lang="en-GB">
                    <a:noFill/>
                  </a:rPr>
                  <a:t> </a:t>
                </a:r>
              </a:p>
            </p:txBody>
          </p:sp>
        </mc:Fallback>
      </mc:AlternateContent>
      <p:grpSp>
        <p:nvGrpSpPr>
          <p:cNvPr id="11" name="Group 10"/>
          <p:cNvGrpSpPr/>
          <p:nvPr/>
        </p:nvGrpSpPr>
        <p:grpSpPr>
          <a:xfrm>
            <a:off x="840661" y="4405227"/>
            <a:ext cx="3048000" cy="1995577"/>
            <a:chOff x="5019371" y="1553381"/>
            <a:chExt cx="3048000" cy="1995577"/>
          </a:xfrm>
        </p:grpSpPr>
        <p:pic>
          <p:nvPicPr>
            <p:cNvPr id="12" name="Picture 11"/>
            <p:cNvPicPr>
              <a:picLocks noChangeAspect="1"/>
            </p:cNvPicPr>
            <p:nvPr/>
          </p:nvPicPr>
          <p:blipFill rotWithShape="1">
            <a:blip r:embed="rId5"/>
            <a:srcRect b="16196"/>
            <a:stretch/>
          </p:blipFill>
          <p:spPr>
            <a:xfrm>
              <a:off x="5019371" y="1553381"/>
              <a:ext cx="3048000" cy="1995577"/>
            </a:xfrm>
            <a:prstGeom prst="rect">
              <a:avLst/>
            </a:prstGeom>
          </p:spPr>
        </p:pic>
        <mc:AlternateContent xmlns:mc="http://schemas.openxmlformats.org/markup-compatibility/2006" xmlns:a14="http://schemas.microsoft.com/office/drawing/2010/main">
          <mc:Choice Requires="a14">
            <p:sp>
              <p:nvSpPr>
                <p:cNvPr id="13" name="Text Box 22"/>
                <p:cNvSpPr txBox="1">
                  <a:spLocks noChangeArrowheads="1"/>
                </p:cNvSpPr>
                <p:nvPr/>
              </p:nvSpPr>
              <p:spPr bwMode="auto">
                <a:xfrm>
                  <a:off x="7464804" y="3076505"/>
                  <a:ext cx="349707" cy="369332"/>
                </a:xfrm>
                <a:prstGeom prst="rect">
                  <a:avLst/>
                </a:prstGeom>
                <a:solidFill>
                  <a:schemeClr val="bg1"/>
                </a:solidFill>
                <a:ln w="9525">
                  <a:noFill/>
                  <a:miter lim="800000"/>
                  <a:headEnd/>
                  <a:tailEnd/>
                </a:ln>
                <a:effectLst/>
              </p:spPr>
              <p:txBody>
                <a:bodyPr>
                  <a:spAutoFit/>
                </a:bodyPr>
                <a:lstStyle/>
                <a:p>
                  <a:pPr eaLnBrk="1" hangingPunct="1">
                    <a:spcBef>
                      <a:spcPct val="50000"/>
                    </a:spcBef>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cs typeface="Arial" charset="0"/>
                          </a:rPr>
                          <m:t>𝑥</m:t>
                        </m:r>
                      </m:oMath>
                    </m:oMathPara>
                  </a14:m>
                  <a:endParaRPr lang="en-GB" sz="1800" dirty="0">
                    <a:latin typeface="Palatino" pitchFamily="18" charset="0"/>
                    <a:cs typeface="Arial" charset="0"/>
                  </a:endParaRPr>
                </a:p>
              </p:txBody>
            </p:sp>
          </mc:Choice>
          <mc:Fallback xmlns="">
            <p:sp>
              <p:nvSpPr>
                <p:cNvPr id="16" name="Text Box 22"/>
                <p:cNvSpPr txBox="1">
                  <a:spLocks noRot="1" noChangeAspect="1" noMove="1" noResize="1" noEditPoints="1" noAdjustHandles="1" noChangeArrowheads="1" noChangeShapeType="1" noTextEdit="1"/>
                </p:cNvSpPr>
                <p:nvPr/>
              </p:nvSpPr>
              <p:spPr bwMode="auto">
                <a:xfrm>
                  <a:off x="7464804" y="3076505"/>
                  <a:ext cx="349707" cy="369332"/>
                </a:xfrm>
                <a:prstGeom prst="rect">
                  <a:avLst/>
                </a:prstGeom>
                <a:blipFill>
                  <a:blip r:embed="rId6"/>
                  <a:stretch>
                    <a:fillRect/>
                  </a:stretch>
                </a:blipFill>
                <a:ln w="9525">
                  <a:noFill/>
                  <a:miter lim="800000"/>
                  <a:headEnd/>
                  <a:tailEnd/>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 Box 23"/>
                <p:cNvSpPr txBox="1">
                  <a:spLocks noChangeArrowheads="1"/>
                </p:cNvSpPr>
                <p:nvPr/>
              </p:nvSpPr>
              <p:spPr bwMode="auto">
                <a:xfrm>
                  <a:off x="6138571" y="1780060"/>
                  <a:ext cx="425189" cy="369332"/>
                </a:xfrm>
                <a:prstGeom prst="rect">
                  <a:avLst/>
                </a:prstGeom>
                <a:solidFill>
                  <a:schemeClr val="bg1"/>
                </a:solidFill>
                <a:ln w="9525">
                  <a:noFill/>
                  <a:miter lim="800000"/>
                  <a:headEnd/>
                  <a:tailEnd/>
                </a:ln>
                <a:effectLst/>
              </p:spPr>
              <p:txBody>
                <a:bodyPr wrap="square">
                  <a:spAutoFit/>
                </a:bodyPr>
                <a:lstStyle/>
                <a:p>
                  <a:pPr eaLnBrk="1" hangingPunct="1">
                    <a:spcBef>
                      <a:spcPct val="50000"/>
                    </a:spcBef>
                  </a:pPr>
                  <a14:m>
                    <m:oMathPara xmlns:m="http://schemas.openxmlformats.org/officeDocument/2006/math">
                      <m:oMathParaPr>
                        <m:jc m:val="centerGroup"/>
                      </m:oMathParaPr>
                      <m:oMath xmlns:m="http://schemas.openxmlformats.org/officeDocument/2006/math">
                        <m:r>
                          <m:rPr>
                            <m:sty m:val="p"/>
                          </m:rPr>
                          <a:rPr lang="en-GB" sz="1800" i="0" dirty="0" smtClean="0">
                            <a:latin typeface="Cambria Math" panose="02040503050406030204" pitchFamily="18" charset="0"/>
                            <a:cs typeface="Arial" charset="0"/>
                          </a:rPr>
                          <m:t>B</m:t>
                        </m:r>
                        <m:r>
                          <m:rPr>
                            <m:sty m:val="p"/>
                          </m:rPr>
                          <a:rPr lang="en-GB" sz="1800" i="0" baseline="-25000" dirty="0">
                            <a:latin typeface="Cambria Math" panose="02040503050406030204" pitchFamily="18" charset="0"/>
                            <a:cs typeface="Arial" charset="0"/>
                          </a:rPr>
                          <m:t>y</m:t>
                        </m:r>
                      </m:oMath>
                    </m:oMathPara>
                  </a14:m>
                  <a:endParaRPr lang="en-GB" sz="1800" baseline="-25000" dirty="0">
                    <a:latin typeface="Palatino" pitchFamily="18" charset="0"/>
                    <a:cs typeface="Arial" charset="0"/>
                  </a:endParaRPr>
                </a:p>
              </p:txBody>
            </p:sp>
          </mc:Choice>
          <mc:Fallback xmlns="">
            <p:sp>
              <p:nvSpPr>
                <p:cNvPr id="17" name="Text Box 23"/>
                <p:cNvSpPr txBox="1">
                  <a:spLocks noRot="1" noChangeAspect="1" noMove="1" noResize="1" noEditPoints="1" noAdjustHandles="1" noChangeArrowheads="1" noChangeShapeType="1" noTextEdit="1"/>
                </p:cNvSpPr>
                <p:nvPr/>
              </p:nvSpPr>
              <p:spPr bwMode="auto">
                <a:xfrm>
                  <a:off x="6138571" y="1780060"/>
                  <a:ext cx="425189" cy="369332"/>
                </a:xfrm>
                <a:prstGeom prst="rect">
                  <a:avLst/>
                </a:prstGeom>
                <a:blipFill>
                  <a:blip r:embed="rId7"/>
                  <a:stretch>
                    <a:fillRect b="-8333"/>
                  </a:stretch>
                </a:blipFill>
                <a:ln w="9525">
                  <a:noFill/>
                  <a:miter lim="800000"/>
                  <a:headEnd/>
                  <a:tailEnd/>
                </a:ln>
                <a:effectLst/>
              </p:spPr>
              <p:txBody>
                <a:bodyPr/>
                <a:lstStyle/>
                <a:p>
                  <a:r>
                    <a:rPr lang="en-GB">
                      <a:noFill/>
                    </a:rPr>
                    <a:t> </a:t>
                  </a:r>
                </a:p>
              </p:txBody>
            </p:sp>
          </mc:Fallback>
        </mc:AlternateContent>
      </p:grpSp>
      <p:cxnSp>
        <p:nvCxnSpPr>
          <p:cNvPr id="15" name="Straight Connector 14"/>
          <p:cNvCxnSpPr/>
          <p:nvPr/>
        </p:nvCxnSpPr>
        <p:spPr bwMode="auto">
          <a:xfrm>
            <a:off x="1044657" y="5001238"/>
            <a:ext cx="1186004" cy="1296445"/>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6" name="Straight Connector 15"/>
          <p:cNvCxnSpPr/>
          <p:nvPr/>
        </p:nvCxnSpPr>
        <p:spPr bwMode="auto">
          <a:xfrm flipH="1">
            <a:off x="2372849" y="5702353"/>
            <a:ext cx="1077404" cy="521732"/>
          </a:xfrm>
          <a:prstGeom prst="line">
            <a:avLst/>
          </a:prstGeom>
          <a:solidFill>
            <a:schemeClr val="accent1"/>
          </a:solidFill>
          <a:ln w="9525" cap="flat" cmpd="sng" algn="ctr">
            <a:solidFill>
              <a:schemeClr val="tx1"/>
            </a:solidFill>
            <a:prstDash val="dash"/>
            <a:round/>
            <a:headEnd type="none" w="med" len="med"/>
            <a:tailEnd type="none" w="med" len="med"/>
          </a:ln>
          <a:effectLst/>
        </p:spPr>
      </p:cxnSp>
      <p:pic>
        <p:nvPicPr>
          <p:cNvPr id="17" name="Picture 16"/>
          <p:cNvPicPr>
            <a:picLocks noChangeAspect="1"/>
          </p:cNvPicPr>
          <p:nvPr/>
        </p:nvPicPr>
        <p:blipFill rotWithShape="1">
          <a:blip r:embed="rId8"/>
          <a:srcRect l="3611" t="16997" r="18364" b="18229"/>
          <a:stretch/>
        </p:blipFill>
        <p:spPr>
          <a:xfrm rot="20636985" flipV="1">
            <a:off x="4737804" y="5008742"/>
            <a:ext cx="2860895" cy="957100"/>
          </a:xfrm>
          <a:prstGeom prst="rect">
            <a:avLst/>
          </a:prstGeom>
        </p:spPr>
      </p:pic>
      <p:sp>
        <p:nvSpPr>
          <p:cNvPr id="18" name="Oval 17"/>
          <p:cNvSpPr/>
          <p:nvPr/>
        </p:nvSpPr>
        <p:spPr bwMode="auto">
          <a:xfrm>
            <a:off x="7407528" y="4808710"/>
            <a:ext cx="135802" cy="908633"/>
          </a:xfrm>
          <a:prstGeom prst="ellipse">
            <a:avLst/>
          </a:prstGeom>
          <a:solidFill>
            <a:srgbClr val="FD0FA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mc:AlternateContent xmlns:mc="http://schemas.openxmlformats.org/markup-compatibility/2006" xmlns:a14="http://schemas.microsoft.com/office/drawing/2010/main">
        <mc:Choice Requires="a14">
          <p:sp>
            <p:nvSpPr>
              <p:cNvPr id="19" name="Rectangle 18"/>
              <p:cNvSpPr/>
              <p:nvPr/>
            </p:nvSpPr>
            <p:spPr>
              <a:xfrm>
                <a:off x="7543330" y="4764582"/>
                <a:ext cx="93147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a:solidFill>
                            <a:srgbClr val="0000FF"/>
                          </a:solidFill>
                          <a:latin typeface="Cambria Math" panose="02040503050406030204" pitchFamily="18" charset="0"/>
                          <a:cs typeface="Calibri" pitchFamily="34" charset="0"/>
                        </a:rPr>
                        <m:t>𝐸</m:t>
                      </m:r>
                      <m:r>
                        <a:rPr lang="en-GB" i="1" dirty="0">
                          <a:solidFill>
                            <a:srgbClr val="0000FF"/>
                          </a:solidFill>
                          <a:latin typeface="Cambria Math" panose="02040503050406030204" pitchFamily="18" charset="0"/>
                          <a:cs typeface="Calibri" pitchFamily="34" charset="0"/>
                        </a:rPr>
                        <m:t>&gt;</m:t>
                      </m:r>
                      <m:sSub>
                        <m:sSubPr>
                          <m:ctrlPr>
                            <a:rPr lang="en-GB" i="1" dirty="0">
                              <a:solidFill>
                                <a:srgbClr val="0000FF"/>
                              </a:solidFill>
                              <a:latin typeface="Cambria Math" panose="02040503050406030204" pitchFamily="18" charset="0"/>
                              <a:cs typeface="Calibri" pitchFamily="34" charset="0"/>
                            </a:rPr>
                          </m:ctrlPr>
                        </m:sSubPr>
                        <m:e>
                          <m:r>
                            <a:rPr lang="en-GB" i="1" dirty="0">
                              <a:solidFill>
                                <a:srgbClr val="0000FF"/>
                              </a:solidFill>
                              <a:latin typeface="Cambria Math" panose="02040503050406030204" pitchFamily="18" charset="0"/>
                              <a:cs typeface="Calibri" pitchFamily="34" charset="0"/>
                            </a:rPr>
                            <m:t>𝐸</m:t>
                          </m:r>
                        </m:e>
                        <m:sub>
                          <m:r>
                            <a:rPr lang="en-GB" i="1" dirty="0">
                              <a:solidFill>
                                <a:srgbClr val="0000FF"/>
                              </a:solidFill>
                              <a:latin typeface="Cambria Math" panose="02040503050406030204" pitchFamily="18" charset="0"/>
                              <a:cs typeface="Calibri" pitchFamily="34" charset="0"/>
                            </a:rPr>
                            <m:t>0</m:t>
                          </m:r>
                        </m:sub>
                      </m:sSub>
                    </m:oMath>
                  </m:oMathPara>
                </a14:m>
                <a:endParaRPr lang="en-GB" dirty="0"/>
              </a:p>
            </p:txBody>
          </p:sp>
        </mc:Choice>
        <mc:Fallback xmlns="">
          <p:sp>
            <p:nvSpPr>
              <p:cNvPr id="19" name="Rectangle 18"/>
              <p:cNvSpPr>
                <a:spLocks noRot="1" noChangeAspect="1" noMove="1" noResize="1" noEditPoints="1" noAdjustHandles="1" noChangeArrowheads="1" noChangeShapeType="1" noTextEdit="1"/>
              </p:cNvSpPr>
              <p:nvPr/>
            </p:nvSpPr>
            <p:spPr>
              <a:xfrm>
                <a:off x="7543330" y="4764582"/>
                <a:ext cx="931472" cy="369332"/>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7543330" y="5403015"/>
                <a:ext cx="93147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a:solidFill>
                            <a:srgbClr val="FF0000"/>
                          </a:solidFill>
                          <a:latin typeface="Cambria Math" panose="02040503050406030204" pitchFamily="18" charset="0"/>
                          <a:cs typeface="Calibri" pitchFamily="34" charset="0"/>
                        </a:rPr>
                        <m:t>𝐸</m:t>
                      </m:r>
                      <m:r>
                        <a:rPr lang="en-GB" i="1" dirty="0">
                          <a:solidFill>
                            <a:srgbClr val="FF0000"/>
                          </a:solidFill>
                          <a:latin typeface="Cambria Math" panose="02040503050406030204" pitchFamily="18" charset="0"/>
                          <a:cs typeface="Calibri" pitchFamily="34" charset="0"/>
                        </a:rPr>
                        <m:t>&lt;</m:t>
                      </m:r>
                      <m:sSub>
                        <m:sSubPr>
                          <m:ctrlPr>
                            <a:rPr lang="en-GB" i="1" dirty="0">
                              <a:solidFill>
                                <a:srgbClr val="FF0000"/>
                              </a:solidFill>
                              <a:latin typeface="Cambria Math" panose="02040503050406030204" pitchFamily="18" charset="0"/>
                              <a:cs typeface="Calibri" pitchFamily="34" charset="0"/>
                            </a:rPr>
                          </m:ctrlPr>
                        </m:sSubPr>
                        <m:e>
                          <m:r>
                            <a:rPr lang="en-GB" i="1" dirty="0">
                              <a:solidFill>
                                <a:srgbClr val="FF0000"/>
                              </a:solidFill>
                              <a:latin typeface="Cambria Math" panose="02040503050406030204" pitchFamily="18" charset="0"/>
                              <a:cs typeface="Calibri" pitchFamily="34" charset="0"/>
                            </a:rPr>
                            <m:t>𝐸</m:t>
                          </m:r>
                        </m:e>
                        <m:sub>
                          <m:r>
                            <a:rPr lang="en-GB" i="1" dirty="0">
                              <a:solidFill>
                                <a:srgbClr val="FF0000"/>
                              </a:solidFill>
                              <a:latin typeface="Cambria Math" panose="02040503050406030204" pitchFamily="18" charset="0"/>
                              <a:cs typeface="Calibri" pitchFamily="34" charset="0"/>
                            </a:rPr>
                            <m:t>0</m:t>
                          </m:r>
                        </m:sub>
                      </m:sSub>
                    </m:oMath>
                  </m:oMathPara>
                </a14:m>
                <a:endParaRPr lang="en-GB" dirty="0"/>
              </a:p>
            </p:txBody>
          </p:sp>
        </mc:Choice>
        <mc:Fallback xmlns="">
          <p:sp>
            <p:nvSpPr>
              <p:cNvPr id="20" name="Rectangle 19"/>
              <p:cNvSpPr>
                <a:spLocks noRot="1" noChangeAspect="1" noMove="1" noResize="1" noEditPoints="1" noAdjustHandles="1" noChangeArrowheads="1" noChangeShapeType="1" noTextEdit="1"/>
              </p:cNvSpPr>
              <p:nvPr/>
            </p:nvSpPr>
            <p:spPr>
              <a:xfrm>
                <a:off x="7543330" y="5403015"/>
                <a:ext cx="931472" cy="369332"/>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7543330" y="5069166"/>
                <a:ext cx="93147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a:latin typeface="Cambria Math" panose="02040503050406030204" pitchFamily="18" charset="0"/>
                          <a:cs typeface="Calibri" pitchFamily="34" charset="0"/>
                        </a:rPr>
                        <m:t>𝐸</m:t>
                      </m:r>
                      <m:r>
                        <a:rPr lang="en-GB" i="1" dirty="0">
                          <a:latin typeface="Cambria Math" panose="02040503050406030204" pitchFamily="18" charset="0"/>
                          <a:cs typeface="Calibri" pitchFamily="34" charset="0"/>
                        </a:rPr>
                        <m:t>=</m:t>
                      </m:r>
                      <m:sSub>
                        <m:sSubPr>
                          <m:ctrlPr>
                            <a:rPr lang="en-GB" i="1" dirty="0">
                              <a:latin typeface="Cambria Math" panose="02040503050406030204" pitchFamily="18" charset="0"/>
                              <a:cs typeface="Calibri" pitchFamily="34" charset="0"/>
                            </a:rPr>
                          </m:ctrlPr>
                        </m:sSubPr>
                        <m:e>
                          <m:r>
                            <a:rPr lang="en-GB" i="1" dirty="0">
                              <a:latin typeface="Cambria Math" panose="02040503050406030204" pitchFamily="18" charset="0"/>
                              <a:cs typeface="Calibri" pitchFamily="34" charset="0"/>
                            </a:rPr>
                            <m:t>𝐸</m:t>
                          </m:r>
                        </m:e>
                        <m:sub>
                          <m:r>
                            <a:rPr lang="en-GB" i="1" dirty="0">
                              <a:latin typeface="Cambria Math" panose="02040503050406030204" pitchFamily="18" charset="0"/>
                              <a:cs typeface="Calibri" pitchFamily="34" charset="0"/>
                            </a:rPr>
                            <m:t>0</m:t>
                          </m:r>
                        </m:sub>
                      </m:sSub>
                    </m:oMath>
                  </m:oMathPara>
                </a14:m>
                <a:endParaRPr lang="en-GB" dirty="0"/>
              </a:p>
            </p:txBody>
          </p:sp>
        </mc:Choice>
        <mc:Fallback xmlns="">
          <p:sp>
            <p:nvSpPr>
              <p:cNvPr id="21" name="Rectangle 20"/>
              <p:cNvSpPr>
                <a:spLocks noRot="1" noChangeAspect="1" noMove="1" noResize="1" noEditPoints="1" noAdjustHandles="1" noChangeArrowheads="1" noChangeShapeType="1" noTextEdit="1"/>
              </p:cNvSpPr>
              <p:nvPr/>
            </p:nvSpPr>
            <p:spPr>
              <a:xfrm>
                <a:off x="7543330" y="5069166"/>
                <a:ext cx="931472" cy="369332"/>
              </a:xfrm>
              <a:prstGeom prst="rect">
                <a:avLst/>
              </a:prstGeom>
              <a:blipFill>
                <a:blip r:embed="rId11"/>
                <a:stretch>
                  <a:fillRect/>
                </a:stretch>
              </a:blipFill>
            </p:spPr>
            <p:txBody>
              <a:bodyPr/>
              <a:lstStyle/>
              <a:p>
                <a:r>
                  <a:rPr lang="en-GB">
                    <a:noFill/>
                  </a:rPr>
                  <a:t> </a:t>
                </a:r>
              </a:p>
            </p:txBody>
          </p:sp>
        </mc:Fallback>
      </mc:AlternateContent>
      <p:sp>
        <p:nvSpPr>
          <p:cNvPr id="2" name="TextBox 1"/>
          <p:cNvSpPr txBox="1"/>
          <p:nvPr/>
        </p:nvSpPr>
        <p:spPr>
          <a:xfrm>
            <a:off x="262783" y="5505511"/>
            <a:ext cx="1473858" cy="523220"/>
          </a:xfrm>
          <a:prstGeom prst="rect">
            <a:avLst/>
          </a:prstGeom>
          <a:noFill/>
        </p:spPr>
        <p:txBody>
          <a:bodyPr wrap="square" rtlCol="0">
            <a:spAutoFit/>
          </a:bodyPr>
          <a:lstStyle/>
          <a:p>
            <a:r>
              <a:rPr lang="en-GB" sz="1400" dirty="0"/>
              <a:t>Defocussing for negative position</a:t>
            </a:r>
          </a:p>
        </p:txBody>
      </p:sp>
      <p:sp>
        <p:nvSpPr>
          <p:cNvPr id="22" name="TextBox 21"/>
          <p:cNvSpPr txBox="1"/>
          <p:nvPr/>
        </p:nvSpPr>
        <p:spPr>
          <a:xfrm>
            <a:off x="3460947" y="5158513"/>
            <a:ext cx="1473858" cy="523220"/>
          </a:xfrm>
          <a:prstGeom prst="rect">
            <a:avLst/>
          </a:prstGeom>
          <a:noFill/>
        </p:spPr>
        <p:txBody>
          <a:bodyPr wrap="square" rtlCol="0">
            <a:spAutoFit/>
          </a:bodyPr>
          <a:lstStyle/>
          <a:p>
            <a:r>
              <a:rPr lang="en-GB" sz="1400" dirty="0"/>
              <a:t>Focussing for positive position</a:t>
            </a:r>
          </a:p>
        </p:txBody>
      </p:sp>
      <p:sp>
        <p:nvSpPr>
          <p:cNvPr id="3" name="Slide Number Placeholder 2">
            <a:extLst>
              <a:ext uri="{FF2B5EF4-FFF2-40B4-BE49-F238E27FC236}">
                <a16:creationId xmlns:a16="http://schemas.microsoft.com/office/drawing/2014/main" id="{B1ACF32A-A040-4A7E-9E42-836F10F527C2}"/>
              </a:ext>
            </a:extLst>
          </p:cNvPr>
          <p:cNvSpPr>
            <a:spLocks noGrp="1"/>
          </p:cNvSpPr>
          <p:nvPr>
            <p:ph type="sldNum" sz="quarter" idx="12"/>
          </p:nvPr>
        </p:nvSpPr>
        <p:spPr/>
        <p:txBody>
          <a:bodyPr/>
          <a:lstStyle/>
          <a:p>
            <a:fld id="{D473C130-3E9B-48A0-A9B6-17B6A4C78644}" type="slidenum">
              <a:rPr lang="en-GB" smtClean="0"/>
              <a:t>13</a:t>
            </a:fld>
            <a:endParaRPr lang="en-GB"/>
          </a:p>
        </p:txBody>
      </p:sp>
    </p:spTree>
    <p:extLst>
      <p:ext uri="{BB962C8B-B14F-4D97-AF65-F5344CB8AC3E}">
        <p14:creationId xmlns:p14="http://schemas.microsoft.com/office/powerpoint/2010/main" val="849898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399912" y="168737"/>
            <a:ext cx="8458953" cy="646331"/>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Nonlinear Elements</a:t>
            </a:r>
          </a:p>
          <a:p>
            <a:pPr algn="ctr"/>
            <a:endParaRPr lang="en-GB" u="sng" dirty="0">
              <a:latin typeface="Calibri" pitchFamily="34" charset="0"/>
              <a:cs typeface="Calibri" pitchFamily="34" charset="0"/>
            </a:endParaRPr>
          </a:p>
        </p:txBody>
      </p:sp>
      <p:cxnSp>
        <p:nvCxnSpPr>
          <p:cNvPr id="22" name="Straight Connector 21"/>
          <p:cNvCxnSpPr/>
          <p:nvPr/>
        </p:nvCxnSpPr>
        <p:spPr>
          <a:xfrm>
            <a:off x="285135" y="3515032"/>
            <a:ext cx="8131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084439" y="687248"/>
            <a:ext cx="0" cy="565455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85135" y="2890684"/>
            <a:ext cx="1799304" cy="98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85135" y="4066947"/>
            <a:ext cx="1799304" cy="98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084439" y="3524359"/>
            <a:ext cx="5201264" cy="5573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084439" y="2897806"/>
            <a:ext cx="5201264" cy="6046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285703" y="687248"/>
            <a:ext cx="0" cy="565455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85135" y="1917292"/>
            <a:ext cx="8131278" cy="0"/>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85135" y="5098028"/>
            <a:ext cx="813127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2084439" y="1928560"/>
            <a:ext cx="6223819" cy="555130"/>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084439" y="1309259"/>
            <a:ext cx="6223819" cy="599264"/>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85135" y="2472445"/>
            <a:ext cx="1799304" cy="9832"/>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85135" y="1302776"/>
            <a:ext cx="1799304" cy="9832"/>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85135" y="4476781"/>
            <a:ext cx="1799304" cy="983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85135" y="5653044"/>
            <a:ext cx="1799304" cy="983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2084439" y="5100624"/>
            <a:ext cx="4336026" cy="56457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084439" y="4481307"/>
            <a:ext cx="4336026" cy="6242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1917290" y="1226322"/>
            <a:ext cx="334296" cy="455233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54" name="TextBox 53"/>
              <p:cNvSpPr txBox="1"/>
              <p:nvPr/>
            </p:nvSpPr>
            <p:spPr>
              <a:xfrm>
                <a:off x="268235" y="1591356"/>
                <a:ext cx="108585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dirty="0" smtClean="0">
                          <a:solidFill>
                            <a:srgbClr val="0000FF"/>
                          </a:solidFill>
                          <a:latin typeface="Cambria Math" panose="02040503050406030204" pitchFamily="18" charset="0"/>
                        </a:rPr>
                        <m:t>𝐸</m:t>
                      </m:r>
                      <m:r>
                        <a:rPr lang="en-GB" sz="1600" b="0" i="1" dirty="0" smtClean="0">
                          <a:solidFill>
                            <a:srgbClr val="0000FF"/>
                          </a:solidFill>
                          <a:latin typeface="Cambria Math" panose="02040503050406030204" pitchFamily="18" charset="0"/>
                        </a:rPr>
                        <m:t>&gt;</m:t>
                      </m:r>
                      <m:sSub>
                        <m:sSubPr>
                          <m:ctrlPr>
                            <a:rPr lang="en-GB" sz="1600" b="0" i="1" dirty="0" smtClean="0">
                              <a:solidFill>
                                <a:srgbClr val="0000FF"/>
                              </a:solidFill>
                              <a:latin typeface="Cambria Math" panose="02040503050406030204" pitchFamily="18" charset="0"/>
                            </a:rPr>
                          </m:ctrlPr>
                        </m:sSubPr>
                        <m:e>
                          <m:r>
                            <a:rPr lang="en-GB" sz="1600" b="0" i="1" dirty="0" smtClean="0">
                              <a:solidFill>
                                <a:srgbClr val="0000FF"/>
                              </a:solidFill>
                              <a:latin typeface="Cambria Math" panose="02040503050406030204" pitchFamily="18" charset="0"/>
                            </a:rPr>
                            <m:t>𝐸</m:t>
                          </m:r>
                        </m:e>
                        <m:sub>
                          <m:r>
                            <a:rPr lang="en-GB" sz="1600" b="0" i="1" dirty="0" smtClean="0">
                              <a:solidFill>
                                <a:srgbClr val="0000FF"/>
                              </a:solidFill>
                              <a:latin typeface="Cambria Math" panose="02040503050406030204" pitchFamily="18" charset="0"/>
                            </a:rPr>
                            <m:t>0</m:t>
                          </m:r>
                        </m:sub>
                      </m:sSub>
                    </m:oMath>
                  </m:oMathPara>
                </a14:m>
                <a:endParaRPr lang="en-GB" dirty="0">
                  <a:solidFill>
                    <a:srgbClr val="0000FF"/>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268235" y="1591356"/>
                <a:ext cx="1085850" cy="338554"/>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278375" y="4800890"/>
                <a:ext cx="108585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dirty="0" smtClean="0">
                          <a:solidFill>
                            <a:srgbClr val="FF0000"/>
                          </a:solidFill>
                          <a:latin typeface="Cambria Math" panose="02040503050406030204" pitchFamily="18" charset="0"/>
                        </a:rPr>
                        <m:t>𝐸</m:t>
                      </m:r>
                      <m:r>
                        <a:rPr lang="en-GB" sz="1600" i="1" dirty="0" smtClean="0">
                          <a:solidFill>
                            <a:srgbClr val="FF0000"/>
                          </a:solidFill>
                          <a:latin typeface="Cambria Math" panose="02040503050406030204" pitchFamily="18" charset="0"/>
                        </a:rPr>
                        <m:t>&lt;</m:t>
                      </m:r>
                      <m:sSub>
                        <m:sSubPr>
                          <m:ctrlPr>
                            <a:rPr lang="en-GB" sz="1600" b="0" i="1" dirty="0" smtClean="0">
                              <a:solidFill>
                                <a:srgbClr val="FF0000"/>
                              </a:solidFill>
                              <a:latin typeface="Cambria Math" panose="02040503050406030204" pitchFamily="18" charset="0"/>
                            </a:rPr>
                          </m:ctrlPr>
                        </m:sSubPr>
                        <m:e>
                          <m:r>
                            <a:rPr lang="en-GB" sz="1600" b="0" i="1" dirty="0" smtClean="0">
                              <a:solidFill>
                                <a:srgbClr val="FF0000"/>
                              </a:solidFill>
                              <a:latin typeface="Cambria Math" panose="02040503050406030204" pitchFamily="18" charset="0"/>
                            </a:rPr>
                            <m:t>𝐸</m:t>
                          </m:r>
                        </m:e>
                        <m:sub>
                          <m:r>
                            <a:rPr lang="en-GB" sz="1600" b="0" i="1" dirty="0" smtClean="0">
                              <a:solidFill>
                                <a:srgbClr val="FF0000"/>
                              </a:solidFill>
                              <a:latin typeface="Cambria Math" panose="02040503050406030204" pitchFamily="18" charset="0"/>
                            </a:rPr>
                            <m:t>0</m:t>
                          </m:r>
                        </m:sub>
                      </m:sSub>
                    </m:oMath>
                  </m:oMathPara>
                </a14:m>
                <a:endParaRPr lang="en-GB" dirty="0"/>
              </a:p>
            </p:txBody>
          </p:sp>
        </mc:Choice>
        <mc:Fallback xmlns="">
          <p:sp>
            <p:nvSpPr>
              <p:cNvPr id="55" name="TextBox 54"/>
              <p:cNvSpPr txBox="1">
                <a:spLocks noRot="1" noChangeAspect="1" noMove="1" noResize="1" noEditPoints="1" noAdjustHandles="1" noChangeArrowheads="1" noChangeShapeType="1" noTextEdit="1"/>
              </p:cNvSpPr>
              <p:nvPr/>
            </p:nvSpPr>
            <p:spPr>
              <a:xfrm>
                <a:off x="278375" y="4800890"/>
                <a:ext cx="1085850" cy="338554"/>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Rectangle 55"/>
              <p:cNvSpPr/>
              <p:nvPr/>
            </p:nvSpPr>
            <p:spPr>
              <a:xfrm>
                <a:off x="330811" y="3172373"/>
                <a:ext cx="93147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a:latin typeface="Cambria Math" panose="02040503050406030204" pitchFamily="18" charset="0"/>
                          <a:cs typeface="Calibri" pitchFamily="34" charset="0"/>
                        </a:rPr>
                        <m:t>𝐸</m:t>
                      </m:r>
                      <m:r>
                        <a:rPr lang="en-GB" i="1" dirty="0">
                          <a:latin typeface="Cambria Math" panose="02040503050406030204" pitchFamily="18" charset="0"/>
                          <a:cs typeface="Calibri" pitchFamily="34" charset="0"/>
                        </a:rPr>
                        <m:t>=</m:t>
                      </m:r>
                      <m:sSub>
                        <m:sSubPr>
                          <m:ctrlPr>
                            <a:rPr lang="en-GB" i="1" dirty="0">
                              <a:latin typeface="Cambria Math" panose="02040503050406030204" pitchFamily="18" charset="0"/>
                              <a:cs typeface="Calibri" pitchFamily="34" charset="0"/>
                            </a:rPr>
                          </m:ctrlPr>
                        </m:sSubPr>
                        <m:e>
                          <m:r>
                            <a:rPr lang="en-GB" i="1" dirty="0">
                              <a:latin typeface="Cambria Math" panose="02040503050406030204" pitchFamily="18" charset="0"/>
                              <a:cs typeface="Calibri" pitchFamily="34" charset="0"/>
                            </a:rPr>
                            <m:t>𝐸</m:t>
                          </m:r>
                        </m:e>
                        <m:sub>
                          <m:r>
                            <a:rPr lang="en-GB" i="1" dirty="0">
                              <a:latin typeface="Cambria Math" panose="02040503050406030204" pitchFamily="18" charset="0"/>
                              <a:cs typeface="Calibri" pitchFamily="34" charset="0"/>
                            </a:rPr>
                            <m:t>0</m:t>
                          </m:r>
                        </m:sub>
                      </m:sSub>
                    </m:oMath>
                  </m:oMathPara>
                </a14:m>
                <a:endParaRPr lang="en-GB" dirty="0"/>
              </a:p>
            </p:txBody>
          </p:sp>
        </mc:Choice>
        <mc:Fallback xmlns="">
          <p:sp>
            <p:nvSpPr>
              <p:cNvPr id="56" name="Rectangle 55"/>
              <p:cNvSpPr>
                <a:spLocks noRot="1" noChangeAspect="1" noMove="1" noResize="1" noEditPoints="1" noAdjustHandles="1" noChangeArrowheads="1" noChangeShapeType="1" noTextEdit="1"/>
              </p:cNvSpPr>
              <p:nvPr/>
            </p:nvSpPr>
            <p:spPr>
              <a:xfrm>
                <a:off x="330811" y="3172373"/>
                <a:ext cx="931472" cy="369332"/>
              </a:xfrm>
              <a:prstGeom prst="rect">
                <a:avLst/>
              </a:prstGeom>
              <a:blipFill>
                <a:blip r:embed="rId4"/>
                <a:stretch>
                  <a:fillRect/>
                </a:stretch>
              </a:blipFill>
            </p:spPr>
            <p:txBody>
              <a:bodyPr/>
              <a:lstStyle/>
              <a:p>
                <a:r>
                  <a:rPr lang="en-GB">
                    <a:noFill/>
                  </a:rPr>
                  <a:t> </a:t>
                </a:r>
              </a:p>
            </p:txBody>
          </p:sp>
        </mc:Fallback>
      </mc:AlternateContent>
      <p:sp>
        <p:nvSpPr>
          <p:cNvPr id="157702" name="TextBox 157701"/>
          <p:cNvSpPr txBox="1"/>
          <p:nvPr/>
        </p:nvSpPr>
        <p:spPr>
          <a:xfrm>
            <a:off x="1490895" y="6379468"/>
            <a:ext cx="1521382" cy="369332"/>
          </a:xfrm>
          <a:prstGeom prst="rect">
            <a:avLst/>
          </a:prstGeom>
          <a:noFill/>
        </p:spPr>
        <p:txBody>
          <a:bodyPr wrap="square" rtlCol="0">
            <a:spAutoFit/>
          </a:bodyPr>
          <a:lstStyle/>
          <a:p>
            <a:r>
              <a:rPr lang="en-GB" dirty="0"/>
              <a:t>Quadrupole</a:t>
            </a:r>
          </a:p>
        </p:txBody>
      </p:sp>
      <p:sp>
        <p:nvSpPr>
          <p:cNvPr id="58" name="TextBox 57"/>
          <p:cNvSpPr txBox="1"/>
          <p:nvPr/>
        </p:nvSpPr>
        <p:spPr>
          <a:xfrm>
            <a:off x="6642515" y="6372945"/>
            <a:ext cx="1521382" cy="369332"/>
          </a:xfrm>
          <a:prstGeom prst="rect">
            <a:avLst/>
          </a:prstGeom>
          <a:noFill/>
        </p:spPr>
        <p:txBody>
          <a:bodyPr wrap="square" rtlCol="0">
            <a:spAutoFit/>
          </a:bodyPr>
          <a:lstStyle/>
          <a:p>
            <a:r>
              <a:rPr lang="en-GB" dirty="0"/>
              <a:t>Focal plane </a:t>
            </a:r>
          </a:p>
        </p:txBody>
      </p:sp>
      <p:sp>
        <p:nvSpPr>
          <p:cNvPr id="2" name="Slide Number Placeholder 1">
            <a:extLst>
              <a:ext uri="{FF2B5EF4-FFF2-40B4-BE49-F238E27FC236}">
                <a16:creationId xmlns:a16="http://schemas.microsoft.com/office/drawing/2014/main" id="{35DD2BBA-60E3-47F6-B7D2-D250050B3162}"/>
              </a:ext>
            </a:extLst>
          </p:cNvPr>
          <p:cNvSpPr>
            <a:spLocks noGrp="1"/>
          </p:cNvSpPr>
          <p:nvPr>
            <p:ph type="sldNum" sz="quarter" idx="12"/>
          </p:nvPr>
        </p:nvSpPr>
        <p:spPr/>
        <p:txBody>
          <a:bodyPr/>
          <a:lstStyle/>
          <a:p>
            <a:fld id="{D473C130-3E9B-48A0-A9B6-17B6A4C78644}" type="slidenum">
              <a:rPr lang="en-GB" smtClean="0"/>
              <a:t>14</a:t>
            </a:fld>
            <a:endParaRPr lang="en-GB"/>
          </a:p>
        </p:txBody>
      </p:sp>
    </p:spTree>
    <p:extLst>
      <p:ext uri="{BB962C8B-B14F-4D97-AF65-F5344CB8AC3E}">
        <p14:creationId xmlns:p14="http://schemas.microsoft.com/office/powerpoint/2010/main" val="438501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399912" y="168737"/>
            <a:ext cx="8458953" cy="646331"/>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Nonlinear Elements</a:t>
            </a:r>
          </a:p>
          <a:p>
            <a:pPr algn="ctr"/>
            <a:endParaRPr lang="en-GB" u="sng" dirty="0">
              <a:latin typeface="Calibri" pitchFamily="34" charset="0"/>
              <a:cs typeface="Calibri" pitchFamily="34" charset="0"/>
            </a:endParaRPr>
          </a:p>
        </p:txBody>
      </p:sp>
      <p:cxnSp>
        <p:nvCxnSpPr>
          <p:cNvPr id="22" name="Straight Connector 21"/>
          <p:cNvCxnSpPr/>
          <p:nvPr/>
        </p:nvCxnSpPr>
        <p:spPr>
          <a:xfrm>
            <a:off x="285135" y="3515032"/>
            <a:ext cx="8131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084439" y="687248"/>
            <a:ext cx="0" cy="565455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85135" y="2890684"/>
            <a:ext cx="1799304" cy="98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85135" y="4066947"/>
            <a:ext cx="1799304" cy="98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084439" y="3524359"/>
            <a:ext cx="5201264" cy="5573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084439" y="2897806"/>
            <a:ext cx="5201264" cy="6046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285703" y="687248"/>
            <a:ext cx="0" cy="565455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85135" y="1917292"/>
            <a:ext cx="8131278" cy="0"/>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85135" y="5098028"/>
            <a:ext cx="813127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3524864" y="1915308"/>
            <a:ext cx="4783394" cy="435528"/>
          </a:xfrm>
          <a:prstGeom prst="line">
            <a:avLst/>
          </a:prstGeom>
          <a:ln>
            <a:solidFill>
              <a:srgbClr val="3C32FE"/>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519948" y="1451754"/>
            <a:ext cx="4788310" cy="451012"/>
          </a:xfrm>
          <a:prstGeom prst="line">
            <a:avLst/>
          </a:prstGeom>
          <a:ln>
            <a:solidFill>
              <a:srgbClr val="3C32FE"/>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524864" y="714426"/>
            <a:ext cx="0" cy="565455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85135" y="2472445"/>
            <a:ext cx="1799304" cy="9832"/>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85135" y="1302776"/>
            <a:ext cx="1799304" cy="9832"/>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85135" y="4476781"/>
            <a:ext cx="1799304" cy="983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85135" y="5653044"/>
            <a:ext cx="1799304" cy="983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3519948" y="5100624"/>
            <a:ext cx="2900517" cy="377662"/>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529778" y="4689384"/>
            <a:ext cx="2890687" cy="41615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1" name="TextBox 50"/>
              <p:cNvSpPr txBox="1"/>
              <p:nvPr/>
            </p:nvSpPr>
            <p:spPr>
              <a:xfrm>
                <a:off x="268235" y="1591356"/>
                <a:ext cx="108585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dirty="0" smtClean="0">
                          <a:solidFill>
                            <a:srgbClr val="0000FF"/>
                          </a:solidFill>
                          <a:latin typeface="Cambria Math" panose="02040503050406030204" pitchFamily="18" charset="0"/>
                        </a:rPr>
                        <m:t>𝐸</m:t>
                      </m:r>
                      <m:r>
                        <a:rPr lang="en-GB" sz="1600" b="0" i="1" dirty="0" smtClean="0">
                          <a:solidFill>
                            <a:srgbClr val="0000FF"/>
                          </a:solidFill>
                          <a:latin typeface="Cambria Math" panose="02040503050406030204" pitchFamily="18" charset="0"/>
                        </a:rPr>
                        <m:t>&gt;</m:t>
                      </m:r>
                      <m:sSub>
                        <m:sSubPr>
                          <m:ctrlPr>
                            <a:rPr lang="en-GB" sz="1600" b="0" i="1" dirty="0" smtClean="0">
                              <a:solidFill>
                                <a:srgbClr val="0000FF"/>
                              </a:solidFill>
                              <a:latin typeface="Cambria Math" panose="02040503050406030204" pitchFamily="18" charset="0"/>
                            </a:rPr>
                          </m:ctrlPr>
                        </m:sSubPr>
                        <m:e>
                          <m:r>
                            <a:rPr lang="en-GB" sz="1600" b="0" i="1" dirty="0" smtClean="0">
                              <a:solidFill>
                                <a:srgbClr val="0000FF"/>
                              </a:solidFill>
                              <a:latin typeface="Cambria Math" panose="02040503050406030204" pitchFamily="18" charset="0"/>
                            </a:rPr>
                            <m:t>𝐸</m:t>
                          </m:r>
                        </m:e>
                        <m:sub>
                          <m:r>
                            <a:rPr lang="en-GB" sz="1600" b="0" i="1" dirty="0" smtClean="0">
                              <a:solidFill>
                                <a:srgbClr val="0000FF"/>
                              </a:solidFill>
                              <a:latin typeface="Cambria Math" panose="02040503050406030204" pitchFamily="18" charset="0"/>
                            </a:rPr>
                            <m:t>0</m:t>
                          </m:r>
                        </m:sub>
                      </m:sSub>
                    </m:oMath>
                  </m:oMathPara>
                </a14:m>
                <a:endParaRPr lang="en-GB" dirty="0">
                  <a:solidFill>
                    <a:srgbClr val="0000FF"/>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268235" y="1591356"/>
                <a:ext cx="1085850" cy="338554"/>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278375" y="4800890"/>
                <a:ext cx="108585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dirty="0" smtClean="0">
                          <a:solidFill>
                            <a:srgbClr val="FF0000"/>
                          </a:solidFill>
                          <a:latin typeface="Cambria Math" panose="02040503050406030204" pitchFamily="18" charset="0"/>
                        </a:rPr>
                        <m:t>𝐸</m:t>
                      </m:r>
                      <m:r>
                        <a:rPr lang="en-GB" sz="1600" i="1" dirty="0" smtClean="0">
                          <a:solidFill>
                            <a:srgbClr val="FF0000"/>
                          </a:solidFill>
                          <a:latin typeface="Cambria Math" panose="02040503050406030204" pitchFamily="18" charset="0"/>
                        </a:rPr>
                        <m:t>&lt;</m:t>
                      </m:r>
                      <m:sSub>
                        <m:sSubPr>
                          <m:ctrlPr>
                            <a:rPr lang="en-GB" sz="1600" b="0" i="1" dirty="0" smtClean="0">
                              <a:solidFill>
                                <a:srgbClr val="FF0000"/>
                              </a:solidFill>
                              <a:latin typeface="Cambria Math" panose="02040503050406030204" pitchFamily="18" charset="0"/>
                            </a:rPr>
                          </m:ctrlPr>
                        </m:sSubPr>
                        <m:e>
                          <m:r>
                            <a:rPr lang="en-GB" sz="1600" b="0" i="1" dirty="0" smtClean="0">
                              <a:solidFill>
                                <a:srgbClr val="FF0000"/>
                              </a:solidFill>
                              <a:latin typeface="Cambria Math" panose="02040503050406030204" pitchFamily="18" charset="0"/>
                            </a:rPr>
                            <m:t>𝐸</m:t>
                          </m:r>
                        </m:e>
                        <m:sub>
                          <m:r>
                            <a:rPr lang="en-GB" sz="1600" b="0" i="1" dirty="0" smtClean="0">
                              <a:solidFill>
                                <a:srgbClr val="FF0000"/>
                              </a:solidFill>
                              <a:latin typeface="Cambria Math" panose="02040503050406030204" pitchFamily="18" charset="0"/>
                            </a:rPr>
                            <m:t>0</m:t>
                          </m:r>
                        </m:sub>
                      </m:sSub>
                    </m:oMath>
                  </m:oMathPara>
                </a14:m>
                <a:endParaRPr lang="en-GB" dirty="0"/>
              </a:p>
            </p:txBody>
          </p:sp>
        </mc:Choice>
        <mc:Fallback xmlns="">
          <p:sp>
            <p:nvSpPr>
              <p:cNvPr id="52" name="TextBox 51"/>
              <p:cNvSpPr txBox="1">
                <a:spLocks noRot="1" noChangeAspect="1" noMove="1" noResize="1" noEditPoints="1" noAdjustHandles="1" noChangeArrowheads="1" noChangeShapeType="1" noTextEdit="1"/>
              </p:cNvSpPr>
              <p:nvPr/>
            </p:nvSpPr>
            <p:spPr>
              <a:xfrm>
                <a:off x="278375" y="4800890"/>
                <a:ext cx="1085850" cy="338554"/>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Rectangle 52"/>
              <p:cNvSpPr/>
              <p:nvPr/>
            </p:nvSpPr>
            <p:spPr>
              <a:xfrm>
                <a:off x="330811" y="3172373"/>
                <a:ext cx="93147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a:latin typeface="Cambria Math" panose="02040503050406030204" pitchFamily="18" charset="0"/>
                          <a:cs typeface="Calibri" pitchFamily="34" charset="0"/>
                        </a:rPr>
                        <m:t>𝐸</m:t>
                      </m:r>
                      <m:r>
                        <a:rPr lang="en-GB" i="1" dirty="0">
                          <a:latin typeface="Cambria Math" panose="02040503050406030204" pitchFamily="18" charset="0"/>
                          <a:cs typeface="Calibri" pitchFamily="34" charset="0"/>
                        </a:rPr>
                        <m:t>=</m:t>
                      </m:r>
                      <m:sSub>
                        <m:sSubPr>
                          <m:ctrlPr>
                            <a:rPr lang="en-GB" i="1" dirty="0">
                              <a:latin typeface="Cambria Math" panose="02040503050406030204" pitchFamily="18" charset="0"/>
                              <a:cs typeface="Calibri" pitchFamily="34" charset="0"/>
                            </a:rPr>
                          </m:ctrlPr>
                        </m:sSubPr>
                        <m:e>
                          <m:r>
                            <a:rPr lang="en-GB" i="1" dirty="0">
                              <a:latin typeface="Cambria Math" panose="02040503050406030204" pitchFamily="18" charset="0"/>
                              <a:cs typeface="Calibri" pitchFamily="34" charset="0"/>
                            </a:rPr>
                            <m:t>𝐸</m:t>
                          </m:r>
                        </m:e>
                        <m:sub>
                          <m:r>
                            <a:rPr lang="en-GB" i="1" dirty="0">
                              <a:latin typeface="Cambria Math" panose="02040503050406030204" pitchFamily="18" charset="0"/>
                              <a:cs typeface="Calibri" pitchFamily="34" charset="0"/>
                            </a:rPr>
                            <m:t>0</m:t>
                          </m:r>
                        </m:sub>
                      </m:sSub>
                    </m:oMath>
                  </m:oMathPara>
                </a14:m>
                <a:endParaRPr lang="en-GB" dirty="0"/>
              </a:p>
            </p:txBody>
          </p:sp>
        </mc:Choice>
        <mc:Fallback xmlns="">
          <p:sp>
            <p:nvSpPr>
              <p:cNvPr id="53" name="Rectangle 52"/>
              <p:cNvSpPr>
                <a:spLocks noRot="1" noChangeAspect="1" noMove="1" noResize="1" noEditPoints="1" noAdjustHandles="1" noChangeArrowheads="1" noChangeShapeType="1" noTextEdit="1"/>
              </p:cNvSpPr>
              <p:nvPr/>
            </p:nvSpPr>
            <p:spPr>
              <a:xfrm>
                <a:off x="330811" y="3172373"/>
                <a:ext cx="931472" cy="369332"/>
              </a:xfrm>
              <a:prstGeom prst="rect">
                <a:avLst/>
              </a:prstGeom>
              <a:blipFill>
                <a:blip r:embed="rId4"/>
                <a:stretch>
                  <a:fillRect/>
                </a:stretch>
              </a:blipFill>
            </p:spPr>
            <p:txBody>
              <a:bodyPr/>
              <a:lstStyle/>
              <a:p>
                <a:r>
                  <a:rPr lang="en-GB">
                    <a:noFill/>
                  </a:rPr>
                  <a:t> </a:t>
                </a:r>
              </a:p>
            </p:txBody>
          </p:sp>
        </mc:Fallback>
      </mc:AlternateContent>
      <p:cxnSp>
        <p:nvCxnSpPr>
          <p:cNvPr id="27" name="Straight Connector 26"/>
          <p:cNvCxnSpPr/>
          <p:nvPr/>
        </p:nvCxnSpPr>
        <p:spPr>
          <a:xfrm flipV="1">
            <a:off x="2084439" y="2356664"/>
            <a:ext cx="1440425" cy="122699"/>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074608" y="1312631"/>
            <a:ext cx="1450256" cy="143481"/>
          </a:xfrm>
          <a:prstGeom prst="line">
            <a:avLst/>
          </a:prstGeom>
          <a:ln>
            <a:solidFill>
              <a:srgbClr val="3C32FE"/>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529780" y="1924415"/>
            <a:ext cx="3755923" cy="435933"/>
          </a:xfrm>
          <a:prstGeom prst="line">
            <a:avLst/>
          </a:prstGeom>
          <a:ln>
            <a:solidFill>
              <a:srgbClr val="3C32FE"/>
            </a:solidFill>
            <a:prstDash val="solid"/>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529778" y="1451754"/>
            <a:ext cx="3755925" cy="470978"/>
          </a:xfrm>
          <a:prstGeom prst="line">
            <a:avLst/>
          </a:prstGeom>
          <a:ln>
            <a:solidFill>
              <a:srgbClr val="3C32FE"/>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2086936" y="5481031"/>
            <a:ext cx="1442844" cy="18786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074608" y="4483972"/>
            <a:ext cx="1445339" cy="20807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522283" y="4693550"/>
            <a:ext cx="3758502" cy="400776"/>
          </a:xfrm>
          <a:prstGeom prst="line">
            <a:avLst/>
          </a:prstGeom>
          <a:ln>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3522768" y="5094326"/>
            <a:ext cx="3758017" cy="386540"/>
          </a:xfrm>
          <a:prstGeom prst="line">
            <a:avLst/>
          </a:prstGeom>
          <a:ln>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1917290" y="1226322"/>
            <a:ext cx="334296" cy="455233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3357716" y="1238865"/>
            <a:ext cx="334296" cy="45523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TextBox 57"/>
          <p:cNvSpPr txBox="1"/>
          <p:nvPr/>
        </p:nvSpPr>
        <p:spPr>
          <a:xfrm>
            <a:off x="1490895" y="6379468"/>
            <a:ext cx="1521382" cy="369332"/>
          </a:xfrm>
          <a:prstGeom prst="rect">
            <a:avLst/>
          </a:prstGeom>
          <a:noFill/>
        </p:spPr>
        <p:txBody>
          <a:bodyPr wrap="square" rtlCol="0">
            <a:spAutoFit/>
          </a:bodyPr>
          <a:lstStyle/>
          <a:p>
            <a:r>
              <a:rPr lang="en-GB" dirty="0"/>
              <a:t>Quadrupole</a:t>
            </a:r>
          </a:p>
        </p:txBody>
      </p:sp>
      <p:sp>
        <p:nvSpPr>
          <p:cNvPr id="59" name="TextBox 58"/>
          <p:cNvSpPr txBox="1"/>
          <p:nvPr/>
        </p:nvSpPr>
        <p:spPr>
          <a:xfrm>
            <a:off x="6642515" y="6372945"/>
            <a:ext cx="1521382" cy="369332"/>
          </a:xfrm>
          <a:prstGeom prst="rect">
            <a:avLst/>
          </a:prstGeom>
          <a:noFill/>
        </p:spPr>
        <p:txBody>
          <a:bodyPr wrap="square" rtlCol="0">
            <a:spAutoFit/>
          </a:bodyPr>
          <a:lstStyle/>
          <a:p>
            <a:r>
              <a:rPr lang="en-GB" dirty="0"/>
              <a:t>Focal plane </a:t>
            </a:r>
          </a:p>
        </p:txBody>
      </p:sp>
      <p:sp>
        <p:nvSpPr>
          <p:cNvPr id="60" name="TextBox 59"/>
          <p:cNvSpPr txBox="1"/>
          <p:nvPr/>
        </p:nvSpPr>
        <p:spPr>
          <a:xfrm>
            <a:off x="3021261" y="6383510"/>
            <a:ext cx="1521382" cy="369332"/>
          </a:xfrm>
          <a:prstGeom prst="rect">
            <a:avLst/>
          </a:prstGeom>
          <a:noFill/>
        </p:spPr>
        <p:txBody>
          <a:bodyPr wrap="square" rtlCol="0">
            <a:spAutoFit/>
          </a:bodyPr>
          <a:lstStyle/>
          <a:p>
            <a:r>
              <a:rPr lang="en-GB" dirty="0" err="1"/>
              <a:t>Sextupole</a:t>
            </a:r>
            <a:endParaRPr lang="en-GB" dirty="0"/>
          </a:p>
        </p:txBody>
      </p:sp>
      <p:sp>
        <p:nvSpPr>
          <p:cNvPr id="61" name="TextBox 60"/>
          <p:cNvSpPr txBox="1"/>
          <p:nvPr/>
        </p:nvSpPr>
        <p:spPr>
          <a:xfrm>
            <a:off x="4643103" y="5351288"/>
            <a:ext cx="2070053" cy="646331"/>
          </a:xfrm>
          <a:prstGeom prst="rect">
            <a:avLst/>
          </a:prstGeom>
          <a:noFill/>
        </p:spPr>
        <p:txBody>
          <a:bodyPr wrap="square" rtlCol="0">
            <a:spAutoFit/>
          </a:bodyPr>
          <a:lstStyle/>
          <a:p>
            <a:r>
              <a:rPr lang="en-GB" dirty="0"/>
              <a:t>Defocussing for low-energy particles</a:t>
            </a:r>
          </a:p>
        </p:txBody>
      </p:sp>
      <p:sp>
        <p:nvSpPr>
          <p:cNvPr id="62" name="TextBox 61"/>
          <p:cNvSpPr txBox="1"/>
          <p:nvPr/>
        </p:nvSpPr>
        <p:spPr>
          <a:xfrm>
            <a:off x="5059946" y="2160057"/>
            <a:ext cx="2070053" cy="646331"/>
          </a:xfrm>
          <a:prstGeom prst="rect">
            <a:avLst/>
          </a:prstGeom>
          <a:noFill/>
        </p:spPr>
        <p:txBody>
          <a:bodyPr wrap="square" rtlCol="0">
            <a:spAutoFit/>
          </a:bodyPr>
          <a:lstStyle/>
          <a:p>
            <a:r>
              <a:rPr lang="en-GB" dirty="0"/>
              <a:t>Focussing for high-energy particles</a:t>
            </a:r>
          </a:p>
        </p:txBody>
      </p:sp>
      <p:sp>
        <p:nvSpPr>
          <p:cNvPr id="2" name="Slide Number Placeholder 1">
            <a:extLst>
              <a:ext uri="{FF2B5EF4-FFF2-40B4-BE49-F238E27FC236}">
                <a16:creationId xmlns:a16="http://schemas.microsoft.com/office/drawing/2014/main" id="{CF6D1CBC-E6DB-4D7B-86D7-0F510E4CB238}"/>
              </a:ext>
            </a:extLst>
          </p:cNvPr>
          <p:cNvSpPr>
            <a:spLocks noGrp="1"/>
          </p:cNvSpPr>
          <p:nvPr>
            <p:ph type="sldNum" sz="quarter" idx="12"/>
          </p:nvPr>
        </p:nvSpPr>
        <p:spPr/>
        <p:txBody>
          <a:bodyPr/>
          <a:lstStyle/>
          <a:p>
            <a:fld id="{D473C130-3E9B-48A0-A9B6-17B6A4C78644}" type="slidenum">
              <a:rPr lang="en-GB" smtClean="0"/>
              <a:t>15</a:t>
            </a:fld>
            <a:endParaRPr lang="en-GB"/>
          </a:p>
        </p:txBody>
      </p:sp>
    </p:spTree>
    <p:extLst>
      <p:ext uri="{BB962C8B-B14F-4D97-AF65-F5344CB8AC3E}">
        <p14:creationId xmlns:p14="http://schemas.microsoft.com/office/powerpoint/2010/main" val="2643538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
          <p:cNvSpPr txBox="1">
            <a:spLocks noChangeArrowheads="1"/>
          </p:cNvSpPr>
          <p:nvPr/>
        </p:nvSpPr>
        <p:spPr bwMode="auto">
          <a:xfrm>
            <a:off x="399912" y="168737"/>
            <a:ext cx="8458953" cy="923330"/>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Nonlinear Motion</a:t>
            </a:r>
          </a:p>
          <a:p>
            <a:pPr algn="ctr"/>
            <a:endParaRPr lang="en-GB" u="sng" dirty="0">
              <a:latin typeface="Calibri" pitchFamily="34" charset="0"/>
              <a:cs typeface="Calibri" pitchFamily="34" charset="0"/>
            </a:endParaRPr>
          </a:p>
          <a:p>
            <a:pPr algn="just"/>
            <a:endParaRPr lang="en-GB" dirty="0">
              <a:latin typeface="Calibri" pitchFamily="34" charset="0"/>
              <a:cs typeface="Calibri" pitchFamily="34" charset="0"/>
            </a:endParaRPr>
          </a:p>
        </p:txBody>
      </p:sp>
      <p:pic>
        <p:nvPicPr>
          <p:cNvPr id="7" name="Picture 6"/>
          <p:cNvPicPr>
            <a:picLocks noChangeAspect="1"/>
          </p:cNvPicPr>
          <p:nvPr/>
        </p:nvPicPr>
        <p:blipFill>
          <a:blip r:embed="rId3"/>
          <a:stretch>
            <a:fillRect/>
          </a:stretch>
        </p:blipFill>
        <p:spPr>
          <a:xfrm>
            <a:off x="5186598" y="3677520"/>
            <a:ext cx="3874631" cy="2905973"/>
          </a:xfrm>
          <a:prstGeom prst="rect">
            <a:avLst/>
          </a:prstGeom>
        </p:spPr>
      </p:pic>
      <p:pic>
        <p:nvPicPr>
          <p:cNvPr id="4" name="Picture 3"/>
          <p:cNvPicPr>
            <a:picLocks noChangeAspect="1"/>
          </p:cNvPicPr>
          <p:nvPr/>
        </p:nvPicPr>
        <p:blipFill>
          <a:blip r:embed="rId4"/>
          <a:stretch>
            <a:fillRect/>
          </a:stretch>
        </p:blipFill>
        <p:spPr>
          <a:xfrm>
            <a:off x="5186597" y="809537"/>
            <a:ext cx="3874631" cy="2905973"/>
          </a:xfrm>
          <a:prstGeom prst="rect">
            <a:avLst/>
          </a:prstGeom>
        </p:spPr>
      </p:pic>
      <p:sp>
        <p:nvSpPr>
          <p:cNvPr id="3" name="TextBox 2"/>
          <p:cNvSpPr txBox="1"/>
          <p:nvPr/>
        </p:nvSpPr>
        <p:spPr>
          <a:xfrm>
            <a:off x="6678122" y="1092693"/>
            <a:ext cx="1364104" cy="307777"/>
          </a:xfrm>
          <a:prstGeom prst="rect">
            <a:avLst/>
          </a:prstGeom>
          <a:noFill/>
        </p:spPr>
        <p:txBody>
          <a:bodyPr wrap="square" rtlCol="0">
            <a:spAutoFit/>
          </a:bodyPr>
          <a:lstStyle/>
          <a:p>
            <a:r>
              <a:rPr lang="en-GB" sz="1400" u="sng" dirty="0"/>
              <a:t>No </a:t>
            </a:r>
            <a:r>
              <a:rPr lang="en-GB" sz="1400" u="sng" dirty="0" err="1"/>
              <a:t>sextupoles</a:t>
            </a:r>
            <a:endParaRPr lang="en-GB" sz="1400" u="sng" dirty="0"/>
          </a:p>
        </p:txBody>
      </p:sp>
      <p:sp>
        <p:nvSpPr>
          <p:cNvPr id="30" name="TextBox 29"/>
          <p:cNvSpPr txBox="1"/>
          <p:nvPr/>
        </p:nvSpPr>
        <p:spPr>
          <a:xfrm>
            <a:off x="5787452" y="3015105"/>
            <a:ext cx="1311639" cy="307777"/>
          </a:xfrm>
          <a:prstGeom prst="rect">
            <a:avLst/>
          </a:prstGeom>
          <a:noFill/>
        </p:spPr>
        <p:txBody>
          <a:bodyPr wrap="square" rtlCol="0">
            <a:spAutoFit/>
          </a:bodyPr>
          <a:lstStyle/>
          <a:p>
            <a:r>
              <a:rPr lang="en-GB" sz="1400" dirty="0" err="1"/>
              <a:t>Q</a:t>
            </a:r>
            <a:r>
              <a:rPr lang="en-GB" sz="1400" baseline="-25000" dirty="0" err="1"/>
              <a:t>x</a:t>
            </a:r>
            <a:r>
              <a:rPr lang="en-GB" sz="1400" dirty="0"/>
              <a:t> = 7.1808</a:t>
            </a:r>
          </a:p>
        </p:txBody>
      </p:sp>
      <p:sp>
        <p:nvSpPr>
          <p:cNvPr id="32" name="TextBox 31"/>
          <p:cNvSpPr txBox="1"/>
          <p:nvPr/>
        </p:nvSpPr>
        <p:spPr>
          <a:xfrm>
            <a:off x="6678122" y="3924540"/>
            <a:ext cx="1364104" cy="307777"/>
          </a:xfrm>
          <a:prstGeom prst="rect">
            <a:avLst/>
          </a:prstGeom>
          <a:noFill/>
        </p:spPr>
        <p:txBody>
          <a:bodyPr wrap="square" rtlCol="0">
            <a:spAutoFit/>
          </a:bodyPr>
          <a:lstStyle/>
          <a:p>
            <a:r>
              <a:rPr lang="en-GB" sz="1400" u="sng" dirty="0" err="1"/>
              <a:t>Sextupoles</a:t>
            </a:r>
            <a:r>
              <a:rPr lang="en-GB" sz="1400" u="sng" dirty="0"/>
              <a:t> on</a:t>
            </a:r>
          </a:p>
        </p:txBody>
      </p:sp>
      <p:sp>
        <p:nvSpPr>
          <p:cNvPr id="33" name="TextBox 32"/>
          <p:cNvSpPr txBox="1"/>
          <p:nvPr/>
        </p:nvSpPr>
        <p:spPr>
          <a:xfrm>
            <a:off x="5787451" y="5834526"/>
            <a:ext cx="1311639" cy="307777"/>
          </a:xfrm>
          <a:prstGeom prst="rect">
            <a:avLst/>
          </a:prstGeom>
          <a:noFill/>
        </p:spPr>
        <p:txBody>
          <a:bodyPr wrap="square" rtlCol="0">
            <a:spAutoFit/>
          </a:bodyPr>
          <a:lstStyle/>
          <a:p>
            <a:r>
              <a:rPr lang="en-GB" sz="1400" dirty="0" err="1"/>
              <a:t>Q</a:t>
            </a:r>
            <a:r>
              <a:rPr lang="en-GB" sz="1400" baseline="-25000" dirty="0" err="1"/>
              <a:t>x</a:t>
            </a:r>
            <a:r>
              <a:rPr lang="en-GB" sz="1400" dirty="0"/>
              <a:t> = 7.1808</a:t>
            </a:r>
          </a:p>
        </p:txBody>
      </p:sp>
      <p:sp>
        <p:nvSpPr>
          <p:cNvPr id="34" name="Text Box 3"/>
          <p:cNvSpPr txBox="1">
            <a:spLocks noChangeArrowheads="1"/>
          </p:cNvSpPr>
          <p:nvPr/>
        </p:nvSpPr>
        <p:spPr bwMode="auto">
          <a:xfrm>
            <a:off x="517632" y="1004351"/>
            <a:ext cx="4368537" cy="5355312"/>
          </a:xfrm>
          <a:prstGeom prst="rect">
            <a:avLst/>
          </a:prstGeom>
          <a:solidFill>
            <a:schemeClr val="bg1">
              <a:alpha val="68000"/>
            </a:schemeClr>
          </a:solidFill>
          <a:ln w="9525">
            <a:noFill/>
            <a:miter lim="800000"/>
            <a:headEnd/>
            <a:tailEnd/>
          </a:ln>
          <a:effectLst/>
        </p:spPr>
        <p:txBody>
          <a:bodyPr wrap="square">
            <a:spAutoFit/>
          </a:bodyPr>
          <a:lstStyle/>
          <a:p>
            <a:pPr algn="just"/>
            <a:r>
              <a:rPr lang="en-GB" u="sng" dirty="0">
                <a:latin typeface="Calibri" pitchFamily="34" charset="0"/>
                <a:cs typeface="Calibri" pitchFamily="34" charset="0"/>
              </a:rPr>
              <a:t>No </a:t>
            </a:r>
            <a:r>
              <a:rPr lang="en-GB" u="sng" dirty="0" err="1">
                <a:latin typeface="Calibri" pitchFamily="34" charset="0"/>
                <a:cs typeface="Calibri" pitchFamily="34" charset="0"/>
              </a:rPr>
              <a:t>Sextupoles</a:t>
            </a:r>
            <a:r>
              <a:rPr lang="en-GB" u="sng" dirty="0">
                <a:latin typeface="Calibri" pitchFamily="34" charset="0"/>
                <a:cs typeface="Calibri" pitchFamily="34" charset="0"/>
              </a:rPr>
              <a:t>:</a:t>
            </a:r>
          </a:p>
          <a:p>
            <a:pPr algn="just"/>
            <a:endParaRPr lang="en-GB" dirty="0">
              <a:latin typeface="Calibri" pitchFamily="34" charset="0"/>
              <a:cs typeface="Calibri" pitchFamily="34" charset="0"/>
            </a:endParaRPr>
          </a:p>
          <a:p>
            <a:pPr marL="285750" indent="-285750" algn="just">
              <a:buFont typeface="Arial" panose="020B0604020202020204" pitchFamily="34" charset="0"/>
              <a:buChar char="•"/>
            </a:pPr>
            <a:r>
              <a:rPr lang="en-GB" dirty="0">
                <a:latin typeface="Calibri" pitchFamily="34" charset="0"/>
                <a:cs typeface="Calibri" pitchFamily="34" charset="0"/>
              </a:rPr>
              <a:t>Particles follow a closed ellipse in phase space</a:t>
            </a:r>
          </a:p>
          <a:p>
            <a:pPr marL="285750" indent="-285750" algn="just">
              <a:buFont typeface="Arial" panose="020B0604020202020204" pitchFamily="34" charset="0"/>
              <a:buChar char="•"/>
            </a:pPr>
            <a:r>
              <a:rPr lang="en-GB" dirty="0">
                <a:latin typeface="Calibri" pitchFamily="34" charset="0"/>
                <a:cs typeface="Calibri" pitchFamily="34" charset="0"/>
              </a:rPr>
              <a:t>Oscillation frequency (phase advance) is constant with amplitude</a:t>
            </a:r>
          </a:p>
          <a:p>
            <a:pPr marL="285750" indent="-285750" algn="just">
              <a:buFont typeface="Arial" panose="020B0604020202020204" pitchFamily="34" charset="0"/>
              <a:buChar char="•"/>
            </a:pPr>
            <a:r>
              <a:rPr lang="en-GB" dirty="0">
                <a:latin typeface="Calibri" pitchFamily="34" charset="0"/>
                <a:cs typeface="Calibri" pitchFamily="34" charset="0"/>
              </a:rPr>
              <a:t>No limit on stable amplitude</a:t>
            </a: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u="sng" dirty="0" err="1">
                <a:latin typeface="Calibri" pitchFamily="34" charset="0"/>
                <a:cs typeface="Calibri" pitchFamily="34" charset="0"/>
              </a:rPr>
              <a:t>Sextupoles</a:t>
            </a:r>
            <a:r>
              <a:rPr lang="en-GB" u="sng" dirty="0">
                <a:latin typeface="Calibri" pitchFamily="34" charset="0"/>
                <a:cs typeface="Calibri" pitchFamily="34" charset="0"/>
              </a:rPr>
              <a:t> on:</a:t>
            </a:r>
          </a:p>
          <a:p>
            <a:pPr algn="just"/>
            <a:endParaRPr lang="en-GB" dirty="0">
              <a:latin typeface="Calibri" pitchFamily="34" charset="0"/>
              <a:cs typeface="Calibri" pitchFamily="34" charset="0"/>
            </a:endParaRPr>
          </a:p>
          <a:p>
            <a:pPr marL="285750" indent="-285750" algn="just">
              <a:buFont typeface="Arial" panose="020B0604020202020204" pitchFamily="34" charset="0"/>
              <a:buChar char="•"/>
            </a:pPr>
            <a:r>
              <a:rPr lang="en-GB" dirty="0">
                <a:latin typeface="Calibri" pitchFamily="34" charset="0"/>
                <a:cs typeface="Calibri" pitchFamily="34" charset="0"/>
              </a:rPr>
              <a:t>Trajectories in phase space become distorted at large amplitudes</a:t>
            </a:r>
          </a:p>
          <a:p>
            <a:pPr marL="285750" indent="-285750" algn="just">
              <a:buFont typeface="Arial" panose="020B0604020202020204" pitchFamily="34" charset="0"/>
              <a:buChar char="•"/>
            </a:pPr>
            <a:r>
              <a:rPr lang="en-GB" dirty="0">
                <a:latin typeface="Calibri" pitchFamily="34" charset="0"/>
                <a:cs typeface="Calibri" pitchFamily="34" charset="0"/>
              </a:rPr>
              <a:t>Oscillation frequency depends upon amplitude (tune-shift with amplitude)</a:t>
            </a:r>
          </a:p>
          <a:p>
            <a:pPr marL="285750" indent="-285750" algn="just">
              <a:buFont typeface="Arial" panose="020B0604020202020204" pitchFamily="34" charset="0"/>
              <a:buChar char="•"/>
            </a:pPr>
            <a:r>
              <a:rPr lang="en-GB" dirty="0">
                <a:latin typeface="Calibri" pitchFamily="34" charset="0"/>
                <a:cs typeface="Calibri" pitchFamily="34" charset="0"/>
              </a:rPr>
              <a:t>Eventually, particle motion becomes unstable and will be lost (dynamic aperture)</a:t>
            </a:r>
          </a:p>
        </p:txBody>
      </p:sp>
      <p:sp>
        <p:nvSpPr>
          <p:cNvPr id="2" name="Slide Number Placeholder 1">
            <a:extLst>
              <a:ext uri="{FF2B5EF4-FFF2-40B4-BE49-F238E27FC236}">
                <a16:creationId xmlns:a16="http://schemas.microsoft.com/office/drawing/2014/main" id="{3D526841-BF45-4F48-91D7-034ED3841260}"/>
              </a:ext>
            </a:extLst>
          </p:cNvPr>
          <p:cNvSpPr>
            <a:spLocks noGrp="1"/>
          </p:cNvSpPr>
          <p:nvPr>
            <p:ph type="sldNum" sz="quarter" idx="12"/>
          </p:nvPr>
        </p:nvSpPr>
        <p:spPr/>
        <p:txBody>
          <a:bodyPr/>
          <a:lstStyle/>
          <a:p>
            <a:fld id="{D473C130-3E9B-48A0-A9B6-17B6A4C78644}" type="slidenum">
              <a:rPr lang="en-GB" smtClean="0"/>
              <a:t>16</a:t>
            </a:fld>
            <a:endParaRPr lang="en-GB"/>
          </a:p>
        </p:txBody>
      </p:sp>
    </p:spTree>
    <p:extLst>
      <p:ext uri="{BB962C8B-B14F-4D97-AF65-F5344CB8AC3E}">
        <p14:creationId xmlns:p14="http://schemas.microsoft.com/office/powerpoint/2010/main" val="3513268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4896533"/>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Nonlinear Motion</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To understand the impact of a </a:t>
                </a:r>
                <a:r>
                  <a:rPr lang="en-GB" dirty="0" err="1">
                    <a:latin typeface="Calibri" pitchFamily="34" charset="0"/>
                    <a:cs typeface="Calibri" pitchFamily="34" charset="0"/>
                  </a:rPr>
                  <a:t>sextupole</a:t>
                </a:r>
                <a:r>
                  <a:rPr lang="en-GB" dirty="0">
                    <a:latin typeface="Calibri" pitchFamily="34" charset="0"/>
                    <a:cs typeface="Calibri" pitchFamily="34" charset="0"/>
                  </a:rPr>
                  <a:t> in more detail, let us consider a simple system consisting of a (linear) rotation in phase space, followed by a single thin </a:t>
                </a:r>
                <a:r>
                  <a:rPr lang="en-GB" dirty="0" err="1">
                    <a:latin typeface="Calibri" pitchFamily="34" charset="0"/>
                    <a:cs typeface="Calibri" pitchFamily="34" charset="0"/>
                  </a:rPr>
                  <a:t>sextupole</a:t>
                </a:r>
                <a:r>
                  <a:rPr lang="en-GB" dirty="0">
                    <a:latin typeface="Calibri" pitchFamily="34" charset="0"/>
                    <a:cs typeface="Calibri" pitchFamily="34" charset="0"/>
                  </a:rPr>
                  <a:t> of integrated strength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2</m:t>
                        </m:r>
                      </m:sub>
                    </m:sSub>
                    <m:r>
                      <a:rPr lang="en-GB" b="0" i="1" smtClean="0">
                        <a:latin typeface="Cambria Math" panose="02040503050406030204" pitchFamily="18" charset="0"/>
                        <a:cs typeface="Calibri" pitchFamily="34" charset="0"/>
                      </a:rPr>
                      <m:t>𝐿</m:t>
                    </m:r>
                  </m:oMath>
                </a14:m>
                <a:r>
                  <a:rPr lang="en-GB" dirty="0">
                    <a:latin typeface="Calibri" pitchFamily="34" charset="0"/>
                    <a:cs typeface="Calibri" pitchFamily="34" charset="0"/>
                  </a:rPr>
                  <a:t>.</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Rotation for turn </a:t>
                </a:r>
                <a14:m>
                  <m:oMath xmlns:m="http://schemas.openxmlformats.org/officeDocument/2006/math">
                    <m:r>
                      <a:rPr lang="en-GB" i="1" dirty="0" smtClean="0">
                        <a:latin typeface="Cambria Math" panose="02040503050406030204" pitchFamily="18" charset="0"/>
                        <a:cs typeface="Calibri" pitchFamily="34" charset="0"/>
                      </a:rPr>
                      <m:t>𝑛</m:t>
                    </m:r>
                  </m:oMath>
                </a14:m>
                <a:r>
                  <a:rPr lang="en-GB" dirty="0">
                    <a:latin typeface="Calibri" pitchFamily="34" charset="0"/>
                    <a:cs typeface="Calibri" pitchFamily="34" charset="0"/>
                  </a:rPr>
                  <a: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d>
                        <m:dPr>
                          <m:ctrlPr>
                            <a:rPr lang="en-GB" i="1" smtClean="0">
                              <a:latin typeface="Cambria Math" panose="02040503050406030204" pitchFamily="18" charset="0"/>
                              <a:cs typeface="Calibri" pitchFamily="34" charset="0"/>
                            </a:rPr>
                          </m:ctrlPr>
                        </m:dPr>
                        <m:e>
                          <m:m>
                            <m:mPr>
                              <m:mcs>
                                <m:mc>
                                  <m:mcPr>
                                    <m:count m:val="1"/>
                                    <m:mcJc m:val="center"/>
                                  </m:mcPr>
                                </m:mc>
                              </m:mcs>
                              <m:ctrlPr>
                                <a:rPr lang="en-GB" i="1" smtClean="0">
                                  <a:latin typeface="Cambria Math" panose="02040503050406030204" pitchFamily="18" charset="0"/>
                                  <a:cs typeface="Calibri" pitchFamily="34" charset="0"/>
                                </a:rPr>
                              </m:ctrlPr>
                            </m:mPr>
                            <m:mr>
                              <m:e>
                                <m:sSub>
                                  <m:sSubPr>
                                    <m:ctrlPr>
                                      <a:rPr lang="en-GB" b="0" i="1" smtClean="0">
                                        <a:latin typeface="Cambria Math" panose="02040503050406030204" pitchFamily="18" charset="0"/>
                                        <a:cs typeface="Calibri" pitchFamily="34" charset="0"/>
                                      </a:rPr>
                                    </m:ctrlPr>
                                  </m:sSubPr>
                                  <m:e>
                                    <m:r>
                                      <m:rPr>
                                        <m:brk m:alnAt="7"/>
                                      </m:rPr>
                                      <a:rPr lang="en-GB" b="0" i="1" smtClean="0">
                                        <a:latin typeface="Cambria Math" panose="02040503050406030204" pitchFamily="18" charset="0"/>
                                        <a:cs typeface="Calibri" pitchFamily="34" charset="0"/>
                                      </a:rPr>
                                      <m:t>𝑥</m:t>
                                    </m:r>
                                  </m:e>
                                  <m:sub>
                                    <m:r>
                                      <m:rPr>
                                        <m:brk m:alnAt="7"/>
                                      </m:rPr>
                                      <a:rPr lang="en-GB" b="0" i="1" smtClean="0">
                                        <a:latin typeface="Cambria Math" panose="02040503050406030204" pitchFamily="18" charset="0"/>
                                        <a:cs typeface="Calibri" pitchFamily="34" charset="0"/>
                                      </a:rPr>
                                      <m:t>𝑛</m:t>
                                    </m:r>
                                  </m:sub>
                                </m:sSub>
                              </m:e>
                            </m:mr>
                            <m:mr>
                              <m:e>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𝑛</m:t>
                                    </m:r>
                                  </m:sub>
                                </m:sSub>
                              </m:e>
                            </m:mr>
                          </m:m>
                        </m:e>
                      </m:d>
                      <m:r>
                        <a:rPr lang="en-GB" b="0" i="1" smtClean="0">
                          <a:latin typeface="Cambria Math" panose="02040503050406030204" pitchFamily="18" charset="0"/>
                          <a:cs typeface="Calibri" pitchFamily="34" charset="0"/>
                        </a:rPr>
                        <m:t>=</m:t>
                      </m:r>
                      <m:d>
                        <m:dPr>
                          <m:ctrlPr>
                            <a:rPr lang="en-GB" b="0" i="1" smtClean="0">
                              <a:latin typeface="Cambria Math" panose="02040503050406030204" pitchFamily="18" charset="0"/>
                              <a:cs typeface="Calibri" pitchFamily="34" charset="0"/>
                            </a:rPr>
                          </m:ctrlPr>
                        </m:dPr>
                        <m:e>
                          <m:m>
                            <m:mPr>
                              <m:mcs>
                                <m:mc>
                                  <m:mcPr>
                                    <m:count m:val="2"/>
                                    <m:mcJc m:val="center"/>
                                  </m:mcPr>
                                </m:mc>
                              </m:mcs>
                              <m:ctrlPr>
                                <a:rPr lang="en-GB" b="0" i="1" smtClean="0">
                                  <a:latin typeface="Cambria Math" panose="02040503050406030204" pitchFamily="18" charset="0"/>
                                  <a:cs typeface="Calibri" pitchFamily="34" charset="0"/>
                                </a:rPr>
                              </m:ctrlPr>
                            </m:mPr>
                            <m:mr>
                              <m:e>
                                <m:func>
                                  <m:funcPr>
                                    <m:ctrlPr>
                                      <a:rPr lang="en-GB" b="0" i="1" smtClean="0">
                                        <a:latin typeface="Cambria Math" panose="02040503050406030204" pitchFamily="18" charset="0"/>
                                        <a:cs typeface="Calibri" pitchFamily="34" charset="0"/>
                                      </a:rPr>
                                    </m:ctrlPr>
                                  </m:funcPr>
                                  <m:fName>
                                    <m:r>
                                      <m:rPr>
                                        <m:sty m:val="p"/>
                                        <m:brk m:alnAt="7"/>
                                      </m:rPr>
                                      <a:rPr lang="en-GB" b="0" i="0" smtClean="0">
                                        <a:latin typeface="Cambria Math" panose="02040503050406030204" pitchFamily="18" charset="0"/>
                                        <a:cs typeface="Calibri" pitchFamily="34" charset="0"/>
                                      </a:rPr>
                                      <m:t>c</m:t>
                                    </m:r>
                                    <m:r>
                                      <m:rPr>
                                        <m:sty m:val="p"/>
                                      </m:rPr>
                                      <a:rPr lang="en-GB" b="0" i="0" smtClean="0">
                                        <a:latin typeface="Cambria Math" panose="02040503050406030204" pitchFamily="18" charset="0"/>
                                        <a:cs typeface="Calibri" pitchFamily="34" charset="0"/>
                                      </a:rPr>
                                      <m:t>os</m:t>
                                    </m:r>
                                  </m:fName>
                                  <m:e>
                                    <m:r>
                                      <a:rPr lang="en-GB" b="0" i="1" smtClean="0">
                                        <a:latin typeface="Cambria Math" panose="02040503050406030204" pitchFamily="18" charset="0"/>
                                        <a:cs typeface="Calibri" pitchFamily="34" charset="0"/>
                                      </a:rPr>
                                      <m:t>(2</m:t>
                                    </m:r>
                                    <m:r>
                                      <m:rPr>
                                        <m:brk m:alnAt="7"/>
                                      </m:rPr>
                                      <a:rPr lang="en-GB" b="0" i="1" smtClean="0">
                                        <a:latin typeface="Cambria Math" panose="02040503050406030204" pitchFamily="18" charset="0"/>
                                        <a:cs typeface="Calibri" pitchFamily="34" charset="0"/>
                                      </a:rPr>
                                      <m:t>𝜋</m:t>
                                    </m:r>
                                    <m:r>
                                      <a:rPr lang="en-GB" b="0" i="1" smtClean="0">
                                        <a:latin typeface="Cambria Math" panose="02040503050406030204" pitchFamily="18" charset="0"/>
                                        <a:cs typeface="Calibri" pitchFamily="34" charset="0"/>
                                      </a:rPr>
                                      <m:t>𝜇</m:t>
                                    </m:r>
                                    <m:r>
                                      <a:rPr lang="en-GB" b="0" i="1" smtClean="0">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r>
                              <m:e>
                                <m:func>
                                  <m:funcPr>
                                    <m:ctrlPr>
                                      <a:rPr lang="en-GB" i="1">
                                        <a:latin typeface="Cambria Math" panose="02040503050406030204" pitchFamily="18" charset="0"/>
                                        <a:cs typeface="Calibri" pitchFamily="34" charset="0"/>
                                      </a:rPr>
                                    </m:ctrlPr>
                                  </m:funcPr>
                                  <m:fName>
                                    <m:r>
                                      <a:rPr lang="en-GB" b="0" i="0" smtClean="0">
                                        <a:latin typeface="Cambria Math" panose="02040503050406030204" pitchFamily="18" charset="0"/>
                                        <a:cs typeface="Calibri" pitchFamily="34" charset="0"/>
                                      </a:rPr>
                                      <m:t>−</m:t>
                                    </m:r>
                                    <m:r>
                                      <m:rPr>
                                        <m:sty m:val="p"/>
                                      </m:rPr>
                                      <a:rPr lang="en-GB" b="0" i="0" smtClean="0">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brk m:alnAt="7"/>
                                      </m:rPr>
                                      <a:rPr lang="en-GB">
                                        <a:latin typeface="Cambria Math" panose="02040503050406030204" pitchFamily="18" charset="0"/>
                                        <a:cs typeface="Calibri" pitchFamily="34" charset="0"/>
                                      </a:rPr>
                                      <m:t>c</m:t>
                                    </m:r>
                                    <m:r>
                                      <m:rPr>
                                        <m:sty m:val="p"/>
                                      </m:rPr>
                                      <a:rPr lang="en-GB">
                                        <a:latin typeface="Cambria Math" panose="02040503050406030204" pitchFamily="18" charset="0"/>
                                        <a:cs typeface="Calibri" pitchFamily="34" charset="0"/>
                                      </a:rPr>
                                      <m:t>os</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
                        </m:e>
                      </m:d>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𝑛</m:t>
                                    </m:r>
                                    <m:r>
                                      <a:rPr lang="en-GB" b="0" i="1" smtClean="0">
                                        <a:latin typeface="Cambria Math" panose="02040503050406030204" pitchFamily="18" charset="0"/>
                                        <a:cs typeface="Calibri" pitchFamily="34" charset="0"/>
                                      </a:rPr>
                                      <m:t>−</m:t>
                                    </m:r>
                                    <m:r>
                                      <m:rPr>
                                        <m:brk m:alnAt="7"/>
                                      </m:rPr>
                                      <a:rPr lang="en-GB" i="1">
                                        <a:latin typeface="Cambria Math" panose="02040503050406030204" pitchFamily="18" charset="0"/>
                                        <a:cs typeface="Calibri" pitchFamily="34" charset="0"/>
                                      </a:rPr>
                                      <m:t>1</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𝑛</m:t>
                                    </m:r>
                                    <m:r>
                                      <a:rPr lang="en-GB" b="0" i="1" smtClean="0">
                                        <a:latin typeface="Cambria Math" panose="02040503050406030204" pitchFamily="18" charset="0"/>
                                        <a:cs typeface="Calibri" pitchFamily="34" charset="0"/>
                                      </a:rPr>
                                      <m:t>−1</m:t>
                                    </m:r>
                                  </m:sub>
                                </m:sSub>
                              </m:e>
                            </m:mr>
                          </m:m>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err="1">
                    <a:latin typeface="Calibri" pitchFamily="34" charset="0"/>
                    <a:cs typeface="Calibri" pitchFamily="34" charset="0"/>
                  </a:rPr>
                  <a:t>Sextupole</a:t>
                </a:r>
                <a:r>
                  <a:rPr lang="en-GB" dirty="0">
                    <a:latin typeface="Calibri" pitchFamily="34" charset="0"/>
                    <a:cs typeface="Calibri" pitchFamily="34" charset="0"/>
                  </a:rPr>
                  <a:t> kick:</a:t>
                </a:r>
              </a:p>
              <a:p>
                <a:pPr indent="3500438" algn="just"/>
                <a:r>
                  <a:rPr lang="en-GB" b="0" dirty="0">
                    <a:latin typeface="Calibri" pitchFamily="34" charset="0"/>
                    <a:cs typeface="Calibri" pitchFamily="34" charset="0"/>
                  </a:rPr>
                  <a:t>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𝑛</m:t>
                        </m:r>
                      </m:sub>
                    </m:sSub>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𝑛</m:t>
                        </m:r>
                      </m:sub>
                    </m:sSub>
                  </m:oMath>
                </a14:m>
                <a:endParaRPr lang="en-GB" dirty="0">
                  <a:latin typeface="Calibri" pitchFamily="34" charset="0"/>
                  <a:cs typeface="Calibri" pitchFamily="34" charset="0"/>
                </a:endParaRPr>
              </a:p>
              <a:p>
                <a:pPr indent="3500438"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r>
                          <a:rPr lang="en-GB" b="0" i="1" smtClean="0">
                            <a:latin typeface="Cambria Math" panose="02040503050406030204" pitchFamily="18" charset="0"/>
                            <a:cs typeface="Calibri" pitchFamily="34" charset="0"/>
                          </a:rPr>
                          <m:t>2</m:t>
                        </m:r>
                      </m:den>
                    </m:f>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2</m:t>
                        </m:r>
                      </m:sub>
                    </m:sSub>
                    <m:r>
                      <a:rPr lang="en-GB" b="0" i="1" smtClean="0">
                        <a:latin typeface="Cambria Math" panose="02040503050406030204" pitchFamily="18" charset="0"/>
                        <a:cs typeface="Calibri" pitchFamily="34" charset="0"/>
                      </a:rPr>
                      <m:t>𝐿</m:t>
                    </m:r>
                    <m:sSubSup>
                      <m:sSubSupPr>
                        <m:ctrlPr>
                          <a:rPr lang="en-GB" b="0" i="1" smtClean="0">
                            <a:latin typeface="Cambria Math" panose="02040503050406030204" pitchFamily="18" charset="0"/>
                            <a:cs typeface="Calibri" pitchFamily="34" charset="0"/>
                          </a:rPr>
                        </m:ctrlPr>
                      </m:sSubSup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𝑛</m:t>
                        </m:r>
                      </m:sub>
                      <m:sup>
                        <m:r>
                          <a:rPr lang="en-GB" b="0" i="1" smtClean="0">
                            <a:latin typeface="Cambria Math" panose="02040503050406030204" pitchFamily="18" charset="0"/>
                            <a:cs typeface="Calibri" pitchFamily="34" charset="0"/>
                          </a:rPr>
                          <m:t>2</m:t>
                        </m:r>
                      </m:sup>
                    </m:sSubSup>
                  </m:oMath>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 the following calculations, the strength of the </a:t>
                </a:r>
                <a:r>
                  <a:rPr lang="en-GB" dirty="0" err="1">
                    <a:latin typeface="Calibri" pitchFamily="34" charset="0"/>
                    <a:cs typeface="Calibri" pitchFamily="34" charset="0"/>
                  </a:rPr>
                  <a:t>sextupole</a:t>
                </a:r>
                <a:r>
                  <a:rPr lang="en-GB" dirty="0">
                    <a:latin typeface="Calibri" pitchFamily="34" charset="0"/>
                    <a:cs typeface="Calibri" pitchFamily="34" charset="0"/>
                  </a:rPr>
                  <a:t> is fixed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𝐿</m:t>
                    </m:r>
                    <m:r>
                      <a:rPr lang="en-GB" b="0" i="1" smtClean="0">
                        <a:latin typeface="Cambria Math" panose="02040503050406030204" pitchFamily="18" charset="0"/>
                        <a:cs typeface="Calibri" pitchFamily="34" charset="0"/>
                      </a:rPr>
                      <m:t>=500</m:t>
                    </m:r>
                  </m:oMath>
                </a14:m>
                <a:r>
                  <a:rPr lang="en-GB" dirty="0">
                    <a:latin typeface="Calibri" pitchFamily="34" charset="0"/>
                    <a:cs typeface="Calibri" pitchFamily="34" charset="0"/>
                  </a:rPr>
                  <a:t>, and we investigate the particle motion as a function of phase advance, </a:t>
                </a:r>
                <a14:m>
                  <m:oMath xmlns:m="http://schemas.openxmlformats.org/officeDocument/2006/math">
                    <m:r>
                      <a:rPr lang="en-GB" b="0" i="1" smtClean="0">
                        <a:latin typeface="Cambria Math" panose="02040503050406030204" pitchFamily="18" charset="0"/>
                        <a:cs typeface="Calibri" pitchFamily="34" charset="0"/>
                      </a:rPr>
                      <m:t>𝜇</m:t>
                    </m:r>
                  </m:oMath>
                </a14:m>
                <a:r>
                  <a:rPr lang="en-GB" dirty="0">
                    <a:latin typeface="Calibri" pitchFamily="34" charset="0"/>
                    <a:cs typeface="Calibri" pitchFamily="34" charset="0"/>
                  </a:rPr>
                  <a:t>.</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4896533"/>
              </a:xfrm>
              <a:prstGeom prst="rect">
                <a:avLst/>
              </a:prstGeom>
              <a:blipFill>
                <a:blip r:embed="rId3"/>
                <a:stretch>
                  <a:fillRect l="-649" t="-747" r="-649" b="-1121"/>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EBCDBC28-126A-487D-94B6-1DC50B6890D2}"/>
              </a:ext>
            </a:extLst>
          </p:cNvPr>
          <p:cNvSpPr>
            <a:spLocks noGrp="1"/>
          </p:cNvSpPr>
          <p:nvPr>
            <p:ph type="sldNum" sz="quarter" idx="12"/>
          </p:nvPr>
        </p:nvSpPr>
        <p:spPr/>
        <p:txBody>
          <a:bodyPr/>
          <a:lstStyle/>
          <a:p>
            <a:fld id="{D473C130-3E9B-48A0-A9B6-17B6A4C78644}" type="slidenum">
              <a:rPr lang="en-GB" smtClean="0"/>
              <a:t>17</a:t>
            </a:fld>
            <a:endParaRPr lang="en-GB"/>
          </a:p>
        </p:txBody>
      </p:sp>
    </p:spTree>
    <p:extLst>
      <p:ext uri="{BB962C8B-B14F-4D97-AF65-F5344CB8AC3E}">
        <p14:creationId xmlns:p14="http://schemas.microsoft.com/office/powerpoint/2010/main" val="2900560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
          <p:cNvSpPr txBox="1">
            <a:spLocks noChangeArrowheads="1"/>
          </p:cNvSpPr>
          <p:nvPr/>
        </p:nvSpPr>
        <p:spPr bwMode="auto">
          <a:xfrm>
            <a:off x="399912" y="168737"/>
            <a:ext cx="8458953" cy="923330"/>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Nonlinear Motion</a:t>
            </a:r>
          </a:p>
          <a:p>
            <a:pPr algn="ctr"/>
            <a:endParaRPr lang="en-GB" u="sng" dirty="0">
              <a:latin typeface="Calibri" pitchFamily="34" charset="0"/>
              <a:cs typeface="Calibri" pitchFamily="34" charset="0"/>
            </a:endParaRPr>
          </a:p>
          <a:p>
            <a:pPr algn="just"/>
            <a:endParaRPr lang="en-GB" dirty="0">
              <a:latin typeface="Calibri" pitchFamily="34" charset="0"/>
              <a:cs typeface="Calibri" pitchFamily="34" charset="0"/>
            </a:endParaRPr>
          </a:p>
        </p:txBody>
      </p:sp>
      <p:pic>
        <p:nvPicPr>
          <p:cNvPr id="3" name="Picture 2"/>
          <p:cNvPicPr>
            <a:picLocks noChangeAspect="1"/>
          </p:cNvPicPr>
          <p:nvPr/>
        </p:nvPicPr>
        <p:blipFill>
          <a:blip r:embed="rId3"/>
          <a:stretch>
            <a:fillRect/>
          </a:stretch>
        </p:blipFill>
        <p:spPr>
          <a:xfrm>
            <a:off x="285750" y="571500"/>
            <a:ext cx="8572500" cy="5715000"/>
          </a:xfrm>
          <a:prstGeom prst="rect">
            <a:avLst/>
          </a:prstGeom>
        </p:spPr>
      </p:pic>
      <p:sp>
        <p:nvSpPr>
          <p:cNvPr id="2" name="Slide Number Placeholder 1">
            <a:extLst>
              <a:ext uri="{FF2B5EF4-FFF2-40B4-BE49-F238E27FC236}">
                <a16:creationId xmlns:a16="http://schemas.microsoft.com/office/drawing/2014/main" id="{46907070-9128-42DF-ABD6-5C63929AE355}"/>
              </a:ext>
            </a:extLst>
          </p:cNvPr>
          <p:cNvSpPr>
            <a:spLocks noGrp="1"/>
          </p:cNvSpPr>
          <p:nvPr>
            <p:ph type="sldNum" sz="quarter" idx="12"/>
          </p:nvPr>
        </p:nvSpPr>
        <p:spPr/>
        <p:txBody>
          <a:bodyPr/>
          <a:lstStyle/>
          <a:p>
            <a:fld id="{D473C130-3E9B-48A0-A9B6-17B6A4C78644}" type="slidenum">
              <a:rPr lang="en-GB" smtClean="0"/>
              <a:t>18</a:t>
            </a:fld>
            <a:endParaRPr lang="en-GB"/>
          </a:p>
        </p:txBody>
      </p:sp>
    </p:spTree>
    <p:extLst>
      <p:ext uri="{BB962C8B-B14F-4D97-AF65-F5344CB8AC3E}">
        <p14:creationId xmlns:p14="http://schemas.microsoft.com/office/powerpoint/2010/main" val="1487261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5909310"/>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Nonlinear Motion</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We note a number of interesting features from this analysis:</a:t>
                </a:r>
              </a:p>
              <a:p>
                <a:pPr algn="just"/>
                <a:endParaRPr lang="en-GB" dirty="0">
                  <a:latin typeface="Calibri" pitchFamily="34" charset="0"/>
                  <a:cs typeface="Calibri" pitchFamily="34" charset="0"/>
                </a:endParaRPr>
              </a:p>
              <a:p>
                <a:pPr marL="342900" indent="-342900" algn="just">
                  <a:buFont typeface="+mj-lt"/>
                  <a:buAutoNum type="arabicParenR"/>
                </a:pPr>
                <a:r>
                  <a:rPr lang="en-GB" dirty="0">
                    <a:latin typeface="Calibri" pitchFamily="34" charset="0"/>
                    <a:cs typeface="Calibri" pitchFamily="34" charset="0"/>
                  </a:rPr>
                  <a:t>At small amplitudes, the impact of the </a:t>
                </a:r>
                <a:r>
                  <a:rPr lang="en-GB" dirty="0" err="1">
                    <a:latin typeface="Calibri" pitchFamily="34" charset="0"/>
                    <a:cs typeface="Calibri" pitchFamily="34" charset="0"/>
                  </a:rPr>
                  <a:t>sextupole</a:t>
                </a:r>
                <a:r>
                  <a:rPr lang="en-GB" dirty="0">
                    <a:latin typeface="Calibri" pitchFamily="34" charset="0"/>
                    <a:cs typeface="Calibri" pitchFamily="34" charset="0"/>
                  </a:rPr>
                  <a:t> is small. The trajectories in phase space are ellipses, close to the results of the purely linear rotation .</a:t>
                </a:r>
              </a:p>
              <a:p>
                <a:pPr marL="342900" indent="-342900" algn="just">
                  <a:buFont typeface="+mj-lt"/>
                  <a:buAutoNum type="arabicParenR"/>
                </a:pPr>
                <a:endParaRPr lang="en-GB" dirty="0">
                  <a:latin typeface="Calibri" pitchFamily="34" charset="0"/>
                  <a:cs typeface="Calibri" pitchFamily="34" charset="0"/>
                </a:endParaRPr>
              </a:p>
              <a:p>
                <a:pPr marL="342900" indent="-342900" algn="just">
                  <a:buFont typeface="+mj-lt"/>
                  <a:buAutoNum type="arabicParenR"/>
                </a:pPr>
                <a:r>
                  <a:rPr lang="en-GB" dirty="0">
                    <a:latin typeface="Calibri" pitchFamily="34" charset="0"/>
                    <a:cs typeface="Calibri" pitchFamily="34" charset="0"/>
                  </a:rPr>
                  <a:t>As the amplitude of motion is increased, the </a:t>
                </a:r>
                <a:r>
                  <a:rPr lang="en-GB" dirty="0" err="1">
                    <a:latin typeface="Calibri" pitchFamily="34" charset="0"/>
                    <a:cs typeface="Calibri" pitchFamily="34" charset="0"/>
                  </a:rPr>
                  <a:t>sextupoles</a:t>
                </a:r>
                <a:r>
                  <a:rPr lang="en-GB" dirty="0">
                    <a:latin typeface="Calibri" pitchFamily="34" charset="0"/>
                    <a:cs typeface="Calibri" pitchFamily="34" charset="0"/>
                  </a:rPr>
                  <a:t> cause a shift in the oscillation frequency, potentially bringing the tune close to some fraction of </a:t>
                </a:r>
                <a14:m>
                  <m:oMath xmlns:m="http://schemas.openxmlformats.org/officeDocument/2006/math">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𝜋</m:t>
                    </m:r>
                  </m:oMath>
                </a14:m>
                <a:r>
                  <a:rPr lang="en-GB" dirty="0">
                    <a:latin typeface="Calibri" pitchFamily="34" charset="0"/>
                    <a:cs typeface="Calibri" pitchFamily="34" charset="0"/>
                  </a:rPr>
                  <a:t>.</a:t>
                </a:r>
              </a:p>
              <a:p>
                <a:pPr marL="342900" indent="-342900" algn="just">
                  <a:buFont typeface="+mj-lt"/>
                  <a:buAutoNum type="arabicParenR"/>
                </a:pPr>
                <a:endParaRPr lang="en-GB" dirty="0">
                  <a:latin typeface="Calibri" pitchFamily="34" charset="0"/>
                  <a:cs typeface="Calibri" pitchFamily="34" charset="0"/>
                </a:endParaRPr>
              </a:p>
              <a:p>
                <a:pPr marL="342900" indent="-342900" algn="just">
                  <a:buFont typeface="+mj-lt"/>
                  <a:buAutoNum type="arabicParenR"/>
                </a:pPr>
                <a:r>
                  <a:rPr lang="en-GB" dirty="0">
                    <a:latin typeface="Calibri" pitchFamily="34" charset="0"/>
                    <a:cs typeface="Calibri" pitchFamily="34" charset="0"/>
                  </a:rPr>
                  <a:t>In this situation, ‘islands’ can appear in the phase space. This tends to occur when the unperturbed tune is close to </a:t>
                </a:r>
                <a14:m>
                  <m:oMath xmlns:m="http://schemas.openxmlformats.org/officeDocument/2006/math">
                    <m:r>
                      <a:rPr lang="en-GB" b="0" i="1" smtClean="0">
                        <a:latin typeface="Cambria Math" panose="02040503050406030204" pitchFamily="18" charset="0"/>
                        <a:cs typeface="Calibri" pitchFamily="34" charset="0"/>
                      </a:rPr>
                      <m:t>𝑛</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𝑚</m:t>
                    </m:r>
                  </m:oMath>
                </a14:m>
                <a:r>
                  <a:rPr lang="en-GB" dirty="0">
                    <a:latin typeface="Calibri" pitchFamily="34" charset="0"/>
                    <a:cs typeface="Calibri" pitchFamily="34" charset="0"/>
                  </a:rPr>
                  <a:t>, where </a:t>
                </a:r>
                <a14:m>
                  <m:oMath xmlns:m="http://schemas.openxmlformats.org/officeDocument/2006/math">
                    <m:r>
                      <a:rPr lang="en-GB" b="0" i="1" smtClean="0">
                        <a:latin typeface="Cambria Math" panose="02040503050406030204" pitchFamily="18" charset="0"/>
                        <a:cs typeface="Calibri" pitchFamily="34" charset="0"/>
                      </a:rPr>
                      <m:t>𝑛</m:t>
                    </m:r>
                  </m:oMath>
                </a14:m>
                <a:r>
                  <a:rPr lang="en-GB" dirty="0">
                    <a:latin typeface="Calibri" pitchFamily="34" charset="0"/>
                    <a:cs typeface="Calibri" pitchFamily="34" charset="0"/>
                  </a:rPr>
                  <a:t> is an integer and </a:t>
                </a:r>
                <a14:m>
                  <m:oMath xmlns:m="http://schemas.openxmlformats.org/officeDocument/2006/math">
                    <m:r>
                      <a:rPr lang="en-GB" i="1">
                        <a:latin typeface="Cambria Math" panose="02040503050406030204" pitchFamily="18" charset="0"/>
                        <a:cs typeface="Calibri" pitchFamily="34" charset="0"/>
                      </a:rPr>
                      <m:t>𝑚</m:t>
                    </m:r>
                  </m:oMath>
                </a14:m>
                <a:r>
                  <a:rPr lang="en-GB" dirty="0">
                    <a:latin typeface="Calibri" pitchFamily="34" charset="0"/>
                    <a:cs typeface="Calibri" pitchFamily="34" charset="0"/>
                  </a:rPr>
                  <a:t> is the number of islands.</a:t>
                </a:r>
              </a:p>
              <a:p>
                <a:pPr marL="342900" indent="-342900" algn="just">
                  <a:buFont typeface="+mj-lt"/>
                  <a:buAutoNum type="arabicParenR"/>
                </a:pPr>
                <a:endParaRPr lang="en-GB" dirty="0">
                  <a:latin typeface="Calibri" pitchFamily="34" charset="0"/>
                  <a:cs typeface="Calibri" pitchFamily="34" charset="0"/>
                </a:endParaRPr>
              </a:p>
              <a:p>
                <a:pPr marL="342900" indent="-342900" algn="just">
                  <a:buFont typeface="+mj-lt"/>
                  <a:buAutoNum type="arabicParenR"/>
                </a:pPr>
                <a:r>
                  <a:rPr lang="en-GB" dirty="0">
                    <a:latin typeface="Calibri" pitchFamily="34" charset="0"/>
                    <a:cs typeface="Calibri" pitchFamily="34" charset="0"/>
                  </a:rPr>
                  <a:t>At larger amplitudes, the motion becomes increasingly chaotic, until eventually the motion becomes unstable and the amplitude grows after each passage and is lost. The boundary of this stable motion is known as the dynamic aperture</a:t>
                </a:r>
              </a:p>
              <a:p>
                <a:pPr marL="342900" indent="-342900" algn="just">
                  <a:buFont typeface="+mj-lt"/>
                  <a:buAutoNum type="arabicParenR"/>
                </a:pPr>
                <a:endParaRPr lang="en-GB" dirty="0">
                  <a:latin typeface="Calibri" pitchFamily="34" charset="0"/>
                  <a:cs typeface="Calibri" pitchFamily="34" charset="0"/>
                </a:endParaRPr>
              </a:p>
              <a:p>
                <a:pPr marL="342900" indent="-342900" algn="just">
                  <a:buFont typeface="+mj-lt"/>
                  <a:buAutoNum type="arabicParenR"/>
                </a:pPr>
                <a:r>
                  <a:rPr lang="en-GB" dirty="0">
                    <a:latin typeface="Calibri" pitchFamily="34" charset="0"/>
                    <a:cs typeface="Calibri" pitchFamily="34" charset="0"/>
                  </a:rPr>
                  <a:t>For the case of a single </a:t>
                </a:r>
                <a:r>
                  <a:rPr lang="en-GB" dirty="0" err="1">
                    <a:latin typeface="Calibri" pitchFamily="34" charset="0"/>
                    <a:cs typeface="Calibri" pitchFamily="34" charset="0"/>
                  </a:rPr>
                  <a:t>sextupole</a:t>
                </a:r>
                <a:r>
                  <a:rPr lang="en-GB" dirty="0">
                    <a:latin typeface="Calibri" pitchFamily="34" charset="0"/>
                    <a:cs typeface="Calibri" pitchFamily="34" charset="0"/>
                  </a:rPr>
                  <a:t>, we see the size of the stable region is very small if the tune is close to </a:t>
                </a:r>
                <a14:m>
                  <m:oMath xmlns:m="http://schemas.openxmlformats.org/officeDocument/2006/math">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/3</m:t>
                    </m:r>
                  </m:oMath>
                </a14:m>
                <a:r>
                  <a:rPr lang="en-GB" dirty="0">
                    <a:latin typeface="Calibri" pitchFamily="34" charset="0"/>
                    <a:cs typeface="Calibri" pitchFamily="34" charset="0"/>
                  </a:rPr>
                  <a:t>, but increases significantly if the tune is close to </a:t>
                </a:r>
                <a14:m>
                  <m:oMath xmlns:m="http://schemas.openxmlformats.org/officeDocument/2006/math">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/2</m:t>
                    </m:r>
                  </m:oMath>
                </a14:m>
                <a:r>
                  <a:rPr lang="en-GB" dirty="0">
                    <a:latin typeface="Calibri" pitchFamily="34" charset="0"/>
                    <a:cs typeface="Calibri" pitchFamily="34" charset="0"/>
                  </a:rPr>
                  <a:t>.</a:t>
                </a:r>
              </a:p>
              <a:p>
                <a:pPr algn="just"/>
                <a:endParaRPr lang="en-GB" dirty="0">
                  <a:latin typeface="Calibri" pitchFamily="34" charset="0"/>
                  <a:cs typeface="Calibri" pitchFamily="34" charset="0"/>
                </a:endParaRP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5909310"/>
              </a:xfrm>
              <a:prstGeom prst="rect">
                <a:avLst/>
              </a:prstGeom>
              <a:blipFill>
                <a:blip r:embed="rId3"/>
                <a:stretch>
                  <a:fillRect l="-649" t="-619" r="-649"/>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5AFFB1F9-6D07-4C95-9839-A83328DFE1EC}"/>
              </a:ext>
            </a:extLst>
          </p:cNvPr>
          <p:cNvSpPr>
            <a:spLocks noGrp="1"/>
          </p:cNvSpPr>
          <p:nvPr>
            <p:ph type="sldNum" sz="quarter" idx="12"/>
          </p:nvPr>
        </p:nvSpPr>
        <p:spPr/>
        <p:txBody>
          <a:bodyPr/>
          <a:lstStyle/>
          <a:p>
            <a:fld id="{D473C130-3E9B-48A0-A9B6-17B6A4C78644}" type="slidenum">
              <a:rPr lang="en-GB" smtClean="0"/>
              <a:t>19</a:t>
            </a:fld>
            <a:endParaRPr lang="en-GB"/>
          </a:p>
        </p:txBody>
      </p:sp>
    </p:spTree>
    <p:extLst>
      <p:ext uri="{BB962C8B-B14F-4D97-AF65-F5344CB8AC3E}">
        <p14:creationId xmlns:p14="http://schemas.microsoft.com/office/powerpoint/2010/main" val="1988857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399912" y="168737"/>
            <a:ext cx="8458953" cy="4524315"/>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Aims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In these two lectures, the topic of nonlinear beam dynamics is introduced for both circular and linear machines. The intention is not to provide a rigorous analysis of all aspects, but rather to introduce the various concepts and tools used for the studying the behaviour.</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first lecture concentrates on storage rings, from the description of the nonlinear magnetic elements through to the impact on the particle motion, and concludes with a few examples from Diamond which illustrate this behaviour.</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 the second lecture, the analysis is continued using the Hamiltonian formalism to study the perturbations from </a:t>
            </a:r>
            <a:r>
              <a:rPr lang="en-GB" dirty="0" err="1">
                <a:latin typeface="Calibri" pitchFamily="34" charset="0"/>
                <a:cs typeface="Calibri" pitchFamily="34" charset="0"/>
              </a:rPr>
              <a:t>sextupoles</a:t>
            </a:r>
            <a:r>
              <a:rPr lang="en-GB" dirty="0">
                <a:latin typeface="Calibri" pitchFamily="34" charset="0"/>
                <a:cs typeface="Calibri" pitchFamily="34" charset="0"/>
              </a:rPr>
              <a:t>, before moving on to look at nonlinearities in the longitudinal plane. The lecture concludes by looking at nonlinearities in linear accelerators, both from the accelerating RF wave and from a bunch compressor.</a:t>
            </a:r>
          </a:p>
          <a:p>
            <a:pPr algn="just"/>
            <a:endParaRPr lang="en-GB" dirty="0">
              <a:latin typeface="Calibri" pitchFamily="34" charset="0"/>
              <a:cs typeface="Calibri" pitchFamily="34" charset="0"/>
            </a:endParaRPr>
          </a:p>
        </p:txBody>
      </p:sp>
      <p:sp>
        <p:nvSpPr>
          <p:cNvPr id="2" name="Slide Number Placeholder 1">
            <a:extLst>
              <a:ext uri="{FF2B5EF4-FFF2-40B4-BE49-F238E27FC236}">
                <a16:creationId xmlns:a16="http://schemas.microsoft.com/office/drawing/2014/main" id="{B6EB788B-6F59-4D79-9AB1-B7767CD16F2A}"/>
              </a:ext>
            </a:extLst>
          </p:cNvPr>
          <p:cNvSpPr>
            <a:spLocks noGrp="1"/>
          </p:cNvSpPr>
          <p:nvPr>
            <p:ph type="sldNum" sz="quarter" idx="12"/>
          </p:nvPr>
        </p:nvSpPr>
        <p:spPr/>
        <p:txBody>
          <a:bodyPr/>
          <a:lstStyle/>
          <a:p>
            <a:fld id="{D473C130-3E9B-48A0-A9B6-17B6A4C78644}" type="slidenum">
              <a:rPr lang="en-GB" smtClean="0"/>
              <a:t>2</a:t>
            </a:fld>
            <a:endParaRPr lang="en-GB"/>
          </a:p>
        </p:txBody>
      </p:sp>
    </p:spTree>
    <p:extLst>
      <p:ext uri="{BB962C8B-B14F-4D97-AF65-F5344CB8AC3E}">
        <p14:creationId xmlns:p14="http://schemas.microsoft.com/office/powerpoint/2010/main" val="13994890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5450531"/>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Resonances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impact of the </a:t>
                </a:r>
                <a:r>
                  <a:rPr lang="en-GB" dirty="0" err="1">
                    <a:latin typeface="Calibri" pitchFamily="34" charset="0"/>
                    <a:cs typeface="Calibri" pitchFamily="34" charset="0"/>
                  </a:rPr>
                  <a:t>sextupole</a:t>
                </a:r>
                <a:r>
                  <a:rPr lang="en-GB" dirty="0">
                    <a:latin typeface="Calibri" pitchFamily="34" charset="0"/>
                    <a:cs typeface="Calibri" pitchFamily="34" charset="0"/>
                  </a:rPr>
                  <a:t> on electron beam motion clearly changes depending upon the phase advance between </a:t>
                </a:r>
                <a:r>
                  <a:rPr lang="en-GB" dirty="0" err="1">
                    <a:latin typeface="Calibri" pitchFamily="34" charset="0"/>
                    <a:cs typeface="Calibri" pitchFamily="34" charset="0"/>
                  </a:rPr>
                  <a:t>sextupoles</a:t>
                </a:r>
                <a:r>
                  <a:rPr lang="en-GB" dirty="0">
                    <a:latin typeface="Calibri" pitchFamily="34" charset="0"/>
                    <a:cs typeface="Calibri" pitchFamily="34" charset="0"/>
                  </a:rPr>
                  <a:t>.</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 our simple analysis, we have been assuming a rotation in phase space, followed by a thin kick due to the </a:t>
                </a:r>
                <a:r>
                  <a:rPr lang="en-GB" dirty="0" err="1">
                    <a:latin typeface="Calibri" pitchFamily="34" charset="0"/>
                    <a:cs typeface="Calibri" pitchFamily="34" charset="0"/>
                  </a:rPr>
                  <a:t>sextupole</a:t>
                </a:r>
                <a:r>
                  <a:rPr lang="en-GB" dirty="0">
                    <a:latin typeface="Calibri" pitchFamily="34" charset="0"/>
                    <a:cs typeface="Calibri" pitchFamily="34" charset="0"/>
                  </a:rPr>
                  <a:t>.</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Rotation for turn </a:t>
                </a:r>
                <a14:m>
                  <m:oMath xmlns:m="http://schemas.openxmlformats.org/officeDocument/2006/math">
                    <m:r>
                      <a:rPr lang="en-GB" i="1" dirty="0">
                        <a:latin typeface="Cambria Math" panose="02040503050406030204" pitchFamily="18" charset="0"/>
                        <a:cs typeface="Calibri" pitchFamily="34" charset="0"/>
                      </a:rPr>
                      <m:t>𝑛</m:t>
                    </m:r>
                  </m:oMath>
                </a14:m>
                <a:r>
                  <a:rPr lang="en-GB" dirty="0">
                    <a:latin typeface="Calibri" pitchFamily="34" charset="0"/>
                    <a:cs typeface="Calibri" pitchFamily="34" charset="0"/>
                  </a:rPr>
                  <a: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m:rPr>
                                        <m:brk m:alnAt="7"/>
                                      </m:rPr>
                                      <a:rPr lang="en-GB" i="1">
                                        <a:latin typeface="Cambria Math" panose="02040503050406030204" pitchFamily="18" charset="0"/>
                                        <a:cs typeface="Calibri" pitchFamily="34" charset="0"/>
                                      </a:rPr>
                                      <m:t>𝑛</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e>
                            </m:mr>
                          </m:m>
                        </m:e>
                      </m:d>
                      <m:r>
                        <a:rPr lang="en-GB" i="1">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m>
                            <m:mPr>
                              <m:mcs>
                                <m:mc>
                                  <m:mcPr>
                                    <m:count m:val="2"/>
                                    <m:mcJc m:val="center"/>
                                  </m:mcPr>
                                </m:mc>
                              </m:mcs>
                              <m:ctrlPr>
                                <a:rPr lang="en-GB" i="1">
                                  <a:latin typeface="Cambria Math" panose="02040503050406030204" pitchFamily="18" charset="0"/>
                                  <a:cs typeface="Calibri" pitchFamily="34" charset="0"/>
                                </a:rPr>
                              </m:ctrlPr>
                            </m:mPr>
                            <m:mr>
                              <m:e>
                                <m:func>
                                  <m:funcPr>
                                    <m:ctrlPr>
                                      <a:rPr lang="en-GB" i="1">
                                        <a:latin typeface="Cambria Math" panose="02040503050406030204" pitchFamily="18" charset="0"/>
                                        <a:cs typeface="Calibri" pitchFamily="34" charset="0"/>
                                      </a:rPr>
                                    </m:ctrlPr>
                                  </m:funcPr>
                                  <m:fName>
                                    <m:r>
                                      <m:rPr>
                                        <m:sty m:val="p"/>
                                        <m:brk m:alnAt="7"/>
                                      </m:rPr>
                                      <a:rPr lang="en-GB">
                                        <a:latin typeface="Cambria Math" panose="02040503050406030204" pitchFamily="18" charset="0"/>
                                        <a:cs typeface="Calibri" pitchFamily="34" charset="0"/>
                                      </a:rPr>
                                      <m:t>c</m:t>
                                    </m:r>
                                    <m:r>
                                      <m:rPr>
                                        <m:sty m:val="p"/>
                                      </m:rPr>
                                      <a:rPr lang="en-GB">
                                        <a:latin typeface="Cambria Math" panose="02040503050406030204" pitchFamily="18" charset="0"/>
                                        <a:cs typeface="Calibri" pitchFamily="34" charset="0"/>
                                      </a:rPr>
                                      <m:t>os</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r>
                              <m:e>
                                <m:func>
                                  <m:funcPr>
                                    <m:ctrlPr>
                                      <a:rPr lang="en-GB" i="1">
                                        <a:latin typeface="Cambria Math" panose="02040503050406030204" pitchFamily="18" charset="0"/>
                                        <a:cs typeface="Calibri" pitchFamily="34" charset="0"/>
                                      </a:rPr>
                                    </m:ctrlPr>
                                  </m:funcPr>
                                  <m:fName>
                                    <m:r>
                                      <a:rPr lang="en-GB">
                                        <a:latin typeface="Cambria Math" panose="02040503050406030204" pitchFamily="18" charset="0"/>
                                        <a:cs typeface="Calibri" pitchFamily="34" charset="0"/>
                                      </a:rPr>
                                      <m:t>−</m:t>
                                    </m:r>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brk m:alnAt="7"/>
                                      </m:rPr>
                                      <a:rPr lang="en-GB">
                                        <a:latin typeface="Cambria Math" panose="02040503050406030204" pitchFamily="18" charset="0"/>
                                        <a:cs typeface="Calibri" pitchFamily="34" charset="0"/>
                                      </a:rPr>
                                      <m:t>c</m:t>
                                    </m:r>
                                    <m:r>
                                      <m:rPr>
                                        <m:sty m:val="p"/>
                                      </m:rPr>
                                      <a:rPr lang="en-GB">
                                        <a:latin typeface="Cambria Math" panose="02040503050406030204" pitchFamily="18" charset="0"/>
                                        <a:cs typeface="Calibri" pitchFamily="34" charset="0"/>
                                      </a:rPr>
                                      <m:t>os</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
                        </m:e>
                      </m:d>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m:t>
                                    </m:r>
                                    <m:r>
                                      <m:rPr>
                                        <m:brk m:alnAt="7"/>
                                      </m:rPr>
                                      <a:rPr lang="en-GB" i="1">
                                        <a:latin typeface="Cambria Math" panose="02040503050406030204" pitchFamily="18" charset="0"/>
                                        <a:cs typeface="Calibri" pitchFamily="34" charset="0"/>
                                      </a:rPr>
                                      <m:t>1</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−1</m:t>
                                    </m:r>
                                  </m:sub>
                                </m:sSub>
                              </m:e>
                            </m:mr>
                          </m:m>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err="1">
                    <a:latin typeface="Calibri" pitchFamily="34" charset="0"/>
                    <a:cs typeface="Calibri" pitchFamily="34" charset="0"/>
                  </a:rPr>
                  <a:t>Sextupole</a:t>
                </a:r>
                <a:r>
                  <a:rPr lang="en-GB" dirty="0">
                    <a:latin typeface="Calibri" pitchFamily="34" charset="0"/>
                    <a:cs typeface="Calibri" pitchFamily="34" charset="0"/>
                  </a:rPr>
                  <a:t> kick:</a:t>
                </a:r>
              </a:p>
              <a:p>
                <a:pPr indent="3500438" algn="just"/>
                <a:r>
                  <a:rPr lang="en-GB" dirty="0">
                    <a:latin typeface="Calibri" pitchFamily="34" charset="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sub>
                    </m:sSub>
                  </m:oMath>
                </a14:m>
                <a:endParaRPr lang="en-GB" dirty="0">
                  <a:latin typeface="Calibri" pitchFamily="34" charset="0"/>
                  <a:cs typeface="Calibri" pitchFamily="34" charset="0"/>
                </a:endParaRPr>
              </a:p>
              <a:p>
                <a:pPr indent="3500438"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2</m:t>
                        </m:r>
                      </m:den>
                    </m:f>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𝐿</m:t>
                    </m:r>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sub>
                      <m:sup>
                        <m:r>
                          <a:rPr lang="en-GB" i="1">
                            <a:latin typeface="Cambria Math" panose="02040503050406030204" pitchFamily="18" charset="0"/>
                            <a:cs typeface="Calibri" pitchFamily="34" charset="0"/>
                          </a:rPr>
                          <m:t>2</m:t>
                        </m:r>
                      </m:sup>
                    </m:sSubSup>
                  </m:oMath>
                </a14:m>
                <a:endParaRPr lang="en-GB" dirty="0">
                  <a:latin typeface="Calibri" pitchFamily="34" charset="0"/>
                  <a:cs typeface="Calibri" pitchFamily="34" charset="0"/>
                </a:endParaRPr>
              </a:p>
              <a:p>
                <a:pPr indent="3500438" algn="just"/>
                <a:endParaRPr lang="en-GB" dirty="0">
                  <a:latin typeface="Calibri" pitchFamily="34" charset="0"/>
                  <a:cs typeface="Calibri" pitchFamily="34" charset="0"/>
                </a:endParaRPr>
              </a:p>
              <a:p>
                <a:pPr algn="just"/>
                <a:r>
                  <a:rPr lang="en-GB" dirty="0">
                    <a:latin typeface="Calibri" pitchFamily="34" charset="0"/>
                    <a:cs typeface="Calibri" pitchFamily="34" charset="0"/>
                  </a:rPr>
                  <a:t>Let us consider two special cases; one with a phase advance of </a:t>
                </a:r>
                <a14:m>
                  <m:oMath xmlns:m="http://schemas.openxmlformats.org/officeDocument/2006/math">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𝜋</m:t>
                    </m:r>
                  </m:oMath>
                </a14:m>
                <a:r>
                  <a:rPr lang="en-GB" dirty="0">
                    <a:latin typeface="Calibri" pitchFamily="34" charset="0"/>
                    <a:cs typeface="Calibri" pitchFamily="34" charset="0"/>
                  </a:rPr>
                  <a:t> between </a:t>
                </a:r>
                <a:r>
                  <a:rPr lang="en-GB" dirty="0" err="1">
                    <a:latin typeface="Calibri" pitchFamily="34" charset="0"/>
                    <a:cs typeface="Calibri" pitchFamily="34" charset="0"/>
                  </a:rPr>
                  <a:t>sextupoles</a:t>
                </a:r>
                <a:r>
                  <a:rPr lang="en-GB" dirty="0">
                    <a:latin typeface="Calibri" pitchFamily="34" charset="0"/>
                    <a:cs typeface="Calibri" pitchFamily="34" charset="0"/>
                  </a:rPr>
                  <a:t>, and one with </a:t>
                </a:r>
                <a14:m>
                  <m:oMath xmlns:m="http://schemas.openxmlformats.org/officeDocument/2006/math">
                    <m:r>
                      <a:rPr lang="en-GB" i="1">
                        <a:latin typeface="Cambria Math" panose="02040503050406030204" pitchFamily="18" charset="0"/>
                        <a:cs typeface="Calibri" pitchFamily="34" charset="0"/>
                      </a:rPr>
                      <m:t>𝜋</m:t>
                    </m:r>
                  </m:oMath>
                </a14:m>
                <a:r>
                  <a:rPr lang="en-GB" dirty="0">
                    <a:latin typeface="Calibri" pitchFamily="34" charset="0"/>
                    <a:cs typeface="Calibri" pitchFamily="34" charset="0"/>
                  </a:rPr>
                  <a:t> phase advance.</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5450531"/>
              </a:xfrm>
              <a:prstGeom prst="rect">
                <a:avLst/>
              </a:prstGeom>
              <a:blipFill>
                <a:blip r:embed="rId3"/>
                <a:stretch>
                  <a:fillRect l="-649" t="-671" r="-649" b="-895"/>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A888CBDB-14EC-49CE-BBDD-E1D64C25DF36}"/>
              </a:ext>
            </a:extLst>
          </p:cNvPr>
          <p:cNvSpPr>
            <a:spLocks noGrp="1"/>
          </p:cNvSpPr>
          <p:nvPr>
            <p:ph type="sldNum" sz="quarter" idx="12"/>
          </p:nvPr>
        </p:nvSpPr>
        <p:spPr/>
        <p:txBody>
          <a:bodyPr/>
          <a:lstStyle/>
          <a:p>
            <a:fld id="{D473C130-3E9B-48A0-A9B6-17B6A4C78644}" type="slidenum">
              <a:rPr lang="en-GB" smtClean="0"/>
              <a:t>20</a:t>
            </a:fld>
            <a:endParaRPr lang="en-GB"/>
          </a:p>
        </p:txBody>
      </p:sp>
    </p:spTree>
    <p:extLst>
      <p:ext uri="{BB962C8B-B14F-4D97-AF65-F5344CB8AC3E}">
        <p14:creationId xmlns:p14="http://schemas.microsoft.com/office/powerpoint/2010/main" val="8106502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6487995"/>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Resonances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Assuming a phase advance of </a:t>
                </a:r>
                <a14:m>
                  <m:oMath xmlns:m="http://schemas.openxmlformats.org/officeDocument/2006/math">
                    <m:r>
                      <a:rPr lang="en-GB" b="0" i="1" smtClean="0">
                        <a:latin typeface="Cambria Math" panose="02040503050406030204" pitchFamily="18" charset="0"/>
                        <a:cs typeface="Calibri" pitchFamily="34" charset="0"/>
                      </a:rPr>
                      <m:t>𝜋</m:t>
                    </m:r>
                  </m:oMath>
                </a14:m>
                <a:r>
                  <a:rPr lang="en-GB" dirty="0">
                    <a:latin typeface="Calibri" pitchFamily="34" charset="0"/>
                    <a:cs typeface="Calibri" pitchFamily="34" charset="0"/>
                  </a:rPr>
                  <a:t> (</a:t>
                </a:r>
                <a14:m>
                  <m:oMath xmlns:m="http://schemas.openxmlformats.org/officeDocument/2006/math">
                    <m:r>
                      <a:rPr lang="en-GB" b="0" i="1" dirty="0" smtClean="0">
                        <a:latin typeface="Cambria Math" panose="02040503050406030204" pitchFamily="18" charset="0"/>
                        <a:cs typeface="Calibri" pitchFamily="34" charset="0"/>
                      </a:rPr>
                      <m:t>𝜇</m:t>
                    </m:r>
                    <m:r>
                      <a:rPr lang="en-GB" b="0" i="1" dirty="0" smtClean="0">
                        <a:latin typeface="Cambria Math" panose="02040503050406030204" pitchFamily="18" charset="0"/>
                        <a:cs typeface="Calibri" pitchFamily="34" charset="0"/>
                      </a:rPr>
                      <m:t>=0.5</m:t>
                    </m:r>
                  </m:oMath>
                </a14:m>
                <a:r>
                  <a:rPr lang="en-GB" dirty="0">
                    <a:latin typeface="Calibri" pitchFamily="34" charset="0"/>
                    <a:cs typeface="Calibri" pitchFamily="34" charset="0"/>
                  </a:rPr>
                  <a:t>), the rotation in phase space reduces to </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m:rPr>
                                        <m:brk m:alnAt="7"/>
                                      </m:rPr>
                                      <a:rPr lang="en-GB" i="1">
                                        <a:latin typeface="Cambria Math" panose="02040503050406030204" pitchFamily="18" charset="0"/>
                                        <a:cs typeface="Calibri" pitchFamily="34" charset="0"/>
                                      </a:rPr>
                                      <m:t>𝑛</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e>
                            </m:mr>
                          </m:m>
                        </m:e>
                      </m:d>
                      <m:r>
                        <a:rPr lang="en-GB" i="1">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m>
                            <m:mPr>
                              <m:mcs>
                                <m:mc>
                                  <m:mcPr>
                                    <m:count m:val="2"/>
                                    <m:mcJc m:val="center"/>
                                  </m:mcPr>
                                </m:mc>
                              </m:mcs>
                              <m:ctrlPr>
                                <a:rPr lang="en-GB" i="1">
                                  <a:latin typeface="Cambria Math" panose="02040503050406030204" pitchFamily="18" charset="0"/>
                                  <a:cs typeface="Calibri" pitchFamily="34" charset="0"/>
                                </a:rPr>
                              </m:ctrlPr>
                            </m:mPr>
                            <m:mr>
                              <m:e>
                                <m:func>
                                  <m:funcPr>
                                    <m:ctrlPr>
                                      <a:rPr lang="en-GB" i="1">
                                        <a:latin typeface="Cambria Math" panose="02040503050406030204" pitchFamily="18" charset="0"/>
                                        <a:cs typeface="Calibri" pitchFamily="34" charset="0"/>
                                      </a:rPr>
                                    </m:ctrlPr>
                                  </m:funcPr>
                                  <m:fName>
                                    <m:r>
                                      <m:rPr>
                                        <m:sty m:val="p"/>
                                        <m:brk m:alnAt="7"/>
                                      </m:rPr>
                                      <a:rPr lang="en-GB">
                                        <a:latin typeface="Cambria Math" panose="02040503050406030204" pitchFamily="18" charset="0"/>
                                        <a:cs typeface="Calibri" pitchFamily="34" charset="0"/>
                                      </a:rPr>
                                      <m:t>c</m:t>
                                    </m:r>
                                    <m:r>
                                      <m:rPr>
                                        <m:sty m:val="p"/>
                                      </m:rPr>
                                      <a:rPr lang="en-GB">
                                        <a:latin typeface="Cambria Math" panose="02040503050406030204" pitchFamily="18" charset="0"/>
                                        <a:cs typeface="Calibri" pitchFamily="34" charset="0"/>
                                      </a:rPr>
                                      <m:t>os</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r>
                              <m:e>
                                <m:func>
                                  <m:funcPr>
                                    <m:ctrlPr>
                                      <a:rPr lang="en-GB" i="1">
                                        <a:latin typeface="Cambria Math" panose="02040503050406030204" pitchFamily="18" charset="0"/>
                                        <a:cs typeface="Calibri" pitchFamily="34" charset="0"/>
                                      </a:rPr>
                                    </m:ctrlPr>
                                  </m:funcPr>
                                  <m:fName>
                                    <m:r>
                                      <a:rPr lang="en-GB">
                                        <a:latin typeface="Cambria Math" panose="02040503050406030204" pitchFamily="18" charset="0"/>
                                        <a:cs typeface="Calibri" pitchFamily="34" charset="0"/>
                                      </a:rPr>
                                      <m:t>−</m:t>
                                    </m:r>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brk m:alnAt="7"/>
                                      </m:rPr>
                                      <a:rPr lang="en-GB">
                                        <a:latin typeface="Cambria Math" panose="02040503050406030204" pitchFamily="18" charset="0"/>
                                        <a:cs typeface="Calibri" pitchFamily="34" charset="0"/>
                                      </a:rPr>
                                      <m:t>c</m:t>
                                    </m:r>
                                    <m:r>
                                      <m:rPr>
                                        <m:sty m:val="p"/>
                                      </m:rPr>
                                      <a:rPr lang="en-GB">
                                        <a:latin typeface="Cambria Math" panose="02040503050406030204" pitchFamily="18" charset="0"/>
                                        <a:cs typeface="Calibri" pitchFamily="34" charset="0"/>
                                      </a:rPr>
                                      <m:t>os</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
                        </m:e>
                      </m:d>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m:t>
                                    </m:r>
                                    <m:r>
                                      <m:rPr>
                                        <m:brk m:alnAt="7"/>
                                      </m:rPr>
                                      <a:rPr lang="en-GB" i="1">
                                        <a:latin typeface="Cambria Math" panose="02040503050406030204" pitchFamily="18" charset="0"/>
                                        <a:cs typeface="Calibri" pitchFamily="34" charset="0"/>
                                      </a:rPr>
                                      <m:t>1</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−1</m:t>
                                    </m:r>
                                  </m:sub>
                                </m:sSub>
                              </m:e>
                            </m:mr>
                          </m:m>
                        </m:e>
                      </m:d>
                      <m:r>
                        <a:rPr lang="en-GB" i="1">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m>
                            <m:mPr>
                              <m:mcs>
                                <m:mc>
                                  <m:mcPr>
                                    <m:count m:val="2"/>
                                    <m:mcJc m:val="center"/>
                                  </m:mcPr>
                                </m:mc>
                              </m:mcs>
                              <m:ctrlPr>
                                <a:rPr lang="en-GB" i="1">
                                  <a:latin typeface="Cambria Math" panose="02040503050406030204" pitchFamily="18" charset="0"/>
                                  <a:cs typeface="Calibri" pitchFamily="34" charset="0"/>
                                </a:rPr>
                              </m:ctrlPr>
                            </m:mPr>
                            <m:mr>
                              <m:e>
                                <m:r>
                                  <m:rPr>
                                    <m:brk m:alnAt="7"/>
                                  </m:rP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1</m:t>
                                </m:r>
                              </m:e>
                              <m:e>
                                <m:r>
                                  <a:rPr lang="en-GB" b="0" i="1" smtClean="0">
                                    <a:latin typeface="Cambria Math" panose="02040503050406030204" pitchFamily="18" charset="0"/>
                                    <a:cs typeface="Calibri" pitchFamily="34" charset="0"/>
                                  </a:rPr>
                                  <m:t>0</m:t>
                                </m:r>
                              </m:e>
                            </m:mr>
                            <m:mr>
                              <m:e>
                                <m:r>
                                  <a:rPr lang="en-GB" b="0" i="1" smtClean="0">
                                    <a:latin typeface="Cambria Math" panose="02040503050406030204" pitchFamily="18" charset="0"/>
                                    <a:cs typeface="Calibri" pitchFamily="34" charset="0"/>
                                  </a:rPr>
                                  <m:t>0</m:t>
                                </m:r>
                              </m:e>
                              <m:e>
                                <m:r>
                                  <a:rPr lang="en-GB" b="0" i="1" smtClean="0">
                                    <a:latin typeface="Cambria Math" panose="02040503050406030204" pitchFamily="18" charset="0"/>
                                    <a:cs typeface="Calibri" pitchFamily="34" charset="0"/>
                                  </a:rPr>
                                  <m:t>−1</m:t>
                                </m:r>
                              </m:e>
                            </m:mr>
                          </m:m>
                        </m:e>
                      </m:d>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m:t>
                                    </m:r>
                                    <m:r>
                                      <m:rPr>
                                        <m:brk m:alnAt="7"/>
                                      </m:rPr>
                                      <a:rPr lang="en-GB" i="1">
                                        <a:latin typeface="Cambria Math" panose="02040503050406030204" pitchFamily="18" charset="0"/>
                                        <a:cs typeface="Calibri" pitchFamily="34" charset="0"/>
                                      </a:rPr>
                                      <m:t>1</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−1</m:t>
                                    </m:r>
                                  </m:sub>
                                </m:sSub>
                              </m:e>
                            </m:mr>
                          </m:m>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i.e., both the position and angle of the particle change sign at the entrance to the magnet on each passage</a:t>
                </a:r>
              </a:p>
              <a:p>
                <a:pPr indent="3224213"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𝑛</m:t>
                        </m:r>
                        <m:r>
                          <a:rPr lang="en-GB" b="0" i="1" smtClean="0">
                            <a:latin typeface="Cambria Math" panose="02040503050406030204" pitchFamily="18" charset="0"/>
                            <a:cs typeface="Calibri" pitchFamily="34" charset="0"/>
                          </a:rPr>
                          <m:t>−1</m:t>
                        </m:r>
                      </m:sub>
                    </m:sSub>
                  </m:oMath>
                </a14:m>
                <a:endParaRPr lang="en-GB" dirty="0">
                  <a:latin typeface="Calibri" pitchFamily="34" charset="0"/>
                  <a:cs typeface="Calibri" pitchFamily="34" charset="0"/>
                </a:endParaRPr>
              </a:p>
              <a:p>
                <a:pPr indent="3224213" algn="just"/>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𝑛</m:t>
                        </m:r>
                        <m:r>
                          <a:rPr lang="en-GB" b="0" i="1" smtClean="0">
                            <a:latin typeface="Cambria Math" panose="02040503050406030204" pitchFamily="18" charset="0"/>
                            <a:cs typeface="Calibri" pitchFamily="34" charset="0"/>
                          </a:rPr>
                          <m:t>−1</m:t>
                        </m:r>
                      </m:sub>
                    </m:sSub>
                  </m:oMath>
                </a14:m>
                <a:r>
                  <a:rPr lang="en-GB" dirty="0">
                    <a:latin typeface="Calibri" pitchFamily="34" charset="0"/>
                    <a:cs typeface="Calibri" pitchFamily="34" charset="0"/>
                  </a:rPr>
                  <a:t> </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combined change from the rotation in phase space plus the </a:t>
                </a:r>
                <a:r>
                  <a:rPr lang="en-GB" dirty="0" err="1">
                    <a:latin typeface="Calibri" pitchFamily="34" charset="0"/>
                    <a:cs typeface="Calibri" pitchFamily="34" charset="0"/>
                  </a:rPr>
                  <a:t>sextupole</a:t>
                </a:r>
                <a:r>
                  <a:rPr lang="en-GB" dirty="0">
                    <a:latin typeface="Calibri" pitchFamily="34" charset="0"/>
                    <a:cs typeface="Calibri" pitchFamily="34" charset="0"/>
                  </a:rPr>
                  <a:t> kick is to change the particle coordinates such that </a:t>
                </a:r>
              </a:p>
              <a:p>
                <a:pPr algn="just"/>
                <a:endParaRPr lang="en-GB" sz="1200" dirty="0">
                  <a:latin typeface="Calibri" pitchFamily="34" charset="0"/>
                  <a:cs typeface="Calibri" pitchFamily="34" charset="0"/>
                </a:endParaRPr>
              </a:p>
              <a:p>
                <a:pPr indent="3497263"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0</m:t>
                        </m:r>
                      </m:sub>
                    </m:sSub>
                  </m:oMath>
                </a14:m>
                <a:endParaRPr lang="en-GB" dirty="0">
                  <a:latin typeface="Calibri" pitchFamily="34" charset="0"/>
                  <a:cs typeface="Calibri" pitchFamily="34" charset="0"/>
                </a:endParaRPr>
              </a:p>
              <a:p>
                <a:pPr indent="3500438"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2</m:t>
                        </m:r>
                      </m:den>
                    </m:f>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𝐿</m:t>
                    </m:r>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0</m:t>
                        </m:r>
                      </m:sub>
                      <m:sup>
                        <m:r>
                          <a:rPr lang="en-GB" i="1">
                            <a:latin typeface="Cambria Math" panose="02040503050406030204" pitchFamily="18" charset="0"/>
                            <a:cs typeface="Calibri" pitchFamily="34" charset="0"/>
                          </a:rPr>
                          <m:t>2</m:t>
                        </m:r>
                      </m:sup>
                    </m:sSubSup>
                  </m:oMath>
                </a14:m>
                <a:endParaRPr lang="en-GB" dirty="0">
                  <a:latin typeface="Calibri" pitchFamily="34" charset="0"/>
                  <a:cs typeface="Calibri" pitchFamily="34" charset="0"/>
                </a:endParaRPr>
              </a:p>
              <a:p>
                <a:pPr indent="3500438" algn="just"/>
                <a:endParaRPr lang="en-GB" dirty="0">
                  <a:latin typeface="Calibri" pitchFamily="34" charset="0"/>
                  <a:cs typeface="Calibri" pitchFamily="34" charset="0"/>
                </a:endParaRPr>
              </a:p>
              <a:p>
                <a:pPr algn="just"/>
                <a:r>
                  <a:rPr lang="en-GB" dirty="0">
                    <a:latin typeface="Calibri" pitchFamily="34" charset="0"/>
                    <a:cs typeface="Calibri" pitchFamily="34" charset="0"/>
                  </a:rPr>
                  <a:t>On the second passage, we have</a:t>
                </a:r>
              </a:p>
              <a:p>
                <a:pPr indent="3497263"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1</m:t>
                        </m:r>
                      </m:sub>
                    </m:sSub>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0</m:t>
                        </m:r>
                      </m:sub>
                    </m:sSub>
                  </m:oMath>
                </a14:m>
                <a:endParaRPr lang="en-GB" dirty="0">
                  <a:latin typeface="Calibri" pitchFamily="34" charset="0"/>
                  <a:cs typeface="Calibri" pitchFamily="34" charset="0"/>
                </a:endParaRPr>
              </a:p>
              <a:p>
                <a:pPr indent="3500438"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2</m:t>
                        </m:r>
                      </m:den>
                    </m:f>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𝐿</m:t>
                    </m:r>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1</m:t>
                        </m:r>
                      </m:sub>
                      <m:sup>
                        <m:r>
                          <a:rPr lang="en-GB" i="1">
                            <a:latin typeface="Cambria Math" panose="02040503050406030204" pitchFamily="18" charset="0"/>
                            <a:cs typeface="Calibri" pitchFamily="34" charset="0"/>
                          </a:rPr>
                          <m:t>2</m:t>
                        </m:r>
                      </m:sup>
                    </m:sSubSup>
                    <m:r>
                      <a:rPr lang="en-GB" b="0" i="1" smtClean="0">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0</m:t>
                        </m:r>
                      </m:sub>
                    </m:sSub>
                  </m:oMath>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effect of one </a:t>
                </a:r>
                <a:r>
                  <a:rPr lang="en-GB" dirty="0" err="1">
                    <a:latin typeface="Calibri" pitchFamily="34" charset="0"/>
                    <a:cs typeface="Calibri" pitchFamily="34" charset="0"/>
                  </a:rPr>
                  <a:t>sextupole</a:t>
                </a:r>
                <a:r>
                  <a:rPr lang="en-GB" dirty="0">
                    <a:latin typeface="Calibri" pitchFamily="34" charset="0"/>
                    <a:cs typeface="Calibri" pitchFamily="34" charset="0"/>
                  </a:rPr>
                  <a:t> kick is cancelled out by the next, and the motion is stable.</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6487995"/>
              </a:xfrm>
              <a:prstGeom prst="rect">
                <a:avLst/>
              </a:prstGeom>
              <a:blipFill>
                <a:blip r:embed="rId3"/>
                <a:stretch>
                  <a:fillRect l="-649" t="-564" r="-649" b="-564"/>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EA3F5CFA-62EF-48AD-BAAB-D644909A8902}"/>
              </a:ext>
            </a:extLst>
          </p:cNvPr>
          <p:cNvSpPr>
            <a:spLocks noGrp="1"/>
          </p:cNvSpPr>
          <p:nvPr>
            <p:ph type="sldNum" sz="quarter" idx="12"/>
          </p:nvPr>
        </p:nvSpPr>
        <p:spPr/>
        <p:txBody>
          <a:bodyPr/>
          <a:lstStyle/>
          <a:p>
            <a:fld id="{D473C130-3E9B-48A0-A9B6-17B6A4C78644}" type="slidenum">
              <a:rPr lang="en-GB" smtClean="0"/>
              <a:t>21</a:t>
            </a:fld>
            <a:endParaRPr lang="en-GB"/>
          </a:p>
        </p:txBody>
      </p:sp>
    </p:spTree>
    <p:extLst>
      <p:ext uri="{BB962C8B-B14F-4D97-AF65-F5344CB8AC3E}">
        <p14:creationId xmlns:p14="http://schemas.microsoft.com/office/powerpoint/2010/main" val="370038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6672661"/>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Resonances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Now let us consider a phase advance of 2</a:t>
                </a:r>
                <a14:m>
                  <m:oMath xmlns:m="http://schemas.openxmlformats.org/officeDocument/2006/math">
                    <m:r>
                      <a:rPr lang="en-GB" b="0" i="1" smtClean="0">
                        <a:latin typeface="Cambria Math" panose="02040503050406030204" pitchFamily="18" charset="0"/>
                        <a:cs typeface="Calibri" pitchFamily="34" charset="0"/>
                      </a:rPr>
                      <m:t>𝜋</m:t>
                    </m:r>
                  </m:oMath>
                </a14:m>
                <a:r>
                  <a:rPr lang="en-GB" dirty="0">
                    <a:latin typeface="Calibri" pitchFamily="34" charset="0"/>
                    <a:cs typeface="Calibri" pitchFamily="34" charset="0"/>
                  </a:rPr>
                  <a:t> (</a:t>
                </a:r>
                <a14:m>
                  <m:oMath xmlns:m="http://schemas.openxmlformats.org/officeDocument/2006/math">
                    <m:r>
                      <a:rPr lang="en-GB" b="0" i="1" dirty="0" smtClean="0">
                        <a:latin typeface="Cambria Math" panose="02040503050406030204" pitchFamily="18" charset="0"/>
                        <a:cs typeface="Calibri" pitchFamily="34" charset="0"/>
                      </a:rPr>
                      <m:t>𝜇</m:t>
                    </m:r>
                    <m:r>
                      <a:rPr lang="en-GB" b="0" i="1" dirty="0" smtClean="0">
                        <a:latin typeface="Cambria Math" panose="02040503050406030204" pitchFamily="18" charset="0"/>
                        <a:cs typeface="Calibri" pitchFamily="34" charset="0"/>
                      </a:rPr>
                      <m:t>=1</m:t>
                    </m:r>
                  </m:oMath>
                </a14:m>
                <a:r>
                  <a:rPr lang="en-GB" dirty="0">
                    <a:latin typeface="Calibri" pitchFamily="34" charset="0"/>
                    <a:cs typeface="Calibri" pitchFamily="34" charset="0"/>
                  </a:rPr>
                  <a:t>). The rotation in phase space becomes</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m:rPr>
                                        <m:brk m:alnAt="7"/>
                                      </m:rPr>
                                      <a:rPr lang="en-GB" i="1">
                                        <a:latin typeface="Cambria Math" panose="02040503050406030204" pitchFamily="18" charset="0"/>
                                        <a:cs typeface="Calibri" pitchFamily="34" charset="0"/>
                                      </a:rPr>
                                      <m:t>𝑛</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e>
                            </m:mr>
                          </m:m>
                        </m:e>
                      </m:d>
                      <m:r>
                        <a:rPr lang="en-GB" i="1">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m>
                            <m:mPr>
                              <m:mcs>
                                <m:mc>
                                  <m:mcPr>
                                    <m:count m:val="2"/>
                                    <m:mcJc m:val="center"/>
                                  </m:mcPr>
                                </m:mc>
                              </m:mcs>
                              <m:ctrlPr>
                                <a:rPr lang="en-GB" i="1">
                                  <a:latin typeface="Cambria Math" panose="02040503050406030204" pitchFamily="18" charset="0"/>
                                  <a:cs typeface="Calibri" pitchFamily="34" charset="0"/>
                                </a:rPr>
                              </m:ctrlPr>
                            </m:mPr>
                            <m:mr>
                              <m:e>
                                <m:func>
                                  <m:funcPr>
                                    <m:ctrlPr>
                                      <a:rPr lang="en-GB" i="1">
                                        <a:latin typeface="Cambria Math" panose="02040503050406030204" pitchFamily="18" charset="0"/>
                                        <a:cs typeface="Calibri" pitchFamily="34" charset="0"/>
                                      </a:rPr>
                                    </m:ctrlPr>
                                  </m:funcPr>
                                  <m:fName>
                                    <m:r>
                                      <m:rPr>
                                        <m:sty m:val="p"/>
                                        <m:brk m:alnAt="7"/>
                                      </m:rPr>
                                      <a:rPr lang="en-GB">
                                        <a:latin typeface="Cambria Math" panose="02040503050406030204" pitchFamily="18" charset="0"/>
                                        <a:cs typeface="Calibri" pitchFamily="34" charset="0"/>
                                      </a:rPr>
                                      <m:t>c</m:t>
                                    </m:r>
                                    <m:r>
                                      <m:rPr>
                                        <m:sty m:val="p"/>
                                      </m:rPr>
                                      <a:rPr lang="en-GB">
                                        <a:latin typeface="Cambria Math" panose="02040503050406030204" pitchFamily="18" charset="0"/>
                                        <a:cs typeface="Calibri" pitchFamily="34" charset="0"/>
                                      </a:rPr>
                                      <m:t>os</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r>
                              <m:e>
                                <m:func>
                                  <m:funcPr>
                                    <m:ctrlPr>
                                      <a:rPr lang="en-GB" i="1">
                                        <a:latin typeface="Cambria Math" panose="02040503050406030204" pitchFamily="18" charset="0"/>
                                        <a:cs typeface="Calibri" pitchFamily="34" charset="0"/>
                                      </a:rPr>
                                    </m:ctrlPr>
                                  </m:funcPr>
                                  <m:fName>
                                    <m:r>
                                      <a:rPr lang="en-GB">
                                        <a:latin typeface="Cambria Math" panose="02040503050406030204" pitchFamily="18" charset="0"/>
                                        <a:cs typeface="Calibri" pitchFamily="34" charset="0"/>
                                      </a:rPr>
                                      <m:t>−</m:t>
                                    </m:r>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brk m:alnAt="7"/>
                                      </m:rPr>
                                      <a:rPr lang="en-GB">
                                        <a:latin typeface="Cambria Math" panose="02040503050406030204" pitchFamily="18" charset="0"/>
                                        <a:cs typeface="Calibri" pitchFamily="34" charset="0"/>
                                      </a:rPr>
                                      <m:t>c</m:t>
                                    </m:r>
                                    <m:r>
                                      <m:rPr>
                                        <m:sty m:val="p"/>
                                      </m:rPr>
                                      <a:rPr lang="en-GB">
                                        <a:latin typeface="Cambria Math" panose="02040503050406030204" pitchFamily="18" charset="0"/>
                                        <a:cs typeface="Calibri" pitchFamily="34" charset="0"/>
                                      </a:rPr>
                                      <m:t>os</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
                        </m:e>
                      </m:d>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m:t>
                                    </m:r>
                                    <m:r>
                                      <m:rPr>
                                        <m:brk m:alnAt="7"/>
                                      </m:rPr>
                                      <a:rPr lang="en-GB" i="1">
                                        <a:latin typeface="Cambria Math" panose="02040503050406030204" pitchFamily="18" charset="0"/>
                                        <a:cs typeface="Calibri" pitchFamily="34" charset="0"/>
                                      </a:rPr>
                                      <m:t>1</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−1</m:t>
                                    </m:r>
                                  </m:sub>
                                </m:sSub>
                              </m:e>
                            </m:mr>
                          </m:m>
                        </m:e>
                      </m:d>
                      <m:r>
                        <a:rPr lang="en-GB" i="1">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m>
                            <m:mPr>
                              <m:mcs>
                                <m:mc>
                                  <m:mcPr>
                                    <m:count m:val="2"/>
                                    <m:mcJc m:val="center"/>
                                  </m:mcPr>
                                </m:mc>
                              </m:mcs>
                              <m:ctrlPr>
                                <a:rPr lang="en-GB" i="1">
                                  <a:latin typeface="Cambria Math" panose="02040503050406030204" pitchFamily="18" charset="0"/>
                                  <a:cs typeface="Calibri" pitchFamily="34" charset="0"/>
                                </a:rPr>
                              </m:ctrlPr>
                            </m:mPr>
                            <m:mr>
                              <m:e>
                                <m:r>
                                  <a:rPr lang="en-GB" b="0" i="1" smtClean="0">
                                    <a:latin typeface="Cambria Math" panose="02040503050406030204" pitchFamily="18" charset="0"/>
                                    <a:cs typeface="Calibri" pitchFamily="34" charset="0"/>
                                  </a:rPr>
                                  <m:t>1</m:t>
                                </m:r>
                              </m:e>
                              <m:e>
                                <m:r>
                                  <a:rPr lang="en-GB" b="0" i="1" smtClean="0">
                                    <a:latin typeface="Cambria Math" panose="02040503050406030204" pitchFamily="18" charset="0"/>
                                    <a:cs typeface="Calibri" pitchFamily="34" charset="0"/>
                                  </a:rPr>
                                  <m:t>0</m:t>
                                </m:r>
                              </m:e>
                            </m:mr>
                            <m:mr>
                              <m:e>
                                <m:r>
                                  <a:rPr lang="en-GB" b="0" i="1" smtClean="0">
                                    <a:latin typeface="Cambria Math" panose="02040503050406030204" pitchFamily="18" charset="0"/>
                                    <a:cs typeface="Calibri" pitchFamily="34" charset="0"/>
                                  </a:rPr>
                                  <m:t>0</m:t>
                                </m:r>
                              </m:e>
                              <m:e>
                                <m:r>
                                  <a:rPr lang="en-GB" b="0" i="1" smtClean="0">
                                    <a:latin typeface="Cambria Math" panose="02040503050406030204" pitchFamily="18" charset="0"/>
                                    <a:cs typeface="Calibri" pitchFamily="34" charset="0"/>
                                  </a:rPr>
                                  <m:t>1</m:t>
                                </m:r>
                              </m:e>
                            </m:mr>
                          </m:m>
                        </m:e>
                      </m:d>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m:t>
                                    </m:r>
                                    <m:r>
                                      <m:rPr>
                                        <m:brk m:alnAt="7"/>
                                      </m:rPr>
                                      <a:rPr lang="en-GB" i="1">
                                        <a:latin typeface="Cambria Math" panose="02040503050406030204" pitchFamily="18" charset="0"/>
                                        <a:cs typeface="Calibri" pitchFamily="34" charset="0"/>
                                      </a:rPr>
                                      <m:t>1</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−1</m:t>
                                    </m:r>
                                  </m:sub>
                                </m:sSub>
                              </m:e>
                            </m:mr>
                          </m:m>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i.e., both the position and angle of the particle are unchanged:</a:t>
                </a:r>
              </a:p>
              <a:p>
                <a:pPr algn="just"/>
                <a:endParaRPr lang="en-GB" sz="1200" dirty="0">
                  <a:latin typeface="Calibri" pitchFamily="34" charset="0"/>
                  <a:cs typeface="Calibri" pitchFamily="34" charset="0"/>
                </a:endParaRPr>
              </a:p>
              <a:p>
                <a:pPr indent="3224213"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𝑛</m:t>
                        </m:r>
                        <m:r>
                          <a:rPr lang="en-GB" b="0" i="1" smtClean="0">
                            <a:latin typeface="Cambria Math" panose="02040503050406030204" pitchFamily="18" charset="0"/>
                            <a:cs typeface="Calibri" pitchFamily="34" charset="0"/>
                          </a:rPr>
                          <m:t>−1</m:t>
                        </m:r>
                      </m:sub>
                    </m:sSub>
                  </m:oMath>
                </a14:m>
                <a:endParaRPr lang="en-GB" dirty="0">
                  <a:latin typeface="Calibri" pitchFamily="34" charset="0"/>
                  <a:cs typeface="Calibri" pitchFamily="34" charset="0"/>
                </a:endParaRPr>
              </a:p>
              <a:p>
                <a:pPr indent="3224213" algn="just"/>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𝑛</m:t>
                        </m:r>
                        <m:r>
                          <a:rPr lang="en-GB" b="0" i="1" smtClean="0">
                            <a:latin typeface="Cambria Math" panose="02040503050406030204" pitchFamily="18" charset="0"/>
                            <a:cs typeface="Calibri" pitchFamily="34" charset="0"/>
                          </a:rPr>
                          <m:t>−1</m:t>
                        </m:r>
                      </m:sub>
                    </m:sSub>
                  </m:oMath>
                </a14:m>
                <a:r>
                  <a:rPr lang="en-GB" dirty="0">
                    <a:latin typeface="Calibri" pitchFamily="34" charset="0"/>
                    <a:cs typeface="Calibri" pitchFamily="34" charset="0"/>
                  </a:rPr>
                  <a:t> </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combined impact of the rotation and </a:t>
                </a:r>
                <a:r>
                  <a:rPr lang="en-GB" dirty="0" err="1">
                    <a:latin typeface="Calibri" pitchFamily="34" charset="0"/>
                    <a:cs typeface="Calibri" pitchFamily="34" charset="0"/>
                  </a:rPr>
                  <a:t>sextupole</a:t>
                </a:r>
                <a:r>
                  <a:rPr lang="en-GB" dirty="0">
                    <a:latin typeface="Calibri" pitchFamily="34" charset="0"/>
                    <a:cs typeface="Calibri" pitchFamily="34" charset="0"/>
                  </a:rPr>
                  <a:t> kick is therefore</a:t>
                </a:r>
              </a:p>
              <a:p>
                <a:pPr algn="just"/>
                <a:endParaRPr lang="en-GB" sz="1200" dirty="0">
                  <a:latin typeface="Calibri" pitchFamily="34" charset="0"/>
                  <a:cs typeface="Calibri" pitchFamily="34" charset="0"/>
                </a:endParaRPr>
              </a:p>
              <a:p>
                <a:pPr indent="3497263"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0</m:t>
                        </m:r>
                      </m:sub>
                    </m:sSub>
                  </m:oMath>
                </a14:m>
                <a:endParaRPr lang="en-GB" dirty="0">
                  <a:latin typeface="Calibri" pitchFamily="34" charset="0"/>
                  <a:cs typeface="Calibri" pitchFamily="34" charset="0"/>
                </a:endParaRPr>
              </a:p>
              <a:p>
                <a:pPr indent="3500438"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2</m:t>
                        </m:r>
                      </m:den>
                    </m:f>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𝐿</m:t>
                    </m:r>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0</m:t>
                        </m:r>
                      </m:sub>
                      <m:sup>
                        <m:r>
                          <a:rPr lang="en-GB" i="1">
                            <a:latin typeface="Cambria Math" panose="02040503050406030204" pitchFamily="18" charset="0"/>
                            <a:cs typeface="Calibri" pitchFamily="34" charset="0"/>
                          </a:rPr>
                          <m:t>2</m:t>
                        </m:r>
                      </m:sup>
                    </m:sSubSup>
                  </m:oMath>
                </a14:m>
                <a:endParaRPr lang="en-GB" dirty="0">
                  <a:latin typeface="Calibri" pitchFamily="34" charset="0"/>
                  <a:cs typeface="Calibri" pitchFamily="34" charset="0"/>
                </a:endParaRPr>
              </a:p>
              <a:p>
                <a:pPr indent="3500438"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and after 2 turns it is </a:t>
                </a:r>
                <a:endParaRPr lang="en-GB" sz="1200" dirty="0">
                  <a:latin typeface="Calibri" pitchFamily="34" charset="0"/>
                  <a:cs typeface="Calibri" pitchFamily="34" charset="0"/>
                </a:endParaRPr>
              </a:p>
              <a:p>
                <a:pPr indent="3497263"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0</m:t>
                        </m:r>
                      </m:sub>
                    </m:sSub>
                  </m:oMath>
                </a14:m>
                <a:endParaRPr lang="en-GB" dirty="0">
                  <a:latin typeface="Calibri" pitchFamily="34" charset="0"/>
                  <a:cs typeface="Calibri" pitchFamily="34" charset="0"/>
                </a:endParaRPr>
              </a:p>
              <a:p>
                <a:pPr indent="3500438"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2</m:t>
                        </m:r>
                      </m:den>
                    </m:f>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2</m:t>
                        </m:r>
                      </m:sub>
                    </m:sSub>
                    <m:r>
                      <a:rPr lang="en-GB" i="1">
                        <a:latin typeface="Cambria Math" panose="02040503050406030204" pitchFamily="18" charset="0"/>
                        <a:cs typeface="Calibri" pitchFamily="34" charset="0"/>
                      </a:rPr>
                      <m:t>𝐿</m:t>
                    </m:r>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0</m:t>
                        </m:r>
                      </m:sub>
                      <m:sup>
                        <m:r>
                          <a:rPr lang="en-GB" i="1">
                            <a:latin typeface="Cambria Math" panose="02040503050406030204" pitchFamily="18" charset="0"/>
                            <a:cs typeface="Calibri" pitchFamily="34" charset="0"/>
                          </a:rPr>
                          <m:t>2</m:t>
                        </m:r>
                      </m:sup>
                    </m:sSubSup>
                  </m:oMath>
                </a14:m>
                <a:endParaRPr lang="en-GB" dirty="0">
                  <a:latin typeface="Calibri" pitchFamily="34" charset="0"/>
                  <a:cs typeface="Calibri" pitchFamily="34" charset="0"/>
                </a:endParaRPr>
              </a:p>
              <a:p>
                <a:pPr indent="3500438"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transverse momentum (angle) of the particle will increase after every </a:t>
                </a:r>
                <a:r>
                  <a:rPr lang="en-GB" dirty="0" err="1">
                    <a:latin typeface="Calibri" pitchFamily="34" charset="0"/>
                    <a:cs typeface="Calibri" pitchFamily="34" charset="0"/>
                  </a:rPr>
                  <a:t>sextupole</a:t>
                </a:r>
                <a:r>
                  <a:rPr lang="en-GB" dirty="0">
                    <a:latin typeface="Calibri" pitchFamily="34" charset="0"/>
                    <a:cs typeface="Calibri" pitchFamily="34" charset="0"/>
                  </a:rPr>
                  <a:t>, and will eventually be lost.</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6672661"/>
              </a:xfrm>
              <a:prstGeom prst="rect">
                <a:avLst/>
              </a:prstGeom>
              <a:blipFill>
                <a:blip r:embed="rId3"/>
                <a:stretch>
                  <a:fillRect l="-649" t="-548" r="-649" b="-548"/>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67183562-5EF0-4511-BB5E-6E33174EE89A}"/>
              </a:ext>
            </a:extLst>
          </p:cNvPr>
          <p:cNvSpPr>
            <a:spLocks noGrp="1"/>
          </p:cNvSpPr>
          <p:nvPr>
            <p:ph type="sldNum" sz="quarter" idx="12"/>
          </p:nvPr>
        </p:nvSpPr>
        <p:spPr/>
        <p:txBody>
          <a:bodyPr/>
          <a:lstStyle/>
          <a:p>
            <a:fld id="{D473C130-3E9B-48A0-A9B6-17B6A4C78644}" type="slidenum">
              <a:rPr lang="en-GB" smtClean="0"/>
              <a:t>22</a:t>
            </a:fld>
            <a:endParaRPr lang="en-GB"/>
          </a:p>
        </p:txBody>
      </p:sp>
    </p:spTree>
    <p:extLst>
      <p:ext uri="{BB962C8B-B14F-4D97-AF65-F5344CB8AC3E}">
        <p14:creationId xmlns:p14="http://schemas.microsoft.com/office/powerpoint/2010/main" val="10685827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1754326"/>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Resonances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For the special cases where the phase advance between the </a:t>
                </a:r>
                <a:r>
                  <a:rPr lang="en-GB" dirty="0" err="1">
                    <a:latin typeface="Calibri" pitchFamily="34" charset="0"/>
                    <a:cs typeface="Calibri" pitchFamily="34" charset="0"/>
                  </a:rPr>
                  <a:t>sextupole</a:t>
                </a:r>
                <a:r>
                  <a:rPr lang="en-GB" dirty="0">
                    <a:latin typeface="Calibri" pitchFamily="34" charset="0"/>
                    <a:cs typeface="Calibri" pitchFamily="34" charset="0"/>
                  </a:rPr>
                  <a:t> kicks is </a:t>
                </a:r>
                <a14:m>
                  <m:oMath xmlns:m="http://schemas.openxmlformats.org/officeDocument/2006/math">
                    <m:r>
                      <a:rPr lang="en-GB" b="0" i="1" smtClean="0">
                        <a:latin typeface="Cambria Math" panose="02040503050406030204" pitchFamily="18" charset="0"/>
                        <a:cs typeface="Calibri" pitchFamily="34" charset="0"/>
                      </a:rPr>
                      <m:t>𝜇</m:t>
                    </m:r>
                    <m:r>
                      <a:rPr lang="en-GB" b="0" i="1" smtClean="0">
                        <a:latin typeface="Cambria Math" panose="02040503050406030204" pitchFamily="18" charset="0"/>
                        <a:cs typeface="Calibri" pitchFamily="34" charset="0"/>
                      </a:rPr>
                      <m:t>=1/2</m:t>
                    </m:r>
                  </m:oMath>
                </a14:m>
                <a:r>
                  <a:rPr lang="en-GB" dirty="0">
                    <a:latin typeface="Calibri" pitchFamily="34" charset="0"/>
                    <a:cs typeface="Calibri" pitchFamily="34" charset="0"/>
                  </a:rPr>
                  <a:t> or </a:t>
                </a:r>
                <a14:m>
                  <m:oMath xmlns:m="http://schemas.openxmlformats.org/officeDocument/2006/math">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=1</m:t>
                    </m:r>
                  </m:oMath>
                </a14:m>
                <a:r>
                  <a:rPr lang="en-GB" dirty="0">
                    <a:latin typeface="Calibri" pitchFamily="34" charset="0"/>
                    <a:cs typeface="Calibri" pitchFamily="34" charset="0"/>
                  </a:rPr>
                  <a:t>, the perturbation from </a:t>
                </a:r>
                <a:r>
                  <a:rPr lang="en-GB" dirty="0" err="1">
                    <a:latin typeface="Calibri" pitchFamily="34" charset="0"/>
                    <a:cs typeface="Calibri" pitchFamily="34" charset="0"/>
                  </a:rPr>
                  <a:t>sextupole</a:t>
                </a:r>
                <a:r>
                  <a:rPr lang="en-GB" dirty="0">
                    <a:latin typeface="Calibri" pitchFamily="34" charset="0"/>
                    <a:cs typeface="Calibri" pitchFamily="34" charset="0"/>
                  </a:rPr>
                  <a:t> is the same as a dipole kick; the magnitude and sign of the kick is the same on every revolution, and the impact this kick has changes with the phase advance.</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1754326"/>
              </a:xfrm>
              <a:prstGeom prst="rect">
                <a:avLst/>
              </a:prstGeom>
              <a:blipFill>
                <a:blip r:embed="rId3"/>
                <a:stretch>
                  <a:fillRect l="-649" t="-2091" r="-649" b="-4878"/>
                </a:stretch>
              </a:blipFill>
              <a:ln w="9525">
                <a:noFill/>
                <a:miter lim="800000"/>
                <a:headEnd/>
                <a:tailEnd/>
              </a:ln>
              <a:effectLst/>
            </p:spPr>
            <p:txBody>
              <a:bodyPr/>
              <a:lstStyle/>
              <a:p>
                <a:r>
                  <a:rPr lang="en-GB">
                    <a:noFill/>
                  </a:rPr>
                  <a:t> </a:t>
                </a:r>
              </a:p>
            </p:txBody>
          </p:sp>
        </mc:Fallback>
      </mc:AlternateContent>
      <p:pic>
        <p:nvPicPr>
          <p:cNvPr id="2" name="Picture 1"/>
          <p:cNvPicPr>
            <a:picLocks noChangeAspect="1"/>
          </p:cNvPicPr>
          <p:nvPr/>
        </p:nvPicPr>
        <p:blipFill>
          <a:blip r:embed="rId4"/>
          <a:stretch>
            <a:fillRect/>
          </a:stretch>
        </p:blipFill>
        <p:spPr>
          <a:xfrm>
            <a:off x="4526437" y="1968436"/>
            <a:ext cx="4617563" cy="3463172"/>
          </a:xfrm>
          <a:prstGeom prst="rect">
            <a:avLst/>
          </a:prstGeom>
        </p:spPr>
      </p:pic>
      <p:pic>
        <p:nvPicPr>
          <p:cNvPr id="3" name="Picture 2"/>
          <p:cNvPicPr>
            <a:picLocks noChangeAspect="1"/>
          </p:cNvPicPr>
          <p:nvPr/>
        </p:nvPicPr>
        <p:blipFill>
          <a:blip r:embed="rId5"/>
          <a:stretch>
            <a:fillRect/>
          </a:stretch>
        </p:blipFill>
        <p:spPr>
          <a:xfrm>
            <a:off x="0" y="1968436"/>
            <a:ext cx="4617563" cy="3463172"/>
          </a:xfrm>
          <a:prstGeom prst="rect">
            <a:avLst/>
          </a:prstGeom>
        </p:spPr>
      </p:pic>
      <p:cxnSp>
        <p:nvCxnSpPr>
          <p:cNvPr id="7" name="Straight Arrow Connector 6"/>
          <p:cNvCxnSpPr/>
          <p:nvPr/>
        </p:nvCxnSpPr>
        <p:spPr>
          <a:xfrm>
            <a:off x="2193172" y="3198043"/>
            <a:ext cx="9427" cy="22624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574172" y="3858443"/>
            <a:ext cx="9427" cy="22624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097336" y="3866430"/>
            <a:ext cx="9427" cy="22624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7097336" y="4069630"/>
            <a:ext cx="9427" cy="22624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110036" y="4260130"/>
            <a:ext cx="9427" cy="22624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110036" y="4437930"/>
            <a:ext cx="9427" cy="22624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Rectangle 7"/>
              <p:cNvSpPr/>
              <p:nvPr/>
            </p:nvSpPr>
            <p:spPr>
              <a:xfrm>
                <a:off x="1949240" y="2204112"/>
                <a:ext cx="2162580" cy="369332"/>
              </a:xfrm>
              <a:prstGeom prst="rect">
                <a:avLst/>
              </a:prstGeom>
            </p:spPr>
            <p:txBody>
              <a:bodyPr wrap="none">
                <a:spAutoFit/>
              </a:bodyPr>
              <a:lstStyle/>
              <a:p>
                <a:r>
                  <a:rPr lang="en-GB" dirty="0">
                    <a:cs typeface="Calibri" pitchFamily="34" charset="0"/>
                  </a:rPr>
                  <a:t>Dipole kick (</a:t>
                </a:r>
                <a14:m>
                  <m:oMath xmlns:m="http://schemas.openxmlformats.org/officeDocument/2006/math">
                    <m:r>
                      <a:rPr lang="en-GB" i="1" dirty="0">
                        <a:latin typeface="Cambria Math" panose="02040503050406030204" pitchFamily="18" charset="0"/>
                        <a:cs typeface="Calibri" pitchFamily="34" charset="0"/>
                      </a:rPr>
                      <m:t>𝜇</m:t>
                    </m:r>
                    <m:r>
                      <a:rPr lang="en-GB" i="1" dirty="0">
                        <a:latin typeface="Cambria Math" panose="02040503050406030204" pitchFamily="18" charset="0"/>
                        <a:cs typeface="Calibri" pitchFamily="34" charset="0"/>
                      </a:rPr>
                      <m:t>=0.5)</m:t>
                    </m:r>
                  </m:oMath>
                </a14:m>
                <a:endParaRPr lang="en-GB" dirty="0"/>
              </a:p>
            </p:txBody>
          </p:sp>
        </mc:Choice>
        <mc:Fallback xmlns="">
          <p:sp>
            <p:nvSpPr>
              <p:cNvPr id="8" name="Rectangle 7"/>
              <p:cNvSpPr>
                <a:spLocks noRot="1" noChangeAspect="1" noMove="1" noResize="1" noEditPoints="1" noAdjustHandles="1" noChangeArrowheads="1" noChangeShapeType="1" noTextEdit="1"/>
              </p:cNvSpPr>
              <p:nvPr/>
            </p:nvSpPr>
            <p:spPr>
              <a:xfrm>
                <a:off x="1949240" y="2204112"/>
                <a:ext cx="2162580" cy="369332"/>
              </a:xfrm>
              <a:prstGeom prst="rect">
                <a:avLst/>
              </a:prstGeom>
              <a:blipFill>
                <a:blip r:embed="rId6"/>
                <a:stretch>
                  <a:fillRect l="-2535" t="-10000" b="-2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6744603" y="2204112"/>
                <a:ext cx="1960601" cy="369332"/>
              </a:xfrm>
              <a:prstGeom prst="rect">
                <a:avLst/>
              </a:prstGeom>
            </p:spPr>
            <p:txBody>
              <a:bodyPr wrap="none">
                <a:spAutoFit/>
              </a:bodyPr>
              <a:lstStyle/>
              <a:p>
                <a:r>
                  <a:rPr lang="en-GB" dirty="0">
                    <a:cs typeface="Calibri" pitchFamily="34" charset="0"/>
                  </a:rPr>
                  <a:t>Dipole kick (</a:t>
                </a:r>
                <a14:m>
                  <m:oMath xmlns:m="http://schemas.openxmlformats.org/officeDocument/2006/math">
                    <m:r>
                      <a:rPr lang="en-GB" i="1" dirty="0" smtClean="0">
                        <a:latin typeface="Cambria Math" panose="02040503050406030204" pitchFamily="18" charset="0"/>
                        <a:cs typeface="Calibri" pitchFamily="34" charset="0"/>
                      </a:rPr>
                      <m:t>𝜇</m:t>
                    </m:r>
                    <m:r>
                      <a:rPr lang="en-GB" i="1" dirty="0" smtClean="0">
                        <a:latin typeface="Cambria Math" panose="02040503050406030204" pitchFamily="18" charset="0"/>
                        <a:cs typeface="Calibri" pitchFamily="34" charset="0"/>
                      </a:rPr>
                      <m:t>=1</m:t>
                    </m:r>
                  </m:oMath>
                </a14:m>
                <a:r>
                  <a:rPr lang="en-GB" dirty="0"/>
                  <a:t>)</a:t>
                </a:r>
              </a:p>
            </p:txBody>
          </p:sp>
        </mc:Choice>
        <mc:Fallback xmlns="">
          <p:sp>
            <p:nvSpPr>
              <p:cNvPr id="15" name="Rectangle 14"/>
              <p:cNvSpPr>
                <a:spLocks noRot="1" noChangeAspect="1" noMove="1" noResize="1" noEditPoints="1" noAdjustHandles="1" noChangeArrowheads="1" noChangeShapeType="1" noTextEdit="1"/>
              </p:cNvSpPr>
              <p:nvPr/>
            </p:nvSpPr>
            <p:spPr>
              <a:xfrm>
                <a:off x="6744603" y="2204112"/>
                <a:ext cx="1960601" cy="369332"/>
              </a:xfrm>
              <a:prstGeom prst="rect">
                <a:avLst/>
              </a:prstGeom>
              <a:blipFill>
                <a:blip r:embed="rId7"/>
                <a:stretch>
                  <a:fillRect l="-2484" t="-10000" r="-1863" b="-26667"/>
                </a:stretch>
              </a:blipFill>
            </p:spPr>
            <p:txBody>
              <a:bodyPr/>
              <a:lstStyle/>
              <a:p>
                <a:r>
                  <a:rPr lang="en-GB">
                    <a:noFill/>
                  </a:rPr>
                  <a:t> </a:t>
                </a:r>
              </a:p>
            </p:txBody>
          </p:sp>
        </mc:Fallback>
      </mc:AlternateContent>
      <p:sp>
        <p:nvSpPr>
          <p:cNvPr id="16" name="Text Box 3"/>
          <p:cNvSpPr txBox="1">
            <a:spLocks noChangeArrowheads="1"/>
          </p:cNvSpPr>
          <p:nvPr/>
        </p:nvSpPr>
        <p:spPr bwMode="auto">
          <a:xfrm>
            <a:off x="125339" y="5514899"/>
            <a:ext cx="4366884" cy="1200329"/>
          </a:xfrm>
          <a:prstGeom prst="rect">
            <a:avLst/>
          </a:prstGeom>
          <a:solidFill>
            <a:schemeClr val="bg1">
              <a:alpha val="68000"/>
            </a:schemeClr>
          </a:solidFill>
          <a:ln w="9525">
            <a:noFill/>
            <a:miter lim="800000"/>
            <a:headEnd/>
            <a:tailEnd/>
          </a:ln>
          <a:effectLst/>
        </p:spPr>
        <p:txBody>
          <a:bodyPr wrap="square">
            <a:spAutoFit/>
          </a:bodyPr>
          <a:lstStyle/>
          <a:p>
            <a:pPr marL="285750" indent="-285750" algn="just">
              <a:buFont typeface="Arial" panose="020B0604020202020204" pitchFamily="34" charset="0"/>
              <a:buChar char="•"/>
            </a:pPr>
            <a:r>
              <a:rPr lang="en-GB" dirty="0">
                <a:latin typeface="Calibri" pitchFamily="34" charset="0"/>
                <a:cs typeface="Calibri" pitchFamily="34" charset="0"/>
              </a:rPr>
              <a:t>The position and angle of the particle change sign on every passage</a:t>
            </a:r>
          </a:p>
          <a:p>
            <a:pPr marL="285750" indent="-285750" algn="just">
              <a:buFont typeface="Arial" panose="020B0604020202020204" pitchFamily="34" charset="0"/>
              <a:buChar char="•"/>
            </a:pPr>
            <a:r>
              <a:rPr lang="en-GB" dirty="0">
                <a:latin typeface="Calibri" pitchFamily="34" charset="0"/>
                <a:cs typeface="Calibri" pitchFamily="34" charset="0"/>
              </a:rPr>
              <a:t>The effect of the (dipole) kick is to move the particle between two stable ellipses</a:t>
            </a:r>
          </a:p>
        </p:txBody>
      </p:sp>
      <p:sp>
        <p:nvSpPr>
          <p:cNvPr id="17" name="Text Box 3"/>
          <p:cNvSpPr txBox="1">
            <a:spLocks noChangeArrowheads="1"/>
          </p:cNvSpPr>
          <p:nvPr/>
        </p:nvSpPr>
        <p:spPr bwMode="auto">
          <a:xfrm>
            <a:off x="4617563" y="5431608"/>
            <a:ext cx="4366884" cy="1200329"/>
          </a:xfrm>
          <a:prstGeom prst="rect">
            <a:avLst/>
          </a:prstGeom>
          <a:solidFill>
            <a:schemeClr val="bg1">
              <a:alpha val="68000"/>
            </a:schemeClr>
          </a:solidFill>
          <a:ln w="9525">
            <a:noFill/>
            <a:miter lim="800000"/>
            <a:headEnd/>
            <a:tailEnd/>
          </a:ln>
          <a:effectLst/>
        </p:spPr>
        <p:txBody>
          <a:bodyPr wrap="square">
            <a:spAutoFit/>
          </a:bodyPr>
          <a:lstStyle/>
          <a:p>
            <a:pPr marL="285750" indent="-285750" algn="just">
              <a:buFont typeface="Arial" panose="020B0604020202020204" pitchFamily="34" charset="0"/>
              <a:buChar char="•"/>
            </a:pPr>
            <a:r>
              <a:rPr lang="en-GB" dirty="0">
                <a:latin typeface="Calibri" pitchFamily="34" charset="0"/>
                <a:cs typeface="Calibri" pitchFamily="34" charset="0"/>
              </a:rPr>
              <a:t>The position and change in angle of the particle are the same on every passage</a:t>
            </a:r>
          </a:p>
          <a:p>
            <a:pPr marL="285750" indent="-285750" algn="just">
              <a:buFont typeface="Arial" panose="020B0604020202020204" pitchFamily="34" charset="0"/>
              <a:buChar char="•"/>
            </a:pPr>
            <a:r>
              <a:rPr lang="en-GB" dirty="0">
                <a:latin typeface="Calibri" pitchFamily="34" charset="0"/>
                <a:cs typeface="Calibri" pitchFamily="34" charset="0"/>
              </a:rPr>
              <a:t>The kick causes the amplitude to grow on each passage </a:t>
            </a:r>
          </a:p>
        </p:txBody>
      </p:sp>
      <p:sp>
        <p:nvSpPr>
          <p:cNvPr id="4" name="Slide Number Placeholder 3">
            <a:extLst>
              <a:ext uri="{FF2B5EF4-FFF2-40B4-BE49-F238E27FC236}">
                <a16:creationId xmlns:a16="http://schemas.microsoft.com/office/drawing/2014/main" id="{3AC72A8D-2161-4A38-94FB-7E701084F39A}"/>
              </a:ext>
            </a:extLst>
          </p:cNvPr>
          <p:cNvSpPr>
            <a:spLocks noGrp="1"/>
          </p:cNvSpPr>
          <p:nvPr>
            <p:ph type="sldNum" sz="quarter" idx="12"/>
          </p:nvPr>
        </p:nvSpPr>
        <p:spPr/>
        <p:txBody>
          <a:bodyPr/>
          <a:lstStyle/>
          <a:p>
            <a:fld id="{D473C130-3E9B-48A0-A9B6-17B6A4C78644}" type="slidenum">
              <a:rPr lang="en-GB" smtClean="0"/>
              <a:t>23</a:t>
            </a:fld>
            <a:endParaRPr lang="en-GB"/>
          </a:p>
        </p:txBody>
      </p:sp>
    </p:spTree>
    <p:extLst>
      <p:ext uri="{BB962C8B-B14F-4D97-AF65-F5344CB8AC3E}">
        <p14:creationId xmlns:p14="http://schemas.microsoft.com/office/powerpoint/2010/main" val="9059676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a:blip r:embed="rId3"/>
          <a:stretch>
            <a:fillRect/>
          </a:stretch>
        </p:blipFill>
        <p:spPr>
          <a:xfrm>
            <a:off x="0" y="1953511"/>
            <a:ext cx="4636413" cy="3477310"/>
          </a:xfrm>
          <a:prstGeom prst="rect">
            <a:avLst/>
          </a:prstGeom>
        </p:spPr>
      </p:pic>
      <p:pic>
        <p:nvPicPr>
          <p:cNvPr id="4" name="Picture 3"/>
          <p:cNvPicPr>
            <a:picLocks noChangeAspect="1"/>
          </p:cNvPicPr>
          <p:nvPr/>
        </p:nvPicPr>
        <p:blipFill>
          <a:blip r:embed="rId3"/>
          <a:stretch>
            <a:fillRect/>
          </a:stretch>
        </p:blipFill>
        <p:spPr>
          <a:xfrm>
            <a:off x="4507587" y="1953511"/>
            <a:ext cx="4636413" cy="3477310"/>
          </a:xfrm>
          <a:prstGeom prst="rect">
            <a:avLst/>
          </a:prstGeom>
        </p:spPr>
      </p:pic>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1754326"/>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Resonances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If instead of a dipole kick the source of the error is a quadrupole, then the sign of the kick will also change along with the position and angle of the particle. The amplitude of the oscillations will grow on every revolution, and the particle motion is unstable for both </a:t>
                </a:r>
                <a14:m>
                  <m:oMath xmlns:m="http://schemas.openxmlformats.org/officeDocument/2006/math">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=1/2</m:t>
                    </m:r>
                  </m:oMath>
                </a14:m>
                <a:r>
                  <a:rPr lang="en-GB" dirty="0">
                    <a:latin typeface="Calibri" pitchFamily="34" charset="0"/>
                    <a:cs typeface="Calibri" pitchFamily="34" charset="0"/>
                  </a:rPr>
                  <a:t> and </a:t>
                </a:r>
                <a14:m>
                  <m:oMath xmlns:m="http://schemas.openxmlformats.org/officeDocument/2006/math">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=1</m:t>
                    </m:r>
                  </m:oMath>
                </a14:m>
                <a:r>
                  <a:rPr lang="en-GB" dirty="0">
                    <a:latin typeface="Calibri" pitchFamily="34" charset="0"/>
                    <a:cs typeface="Calibri" pitchFamily="34" charset="0"/>
                  </a:rPr>
                  <a:t>.</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1754326"/>
              </a:xfrm>
              <a:prstGeom prst="rect">
                <a:avLst/>
              </a:prstGeom>
              <a:blipFill>
                <a:blip r:embed="rId4"/>
                <a:stretch>
                  <a:fillRect l="-649" t="-2091" r="-649" b="-4878"/>
                </a:stretch>
              </a:blipFill>
              <a:ln w="9525">
                <a:noFill/>
                <a:miter lim="800000"/>
                <a:headEnd/>
                <a:tailEnd/>
              </a:ln>
              <a:effectLst/>
            </p:spPr>
            <p:txBody>
              <a:bodyPr/>
              <a:lstStyle/>
              <a:p>
                <a:r>
                  <a:rPr lang="en-GB">
                    <a:noFill/>
                  </a:rPr>
                  <a:t> </a:t>
                </a:r>
              </a:p>
            </p:txBody>
          </p:sp>
        </mc:Fallback>
      </mc:AlternateContent>
      <p:cxnSp>
        <p:nvCxnSpPr>
          <p:cNvPr id="18" name="Straight Arrow Connector 17"/>
          <p:cNvCxnSpPr/>
          <p:nvPr/>
        </p:nvCxnSpPr>
        <p:spPr>
          <a:xfrm>
            <a:off x="2621305" y="3874416"/>
            <a:ext cx="0" cy="16968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614102" y="4253060"/>
            <a:ext cx="0" cy="16968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2198670" y="3008721"/>
            <a:ext cx="0" cy="16968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2198670" y="2623793"/>
            <a:ext cx="0" cy="16968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7119461" y="3866564"/>
            <a:ext cx="0" cy="16968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7119461" y="4083377"/>
            <a:ext cx="0" cy="16968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7119461" y="4262487"/>
            <a:ext cx="0" cy="16968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119461" y="4460451"/>
            <a:ext cx="0" cy="16968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 Box 3"/>
          <p:cNvSpPr txBox="1">
            <a:spLocks noChangeArrowheads="1"/>
          </p:cNvSpPr>
          <p:nvPr/>
        </p:nvSpPr>
        <p:spPr bwMode="auto">
          <a:xfrm>
            <a:off x="125339" y="5514899"/>
            <a:ext cx="4366884" cy="1200329"/>
          </a:xfrm>
          <a:prstGeom prst="rect">
            <a:avLst/>
          </a:prstGeom>
          <a:solidFill>
            <a:schemeClr val="bg1">
              <a:alpha val="68000"/>
            </a:schemeClr>
          </a:solidFill>
          <a:ln w="9525">
            <a:noFill/>
            <a:miter lim="800000"/>
            <a:headEnd/>
            <a:tailEnd/>
          </a:ln>
          <a:effectLst/>
        </p:spPr>
        <p:txBody>
          <a:bodyPr wrap="square">
            <a:spAutoFit/>
          </a:bodyPr>
          <a:lstStyle/>
          <a:p>
            <a:pPr marL="285750" indent="-285750" algn="just">
              <a:buFont typeface="Arial" panose="020B0604020202020204" pitchFamily="34" charset="0"/>
              <a:buChar char="•"/>
            </a:pPr>
            <a:r>
              <a:rPr lang="en-GB" dirty="0">
                <a:latin typeface="Calibri" pitchFamily="34" charset="0"/>
                <a:cs typeface="Calibri" pitchFamily="34" charset="0"/>
              </a:rPr>
              <a:t>The position and angle of the particle change sign on every passage</a:t>
            </a:r>
          </a:p>
          <a:p>
            <a:pPr marL="285750" indent="-285750" algn="just">
              <a:buFont typeface="Arial" panose="020B0604020202020204" pitchFamily="34" charset="0"/>
              <a:buChar char="•"/>
            </a:pPr>
            <a:r>
              <a:rPr lang="en-GB" dirty="0">
                <a:latin typeface="Calibri" pitchFamily="34" charset="0"/>
                <a:cs typeface="Calibri" pitchFamily="34" charset="0"/>
              </a:rPr>
              <a:t>The (quadrupole) kick also changes sign, increasing the amplitude</a:t>
            </a:r>
          </a:p>
        </p:txBody>
      </p:sp>
      <mc:AlternateContent xmlns:mc="http://schemas.openxmlformats.org/markup-compatibility/2006" xmlns:a14="http://schemas.microsoft.com/office/drawing/2010/main">
        <mc:Choice Requires="a14">
          <p:sp>
            <p:nvSpPr>
              <p:cNvPr id="43" name="Rectangle 42"/>
              <p:cNvSpPr/>
              <p:nvPr/>
            </p:nvSpPr>
            <p:spPr>
              <a:xfrm>
                <a:off x="1543886" y="2213537"/>
                <a:ext cx="2678747" cy="369332"/>
              </a:xfrm>
              <a:prstGeom prst="rect">
                <a:avLst/>
              </a:prstGeom>
            </p:spPr>
            <p:txBody>
              <a:bodyPr wrap="none">
                <a:spAutoFit/>
              </a:bodyPr>
              <a:lstStyle/>
              <a:p>
                <a:r>
                  <a:rPr lang="en-GB" dirty="0">
                    <a:cs typeface="Calibri" pitchFamily="34" charset="0"/>
                  </a:rPr>
                  <a:t>Quadrupole kick (</a:t>
                </a:r>
                <a14:m>
                  <m:oMath xmlns:m="http://schemas.openxmlformats.org/officeDocument/2006/math">
                    <m:r>
                      <a:rPr lang="en-GB" i="1" dirty="0">
                        <a:latin typeface="Cambria Math" panose="02040503050406030204" pitchFamily="18" charset="0"/>
                        <a:cs typeface="Calibri" pitchFamily="34" charset="0"/>
                      </a:rPr>
                      <m:t>𝜇</m:t>
                    </m:r>
                    <m:r>
                      <a:rPr lang="en-GB" i="1" dirty="0">
                        <a:latin typeface="Cambria Math" panose="02040503050406030204" pitchFamily="18" charset="0"/>
                        <a:cs typeface="Calibri" pitchFamily="34" charset="0"/>
                      </a:rPr>
                      <m:t>=0.5)</m:t>
                    </m:r>
                  </m:oMath>
                </a14:m>
                <a:endParaRPr lang="en-GB" dirty="0"/>
              </a:p>
            </p:txBody>
          </p:sp>
        </mc:Choice>
        <mc:Fallback xmlns="">
          <p:sp>
            <p:nvSpPr>
              <p:cNvPr id="43" name="Rectangle 42"/>
              <p:cNvSpPr>
                <a:spLocks noRot="1" noChangeAspect="1" noMove="1" noResize="1" noEditPoints="1" noAdjustHandles="1" noChangeArrowheads="1" noChangeShapeType="1" noTextEdit="1"/>
              </p:cNvSpPr>
              <p:nvPr/>
            </p:nvSpPr>
            <p:spPr>
              <a:xfrm>
                <a:off x="1543886" y="2213537"/>
                <a:ext cx="2678747" cy="369332"/>
              </a:xfrm>
              <a:prstGeom prst="rect">
                <a:avLst/>
              </a:prstGeom>
              <a:blipFill>
                <a:blip r:embed="rId5"/>
                <a:stretch>
                  <a:fillRect l="-1818" t="-8197"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Rectangle 43"/>
              <p:cNvSpPr/>
              <p:nvPr/>
            </p:nvSpPr>
            <p:spPr>
              <a:xfrm>
                <a:off x="6253452" y="2213537"/>
                <a:ext cx="2476768" cy="369332"/>
              </a:xfrm>
              <a:prstGeom prst="rect">
                <a:avLst/>
              </a:prstGeom>
            </p:spPr>
            <p:txBody>
              <a:bodyPr wrap="none">
                <a:spAutoFit/>
              </a:bodyPr>
              <a:lstStyle/>
              <a:p>
                <a:r>
                  <a:rPr lang="en-GB" dirty="0">
                    <a:cs typeface="Calibri" pitchFamily="34" charset="0"/>
                  </a:rPr>
                  <a:t>Quadrupole kick (</a:t>
                </a:r>
                <a14:m>
                  <m:oMath xmlns:m="http://schemas.openxmlformats.org/officeDocument/2006/math">
                    <m:r>
                      <a:rPr lang="en-GB" i="1" dirty="0" smtClean="0">
                        <a:latin typeface="Cambria Math" panose="02040503050406030204" pitchFamily="18" charset="0"/>
                        <a:cs typeface="Calibri" pitchFamily="34" charset="0"/>
                      </a:rPr>
                      <m:t>𝜇</m:t>
                    </m:r>
                    <m:r>
                      <a:rPr lang="en-GB" i="1" dirty="0" smtClean="0">
                        <a:latin typeface="Cambria Math" panose="02040503050406030204" pitchFamily="18" charset="0"/>
                        <a:cs typeface="Calibri" pitchFamily="34" charset="0"/>
                      </a:rPr>
                      <m:t>=1</m:t>
                    </m:r>
                  </m:oMath>
                </a14:m>
                <a:r>
                  <a:rPr lang="en-GB" dirty="0"/>
                  <a:t>)</a:t>
                </a:r>
              </a:p>
            </p:txBody>
          </p:sp>
        </mc:Choice>
        <mc:Fallback xmlns="">
          <p:sp>
            <p:nvSpPr>
              <p:cNvPr id="44" name="Rectangle 43"/>
              <p:cNvSpPr>
                <a:spLocks noRot="1" noChangeAspect="1" noMove="1" noResize="1" noEditPoints="1" noAdjustHandles="1" noChangeArrowheads="1" noChangeShapeType="1" noTextEdit="1"/>
              </p:cNvSpPr>
              <p:nvPr/>
            </p:nvSpPr>
            <p:spPr>
              <a:xfrm>
                <a:off x="6253452" y="2213537"/>
                <a:ext cx="2476768" cy="369332"/>
              </a:xfrm>
              <a:prstGeom prst="rect">
                <a:avLst/>
              </a:prstGeom>
              <a:blipFill>
                <a:blip r:embed="rId6"/>
                <a:stretch>
                  <a:fillRect l="-2217" t="-8197" r="-1232" b="-24590"/>
                </a:stretch>
              </a:blipFill>
            </p:spPr>
            <p:txBody>
              <a:bodyPr/>
              <a:lstStyle/>
              <a:p>
                <a:r>
                  <a:rPr lang="en-GB">
                    <a:noFill/>
                  </a:rPr>
                  <a:t> </a:t>
                </a:r>
              </a:p>
            </p:txBody>
          </p:sp>
        </mc:Fallback>
      </mc:AlternateContent>
      <p:sp>
        <p:nvSpPr>
          <p:cNvPr id="45" name="Text Box 3"/>
          <p:cNvSpPr txBox="1">
            <a:spLocks noChangeArrowheads="1"/>
          </p:cNvSpPr>
          <p:nvPr/>
        </p:nvSpPr>
        <p:spPr bwMode="auto">
          <a:xfrm>
            <a:off x="4617563" y="5431608"/>
            <a:ext cx="4366884" cy="923330"/>
          </a:xfrm>
          <a:prstGeom prst="rect">
            <a:avLst/>
          </a:prstGeom>
          <a:solidFill>
            <a:schemeClr val="bg1">
              <a:alpha val="68000"/>
            </a:schemeClr>
          </a:solidFill>
          <a:ln w="9525">
            <a:noFill/>
            <a:miter lim="800000"/>
            <a:headEnd/>
            <a:tailEnd/>
          </a:ln>
          <a:effectLst/>
        </p:spPr>
        <p:txBody>
          <a:bodyPr wrap="square">
            <a:spAutoFit/>
          </a:bodyPr>
          <a:lstStyle/>
          <a:p>
            <a:pPr marL="285750" indent="-285750" algn="just">
              <a:buFont typeface="Arial" panose="020B0604020202020204" pitchFamily="34" charset="0"/>
              <a:buChar char="•"/>
            </a:pPr>
            <a:r>
              <a:rPr lang="en-GB" dirty="0">
                <a:latin typeface="Calibri" pitchFamily="34" charset="0"/>
                <a:cs typeface="Calibri" pitchFamily="34" charset="0"/>
              </a:rPr>
              <a:t>The position and change in angle of the particle are the same on every passage</a:t>
            </a:r>
          </a:p>
          <a:p>
            <a:pPr marL="285750" indent="-285750" algn="just">
              <a:buFont typeface="Arial" panose="020B0604020202020204" pitchFamily="34" charset="0"/>
              <a:buChar char="•"/>
            </a:pPr>
            <a:r>
              <a:rPr lang="en-GB" dirty="0">
                <a:latin typeface="Calibri" pitchFamily="34" charset="0"/>
                <a:cs typeface="Calibri" pitchFamily="34" charset="0"/>
              </a:rPr>
              <a:t>The kick causes the amplitude to grow</a:t>
            </a:r>
          </a:p>
        </p:txBody>
      </p:sp>
      <p:sp>
        <p:nvSpPr>
          <p:cNvPr id="2" name="Slide Number Placeholder 1">
            <a:extLst>
              <a:ext uri="{FF2B5EF4-FFF2-40B4-BE49-F238E27FC236}">
                <a16:creationId xmlns:a16="http://schemas.microsoft.com/office/drawing/2014/main" id="{DB76DACB-C4D1-4D13-BB17-59437DB5CFFF}"/>
              </a:ext>
            </a:extLst>
          </p:cNvPr>
          <p:cNvSpPr>
            <a:spLocks noGrp="1"/>
          </p:cNvSpPr>
          <p:nvPr>
            <p:ph type="sldNum" sz="quarter" idx="12"/>
          </p:nvPr>
        </p:nvSpPr>
        <p:spPr/>
        <p:txBody>
          <a:bodyPr/>
          <a:lstStyle/>
          <a:p>
            <a:fld id="{D473C130-3E9B-48A0-A9B6-17B6A4C78644}" type="slidenum">
              <a:rPr lang="en-GB" smtClean="0"/>
              <a:t>24</a:t>
            </a:fld>
            <a:endParaRPr lang="en-GB"/>
          </a:p>
        </p:txBody>
      </p:sp>
    </p:spTree>
    <p:extLst>
      <p:ext uri="{BB962C8B-B14F-4D97-AF65-F5344CB8AC3E}">
        <p14:creationId xmlns:p14="http://schemas.microsoft.com/office/powerpoint/2010/main" val="18933117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3970318"/>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Resonances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In general, particular combinations of horizontal and vertical phase advance (tunes) will lead to unstable motion. The order of the magnet will drive resonances of the same order (i.e. dipole errors drive 1</a:t>
                </a:r>
                <a:r>
                  <a:rPr lang="en-GB" baseline="30000" dirty="0">
                    <a:latin typeface="Calibri" pitchFamily="34" charset="0"/>
                    <a:cs typeface="Calibri" pitchFamily="34" charset="0"/>
                  </a:rPr>
                  <a:t>st</a:t>
                </a:r>
                <a:r>
                  <a:rPr lang="en-GB" dirty="0">
                    <a:latin typeface="Calibri" pitchFamily="34" charset="0"/>
                    <a:cs typeface="Calibri" pitchFamily="34" charset="0"/>
                  </a:rPr>
                  <a:t> order resonances, quadrupoles drive second order resonances and so on)</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general equation for a resonance condition is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𝑛</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𝑄</m:t>
                          </m:r>
                        </m:e>
                        <m:sub>
                          <m:r>
                            <a:rPr lang="en-GB" b="0" i="1" smtClean="0">
                              <a:latin typeface="Cambria Math" panose="02040503050406030204" pitchFamily="18" charset="0"/>
                              <a:cs typeface="Calibri" pitchFamily="34" charset="0"/>
                            </a:rPr>
                            <m:t>𝑥</m:t>
                          </m:r>
                        </m:sub>
                      </m:sSub>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𝑚</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𝑄</m:t>
                          </m:r>
                        </m:e>
                        <m:sub>
                          <m:r>
                            <a:rPr lang="en-GB" b="0" i="1" smtClean="0">
                              <a:latin typeface="Cambria Math" panose="02040503050406030204" pitchFamily="18" charset="0"/>
                              <a:cs typeface="Calibri" pitchFamily="34" charset="0"/>
                            </a:rPr>
                            <m:t>𝑦</m:t>
                          </m:r>
                        </m:sub>
                      </m:sSub>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𝑝</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a:t>
                </a:r>
                <a14:m>
                  <m:oMath xmlns:m="http://schemas.openxmlformats.org/officeDocument/2006/math">
                    <m:r>
                      <a:rPr lang="en-GB" b="0" i="1" smtClean="0">
                        <a:latin typeface="Cambria Math" panose="02040503050406030204" pitchFamily="18" charset="0"/>
                        <a:cs typeface="Calibri" pitchFamily="34" charset="0"/>
                      </a:rPr>
                      <m:t>𝑛</m:t>
                    </m:r>
                  </m:oMath>
                </a14:m>
                <a:r>
                  <a:rPr lang="en-GB" dirty="0">
                    <a:latin typeface="Calibri" pitchFamily="34" charset="0"/>
                    <a:cs typeface="Calibri" pitchFamily="34" charset="0"/>
                  </a:rPr>
                  <a:t>, </a:t>
                </a:r>
                <a14:m>
                  <m:oMath xmlns:m="http://schemas.openxmlformats.org/officeDocument/2006/math">
                    <m:r>
                      <a:rPr lang="en-GB" b="0" i="1" smtClean="0">
                        <a:latin typeface="Cambria Math" panose="02040503050406030204" pitchFamily="18" charset="0"/>
                        <a:cs typeface="Calibri" pitchFamily="34" charset="0"/>
                      </a:rPr>
                      <m:t>𝑚</m:t>
                    </m:r>
                  </m:oMath>
                </a14:m>
                <a:r>
                  <a:rPr lang="en-GB" dirty="0">
                    <a:latin typeface="Calibri" pitchFamily="34" charset="0"/>
                    <a:cs typeface="Calibri" pitchFamily="34" charset="0"/>
                  </a:rPr>
                  <a:t> and </a:t>
                </a:r>
                <a14:m>
                  <m:oMath xmlns:m="http://schemas.openxmlformats.org/officeDocument/2006/math">
                    <m:r>
                      <a:rPr lang="en-GB" b="0" i="1" smtClean="0">
                        <a:latin typeface="Cambria Math" panose="02040503050406030204" pitchFamily="18" charset="0"/>
                        <a:cs typeface="Calibri" pitchFamily="34" charset="0"/>
                      </a:rPr>
                      <m:t>𝑝</m:t>
                    </m:r>
                  </m:oMath>
                </a14:m>
                <a:r>
                  <a:rPr lang="en-GB" dirty="0">
                    <a:latin typeface="Calibri" pitchFamily="34" charset="0"/>
                    <a:cs typeface="Calibri" pitchFamily="34" charset="0"/>
                  </a:rPr>
                  <a:t> are all integers. Whether operating at a particular tune point will lead to unstable motion depends upon whether the ring contains error sources that drive that resonance with sufficient strength.</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3970318"/>
              </a:xfrm>
              <a:prstGeom prst="rect">
                <a:avLst/>
              </a:prstGeom>
              <a:blipFill>
                <a:blip r:embed="rId3"/>
                <a:stretch>
                  <a:fillRect l="-649" t="-922" r="-649" b="-2151"/>
                </a:stretch>
              </a:blipFill>
              <a:ln w="9525">
                <a:noFill/>
                <a:miter lim="800000"/>
                <a:headEnd/>
                <a:tailEnd/>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1433533489"/>
                  </p:ext>
                </p:extLst>
              </p:nvPr>
            </p:nvGraphicFramePr>
            <p:xfrm>
              <a:off x="624469" y="4296317"/>
              <a:ext cx="8073484" cy="2216785"/>
            </p:xfrm>
            <a:graphic>
              <a:graphicData uri="http://schemas.openxmlformats.org/drawingml/2006/table">
                <a:tbl>
                  <a:tblPr firstRow="1" bandRow="1">
                    <a:tableStyleId>{5C22544A-7EE6-4342-B048-85BDC9FD1C3A}</a:tableStyleId>
                  </a:tblPr>
                  <a:tblGrid>
                    <a:gridCol w="1542110">
                      <a:extLst>
                        <a:ext uri="{9D8B030D-6E8A-4147-A177-3AD203B41FA5}">
                          <a16:colId xmlns:a16="http://schemas.microsoft.com/office/drawing/2014/main" val="4178263928"/>
                        </a:ext>
                      </a:extLst>
                    </a:gridCol>
                    <a:gridCol w="3265687">
                      <a:extLst>
                        <a:ext uri="{9D8B030D-6E8A-4147-A177-3AD203B41FA5}">
                          <a16:colId xmlns:a16="http://schemas.microsoft.com/office/drawing/2014/main" val="3137088851"/>
                        </a:ext>
                      </a:extLst>
                    </a:gridCol>
                    <a:gridCol w="3265687">
                      <a:extLst>
                        <a:ext uri="{9D8B030D-6E8A-4147-A177-3AD203B41FA5}">
                          <a16:colId xmlns:a16="http://schemas.microsoft.com/office/drawing/2014/main" val="729711211"/>
                        </a:ext>
                      </a:extLst>
                    </a:gridCol>
                  </a:tblGrid>
                  <a:tr h="370840">
                    <a:tc>
                      <a:txBody>
                        <a:bodyPr/>
                        <a:lstStyle/>
                        <a:p>
                          <a:endParaRPr lang="en-GB" dirty="0"/>
                        </a:p>
                      </a:txBody>
                      <a:tcPr/>
                    </a:tc>
                    <a:tc>
                      <a:txBody>
                        <a:bodyPr/>
                        <a:lstStyle/>
                        <a:p>
                          <a:pPr algn="ctr"/>
                          <a:r>
                            <a:rPr lang="en-GB" dirty="0"/>
                            <a:t>Normal</a:t>
                          </a:r>
                        </a:p>
                      </a:txBody>
                      <a:tcPr anchor="ctr"/>
                    </a:tc>
                    <a:tc>
                      <a:txBody>
                        <a:bodyPr/>
                        <a:lstStyle/>
                        <a:p>
                          <a:pPr algn="ctr"/>
                          <a:r>
                            <a:rPr lang="en-GB" dirty="0"/>
                            <a:t>Skew</a:t>
                          </a:r>
                        </a:p>
                      </a:txBody>
                      <a:tcPr anchor="ctr"/>
                    </a:tc>
                    <a:extLst>
                      <a:ext uri="{0D108BD9-81ED-4DB2-BD59-A6C34878D82A}">
                        <a16:rowId xmlns:a16="http://schemas.microsoft.com/office/drawing/2014/main" val="96297365"/>
                      </a:ext>
                    </a:extLst>
                  </a:tr>
                  <a:tr h="370840">
                    <a:tc>
                      <a:txBody>
                        <a:bodyPr/>
                        <a:lstStyle/>
                        <a:p>
                          <a:pPr algn="ctr"/>
                          <a:r>
                            <a:rPr lang="en-GB" dirty="0"/>
                            <a:t>Dipole</a:t>
                          </a:r>
                        </a:p>
                      </a:txBody>
                      <a:tcPr anchor="ctr"/>
                    </a:tc>
                    <a:tc>
                      <a:txBody>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endParaRPr lang="en-GB" dirty="0"/>
                        </a:p>
                      </a:txBody>
                      <a:tcPr/>
                    </a:tc>
                    <a:tc>
                      <a:txBody>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endParaRPr lang="en-GB" dirty="0"/>
                        </a:p>
                      </a:txBody>
                      <a:tcPr/>
                    </a:tc>
                    <a:extLst>
                      <a:ext uri="{0D108BD9-81ED-4DB2-BD59-A6C34878D82A}">
                        <a16:rowId xmlns:a16="http://schemas.microsoft.com/office/drawing/2014/main" val="1505778508"/>
                      </a:ext>
                    </a:extLst>
                  </a:tr>
                  <a:tr h="370840">
                    <a:tc>
                      <a:txBody>
                        <a:bodyPr/>
                        <a:lstStyle/>
                        <a:p>
                          <a:pPr algn="ctr"/>
                          <a:r>
                            <a:rPr lang="en-GB" dirty="0"/>
                            <a:t>Quadrupole</a:t>
                          </a:r>
                        </a:p>
                      </a:txBody>
                      <a:tcPr anchor="ctr"/>
                    </a:tc>
                    <a:tc>
                      <a:txBody>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2</m:t>
                                  </m:r>
                                  <m:r>
                                    <a:rPr lang="en-GB" b="0" i="1" smtClean="0">
                                      <a:latin typeface="Cambria Math" panose="02040503050406030204" pitchFamily="18" charset="0"/>
                                    </a:rPr>
                                    <m:t>𝑄</m:t>
                                  </m:r>
                                </m:e>
                                <m:sub>
                                  <m:r>
                                    <a:rPr lang="en-GB" b="0" i="1" smtClean="0">
                                      <a:latin typeface="Cambria Math" panose="02040503050406030204" pitchFamily="18" charset="0"/>
                                    </a:rPr>
                                    <m:t>𝑥</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2</m:t>
                                  </m:r>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Q</m:t>
                                  </m:r>
                                </m:e>
                                <m:sub>
                                  <m:r>
                                    <m:rPr>
                                      <m:sty m:val="p"/>
                                    </m:rPr>
                                    <a:rPr lang="en-GB" b="0" i="0" smtClean="0">
                                      <a:latin typeface="Cambria Math" panose="02040503050406030204" pitchFamily="18" charset="0"/>
                                    </a:rPr>
                                    <m:t>x</m:t>
                                  </m:r>
                                </m:sub>
                              </m:sSub>
                              <m:r>
                                <a:rPr lang="en-GB" b="0" i="0"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endParaRPr lang="en-GB" dirty="0"/>
                        </a:p>
                      </a:txBody>
                      <a:tcPr/>
                    </a:tc>
                    <a:extLst>
                      <a:ext uri="{0D108BD9-81ED-4DB2-BD59-A6C34878D82A}">
                        <a16:rowId xmlns:a16="http://schemas.microsoft.com/office/drawing/2014/main" val="3598308266"/>
                      </a:ext>
                    </a:extLst>
                  </a:tr>
                  <a:tr h="370840">
                    <a:tc>
                      <a:txBody>
                        <a:bodyPr/>
                        <a:lstStyle/>
                        <a:p>
                          <a:pPr algn="ctr"/>
                          <a:r>
                            <a:rPr lang="en-GB" dirty="0" err="1"/>
                            <a:t>Sextupole</a:t>
                          </a:r>
                          <a:endParaRPr lang="en-GB"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3</m:t>
                                  </m:r>
                                  <m:r>
                                    <a:rPr lang="en-GB" b="0" i="1" smtClean="0">
                                      <a:latin typeface="Cambria Math" panose="02040503050406030204" pitchFamily="18" charset="0"/>
                                    </a:rPr>
                                    <m:t>𝑄</m:t>
                                  </m:r>
                                </m:e>
                                <m:sub>
                                  <m:r>
                                    <a:rPr lang="en-GB" b="0" i="1" smtClean="0">
                                      <a:latin typeface="Cambria Math" panose="02040503050406030204" pitchFamily="18" charset="0"/>
                                    </a:rPr>
                                    <m:t>𝑥</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0"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0"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endParaRPr lang="en-GB" dirty="0"/>
                        </a:p>
                      </a:txBody>
                      <a:tcPr/>
                    </a:tc>
                    <a:tc>
                      <a:txBody>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3</m:t>
                                  </m:r>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r>
                                <a:rPr lang="en-GB" b="0" i="0"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0"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r>
                                <a:rPr lang="en-GB" b="0" i="0"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0"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endParaRPr lang="en-GB" dirty="0"/>
                        </a:p>
                      </a:txBody>
                      <a:tcPr/>
                    </a:tc>
                    <a:extLst>
                      <a:ext uri="{0D108BD9-81ED-4DB2-BD59-A6C34878D82A}">
                        <a16:rowId xmlns:a16="http://schemas.microsoft.com/office/drawing/2014/main" val="2797999663"/>
                      </a:ext>
                    </a:extLst>
                  </a:tr>
                  <a:tr h="370840">
                    <a:tc>
                      <a:txBody>
                        <a:bodyPr/>
                        <a:lstStyle/>
                        <a:p>
                          <a:pPr algn="ctr"/>
                          <a:r>
                            <a:rPr lang="en-GB" dirty="0" err="1"/>
                            <a:t>Octupole</a:t>
                          </a:r>
                          <a:endParaRPr lang="en-GB" dirty="0"/>
                        </a:p>
                      </a:txBody>
                      <a:tcPr anchor="ctr"/>
                    </a:tc>
                    <a:tc>
                      <a:txBody>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2</m:t>
                                  </m:r>
                                  <m:r>
                                    <a:rPr lang="en-GB" b="0" i="1" smtClean="0">
                                      <a:latin typeface="Cambria Math" panose="02040503050406030204" pitchFamily="18" charset="0"/>
                                    </a:rPr>
                                    <m:t>𝑄</m:t>
                                  </m:r>
                                </m:e>
                                <m:sub>
                                  <m:r>
                                    <a:rPr lang="en-GB" b="0" i="1" smtClean="0">
                                      <a:latin typeface="Cambria Math" panose="02040503050406030204" pitchFamily="18" charset="0"/>
                                    </a:rPr>
                                    <m:t>𝑥</m:t>
                                  </m:r>
                                </m:sub>
                              </m:sSub>
                            </m:oMath>
                          </a14:m>
                          <a:r>
                            <a:rPr lang="en-GB" dirty="0"/>
                            <a:t>, </a:t>
                          </a:r>
                          <a14:m>
                            <m:oMath xmlns:m="http://schemas.openxmlformats.org/officeDocument/2006/math">
                              <m:r>
                                <a:rPr lang="en-GB" b="0" i="1"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r>
                                <a:rPr lang="en-GB" b="0" i="1" smtClean="0">
                                  <a:latin typeface="Cambria Math" panose="02040503050406030204" pitchFamily="18" charset="0"/>
                                </a:rPr>
                                <m:t>4</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oMath>
                          </a14:m>
                          <a:r>
                            <a:rPr lang="en-GB" dirty="0"/>
                            <a:t>, </a:t>
                          </a:r>
                          <a14:m>
                            <m:oMath xmlns:m="http://schemas.openxmlformats.org/officeDocument/2006/math">
                              <m:r>
                                <a:rPr lang="en-GB" b="0" i="1" smtClean="0">
                                  <a:latin typeface="Cambria Math" panose="02040503050406030204" pitchFamily="18" charset="0"/>
                                </a:rPr>
                                <m:t>4</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endParaRPr lang="en-GB" b="0" i="0" dirty="0">
                            <a:latin typeface="Cambria Math" panose="02040503050406030204" pitchFamily="18" charset="0"/>
                          </a:endParaRPr>
                        </a:p>
                        <a:p>
                          <a14:m>
                            <m:oMath xmlns:m="http://schemas.openxmlformats.org/officeDocument/2006/math">
                              <m:r>
                                <a:rPr lang="en-GB" b="0" i="0"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0"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r>
                                <a:rPr lang="en-GB" b="0" i="0"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0"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endParaRPr lang="en-GB" dirty="0"/>
                        </a:p>
                      </a:txBody>
                      <a:tcPr/>
                    </a:tc>
                    <a:tc>
                      <a:txBody>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Q</m:t>
                                  </m:r>
                                </m:e>
                                <m:sub>
                                  <m:r>
                                    <m:rPr>
                                      <m:sty m:val="p"/>
                                    </m:rPr>
                                    <a:rPr lang="en-GB" b="0" i="0" smtClean="0">
                                      <a:latin typeface="Cambria Math" panose="02040503050406030204" pitchFamily="18" charset="0"/>
                                    </a:rPr>
                                    <m:t>x</m:t>
                                  </m:r>
                                </m:sub>
                              </m:sSub>
                              <m:r>
                                <a:rPr lang="en-GB" b="0" i="0"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1" smtClean="0">
                                  <a:latin typeface="Cambria Math" panose="02040503050406030204" pitchFamily="18" charset="0"/>
                                </a:rPr>
                                <m:t>+3</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1" smtClean="0">
                                  <a:latin typeface="Cambria Math" panose="02040503050406030204" pitchFamily="18" charset="0"/>
                                </a:rPr>
                                <m:t>−3</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r>
                                <a:rPr lang="en-GB" b="0" i="0" smtClean="0">
                                  <a:latin typeface="Cambria Math" panose="02040503050406030204" pitchFamily="18" charset="0"/>
                                </a:rPr>
                                <m:t>3</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0"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r>
                            <a:rPr lang="en-GB" dirty="0"/>
                            <a:t>, </a:t>
                          </a:r>
                          <a14:m>
                            <m:oMath xmlns:m="http://schemas.openxmlformats.org/officeDocument/2006/math">
                              <m:r>
                                <a:rPr lang="en-GB" b="0" i="0" smtClean="0">
                                  <a:latin typeface="Cambria Math" panose="02040503050406030204" pitchFamily="18" charset="0"/>
                                </a:rPr>
                                <m:t>3</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𝑥</m:t>
                                  </m:r>
                                </m:sub>
                              </m:sSub>
                              <m:r>
                                <a:rPr lang="en-GB" b="0" i="0"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a14:m>
                          <a:endParaRPr lang="en-GB" dirty="0"/>
                        </a:p>
                      </a:txBody>
                      <a:tcPr/>
                    </a:tc>
                    <a:extLst>
                      <a:ext uri="{0D108BD9-81ED-4DB2-BD59-A6C34878D82A}">
                        <a16:rowId xmlns:a16="http://schemas.microsoft.com/office/drawing/2014/main" val="3053452926"/>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1433533489"/>
                  </p:ext>
                </p:extLst>
              </p:nvPr>
            </p:nvGraphicFramePr>
            <p:xfrm>
              <a:off x="624469" y="4296317"/>
              <a:ext cx="8073484" cy="2216785"/>
            </p:xfrm>
            <a:graphic>
              <a:graphicData uri="http://schemas.openxmlformats.org/drawingml/2006/table">
                <a:tbl>
                  <a:tblPr firstRow="1" bandRow="1">
                    <a:tableStyleId>{5C22544A-7EE6-4342-B048-85BDC9FD1C3A}</a:tableStyleId>
                  </a:tblPr>
                  <a:tblGrid>
                    <a:gridCol w="1542110">
                      <a:extLst>
                        <a:ext uri="{9D8B030D-6E8A-4147-A177-3AD203B41FA5}">
                          <a16:colId xmlns:a16="http://schemas.microsoft.com/office/drawing/2014/main" val="4178263928"/>
                        </a:ext>
                      </a:extLst>
                    </a:gridCol>
                    <a:gridCol w="3265687">
                      <a:extLst>
                        <a:ext uri="{9D8B030D-6E8A-4147-A177-3AD203B41FA5}">
                          <a16:colId xmlns:a16="http://schemas.microsoft.com/office/drawing/2014/main" val="3137088851"/>
                        </a:ext>
                      </a:extLst>
                    </a:gridCol>
                    <a:gridCol w="3265687">
                      <a:extLst>
                        <a:ext uri="{9D8B030D-6E8A-4147-A177-3AD203B41FA5}">
                          <a16:colId xmlns:a16="http://schemas.microsoft.com/office/drawing/2014/main" val="729711211"/>
                        </a:ext>
                      </a:extLst>
                    </a:gridCol>
                  </a:tblGrid>
                  <a:tr h="370840">
                    <a:tc>
                      <a:txBody>
                        <a:bodyPr/>
                        <a:lstStyle/>
                        <a:p>
                          <a:endParaRPr lang="en-GB" dirty="0"/>
                        </a:p>
                      </a:txBody>
                      <a:tcPr/>
                    </a:tc>
                    <a:tc>
                      <a:txBody>
                        <a:bodyPr/>
                        <a:lstStyle/>
                        <a:p>
                          <a:pPr algn="ctr"/>
                          <a:r>
                            <a:rPr lang="en-GB" dirty="0" smtClean="0"/>
                            <a:t>Normal</a:t>
                          </a:r>
                          <a:endParaRPr lang="en-GB" dirty="0"/>
                        </a:p>
                      </a:txBody>
                      <a:tcPr anchor="ctr"/>
                    </a:tc>
                    <a:tc>
                      <a:txBody>
                        <a:bodyPr/>
                        <a:lstStyle/>
                        <a:p>
                          <a:pPr algn="ctr"/>
                          <a:r>
                            <a:rPr lang="en-GB" dirty="0" smtClean="0"/>
                            <a:t>Skew</a:t>
                          </a:r>
                          <a:endParaRPr lang="en-GB" dirty="0"/>
                        </a:p>
                      </a:txBody>
                      <a:tcPr anchor="ctr"/>
                    </a:tc>
                    <a:extLst>
                      <a:ext uri="{0D108BD9-81ED-4DB2-BD59-A6C34878D82A}">
                        <a16:rowId xmlns:a16="http://schemas.microsoft.com/office/drawing/2014/main" val="96297365"/>
                      </a:ext>
                    </a:extLst>
                  </a:tr>
                  <a:tr h="387477">
                    <a:tc>
                      <a:txBody>
                        <a:bodyPr/>
                        <a:lstStyle/>
                        <a:p>
                          <a:pPr algn="ctr"/>
                          <a:r>
                            <a:rPr lang="en-GB" dirty="0" smtClean="0"/>
                            <a:t>Dipole</a:t>
                          </a:r>
                          <a:endParaRPr lang="en-GB" dirty="0"/>
                        </a:p>
                      </a:txBody>
                      <a:tcPr anchor="ctr"/>
                    </a:tc>
                    <a:tc>
                      <a:txBody>
                        <a:bodyPr/>
                        <a:lstStyle/>
                        <a:p>
                          <a:endParaRPr lang="en-US"/>
                        </a:p>
                      </a:txBody>
                      <a:tcPr>
                        <a:blipFill>
                          <a:blip r:embed="rId4"/>
                          <a:stretch>
                            <a:fillRect l="-47388" t="-101563" r="-100746" b="-393750"/>
                          </a:stretch>
                        </a:blipFill>
                      </a:tcPr>
                    </a:tc>
                    <a:tc>
                      <a:txBody>
                        <a:bodyPr/>
                        <a:lstStyle/>
                        <a:p>
                          <a:endParaRPr lang="en-US"/>
                        </a:p>
                      </a:txBody>
                      <a:tcPr>
                        <a:blipFill>
                          <a:blip r:embed="rId4"/>
                          <a:stretch>
                            <a:fillRect l="-147388" t="-101563" r="-746" b="-393750"/>
                          </a:stretch>
                        </a:blipFill>
                      </a:tcPr>
                    </a:tc>
                    <a:extLst>
                      <a:ext uri="{0D108BD9-81ED-4DB2-BD59-A6C34878D82A}">
                        <a16:rowId xmlns:a16="http://schemas.microsoft.com/office/drawing/2014/main" val="1505778508"/>
                      </a:ext>
                    </a:extLst>
                  </a:tr>
                  <a:tr h="387477">
                    <a:tc>
                      <a:txBody>
                        <a:bodyPr/>
                        <a:lstStyle/>
                        <a:p>
                          <a:pPr algn="ctr"/>
                          <a:r>
                            <a:rPr lang="en-GB" dirty="0" smtClean="0"/>
                            <a:t>Quadrupole</a:t>
                          </a:r>
                          <a:endParaRPr lang="en-GB" dirty="0"/>
                        </a:p>
                      </a:txBody>
                      <a:tcPr anchor="ctr"/>
                    </a:tc>
                    <a:tc>
                      <a:txBody>
                        <a:bodyPr/>
                        <a:lstStyle/>
                        <a:p>
                          <a:endParaRPr lang="en-US"/>
                        </a:p>
                      </a:txBody>
                      <a:tcPr>
                        <a:blipFill>
                          <a:blip r:embed="rId4"/>
                          <a:stretch>
                            <a:fillRect l="-47388" t="-201563" r="-100746" b="-293750"/>
                          </a:stretch>
                        </a:blipFill>
                      </a:tcPr>
                    </a:tc>
                    <a:tc>
                      <a:txBody>
                        <a:bodyPr/>
                        <a:lstStyle/>
                        <a:p>
                          <a:endParaRPr lang="en-US"/>
                        </a:p>
                      </a:txBody>
                      <a:tcPr>
                        <a:blipFill>
                          <a:blip r:embed="rId4"/>
                          <a:stretch>
                            <a:fillRect l="-147388" t="-201563" r="-746" b="-293750"/>
                          </a:stretch>
                        </a:blipFill>
                      </a:tcPr>
                    </a:tc>
                    <a:extLst>
                      <a:ext uri="{0D108BD9-81ED-4DB2-BD59-A6C34878D82A}">
                        <a16:rowId xmlns:a16="http://schemas.microsoft.com/office/drawing/2014/main" val="3598308266"/>
                      </a:ext>
                    </a:extLst>
                  </a:tr>
                  <a:tr h="387477">
                    <a:tc>
                      <a:txBody>
                        <a:bodyPr/>
                        <a:lstStyle/>
                        <a:p>
                          <a:pPr algn="ctr"/>
                          <a:r>
                            <a:rPr lang="en-GB" dirty="0" err="1" smtClean="0"/>
                            <a:t>Sextupole</a:t>
                          </a:r>
                          <a:endParaRPr lang="en-GB" dirty="0"/>
                        </a:p>
                      </a:txBody>
                      <a:tcPr anchor="ctr"/>
                    </a:tc>
                    <a:tc>
                      <a:txBody>
                        <a:bodyPr/>
                        <a:lstStyle/>
                        <a:p>
                          <a:endParaRPr lang="en-US"/>
                        </a:p>
                      </a:txBody>
                      <a:tcPr>
                        <a:blipFill>
                          <a:blip r:embed="rId4"/>
                          <a:stretch>
                            <a:fillRect l="-47388" t="-306349" r="-100746" b="-198413"/>
                          </a:stretch>
                        </a:blipFill>
                      </a:tcPr>
                    </a:tc>
                    <a:tc>
                      <a:txBody>
                        <a:bodyPr/>
                        <a:lstStyle/>
                        <a:p>
                          <a:endParaRPr lang="en-US"/>
                        </a:p>
                      </a:txBody>
                      <a:tcPr>
                        <a:blipFill>
                          <a:blip r:embed="rId4"/>
                          <a:stretch>
                            <a:fillRect l="-147388" t="-306349" r="-746" b="-198413"/>
                          </a:stretch>
                        </a:blipFill>
                      </a:tcPr>
                    </a:tc>
                    <a:extLst>
                      <a:ext uri="{0D108BD9-81ED-4DB2-BD59-A6C34878D82A}">
                        <a16:rowId xmlns:a16="http://schemas.microsoft.com/office/drawing/2014/main" val="2797999663"/>
                      </a:ext>
                    </a:extLst>
                  </a:tr>
                  <a:tr h="683514">
                    <a:tc>
                      <a:txBody>
                        <a:bodyPr/>
                        <a:lstStyle/>
                        <a:p>
                          <a:pPr algn="ctr"/>
                          <a:r>
                            <a:rPr lang="en-GB" dirty="0" err="1" smtClean="0"/>
                            <a:t>Octupole</a:t>
                          </a:r>
                          <a:endParaRPr lang="en-GB" dirty="0"/>
                        </a:p>
                      </a:txBody>
                      <a:tcPr anchor="ctr"/>
                    </a:tc>
                    <a:tc>
                      <a:txBody>
                        <a:bodyPr/>
                        <a:lstStyle/>
                        <a:p>
                          <a:endParaRPr lang="en-US"/>
                        </a:p>
                      </a:txBody>
                      <a:tcPr>
                        <a:blipFill>
                          <a:blip r:embed="rId4"/>
                          <a:stretch>
                            <a:fillRect l="-47388" t="-226549" r="-100746" b="-10619"/>
                          </a:stretch>
                        </a:blipFill>
                      </a:tcPr>
                    </a:tc>
                    <a:tc>
                      <a:txBody>
                        <a:bodyPr/>
                        <a:lstStyle/>
                        <a:p>
                          <a:endParaRPr lang="en-US"/>
                        </a:p>
                      </a:txBody>
                      <a:tcPr>
                        <a:blipFill>
                          <a:blip r:embed="rId4"/>
                          <a:stretch>
                            <a:fillRect l="-147388" t="-226549" r="-746" b="-10619"/>
                          </a:stretch>
                        </a:blipFill>
                      </a:tcPr>
                    </a:tc>
                    <a:extLst>
                      <a:ext uri="{0D108BD9-81ED-4DB2-BD59-A6C34878D82A}">
                        <a16:rowId xmlns:a16="http://schemas.microsoft.com/office/drawing/2014/main" val="3053452926"/>
                      </a:ext>
                    </a:extLst>
                  </a:tr>
                </a:tbl>
              </a:graphicData>
            </a:graphic>
          </p:graphicFrame>
        </mc:Fallback>
      </mc:AlternateContent>
      <p:sp>
        <p:nvSpPr>
          <p:cNvPr id="3" name="Slide Number Placeholder 2">
            <a:extLst>
              <a:ext uri="{FF2B5EF4-FFF2-40B4-BE49-F238E27FC236}">
                <a16:creationId xmlns:a16="http://schemas.microsoft.com/office/drawing/2014/main" id="{3DB59E46-C561-42FA-B7CC-979EEF480889}"/>
              </a:ext>
            </a:extLst>
          </p:cNvPr>
          <p:cNvSpPr>
            <a:spLocks noGrp="1"/>
          </p:cNvSpPr>
          <p:nvPr>
            <p:ph type="sldNum" sz="quarter" idx="12"/>
          </p:nvPr>
        </p:nvSpPr>
        <p:spPr/>
        <p:txBody>
          <a:bodyPr/>
          <a:lstStyle/>
          <a:p>
            <a:fld id="{D473C130-3E9B-48A0-A9B6-17B6A4C78644}" type="slidenum">
              <a:rPr lang="en-GB" smtClean="0"/>
              <a:t>25</a:t>
            </a:fld>
            <a:endParaRPr lang="en-GB"/>
          </a:p>
        </p:txBody>
      </p:sp>
    </p:spTree>
    <p:extLst>
      <p:ext uri="{BB962C8B-B14F-4D97-AF65-F5344CB8AC3E}">
        <p14:creationId xmlns:p14="http://schemas.microsoft.com/office/powerpoint/2010/main" val="4286504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3161250"/>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Resonances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When the </a:t>
                </a:r>
                <a:r>
                  <a:rPr lang="en-GB" dirty="0" err="1">
                    <a:latin typeface="Calibri" pitchFamily="34" charset="0"/>
                    <a:cs typeface="Calibri" pitchFamily="34" charset="0"/>
                  </a:rPr>
                  <a:t>betatron</a:t>
                </a:r>
                <a:r>
                  <a:rPr lang="en-GB" dirty="0">
                    <a:latin typeface="Calibri" pitchFamily="34" charset="0"/>
                    <a:cs typeface="Calibri" pitchFamily="34" charset="0"/>
                  </a:rPr>
                  <a:t> tunes satisfy the resonance condition</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𝑛</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𝑄</m:t>
                          </m:r>
                        </m:e>
                        <m:sub>
                          <m:r>
                            <a:rPr lang="en-GB" b="0" i="1" smtClean="0">
                              <a:latin typeface="Cambria Math" panose="02040503050406030204" pitchFamily="18" charset="0"/>
                              <a:cs typeface="Calibri" pitchFamily="34" charset="0"/>
                            </a:rPr>
                            <m:t>𝑥</m:t>
                          </m:r>
                        </m:sub>
                      </m:sSub>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𝑚</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𝑄</m:t>
                          </m:r>
                        </m:e>
                        <m:sub>
                          <m:r>
                            <a:rPr lang="en-GB" b="0" i="1" smtClean="0">
                              <a:latin typeface="Cambria Math" panose="02040503050406030204" pitchFamily="18" charset="0"/>
                              <a:cs typeface="Calibri" pitchFamily="34" charset="0"/>
                            </a:rPr>
                            <m:t>𝑦</m:t>
                          </m:r>
                        </m:sub>
                      </m:sSub>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𝑝</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motion of the particle will repeat periodically. These conditions define a set of lines in tune-space, along which the particle motion can potentially become unstable.</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 order to guarantee stable motion, the horizontal and vertical </a:t>
                </a:r>
                <a:r>
                  <a:rPr lang="en-GB" dirty="0" err="1">
                    <a:latin typeface="Calibri" pitchFamily="34" charset="0"/>
                    <a:cs typeface="Calibri" pitchFamily="34" charset="0"/>
                  </a:rPr>
                  <a:t>betatron</a:t>
                </a:r>
                <a:r>
                  <a:rPr lang="en-GB" dirty="0">
                    <a:latin typeface="Calibri" pitchFamily="34" charset="0"/>
                    <a:cs typeface="Calibri" pitchFamily="34" charset="0"/>
                  </a:rPr>
                  <a:t> tunes must be chosen to avoid these lines.</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3161250"/>
              </a:xfrm>
              <a:prstGeom prst="rect">
                <a:avLst/>
              </a:prstGeom>
              <a:blipFill>
                <a:blip r:embed="rId3"/>
                <a:stretch>
                  <a:fillRect l="-649" t="-1158" r="-649" b="-2317"/>
                </a:stretch>
              </a:blipFill>
              <a:ln w="9525">
                <a:noFill/>
                <a:miter lim="800000"/>
                <a:headEnd/>
                <a:tailEnd/>
              </a:ln>
              <a:effectLst/>
            </p:spPr>
            <p:txBody>
              <a:bodyPr/>
              <a:lstStyle/>
              <a:p>
                <a:r>
                  <a:rPr lang="en-GB">
                    <a:noFill/>
                  </a:rPr>
                  <a:t> </a:t>
                </a:r>
              </a:p>
            </p:txBody>
          </p:sp>
        </mc:Fallback>
      </mc:AlternateContent>
      <p:pic>
        <p:nvPicPr>
          <p:cNvPr id="3" name="Picture 2"/>
          <p:cNvPicPr>
            <a:picLocks noChangeAspect="1"/>
          </p:cNvPicPr>
          <p:nvPr/>
        </p:nvPicPr>
        <p:blipFill>
          <a:blip r:embed="rId4"/>
          <a:stretch>
            <a:fillRect/>
          </a:stretch>
        </p:blipFill>
        <p:spPr>
          <a:xfrm>
            <a:off x="4929536" y="3196219"/>
            <a:ext cx="4057650" cy="3543300"/>
          </a:xfrm>
          <a:prstGeom prst="rect">
            <a:avLst/>
          </a:prstGeom>
        </p:spPr>
      </p:pic>
      <p:sp>
        <p:nvSpPr>
          <p:cNvPr id="4" name="Rectangle 3"/>
          <p:cNvSpPr/>
          <p:nvPr/>
        </p:nvSpPr>
        <p:spPr>
          <a:xfrm>
            <a:off x="399912" y="3472704"/>
            <a:ext cx="4261298" cy="2585323"/>
          </a:xfrm>
          <a:prstGeom prst="rect">
            <a:avLst/>
          </a:prstGeom>
        </p:spPr>
        <p:txBody>
          <a:bodyPr wrap="square">
            <a:spAutoFit/>
          </a:bodyPr>
          <a:lstStyle/>
          <a:p>
            <a:pPr algn="just"/>
            <a:r>
              <a:rPr lang="en-GB" dirty="0">
                <a:latin typeface="Calibri" pitchFamily="34" charset="0"/>
                <a:cs typeface="Calibri" pitchFamily="34" charset="0"/>
              </a:rPr>
              <a:t>If we go to high enough order, then eventually the whole of tune space will be covered with resonances. Thankfully however, sources of higher-order resonances tend to be weaker, and the fluctuations in tune-point due to power supply ripple, mechanical vibrations, etc. is such that we only need to be concerned with the lowest few orders.</a:t>
            </a:r>
          </a:p>
        </p:txBody>
      </p:sp>
      <p:sp>
        <p:nvSpPr>
          <p:cNvPr id="5" name="TextBox 4"/>
          <p:cNvSpPr txBox="1"/>
          <p:nvPr/>
        </p:nvSpPr>
        <p:spPr>
          <a:xfrm>
            <a:off x="6735337" y="5781028"/>
            <a:ext cx="1237785" cy="307777"/>
          </a:xfrm>
          <a:prstGeom prst="rect">
            <a:avLst/>
          </a:prstGeom>
          <a:solidFill>
            <a:schemeClr val="bg1"/>
          </a:solidFill>
        </p:spPr>
        <p:txBody>
          <a:bodyPr wrap="square" rtlCol="0">
            <a:spAutoFit/>
          </a:bodyPr>
          <a:lstStyle/>
          <a:p>
            <a:r>
              <a:rPr lang="en-GB" sz="1400" dirty="0"/>
              <a:t>Working point</a:t>
            </a:r>
          </a:p>
        </p:txBody>
      </p:sp>
      <p:cxnSp>
        <p:nvCxnSpPr>
          <p:cNvPr id="7" name="Straight Arrow Connector 6"/>
          <p:cNvCxnSpPr/>
          <p:nvPr/>
        </p:nvCxnSpPr>
        <p:spPr>
          <a:xfrm flipH="1" flipV="1">
            <a:off x="6222380" y="5324809"/>
            <a:ext cx="512958" cy="43959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02D698D9-0019-4A10-8B27-4D34E1A660CC}"/>
              </a:ext>
            </a:extLst>
          </p:cNvPr>
          <p:cNvSpPr>
            <a:spLocks noGrp="1"/>
          </p:cNvSpPr>
          <p:nvPr>
            <p:ph type="sldNum" sz="quarter" idx="12"/>
          </p:nvPr>
        </p:nvSpPr>
        <p:spPr/>
        <p:txBody>
          <a:bodyPr/>
          <a:lstStyle/>
          <a:p>
            <a:fld id="{D473C130-3E9B-48A0-A9B6-17B6A4C78644}" type="slidenum">
              <a:rPr lang="en-GB" smtClean="0"/>
              <a:t>26</a:t>
            </a:fld>
            <a:endParaRPr lang="en-GB"/>
          </a:p>
        </p:txBody>
      </p:sp>
    </p:spTree>
    <p:extLst>
      <p:ext uri="{BB962C8B-B14F-4D97-AF65-F5344CB8AC3E}">
        <p14:creationId xmlns:p14="http://schemas.microsoft.com/office/powerpoint/2010/main" val="15522465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
          <p:cNvSpPr txBox="1">
            <a:spLocks noChangeArrowheads="1"/>
          </p:cNvSpPr>
          <p:nvPr/>
        </p:nvSpPr>
        <p:spPr bwMode="auto">
          <a:xfrm>
            <a:off x="399912" y="168737"/>
            <a:ext cx="8458953" cy="2308324"/>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Particle Motion in a Nonlinear System</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motion of particles travelling in a nonlinear system can be broadly divided into three categories:</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Regular orbit =&gt; the motion is stable </a:t>
            </a:r>
          </a:p>
          <a:p>
            <a:pPr algn="just"/>
            <a:r>
              <a:rPr lang="en-GB" dirty="0">
                <a:latin typeface="Calibri" pitchFamily="34" charset="0"/>
                <a:cs typeface="Calibri" pitchFamily="34" charset="0"/>
              </a:rPr>
              <a:t>Chaotic orbit =&gt; no guarantee of stability, but the diffusion rate may be small</a:t>
            </a:r>
          </a:p>
          <a:p>
            <a:pPr algn="just"/>
            <a:r>
              <a:rPr lang="en-GB" dirty="0">
                <a:latin typeface="Calibri" pitchFamily="34" charset="0"/>
                <a:cs typeface="Calibri" pitchFamily="34" charset="0"/>
              </a:rPr>
              <a:t>Unconstrained =&gt; no stable solution exists </a:t>
            </a:r>
          </a:p>
        </p:txBody>
      </p:sp>
      <p:pic>
        <p:nvPicPr>
          <p:cNvPr id="2" name="Picture 1"/>
          <p:cNvPicPr>
            <a:picLocks noChangeAspect="1"/>
          </p:cNvPicPr>
          <p:nvPr/>
        </p:nvPicPr>
        <p:blipFill>
          <a:blip r:embed="rId3"/>
          <a:stretch>
            <a:fillRect/>
          </a:stretch>
        </p:blipFill>
        <p:spPr>
          <a:xfrm>
            <a:off x="96252" y="2759216"/>
            <a:ext cx="4030578" cy="3589734"/>
          </a:xfrm>
          <a:prstGeom prst="rect">
            <a:avLst/>
          </a:prstGeom>
        </p:spPr>
      </p:pic>
      <mc:AlternateContent xmlns:mc="http://schemas.openxmlformats.org/markup-compatibility/2006" xmlns:a14="http://schemas.microsoft.com/office/drawing/2010/main">
        <mc:Choice Requires="a14">
          <p:sp>
            <p:nvSpPr>
              <p:cNvPr id="4" name="Text Box 3"/>
              <p:cNvSpPr txBox="1">
                <a:spLocks noChangeArrowheads="1"/>
              </p:cNvSpPr>
              <p:nvPr/>
            </p:nvSpPr>
            <p:spPr bwMode="auto">
              <a:xfrm>
                <a:off x="4126830" y="2606338"/>
                <a:ext cx="4920916" cy="3895490"/>
              </a:xfrm>
              <a:prstGeom prst="rect">
                <a:avLst/>
              </a:prstGeom>
              <a:solidFill>
                <a:schemeClr val="bg1">
                  <a:alpha val="68000"/>
                </a:schemeClr>
              </a:solidFill>
              <a:ln w="9525">
                <a:noFill/>
                <a:miter lim="800000"/>
                <a:headEnd/>
                <a:tailEnd/>
              </a:ln>
              <a:effectLst/>
            </p:spPr>
            <p:txBody>
              <a:bodyPr wrap="square">
                <a:spAutoFit/>
              </a:bodyPr>
              <a:lstStyle/>
              <a:p>
                <a:pPr algn="just"/>
                <a:r>
                  <a:rPr lang="en-GB" dirty="0">
                    <a:latin typeface="Calibri" pitchFamily="34" charset="0"/>
                    <a:cs typeface="Calibri" pitchFamily="34" charset="0"/>
                  </a:rPr>
                  <a:t>The trajectories for the regular, stable orbits can be decomposed using Fourier analysis as quasi-periodic motion: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𝑧</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𝑛</m:t>
                          </m:r>
                        </m:e>
                      </m:d>
                      <m:r>
                        <a:rPr lang="en-GB" b="0" i="1" smtClean="0">
                          <a:latin typeface="Cambria Math" panose="02040503050406030204" pitchFamily="18" charset="0"/>
                          <a:cs typeface="Calibri" pitchFamily="34" charset="0"/>
                        </a:rPr>
                        <m:t>=</m:t>
                      </m:r>
                      <m:nary>
                        <m:naryPr>
                          <m:chr m:val="∑"/>
                          <m:ctrlPr>
                            <a:rPr lang="en-GB" b="0" i="1" smtClean="0">
                              <a:latin typeface="Cambria Math" panose="02040503050406030204" pitchFamily="18" charset="0"/>
                              <a:cs typeface="Calibri" pitchFamily="34" charset="0"/>
                            </a:rPr>
                          </m:ctrlPr>
                        </m:naryPr>
                        <m:sub>
                          <m:r>
                            <m:rPr>
                              <m:brk m:alnAt="23"/>
                            </m:rPr>
                            <a:rPr lang="en-GB" b="0" i="1" smtClean="0">
                              <a:latin typeface="Cambria Math" panose="02040503050406030204" pitchFamily="18" charset="0"/>
                              <a:cs typeface="Calibri" pitchFamily="34" charset="0"/>
                            </a:rPr>
                            <m:t>𝑘</m:t>
                          </m:r>
                          <m:r>
                            <a:rPr lang="en-GB" b="0" i="1" smtClean="0">
                              <a:latin typeface="Cambria Math" panose="02040503050406030204" pitchFamily="18" charset="0"/>
                              <a:cs typeface="Calibri" pitchFamily="34" charset="0"/>
                            </a:rPr>
                            <m:t>=1</m:t>
                          </m:r>
                        </m:sub>
                        <m:sup>
                          <m:r>
                            <a:rPr lang="en-GB" b="0" i="1" smtClean="0">
                              <a:latin typeface="Cambria Math" panose="02040503050406030204" pitchFamily="18" charset="0"/>
                              <a:cs typeface="Calibri" pitchFamily="34" charset="0"/>
                            </a:rPr>
                            <m:t>𝑛</m:t>
                          </m:r>
                        </m:sup>
                        <m:e>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𝑐</m:t>
                              </m:r>
                            </m:e>
                            <m:sub>
                              <m:r>
                                <a:rPr lang="en-GB" b="0" i="1" smtClean="0">
                                  <a:latin typeface="Cambria Math" panose="02040503050406030204" pitchFamily="18" charset="0"/>
                                  <a:cs typeface="Calibri" pitchFamily="34" charset="0"/>
                                </a:rPr>
                                <m:t>𝑘</m:t>
                              </m:r>
                            </m:sub>
                          </m:sSub>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exp</m:t>
                              </m:r>
                            </m:fName>
                            <m:e>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𝜋</m:t>
                              </m:r>
                              <m:r>
                                <a:rPr lang="en-GB" b="0" i="1" smtClean="0">
                                  <a:latin typeface="Cambria Math" panose="02040503050406030204" pitchFamily="18" charset="0"/>
                                  <a:cs typeface="Calibri" pitchFamily="34" charset="0"/>
                                </a:rPr>
                                <m:t>𝑖</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𝜈</m:t>
                                  </m:r>
                                </m:e>
                                <m:sub>
                                  <m:r>
                                    <a:rPr lang="en-GB" b="0" i="1" smtClean="0">
                                      <a:latin typeface="Cambria Math" panose="02040503050406030204" pitchFamily="18" charset="0"/>
                                      <a:cs typeface="Calibri" pitchFamily="34" charset="0"/>
                                    </a:rPr>
                                    <m:t>𝑘</m:t>
                                  </m:r>
                                </m:sub>
                              </m:sSub>
                              <m:r>
                                <a:rPr lang="en-GB" b="0" i="1" smtClean="0">
                                  <a:latin typeface="Cambria Math" panose="02040503050406030204" pitchFamily="18" charset="0"/>
                                  <a:cs typeface="Calibri" pitchFamily="34" charset="0"/>
                                </a:rPr>
                                <m:t>𝑛</m:t>
                              </m:r>
                              <m:r>
                                <a:rPr lang="en-GB" b="0" i="1" smtClean="0">
                                  <a:latin typeface="Cambria Math" panose="02040503050406030204" pitchFamily="18" charset="0"/>
                                  <a:cs typeface="Calibri" pitchFamily="34" charset="0"/>
                                </a:rPr>
                                <m:t>)</m:t>
                              </m:r>
                            </m:e>
                          </m:func>
                        </m:e>
                      </m:nary>
                      <m:r>
                        <a:rPr lang="en-GB" b="0" i="1" smtClean="0">
                          <a:latin typeface="Cambria Math" panose="02040503050406030204" pitchFamily="18" charset="0"/>
                          <a:cs typeface="Calibri" pitchFamily="34" charset="0"/>
                        </a:rPr>
                        <m:t>;    </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𝑐</m:t>
                          </m:r>
                        </m:e>
                        <m:sub>
                          <m:r>
                            <a:rPr lang="en-GB" b="0" i="1" smtClean="0">
                              <a:latin typeface="Cambria Math" panose="02040503050406030204" pitchFamily="18" charset="0"/>
                              <a:cs typeface="Calibri" pitchFamily="34" charset="0"/>
                            </a:rPr>
                            <m:t>𝑘</m:t>
                          </m:r>
                        </m:sub>
                      </m:sSub>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𝑎</m:t>
                          </m:r>
                        </m:e>
                        <m:sub>
                          <m:r>
                            <a:rPr lang="en-GB" b="0" i="1" smtClean="0">
                              <a:latin typeface="Cambria Math" panose="02040503050406030204" pitchFamily="18" charset="0"/>
                              <a:cs typeface="Calibri" pitchFamily="34" charset="0"/>
                            </a:rPr>
                            <m:t>𝑘</m:t>
                          </m:r>
                        </m:sub>
                      </m:sSub>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exp</m:t>
                          </m:r>
                        </m:fName>
                        <m:e>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𝑖</m:t>
                          </m:r>
                          <m:r>
                            <a:rPr lang="en-GB" b="0" i="1" smtClean="0">
                              <a:latin typeface="Cambria Math" panose="02040503050406030204" pitchFamily="18" charset="0"/>
                              <a:cs typeface="Calibri" pitchFamily="34" charset="0"/>
                            </a:rPr>
                            <m:t>𝜙</m:t>
                          </m:r>
                          <m:r>
                            <a:rPr lang="en-GB" b="0" i="1" smtClean="0">
                              <a:latin typeface="Cambria Math" panose="02040503050406030204" pitchFamily="18" charset="0"/>
                              <a:cs typeface="Calibri" pitchFamily="34" charset="0"/>
                            </a:rPr>
                            <m:t>)</m:t>
                          </m:r>
                        </m:e>
                      </m:func>
                    </m:oMath>
                  </m:oMathPara>
                </a14:m>
                <a:endParaRPr lang="en-GB" b="0"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dominant lines in the spectrum will be the </a:t>
                </a:r>
                <a:r>
                  <a:rPr lang="en-GB" dirty="0" err="1">
                    <a:latin typeface="Calibri" pitchFamily="34" charset="0"/>
                    <a:cs typeface="Calibri" pitchFamily="34" charset="0"/>
                  </a:rPr>
                  <a:t>betatron</a:t>
                </a:r>
                <a:r>
                  <a:rPr lang="en-GB" dirty="0">
                    <a:latin typeface="Calibri" pitchFamily="34" charset="0"/>
                    <a:cs typeface="Calibri" pitchFamily="34" charset="0"/>
                  </a:rPr>
                  <a:t> tunes in the two planes of motion</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If the motion is perturbed by nonlinear or skew elements, other frequencies will appear in linear combinations of the </a:t>
                </a:r>
                <a:r>
                  <a:rPr lang="en-GB" dirty="0" err="1">
                    <a:latin typeface="Calibri" pitchFamily="34" charset="0"/>
                    <a:cs typeface="Calibri" pitchFamily="34" charset="0"/>
                  </a:rPr>
                  <a:t>betatron</a:t>
                </a:r>
                <a:r>
                  <a:rPr lang="en-GB" dirty="0">
                    <a:latin typeface="Calibri" pitchFamily="34" charset="0"/>
                    <a:cs typeface="Calibri" pitchFamily="34" charset="0"/>
                  </a:rPr>
                  <a:t> tunes.</a:t>
                </a:r>
              </a:p>
            </p:txBody>
          </p:sp>
        </mc:Choice>
        <mc:Fallback xmlns="">
          <p:sp>
            <p:nvSpPr>
              <p:cNvPr id="4" name="Text Box 3"/>
              <p:cNvSpPr txBox="1">
                <a:spLocks noRot="1" noChangeAspect="1" noMove="1" noResize="1" noEditPoints="1" noAdjustHandles="1" noChangeArrowheads="1" noChangeShapeType="1" noTextEdit="1"/>
              </p:cNvSpPr>
              <p:nvPr/>
            </p:nvSpPr>
            <p:spPr bwMode="auto">
              <a:xfrm>
                <a:off x="4126830" y="2606338"/>
                <a:ext cx="4920916" cy="3895490"/>
              </a:xfrm>
              <a:prstGeom prst="rect">
                <a:avLst/>
              </a:prstGeom>
              <a:blipFill>
                <a:blip r:embed="rId4"/>
                <a:stretch>
                  <a:fillRect l="-1115" t="-939" r="-991" b="-1565"/>
                </a:stretch>
              </a:blipFill>
              <a:ln w="9525">
                <a:noFill/>
                <a:miter lim="800000"/>
                <a:headEnd/>
                <a:tailEnd/>
              </a:ln>
              <a:effectLst/>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C87A8AA8-1F91-4E8A-8624-34D889E5DCBE}"/>
              </a:ext>
            </a:extLst>
          </p:cNvPr>
          <p:cNvSpPr>
            <a:spLocks noGrp="1"/>
          </p:cNvSpPr>
          <p:nvPr>
            <p:ph type="sldNum" sz="quarter" idx="12"/>
          </p:nvPr>
        </p:nvSpPr>
        <p:spPr/>
        <p:txBody>
          <a:bodyPr/>
          <a:lstStyle/>
          <a:p>
            <a:fld id="{D473C130-3E9B-48A0-A9B6-17B6A4C78644}" type="slidenum">
              <a:rPr lang="en-GB" smtClean="0"/>
              <a:t>27</a:t>
            </a:fld>
            <a:endParaRPr lang="en-GB"/>
          </a:p>
        </p:txBody>
      </p:sp>
    </p:spTree>
    <p:extLst>
      <p:ext uri="{BB962C8B-B14F-4D97-AF65-F5344CB8AC3E}">
        <p14:creationId xmlns:p14="http://schemas.microsoft.com/office/powerpoint/2010/main" val="2593435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p:cNvPicPr>
            <a:picLocks noChangeAspect="1"/>
          </p:cNvPicPr>
          <p:nvPr/>
        </p:nvPicPr>
        <p:blipFill rotWithShape="1">
          <a:blip r:embed="rId3"/>
          <a:srcRect b="2456"/>
          <a:stretch/>
        </p:blipFill>
        <p:spPr>
          <a:xfrm>
            <a:off x="285750" y="1127087"/>
            <a:ext cx="8572500" cy="5574657"/>
          </a:xfrm>
          <a:prstGeom prst="rect">
            <a:avLst/>
          </a:prstGeom>
        </p:spPr>
      </p:pic>
      <p:sp>
        <p:nvSpPr>
          <p:cNvPr id="27" name="Text Box 3"/>
          <p:cNvSpPr txBox="1">
            <a:spLocks noChangeArrowheads="1"/>
          </p:cNvSpPr>
          <p:nvPr/>
        </p:nvSpPr>
        <p:spPr bwMode="auto">
          <a:xfrm>
            <a:off x="399912" y="168737"/>
            <a:ext cx="8458953" cy="923330"/>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Particle Motion in a Nonlinear System</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Sample tracking data with / without nonlinear perturbations:</a:t>
            </a:r>
          </a:p>
        </p:txBody>
      </p:sp>
      <mc:AlternateContent xmlns:mc="http://schemas.openxmlformats.org/markup-compatibility/2006" xmlns:a14="http://schemas.microsoft.com/office/drawing/2010/main">
        <mc:Choice Requires="a14">
          <p:sp>
            <p:nvSpPr>
              <p:cNvPr id="6" name="Rectangle 5"/>
              <p:cNvSpPr/>
              <p:nvPr/>
            </p:nvSpPr>
            <p:spPr>
              <a:xfrm>
                <a:off x="1831872" y="4254985"/>
                <a:ext cx="49917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𝑥</m:t>
                          </m:r>
                        </m:sub>
                      </m:sSub>
                    </m:oMath>
                  </m:oMathPara>
                </a14:m>
                <a:endParaRPr lang="en-GB" dirty="0"/>
              </a:p>
            </p:txBody>
          </p:sp>
        </mc:Choice>
        <mc:Fallback xmlns="">
          <p:sp>
            <p:nvSpPr>
              <p:cNvPr id="6" name="Rectangle 5"/>
              <p:cNvSpPr>
                <a:spLocks noRot="1" noChangeAspect="1" noMove="1" noResize="1" noEditPoints="1" noAdjustHandles="1" noChangeArrowheads="1" noChangeShapeType="1" noTextEdit="1"/>
              </p:cNvSpPr>
              <p:nvPr/>
            </p:nvSpPr>
            <p:spPr>
              <a:xfrm>
                <a:off x="1831872" y="4254985"/>
                <a:ext cx="499176" cy="369332"/>
              </a:xfrm>
              <a:prstGeom prst="rect">
                <a:avLst/>
              </a:prstGeom>
              <a:blipFill>
                <a:blip r:embed="rId4"/>
                <a:stretch>
                  <a:fillRect b="-81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5617182" y="4254985"/>
                <a:ext cx="49917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𝑥</m:t>
                          </m:r>
                        </m:sub>
                      </m:sSub>
                    </m:oMath>
                  </m:oMathPara>
                </a14:m>
                <a:endParaRPr lang="en-GB" dirty="0"/>
              </a:p>
            </p:txBody>
          </p:sp>
        </mc:Choice>
        <mc:Fallback xmlns="">
          <p:sp>
            <p:nvSpPr>
              <p:cNvPr id="8" name="Rectangle 7"/>
              <p:cNvSpPr>
                <a:spLocks noRot="1" noChangeAspect="1" noMove="1" noResize="1" noEditPoints="1" noAdjustHandles="1" noChangeArrowheads="1" noChangeShapeType="1" noTextEdit="1"/>
              </p:cNvSpPr>
              <p:nvPr/>
            </p:nvSpPr>
            <p:spPr>
              <a:xfrm>
                <a:off x="5617182" y="4254985"/>
                <a:ext cx="499176" cy="369332"/>
              </a:xfrm>
              <a:prstGeom prst="rect">
                <a:avLst/>
              </a:prstGeom>
              <a:blipFill>
                <a:blip r:embed="rId5"/>
                <a:stretch>
                  <a:fillRect b="-81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5750160" y="4932947"/>
                <a:ext cx="506805" cy="3912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𝑄</m:t>
                          </m:r>
                        </m:e>
                        <m:sub>
                          <m:r>
                            <a:rPr lang="en-GB" b="0" i="1" smtClean="0">
                              <a:latin typeface="Cambria Math" panose="02040503050406030204" pitchFamily="18" charset="0"/>
                            </a:rPr>
                            <m:t>𝑦</m:t>
                          </m:r>
                        </m:sub>
                      </m:sSub>
                    </m:oMath>
                  </m:oMathPara>
                </a14:m>
                <a:endParaRPr lang="en-GB" dirty="0"/>
              </a:p>
            </p:txBody>
          </p:sp>
        </mc:Choice>
        <mc:Fallback xmlns="">
          <p:sp>
            <p:nvSpPr>
              <p:cNvPr id="9" name="Rectangle 8"/>
              <p:cNvSpPr>
                <a:spLocks noRot="1" noChangeAspect="1" noMove="1" noResize="1" noEditPoints="1" noAdjustHandles="1" noChangeArrowheads="1" noChangeShapeType="1" noTextEdit="1"/>
              </p:cNvSpPr>
              <p:nvPr/>
            </p:nvSpPr>
            <p:spPr>
              <a:xfrm>
                <a:off x="5750160" y="4932947"/>
                <a:ext cx="506805" cy="391261"/>
              </a:xfrm>
              <a:prstGeom prst="rect">
                <a:avLst/>
              </a:prstGeom>
              <a:blipFill>
                <a:blip r:embed="rId6"/>
                <a:stretch>
                  <a:fillRect b="-62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6007377" y="4642093"/>
                <a:ext cx="62741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2</m:t>
                          </m:r>
                          <m:r>
                            <a:rPr lang="en-GB" i="1">
                              <a:latin typeface="Cambria Math" panose="02040503050406030204" pitchFamily="18" charset="0"/>
                            </a:rPr>
                            <m:t>𝑄</m:t>
                          </m:r>
                        </m:e>
                        <m:sub>
                          <m:r>
                            <a:rPr lang="en-GB" i="1">
                              <a:latin typeface="Cambria Math" panose="02040503050406030204" pitchFamily="18" charset="0"/>
                            </a:rPr>
                            <m:t>𝑥</m:t>
                          </m:r>
                        </m:sub>
                      </m:sSub>
                    </m:oMath>
                  </m:oMathPara>
                </a14:m>
                <a:endParaRPr lang="en-GB" dirty="0"/>
              </a:p>
            </p:txBody>
          </p:sp>
        </mc:Choice>
        <mc:Fallback xmlns="">
          <p:sp>
            <p:nvSpPr>
              <p:cNvPr id="10" name="Rectangle 9"/>
              <p:cNvSpPr>
                <a:spLocks noRot="1" noChangeAspect="1" noMove="1" noResize="1" noEditPoints="1" noAdjustHandles="1" noChangeArrowheads="1" noChangeShapeType="1" noTextEdit="1"/>
              </p:cNvSpPr>
              <p:nvPr/>
            </p:nvSpPr>
            <p:spPr>
              <a:xfrm>
                <a:off x="6007377" y="4642093"/>
                <a:ext cx="627416" cy="369332"/>
              </a:xfrm>
              <a:prstGeom prst="rect">
                <a:avLst/>
              </a:prstGeom>
              <a:blipFill>
                <a:blip r:embed="rId7"/>
                <a:stretch>
                  <a:fillRect b="-98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5129841" y="5847612"/>
                <a:ext cx="1044132" cy="3912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𝑥</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𝑦</m:t>
                          </m:r>
                        </m:sub>
                      </m:sSub>
                    </m:oMath>
                  </m:oMathPara>
                </a14:m>
                <a:endParaRPr lang="en-GB" dirty="0"/>
              </a:p>
            </p:txBody>
          </p:sp>
        </mc:Choice>
        <mc:Fallback xmlns="">
          <p:sp>
            <p:nvSpPr>
              <p:cNvPr id="11" name="Rectangle 10"/>
              <p:cNvSpPr>
                <a:spLocks noRot="1" noChangeAspect="1" noMove="1" noResize="1" noEditPoints="1" noAdjustHandles="1" noChangeArrowheads="1" noChangeShapeType="1" noTextEdit="1"/>
              </p:cNvSpPr>
              <p:nvPr/>
            </p:nvSpPr>
            <p:spPr>
              <a:xfrm>
                <a:off x="5129841" y="5847612"/>
                <a:ext cx="1044132" cy="391261"/>
              </a:xfrm>
              <a:prstGeom prst="rect">
                <a:avLst/>
              </a:prstGeom>
              <a:blipFill>
                <a:blip r:embed="rId8"/>
                <a:stretch>
                  <a:fillRect b="-62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6537332" y="4881630"/>
                <a:ext cx="62741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3</m:t>
                          </m:r>
                          <m:r>
                            <a:rPr lang="en-GB" i="1">
                              <a:latin typeface="Cambria Math" panose="02040503050406030204" pitchFamily="18" charset="0"/>
                            </a:rPr>
                            <m:t>𝑄</m:t>
                          </m:r>
                        </m:e>
                        <m:sub>
                          <m:r>
                            <a:rPr lang="en-GB" i="1">
                              <a:latin typeface="Cambria Math" panose="02040503050406030204" pitchFamily="18" charset="0"/>
                            </a:rPr>
                            <m:t>𝑥</m:t>
                          </m:r>
                        </m:sub>
                      </m:sSub>
                    </m:oMath>
                  </m:oMathPara>
                </a14:m>
                <a:endParaRPr lang="en-GB" dirty="0"/>
              </a:p>
            </p:txBody>
          </p:sp>
        </mc:Choice>
        <mc:Fallback xmlns="">
          <p:sp>
            <p:nvSpPr>
              <p:cNvPr id="12" name="Rectangle 11"/>
              <p:cNvSpPr>
                <a:spLocks noRot="1" noChangeAspect="1" noMove="1" noResize="1" noEditPoints="1" noAdjustHandles="1" noChangeArrowheads="1" noChangeShapeType="1" noTextEdit="1"/>
              </p:cNvSpPr>
              <p:nvPr/>
            </p:nvSpPr>
            <p:spPr>
              <a:xfrm>
                <a:off x="6537332" y="4881630"/>
                <a:ext cx="627416" cy="369332"/>
              </a:xfrm>
              <a:prstGeom prst="rect">
                <a:avLst/>
              </a:prstGeom>
              <a:blipFill>
                <a:blip r:embed="rId9"/>
                <a:stretch>
                  <a:fillRect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7239079" y="5858576"/>
                <a:ext cx="635046" cy="3912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2</m:t>
                          </m:r>
                          <m:r>
                            <a:rPr lang="en-GB" i="1">
                              <a:latin typeface="Cambria Math" panose="02040503050406030204" pitchFamily="18" charset="0"/>
                            </a:rPr>
                            <m:t>𝑄</m:t>
                          </m:r>
                        </m:e>
                        <m:sub>
                          <m:r>
                            <a:rPr lang="en-GB" b="0" i="1" smtClean="0">
                              <a:latin typeface="Cambria Math" panose="02040503050406030204" pitchFamily="18" charset="0"/>
                            </a:rPr>
                            <m:t>𝑦</m:t>
                          </m:r>
                        </m:sub>
                      </m:sSub>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a:off x="7239079" y="5858576"/>
                <a:ext cx="635046" cy="391261"/>
              </a:xfrm>
              <a:prstGeom prst="rect">
                <a:avLst/>
              </a:prstGeom>
              <a:blipFill>
                <a:blip r:embed="rId10"/>
                <a:stretch>
                  <a:fillRect b="-6250"/>
                </a:stretch>
              </a:blipFill>
            </p:spPr>
            <p:txBody>
              <a:bodyPr/>
              <a:lstStyle/>
              <a:p>
                <a:r>
                  <a:rPr lang="en-GB">
                    <a:noFill/>
                  </a:rPr>
                  <a:t> </a:t>
                </a:r>
              </a:p>
            </p:txBody>
          </p:sp>
        </mc:Fallback>
      </mc:AlternateContent>
      <p:cxnSp>
        <p:nvCxnSpPr>
          <p:cNvPr id="14" name="Straight Arrow Connector 13"/>
          <p:cNvCxnSpPr/>
          <p:nvPr/>
        </p:nvCxnSpPr>
        <p:spPr>
          <a:xfrm flipH="1">
            <a:off x="1940036" y="4588630"/>
            <a:ext cx="48784" cy="2359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727300" y="4589795"/>
            <a:ext cx="48784" cy="2359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049862" y="5972472"/>
            <a:ext cx="414342" cy="701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5936220" y="5289483"/>
            <a:ext cx="23149" cy="3242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6202906" y="4970973"/>
            <a:ext cx="40032" cy="2965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6748041" y="5234135"/>
            <a:ext cx="91239" cy="6244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6768741" y="6031625"/>
            <a:ext cx="481913" cy="220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D9C0C8D1-2C58-4057-8BCB-8ED12F2BD721}"/>
              </a:ext>
            </a:extLst>
          </p:cNvPr>
          <p:cNvSpPr>
            <a:spLocks noGrp="1"/>
          </p:cNvSpPr>
          <p:nvPr>
            <p:ph type="sldNum" sz="quarter" idx="12"/>
          </p:nvPr>
        </p:nvSpPr>
        <p:spPr/>
        <p:txBody>
          <a:bodyPr/>
          <a:lstStyle/>
          <a:p>
            <a:fld id="{D473C130-3E9B-48A0-A9B6-17B6A4C78644}" type="slidenum">
              <a:rPr lang="en-GB" smtClean="0"/>
              <a:t>28</a:t>
            </a:fld>
            <a:endParaRPr lang="en-GB"/>
          </a:p>
        </p:txBody>
      </p:sp>
    </p:spTree>
    <p:extLst>
      <p:ext uri="{BB962C8B-B14F-4D97-AF65-F5344CB8AC3E}">
        <p14:creationId xmlns:p14="http://schemas.microsoft.com/office/powerpoint/2010/main" val="24285623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
          <p:cNvSpPr txBox="1">
            <a:spLocks noChangeArrowheads="1"/>
          </p:cNvSpPr>
          <p:nvPr/>
        </p:nvSpPr>
        <p:spPr bwMode="auto">
          <a:xfrm>
            <a:off x="399912" y="168737"/>
            <a:ext cx="8458953" cy="2031325"/>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Example measurement data from diamond</a:t>
            </a:r>
          </a:p>
          <a:p>
            <a:pPr marL="285750" indent="-285750" algn="just">
              <a:buFont typeface="Arial" panose="020B0604020202020204" pitchFamily="34" charset="0"/>
              <a:buChar char="•"/>
            </a:pPr>
            <a:endParaRPr lang="en-GB" dirty="0">
              <a:latin typeface="Calibri" pitchFamily="34" charset="0"/>
              <a:cs typeface="Calibri" pitchFamily="34" charset="0"/>
            </a:endParaRPr>
          </a:p>
          <a:p>
            <a:pPr marL="285750" indent="-285750" algn="just">
              <a:buFont typeface="Arial" panose="020B0604020202020204" pitchFamily="34" charset="0"/>
              <a:buChar char="•"/>
            </a:pPr>
            <a:r>
              <a:rPr lang="en-GB" dirty="0">
                <a:latin typeface="Calibri" pitchFamily="34" charset="0"/>
                <a:cs typeface="Calibri" pitchFamily="34" charset="0"/>
              </a:rPr>
              <a:t>Nonlinearities can also be probed via ‘frequency map analysis’</a:t>
            </a:r>
          </a:p>
          <a:p>
            <a:pPr marL="285750" indent="-285750" algn="just">
              <a:buFont typeface="Arial" panose="020B0604020202020204" pitchFamily="34" charset="0"/>
              <a:buChar char="•"/>
            </a:pPr>
            <a:r>
              <a:rPr lang="en-GB" dirty="0">
                <a:latin typeface="Calibri" pitchFamily="34" charset="0"/>
                <a:cs typeface="Calibri" pitchFamily="34" charset="0"/>
              </a:rPr>
              <a:t>A pinger magnet is used to excite the beam on a single turn, then the motion of the beam is recorded using turn-by-turn BPMs as the beam oscillates freely</a:t>
            </a:r>
          </a:p>
          <a:p>
            <a:pPr marL="285750" indent="-285750" algn="just">
              <a:buFont typeface="Arial" panose="020B0604020202020204" pitchFamily="34" charset="0"/>
              <a:buChar char="•"/>
            </a:pPr>
            <a:r>
              <a:rPr lang="en-GB" dirty="0">
                <a:latin typeface="Calibri" pitchFamily="34" charset="0"/>
                <a:cs typeface="Calibri" pitchFamily="34" charset="0"/>
              </a:rPr>
              <a:t>From the turn-by-turn data, the oscillation frequency can be extracted</a:t>
            </a:r>
          </a:p>
          <a:p>
            <a:pPr marL="285750" indent="-285750" algn="just">
              <a:buFont typeface="Arial" panose="020B0604020202020204" pitchFamily="34" charset="0"/>
              <a:buChar char="•"/>
            </a:pPr>
            <a:r>
              <a:rPr lang="en-GB" dirty="0">
                <a:latin typeface="Calibri" pitchFamily="34" charset="0"/>
                <a:cs typeface="Calibri" pitchFamily="34" charset="0"/>
              </a:rPr>
              <a:t>A map can then be created tying the amplitude of motion to the </a:t>
            </a:r>
            <a:r>
              <a:rPr lang="en-GB" dirty="0" err="1">
                <a:latin typeface="Calibri" pitchFamily="34" charset="0"/>
                <a:cs typeface="Calibri" pitchFamily="34" charset="0"/>
              </a:rPr>
              <a:t>betatron</a:t>
            </a:r>
            <a:r>
              <a:rPr lang="en-GB" dirty="0">
                <a:latin typeface="Calibri" pitchFamily="34" charset="0"/>
                <a:cs typeface="Calibri" pitchFamily="34" charset="0"/>
              </a:rPr>
              <a:t> tune-shift</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2613" y="2786604"/>
            <a:ext cx="4595148" cy="3446361"/>
          </a:xfrm>
          <a:prstGeom prst="rect">
            <a:avLst/>
          </a:prstGeom>
        </p:spPr>
      </p:pic>
      <p:pic>
        <p:nvPicPr>
          <p:cNvPr id="9" name="Picture 87" descr="Fig1_Exploded_vie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959" y="3090478"/>
            <a:ext cx="4110758" cy="314248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07FEC888-BF75-4159-A2AD-79CC8B81CDA6}"/>
              </a:ext>
            </a:extLst>
          </p:cNvPr>
          <p:cNvSpPr>
            <a:spLocks noGrp="1"/>
          </p:cNvSpPr>
          <p:nvPr>
            <p:ph type="sldNum" sz="quarter" idx="12"/>
          </p:nvPr>
        </p:nvSpPr>
        <p:spPr/>
        <p:txBody>
          <a:bodyPr/>
          <a:lstStyle/>
          <a:p>
            <a:fld id="{D473C130-3E9B-48A0-A9B6-17B6A4C78644}" type="slidenum">
              <a:rPr lang="en-GB" smtClean="0"/>
              <a:t>29</a:t>
            </a:fld>
            <a:endParaRPr lang="en-GB"/>
          </a:p>
        </p:txBody>
      </p:sp>
    </p:spTree>
    <p:extLst>
      <p:ext uri="{BB962C8B-B14F-4D97-AF65-F5344CB8AC3E}">
        <p14:creationId xmlns:p14="http://schemas.microsoft.com/office/powerpoint/2010/main" val="4073089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1269" y="173151"/>
            <a:ext cx="8329461" cy="5632311"/>
          </a:xfrm>
          <a:prstGeom prst="rect">
            <a:avLst/>
          </a:prstGeom>
          <a:noFill/>
        </p:spPr>
        <p:txBody>
          <a:bodyPr wrap="square" rtlCol="0">
            <a:spAutoFit/>
          </a:bodyPr>
          <a:lstStyle/>
          <a:p>
            <a:pPr algn="ctr"/>
            <a:r>
              <a:rPr lang="en-GB" u="sng" dirty="0"/>
              <a:t>Contents</a:t>
            </a:r>
          </a:p>
          <a:p>
            <a:endParaRPr lang="en-GB" dirty="0"/>
          </a:p>
          <a:p>
            <a:r>
              <a:rPr lang="en-GB" b="1" dirty="0"/>
              <a:t>Recap on linear </a:t>
            </a:r>
            <a:r>
              <a:rPr lang="en-GB" b="1" dirty="0" err="1"/>
              <a:t>betatron</a:t>
            </a:r>
            <a:r>
              <a:rPr lang="en-GB" b="1" dirty="0"/>
              <a:t> motion</a:t>
            </a:r>
            <a:endParaRPr lang="en-GB" dirty="0"/>
          </a:p>
          <a:p>
            <a:r>
              <a:rPr lang="en-GB" dirty="0"/>
              <a:t>	Hill’s Equations</a:t>
            </a:r>
          </a:p>
          <a:p>
            <a:r>
              <a:rPr lang="en-GB" dirty="0"/>
              <a:t>	linear maps for simple elements</a:t>
            </a:r>
          </a:p>
          <a:p>
            <a:r>
              <a:rPr lang="en-GB" dirty="0"/>
              <a:t>	Courant-Snyder Invariant</a:t>
            </a:r>
          </a:p>
          <a:p>
            <a:r>
              <a:rPr lang="en-GB" dirty="0"/>
              <a:t>	</a:t>
            </a:r>
          </a:p>
          <a:p>
            <a:r>
              <a:rPr lang="en-GB" b="1" dirty="0"/>
              <a:t>Sources of nonlinear fields</a:t>
            </a:r>
          </a:p>
          <a:p>
            <a:r>
              <a:rPr lang="en-GB" dirty="0"/>
              <a:t>	fringe fields, construction errors, multipole magnets</a:t>
            </a:r>
          </a:p>
          <a:p>
            <a:endParaRPr lang="en-GB" dirty="0"/>
          </a:p>
          <a:p>
            <a:r>
              <a:rPr lang="en-GB" b="1" dirty="0"/>
              <a:t>Impact on particle motion</a:t>
            </a:r>
          </a:p>
          <a:p>
            <a:r>
              <a:rPr lang="en-GB" dirty="0"/>
              <a:t>	sensitivity to phase advances</a:t>
            </a:r>
          </a:p>
          <a:p>
            <a:r>
              <a:rPr lang="en-GB" dirty="0"/>
              <a:t>	resonances</a:t>
            </a:r>
          </a:p>
          <a:p>
            <a:r>
              <a:rPr lang="en-GB" dirty="0"/>
              <a:t>	stopbands</a:t>
            </a:r>
          </a:p>
          <a:p>
            <a:endParaRPr lang="en-GB" dirty="0"/>
          </a:p>
          <a:p>
            <a:r>
              <a:rPr lang="en-GB" b="1" dirty="0"/>
              <a:t>Examples of nonlinear effects in electron storage rings</a:t>
            </a:r>
          </a:p>
          <a:p>
            <a:r>
              <a:rPr lang="en-GB" dirty="0"/>
              <a:t>	frequency map analysis</a:t>
            </a:r>
          </a:p>
          <a:p>
            <a:r>
              <a:rPr lang="en-GB" dirty="0"/>
              <a:t>	injection efficiency vs. </a:t>
            </a:r>
            <a:r>
              <a:rPr lang="en-GB" dirty="0" err="1"/>
              <a:t>betatron</a:t>
            </a:r>
            <a:r>
              <a:rPr lang="en-GB" dirty="0"/>
              <a:t> tune</a:t>
            </a:r>
          </a:p>
          <a:p>
            <a:endParaRPr lang="en-GB" dirty="0"/>
          </a:p>
          <a:p>
            <a:r>
              <a:rPr lang="en-GB" b="1" dirty="0"/>
              <a:t>Summary</a:t>
            </a:r>
            <a:r>
              <a:rPr lang="en-GB" dirty="0"/>
              <a:t>	</a:t>
            </a:r>
          </a:p>
        </p:txBody>
      </p:sp>
      <p:sp>
        <p:nvSpPr>
          <p:cNvPr id="3" name="Slide Number Placeholder 2">
            <a:extLst>
              <a:ext uri="{FF2B5EF4-FFF2-40B4-BE49-F238E27FC236}">
                <a16:creationId xmlns:a16="http://schemas.microsoft.com/office/drawing/2014/main" id="{27E0CEC8-A632-4141-A386-E624FF013BA7}"/>
              </a:ext>
            </a:extLst>
          </p:cNvPr>
          <p:cNvSpPr>
            <a:spLocks noGrp="1"/>
          </p:cNvSpPr>
          <p:nvPr>
            <p:ph type="sldNum" sz="quarter" idx="12"/>
          </p:nvPr>
        </p:nvSpPr>
        <p:spPr/>
        <p:txBody>
          <a:bodyPr/>
          <a:lstStyle/>
          <a:p>
            <a:fld id="{D473C130-3E9B-48A0-A9B6-17B6A4C78644}" type="slidenum">
              <a:rPr lang="en-GB" smtClean="0"/>
              <a:t>3</a:t>
            </a:fld>
            <a:endParaRPr lang="en-GB"/>
          </a:p>
        </p:txBody>
      </p:sp>
    </p:spTree>
    <p:extLst>
      <p:ext uri="{BB962C8B-B14F-4D97-AF65-F5344CB8AC3E}">
        <p14:creationId xmlns:p14="http://schemas.microsoft.com/office/powerpoint/2010/main" val="18184327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85750" y="640951"/>
            <a:ext cx="8572500" cy="5715000"/>
          </a:xfrm>
          <a:prstGeom prst="rect">
            <a:avLst/>
          </a:prstGeom>
        </p:spPr>
      </p:pic>
      <p:sp>
        <p:nvSpPr>
          <p:cNvPr id="27" name="Text Box 3"/>
          <p:cNvSpPr txBox="1">
            <a:spLocks noChangeArrowheads="1"/>
          </p:cNvSpPr>
          <p:nvPr/>
        </p:nvSpPr>
        <p:spPr bwMode="auto">
          <a:xfrm>
            <a:off x="399912" y="168737"/>
            <a:ext cx="8458953" cy="646331"/>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Example measurement data from diamond</a:t>
            </a:r>
          </a:p>
          <a:p>
            <a:pPr algn="just"/>
            <a:endParaRPr lang="en-GB" dirty="0">
              <a:latin typeface="Calibri" pitchFamily="34" charset="0"/>
              <a:cs typeface="Calibri" pitchFamily="34" charset="0"/>
            </a:endParaRPr>
          </a:p>
        </p:txBody>
      </p:sp>
      <p:sp>
        <p:nvSpPr>
          <p:cNvPr id="3" name="Slide Number Placeholder 2">
            <a:extLst>
              <a:ext uri="{FF2B5EF4-FFF2-40B4-BE49-F238E27FC236}">
                <a16:creationId xmlns:a16="http://schemas.microsoft.com/office/drawing/2014/main" id="{EE5B9877-3B49-44E2-B498-9DC9DDA158E4}"/>
              </a:ext>
            </a:extLst>
          </p:cNvPr>
          <p:cNvSpPr>
            <a:spLocks noGrp="1"/>
          </p:cNvSpPr>
          <p:nvPr>
            <p:ph type="sldNum" sz="quarter" idx="12"/>
          </p:nvPr>
        </p:nvSpPr>
        <p:spPr/>
        <p:txBody>
          <a:bodyPr/>
          <a:lstStyle/>
          <a:p>
            <a:fld id="{D473C130-3E9B-48A0-A9B6-17B6A4C78644}" type="slidenum">
              <a:rPr lang="en-GB" smtClean="0"/>
              <a:t>30</a:t>
            </a:fld>
            <a:endParaRPr lang="en-GB"/>
          </a:p>
        </p:txBody>
      </p:sp>
    </p:spTree>
    <p:extLst>
      <p:ext uri="{BB962C8B-B14F-4D97-AF65-F5344CB8AC3E}">
        <p14:creationId xmlns:p14="http://schemas.microsoft.com/office/powerpoint/2010/main" val="16370048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
          <p:cNvSpPr txBox="1">
            <a:spLocks noChangeArrowheads="1"/>
          </p:cNvSpPr>
          <p:nvPr/>
        </p:nvSpPr>
        <p:spPr bwMode="auto">
          <a:xfrm>
            <a:off x="399912" y="168737"/>
            <a:ext cx="8458953" cy="646331"/>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Frequency Map Analysis</a:t>
            </a:r>
          </a:p>
          <a:p>
            <a:pPr algn="just"/>
            <a:endParaRPr lang="en-GB" dirty="0">
              <a:latin typeface="Calibri" pitchFamily="34" charset="0"/>
              <a:cs typeface="Calibri" pitchFamily="34" charset="0"/>
            </a:endParaRPr>
          </a:p>
        </p:txBody>
      </p:sp>
      <p:pic>
        <p:nvPicPr>
          <p:cNvPr id="4" name="Picture 3"/>
          <p:cNvPicPr>
            <a:picLocks noChangeAspect="1"/>
          </p:cNvPicPr>
          <p:nvPr/>
        </p:nvPicPr>
        <p:blipFill>
          <a:blip r:embed="rId3"/>
          <a:stretch>
            <a:fillRect/>
          </a:stretch>
        </p:blipFill>
        <p:spPr>
          <a:xfrm>
            <a:off x="405113" y="3640234"/>
            <a:ext cx="4166886" cy="3125165"/>
          </a:xfrm>
          <a:prstGeom prst="rect">
            <a:avLst/>
          </a:prstGeom>
        </p:spPr>
      </p:pic>
      <p:pic>
        <p:nvPicPr>
          <p:cNvPr id="5" name="Picture 4"/>
          <p:cNvPicPr>
            <a:picLocks noChangeAspect="1"/>
          </p:cNvPicPr>
          <p:nvPr/>
        </p:nvPicPr>
        <p:blipFill>
          <a:blip r:embed="rId4"/>
          <a:stretch>
            <a:fillRect/>
          </a:stretch>
        </p:blipFill>
        <p:spPr>
          <a:xfrm>
            <a:off x="4629872" y="3640234"/>
            <a:ext cx="4166886" cy="3125165"/>
          </a:xfrm>
          <a:prstGeom prst="rect">
            <a:avLst/>
          </a:prstGeom>
        </p:spPr>
      </p:pic>
      <p:pic>
        <p:nvPicPr>
          <p:cNvPr id="6" name="Picture 5"/>
          <p:cNvPicPr>
            <a:picLocks noChangeAspect="1"/>
          </p:cNvPicPr>
          <p:nvPr/>
        </p:nvPicPr>
        <p:blipFill>
          <a:blip r:embed="rId5"/>
          <a:stretch>
            <a:fillRect/>
          </a:stretch>
        </p:blipFill>
        <p:spPr>
          <a:xfrm>
            <a:off x="405113" y="578735"/>
            <a:ext cx="4166886" cy="3125165"/>
          </a:xfrm>
          <a:prstGeom prst="rect">
            <a:avLst/>
          </a:prstGeom>
        </p:spPr>
      </p:pic>
      <p:pic>
        <p:nvPicPr>
          <p:cNvPr id="8" name="Picture 7"/>
          <p:cNvPicPr>
            <a:picLocks noChangeAspect="1"/>
          </p:cNvPicPr>
          <p:nvPr/>
        </p:nvPicPr>
        <p:blipFill>
          <a:blip r:embed="rId6"/>
          <a:stretch>
            <a:fillRect/>
          </a:stretch>
        </p:blipFill>
        <p:spPr>
          <a:xfrm>
            <a:off x="4629870" y="578735"/>
            <a:ext cx="4166887" cy="3125165"/>
          </a:xfrm>
          <a:prstGeom prst="rect">
            <a:avLst/>
          </a:prstGeom>
        </p:spPr>
      </p:pic>
      <p:sp>
        <p:nvSpPr>
          <p:cNvPr id="9" name="TextBox 8"/>
          <p:cNvSpPr txBox="1"/>
          <p:nvPr/>
        </p:nvSpPr>
        <p:spPr>
          <a:xfrm>
            <a:off x="1041723" y="844002"/>
            <a:ext cx="821802" cy="381965"/>
          </a:xfrm>
          <a:prstGeom prst="rect">
            <a:avLst/>
          </a:prstGeom>
          <a:solidFill>
            <a:schemeClr val="bg1"/>
          </a:solidFill>
        </p:spPr>
        <p:txBody>
          <a:bodyPr wrap="square" rtlCol="0">
            <a:spAutoFit/>
          </a:bodyPr>
          <a:lstStyle/>
          <a:p>
            <a:r>
              <a:rPr lang="en-GB" u="sng" dirty="0"/>
              <a:t>model</a:t>
            </a:r>
          </a:p>
        </p:txBody>
      </p:sp>
      <p:sp>
        <p:nvSpPr>
          <p:cNvPr id="11" name="TextBox 10"/>
          <p:cNvSpPr txBox="1"/>
          <p:nvPr/>
        </p:nvSpPr>
        <p:spPr>
          <a:xfrm>
            <a:off x="1041723" y="3963423"/>
            <a:ext cx="821802" cy="381965"/>
          </a:xfrm>
          <a:prstGeom prst="rect">
            <a:avLst/>
          </a:prstGeom>
          <a:solidFill>
            <a:schemeClr val="bg1"/>
          </a:solidFill>
        </p:spPr>
        <p:txBody>
          <a:bodyPr wrap="square" rtlCol="0">
            <a:spAutoFit/>
          </a:bodyPr>
          <a:lstStyle/>
          <a:p>
            <a:r>
              <a:rPr lang="en-GB" u="sng" dirty="0"/>
              <a:t>model</a:t>
            </a:r>
          </a:p>
        </p:txBody>
      </p:sp>
      <p:sp>
        <p:nvSpPr>
          <p:cNvPr id="12" name="TextBox 11"/>
          <p:cNvSpPr txBox="1"/>
          <p:nvPr/>
        </p:nvSpPr>
        <p:spPr>
          <a:xfrm>
            <a:off x="5314710" y="3963422"/>
            <a:ext cx="1514354" cy="369332"/>
          </a:xfrm>
          <a:prstGeom prst="rect">
            <a:avLst/>
          </a:prstGeom>
          <a:solidFill>
            <a:schemeClr val="bg1"/>
          </a:solidFill>
        </p:spPr>
        <p:txBody>
          <a:bodyPr wrap="square" rtlCol="0">
            <a:spAutoFit/>
          </a:bodyPr>
          <a:lstStyle/>
          <a:p>
            <a:r>
              <a:rPr lang="en-GB" u="sng" dirty="0"/>
              <a:t>measurement</a:t>
            </a:r>
          </a:p>
        </p:txBody>
      </p:sp>
      <p:sp>
        <p:nvSpPr>
          <p:cNvPr id="13" name="TextBox 12"/>
          <p:cNvSpPr txBox="1"/>
          <p:nvPr/>
        </p:nvSpPr>
        <p:spPr>
          <a:xfrm>
            <a:off x="5314710" y="850318"/>
            <a:ext cx="1514354" cy="369332"/>
          </a:xfrm>
          <a:prstGeom prst="rect">
            <a:avLst/>
          </a:prstGeom>
          <a:solidFill>
            <a:schemeClr val="bg1"/>
          </a:solidFill>
        </p:spPr>
        <p:txBody>
          <a:bodyPr wrap="square" rtlCol="0">
            <a:spAutoFit/>
          </a:bodyPr>
          <a:lstStyle/>
          <a:p>
            <a:r>
              <a:rPr lang="en-GB" u="sng" dirty="0"/>
              <a:t>measurement</a:t>
            </a:r>
          </a:p>
        </p:txBody>
      </p:sp>
      <p:sp>
        <p:nvSpPr>
          <p:cNvPr id="2" name="Slide Number Placeholder 1">
            <a:extLst>
              <a:ext uri="{FF2B5EF4-FFF2-40B4-BE49-F238E27FC236}">
                <a16:creationId xmlns:a16="http://schemas.microsoft.com/office/drawing/2014/main" id="{2BDA0F01-39FF-41FE-B08E-6A2B972F5A4B}"/>
              </a:ext>
            </a:extLst>
          </p:cNvPr>
          <p:cNvSpPr>
            <a:spLocks noGrp="1"/>
          </p:cNvSpPr>
          <p:nvPr>
            <p:ph type="sldNum" sz="quarter" idx="12"/>
          </p:nvPr>
        </p:nvSpPr>
        <p:spPr/>
        <p:txBody>
          <a:bodyPr/>
          <a:lstStyle/>
          <a:p>
            <a:fld id="{D473C130-3E9B-48A0-A9B6-17B6A4C78644}" type="slidenum">
              <a:rPr lang="en-GB" smtClean="0"/>
              <a:t>31</a:t>
            </a:fld>
            <a:endParaRPr lang="en-GB"/>
          </a:p>
        </p:txBody>
      </p:sp>
    </p:spTree>
    <p:extLst>
      <p:ext uri="{BB962C8B-B14F-4D97-AF65-F5344CB8AC3E}">
        <p14:creationId xmlns:p14="http://schemas.microsoft.com/office/powerpoint/2010/main" val="30720857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5336397"/>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Stopbands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question naturally arises, how close do you need to be to a resonance for it to be a problem? To investigate this, let us return to the simple analysis of a quadrupole-driven second order resonance consisting of a rotation in phase space followed by a thin kick. In this case, we have for the rotation on turn </a:t>
                </a:r>
                <a14:m>
                  <m:oMath xmlns:m="http://schemas.openxmlformats.org/officeDocument/2006/math">
                    <m:r>
                      <a:rPr lang="en-GB" i="1" dirty="0">
                        <a:latin typeface="Cambria Math" panose="02040503050406030204" pitchFamily="18" charset="0"/>
                        <a:cs typeface="Calibri" pitchFamily="34" charset="0"/>
                      </a:rPr>
                      <m:t>𝑛</m:t>
                    </m:r>
                  </m:oMath>
                </a14:m>
                <a:r>
                  <a:rPr lang="en-GB" dirty="0">
                    <a:latin typeface="Calibri" pitchFamily="34" charset="0"/>
                    <a:cs typeface="Calibri" pitchFamily="34" charset="0"/>
                  </a:rPr>
                  <a: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m:rPr>
                                        <m:brk m:alnAt="7"/>
                                      </m:rPr>
                                      <a:rPr lang="en-GB" i="1">
                                        <a:latin typeface="Cambria Math" panose="02040503050406030204" pitchFamily="18" charset="0"/>
                                        <a:cs typeface="Calibri" pitchFamily="34" charset="0"/>
                                      </a:rPr>
                                      <m:t>𝑛</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e>
                            </m:mr>
                          </m:m>
                        </m:e>
                      </m:d>
                      <m:r>
                        <a:rPr lang="en-GB" i="1">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m>
                            <m:mPr>
                              <m:mcs>
                                <m:mc>
                                  <m:mcPr>
                                    <m:count m:val="2"/>
                                    <m:mcJc m:val="center"/>
                                  </m:mcPr>
                                </m:mc>
                              </m:mcs>
                              <m:ctrlPr>
                                <a:rPr lang="en-GB" i="1">
                                  <a:latin typeface="Cambria Math" panose="02040503050406030204" pitchFamily="18" charset="0"/>
                                  <a:cs typeface="Calibri" pitchFamily="34" charset="0"/>
                                </a:rPr>
                              </m:ctrlPr>
                            </m:mPr>
                            <m:mr>
                              <m:e>
                                <m:func>
                                  <m:funcPr>
                                    <m:ctrlPr>
                                      <a:rPr lang="en-GB" i="1">
                                        <a:latin typeface="Cambria Math" panose="02040503050406030204" pitchFamily="18" charset="0"/>
                                        <a:cs typeface="Calibri" pitchFamily="34" charset="0"/>
                                      </a:rPr>
                                    </m:ctrlPr>
                                  </m:funcPr>
                                  <m:fName>
                                    <m:r>
                                      <m:rPr>
                                        <m:sty m:val="p"/>
                                        <m:brk m:alnAt="7"/>
                                      </m:rPr>
                                      <a:rPr lang="en-GB">
                                        <a:latin typeface="Cambria Math" panose="02040503050406030204" pitchFamily="18" charset="0"/>
                                        <a:cs typeface="Calibri" pitchFamily="34" charset="0"/>
                                      </a:rPr>
                                      <m:t>c</m:t>
                                    </m:r>
                                    <m:r>
                                      <m:rPr>
                                        <m:sty m:val="p"/>
                                      </m:rPr>
                                      <a:rPr lang="en-GB">
                                        <a:latin typeface="Cambria Math" panose="02040503050406030204" pitchFamily="18" charset="0"/>
                                        <a:cs typeface="Calibri" pitchFamily="34" charset="0"/>
                                      </a:rPr>
                                      <m:t>os</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r>
                              <m:e>
                                <m:func>
                                  <m:funcPr>
                                    <m:ctrlPr>
                                      <a:rPr lang="en-GB" i="1">
                                        <a:latin typeface="Cambria Math" panose="02040503050406030204" pitchFamily="18" charset="0"/>
                                        <a:cs typeface="Calibri" pitchFamily="34" charset="0"/>
                                      </a:rPr>
                                    </m:ctrlPr>
                                  </m:funcPr>
                                  <m:fName>
                                    <m:r>
                                      <a:rPr lang="en-GB">
                                        <a:latin typeface="Cambria Math" panose="02040503050406030204" pitchFamily="18" charset="0"/>
                                        <a:cs typeface="Calibri" pitchFamily="34" charset="0"/>
                                      </a:rPr>
                                      <m:t>−</m:t>
                                    </m:r>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e>
                                <m:func>
                                  <m:funcPr>
                                    <m:ctrlPr>
                                      <a:rPr lang="en-GB" i="1">
                                        <a:latin typeface="Cambria Math" panose="02040503050406030204" pitchFamily="18" charset="0"/>
                                        <a:cs typeface="Calibri" pitchFamily="34" charset="0"/>
                                      </a:rPr>
                                    </m:ctrlPr>
                                  </m:funcPr>
                                  <m:fName>
                                    <m:r>
                                      <m:rPr>
                                        <m:sty m:val="p"/>
                                        <m:brk m:alnAt="7"/>
                                      </m:rPr>
                                      <a:rPr lang="en-GB">
                                        <a:latin typeface="Cambria Math" panose="02040503050406030204" pitchFamily="18" charset="0"/>
                                        <a:cs typeface="Calibri" pitchFamily="34" charset="0"/>
                                      </a:rPr>
                                      <m:t>c</m:t>
                                    </m:r>
                                    <m:r>
                                      <m:rPr>
                                        <m:sty m:val="p"/>
                                      </m:rPr>
                                      <a:rPr lang="en-GB">
                                        <a:latin typeface="Cambria Math" panose="02040503050406030204" pitchFamily="18" charset="0"/>
                                        <a:cs typeface="Calibri" pitchFamily="34" charset="0"/>
                                      </a:rPr>
                                      <m:t>os</m:t>
                                    </m:r>
                                  </m:fName>
                                  <m:e>
                                    <m:r>
                                      <a:rPr lang="en-GB" i="1">
                                        <a:latin typeface="Cambria Math" panose="02040503050406030204" pitchFamily="18" charset="0"/>
                                        <a:cs typeface="Calibri" pitchFamily="34" charset="0"/>
                                      </a:rPr>
                                      <m:t>(2</m:t>
                                    </m:r>
                                    <m:r>
                                      <m:rPr>
                                        <m:brk m:alnAt="7"/>
                                      </m:rPr>
                                      <a:rPr lang="en-GB" i="1">
                                        <a:latin typeface="Cambria Math" panose="02040503050406030204" pitchFamily="18" charset="0"/>
                                        <a:cs typeface="Calibri" pitchFamily="34" charset="0"/>
                                      </a:rPr>
                                      <m:t>𝜋</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e>
                                </m:func>
                              </m:e>
                            </m:mr>
                          </m:m>
                        </m:e>
                      </m:d>
                      <m:d>
                        <m:dPr>
                          <m:ctrlPr>
                            <a:rPr lang="en-GB" i="1">
                              <a:latin typeface="Cambria Math" panose="02040503050406030204" pitchFamily="18" charset="0"/>
                              <a:cs typeface="Calibri" pitchFamily="34" charset="0"/>
                            </a:rPr>
                          </m:ctrlPr>
                        </m:dPr>
                        <m:e>
                          <m:m>
                            <m:mPr>
                              <m:mcs>
                                <m:mc>
                                  <m:mcPr>
                                    <m:count m:val="1"/>
                                    <m:mcJc m:val="center"/>
                                  </m:mcPr>
                                </m:mc>
                              </m:mcs>
                              <m:ctrlPr>
                                <a:rPr lang="en-GB" i="1">
                                  <a:latin typeface="Cambria Math" panose="02040503050406030204" pitchFamily="18" charset="0"/>
                                  <a:cs typeface="Calibri" pitchFamily="34" charset="0"/>
                                </a:rPr>
                              </m:ctrlPr>
                            </m:mPr>
                            <m:mr>
                              <m:e>
                                <m:sSub>
                                  <m:sSubPr>
                                    <m:ctrlPr>
                                      <a:rPr lang="en-GB" i="1">
                                        <a:latin typeface="Cambria Math" panose="02040503050406030204" pitchFamily="18" charset="0"/>
                                        <a:cs typeface="Calibri" pitchFamily="34" charset="0"/>
                                      </a:rPr>
                                    </m:ctrlPr>
                                  </m:sSubPr>
                                  <m:e>
                                    <m:r>
                                      <m:rPr>
                                        <m:brk m:alnAt="7"/>
                                      </m:rP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m:t>
                                    </m:r>
                                    <m:r>
                                      <m:rPr>
                                        <m:brk m:alnAt="7"/>
                                      </m:rPr>
                                      <a:rPr lang="en-GB" i="1">
                                        <a:latin typeface="Cambria Math" panose="02040503050406030204" pitchFamily="18" charset="0"/>
                                        <a:cs typeface="Calibri" pitchFamily="34" charset="0"/>
                                      </a:rPr>
                                      <m:t>1</m:t>
                                    </m:r>
                                  </m:sub>
                                </m:sSub>
                              </m:e>
                            </m:mr>
                            <m:m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r>
                                      <a:rPr lang="en-GB" i="1">
                                        <a:latin typeface="Cambria Math" panose="02040503050406030204" pitchFamily="18" charset="0"/>
                                        <a:cs typeface="Calibri" pitchFamily="34" charset="0"/>
                                      </a:rPr>
                                      <m:t>−1</m:t>
                                    </m:r>
                                  </m:sub>
                                </m:sSub>
                              </m:e>
                            </m:mr>
                          </m:m>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Followed by an integrated kick of:</a:t>
                </a:r>
              </a:p>
              <a:p>
                <a:pPr algn="just"/>
                <a:endParaRPr lang="en-GB" dirty="0">
                  <a:latin typeface="Calibri" pitchFamily="34" charset="0"/>
                  <a:cs typeface="Calibri" pitchFamily="34" charset="0"/>
                </a:endParaRPr>
              </a:p>
              <a:p>
                <a:pPr indent="3500438" algn="just"/>
                <a:r>
                  <a:rPr lang="en-GB" dirty="0">
                    <a:latin typeface="Calibri" pitchFamily="34" charset="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𝑛</m:t>
                        </m:r>
                      </m:sub>
                    </m:sSub>
                  </m:oMath>
                </a14:m>
                <a:endParaRPr lang="en-GB" dirty="0">
                  <a:latin typeface="Calibri" pitchFamily="34" charset="0"/>
                  <a:cs typeface="Calibri" pitchFamily="34" charset="0"/>
                </a:endParaRPr>
              </a:p>
              <a:p>
                <a:pPr indent="3500438"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𝑛</m:t>
                        </m:r>
                      </m:sub>
                    </m:sSub>
                    <m:r>
                      <a:rPr lang="en-GB" b="0" i="1" smtClean="0">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𝐿</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𝑛</m:t>
                        </m:r>
                      </m:sub>
                    </m:sSub>
                  </m:oMath>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motion is sinusoidal with amplitude </a:t>
                </a:r>
                <a14:m>
                  <m:oMath xmlns:m="http://schemas.openxmlformats.org/officeDocument/2006/math">
                    <m:r>
                      <a:rPr lang="en-GB" b="0" i="1" dirty="0" smtClean="0">
                        <a:latin typeface="Cambria Math" panose="02040503050406030204" pitchFamily="18" charset="0"/>
                        <a:cs typeface="Calibri" pitchFamily="34" charset="0"/>
                      </a:rPr>
                      <m:t>𝐴</m:t>
                    </m:r>
                  </m:oMath>
                </a14:m>
                <a:r>
                  <a:rPr lang="en-GB" dirty="0">
                    <a:latin typeface="Calibri" pitchFamily="34" charset="0"/>
                    <a:cs typeface="Calibri" pitchFamily="34" charset="0"/>
                  </a:rPr>
                  <a: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𝐴</m:t>
                      </m:r>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cos</m:t>
                          </m:r>
                        </m:fName>
                        <m:e>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𝜋𝜇</m:t>
                          </m:r>
                        </m:e>
                      </m:func>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5336397"/>
              </a:xfrm>
              <a:prstGeom prst="rect">
                <a:avLst/>
              </a:prstGeom>
              <a:blipFill>
                <a:blip r:embed="rId3"/>
                <a:stretch>
                  <a:fillRect l="-649" t="-686" r="-649"/>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A8047F5C-6AEA-4080-878D-68EAAD2BFD7D}"/>
              </a:ext>
            </a:extLst>
          </p:cNvPr>
          <p:cNvSpPr>
            <a:spLocks noGrp="1"/>
          </p:cNvSpPr>
          <p:nvPr>
            <p:ph type="sldNum" sz="quarter" idx="12"/>
          </p:nvPr>
        </p:nvSpPr>
        <p:spPr/>
        <p:txBody>
          <a:bodyPr/>
          <a:lstStyle/>
          <a:p>
            <a:fld id="{D473C130-3E9B-48A0-A9B6-17B6A4C78644}" type="slidenum">
              <a:rPr lang="en-GB" smtClean="0"/>
              <a:t>32</a:t>
            </a:fld>
            <a:endParaRPr lang="en-GB"/>
          </a:p>
        </p:txBody>
      </p:sp>
    </p:spTree>
    <p:extLst>
      <p:ext uri="{BB962C8B-B14F-4D97-AF65-F5344CB8AC3E}">
        <p14:creationId xmlns:p14="http://schemas.microsoft.com/office/powerpoint/2010/main" val="15523218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2935291"/>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Stopbands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situation is illustrated in the figure below. The kick from the quadrupole has two effects. The first is to change the amplitude of the oscillation by an amount </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cs typeface="Calibri" pitchFamily="34" charset="0"/>
                        </a:rPr>
                        <m:t>Δ</m:t>
                      </m:r>
                      <m:r>
                        <a:rPr lang="en-GB" b="0" i="1" smtClean="0">
                          <a:latin typeface="Cambria Math" panose="02040503050406030204" pitchFamily="18" charset="0"/>
                          <a:cs typeface="Calibri" pitchFamily="34" charset="0"/>
                        </a:rPr>
                        <m:t>𝐴</m:t>
                      </m:r>
                      <m:r>
                        <a:rPr lang="en-GB" b="0" i="1" smtClean="0">
                          <a:latin typeface="Cambria Math" panose="02040503050406030204" pitchFamily="18" charset="0"/>
                          <a:cs typeface="Calibri" pitchFamily="34" charset="0"/>
                        </a:rPr>
                        <m:t>=</m:t>
                      </m:r>
                      <m:r>
                        <m:rPr>
                          <m:sty m:val="p"/>
                        </m:rPr>
                        <a:rPr lang="en-GB" b="0" i="0" smtClean="0">
                          <a:latin typeface="Cambria Math" panose="02040503050406030204" pitchFamily="18" charset="0"/>
                          <a:cs typeface="Calibri" pitchFamily="34" charset="0"/>
                        </a:rPr>
                        <m:t>Δ</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sin</m:t>
                          </m:r>
                        </m:fName>
                        <m:e>
                          <m:r>
                            <a:rPr lang="en-GB" b="0" i="1" smtClean="0">
                              <a:latin typeface="Cambria Math" panose="02040503050406030204" pitchFamily="18" charset="0"/>
                              <a:cs typeface="Calibri" pitchFamily="34" charset="0"/>
                            </a:rPr>
                            <m:t>𝜙</m:t>
                          </m:r>
                        </m:e>
                      </m:func>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a:t>
                </a:r>
                <a14:m>
                  <m:oMath xmlns:m="http://schemas.openxmlformats.org/officeDocument/2006/math">
                    <m:r>
                      <a:rPr lang="en-GB" b="0" i="1" smtClean="0">
                        <a:latin typeface="Cambria Math" panose="02040503050406030204" pitchFamily="18" charset="0"/>
                        <a:cs typeface="Calibri" pitchFamily="34" charset="0"/>
                      </a:rPr>
                      <m:t>𝜙</m:t>
                    </m:r>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𝜋𝜇</m:t>
                    </m:r>
                  </m:oMath>
                </a14:m>
                <a:r>
                  <a:rPr lang="en-GB" dirty="0">
                    <a:latin typeface="Calibri" pitchFamily="34" charset="0"/>
                    <a:cs typeface="Calibri" pitchFamily="34" charset="0"/>
                  </a:rPr>
                  <a:t>. The second effect is to give a small phase advance</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0"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𝜋</m:t>
                      </m:r>
                      <m:r>
                        <m:rPr>
                          <m:sty m:val="p"/>
                        </m:rPr>
                        <a:rPr lang="en-GB" b="0" i="0" smtClean="0">
                          <a:latin typeface="Cambria Math" panose="02040503050406030204" pitchFamily="18" charset="0"/>
                          <a:cs typeface="Calibri" pitchFamily="34" charset="0"/>
                        </a:rPr>
                        <m:t>Δ</m:t>
                      </m:r>
                      <m:r>
                        <a:rPr lang="en-GB" b="0" i="1" smtClean="0">
                          <a:latin typeface="Cambria Math" panose="02040503050406030204" pitchFamily="18" charset="0"/>
                          <a:cs typeface="Calibri" pitchFamily="34" charset="0"/>
                        </a:rPr>
                        <m:t>𝜇</m:t>
                      </m:r>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m:rPr>
                              <m:sty m:val="p"/>
                            </m:rPr>
                            <a:rPr lang="en-GB" b="0" i="0" smtClean="0">
                              <a:latin typeface="Cambria Math" panose="02040503050406030204" pitchFamily="18" charset="0"/>
                              <a:cs typeface="Calibri" pitchFamily="34" charset="0"/>
                            </a:rPr>
                            <m:t>Δ</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cos</m:t>
                              </m:r>
                            </m:fName>
                            <m:e>
                              <m:r>
                                <a:rPr lang="en-GB" i="1">
                                  <a:latin typeface="Cambria Math" panose="02040503050406030204" pitchFamily="18" charset="0"/>
                                  <a:cs typeface="Calibri" pitchFamily="34" charset="0"/>
                                </a:rPr>
                                <m:t>𝜙</m:t>
                              </m:r>
                            </m:e>
                          </m:func>
                        </m:num>
                        <m:den>
                          <m:r>
                            <a:rPr lang="en-GB" b="0" i="1" smtClean="0">
                              <a:latin typeface="Cambria Math" panose="02040503050406030204" pitchFamily="18" charset="0"/>
                              <a:cs typeface="Calibri" pitchFamily="34" charset="0"/>
                            </a:rPr>
                            <m:t>𝐴</m:t>
                          </m:r>
                        </m:den>
                      </m:f>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1</m:t>
                          </m:r>
                        </m:sub>
                      </m:sSub>
                      <m:r>
                        <a:rPr lang="en-GB" b="0" i="1" smtClean="0">
                          <a:latin typeface="Cambria Math" panose="02040503050406030204" pitchFamily="18" charset="0"/>
                          <a:cs typeface="Calibri" pitchFamily="34" charset="0"/>
                        </a:rPr>
                        <m:t>𝐿</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m:t>
                          </m:r>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cos</m:t>
                              </m:r>
                            </m:fName>
                            <m:e>
                              <m:r>
                                <a:rPr lang="en-GB" i="1">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𝜋𝜇</m:t>
                              </m:r>
                            </m:e>
                          </m:func>
                          <m:r>
                            <a:rPr lang="en-GB" i="1">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r>
                            <a:rPr lang="en-GB" b="0" i="1" smtClean="0">
                              <a:latin typeface="Cambria Math" panose="02040503050406030204" pitchFamily="18" charset="0"/>
                              <a:cs typeface="Calibri" pitchFamily="34" charset="0"/>
                            </a:rPr>
                            <m:t>2</m:t>
                          </m:r>
                        </m:den>
                      </m:f>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1</m:t>
                          </m:r>
                        </m:sub>
                      </m:sSub>
                      <m:r>
                        <a:rPr lang="en-GB" b="0" i="1" smtClean="0">
                          <a:latin typeface="Cambria Math" panose="02040503050406030204" pitchFamily="18" charset="0"/>
                          <a:cs typeface="Calibri" pitchFamily="34" charset="0"/>
                        </a:rPr>
                        <m:t>𝐿</m:t>
                      </m:r>
                      <m:r>
                        <a:rPr lang="en-GB" b="0" i="1" smtClean="0">
                          <a:latin typeface="Cambria Math" panose="02040503050406030204" pitchFamily="18" charset="0"/>
                          <a:cs typeface="Calibri" pitchFamily="34" charset="0"/>
                        </a:rPr>
                        <m:t>[</m:t>
                      </m:r>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cos</m:t>
                          </m:r>
                        </m:fName>
                        <m:e>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4</m:t>
                              </m:r>
                              <m:r>
                                <a:rPr lang="en-GB" b="0" i="1" smtClean="0">
                                  <a:latin typeface="Cambria Math" panose="02040503050406030204" pitchFamily="18" charset="0"/>
                                  <a:cs typeface="Calibri" pitchFamily="34" charset="0"/>
                                </a:rPr>
                                <m:t>𝜋𝜇</m:t>
                              </m:r>
                            </m:e>
                          </m:d>
                          <m:r>
                            <a:rPr lang="en-GB" b="0" i="1" smtClean="0">
                              <a:latin typeface="Cambria Math" panose="02040503050406030204" pitchFamily="18" charset="0"/>
                              <a:cs typeface="Calibri" pitchFamily="34" charset="0"/>
                            </a:rPr>
                            <m:t>+1</m:t>
                          </m:r>
                        </m:e>
                      </m:func>
                      <m:r>
                        <a:rPr lang="en-GB" b="0" i="1" smtClean="0">
                          <a:latin typeface="Cambria Math" panose="02040503050406030204" pitchFamily="18" charset="0"/>
                          <a:cs typeface="Calibri" pitchFamily="34" charset="0"/>
                        </a:rPr>
                        <m:t>]</m:t>
                      </m:r>
                    </m:oMath>
                  </m:oMathPara>
                </a14:m>
                <a:endParaRPr lang="en-GB" dirty="0">
                  <a:latin typeface="Calibri" pitchFamily="34" charset="0"/>
                  <a:cs typeface="Calibri" pitchFamily="34" charset="0"/>
                </a:endParaRP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2935291"/>
              </a:xfrm>
              <a:prstGeom prst="rect">
                <a:avLst/>
              </a:prstGeom>
              <a:blipFill>
                <a:blip r:embed="rId3"/>
                <a:stretch>
                  <a:fillRect l="-649" t="-1247" r="-649"/>
                </a:stretch>
              </a:blipFill>
              <a:ln w="9525">
                <a:noFill/>
                <a:miter lim="800000"/>
                <a:headEnd/>
                <a:tailEnd/>
              </a:ln>
              <a:effectLst/>
            </p:spPr>
            <p:txBody>
              <a:bodyPr/>
              <a:lstStyle/>
              <a:p>
                <a:r>
                  <a:rPr lang="en-GB">
                    <a:noFill/>
                  </a:rPr>
                  <a:t> </a:t>
                </a:r>
              </a:p>
            </p:txBody>
          </p:sp>
        </mc:Fallback>
      </mc:AlternateContent>
      <p:pic>
        <p:nvPicPr>
          <p:cNvPr id="2" name="Picture 1"/>
          <p:cNvPicPr>
            <a:picLocks noChangeAspect="1"/>
          </p:cNvPicPr>
          <p:nvPr/>
        </p:nvPicPr>
        <p:blipFill rotWithShape="1">
          <a:blip r:embed="rId4"/>
          <a:srcRect l="20054" t="5371" r="15497" b="8698"/>
          <a:stretch/>
        </p:blipFill>
        <p:spPr>
          <a:xfrm>
            <a:off x="2800588" y="3359618"/>
            <a:ext cx="3437681" cy="3437682"/>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4184248" y="3359618"/>
                <a:ext cx="23564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r>
                        <a:rPr lang="en-GB" b="0" i="1" smtClean="0">
                          <a:latin typeface="Cambria Math" panose="02040503050406030204" pitchFamily="18" charset="0"/>
                        </a:rPr>
                        <m:t>′</m:t>
                      </m:r>
                    </m:oMath>
                  </m:oMathPara>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4184248" y="3359618"/>
                <a:ext cx="235642" cy="276999"/>
              </a:xfrm>
              <a:prstGeom prst="rect">
                <a:avLst/>
              </a:prstGeom>
              <a:blipFill>
                <a:blip r:embed="rId5"/>
                <a:stretch>
                  <a:fillRect l="-28205" t="-4348" r="-25641" b="-869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6002627" y="5078459"/>
                <a:ext cx="18331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6002627" y="5078459"/>
                <a:ext cx="183319" cy="276999"/>
              </a:xfrm>
              <a:prstGeom prst="rect">
                <a:avLst/>
              </a:prstGeom>
              <a:blipFill>
                <a:blip r:embed="rId6"/>
                <a:stretch>
                  <a:fillRect l="-20000" r="-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5239473" y="4356970"/>
                <a:ext cx="20101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𝐴</m:t>
                      </m:r>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5239473" y="4356970"/>
                <a:ext cx="201016" cy="276999"/>
              </a:xfrm>
              <a:prstGeom prst="rect">
                <a:avLst/>
              </a:prstGeom>
              <a:blipFill>
                <a:blip r:embed="rId7"/>
                <a:stretch>
                  <a:fillRect l="-27273" r="-27273"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811210" y="4743585"/>
                <a:ext cx="21493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𝜙</m:t>
                      </m:r>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4811210" y="4743585"/>
                <a:ext cx="214931" cy="276999"/>
              </a:xfrm>
              <a:prstGeom prst="rect">
                <a:avLst/>
              </a:prstGeom>
              <a:blipFill>
                <a:blip r:embed="rId8"/>
                <a:stretch>
                  <a:fillRect l="-37143" r="-37143" b="-3260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5440489" y="3673628"/>
                <a:ext cx="136422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cs typeface="Calibri" pitchFamily="34" charset="0"/>
                            </a:rPr>
                          </m:ctrlPr>
                        </m:sSubPr>
                        <m:e>
                          <m:r>
                            <m:rPr>
                              <m:sty m:val="p"/>
                            </m:rPr>
                            <a:rPr lang="en-GB" b="0" i="0" smtClean="0">
                              <a:latin typeface="Cambria Math" panose="02040503050406030204" pitchFamily="18" charset="0"/>
                              <a:cs typeface="Calibri" pitchFamily="34" charset="0"/>
                            </a:rPr>
                            <m:t>Δ</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𝐿</m:t>
                      </m:r>
                      <m:r>
                        <a:rPr lang="en-GB" b="0" i="1" smtClean="0">
                          <a:latin typeface="Cambria Math" panose="02040503050406030204" pitchFamily="18" charset="0"/>
                          <a:cs typeface="Calibri" pitchFamily="34" charset="0"/>
                        </a:rPr>
                        <m:t>𝑥</m:t>
                      </m:r>
                    </m:oMath>
                  </m:oMathPara>
                </a14:m>
                <a:endParaRPr lang="en-GB" dirty="0"/>
              </a:p>
            </p:txBody>
          </p:sp>
        </mc:Choice>
        <mc:Fallback xmlns="">
          <p:sp>
            <p:nvSpPr>
              <p:cNvPr id="4" name="Rectangle 3"/>
              <p:cNvSpPr>
                <a:spLocks noRot="1" noChangeAspect="1" noMove="1" noResize="1" noEditPoints="1" noAdjustHandles="1" noChangeArrowheads="1" noChangeShapeType="1" noTextEdit="1"/>
              </p:cNvSpPr>
              <p:nvPr/>
            </p:nvSpPr>
            <p:spPr>
              <a:xfrm>
                <a:off x="5440489" y="3673628"/>
                <a:ext cx="1364220" cy="369332"/>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7481649" y="6095657"/>
                <a:ext cx="109831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2</m:t>
                      </m:r>
                      <m:r>
                        <a:rPr lang="en-GB" b="0" i="1" smtClean="0">
                          <a:latin typeface="Cambria Math" panose="02040503050406030204" pitchFamily="18" charset="0"/>
                        </a:rPr>
                        <m:t>𝜋𝜇</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𝜙</m:t>
                      </m:r>
                    </m:oMath>
                  </m:oMathPara>
                </a14:m>
                <a:endParaRPr lang="en-GB" dirty="0"/>
              </a:p>
            </p:txBody>
          </p:sp>
        </mc:Choice>
        <mc:Fallback xmlns="">
          <p:sp>
            <p:nvSpPr>
              <p:cNvPr id="9" name="Rectangle 8"/>
              <p:cNvSpPr>
                <a:spLocks noRot="1" noChangeAspect="1" noMove="1" noResize="1" noEditPoints="1" noAdjustHandles="1" noChangeArrowheads="1" noChangeShapeType="1" noTextEdit="1"/>
              </p:cNvSpPr>
              <p:nvPr/>
            </p:nvSpPr>
            <p:spPr>
              <a:xfrm>
                <a:off x="7481649" y="6095657"/>
                <a:ext cx="1098313" cy="369332"/>
              </a:xfrm>
              <a:prstGeom prst="rect">
                <a:avLst/>
              </a:prstGeom>
              <a:blipFill>
                <a:blip r:embed="rId10"/>
                <a:stretch>
                  <a:fillRect b="-11475"/>
                </a:stretch>
              </a:blipFill>
            </p:spPr>
            <p:txBody>
              <a:bodyPr/>
              <a:lstStyle/>
              <a:p>
                <a:r>
                  <a:rPr lang="en-GB">
                    <a:noFill/>
                  </a:rPr>
                  <a:t> </a:t>
                </a:r>
              </a:p>
            </p:txBody>
          </p:sp>
        </mc:Fallback>
      </mc:AlternateContent>
      <p:sp>
        <p:nvSpPr>
          <p:cNvPr id="8" name="Slide Number Placeholder 7">
            <a:extLst>
              <a:ext uri="{FF2B5EF4-FFF2-40B4-BE49-F238E27FC236}">
                <a16:creationId xmlns:a16="http://schemas.microsoft.com/office/drawing/2014/main" id="{46A2DDA8-7AC7-44B7-B079-190C9A7D18B4}"/>
              </a:ext>
            </a:extLst>
          </p:cNvPr>
          <p:cNvSpPr>
            <a:spLocks noGrp="1"/>
          </p:cNvSpPr>
          <p:nvPr>
            <p:ph type="sldNum" sz="quarter" idx="12"/>
          </p:nvPr>
        </p:nvSpPr>
        <p:spPr/>
        <p:txBody>
          <a:bodyPr/>
          <a:lstStyle/>
          <a:p>
            <a:fld id="{D473C130-3E9B-48A0-A9B6-17B6A4C78644}" type="slidenum">
              <a:rPr lang="en-GB" smtClean="0"/>
              <a:t>33</a:t>
            </a:fld>
            <a:endParaRPr lang="en-GB"/>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E24C5DFD-B6A0-4D77-BAD4-266C2138F775}"/>
                  </a:ext>
                </a:extLst>
              </p:cNvPr>
              <p:cNvSpPr/>
              <p:nvPr/>
            </p:nvSpPr>
            <p:spPr>
              <a:xfrm>
                <a:off x="4656905" y="3304296"/>
                <a:ext cx="52354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GB" smtClean="0">
                          <a:latin typeface="Cambria Math" panose="02040503050406030204" pitchFamily="18" charset="0"/>
                          <a:cs typeface="Calibri" pitchFamily="34" charset="0"/>
                        </a:rPr>
                        <m:t>Δ</m:t>
                      </m:r>
                      <m:r>
                        <a:rPr lang="en-GB" b="0" i="1" smtClean="0">
                          <a:latin typeface="Cambria Math" panose="02040503050406030204" pitchFamily="18" charset="0"/>
                          <a:cs typeface="Calibri" pitchFamily="34" charset="0"/>
                        </a:rPr>
                        <m:t>𝐴</m:t>
                      </m:r>
                    </m:oMath>
                  </m:oMathPara>
                </a14:m>
                <a:endParaRPr lang="en-GB" dirty="0"/>
              </a:p>
            </p:txBody>
          </p:sp>
        </mc:Choice>
        <mc:Fallback xmlns="">
          <p:sp>
            <p:nvSpPr>
              <p:cNvPr id="10" name="Rectangle 9">
                <a:extLst>
                  <a:ext uri="{FF2B5EF4-FFF2-40B4-BE49-F238E27FC236}">
                    <a16:creationId xmlns:a16="http://schemas.microsoft.com/office/drawing/2014/main" id="{E24C5DFD-B6A0-4D77-BAD4-266C2138F775}"/>
                  </a:ext>
                </a:extLst>
              </p:cNvPr>
              <p:cNvSpPr>
                <a:spLocks noRot="1" noChangeAspect="1" noMove="1" noResize="1" noEditPoints="1" noAdjustHandles="1" noChangeArrowheads="1" noChangeShapeType="1" noTextEdit="1"/>
              </p:cNvSpPr>
              <p:nvPr/>
            </p:nvSpPr>
            <p:spPr>
              <a:xfrm>
                <a:off x="4656905" y="3304296"/>
                <a:ext cx="523540" cy="369332"/>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2D76D7A2-A9E4-4646-982B-C3DE4FC277C8}"/>
                  </a:ext>
                </a:extLst>
              </p:cNvPr>
              <p:cNvSpPr/>
              <p:nvPr/>
            </p:nvSpPr>
            <p:spPr>
              <a:xfrm>
                <a:off x="3633645" y="4035193"/>
                <a:ext cx="77277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b="0" i="0"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𝜋</m:t>
                      </m:r>
                      <m:r>
                        <m:rPr>
                          <m:sty m:val="p"/>
                        </m:rPr>
                        <a:rPr lang="en-GB" smtClean="0">
                          <a:latin typeface="Cambria Math" panose="02040503050406030204" pitchFamily="18" charset="0"/>
                          <a:cs typeface="Calibri" pitchFamily="34" charset="0"/>
                        </a:rPr>
                        <m:t>Δ</m:t>
                      </m:r>
                      <m:r>
                        <a:rPr lang="en-GB" b="0" i="1" smtClean="0">
                          <a:latin typeface="Cambria Math" panose="02040503050406030204" pitchFamily="18" charset="0"/>
                        </a:rPr>
                        <m:t>𝜇</m:t>
                      </m:r>
                    </m:oMath>
                  </m:oMathPara>
                </a14:m>
                <a:endParaRPr lang="en-GB" b="0" dirty="0">
                  <a:cs typeface="Calibri" pitchFamily="34" charset="0"/>
                </a:endParaRPr>
              </a:p>
            </p:txBody>
          </p:sp>
        </mc:Choice>
        <mc:Fallback xmlns="">
          <p:sp>
            <p:nvSpPr>
              <p:cNvPr id="13" name="Rectangle 12">
                <a:extLst>
                  <a:ext uri="{FF2B5EF4-FFF2-40B4-BE49-F238E27FC236}">
                    <a16:creationId xmlns:a16="http://schemas.microsoft.com/office/drawing/2014/main" id="{2D76D7A2-A9E4-4646-982B-C3DE4FC277C8}"/>
                  </a:ext>
                </a:extLst>
              </p:cNvPr>
              <p:cNvSpPr>
                <a:spLocks noRot="1" noChangeAspect="1" noMove="1" noResize="1" noEditPoints="1" noAdjustHandles="1" noChangeArrowheads="1" noChangeShapeType="1" noTextEdit="1"/>
              </p:cNvSpPr>
              <p:nvPr/>
            </p:nvSpPr>
            <p:spPr>
              <a:xfrm>
                <a:off x="3633645" y="4035193"/>
                <a:ext cx="772776" cy="369332"/>
              </a:xfrm>
              <a:prstGeom prst="rect">
                <a:avLst/>
              </a:prstGeom>
              <a:blipFill>
                <a:blip r:embed="rId12"/>
                <a:stretch>
                  <a:fillRect b="-3279"/>
                </a:stretch>
              </a:blipFill>
            </p:spPr>
            <p:txBody>
              <a:bodyPr/>
              <a:lstStyle/>
              <a:p>
                <a:r>
                  <a:rPr lang="en-GB">
                    <a:noFill/>
                  </a:rPr>
                  <a:t> </a:t>
                </a:r>
              </a:p>
            </p:txBody>
          </p:sp>
        </mc:Fallback>
      </mc:AlternateContent>
      <p:cxnSp>
        <p:nvCxnSpPr>
          <p:cNvPr id="14" name="Straight Arrow Connector 13">
            <a:extLst>
              <a:ext uri="{FF2B5EF4-FFF2-40B4-BE49-F238E27FC236}">
                <a16:creationId xmlns:a16="http://schemas.microsoft.com/office/drawing/2014/main" id="{0F03C5DF-0CE6-49C8-B6A6-32F6E0C37F18}"/>
              </a:ext>
            </a:extLst>
          </p:cNvPr>
          <p:cNvCxnSpPr>
            <a:cxnSpLocks/>
          </p:cNvCxnSpPr>
          <p:nvPr/>
        </p:nvCxnSpPr>
        <p:spPr>
          <a:xfrm>
            <a:off x="5039974" y="3598980"/>
            <a:ext cx="263292" cy="2593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33E34CE-C9AB-401E-AF18-A1D5878F6112}"/>
              </a:ext>
            </a:extLst>
          </p:cNvPr>
          <p:cNvCxnSpPr>
            <a:cxnSpLocks/>
          </p:cNvCxnSpPr>
          <p:nvPr/>
        </p:nvCxnSpPr>
        <p:spPr>
          <a:xfrm>
            <a:off x="4255074" y="4350493"/>
            <a:ext cx="626277" cy="2323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5948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5173404"/>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Stopbands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perturbation from the quadrupole error will lead to a phase advance of </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cs typeface="Calibri" pitchFamily="34" charset="0"/>
                        </a:rPr>
                        <m:t>Δ</m:t>
                      </m:r>
                      <m:r>
                        <a:rPr lang="en-GB" b="0" i="1" smtClean="0">
                          <a:latin typeface="Cambria Math" panose="02040503050406030204" pitchFamily="18" charset="0"/>
                          <a:cs typeface="Calibri" pitchFamily="34" charset="0"/>
                        </a:rPr>
                        <m:t>𝜇</m:t>
                      </m:r>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r>
                            <a:rPr lang="en-GB" b="0" i="1" smtClean="0">
                              <a:latin typeface="Cambria Math" panose="02040503050406030204" pitchFamily="18" charset="0"/>
                              <a:cs typeface="Calibri" pitchFamily="34" charset="0"/>
                            </a:rPr>
                            <m:t>4</m:t>
                          </m:r>
                          <m:r>
                            <a:rPr lang="en-GB" b="0" i="1" smtClean="0">
                              <a:latin typeface="Cambria Math" panose="02040503050406030204" pitchFamily="18" charset="0"/>
                              <a:cs typeface="Calibri" pitchFamily="34" charset="0"/>
                            </a:rPr>
                            <m:t>𝜋</m:t>
                          </m:r>
                        </m:den>
                      </m:f>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1</m:t>
                          </m:r>
                        </m:sub>
                      </m:sSub>
                      <m:r>
                        <a:rPr lang="en-GB" b="0" i="1" smtClean="0">
                          <a:latin typeface="Cambria Math" panose="02040503050406030204" pitchFamily="18" charset="0"/>
                          <a:cs typeface="Calibri" pitchFamily="34" charset="0"/>
                        </a:rPr>
                        <m:t>𝐿</m:t>
                      </m:r>
                      <m:r>
                        <a:rPr lang="en-GB" b="0" i="1" smtClean="0">
                          <a:latin typeface="Cambria Math" panose="02040503050406030204" pitchFamily="18" charset="0"/>
                          <a:cs typeface="Calibri" pitchFamily="34" charset="0"/>
                        </a:rPr>
                        <m:t>[</m:t>
                      </m:r>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cos</m:t>
                          </m:r>
                        </m:fName>
                        <m:e>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4</m:t>
                              </m:r>
                              <m:r>
                                <a:rPr lang="en-GB" b="0" i="1" smtClean="0">
                                  <a:latin typeface="Cambria Math" panose="02040503050406030204" pitchFamily="18" charset="0"/>
                                  <a:cs typeface="Calibri" pitchFamily="34" charset="0"/>
                                </a:rPr>
                                <m:t>𝜋𝜇</m:t>
                              </m:r>
                            </m:e>
                          </m:d>
                          <m:r>
                            <a:rPr lang="en-GB" b="0" i="1" smtClean="0">
                              <a:latin typeface="Cambria Math" panose="02040503050406030204" pitchFamily="18" charset="0"/>
                              <a:cs typeface="Calibri" pitchFamily="34" charset="0"/>
                            </a:rPr>
                            <m:t>+1</m:t>
                          </m:r>
                        </m:e>
                      </m:func>
                      <m:r>
                        <a:rPr lang="en-GB" b="0" i="1" smtClean="0">
                          <a:latin typeface="Cambria Math" panose="02040503050406030204" pitchFamily="18" charset="0"/>
                          <a:cs typeface="Calibri" pitchFamily="34" charset="0"/>
                        </a:rPr>
                        <m:t>]</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On average, the change in phase advance (tune-shift) is therefore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m:rPr>
                          <m:sty m:val="p"/>
                        </m:rPr>
                        <a:rPr lang="en-GB">
                          <a:latin typeface="Cambria Math" panose="02040503050406030204" pitchFamily="18" charset="0"/>
                          <a:cs typeface="Calibri" pitchFamily="34" charset="0"/>
                        </a:rPr>
                        <m:t>Δ</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𝐿</m:t>
                          </m:r>
                        </m:num>
                        <m:den>
                          <m:r>
                            <a:rPr lang="en-GB" b="0" i="1" smtClean="0">
                              <a:latin typeface="Cambria Math" panose="02040503050406030204" pitchFamily="18" charset="0"/>
                              <a:cs typeface="Calibri" pitchFamily="34" charset="0"/>
                            </a:rPr>
                            <m:t>4</m:t>
                          </m:r>
                          <m:r>
                            <a:rPr lang="en-GB" b="0" i="1" smtClean="0">
                              <a:latin typeface="Cambria Math" panose="02040503050406030204" pitchFamily="18" charset="0"/>
                              <a:cs typeface="Calibri" pitchFamily="34" charset="0"/>
                            </a:rPr>
                            <m:t>𝜋</m:t>
                          </m:r>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However, since the phase of the particle changes on each passage by an amount </a:t>
                </a:r>
                <a14:m>
                  <m:oMath xmlns:m="http://schemas.openxmlformats.org/officeDocument/2006/math">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𝜋𝜇</m:t>
                    </m:r>
                  </m:oMath>
                </a14:m>
                <a:r>
                  <a:rPr lang="en-GB" dirty="0">
                    <a:latin typeface="Calibri" pitchFamily="34" charset="0"/>
                    <a:cs typeface="Calibri" pitchFamily="34" charset="0"/>
                  </a:rPr>
                  <a:t>, the tune itself will be modulated with amplitude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𝛿</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𝐿</m:t>
                          </m:r>
                        </m:num>
                        <m:den>
                          <m:r>
                            <a:rPr lang="en-GB" i="1">
                              <a:latin typeface="Cambria Math" panose="02040503050406030204" pitchFamily="18" charset="0"/>
                              <a:cs typeface="Calibri" pitchFamily="34" charset="0"/>
                            </a:rPr>
                            <m:t>4</m:t>
                          </m:r>
                          <m:r>
                            <a:rPr lang="en-GB" i="1">
                              <a:latin typeface="Cambria Math" panose="02040503050406030204" pitchFamily="18" charset="0"/>
                              <a:cs typeface="Calibri" pitchFamily="34" charset="0"/>
                            </a:rPr>
                            <m:t>𝜋</m:t>
                          </m:r>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On any given turn, the tune may lie within a band of width </a:t>
                </a:r>
                <a14:m>
                  <m:oMath xmlns:m="http://schemas.openxmlformats.org/officeDocument/2006/math">
                    <m:r>
                      <a:rPr lang="en-GB" b="0" i="1" smtClean="0">
                        <a:latin typeface="Cambria Math" panose="02040503050406030204" pitchFamily="18" charset="0"/>
                        <a:cs typeface="Calibri" pitchFamily="34" charset="0"/>
                      </a:rPr>
                      <m:t>𝛿𝜇</m:t>
                    </m:r>
                  </m:oMath>
                </a14:m>
                <a:r>
                  <a:rPr lang="en-GB" dirty="0">
                    <a:latin typeface="Calibri" pitchFamily="34" charset="0"/>
                    <a:cs typeface="Calibri" pitchFamily="34" charset="0"/>
                  </a:rPr>
                  <a:t> about the mean value.</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5173404"/>
              </a:xfrm>
              <a:prstGeom prst="rect">
                <a:avLst/>
              </a:prstGeom>
              <a:blipFill>
                <a:blip r:embed="rId3"/>
                <a:stretch>
                  <a:fillRect l="-649" t="-708" r="-649" b="-1061"/>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10A81694-EB0F-42BB-86B3-CDB140FEE861}"/>
              </a:ext>
            </a:extLst>
          </p:cNvPr>
          <p:cNvSpPr>
            <a:spLocks noGrp="1"/>
          </p:cNvSpPr>
          <p:nvPr>
            <p:ph type="sldNum" sz="quarter" idx="12"/>
          </p:nvPr>
        </p:nvSpPr>
        <p:spPr/>
        <p:txBody>
          <a:bodyPr/>
          <a:lstStyle/>
          <a:p>
            <a:fld id="{D473C130-3E9B-48A0-A9B6-17B6A4C78644}" type="slidenum">
              <a:rPr lang="en-GB" smtClean="0"/>
              <a:t>34</a:t>
            </a:fld>
            <a:endParaRPr lang="en-GB"/>
          </a:p>
        </p:txBody>
      </p:sp>
    </p:spTree>
    <p:extLst>
      <p:ext uri="{BB962C8B-B14F-4D97-AF65-F5344CB8AC3E}">
        <p14:creationId xmlns:p14="http://schemas.microsoft.com/office/powerpoint/2010/main" val="27876544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3382786"/>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Stopbands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If the band of tune values happens to overlap with the half-integer resonance, then eventually the tune of the particle will coincide exactly with the half-integer. At this point, the phase shift will become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𝛿</m:t>
                      </m:r>
                      <m:r>
                        <a:rPr lang="en-GB" i="1">
                          <a:latin typeface="Cambria Math" panose="02040503050406030204" pitchFamily="18" charset="0"/>
                          <a:cs typeface="Calibri" pitchFamily="34" charset="0"/>
                        </a:rPr>
                        <m:t>𝜇</m:t>
                      </m:r>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4</m:t>
                          </m:r>
                          <m:r>
                            <a:rPr lang="en-GB" i="1">
                              <a:latin typeface="Cambria Math" panose="02040503050406030204" pitchFamily="18" charset="0"/>
                              <a:cs typeface="Calibri" pitchFamily="34" charset="0"/>
                            </a:rPr>
                            <m:t>𝜋</m:t>
                          </m:r>
                        </m:den>
                      </m:f>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𝐿</m:t>
                      </m:r>
                      <m:r>
                        <a:rPr lang="en-GB" i="1">
                          <a:latin typeface="Cambria Math" panose="02040503050406030204" pitchFamily="18" charset="0"/>
                          <a:cs typeface="Calibri" pitchFamily="34" charset="0"/>
                        </a:rPr>
                        <m:t>[</m:t>
                      </m:r>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cos</m:t>
                          </m:r>
                        </m:fName>
                        <m:e>
                          <m:d>
                            <m:dPr>
                              <m:ctrlPr>
                                <a:rPr lang="en-GB" i="1">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𝜋</m:t>
                              </m:r>
                            </m:e>
                          </m:d>
                          <m:r>
                            <a:rPr lang="en-GB" i="1">
                              <a:latin typeface="Cambria Math" panose="02040503050406030204" pitchFamily="18" charset="0"/>
                              <a:cs typeface="Calibri" pitchFamily="34" charset="0"/>
                            </a:rPr>
                            <m:t>+1</m:t>
                          </m:r>
                        </m:e>
                      </m:func>
                      <m:r>
                        <a:rPr lang="en-GB" i="1">
                          <a:latin typeface="Cambria Math" panose="02040503050406030204" pitchFamily="18" charset="0"/>
                          <a:cs typeface="Calibri" pitchFamily="34" charset="0"/>
                        </a:rPr>
                        <m:t>]</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i.e., the phase advance ‘locks on’ to the resonance, and the particle will repeat its motion every two turns. The change in amplitude will begin to build up coherently, and the particle will eventually be lost.</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3382786"/>
              </a:xfrm>
              <a:prstGeom prst="rect">
                <a:avLst/>
              </a:prstGeom>
              <a:blipFill>
                <a:blip r:embed="rId3"/>
                <a:stretch>
                  <a:fillRect l="-649" t="-1081" r="-649" b="-1982"/>
                </a:stretch>
              </a:blipFill>
              <a:ln w="9525">
                <a:noFill/>
                <a:miter lim="800000"/>
                <a:headEnd/>
                <a:tailEnd/>
              </a:ln>
              <a:effectLst/>
            </p:spPr>
            <p:txBody>
              <a:bodyPr/>
              <a:lstStyle/>
              <a:p>
                <a:r>
                  <a:rPr lang="en-GB">
                    <a:noFill/>
                  </a:rPr>
                  <a:t> </a:t>
                </a:r>
              </a:p>
            </p:txBody>
          </p:sp>
        </mc:Fallback>
      </mc:AlternateContent>
      <p:pic>
        <p:nvPicPr>
          <p:cNvPr id="4" name="Picture 3"/>
          <p:cNvPicPr>
            <a:picLocks noChangeAspect="1"/>
          </p:cNvPicPr>
          <p:nvPr/>
        </p:nvPicPr>
        <p:blipFill rotWithShape="1">
          <a:blip r:embed="rId4"/>
          <a:srcRect l="9928" t="4544" r="6738" b="6110"/>
          <a:stretch/>
        </p:blipFill>
        <p:spPr>
          <a:xfrm>
            <a:off x="1013989" y="4005577"/>
            <a:ext cx="6826313" cy="2553078"/>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599088" y="5143289"/>
                <a:ext cx="612732"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𝜇</m:t>
                      </m:r>
                      <m:r>
                        <a:rPr lang="en-GB" sz="1400" b="0" i="1" smtClean="0">
                          <a:latin typeface="Cambria Math" panose="02040503050406030204" pitchFamily="18" charset="0"/>
                        </a:rPr>
                        <m:t>=0.5</m:t>
                      </m:r>
                    </m:oMath>
                  </m:oMathPara>
                </a14:m>
                <a:endParaRPr lang="en-GB" sz="1400" b="0" dirty="0"/>
              </a:p>
            </p:txBody>
          </p:sp>
        </mc:Choice>
        <mc:Fallback xmlns="">
          <p:sp>
            <p:nvSpPr>
              <p:cNvPr id="5" name="TextBox 4"/>
              <p:cNvSpPr txBox="1">
                <a:spLocks noRot="1" noChangeAspect="1" noMove="1" noResize="1" noEditPoints="1" noAdjustHandles="1" noChangeArrowheads="1" noChangeShapeType="1" noTextEdit="1"/>
              </p:cNvSpPr>
              <p:nvPr/>
            </p:nvSpPr>
            <p:spPr>
              <a:xfrm>
                <a:off x="599088" y="5143289"/>
                <a:ext cx="612732" cy="215444"/>
              </a:xfrm>
              <a:prstGeom prst="rect">
                <a:avLst/>
              </a:prstGeom>
              <a:blipFill>
                <a:blip r:embed="rId5"/>
                <a:stretch>
                  <a:fillRect l="-5941" r="-6931" b="-228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050310" y="4005577"/>
                <a:ext cx="142668"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𝜇</m:t>
                      </m:r>
                    </m:oMath>
                  </m:oMathPara>
                </a14:m>
                <a:endParaRPr lang="en-GB" sz="1400" b="0" dirty="0"/>
              </a:p>
            </p:txBody>
          </p:sp>
        </mc:Choice>
        <mc:Fallback xmlns="">
          <p:sp>
            <p:nvSpPr>
              <p:cNvPr id="7" name="TextBox 6"/>
              <p:cNvSpPr txBox="1">
                <a:spLocks noRot="1" noChangeAspect="1" noMove="1" noResize="1" noEditPoints="1" noAdjustHandles="1" noChangeArrowheads="1" noChangeShapeType="1" noTextEdit="1"/>
              </p:cNvSpPr>
              <p:nvPr/>
            </p:nvSpPr>
            <p:spPr>
              <a:xfrm>
                <a:off x="1050310" y="4005577"/>
                <a:ext cx="142668" cy="215444"/>
              </a:xfrm>
              <a:prstGeom prst="rect">
                <a:avLst/>
              </a:prstGeom>
              <a:blipFill>
                <a:blip r:embed="rId6"/>
                <a:stretch>
                  <a:fillRect l="-29167" r="-25000" b="-2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7736129" y="4578380"/>
                <a:ext cx="935769" cy="5013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1400" i="1">
                          <a:latin typeface="Cambria Math" panose="02040503050406030204" pitchFamily="18" charset="0"/>
                          <a:cs typeface="Calibri" pitchFamily="34" charset="0"/>
                        </a:rPr>
                        <m:t>𝛿𝜇</m:t>
                      </m:r>
                      <m:r>
                        <a:rPr lang="en-GB" sz="1400" i="1">
                          <a:latin typeface="Cambria Math" panose="02040503050406030204" pitchFamily="18" charset="0"/>
                          <a:cs typeface="Calibri" pitchFamily="34" charset="0"/>
                        </a:rPr>
                        <m:t>=</m:t>
                      </m:r>
                      <m:f>
                        <m:fPr>
                          <m:ctrlPr>
                            <a:rPr lang="en-GB" sz="1400" i="1">
                              <a:latin typeface="Cambria Math" panose="02040503050406030204" pitchFamily="18" charset="0"/>
                              <a:cs typeface="Calibri" pitchFamily="34" charset="0"/>
                            </a:rPr>
                          </m:ctrlPr>
                        </m:fPr>
                        <m:num>
                          <m:sSub>
                            <m:sSubPr>
                              <m:ctrlPr>
                                <a:rPr lang="en-GB" sz="1400" i="1">
                                  <a:latin typeface="Cambria Math" panose="02040503050406030204" pitchFamily="18" charset="0"/>
                                  <a:cs typeface="Calibri" pitchFamily="34" charset="0"/>
                                </a:rPr>
                              </m:ctrlPr>
                            </m:sSubPr>
                            <m:e>
                              <m:r>
                                <a:rPr lang="en-GB" sz="1400" i="1">
                                  <a:latin typeface="Cambria Math" panose="02040503050406030204" pitchFamily="18" charset="0"/>
                                  <a:cs typeface="Calibri" pitchFamily="34" charset="0"/>
                                </a:rPr>
                                <m:t>𝑘</m:t>
                              </m:r>
                            </m:e>
                            <m:sub>
                              <m:r>
                                <a:rPr lang="en-GB" sz="1400" i="1">
                                  <a:latin typeface="Cambria Math" panose="02040503050406030204" pitchFamily="18" charset="0"/>
                                  <a:cs typeface="Calibri" pitchFamily="34" charset="0"/>
                                </a:rPr>
                                <m:t>1</m:t>
                              </m:r>
                            </m:sub>
                          </m:sSub>
                          <m:r>
                            <a:rPr lang="en-GB" sz="1400" i="1">
                              <a:latin typeface="Cambria Math" panose="02040503050406030204" pitchFamily="18" charset="0"/>
                              <a:cs typeface="Calibri" pitchFamily="34" charset="0"/>
                            </a:rPr>
                            <m:t>𝐿</m:t>
                          </m:r>
                        </m:num>
                        <m:den>
                          <m:r>
                            <a:rPr lang="en-GB" sz="1400" i="1">
                              <a:latin typeface="Cambria Math" panose="02040503050406030204" pitchFamily="18" charset="0"/>
                              <a:cs typeface="Calibri" pitchFamily="34" charset="0"/>
                            </a:rPr>
                            <m:t>4</m:t>
                          </m:r>
                          <m:r>
                            <a:rPr lang="en-GB" sz="1400" i="1">
                              <a:latin typeface="Cambria Math" panose="02040503050406030204" pitchFamily="18" charset="0"/>
                              <a:cs typeface="Calibri" pitchFamily="34" charset="0"/>
                            </a:rPr>
                            <m:t>𝜋</m:t>
                          </m:r>
                        </m:den>
                      </m:f>
                    </m:oMath>
                  </m:oMathPara>
                </a14:m>
                <a:endParaRPr lang="en-GB" sz="1400" dirty="0"/>
              </a:p>
            </p:txBody>
          </p:sp>
        </mc:Choice>
        <mc:Fallback xmlns="">
          <p:sp>
            <p:nvSpPr>
              <p:cNvPr id="6" name="Rectangle 5"/>
              <p:cNvSpPr>
                <a:spLocks noRot="1" noChangeAspect="1" noMove="1" noResize="1" noEditPoints="1" noAdjustHandles="1" noChangeArrowheads="1" noChangeShapeType="1" noTextEdit="1"/>
              </p:cNvSpPr>
              <p:nvPr/>
            </p:nvSpPr>
            <p:spPr>
              <a:xfrm>
                <a:off x="7736129" y="4578380"/>
                <a:ext cx="935769" cy="501356"/>
              </a:xfrm>
              <a:prstGeom prst="rect">
                <a:avLst/>
              </a:prstGeom>
              <a:blipFill>
                <a:blip r:embed="rId7"/>
                <a:stretch>
                  <a:fillRect b="-2439"/>
                </a:stretch>
              </a:blipFill>
            </p:spPr>
            <p:txBody>
              <a:bodyPr/>
              <a:lstStyle/>
              <a:p>
                <a:r>
                  <a:rPr lang="en-GB">
                    <a:noFill/>
                  </a:rPr>
                  <a:t> </a:t>
                </a:r>
              </a:p>
            </p:txBody>
          </p:sp>
        </mc:Fallback>
      </mc:AlternateContent>
      <p:cxnSp>
        <p:nvCxnSpPr>
          <p:cNvPr id="9" name="Straight Arrow Connector 8"/>
          <p:cNvCxnSpPr/>
          <p:nvPr/>
        </p:nvCxnSpPr>
        <p:spPr>
          <a:xfrm>
            <a:off x="7689370" y="4680642"/>
            <a:ext cx="9053" cy="32592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675865" y="6037143"/>
            <a:ext cx="2779094" cy="369332"/>
          </a:xfrm>
          <a:prstGeom prst="rect">
            <a:avLst/>
          </a:prstGeom>
        </p:spPr>
        <p:txBody>
          <a:bodyPr wrap="none">
            <a:spAutoFit/>
          </a:bodyPr>
          <a:lstStyle/>
          <a:p>
            <a:r>
              <a:rPr lang="en-GB" dirty="0"/>
              <a:t>Resonance stopband width </a:t>
            </a:r>
          </a:p>
        </p:txBody>
      </p:sp>
      <p:cxnSp>
        <p:nvCxnSpPr>
          <p:cNvPr id="13" name="Straight Arrow Connector 12"/>
          <p:cNvCxnSpPr/>
          <p:nvPr/>
        </p:nvCxnSpPr>
        <p:spPr>
          <a:xfrm>
            <a:off x="5197033" y="5497975"/>
            <a:ext cx="544010" cy="608618"/>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081283" y="4112860"/>
            <a:ext cx="1709314" cy="369332"/>
          </a:xfrm>
          <a:prstGeom prst="rect">
            <a:avLst/>
          </a:prstGeom>
        </p:spPr>
        <p:txBody>
          <a:bodyPr wrap="none">
            <a:spAutoFit/>
          </a:bodyPr>
          <a:lstStyle/>
          <a:p>
            <a:r>
              <a:rPr lang="en-GB" dirty="0"/>
              <a:t>Modulated tune</a:t>
            </a:r>
          </a:p>
        </p:txBody>
      </p:sp>
      <p:cxnSp>
        <p:nvCxnSpPr>
          <p:cNvPr id="17" name="Straight Arrow Connector 16"/>
          <p:cNvCxnSpPr/>
          <p:nvPr/>
        </p:nvCxnSpPr>
        <p:spPr>
          <a:xfrm flipV="1">
            <a:off x="4513638" y="4380048"/>
            <a:ext cx="567645" cy="298330"/>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7467318" y="5232268"/>
                <a:ext cx="114968"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𝑡</m:t>
                      </m:r>
                    </m:oMath>
                  </m:oMathPara>
                </a14:m>
                <a:endParaRPr lang="en-GB" sz="1400"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7467318" y="5232268"/>
                <a:ext cx="114968" cy="215444"/>
              </a:xfrm>
              <a:prstGeom prst="rect">
                <a:avLst/>
              </a:prstGeom>
              <a:blipFill>
                <a:blip r:embed="rId8"/>
                <a:stretch>
                  <a:fillRect l="-36842" r="-21053" b="-2778"/>
                </a:stretch>
              </a:blipFill>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B6FC19F6-6BDB-4565-90DE-A1927D0766D2}"/>
              </a:ext>
            </a:extLst>
          </p:cNvPr>
          <p:cNvSpPr>
            <a:spLocks noGrp="1"/>
          </p:cNvSpPr>
          <p:nvPr>
            <p:ph type="sldNum" sz="quarter" idx="12"/>
          </p:nvPr>
        </p:nvSpPr>
        <p:spPr/>
        <p:txBody>
          <a:bodyPr/>
          <a:lstStyle/>
          <a:p>
            <a:fld id="{D473C130-3E9B-48A0-A9B6-17B6A4C78644}" type="slidenum">
              <a:rPr lang="en-GB" smtClean="0"/>
              <a:t>35</a:t>
            </a:fld>
            <a:endParaRPr lang="en-GB"/>
          </a:p>
        </p:txBody>
      </p:sp>
    </p:spTree>
    <p:extLst>
      <p:ext uri="{BB962C8B-B14F-4D97-AF65-F5344CB8AC3E}">
        <p14:creationId xmlns:p14="http://schemas.microsoft.com/office/powerpoint/2010/main" val="21388252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 Box 3"/>
              <p:cNvSpPr txBox="1">
                <a:spLocks noChangeArrowheads="1"/>
              </p:cNvSpPr>
              <p:nvPr/>
            </p:nvSpPr>
            <p:spPr bwMode="auto">
              <a:xfrm>
                <a:off x="399912" y="168737"/>
                <a:ext cx="8458953" cy="2330253"/>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Example measurement data from diamond</a:t>
                </a:r>
              </a:p>
              <a:p>
                <a:pPr marL="285750" indent="-285750" algn="just">
                  <a:buFont typeface="Arial" panose="020B0604020202020204" pitchFamily="34" charset="0"/>
                  <a:buChar char="•"/>
                </a:pPr>
                <a:endParaRPr lang="en-GB" dirty="0">
                  <a:latin typeface="Calibri" pitchFamily="34" charset="0"/>
                  <a:cs typeface="Calibri" pitchFamily="34" charset="0"/>
                </a:endParaRPr>
              </a:p>
              <a:p>
                <a:pPr marL="285750" indent="-285750" algn="just">
                  <a:buFont typeface="Arial" panose="020B0604020202020204" pitchFamily="34" charset="0"/>
                  <a:buChar char="•"/>
                </a:pPr>
                <a:r>
                  <a:rPr lang="en-GB" dirty="0">
                    <a:latin typeface="Calibri" pitchFamily="34" charset="0"/>
                    <a:cs typeface="Calibri" pitchFamily="34" charset="0"/>
                  </a:rPr>
                  <a:t>Injection efficiency recorded as a function of tune point with/without insertion device</a:t>
                </a:r>
              </a:p>
              <a:p>
                <a:pPr marL="285750" indent="-285750" algn="just">
                  <a:buFont typeface="Arial" panose="020B0604020202020204" pitchFamily="34" charset="0"/>
                  <a:buChar char="•"/>
                </a:pPr>
                <a:r>
                  <a:rPr lang="en-GB" dirty="0">
                    <a:latin typeface="Calibri" pitchFamily="34" charset="0"/>
                    <a:cs typeface="Calibri" pitchFamily="34" charset="0"/>
                  </a:rPr>
                  <a:t>Tune point for injected beam is offset from nominal due to tune-shift with amplitude</a:t>
                </a:r>
              </a:p>
              <a:p>
                <a:pPr marL="285750" indent="-285750" algn="just">
                  <a:buFont typeface="Arial" panose="020B0604020202020204" pitchFamily="34" charset="0"/>
                  <a:buChar char="•"/>
                </a:pPr>
                <a:r>
                  <a:rPr lang="en-GB" dirty="0">
                    <a:latin typeface="Calibri" pitchFamily="34" charset="0"/>
                    <a:cs typeface="Calibri" pitchFamily="34" charset="0"/>
                  </a:rPr>
                  <a:t>Impact from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𝑄</m:t>
                        </m:r>
                      </m:e>
                      <m:sub>
                        <m:r>
                          <a:rPr lang="en-GB" b="0" i="1" smtClean="0">
                            <a:latin typeface="Cambria Math" panose="02040503050406030204" pitchFamily="18" charset="0"/>
                            <a:cs typeface="Calibri" pitchFamily="34" charset="0"/>
                          </a:rPr>
                          <m:t>𝑦</m:t>
                        </m:r>
                      </m:sub>
                    </m:sSub>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𝑄</m:t>
                        </m:r>
                      </m:e>
                      <m:sub>
                        <m:r>
                          <a:rPr lang="en-GB" b="0" i="1" smtClean="0">
                            <a:latin typeface="Cambria Math" panose="02040503050406030204" pitchFamily="18" charset="0"/>
                            <a:cs typeface="Calibri" pitchFamily="34" charset="0"/>
                          </a:rPr>
                          <m:t>𝑥</m:t>
                        </m:r>
                      </m:sub>
                    </m:sSub>
                  </m:oMath>
                </a14:m>
                <a:r>
                  <a:rPr lang="en-GB" dirty="0">
                    <a:latin typeface="Calibri" pitchFamily="34" charset="0"/>
                    <a:cs typeface="Calibri" pitchFamily="34" charset="0"/>
                  </a:rPr>
                  <a:t> and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𝑄</m:t>
                        </m:r>
                      </m:e>
                      <m:sub>
                        <m:r>
                          <a:rPr lang="en-GB" b="0" i="1" smtClean="0">
                            <a:latin typeface="Cambria Math" panose="02040503050406030204" pitchFamily="18" charset="0"/>
                            <a:cs typeface="Calibri" pitchFamily="34" charset="0"/>
                          </a:rPr>
                          <m:t>𝑥</m:t>
                        </m:r>
                      </m:sub>
                    </m:sSub>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𝑄</m:t>
                        </m:r>
                      </m:e>
                      <m:sub>
                        <m:r>
                          <a:rPr lang="en-GB" b="0" i="1" smtClean="0">
                            <a:latin typeface="Cambria Math" panose="02040503050406030204" pitchFamily="18" charset="0"/>
                            <a:cs typeface="Calibri" pitchFamily="34" charset="0"/>
                          </a:rPr>
                          <m:t>𝑦</m:t>
                        </m:r>
                      </m:sub>
                    </m:sSub>
                  </m:oMath>
                </a14:m>
                <a:r>
                  <a:rPr lang="en-GB" dirty="0">
                    <a:latin typeface="Calibri" pitchFamily="34" charset="0"/>
                    <a:cs typeface="Calibri" pitchFamily="34" charset="0"/>
                  </a:rPr>
                  <a:t> sextupole resonances clearly visible throughout</a:t>
                </a:r>
              </a:p>
              <a:p>
                <a:pPr marL="285750" indent="-285750" algn="just">
                  <a:buFont typeface="Arial" panose="020B0604020202020204" pitchFamily="34" charset="0"/>
                  <a:buChar char="•"/>
                </a:pPr>
                <a:r>
                  <a:rPr lang="en-GB" dirty="0">
                    <a:latin typeface="Calibri" pitchFamily="34" charset="0"/>
                    <a:cs typeface="Calibri" pitchFamily="34" charset="0"/>
                  </a:rPr>
                  <a:t>After closing insertion device, the tune-shift with amplitude changes, shifting the harmful tune points</a:t>
                </a:r>
              </a:p>
              <a:p>
                <a:pPr marL="285750" indent="-285750" algn="just">
                  <a:buFont typeface="Arial" panose="020B0604020202020204" pitchFamily="34" charset="0"/>
                  <a:buChar char="•"/>
                </a:pPr>
                <a:r>
                  <a:rPr lang="en-GB" dirty="0">
                    <a:latin typeface="Calibri" pitchFamily="34" charset="0"/>
                    <a:cs typeface="Calibri" pitchFamily="34" charset="0"/>
                  </a:rPr>
                  <a:t>The impact of the </a:t>
                </a:r>
                <a14:m>
                  <m:oMath xmlns:m="http://schemas.openxmlformats.org/officeDocument/2006/math">
                    <m:r>
                      <a:rPr lang="en-GB" b="0" i="1" smtClean="0">
                        <a:latin typeface="Cambria Math" panose="02040503050406030204" pitchFamily="18" charset="0"/>
                        <a:cs typeface="Calibri" pitchFamily="34" charset="0"/>
                      </a:rPr>
                      <m:t>5</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𝑄</m:t>
                        </m:r>
                      </m:e>
                      <m:sub>
                        <m:r>
                          <a:rPr lang="en-GB" b="0" i="1" smtClean="0">
                            <a:latin typeface="Cambria Math" panose="02040503050406030204" pitchFamily="18" charset="0"/>
                            <a:cs typeface="Calibri" pitchFamily="34" charset="0"/>
                          </a:rPr>
                          <m:t>𝑥</m:t>
                        </m:r>
                      </m:sub>
                    </m:sSub>
                  </m:oMath>
                </a14:m>
                <a:r>
                  <a:rPr lang="en-GB" dirty="0">
                    <a:latin typeface="Calibri" pitchFamily="34" charset="0"/>
                    <a:cs typeface="Calibri" pitchFamily="34" charset="0"/>
                  </a:rPr>
                  <a:t> resonance increases</a:t>
                </a:r>
              </a:p>
            </p:txBody>
          </p:sp>
        </mc:Choice>
        <mc:Fallback xmlns="">
          <p:sp>
            <p:nvSpPr>
              <p:cNvPr id="27" name="Text Box 3"/>
              <p:cNvSpPr txBox="1">
                <a:spLocks noRot="1" noChangeAspect="1" noMove="1" noResize="1" noEditPoints="1" noAdjustHandles="1" noChangeArrowheads="1" noChangeShapeType="1" noTextEdit="1"/>
              </p:cNvSpPr>
              <p:nvPr/>
            </p:nvSpPr>
            <p:spPr bwMode="auto">
              <a:xfrm>
                <a:off x="399912" y="168737"/>
                <a:ext cx="8458953" cy="2330253"/>
              </a:xfrm>
              <a:prstGeom prst="rect">
                <a:avLst/>
              </a:prstGeom>
              <a:blipFill>
                <a:blip r:embed="rId3"/>
                <a:stretch>
                  <a:fillRect l="-505" t="-1571" r="-649" b="-3403"/>
                </a:stretch>
              </a:blipFill>
              <a:ln w="9525">
                <a:noFill/>
                <a:miter lim="800000"/>
                <a:headEnd/>
                <a:tailEnd/>
              </a:ln>
              <a:effectLst/>
            </p:spPr>
            <p:txBody>
              <a:bodyPr/>
              <a:lstStyle/>
              <a:p>
                <a:r>
                  <a:rPr lang="en-GB">
                    <a:noFill/>
                  </a:rPr>
                  <a:t> </a:t>
                </a:r>
              </a:p>
            </p:txBody>
          </p:sp>
        </mc:Fallback>
      </mc:AlternateContent>
      <p:pic>
        <p:nvPicPr>
          <p:cNvPr id="2" name="Picture 1"/>
          <p:cNvPicPr>
            <a:picLocks noChangeAspect="1"/>
          </p:cNvPicPr>
          <p:nvPr/>
        </p:nvPicPr>
        <p:blipFill>
          <a:blip r:embed="rId4"/>
          <a:stretch>
            <a:fillRect/>
          </a:stretch>
        </p:blipFill>
        <p:spPr>
          <a:xfrm>
            <a:off x="129729" y="2974692"/>
            <a:ext cx="4383912" cy="3287934"/>
          </a:xfrm>
          <a:prstGeom prst="rect">
            <a:avLst/>
          </a:prstGeom>
        </p:spPr>
      </p:pic>
      <p:pic>
        <p:nvPicPr>
          <p:cNvPr id="3" name="Picture 2"/>
          <p:cNvPicPr>
            <a:picLocks noChangeAspect="1"/>
          </p:cNvPicPr>
          <p:nvPr/>
        </p:nvPicPr>
        <p:blipFill>
          <a:blip r:embed="rId5"/>
          <a:stretch>
            <a:fillRect/>
          </a:stretch>
        </p:blipFill>
        <p:spPr>
          <a:xfrm>
            <a:off x="4629388" y="2974692"/>
            <a:ext cx="4383912" cy="3287934"/>
          </a:xfrm>
          <a:prstGeom prst="rect">
            <a:avLst/>
          </a:prstGeom>
        </p:spPr>
      </p:pic>
      <p:sp>
        <p:nvSpPr>
          <p:cNvPr id="8" name="TextBox 7"/>
          <p:cNvSpPr txBox="1"/>
          <p:nvPr/>
        </p:nvSpPr>
        <p:spPr>
          <a:xfrm>
            <a:off x="1516284" y="2790026"/>
            <a:ext cx="1377388" cy="369332"/>
          </a:xfrm>
          <a:prstGeom prst="rect">
            <a:avLst/>
          </a:prstGeom>
          <a:noFill/>
        </p:spPr>
        <p:txBody>
          <a:bodyPr wrap="square" rtlCol="0">
            <a:spAutoFit/>
          </a:bodyPr>
          <a:lstStyle/>
          <a:p>
            <a:pPr algn="ctr"/>
            <a:r>
              <a:rPr lang="en-GB" u="sng" dirty="0"/>
              <a:t>ID open</a:t>
            </a:r>
          </a:p>
        </p:txBody>
      </p:sp>
      <p:sp>
        <p:nvSpPr>
          <p:cNvPr id="18" name="TextBox 17"/>
          <p:cNvSpPr txBox="1"/>
          <p:nvPr/>
        </p:nvSpPr>
        <p:spPr>
          <a:xfrm>
            <a:off x="6027517" y="2790026"/>
            <a:ext cx="1377388" cy="369332"/>
          </a:xfrm>
          <a:prstGeom prst="rect">
            <a:avLst/>
          </a:prstGeom>
          <a:noFill/>
        </p:spPr>
        <p:txBody>
          <a:bodyPr wrap="square" rtlCol="0">
            <a:spAutoFit/>
          </a:bodyPr>
          <a:lstStyle/>
          <a:p>
            <a:pPr algn="ctr"/>
            <a:r>
              <a:rPr lang="en-GB" u="sng" dirty="0"/>
              <a:t>ID closed</a:t>
            </a:r>
          </a:p>
        </p:txBody>
      </p:sp>
      <p:sp>
        <p:nvSpPr>
          <p:cNvPr id="4" name="Slide Number Placeholder 3">
            <a:extLst>
              <a:ext uri="{FF2B5EF4-FFF2-40B4-BE49-F238E27FC236}">
                <a16:creationId xmlns:a16="http://schemas.microsoft.com/office/drawing/2014/main" id="{2CA537D8-2F23-44F4-80A2-D64BB7A1E0AF}"/>
              </a:ext>
            </a:extLst>
          </p:cNvPr>
          <p:cNvSpPr>
            <a:spLocks noGrp="1"/>
          </p:cNvSpPr>
          <p:nvPr>
            <p:ph type="sldNum" sz="quarter" idx="12"/>
          </p:nvPr>
        </p:nvSpPr>
        <p:spPr/>
        <p:txBody>
          <a:bodyPr/>
          <a:lstStyle/>
          <a:p>
            <a:fld id="{D473C130-3E9B-48A0-A9B6-17B6A4C78644}" type="slidenum">
              <a:rPr lang="en-GB" smtClean="0"/>
              <a:t>36</a:t>
            </a:fld>
            <a:endParaRPr lang="en-GB"/>
          </a:p>
        </p:txBody>
      </p:sp>
    </p:spTree>
    <p:extLst>
      <p:ext uri="{BB962C8B-B14F-4D97-AF65-F5344CB8AC3E}">
        <p14:creationId xmlns:p14="http://schemas.microsoft.com/office/powerpoint/2010/main" val="38384804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642350" cy="5909310"/>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Summary</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Storage rings have many elements which drive nonlinear motion in the transverse plane:</a:t>
            </a:r>
          </a:p>
          <a:p>
            <a:pPr algn="just"/>
            <a:r>
              <a:rPr lang="en-GB" dirty="0">
                <a:latin typeface="Calibri" pitchFamily="34" charset="0"/>
                <a:ea typeface="Cambria Math" panose="02040503050406030204" pitchFamily="18" charset="0"/>
                <a:cs typeface="Calibri" pitchFamily="34" charset="0"/>
              </a:rPr>
              <a:t>	higher order multipoles deliberately introduced to the ring</a:t>
            </a:r>
          </a:p>
          <a:p>
            <a:pPr algn="just"/>
            <a:r>
              <a:rPr lang="en-GB" dirty="0">
                <a:latin typeface="Calibri" pitchFamily="34" charset="0"/>
                <a:ea typeface="Cambria Math" panose="02040503050406030204" pitchFamily="18" charset="0"/>
                <a:cs typeface="Calibri" pitchFamily="34" charset="0"/>
              </a:rPr>
              <a:t>	fringe fields </a:t>
            </a:r>
          </a:p>
          <a:p>
            <a:pPr algn="just"/>
            <a:r>
              <a:rPr lang="en-GB" dirty="0">
                <a:latin typeface="Calibri" pitchFamily="34" charset="0"/>
                <a:ea typeface="Cambria Math" panose="02040503050406030204" pitchFamily="18" charset="0"/>
                <a:cs typeface="Calibri" pitchFamily="34" charset="0"/>
              </a:rPr>
              <a:t>	construction/calibration errors</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nonlinear fields have many effects:</a:t>
            </a:r>
          </a:p>
          <a:p>
            <a:pPr algn="just"/>
            <a:r>
              <a:rPr lang="en-GB" dirty="0">
                <a:latin typeface="Calibri" pitchFamily="34" charset="0"/>
                <a:ea typeface="Cambria Math" panose="02040503050406030204" pitchFamily="18" charset="0"/>
                <a:cs typeface="Calibri" pitchFamily="34" charset="0"/>
              </a:rPr>
              <a:t>	distortion of phase-space trajectories</a:t>
            </a:r>
          </a:p>
          <a:p>
            <a:pPr algn="just"/>
            <a:r>
              <a:rPr lang="en-GB" dirty="0">
                <a:latin typeface="Calibri" pitchFamily="34" charset="0"/>
                <a:ea typeface="Cambria Math" panose="02040503050406030204" pitchFamily="18" charset="0"/>
                <a:cs typeface="Calibri" pitchFamily="34" charset="0"/>
              </a:rPr>
              <a:t>	variation of </a:t>
            </a:r>
            <a:r>
              <a:rPr lang="en-GB" dirty="0" err="1">
                <a:latin typeface="Calibri" pitchFamily="34" charset="0"/>
                <a:ea typeface="Cambria Math" panose="02040503050406030204" pitchFamily="18" charset="0"/>
                <a:cs typeface="Calibri" pitchFamily="34" charset="0"/>
              </a:rPr>
              <a:t>betatron</a:t>
            </a:r>
            <a:r>
              <a:rPr lang="en-GB" dirty="0">
                <a:latin typeface="Calibri" pitchFamily="34" charset="0"/>
                <a:ea typeface="Cambria Math" panose="02040503050406030204" pitchFamily="18" charset="0"/>
                <a:cs typeface="Calibri" pitchFamily="34" charset="0"/>
              </a:rPr>
              <a:t> tunes with amplitude</a:t>
            </a:r>
          </a:p>
          <a:p>
            <a:pPr algn="just"/>
            <a:r>
              <a:rPr lang="en-GB" dirty="0">
                <a:latin typeface="Calibri" pitchFamily="34" charset="0"/>
                <a:ea typeface="Cambria Math" panose="02040503050406030204" pitchFamily="18" charset="0"/>
                <a:cs typeface="Calibri" pitchFamily="34" charset="0"/>
              </a:rPr>
              <a:t>	introduction of stable islands</a:t>
            </a:r>
          </a:p>
          <a:p>
            <a:pPr algn="just"/>
            <a:r>
              <a:rPr lang="en-GB" dirty="0">
                <a:latin typeface="Calibri" pitchFamily="34" charset="0"/>
                <a:ea typeface="Cambria Math" panose="02040503050406030204" pitchFamily="18" charset="0"/>
                <a:cs typeface="Calibri" pitchFamily="34" charset="0"/>
              </a:rPr>
              <a:t>	chaotic motion and limited dynamic aperture</a:t>
            </a:r>
          </a:p>
          <a:p>
            <a:pPr algn="just"/>
            <a:r>
              <a:rPr lang="en-GB" dirty="0">
                <a:latin typeface="Calibri" pitchFamily="34" charset="0"/>
                <a:ea typeface="Cambria Math" panose="02040503050406030204" pitchFamily="18" charset="0"/>
                <a:cs typeface="Calibri" pitchFamily="34" charset="0"/>
              </a:rPr>
              <a:t>	resonances and stopbands</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phase advance between nonlinear elements and the order of the multipole defines the impact that it has on the particle motion</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a:t>
            </a:r>
            <a:r>
              <a:rPr lang="en-GB" dirty="0" err="1">
                <a:latin typeface="Calibri" pitchFamily="34" charset="0"/>
                <a:ea typeface="Cambria Math" panose="02040503050406030204" pitchFamily="18" charset="0"/>
                <a:cs typeface="Calibri" pitchFamily="34" charset="0"/>
              </a:rPr>
              <a:t>betatron</a:t>
            </a:r>
            <a:r>
              <a:rPr lang="en-GB" dirty="0">
                <a:latin typeface="Calibri" pitchFamily="34" charset="0"/>
                <a:ea typeface="Cambria Math" panose="02040503050406030204" pitchFamily="18" charset="0"/>
                <a:cs typeface="Calibri" pitchFamily="34" charset="0"/>
              </a:rPr>
              <a:t> tune is carefully chosen to minimise the impact of nonlinear elements; a working point far from structural resonances is desired!</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Tools have been developed to study and mitigate the impact of nonlinear elements in rings</a:t>
            </a:r>
          </a:p>
        </p:txBody>
      </p:sp>
      <p:sp>
        <p:nvSpPr>
          <p:cNvPr id="2" name="Slide Number Placeholder 1">
            <a:extLst>
              <a:ext uri="{FF2B5EF4-FFF2-40B4-BE49-F238E27FC236}">
                <a16:creationId xmlns:a16="http://schemas.microsoft.com/office/drawing/2014/main" id="{E0199481-3F7E-4305-AF17-F75580355CD0}"/>
              </a:ext>
            </a:extLst>
          </p:cNvPr>
          <p:cNvSpPr>
            <a:spLocks noGrp="1"/>
          </p:cNvSpPr>
          <p:nvPr>
            <p:ph type="sldNum" sz="quarter" idx="12"/>
          </p:nvPr>
        </p:nvSpPr>
        <p:spPr/>
        <p:txBody>
          <a:bodyPr/>
          <a:lstStyle/>
          <a:p>
            <a:fld id="{D473C130-3E9B-48A0-A9B6-17B6A4C78644}" type="slidenum">
              <a:rPr lang="en-GB" smtClean="0"/>
              <a:t>37</a:t>
            </a:fld>
            <a:endParaRPr lang="en-GB"/>
          </a:p>
        </p:txBody>
      </p:sp>
    </p:spTree>
    <p:extLst>
      <p:ext uri="{BB962C8B-B14F-4D97-AF65-F5344CB8AC3E}">
        <p14:creationId xmlns:p14="http://schemas.microsoft.com/office/powerpoint/2010/main" val="34486722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916" y="162399"/>
            <a:ext cx="8773428" cy="5632311"/>
          </a:xfrm>
          <a:prstGeom prst="rect">
            <a:avLst/>
          </a:prstGeom>
          <a:noFill/>
        </p:spPr>
        <p:txBody>
          <a:bodyPr wrap="square" rtlCol="0">
            <a:spAutoFit/>
          </a:bodyPr>
          <a:lstStyle/>
          <a:p>
            <a:pPr algn="ctr"/>
            <a:r>
              <a:rPr lang="en-GB" u="sng" dirty="0"/>
              <a:t>References and Acknowledgements</a:t>
            </a:r>
          </a:p>
          <a:p>
            <a:endParaRPr lang="en-GB" dirty="0"/>
          </a:p>
          <a:p>
            <a:r>
              <a:rPr lang="en-GB" dirty="0"/>
              <a:t>The material presented in this lecture follows closely the treatment in:</a:t>
            </a:r>
          </a:p>
          <a:p>
            <a:endParaRPr lang="en-GB" dirty="0"/>
          </a:p>
          <a:p>
            <a:pPr marL="452438" indent="-452438"/>
            <a:r>
              <a:rPr lang="en-GB" dirty="0"/>
              <a:t>[1]	A. </a:t>
            </a:r>
            <a:r>
              <a:rPr lang="en-GB" dirty="0" err="1"/>
              <a:t>Wolski</a:t>
            </a:r>
            <a:r>
              <a:rPr lang="en-GB" dirty="0"/>
              <a:t>, ‘Nonlinear Dynamics: Parts 1 and 2’, CERN Accelerator School, Budapest, Hungary, (2016)</a:t>
            </a:r>
          </a:p>
          <a:p>
            <a:pPr marL="444500" indent="-444500"/>
            <a:r>
              <a:rPr lang="en-GB" dirty="0"/>
              <a:t>[2]	R. Bartolini, ‘Nonlinear Beam Dynamics: Parts 1 and 2’, JAI lectures, Oxford, UK, (2017) </a:t>
            </a:r>
          </a:p>
          <a:p>
            <a:pPr marL="444500" indent="-444500"/>
            <a:endParaRPr lang="en-GB" dirty="0"/>
          </a:p>
          <a:p>
            <a:pPr marL="444500" indent="-444500"/>
            <a:endParaRPr lang="en-GB" dirty="0"/>
          </a:p>
          <a:p>
            <a:pPr marL="444500" indent="-444500"/>
            <a:r>
              <a:rPr lang="en-GB" dirty="0"/>
              <a:t>For further details, the following references may also be useful:</a:t>
            </a:r>
          </a:p>
          <a:p>
            <a:pPr marL="444500" indent="-444500"/>
            <a:endParaRPr lang="en-GB" dirty="0"/>
          </a:p>
          <a:p>
            <a:pPr marL="452438" indent="-452438"/>
            <a:r>
              <a:rPr lang="en-GB" dirty="0"/>
              <a:t>[3]	H. </a:t>
            </a:r>
            <a:r>
              <a:rPr lang="en-GB" dirty="0" err="1"/>
              <a:t>Wiedemann</a:t>
            </a:r>
            <a:r>
              <a:rPr lang="en-GB" dirty="0"/>
              <a:t>, ‘Particle Accelerator Physics’, Springer-</a:t>
            </a:r>
            <a:r>
              <a:rPr lang="en-GB" dirty="0" err="1"/>
              <a:t>Verlag</a:t>
            </a:r>
            <a:r>
              <a:rPr lang="en-GB" dirty="0"/>
              <a:t>, (1999)</a:t>
            </a:r>
          </a:p>
          <a:p>
            <a:pPr marL="452438" indent="-452438"/>
            <a:r>
              <a:rPr lang="en-GB" dirty="0"/>
              <a:t>[4]	S.Y. Lee, ‘Accelerator Physics’, World Scientific Pub., (2004)</a:t>
            </a:r>
          </a:p>
          <a:p>
            <a:pPr marL="452438" indent="-452438"/>
            <a:r>
              <a:rPr lang="en-GB" dirty="0"/>
              <a:t>[5]	A. Chao, M. </a:t>
            </a:r>
            <a:r>
              <a:rPr lang="en-GB" dirty="0" err="1"/>
              <a:t>Tigner</a:t>
            </a:r>
            <a:r>
              <a:rPr lang="en-GB" dirty="0"/>
              <a:t>, ‘Handbook of Accelerator Physics and Engineering’, World Scientific Pub., (1999)</a:t>
            </a:r>
          </a:p>
          <a:p>
            <a:pPr marL="452438" indent="-452438"/>
            <a:r>
              <a:rPr lang="en-GB" dirty="0"/>
              <a:t>[6]	E. Forest, ‘Beam Dynamics: A New Attitude and Framework’, Hardwood Academic, (1998)</a:t>
            </a:r>
          </a:p>
          <a:p>
            <a:pPr marL="452438" indent="-452438"/>
            <a:r>
              <a:rPr lang="en-GB" dirty="0"/>
              <a:t>[7]	A. </a:t>
            </a:r>
            <a:r>
              <a:rPr lang="en-GB" dirty="0" err="1"/>
              <a:t>Wolski</a:t>
            </a:r>
            <a:r>
              <a:rPr lang="en-GB" dirty="0"/>
              <a:t>, ‘Beam Dynamics in High Energy Particle Accelerators’, World Scientific Pub., (2014)</a:t>
            </a:r>
          </a:p>
          <a:p>
            <a:pPr marL="452438" indent="-452438"/>
            <a:r>
              <a:rPr lang="en-GB" dirty="0"/>
              <a:t>[8]	J. Bengtsson, ‘Nonlinear Transverse Dynamics in Storage Rings’, CERN 88-05, (1988)</a:t>
            </a:r>
          </a:p>
        </p:txBody>
      </p:sp>
      <p:sp>
        <p:nvSpPr>
          <p:cNvPr id="3" name="Slide Number Placeholder 2">
            <a:extLst>
              <a:ext uri="{FF2B5EF4-FFF2-40B4-BE49-F238E27FC236}">
                <a16:creationId xmlns:a16="http://schemas.microsoft.com/office/drawing/2014/main" id="{59B0BBE6-8D1A-459E-AA66-03E9CEEA50D5}"/>
              </a:ext>
            </a:extLst>
          </p:cNvPr>
          <p:cNvSpPr>
            <a:spLocks noGrp="1"/>
          </p:cNvSpPr>
          <p:nvPr>
            <p:ph type="sldNum" sz="quarter" idx="12"/>
          </p:nvPr>
        </p:nvSpPr>
        <p:spPr/>
        <p:txBody>
          <a:bodyPr/>
          <a:lstStyle/>
          <a:p>
            <a:fld id="{D473C130-3E9B-48A0-A9B6-17B6A4C78644}" type="slidenum">
              <a:rPr lang="en-GB" smtClean="0"/>
              <a:t>38</a:t>
            </a:fld>
            <a:endParaRPr lang="en-GB"/>
          </a:p>
        </p:txBody>
      </p:sp>
    </p:spTree>
    <p:extLst>
      <p:ext uri="{BB962C8B-B14F-4D97-AF65-F5344CB8AC3E}">
        <p14:creationId xmlns:p14="http://schemas.microsoft.com/office/powerpoint/2010/main" val="524645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458953" cy="6329297"/>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Linear </a:t>
                </a:r>
                <a:r>
                  <a:rPr lang="en-GB" u="sng" dirty="0" err="1">
                    <a:latin typeface="Calibri" pitchFamily="34" charset="0"/>
                    <a:cs typeface="Calibri" pitchFamily="34" charset="0"/>
                  </a:rPr>
                  <a:t>Betatron</a:t>
                </a:r>
                <a:r>
                  <a:rPr lang="en-GB" u="sng" dirty="0">
                    <a:latin typeface="Calibri" pitchFamily="34" charset="0"/>
                    <a:cs typeface="Calibri" pitchFamily="34" charset="0"/>
                  </a:rPr>
                  <a:t> Equations of Motion</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If in a circular accelerator, the magnetic fields consist of purely dipolar and </a:t>
                </a:r>
                <a:r>
                  <a:rPr lang="en-GB" dirty="0" err="1">
                    <a:latin typeface="Calibri" pitchFamily="34" charset="0"/>
                    <a:cs typeface="Calibri" pitchFamily="34" charset="0"/>
                  </a:rPr>
                  <a:t>quadrupolar</a:t>
                </a:r>
                <a:r>
                  <a:rPr lang="en-GB" dirty="0">
                    <a:latin typeface="Calibri" pitchFamily="34" charset="0"/>
                    <a:cs typeface="Calibri" pitchFamily="34" charset="0"/>
                  </a:rPr>
                  <a:t> fields, then the motion of the particles will be linear. </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For such systems, the particle motion can be described by Hill’s equations:</a:t>
                </a:r>
              </a:p>
              <a:p>
                <a:pPr algn="just"/>
                <a:endParaRPr lang="en-GB" sz="1200" dirty="0">
                  <a:latin typeface="Calibri" pitchFamily="34" charset="0"/>
                  <a:cs typeface="Calibri" pitchFamily="34" charset="0"/>
                </a:endParaRPr>
              </a:p>
              <a:p>
                <a:pPr indent="1878013" algn="just"/>
                <a:r>
                  <a:rPr lang="en-GB" b="0" dirty="0">
                    <a:cs typeface="Calibri" pitchFamily="34" charset="0"/>
                  </a:rPr>
                  <a:t> </a:t>
                </a:r>
                <a14:m>
                  <m:oMath xmlns:m="http://schemas.openxmlformats.org/officeDocument/2006/math">
                    <m:f>
                      <m:fPr>
                        <m:ctrlPr>
                          <a:rPr lang="en-GB" b="0" i="1" smtClean="0">
                            <a:latin typeface="Cambria Math" panose="02040503050406030204" pitchFamily="18" charset="0"/>
                            <a:cs typeface="Calibri" pitchFamily="34" charset="0"/>
                          </a:rPr>
                        </m:ctrlPr>
                      </m:fPr>
                      <m:num>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𝑑</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𝑥</m:t>
                        </m:r>
                      </m:num>
                      <m:den>
                        <m:r>
                          <a:rPr lang="en-GB" b="0" i="1" smtClean="0">
                            <a:latin typeface="Cambria Math" panose="02040503050406030204" pitchFamily="18" charset="0"/>
                            <a:cs typeface="Calibri" pitchFamily="34" charset="0"/>
                          </a:rPr>
                          <m:t>𝑑</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𝑠</m:t>
                            </m:r>
                          </m:e>
                          <m:sup>
                            <m:r>
                              <a:rPr lang="en-GB" b="0" i="1" smtClean="0">
                                <a:latin typeface="Cambria Math" panose="02040503050406030204" pitchFamily="18" charset="0"/>
                                <a:cs typeface="Calibri" pitchFamily="34" charset="0"/>
                              </a:rPr>
                              <m:t>2</m:t>
                            </m:r>
                          </m:sup>
                        </m:sSup>
                      </m:den>
                    </m:f>
                    <m:r>
                      <a:rPr lang="en-GB" b="0" i="1" smtClean="0">
                        <a:latin typeface="Cambria Math" panose="02040503050406030204" pitchFamily="18" charset="0"/>
                        <a:cs typeface="Calibri" pitchFamily="34" charset="0"/>
                      </a:rPr>
                      <m:t>+</m:t>
                    </m:r>
                    <m:d>
                      <m:dPr>
                        <m:ctrlPr>
                          <a:rPr lang="en-GB" b="0" i="1" smtClean="0">
                            <a:latin typeface="Cambria Math" panose="02040503050406030204" pitchFamily="18" charset="0"/>
                            <a:cs typeface="Calibri" pitchFamily="34" charset="0"/>
                          </a:rPr>
                        </m:ctrlPr>
                      </m:dPr>
                      <m:e>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𝜌</m:t>
                                </m:r>
                              </m:e>
                              <m:sup>
                                <m:r>
                                  <a:rPr lang="en-GB" b="0" i="1" smtClean="0">
                                    <a:latin typeface="Cambria Math" panose="02040503050406030204" pitchFamily="18" charset="0"/>
                                    <a:cs typeface="Calibri" pitchFamily="34" charset="0"/>
                                  </a:rPr>
                                  <m:t>2</m:t>
                                </m:r>
                              </m:sup>
                            </m:sSup>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𝑠</m:t>
                                </m:r>
                              </m:e>
                            </m:d>
                          </m:den>
                        </m:f>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𝐵</m:t>
                            </m:r>
                            <m:r>
                              <a:rPr lang="en-GB" i="1">
                                <a:latin typeface="Cambria Math" panose="02040503050406030204" pitchFamily="18" charset="0"/>
                                <a:cs typeface="Calibri" pitchFamily="34" charset="0"/>
                              </a:rPr>
                              <m:t>𝜌</m:t>
                            </m:r>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𝐵</m:t>
                                </m:r>
                              </m:e>
                              <m:sub>
                                <m:r>
                                  <a:rPr lang="en-GB" b="0" i="1" smtClean="0">
                                    <a:latin typeface="Cambria Math" panose="02040503050406030204" pitchFamily="18" charset="0"/>
                                    <a:cs typeface="Calibri" pitchFamily="34" charset="0"/>
                                  </a:rPr>
                                  <m:t>𝑦</m:t>
                                </m:r>
                              </m:sub>
                            </m:sSub>
                          </m:num>
                          <m:den>
                            <m:r>
                              <a:rPr lang="en-GB" b="0" i="1" smtClean="0">
                                <a:latin typeface="Cambria Math" panose="02040503050406030204" pitchFamily="18" charset="0"/>
                                <a:cs typeface="Calibri" pitchFamily="34" charset="0"/>
                              </a:rPr>
                              <m:t>𝑑𝑥</m:t>
                            </m:r>
                          </m:den>
                        </m:f>
                      </m:e>
                    </m:d>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=0</m:t>
                    </m:r>
                  </m:oMath>
                </a14:m>
                <a:endParaRPr lang="en-GB" dirty="0">
                  <a:latin typeface="Calibri" pitchFamily="34" charset="0"/>
                  <a:cs typeface="Calibri" pitchFamily="34" charset="0"/>
                </a:endParaRPr>
              </a:p>
              <a:p>
                <a:pPr indent="1878013" algn="just"/>
                <a:endParaRPr lang="en-GB" sz="1200" dirty="0">
                  <a:latin typeface="Calibri" pitchFamily="34" charset="0"/>
                  <a:cs typeface="Calibri" pitchFamily="34" charset="0"/>
                </a:endParaRPr>
              </a:p>
              <a:p>
                <a:pPr indent="1878013" algn="just"/>
                <a:r>
                  <a:rPr lang="en-GB" dirty="0">
                    <a:cs typeface="Calibri" pitchFamily="34" charset="0"/>
                  </a:rPr>
                  <a:t>                  </a:t>
                </a:r>
                <a14:m>
                  <m:oMath xmlns:m="http://schemas.openxmlformats.org/officeDocument/2006/math">
                    <m:f>
                      <m:fPr>
                        <m:ctrlPr>
                          <a:rPr lang="en-GB" i="1">
                            <a:latin typeface="Cambria Math" panose="02040503050406030204" pitchFamily="18" charset="0"/>
                            <a:cs typeface="Calibri" pitchFamily="34" charset="0"/>
                          </a:rPr>
                        </m:ctrlPr>
                      </m:fPr>
                      <m:num>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𝑑</m:t>
                            </m:r>
                          </m:e>
                          <m:sup>
                            <m:r>
                              <a:rPr lang="en-GB" i="1">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𝑦</m:t>
                        </m:r>
                      </m:num>
                      <m:den>
                        <m:r>
                          <a:rPr lang="en-GB" i="1">
                            <a:latin typeface="Cambria Math" panose="02040503050406030204" pitchFamily="18" charset="0"/>
                            <a:cs typeface="Calibri" pitchFamily="34" charset="0"/>
                          </a:rPr>
                          <m:t>𝑑</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𝑠</m:t>
                            </m:r>
                          </m:e>
                          <m:sup>
                            <m:r>
                              <a:rPr lang="en-GB" i="1">
                                <a:latin typeface="Cambria Math" panose="02040503050406030204" pitchFamily="18" charset="0"/>
                                <a:cs typeface="Calibri" pitchFamily="34" charset="0"/>
                              </a:rPr>
                              <m:t>2</m:t>
                            </m:r>
                          </m:sup>
                        </m:sSup>
                      </m:den>
                    </m:f>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𝐵</m:t>
                        </m:r>
                        <m:r>
                          <a:rPr lang="en-GB" i="1">
                            <a:latin typeface="Cambria Math" panose="02040503050406030204" pitchFamily="18" charset="0"/>
                            <a:cs typeface="Calibri" pitchFamily="34" charset="0"/>
                          </a:rPr>
                          <m:t>𝜌</m:t>
                        </m:r>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𝑦</m:t>
                            </m:r>
                          </m:sub>
                        </m:sSub>
                      </m:num>
                      <m:den>
                        <m:r>
                          <a:rPr lang="en-GB" i="1">
                            <a:latin typeface="Cambria Math" panose="02040503050406030204" pitchFamily="18" charset="0"/>
                            <a:cs typeface="Calibri" pitchFamily="34" charset="0"/>
                          </a:rPr>
                          <m:t>𝑑𝑥</m:t>
                        </m:r>
                      </m:den>
                    </m:f>
                    <m:r>
                      <a:rPr lang="en-GB" b="0" i="1" smtClean="0">
                        <a:latin typeface="Cambria Math" panose="02040503050406030204" pitchFamily="18" charset="0"/>
                        <a:cs typeface="Calibri" pitchFamily="34" charset="0"/>
                      </a:rPr>
                      <m:t>𝑦</m:t>
                    </m:r>
                    <m:r>
                      <a:rPr lang="en-GB" i="1">
                        <a:latin typeface="Cambria Math" panose="02040503050406030204" pitchFamily="18" charset="0"/>
                        <a:cs typeface="Calibri" pitchFamily="34" charset="0"/>
                      </a:rPr>
                      <m:t>=0</m:t>
                    </m:r>
                  </m:oMath>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These equations can be integrated, and have as the solutions:</a:t>
                </a:r>
              </a:p>
              <a:p>
                <a:pPr algn="just"/>
                <a:endParaRPr lang="en-GB" sz="1200" dirty="0">
                  <a:latin typeface="Calibri" pitchFamily="34" charset="0"/>
                  <a:cs typeface="Calibri" pitchFamily="34" charset="0"/>
                </a:endParaRPr>
              </a:p>
              <a:p>
                <a:pPr indent="1524000" algn="just"/>
                <a:r>
                  <a:rPr lang="en-GB" b="0" dirty="0">
                    <a:cs typeface="Calibri" pitchFamily="34" charset="0"/>
                  </a:rPr>
                  <a:t>  </a:t>
                </a:r>
                <a14:m>
                  <m:oMath xmlns:m="http://schemas.openxmlformats.org/officeDocument/2006/math">
                    <m:r>
                      <a:rPr lang="en-GB" b="0" i="1" smtClean="0">
                        <a:latin typeface="Cambria Math" panose="02040503050406030204" pitchFamily="18" charset="0"/>
                        <a:cs typeface="Calibri" pitchFamily="34" charset="0"/>
                      </a:rPr>
                      <m:t>𝑧</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𝑠</m:t>
                        </m:r>
                      </m:e>
                    </m:d>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𝐴</m:t>
                    </m:r>
                    <m:rad>
                      <m:radPr>
                        <m:degHide m:val="on"/>
                        <m:ctrlPr>
                          <a:rPr lang="en-GB" b="0" i="1" smtClean="0">
                            <a:latin typeface="Cambria Math" panose="02040503050406030204" pitchFamily="18" charset="0"/>
                            <a:cs typeface="Calibri" pitchFamily="34" charset="0"/>
                          </a:rPr>
                        </m:ctrlPr>
                      </m:radPr>
                      <m:deg/>
                      <m:e>
                        <m:r>
                          <a:rPr lang="en-GB" b="0" i="1" smtClean="0">
                            <a:latin typeface="Cambria Math" panose="02040503050406030204" pitchFamily="18" charset="0"/>
                            <a:cs typeface="Calibri" pitchFamily="34" charset="0"/>
                          </a:rPr>
                          <m:t>𝛽</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𝑠</m:t>
                        </m:r>
                        <m:r>
                          <a:rPr lang="en-GB" b="0" i="1" smtClean="0">
                            <a:latin typeface="Cambria Math" panose="02040503050406030204" pitchFamily="18" charset="0"/>
                            <a:cs typeface="Calibri" pitchFamily="34" charset="0"/>
                          </a:rPr>
                          <m:t>)</m:t>
                        </m:r>
                      </m:e>
                    </m:rad>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cos</m:t>
                        </m:r>
                      </m:fName>
                      <m:e>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𝜇</m:t>
                            </m:r>
                          </m:e>
                          <m:sub>
                            <m:r>
                              <a:rPr lang="en-GB" b="0" i="1" smtClean="0">
                                <a:latin typeface="Cambria Math" panose="02040503050406030204" pitchFamily="18" charset="0"/>
                                <a:cs typeface="Calibri" pitchFamily="34" charset="0"/>
                              </a:rPr>
                              <m:t>𝑧</m:t>
                            </m:r>
                          </m:sub>
                        </m:sSub>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𝑠</m:t>
                            </m:r>
                          </m:e>
                        </m:d>
                        <m:r>
                          <a:rPr lang="en-GB" i="1">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𝜇</m:t>
                            </m:r>
                          </m:e>
                          <m:sub>
                            <m:r>
                              <a:rPr lang="en-GB" b="0" i="1" smtClean="0">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e>
                    </m:func>
                  </m:oMath>
                </a14:m>
                <a:endParaRPr lang="en-GB" b="0" dirty="0">
                  <a:latin typeface="Calibri" pitchFamily="34" charset="0"/>
                  <a:cs typeface="Calibri" pitchFamily="34" charset="0"/>
                </a:endParaRPr>
              </a:p>
              <a:p>
                <a:pPr indent="1524000" algn="just"/>
                <a:endParaRPr lang="en-GB" sz="1200" b="0" dirty="0">
                  <a:latin typeface="Calibri" pitchFamily="34" charset="0"/>
                  <a:cs typeface="Calibri" pitchFamily="34" charset="0"/>
                </a:endParaRPr>
              </a:p>
              <a:p>
                <a:pPr indent="1524000" algn="just"/>
                <a:r>
                  <a:rPr lang="en-GB" b="0" dirty="0">
                    <a:cs typeface="Calibri" pitchFamily="34" charset="0"/>
                  </a:rPr>
                  <a:t> </a:t>
                </a:r>
                <a14:m>
                  <m:oMath xmlns:m="http://schemas.openxmlformats.org/officeDocument/2006/math">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𝑧</m:t>
                        </m:r>
                      </m:e>
                      <m:sup>
                        <m:r>
                          <a:rPr lang="en-GB" b="0" i="1" smtClean="0">
                            <a:latin typeface="Cambria Math" panose="02040503050406030204" pitchFamily="18" charset="0"/>
                            <a:cs typeface="Calibri" pitchFamily="34" charset="0"/>
                          </a:rPr>
                          <m:t>′</m:t>
                        </m:r>
                      </m:sup>
                    </m:sSup>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r>
                      <a:rPr lang="en-GB" i="1">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𝑑𝑧</m:t>
                        </m:r>
                      </m:num>
                      <m:den>
                        <m:r>
                          <a:rPr lang="en-GB" b="0" i="1" smtClean="0">
                            <a:latin typeface="Cambria Math" panose="02040503050406030204" pitchFamily="18" charset="0"/>
                            <a:cs typeface="Calibri" pitchFamily="34" charset="0"/>
                          </a:rPr>
                          <m:t>𝑑𝑠</m:t>
                        </m:r>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𝐴</m:t>
                        </m:r>
                      </m:num>
                      <m:den>
                        <m:rad>
                          <m:radPr>
                            <m:degHide m:val="on"/>
                            <m:ctrlPr>
                              <a:rPr lang="en-GB" i="1">
                                <a:latin typeface="Cambria Math" panose="02040503050406030204" pitchFamily="18" charset="0"/>
                                <a:cs typeface="Calibri" pitchFamily="34" charset="0"/>
                              </a:rPr>
                            </m:ctrlPr>
                          </m:radPr>
                          <m:deg/>
                          <m:e>
                            <m:r>
                              <a:rPr lang="en-GB" i="1">
                                <a:latin typeface="Cambria Math" panose="02040503050406030204" pitchFamily="18" charset="0"/>
                                <a:cs typeface="Calibri" pitchFamily="34" charset="0"/>
                              </a:rPr>
                              <m:t>𝛽</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e>
                        </m:rad>
                      </m:den>
                    </m:f>
                    <m:d>
                      <m:dPr>
                        <m:begChr m:val="["/>
                        <m:endChr m:val="]"/>
                        <m:ctrlPr>
                          <a:rPr lang="en-GB" b="0" i="1" smtClean="0">
                            <a:latin typeface="Cambria Math" panose="02040503050406030204" pitchFamily="18" charset="0"/>
                            <a:cs typeface="Calibri" pitchFamily="34" charset="0"/>
                          </a:rPr>
                        </m:ctrlPr>
                      </m:dPr>
                      <m:e>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𝛼</m:t>
                            </m:r>
                          </m:e>
                          <m:sub>
                            <m:r>
                              <a:rPr lang="en-GB" b="0" i="1" smtClean="0">
                                <a:latin typeface="Cambria Math" panose="02040503050406030204" pitchFamily="18" charset="0"/>
                                <a:cs typeface="Calibri" pitchFamily="34" charset="0"/>
                              </a:rPr>
                              <m:t>𝑥</m:t>
                            </m:r>
                          </m:sub>
                        </m:sSub>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cos</m:t>
                            </m:r>
                          </m:fName>
                          <m:e>
                            <m:d>
                              <m:dPr>
                                <m:ctrlPr>
                                  <a:rPr lang="en-GB" i="1">
                                    <a:latin typeface="Cambria Math" panose="02040503050406030204" pitchFamily="18" charset="0"/>
                                    <a:cs typeface="Calibri" pitchFamily="34" charset="0"/>
                                  </a:rPr>
                                </m:ctrlPr>
                              </m:dPr>
                              <m:e>
                                <m:sSub>
                                  <m:sSubPr>
                                    <m:ctrlPr>
                                      <a:rPr lang="en-GB" b="0" i="1" smtClean="0">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𝜇</m:t>
                                    </m:r>
                                  </m:e>
                                  <m:sub>
                                    <m:r>
                                      <m:rPr>
                                        <m:lit/>
                                      </m:rPr>
                                      <a:rPr lang="en-GB" b="0" i="1" smtClean="0">
                                        <a:latin typeface="Cambria Math" panose="02040503050406030204" pitchFamily="18" charset="0"/>
                                        <a:cs typeface="Calibri" pitchFamily="34" charset="0"/>
                                      </a:rPr>
                                      <m:t> </m:t>
                                    </m:r>
                                    <m:r>
                                      <a:rPr lang="en-GB" b="0" i="1" smtClean="0">
                                        <a:latin typeface="Cambria Math" panose="02040503050406030204" pitchFamily="18" charset="0"/>
                                        <a:cs typeface="Calibri" pitchFamily="34" charset="0"/>
                                      </a:rPr>
                                      <m:t>𝑧</m:t>
                                    </m:r>
                                  </m:sub>
                                </m:sSub>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𝜇</m:t>
                                    </m:r>
                                  </m:e>
                                  <m:sub>
                                    <m:r>
                                      <a:rPr lang="en-GB" i="1">
                                        <a:latin typeface="Cambria Math" panose="02040503050406030204" pitchFamily="18" charset="0"/>
                                        <a:cs typeface="Calibri" pitchFamily="34" charset="0"/>
                                      </a:rPr>
                                      <m:t>0</m:t>
                                    </m:r>
                                  </m:sub>
                                </m:sSub>
                              </m:e>
                            </m:d>
                          </m:e>
                        </m:func>
                        <m:r>
                          <a:rPr lang="en-GB" b="0" i="1" smtClean="0">
                            <a:latin typeface="Cambria Math" panose="02040503050406030204" pitchFamily="18" charset="0"/>
                            <a:cs typeface="Calibri" pitchFamily="34" charset="0"/>
                          </a:rPr>
                          <m:t>+</m:t>
                        </m:r>
                        <m:func>
                          <m:funcPr>
                            <m:ctrlPr>
                              <a:rPr lang="en-GB" i="1">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sin</m:t>
                            </m:r>
                          </m:fName>
                          <m:e>
                            <m:d>
                              <m:dPr>
                                <m:ctrlPr>
                                  <a:rPr lang="en-GB" i="1">
                                    <a:latin typeface="Cambria Math" panose="02040503050406030204" pitchFamily="18" charset="0"/>
                                    <a:cs typeface="Calibri" pitchFamily="34" charset="0"/>
                                  </a:rPr>
                                </m:ctrlPr>
                              </m:dP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𝜇</m:t>
                                    </m:r>
                                  </m:e>
                                  <m:sub>
                                    <m:r>
                                      <a:rPr lang="en-GB" i="1">
                                        <a:latin typeface="Cambria Math" panose="02040503050406030204" pitchFamily="18" charset="0"/>
                                        <a:cs typeface="Calibri" pitchFamily="34" charset="0"/>
                                      </a:rPr>
                                      <m:t>𝑧</m:t>
                                    </m:r>
                                  </m:sub>
                                </m:sSub>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𝜇</m:t>
                                    </m:r>
                                  </m:e>
                                  <m:sub>
                                    <m:r>
                                      <a:rPr lang="en-GB" i="1">
                                        <a:latin typeface="Cambria Math" panose="02040503050406030204" pitchFamily="18" charset="0"/>
                                        <a:cs typeface="Calibri" pitchFamily="34" charset="0"/>
                                      </a:rPr>
                                      <m:t>0</m:t>
                                    </m:r>
                                  </m:sub>
                                </m:sSub>
                              </m:e>
                            </m:d>
                          </m:e>
                        </m:func>
                      </m:e>
                    </m:d>
                  </m:oMath>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a:t>
                </a:r>
                <a14:m>
                  <m:oMath xmlns:m="http://schemas.openxmlformats.org/officeDocument/2006/math">
                    <m:r>
                      <a:rPr lang="en-GB" b="0" i="1" smtClean="0">
                        <a:latin typeface="Cambria Math" panose="02040503050406030204" pitchFamily="18" charset="0"/>
                        <a:cs typeface="Calibri" pitchFamily="34" charset="0"/>
                      </a:rPr>
                      <m:t>𝑧</m:t>
                    </m:r>
                  </m:oMath>
                </a14:m>
                <a:r>
                  <a:rPr lang="en-GB" dirty="0">
                    <a:latin typeface="Calibri" pitchFamily="34" charset="0"/>
                    <a:cs typeface="Calibri" pitchFamily="34" charset="0"/>
                  </a:rPr>
                  <a:t> can be either </a:t>
                </a:r>
                <a14:m>
                  <m:oMath xmlns:m="http://schemas.openxmlformats.org/officeDocument/2006/math">
                    <m:r>
                      <a:rPr lang="en-GB" b="0" i="1" smtClean="0">
                        <a:latin typeface="Cambria Math" panose="02040503050406030204" pitchFamily="18" charset="0"/>
                        <a:cs typeface="Calibri" pitchFamily="34" charset="0"/>
                      </a:rPr>
                      <m:t>𝑥</m:t>
                    </m:r>
                  </m:oMath>
                </a14:m>
                <a:r>
                  <a:rPr lang="en-GB" dirty="0">
                    <a:latin typeface="Calibri" pitchFamily="34" charset="0"/>
                    <a:cs typeface="Calibri" pitchFamily="34" charset="0"/>
                  </a:rPr>
                  <a:t> or </a:t>
                </a:r>
                <a14:m>
                  <m:oMath xmlns:m="http://schemas.openxmlformats.org/officeDocument/2006/math">
                    <m:r>
                      <a:rPr lang="en-GB" b="0" i="1" smtClean="0">
                        <a:latin typeface="Cambria Math" panose="02040503050406030204" pitchFamily="18" charset="0"/>
                        <a:cs typeface="Calibri" pitchFamily="34" charset="0"/>
                      </a:rPr>
                      <m:t>𝑦</m:t>
                    </m:r>
                  </m:oMath>
                </a14:m>
                <a:r>
                  <a:rPr lang="en-GB" dirty="0">
                    <a:latin typeface="Calibri" pitchFamily="34" charset="0"/>
                    <a:cs typeface="Calibri" pitchFamily="34" charset="0"/>
                  </a:rPr>
                  <a:t>, and the phase advance can be computed using</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𝜇</m:t>
                          </m:r>
                        </m:e>
                        <m:sub>
                          <m:r>
                            <a:rPr lang="en-GB" b="0" i="1" smtClean="0">
                              <a:latin typeface="Cambria Math" panose="02040503050406030204" pitchFamily="18" charset="0"/>
                              <a:cs typeface="Calibri" pitchFamily="34" charset="0"/>
                            </a:rPr>
                            <m:t>𝑧</m:t>
                          </m:r>
                        </m:sub>
                      </m:sSub>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𝑠</m:t>
                          </m:r>
                        </m:e>
                      </m:d>
                      <m:r>
                        <a:rPr lang="en-GB" b="0" i="1" smtClean="0">
                          <a:latin typeface="Cambria Math" panose="02040503050406030204" pitchFamily="18" charset="0"/>
                          <a:cs typeface="Calibri" pitchFamily="34" charset="0"/>
                        </a:rPr>
                        <m:t>=</m:t>
                      </m:r>
                      <m:nary>
                        <m:naryPr>
                          <m:ctrlPr>
                            <a:rPr lang="en-GB" b="0" i="1" smtClean="0">
                              <a:latin typeface="Cambria Math" panose="02040503050406030204" pitchFamily="18" charset="0"/>
                              <a:cs typeface="Calibri" pitchFamily="34" charset="0"/>
                            </a:rPr>
                          </m:ctrlPr>
                        </m:naryPr>
                        <m:sub>
                          <m:sSub>
                            <m:sSubPr>
                              <m:ctrlPr>
                                <a:rPr lang="en-GB" b="0" i="1" smtClean="0">
                                  <a:latin typeface="Cambria Math" panose="02040503050406030204" pitchFamily="18" charset="0"/>
                                  <a:cs typeface="Calibri" pitchFamily="34" charset="0"/>
                                </a:rPr>
                              </m:ctrlPr>
                            </m:sSubPr>
                            <m:e>
                              <m:r>
                                <m:rPr>
                                  <m:brk m:alnAt="23"/>
                                </m:rPr>
                                <a:rPr lang="en-GB" b="0" i="1" smtClean="0">
                                  <a:latin typeface="Cambria Math" panose="02040503050406030204" pitchFamily="18" charset="0"/>
                                  <a:cs typeface="Calibri" pitchFamily="34" charset="0"/>
                                </a:rPr>
                                <m:t>𝑠</m:t>
                              </m:r>
                            </m:e>
                            <m:sub>
                              <m:r>
                                <m:rPr>
                                  <m:brk m:alnAt="23"/>
                                </m:rPr>
                                <a:rPr lang="en-GB" b="0" i="1" smtClean="0">
                                  <a:latin typeface="Cambria Math" panose="02040503050406030204" pitchFamily="18" charset="0"/>
                                  <a:cs typeface="Calibri" pitchFamily="34" charset="0"/>
                                </a:rPr>
                                <m:t>0</m:t>
                              </m:r>
                            </m:sub>
                          </m:sSub>
                        </m:sub>
                        <m:sup>
                          <m:r>
                            <a:rPr lang="en-GB" b="0" i="1" smtClean="0">
                              <a:latin typeface="Cambria Math" panose="02040503050406030204" pitchFamily="18" charset="0"/>
                              <a:cs typeface="Calibri" pitchFamily="34" charset="0"/>
                            </a:rPr>
                            <m:t>𝑠</m:t>
                          </m:r>
                        </m:sup>
                        <m:e>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𝛽</m:t>
                                  </m:r>
                                </m:e>
                                <m:sub>
                                  <m:r>
                                    <a:rPr lang="en-GB" b="0" i="1" smtClean="0">
                                      <a:latin typeface="Cambria Math" panose="02040503050406030204" pitchFamily="18" charset="0"/>
                                      <a:cs typeface="Calibri" pitchFamily="34" charset="0"/>
                                    </a:rPr>
                                    <m:t>𝑧</m:t>
                                  </m:r>
                                </m:sub>
                              </m:sSub>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𝑠</m:t>
                                  </m:r>
                                  <m:r>
                                    <a:rPr lang="en-GB" b="0" i="1" smtClean="0">
                                      <a:latin typeface="Cambria Math" panose="02040503050406030204" pitchFamily="18" charset="0"/>
                                      <a:cs typeface="Calibri" pitchFamily="34" charset="0"/>
                                    </a:rPr>
                                    <m:t>′</m:t>
                                  </m:r>
                                </m:e>
                              </m:d>
                            </m:den>
                          </m:f>
                          <m:r>
                            <a:rPr lang="en-GB" b="0" i="1" smtClean="0">
                              <a:latin typeface="Cambria Math" panose="02040503050406030204" pitchFamily="18" charset="0"/>
                              <a:cs typeface="Calibri" pitchFamily="34" charset="0"/>
                            </a:rPr>
                            <m:t>𝑑𝑠</m:t>
                          </m:r>
                          <m:r>
                            <a:rPr lang="en-GB" b="0" i="1" smtClean="0">
                              <a:latin typeface="Cambria Math" panose="02040503050406030204" pitchFamily="18" charset="0"/>
                              <a:cs typeface="Calibri" pitchFamily="34" charset="0"/>
                            </a:rPr>
                            <m:t>′</m:t>
                          </m:r>
                        </m:e>
                      </m:nary>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458953" cy="6329297"/>
              </a:xfrm>
              <a:prstGeom prst="rect">
                <a:avLst/>
              </a:prstGeom>
              <a:blipFill>
                <a:blip r:embed="rId2"/>
                <a:stretch>
                  <a:fillRect l="-649" t="-578" r="-649"/>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24443D3D-155D-4447-B347-517C5F78FC9E}"/>
              </a:ext>
            </a:extLst>
          </p:cNvPr>
          <p:cNvSpPr>
            <a:spLocks noGrp="1"/>
          </p:cNvSpPr>
          <p:nvPr>
            <p:ph type="sldNum" sz="quarter" idx="12"/>
          </p:nvPr>
        </p:nvSpPr>
        <p:spPr/>
        <p:txBody>
          <a:bodyPr/>
          <a:lstStyle/>
          <a:p>
            <a:fld id="{D473C130-3E9B-48A0-A9B6-17B6A4C78644}" type="slidenum">
              <a:rPr lang="en-GB" smtClean="0"/>
              <a:t>4</a:t>
            </a:fld>
            <a:endParaRPr lang="en-GB"/>
          </a:p>
        </p:txBody>
      </p:sp>
    </p:spTree>
    <p:extLst>
      <p:ext uri="{BB962C8B-B14F-4D97-AF65-F5344CB8AC3E}">
        <p14:creationId xmlns:p14="http://schemas.microsoft.com/office/powerpoint/2010/main" val="864736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458953" cy="6277359"/>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Linear </a:t>
                </a:r>
                <a:r>
                  <a:rPr lang="en-GB" u="sng" dirty="0" err="1">
                    <a:latin typeface="Calibri" pitchFamily="34" charset="0"/>
                    <a:cs typeface="Calibri" pitchFamily="34" charset="0"/>
                  </a:rPr>
                  <a:t>Betatron</a:t>
                </a:r>
                <a:r>
                  <a:rPr lang="en-GB" u="sng" dirty="0">
                    <a:latin typeface="Calibri" pitchFamily="34" charset="0"/>
                    <a:cs typeface="Calibri" pitchFamily="34" charset="0"/>
                  </a:rPr>
                  <a:t> Equations of Motion</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particle motion between two points can be described in terms of a map. For example, when passing through a drift space, the change in horizontal coordinates is given by</a:t>
                </a:r>
              </a:p>
              <a:p>
                <a:pPr indent="3224213"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𝐿</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e>
                      <m:sub>
                        <m:r>
                          <a:rPr lang="en-GB" b="0" i="1" smtClean="0">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a:t>
                </a:r>
              </a:p>
              <a:p>
                <a:pPr indent="3224213" algn="just"/>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a:t>
                </a:r>
                <a14:m>
                  <m:oMath xmlns:m="http://schemas.openxmlformats.org/officeDocument/2006/math">
                    <m:r>
                      <a:rPr lang="en-GB" i="1">
                        <a:latin typeface="Cambria Math" panose="02040503050406030204" pitchFamily="18" charset="0"/>
                        <a:cs typeface="Calibri" pitchFamily="34" charset="0"/>
                      </a:rPr>
                      <m:t>𝐿</m:t>
                    </m:r>
                  </m:oMath>
                </a14:m>
                <a:r>
                  <a:rPr lang="en-GB" dirty="0">
                    <a:latin typeface="Calibri" pitchFamily="34" charset="0"/>
                    <a:cs typeface="Calibri" pitchFamily="34" charset="0"/>
                  </a:rPr>
                  <a:t> is the length of the drift space. For a quadrupole using the thin-lens approximation, the change is</a:t>
                </a:r>
              </a:p>
              <a:p>
                <a:pPr algn="just"/>
                <a:endParaRPr lang="en-GB" dirty="0">
                  <a:latin typeface="Calibri" pitchFamily="34" charset="0"/>
                  <a:cs typeface="Calibri" pitchFamily="34" charset="0"/>
                </a:endParaRPr>
              </a:p>
              <a:p>
                <a:pPr indent="3224213"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a:t>
                </a:r>
              </a:p>
              <a:p>
                <a:pPr indent="3048000" algn="just"/>
                <a:r>
                  <a:rPr lang="en-GB" dirty="0">
                    <a:cs typeface="Calibri" pitchFamily="34" charset="0"/>
                  </a:rPr>
                  <a:t>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1</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𝐾𝐿</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 both these examples, we can represent the map as a linear matrix. I.e., for a drift space we have</a:t>
                </a:r>
              </a:p>
              <a:p>
                <a:pPr algn="just"/>
                <a14:m>
                  <m:oMathPara xmlns:m="http://schemas.openxmlformats.org/officeDocument/2006/math">
                    <m:oMathParaPr>
                      <m:jc m:val="centerGroup"/>
                    </m:oMathParaPr>
                    <m:oMath xmlns:m="http://schemas.openxmlformats.org/officeDocument/2006/math">
                      <m:r>
                        <a:rPr lang="en-GB" b="1" i="0" smtClean="0">
                          <a:latin typeface="Cambria Math" panose="02040503050406030204" pitchFamily="18" charset="0"/>
                          <a:ea typeface="Cambria Math" panose="02040503050406030204" pitchFamily="18" charset="0"/>
                          <a:cs typeface="Calibri" pitchFamily="34" charset="0"/>
                        </a:rPr>
                        <m:t>𝐑</m:t>
                      </m:r>
                      <m:r>
                        <a:rPr lang="en-GB" b="0" i="1" smtClean="0">
                          <a:latin typeface="Cambria Math" panose="02040503050406030204" pitchFamily="18" charset="0"/>
                          <a:ea typeface="Cambria Math" panose="02040503050406030204" pitchFamily="18" charset="0"/>
                          <a:cs typeface="Calibri" pitchFamily="34" charset="0"/>
                        </a:rPr>
                        <m:t>=</m:t>
                      </m:r>
                      <m:d>
                        <m:dPr>
                          <m:ctrlPr>
                            <a:rPr lang="en-GB" b="0" i="1" smtClean="0">
                              <a:latin typeface="Cambria Math" panose="02040503050406030204" pitchFamily="18" charset="0"/>
                              <a:ea typeface="Cambria Math" panose="02040503050406030204" pitchFamily="18" charset="0"/>
                              <a:cs typeface="Calibri" pitchFamily="34" charset="0"/>
                            </a:rPr>
                          </m:ctrlPr>
                        </m:dPr>
                        <m:e>
                          <m:m>
                            <m:mPr>
                              <m:mcs>
                                <m:mc>
                                  <m:mcPr>
                                    <m:count m:val="2"/>
                                    <m:mcJc m:val="center"/>
                                  </m:mcPr>
                                </m:mc>
                              </m:mcs>
                              <m:ctrlPr>
                                <a:rPr lang="en-GB" b="0" i="1" smtClean="0">
                                  <a:latin typeface="Cambria Math" panose="02040503050406030204" pitchFamily="18" charset="0"/>
                                  <a:ea typeface="Cambria Math" panose="02040503050406030204" pitchFamily="18" charset="0"/>
                                  <a:cs typeface="Calibri" pitchFamily="34" charset="0"/>
                                </a:rPr>
                              </m:ctrlPr>
                            </m:mPr>
                            <m:mr>
                              <m:e>
                                <m:r>
                                  <m:rPr>
                                    <m:brk m:alnAt="7"/>
                                  </m:rPr>
                                  <a:rPr lang="en-GB" b="0" i="1" smtClean="0">
                                    <a:latin typeface="Cambria Math" panose="02040503050406030204" pitchFamily="18" charset="0"/>
                                    <a:ea typeface="Cambria Math" panose="02040503050406030204" pitchFamily="18" charset="0"/>
                                    <a:cs typeface="Calibri" pitchFamily="34" charset="0"/>
                                  </a:rPr>
                                  <m:t>1</m:t>
                                </m:r>
                              </m:e>
                              <m:e>
                                <m:r>
                                  <a:rPr lang="en-GB" b="0" i="1" smtClean="0">
                                    <a:latin typeface="Cambria Math" panose="02040503050406030204" pitchFamily="18" charset="0"/>
                                    <a:ea typeface="Cambria Math" panose="02040503050406030204" pitchFamily="18" charset="0"/>
                                    <a:cs typeface="Calibri" pitchFamily="34" charset="0"/>
                                  </a:rPr>
                                  <m:t>𝐿</m:t>
                                </m:r>
                              </m:e>
                            </m:mr>
                            <m:mr>
                              <m:e>
                                <m:r>
                                  <a:rPr lang="en-GB" b="0" i="1" smtClean="0">
                                    <a:latin typeface="Cambria Math" panose="02040503050406030204" pitchFamily="18" charset="0"/>
                                    <a:ea typeface="Cambria Math" panose="02040503050406030204" pitchFamily="18" charset="0"/>
                                    <a:cs typeface="Calibri" pitchFamily="34" charset="0"/>
                                  </a:rPr>
                                  <m:t>0</m:t>
                                </m:r>
                              </m:e>
                              <m:e>
                                <m:r>
                                  <a:rPr lang="en-GB" b="0" i="1" smtClean="0">
                                    <a:latin typeface="Cambria Math" panose="02040503050406030204" pitchFamily="18" charset="0"/>
                                    <a:ea typeface="Cambria Math" panose="02040503050406030204" pitchFamily="18" charset="0"/>
                                    <a:cs typeface="Calibri" pitchFamily="34" charset="0"/>
                                  </a:rPr>
                                  <m:t>1</m:t>
                                </m:r>
                              </m:e>
                            </m:mr>
                          </m:m>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and for a horizontally focussing thin-lens quadrupole the matrices are simply</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1" i="1" smtClean="0">
                              <a:latin typeface="Cambria Math" panose="02040503050406030204" pitchFamily="18" charset="0"/>
                              <a:ea typeface="Cambria Math" panose="02040503050406030204" pitchFamily="18" charset="0"/>
                              <a:cs typeface="Calibri" pitchFamily="34" charset="0"/>
                            </a:rPr>
                          </m:ctrlPr>
                        </m:sSubPr>
                        <m:e>
                          <m:r>
                            <a:rPr lang="en-GB" b="1" i="0" smtClean="0">
                              <a:latin typeface="Cambria Math" panose="02040503050406030204" pitchFamily="18" charset="0"/>
                              <a:ea typeface="Cambria Math" panose="02040503050406030204" pitchFamily="18" charset="0"/>
                              <a:cs typeface="Calibri" pitchFamily="34" charset="0"/>
                            </a:rPr>
                            <m:t>𝐑</m:t>
                          </m:r>
                        </m:e>
                        <m:sub>
                          <m:r>
                            <a:rPr lang="en-GB" b="1" i="1" smtClean="0">
                              <a:latin typeface="Cambria Math" panose="02040503050406030204" pitchFamily="18" charset="0"/>
                              <a:ea typeface="Cambria Math" panose="02040503050406030204" pitchFamily="18" charset="0"/>
                              <a:cs typeface="Calibri" pitchFamily="34" charset="0"/>
                            </a:rPr>
                            <m:t>𝒙</m:t>
                          </m:r>
                        </m:sub>
                      </m:sSub>
                      <m:r>
                        <a:rPr lang="en-GB" i="1">
                          <a:latin typeface="Cambria Math" panose="02040503050406030204" pitchFamily="18" charset="0"/>
                          <a:ea typeface="Cambria Math" panose="02040503050406030204" pitchFamily="18" charset="0"/>
                          <a:cs typeface="Calibri" pitchFamily="34" charset="0"/>
                        </a:rPr>
                        <m:t>=</m:t>
                      </m:r>
                      <m:d>
                        <m:dPr>
                          <m:ctrlPr>
                            <a:rPr lang="en-GB" i="1">
                              <a:latin typeface="Cambria Math" panose="02040503050406030204" pitchFamily="18" charset="0"/>
                              <a:ea typeface="Cambria Math" panose="02040503050406030204" pitchFamily="18" charset="0"/>
                              <a:cs typeface="Calibri" pitchFamily="34" charset="0"/>
                            </a:rPr>
                          </m:ctrlPr>
                        </m:dPr>
                        <m:e>
                          <m:m>
                            <m:mPr>
                              <m:mcs>
                                <m:mc>
                                  <m:mcPr>
                                    <m:count m:val="2"/>
                                    <m:mcJc m:val="center"/>
                                  </m:mcPr>
                                </m:mc>
                              </m:mcs>
                              <m:ctrlPr>
                                <a:rPr lang="en-GB" i="1">
                                  <a:latin typeface="Cambria Math" panose="02040503050406030204" pitchFamily="18" charset="0"/>
                                  <a:ea typeface="Cambria Math" panose="02040503050406030204" pitchFamily="18" charset="0"/>
                                  <a:cs typeface="Calibri" pitchFamily="34" charset="0"/>
                                </a:rPr>
                              </m:ctrlPr>
                            </m:mPr>
                            <m:mr>
                              <m:e>
                                <m:r>
                                  <m:rPr>
                                    <m:brk m:alnAt="7"/>
                                  </m:rPr>
                                  <a:rPr lang="en-GB" i="1">
                                    <a:latin typeface="Cambria Math" panose="02040503050406030204" pitchFamily="18" charset="0"/>
                                    <a:ea typeface="Cambria Math" panose="02040503050406030204" pitchFamily="18" charset="0"/>
                                    <a:cs typeface="Calibri" pitchFamily="34" charset="0"/>
                                  </a:rPr>
                                  <m:t>1</m:t>
                                </m:r>
                              </m:e>
                              <m:e>
                                <m:r>
                                  <a:rPr lang="en-GB" b="0" i="1" smtClean="0">
                                    <a:latin typeface="Cambria Math" panose="02040503050406030204" pitchFamily="18" charset="0"/>
                                    <a:ea typeface="Cambria Math" panose="02040503050406030204" pitchFamily="18" charset="0"/>
                                    <a:cs typeface="Calibri" pitchFamily="34" charset="0"/>
                                  </a:rPr>
                                  <m:t>0</m:t>
                                </m:r>
                              </m:e>
                            </m:mr>
                            <m:mr>
                              <m:e>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𝐾𝐿</m:t>
                                </m:r>
                              </m:e>
                              <m:e>
                                <m:r>
                                  <a:rPr lang="en-GB" i="1">
                                    <a:latin typeface="Cambria Math" panose="02040503050406030204" pitchFamily="18" charset="0"/>
                                    <a:ea typeface="Cambria Math" panose="02040503050406030204" pitchFamily="18" charset="0"/>
                                    <a:cs typeface="Calibri" pitchFamily="34" charset="0"/>
                                  </a:rPr>
                                  <m:t>1</m:t>
                                </m:r>
                              </m:e>
                            </m:mr>
                          </m:m>
                        </m:e>
                      </m:d>
                      <m:r>
                        <a:rPr lang="en-GB" b="1" i="1" smtClean="0">
                          <a:latin typeface="Cambria Math" panose="02040503050406030204" pitchFamily="18" charset="0"/>
                          <a:ea typeface="Cambria Math" panose="02040503050406030204" pitchFamily="18" charset="0"/>
                          <a:cs typeface="Calibri" pitchFamily="34" charset="0"/>
                        </a:rPr>
                        <m:t>                  </m:t>
                      </m:r>
                      <m:sSub>
                        <m:sSubPr>
                          <m:ctrlPr>
                            <a:rPr lang="en-GB" b="1" i="1">
                              <a:latin typeface="Cambria Math" panose="02040503050406030204" pitchFamily="18" charset="0"/>
                              <a:ea typeface="Cambria Math" panose="02040503050406030204" pitchFamily="18" charset="0"/>
                              <a:cs typeface="Calibri" pitchFamily="34" charset="0"/>
                            </a:rPr>
                          </m:ctrlPr>
                        </m:sSubPr>
                        <m:e>
                          <m:r>
                            <a:rPr lang="en-GB" b="1" i="0" smtClean="0">
                              <a:latin typeface="Cambria Math" panose="02040503050406030204" pitchFamily="18" charset="0"/>
                              <a:ea typeface="Cambria Math" panose="02040503050406030204" pitchFamily="18" charset="0"/>
                              <a:cs typeface="Calibri" pitchFamily="34" charset="0"/>
                            </a:rPr>
                            <m:t>𝐑</m:t>
                          </m:r>
                        </m:e>
                        <m:sub>
                          <m:r>
                            <a:rPr lang="en-GB" b="1" i="1" smtClean="0">
                              <a:latin typeface="Cambria Math" panose="02040503050406030204" pitchFamily="18" charset="0"/>
                              <a:ea typeface="Cambria Math" panose="02040503050406030204" pitchFamily="18" charset="0"/>
                              <a:cs typeface="Calibri" pitchFamily="34" charset="0"/>
                            </a:rPr>
                            <m:t>𝒚</m:t>
                          </m:r>
                        </m:sub>
                      </m:sSub>
                      <m:r>
                        <a:rPr lang="en-GB" i="1">
                          <a:latin typeface="Cambria Math" panose="02040503050406030204" pitchFamily="18" charset="0"/>
                          <a:ea typeface="Cambria Math" panose="02040503050406030204" pitchFamily="18" charset="0"/>
                          <a:cs typeface="Calibri" pitchFamily="34" charset="0"/>
                        </a:rPr>
                        <m:t>=</m:t>
                      </m:r>
                      <m:d>
                        <m:dPr>
                          <m:ctrlPr>
                            <a:rPr lang="en-GB" i="1">
                              <a:latin typeface="Cambria Math" panose="02040503050406030204" pitchFamily="18" charset="0"/>
                              <a:ea typeface="Cambria Math" panose="02040503050406030204" pitchFamily="18" charset="0"/>
                              <a:cs typeface="Calibri" pitchFamily="34" charset="0"/>
                            </a:rPr>
                          </m:ctrlPr>
                        </m:dPr>
                        <m:e>
                          <m:m>
                            <m:mPr>
                              <m:mcs>
                                <m:mc>
                                  <m:mcPr>
                                    <m:count m:val="2"/>
                                    <m:mcJc m:val="center"/>
                                  </m:mcPr>
                                </m:mc>
                              </m:mcs>
                              <m:ctrlPr>
                                <a:rPr lang="en-GB" i="1">
                                  <a:latin typeface="Cambria Math" panose="02040503050406030204" pitchFamily="18" charset="0"/>
                                  <a:ea typeface="Cambria Math" panose="02040503050406030204" pitchFamily="18" charset="0"/>
                                  <a:cs typeface="Calibri" pitchFamily="34" charset="0"/>
                                </a:rPr>
                              </m:ctrlPr>
                            </m:mPr>
                            <m:mr>
                              <m:e>
                                <m:r>
                                  <m:rPr>
                                    <m:brk m:alnAt="7"/>
                                  </m:rPr>
                                  <a:rPr lang="en-GB" i="1">
                                    <a:latin typeface="Cambria Math" panose="02040503050406030204" pitchFamily="18" charset="0"/>
                                    <a:ea typeface="Cambria Math" panose="02040503050406030204" pitchFamily="18" charset="0"/>
                                    <a:cs typeface="Calibri" pitchFamily="34" charset="0"/>
                                  </a:rPr>
                                  <m:t>1</m:t>
                                </m:r>
                              </m:e>
                              <m:e>
                                <m:r>
                                  <a:rPr lang="en-GB" i="1">
                                    <a:latin typeface="Cambria Math" panose="02040503050406030204" pitchFamily="18" charset="0"/>
                                    <a:ea typeface="Cambria Math" panose="02040503050406030204" pitchFamily="18" charset="0"/>
                                    <a:cs typeface="Calibri" pitchFamily="34" charset="0"/>
                                  </a:rPr>
                                  <m:t>0</m:t>
                                </m:r>
                              </m:e>
                            </m:mr>
                            <m:mr>
                              <m:e>
                                <m:r>
                                  <a:rPr lang="en-GB" i="1">
                                    <a:latin typeface="Cambria Math" panose="02040503050406030204" pitchFamily="18" charset="0"/>
                                    <a:ea typeface="Cambria Math" panose="02040503050406030204" pitchFamily="18" charset="0"/>
                                    <a:cs typeface="Calibri" pitchFamily="34" charset="0"/>
                                  </a:rPr>
                                  <m:t>𝐾𝐿</m:t>
                                </m:r>
                              </m:e>
                              <m:e>
                                <m:r>
                                  <a:rPr lang="en-GB" i="1">
                                    <a:latin typeface="Cambria Math" panose="02040503050406030204" pitchFamily="18" charset="0"/>
                                    <a:ea typeface="Cambria Math" panose="02040503050406030204" pitchFamily="18" charset="0"/>
                                    <a:cs typeface="Calibri" pitchFamily="34" charset="0"/>
                                  </a:rPr>
                                  <m:t>1</m:t>
                                </m:r>
                              </m:e>
                            </m:mr>
                          </m:m>
                        </m:e>
                      </m:d>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458953" cy="6277359"/>
              </a:xfrm>
              <a:prstGeom prst="rect">
                <a:avLst/>
              </a:prstGeom>
              <a:blipFill>
                <a:blip r:embed="rId2"/>
                <a:stretch>
                  <a:fillRect l="-649" t="-583" r="-649"/>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21FF3B2A-6AF2-4831-81DC-599245AAF983}"/>
              </a:ext>
            </a:extLst>
          </p:cNvPr>
          <p:cNvSpPr>
            <a:spLocks noGrp="1"/>
          </p:cNvSpPr>
          <p:nvPr>
            <p:ph type="sldNum" sz="quarter" idx="12"/>
          </p:nvPr>
        </p:nvSpPr>
        <p:spPr/>
        <p:txBody>
          <a:bodyPr/>
          <a:lstStyle/>
          <a:p>
            <a:fld id="{D473C130-3E9B-48A0-A9B6-17B6A4C78644}" type="slidenum">
              <a:rPr lang="en-GB" smtClean="0"/>
              <a:t>5</a:t>
            </a:fld>
            <a:endParaRPr lang="en-GB"/>
          </a:p>
        </p:txBody>
      </p:sp>
    </p:spTree>
    <p:extLst>
      <p:ext uri="{BB962C8B-B14F-4D97-AF65-F5344CB8AC3E}">
        <p14:creationId xmlns:p14="http://schemas.microsoft.com/office/powerpoint/2010/main" val="786930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458953" cy="5627503"/>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Linear </a:t>
                </a:r>
                <a:r>
                  <a:rPr lang="en-GB" u="sng" dirty="0" err="1">
                    <a:latin typeface="Calibri" pitchFamily="34" charset="0"/>
                    <a:cs typeface="Calibri" pitchFamily="34" charset="0"/>
                  </a:rPr>
                  <a:t>Betatron</a:t>
                </a:r>
                <a:r>
                  <a:rPr lang="en-GB" u="sng" dirty="0">
                    <a:latin typeface="Calibri" pitchFamily="34" charset="0"/>
                    <a:cs typeface="Calibri" pitchFamily="34" charset="0"/>
                  </a:rPr>
                  <a:t> Equations of Motion</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In general, a linear transformation from one point to another can be described in matrix notation using</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1" i="1" smtClean="0">
                              <a:latin typeface="Cambria Math" panose="02040503050406030204" pitchFamily="18" charset="0"/>
                              <a:cs typeface="Calibri" pitchFamily="34" charset="0"/>
                            </a:rPr>
                          </m:ctrlPr>
                        </m:sSubPr>
                        <m:e>
                          <m:r>
                            <a:rPr lang="en-GB" b="1" i="0" smtClean="0">
                              <a:latin typeface="Cambria Math" panose="02040503050406030204" pitchFamily="18" charset="0"/>
                              <a:cs typeface="Calibri" pitchFamily="34" charset="0"/>
                            </a:rPr>
                            <m:t>𝐱</m:t>
                          </m:r>
                        </m:e>
                        <m:sub>
                          <m:r>
                            <a:rPr lang="en-GB" b="1" i="0" smtClean="0">
                              <a:latin typeface="Cambria Math" panose="02040503050406030204" pitchFamily="18" charset="0"/>
                              <a:cs typeface="Calibri" pitchFamily="34" charset="0"/>
                            </a:rPr>
                            <m:t>𝟏</m:t>
                          </m:r>
                        </m:sub>
                      </m:sSub>
                      <m:r>
                        <a:rPr lang="en-GB" i="1">
                          <a:latin typeface="Cambria Math" panose="02040503050406030204" pitchFamily="18" charset="0"/>
                          <a:cs typeface="Calibri" pitchFamily="34" charset="0"/>
                        </a:rPr>
                        <m:t>=</m:t>
                      </m:r>
                      <m:r>
                        <a:rPr lang="en-GB" b="1" i="0" smtClean="0">
                          <a:latin typeface="Cambria Math" panose="02040503050406030204" pitchFamily="18" charset="0"/>
                          <a:ea typeface="Cambria Math" panose="02040503050406030204" pitchFamily="18" charset="0"/>
                          <a:cs typeface="Calibri" pitchFamily="34" charset="0"/>
                        </a:rPr>
                        <m:t>𝐑</m:t>
                      </m:r>
                      <m:r>
                        <a:rPr lang="en-GB" b="1" i="0" smtClean="0">
                          <a:latin typeface="Cambria Math" panose="02040503050406030204" pitchFamily="18" charset="0"/>
                          <a:ea typeface="Cambria Math" panose="02040503050406030204" pitchFamily="18" charset="0"/>
                          <a:cs typeface="Calibri" pitchFamily="34" charset="0"/>
                        </a:rPr>
                        <m:t> </m:t>
                      </m:r>
                      <m:sSub>
                        <m:sSubPr>
                          <m:ctrlPr>
                            <a:rPr lang="en-GB" b="1" i="1" smtClean="0">
                              <a:latin typeface="Cambria Math" panose="02040503050406030204" pitchFamily="18" charset="0"/>
                              <a:ea typeface="Cambria Math" panose="02040503050406030204" pitchFamily="18" charset="0"/>
                              <a:cs typeface="Calibri" pitchFamily="34" charset="0"/>
                            </a:rPr>
                          </m:ctrlPr>
                        </m:sSubPr>
                        <m:e>
                          <m:r>
                            <a:rPr lang="en-GB" b="1" i="0" smtClean="0">
                              <a:latin typeface="Cambria Math" panose="02040503050406030204" pitchFamily="18" charset="0"/>
                              <a:cs typeface="Calibri" pitchFamily="34" charset="0"/>
                            </a:rPr>
                            <m:t>𝐱</m:t>
                          </m:r>
                        </m:e>
                        <m:sub>
                          <m:r>
                            <a:rPr lang="en-GB" b="1" i="0" smtClean="0">
                              <a:latin typeface="Cambria Math" panose="02040503050406030204" pitchFamily="18" charset="0"/>
                              <a:cs typeface="Calibri" pitchFamily="34" charset="0"/>
                            </a:rPr>
                            <m:t>𝟎</m:t>
                          </m:r>
                        </m:sub>
                      </m:sSub>
                    </m:oMath>
                  </m:oMathPara>
                </a14:m>
                <a:endParaRPr lang="en-GB" b="1"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a:t>
                </a:r>
                <a14:m>
                  <m:oMath xmlns:m="http://schemas.openxmlformats.org/officeDocument/2006/math">
                    <m:r>
                      <a:rPr lang="en-GB" b="1" i="0" smtClean="0">
                        <a:latin typeface="Cambria Math" panose="02040503050406030204" pitchFamily="18" charset="0"/>
                        <a:ea typeface="Cambria Math" panose="02040503050406030204" pitchFamily="18" charset="0"/>
                        <a:cs typeface="Calibri" pitchFamily="34" charset="0"/>
                      </a:rPr>
                      <m:t>𝐑</m:t>
                    </m:r>
                  </m:oMath>
                </a14:m>
                <a:r>
                  <a:rPr lang="en-GB" dirty="0">
                    <a:latin typeface="Calibri" pitchFamily="34" charset="0"/>
                    <a:cs typeface="Calibri" pitchFamily="34" charset="0"/>
                  </a:rPr>
                  <a:t> is the transfer matrix and </a:t>
                </a:r>
                <a14:m>
                  <m:oMath xmlns:m="http://schemas.openxmlformats.org/officeDocument/2006/math">
                    <m:sSub>
                      <m:sSubPr>
                        <m:ctrlPr>
                          <a:rPr lang="en-GB" b="1" i="1">
                            <a:latin typeface="Cambria Math" panose="02040503050406030204" pitchFamily="18" charset="0"/>
                            <a:ea typeface="Cambria Math" panose="02040503050406030204" pitchFamily="18" charset="0"/>
                            <a:cs typeface="Calibri" pitchFamily="34" charset="0"/>
                          </a:rPr>
                        </m:ctrlPr>
                      </m:sSubPr>
                      <m:e>
                        <m:r>
                          <a:rPr lang="en-GB" b="1">
                            <a:latin typeface="Cambria Math" panose="02040503050406030204" pitchFamily="18" charset="0"/>
                            <a:cs typeface="Calibri" pitchFamily="34" charset="0"/>
                          </a:rPr>
                          <m:t>𝐱</m:t>
                        </m:r>
                      </m:e>
                      <m:sub>
                        <m:r>
                          <a:rPr lang="en-GB" b="1">
                            <a:latin typeface="Cambria Math" panose="02040503050406030204" pitchFamily="18" charset="0"/>
                            <a:cs typeface="Calibri" pitchFamily="34" charset="0"/>
                          </a:rPr>
                          <m:t>𝟎</m:t>
                        </m:r>
                      </m:sub>
                    </m:sSub>
                  </m:oMath>
                </a14:m>
                <a:r>
                  <a:rPr lang="en-GB" dirty="0">
                    <a:latin typeface="Calibri" pitchFamily="34" charset="0"/>
                    <a:cs typeface="Calibri" pitchFamily="34" charset="0"/>
                  </a:rPr>
                  <a:t> and </a:t>
                </a:r>
                <a14:m>
                  <m:oMath xmlns:m="http://schemas.openxmlformats.org/officeDocument/2006/math">
                    <m:sSub>
                      <m:sSubPr>
                        <m:ctrlPr>
                          <a:rPr lang="en-GB" b="1" i="1">
                            <a:latin typeface="Cambria Math" panose="02040503050406030204" pitchFamily="18" charset="0"/>
                            <a:ea typeface="Cambria Math" panose="02040503050406030204" pitchFamily="18" charset="0"/>
                            <a:cs typeface="Calibri" pitchFamily="34" charset="0"/>
                          </a:rPr>
                        </m:ctrlPr>
                      </m:sSubPr>
                      <m:e>
                        <m:r>
                          <a:rPr lang="en-GB" b="1">
                            <a:latin typeface="Cambria Math" panose="02040503050406030204" pitchFamily="18" charset="0"/>
                            <a:cs typeface="Calibri" pitchFamily="34" charset="0"/>
                          </a:rPr>
                          <m:t>𝐱</m:t>
                        </m:r>
                      </m:e>
                      <m:sub>
                        <m:r>
                          <a:rPr lang="en-GB" b="1" i="1" smtClean="0">
                            <a:latin typeface="Cambria Math" panose="02040503050406030204" pitchFamily="18" charset="0"/>
                            <a:cs typeface="Calibri" pitchFamily="34" charset="0"/>
                          </a:rPr>
                          <m:t>𝟏</m:t>
                        </m:r>
                      </m:sub>
                    </m:sSub>
                  </m:oMath>
                </a14:m>
                <a:r>
                  <a:rPr lang="en-GB" dirty="0">
                    <a:latin typeface="Calibri" pitchFamily="34" charset="0"/>
                    <a:cs typeface="Calibri" pitchFamily="34" charset="0"/>
                  </a:rPr>
                  <a:t> are vectors of the initial and final particle coordinates respectively:</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1" i="0" smtClean="0">
                          <a:latin typeface="Cambria Math" panose="02040503050406030204" pitchFamily="18" charset="0"/>
                          <a:cs typeface="Calibri" pitchFamily="34" charset="0"/>
                        </a:rPr>
                        <m:t>𝐱</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𝑦</m:t>
                      </m:r>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𝑐𝑡</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𝑝</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𝑝</m:t>
                      </m:r>
                      <m:r>
                        <a:rPr lang="en-GB" b="0" i="1" smtClean="0">
                          <a:latin typeface="Cambria Math" panose="02040503050406030204" pitchFamily="18" charset="0"/>
                          <a:cs typeface="Calibri" pitchFamily="34" charset="0"/>
                        </a:rPr>
                        <m:t>]</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Using the Courant-Snyder parameterisation, the 2×2 transfer matrix for a periodic system is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1" i="0" smtClean="0">
                          <a:latin typeface="Cambria Math" panose="02040503050406030204" pitchFamily="18" charset="0"/>
                          <a:ea typeface="Cambria Math" panose="02040503050406030204" pitchFamily="18" charset="0"/>
                          <a:cs typeface="Calibri" pitchFamily="34" charset="0"/>
                        </a:rPr>
                        <m:t>𝐑</m:t>
                      </m:r>
                      <m:r>
                        <a:rPr lang="en-GB" b="0" i="1" smtClean="0">
                          <a:latin typeface="Cambria Math" panose="02040503050406030204" pitchFamily="18" charset="0"/>
                          <a:ea typeface="Cambria Math" panose="02040503050406030204" pitchFamily="18" charset="0"/>
                          <a:cs typeface="Calibri" pitchFamily="34" charset="0"/>
                        </a:rPr>
                        <m:t>=</m:t>
                      </m:r>
                      <m:d>
                        <m:dPr>
                          <m:ctrlPr>
                            <a:rPr lang="en-GB" i="1" smtClean="0">
                              <a:latin typeface="Cambria Math" panose="02040503050406030204" pitchFamily="18" charset="0"/>
                              <a:cs typeface="Calibri" pitchFamily="34" charset="0"/>
                            </a:rPr>
                          </m:ctrlPr>
                        </m:dPr>
                        <m:e>
                          <m:m>
                            <m:mPr>
                              <m:mcs>
                                <m:mc>
                                  <m:mcPr>
                                    <m:count m:val="2"/>
                                    <m:mcJc m:val="center"/>
                                  </m:mcPr>
                                </m:mc>
                              </m:mcs>
                              <m:ctrlPr>
                                <a:rPr lang="en-GB" i="1" smtClean="0">
                                  <a:latin typeface="Cambria Math" panose="02040503050406030204" pitchFamily="18" charset="0"/>
                                  <a:cs typeface="Calibri" pitchFamily="34" charset="0"/>
                                </a:rPr>
                              </m:ctrlPr>
                            </m:mPr>
                            <m:mr>
                              <m:e>
                                <m:func>
                                  <m:funcPr>
                                    <m:ctrlPr>
                                      <a:rPr lang="en-GB" b="0" i="1" smtClean="0">
                                        <a:latin typeface="Cambria Math" panose="02040503050406030204" pitchFamily="18" charset="0"/>
                                        <a:cs typeface="Calibri" pitchFamily="34" charset="0"/>
                                      </a:rPr>
                                    </m:ctrlPr>
                                  </m:funcPr>
                                  <m:fName>
                                    <m:r>
                                      <m:rPr>
                                        <m:sty m:val="p"/>
                                        <m:brk m:alnAt="7"/>
                                      </m:rPr>
                                      <a:rPr lang="en-GB" b="0" i="0" smtClean="0">
                                        <a:latin typeface="Cambria Math" panose="02040503050406030204" pitchFamily="18" charset="0"/>
                                        <a:cs typeface="Calibri" pitchFamily="34" charset="0"/>
                                      </a:rPr>
                                      <m:t>c</m:t>
                                    </m:r>
                                    <m:r>
                                      <m:rPr>
                                        <m:sty m:val="p"/>
                                      </m:rPr>
                                      <a:rPr lang="en-GB" b="0" i="0" smtClean="0">
                                        <a:latin typeface="Cambria Math" panose="02040503050406030204" pitchFamily="18" charset="0"/>
                                        <a:cs typeface="Calibri" pitchFamily="34" charset="0"/>
                                      </a:rPr>
                                      <m:t>os</m:t>
                                    </m:r>
                                  </m:fName>
                                  <m:e>
                                    <m:d>
                                      <m:dPr>
                                        <m:ctrlPr>
                                          <a:rPr lang="en-GB" b="0" i="1" smtClean="0">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𝜇</m:t>
                                        </m:r>
                                      </m:e>
                                    </m:d>
                                    <m:r>
                                      <m:rPr>
                                        <m:brk m:alnAt="7"/>
                                      </m:rP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𝛼</m:t>
                                    </m:r>
                                    <m:func>
                                      <m:funcPr>
                                        <m:ctrlPr>
                                          <a:rPr lang="en-GB" b="0" i="1" smtClean="0">
                                            <a:latin typeface="Cambria Math" panose="02040503050406030204" pitchFamily="18" charset="0"/>
                                            <a:cs typeface="Calibri" pitchFamily="34" charset="0"/>
                                          </a:rPr>
                                        </m:ctrlPr>
                                      </m:funcPr>
                                      <m:fName>
                                        <m:r>
                                          <m:rPr>
                                            <m:sty m:val="p"/>
                                            <m:brk m:alnAt="7"/>
                                          </m:rPr>
                                          <a:rPr lang="en-GB" b="0" i="0" smtClean="0">
                                            <a:latin typeface="Cambria Math" panose="02040503050406030204" pitchFamily="18" charset="0"/>
                                            <a:cs typeface="Calibri" pitchFamily="34" charset="0"/>
                                          </a:rPr>
                                          <m:t>s</m:t>
                                        </m:r>
                                        <m:r>
                                          <m:rPr>
                                            <m:sty m:val="p"/>
                                          </m:rPr>
                                          <a:rPr lang="en-GB" b="0" i="0" smtClean="0">
                                            <a:latin typeface="Cambria Math" panose="02040503050406030204" pitchFamily="18" charset="0"/>
                                            <a:cs typeface="Calibri" pitchFamily="34" charset="0"/>
                                          </a:rPr>
                                          <m:t>in</m:t>
                                        </m:r>
                                      </m:fName>
                                      <m:e>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𝜇</m:t>
                                            </m:r>
                                          </m:e>
                                        </m:d>
                                      </m:e>
                                    </m:func>
                                  </m:e>
                                </m:func>
                              </m:e>
                              <m:e>
                                <m:r>
                                  <a:rPr lang="en-GB" b="0" i="1" smtClean="0">
                                    <a:latin typeface="Cambria Math" panose="02040503050406030204" pitchFamily="18" charset="0"/>
                                    <a:cs typeface="Calibri" pitchFamily="34" charset="0"/>
                                  </a:rPr>
                                  <m:t>𝛽</m:t>
                                </m:r>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𝜇</m:t>
                                    </m:r>
                                    <m:r>
                                      <a:rPr lang="en-GB" b="0" i="1" smtClean="0">
                                        <a:latin typeface="Cambria Math" panose="02040503050406030204" pitchFamily="18" charset="0"/>
                                        <a:cs typeface="Calibri" pitchFamily="34" charset="0"/>
                                      </a:rPr>
                                      <m:t>)</m:t>
                                    </m:r>
                                  </m:e>
                                </m:func>
                              </m:e>
                            </m:mr>
                            <m:mr>
                              <m:e>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𝛾</m:t>
                                </m:r>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sin</m:t>
                                    </m:r>
                                  </m:fName>
                                  <m:e>
                                    <m:d>
                                      <m:dPr>
                                        <m:ctrlPr>
                                          <a:rPr lang="en-GB" b="0" i="1" smtClean="0">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𝜇</m:t>
                                        </m:r>
                                      </m:e>
                                    </m:d>
                                  </m:e>
                                </m:func>
                              </m:e>
                              <m:e>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cos</m:t>
                                    </m:r>
                                  </m:fName>
                                  <m:e>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𝜇</m:t>
                                        </m:r>
                                      </m:e>
                                    </m:d>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𝛼</m:t>
                                    </m:r>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sin</m:t>
                                        </m:r>
                                      </m:fName>
                                      <m:e>
                                        <m:d>
                                          <m:dPr>
                                            <m:ctrlPr>
                                              <a:rPr lang="en-GB" b="0" i="1" smtClean="0">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𝜇</m:t>
                                            </m:r>
                                          </m:e>
                                        </m:d>
                                      </m:e>
                                    </m:func>
                                  </m:e>
                                </m:func>
                              </m:e>
                            </m:mr>
                          </m:m>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As before,</a:t>
                </a:r>
                <a:r>
                  <a:rPr lang="en-GB" dirty="0">
                    <a:cs typeface="Calibri" pitchFamily="34" charset="0"/>
                  </a:rPr>
                  <a:t> </a:t>
                </a:r>
                <a14:m>
                  <m:oMath xmlns:m="http://schemas.openxmlformats.org/officeDocument/2006/math">
                    <m:r>
                      <a:rPr lang="en-GB" i="1">
                        <a:latin typeface="Cambria Math" panose="02040503050406030204" pitchFamily="18" charset="0"/>
                        <a:cs typeface="Calibri" pitchFamily="34" charset="0"/>
                      </a:rPr>
                      <m:t>𝜇</m:t>
                    </m:r>
                  </m:oMath>
                </a14:m>
                <a:r>
                  <a:rPr lang="en-GB" dirty="0">
                    <a:latin typeface="Calibri" pitchFamily="34" charset="0"/>
                    <a:cs typeface="Calibri" pitchFamily="34" charset="0"/>
                  </a:rPr>
                  <a:t> is the phase advance, and </a:t>
                </a:r>
                <a14:m>
                  <m:oMath xmlns:m="http://schemas.openxmlformats.org/officeDocument/2006/math">
                    <m:r>
                      <a:rPr lang="en-GB" b="0" i="1" smtClean="0">
                        <a:latin typeface="Cambria Math" panose="02040503050406030204" pitchFamily="18" charset="0"/>
                        <a:cs typeface="Calibri" pitchFamily="34" charset="0"/>
                      </a:rPr>
                      <m:t>𝛼</m:t>
                    </m:r>
                  </m:oMath>
                </a14:m>
                <a:r>
                  <a:rPr lang="en-GB" dirty="0">
                    <a:latin typeface="Calibri" pitchFamily="34" charset="0"/>
                    <a:cs typeface="Calibri" pitchFamily="34" charset="0"/>
                  </a:rPr>
                  <a:t>, </a:t>
                </a:r>
                <a14:m>
                  <m:oMath xmlns:m="http://schemas.openxmlformats.org/officeDocument/2006/math">
                    <m:r>
                      <a:rPr lang="en-GB" b="0" i="1" smtClean="0">
                        <a:latin typeface="Cambria Math" panose="02040503050406030204" pitchFamily="18" charset="0"/>
                        <a:cs typeface="Calibri" pitchFamily="34" charset="0"/>
                      </a:rPr>
                      <m:t>𝛽</m:t>
                    </m:r>
                  </m:oMath>
                </a14:m>
                <a:r>
                  <a:rPr lang="en-GB" dirty="0">
                    <a:latin typeface="Calibri" pitchFamily="34" charset="0"/>
                    <a:cs typeface="Calibri" pitchFamily="34" charset="0"/>
                  </a:rPr>
                  <a:t> and </a:t>
                </a:r>
                <a14:m>
                  <m:oMath xmlns:m="http://schemas.openxmlformats.org/officeDocument/2006/math">
                    <m:r>
                      <a:rPr lang="en-GB" b="0" i="1" smtClean="0">
                        <a:latin typeface="Cambria Math" panose="02040503050406030204" pitchFamily="18" charset="0"/>
                        <a:cs typeface="Calibri" pitchFamily="34" charset="0"/>
                      </a:rPr>
                      <m:t>𝛾</m:t>
                    </m:r>
                  </m:oMath>
                </a14:m>
                <a:r>
                  <a:rPr lang="en-GB" dirty="0">
                    <a:latin typeface="Calibri" pitchFamily="34" charset="0"/>
                    <a:cs typeface="Calibri" pitchFamily="34" charset="0"/>
                  </a:rPr>
                  <a:t> are the Twiss parameters at the observation point.</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458953" cy="5627503"/>
              </a:xfrm>
              <a:prstGeom prst="rect">
                <a:avLst/>
              </a:prstGeom>
              <a:blipFill>
                <a:blip r:embed="rId2"/>
                <a:stretch>
                  <a:fillRect l="-649" t="-650" r="-649" b="-758"/>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D8CD8107-A95E-46B3-8885-0261E7E590FB}"/>
              </a:ext>
            </a:extLst>
          </p:cNvPr>
          <p:cNvSpPr>
            <a:spLocks noGrp="1"/>
          </p:cNvSpPr>
          <p:nvPr>
            <p:ph type="sldNum" sz="quarter" idx="12"/>
          </p:nvPr>
        </p:nvSpPr>
        <p:spPr/>
        <p:txBody>
          <a:bodyPr/>
          <a:lstStyle/>
          <a:p>
            <a:fld id="{D473C130-3E9B-48A0-A9B6-17B6A4C78644}" type="slidenum">
              <a:rPr lang="en-GB" smtClean="0"/>
              <a:t>6</a:t>
            </a:fld>
            <a:endParaRPr lang="en-GB"/>
          </a:p>
        </p:txBody>
      </p:sp>
    </p:spTree>
    <p:extLst>
      <p:ext uri="{BB962C8B-B14F-4D97-AF65-F5344CB8AC3E}">
        <p14:creationId xmlns:p14="http://schemas.microsoft.com/office/powerpoint/2010/main" val="3772389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458953" cy="2585323"/>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Linear </a:t>
                </a:r>
                <a:r>
                  <a:rPr lang="en-GB" u="sng" dirty="0" err="1">
                    <a:latin typeface="Calibri" pitchFamily="34" charset="0"/>
                    <a:cs typeface="Calibri" pitchFamily="34" charset="0"/>
                  </a:rPr>
                  <a:t>Betatron</a:t>
                </a:r>
                <a:r>
                  <a:rPr lang="en-GB" u="sng" dirty="0">
                    <a:latin typeface="Calibri" pitchFamily="34" charset="0"/>
                    <a:cs typeface="Calibri" pitchFamily="34" charset="0"/>
                  </a:rPr>
                  <a:t> Equations of Motion</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At a fixed location, the motion of the particle will follow an ellipse in phase-space, with the rotation determined by the phase advance per revolution (the </a:t>
                </a:r>
                <a:r>
                  <a:rPr lang="en-GB" dirty="0" err="1">
                    <a:latin typeface="Calibri" pitchFamily="34" charset="0"/>
                    <a:cs typeface="Calibri" pitchFamily="34" charset="0"/>
                  </a:rPr>
                  <a:t>betatron</a:t>
                </a:r>
                <a:r>
                  <a:rPr lang="en-GB" dirty="0">
                    <a:latin typeface="Calibri" pitchFamily="34" charset="0"/>
                    <a:cs typeface="Calibri" pitchFamily="34" charset="0"/>
                  </a:rPr>
                  <a:t> tune). The area of the ellipse is fixed by the Courant-Snyder Invariant: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𝐴</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𝐽</m:t>
                          </m:r>
                        </m:e>
                        <m:sub>
                          <m:r>
                            <a:rPr lang="en-GB" b="0" i="1" smtClean="0">
                              <a:latin typeface="Cambria Math" panose="02040503050406030204" pitchFamily="18" charset="0"/>
                              <a:cs typeface="Calibri" pitchFamily="34" charset="0"/>
                            </a:rPr>
                            <m:t>𝑧</m:t>
                          </m:r>
                        </m:sub>
                      </m:sSub>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𝛾</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𝑧</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𝛼</m:t>
                      </m:r>
                      <m:r>
                        <a:rPr lang="en-GB" b="0" i="1" smtClean="0">
                          <a:latin typeface="Cambria Math" panose="02040503050406030204" pitchFamily="18" charset="0"/>
                          <a:cs typeface="Calibri" pitchFamily="34" charset="0"/>
                        </a:rPr>
                        <m:t>𝑧</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𝑧</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𝛽</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𝑧</m:t>
                          </m:r>
                        </m:e>
                        <m:sup>
                          <m:r>
                            <a:rPr lang="en-GB" b="0" i="1" smtClean="0">
                              <a:latin typeface="Cambria Math" panose="02040503050406030204" pitchFamily="18" charset="0"/>
                              <a:cs typeface="Calibri" pitchFamily="34" charset="0"/>
                            </a:rPr>
                            <m:t>′2</m:t>
                          </m:r>
                        </m:sup>
                      </m:sSup>
                    </m:oMath>
                  </m:oMathPara>
                </a14:m>
                <a:endParaRPr lang="en-GB" b="0"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𝐽</m:t>
                        </m:r>
                      </m:e>
                      <m:sub>
                        <m:r>
                          <a:rPr lang="en-GB" i="1">
                            <a:latin typeface="Cambria Math" panose="02040503050406030204" pitchFamily="18" charset="0"/>
                            <a:cs typeface="Calibri" pitchFamily="34" charset="0"/>
                          </a:rPr>
                          <m:t>𝑧</m:t>
                        </m:r>
                      </m:sub>
                    </m:sSub>
                  </m:oMath>
                </a14:m>
                <a:r>
                  <a:rPr lang="en-GB" dirty="0">
                    <a:latin typeface="Calibri" pitchFamily="34" charset="0"/>
                    <a:cs typeface="Calibri" pitchFamily="34" charset="0"/>
                  </a:rPr>
                  <a:t> is the </a:t>
                </a:r>
                <a:r>
                  <a:rPr lang="en-GB" dirty="0" err="1">
                    <a:latin typeface="Calibri" pitchFamily="34" charset="0"/>
                    <a:cs typeface="Calibri" pitchFamily="34" charset="0"/>
                  </a:rPr>
                  <a:t>betatron</a:t>
                </a:r>
                <a:r>
                  <a:rPr lang="en-GB" dirty="0">
                    <a:latin typeface="Calibri" pitchFamily="34" charset="0"/>
                    <a:cs typeface="Calibri" pitchFamily="34" charset="0"/>
                  </a:rPr>
                  <a:t> action, quantifying the amplitude of the </a:t>
                </a:r>
                <a:r>
                  <a:rPr lang="en-GB" dirty="0" err="1">
                    <a:latin typeface="Calibri" pitchFamily="34" charset="0"/>
                    <a:cs typeface="Calibri" pitchFamily="34" charset="0"/>
                  </a:rPr>
                  <a:t>betatron</a:t>
                </a:r>
                <a:r>
                  <a:rPr lang="en-GB" dirty="0">
                    <a:latin typeface="Calibri" pitchFamily="34" charset="0"/>
                    <a:cs typeface="Calibri" pitchFamily="34" charset="0"/>
                  </a:rPr>
                  <a:t> oscillations.</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458953" cy="2585323"/>
              </a:xfrm>
              <a:prstGeom prst="rect">
                <a:avLst/>
              </a:prstGeom>
              <a:blipFill>
                <a:blip r:embed="rId2"/>
                <a:stretch>
                  <a:fillRect l="-649" t="-1415" r="-649" b="-2830"/>
                </a:stretch>
              </a:blipFill>
              <a:ln w="9525">
                <a:noFill/>
                <a:miter lim="800000"/>
                <a:headEnd/>
                <a:tailEnd/>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 Box 3"/>
              <p:cNvSpPr txBox="1">
                <a:spLocks noChangeArrowheads="1"/>
              </p:cNvSpPr>
              <p:nvPr/>
            </p:nvSpPr>
            <p:spPr bwMode="auto">
              <a:xfrm>
                <a:off x="399912" y="3031412"/>
                <a:ext cx="3208527" cy="3139321"/>
              </a:xfrm>
              <a:prstGeom prst="rect">
                <a:avLst/>
              </a:prstGeom>
              <a:solidFill>
                <a:schemeClr val="bg1">
                  <a:alpha val="68000"/>
                </a:schemeClr>
              </a:solidFill>
              <a:ln w="9525">
                <a:noFill/>
                <a:miter lim="800000"/>
                <a:headEnd/>
                <a:tailEnd/>
              </a:ln>
              <a:effectLst/>
            </p:spPr>
            <p:txBody>
              <a:bodyPr wrap="square">
                <a:spAutoFit/>
              </a:bodyPr>
              <a:lstStyle/>
              <a:p>
                <a:pPr algn="just"/>
                <a:r>
                  <a:rPr lang="en-GB" dirty="0">
                    <a:latin typeface="Calibri" pitchFamily="34" charset="0"/>
                    <a:cs typeface="Calibri" pitchFamily="34" charset="0"/>
                  </a:rPr>
                  <a:t>The particle motion in phase space is illustrated in the figure to the right. Here, the particle coordinates are plotted for 5 turns for particles starting at 5 different amplitudes. In each case, the area of the ellipse is fixed by the invariant of motion (area = </a:t>
                </a:r>
                <a14:m>
                  <m:oMath xmlns:m="http://schemas.openxmlformats.org/officeDocument/2006/math">
                    <m:r>
                      <a:rPr lang="en-GB" b="0" i="1" smtClean="0">
                        <a:latin typeface="Cambria Math" panose="02040503050406030204" pitchFamily="18" charset="0"/>
                        <a:cs typeface="Calibri" pitchFamily="34" charset="0"/>
                      </a:rPr>
                      <m:t>𝜋</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𝐽</m:t>
                        </m:r>
                      </m:e>
                      <m:sub>
                        <m:r>
                          <a:rPr lang="en-GB" i="1">
                            <a:latin typeface="Cambria Math" panose="02040503050406030204" pitchFamily="18" charset="0"/>
                            <a:cs typeface="Calibri" pitchFamily="34" charset="0"/>
                          </a:rPr>
                          <m:t>𝑧</m:t>
                        </m:r>
                      </m:sub>
                    </m:sSub>
                  </m:oMath>
                </a14:m>
                <a:r>
                  <a:rPr lang="en-GB" dirty="0">
                    <a:latin typeface="Calibri" pitchFamily="34" charset="0"/>
                    <a:cs typeface="Calibri" pitchFamily="34" charset="0"/>
                  </a:rPr>
                  <a:t>), and the oscillation frequency is independent of the </a:t>
                </a:r>
                <a:r>
                  <a:rPr lang="en-GB" dirty="0" err="1">
                    <a:latin typeface="Calibri" pitchFamily="34" charset="0"/>
                    <a:cs typeface="Calibri" pitchFamily="34" charset="0"/>
                  </a:rPr>
                  <a:t>betatron</a:t>
                </a:r>
                <a:r>
                  <a:rPr lang="en-GB" dirty="0">
                    <a:latin typeface="Calibri" pitchFamily="34" charset="0"/>
                    <a:cs typeface="Calibri" pitchFamily="34" charset="0"/>
                  </a:rPr>
                  <a:t> action.</a:t>
                </a:r>
              </a:p>
            </p:txBody>
          </p:sp>
        </mc:Choice>
        <mc:Fallback xmlns="">
          <p:sp>
            <p:nvSpPr>
              <p:cNvPr id="5" name="Text Box 3"/>
              <p:cNvSpPr txBox="1">
                <a:spLocks noRot="1" noChangeAspect="1" noMove="1" noResize="1" noEditPoints="1" noAdjustHandles="1" noChangeArrowheads="1" noChangeShapeType="1" noTextEdit="1"/>
              </p:cNvSpPr>
              <p:nvPr/>
            </p:nvSpPr>
            <p:spPr bwMode="auto">
              <a:xfrm>
                <a:off x="399912" y="3031412"/>
                <a:ext cx="3208527" cy="3139321"/>
              </a:xfrm>
              <a:prstGeom prst="rect">
                <a:avLst/>
              </a:prstGeom>
              <a:blipFill>
                <a:blip r:embed="rId3"/>
                <a:stretch>
                  <a:fillRect l="-1711" t="-971" r="-1521" b="-2136"/>
                </a:stretch>
              </a:blipFill>
              <a:ln w="9525">
                <a:noFill/>
                <a:miter lim="800000"/>
                <a:headEnd/>
                <a:tailEnd/>
              </a:ln>
              <a:effectLst/>
            </p:spPr>
            <p:txBody>
              <a:bodyPr/>
              <a:lstStyle/>
              <a:p>
                <a:r>
                  <a:rPr lang="en-GB">
                    <a:noFill/>
                  </a:rPr>
                  <a:t> </a:t>
                </a:r>
              </a:p>
            </p:txBody>
          </p:sp>
        </mc:Fallback>
      </mc:AlternateContent>
      <p:pic>
        <p:nvPicPr>
          <p:cNvPr id="6" name="Picture 5"/>
          <p:cNvPicPr>
            <a:picLocks noChangeAspect="1"/>
          </p:cNvPicPr>
          <p:nvPr/>
        </p:nvPicPr>
        <p:blipFill>
          <a:blip r:embed="rId4"/>
          <a:stretch>
            <a:fillRect/>
          </a:stretch>
        </p:blipFill>
        <p:spPr>
          <a:xfrm>
            <a:off x="3608439" y="2713247"/>
            <a:ext cx="5334000" cy="4000500"/>
          </a:xfrm>
          <a:prstGeom prst="rect">
            <a:avLst/>
          </a:prstGeom>
        </p:spPr>
      </p:pic>
      <p:sp>
        <p:nvSpPr>
          <p:cNvPr id="2" name="Slide Number Placeholder 1">
            <a:extLst>
              <a:ext uri="{FF2B5EF4-FFF2-40B4-BE49-F238E27FC236}">
                <a16:creationId xmlns:a16="http://schemas.microsoft.com/office/drawing/2014/main" id="{11512555-F01F-4BD3-A139-31F38286D1E2}"/>
              </a:ext>
            </a:extLst>
          </p:cNvPr>
          <p:cNvSpPr>
            <a:spLocks noGrp="1"/>
          </p:cNvSpPr>
          <p:nvPr>
            <p:ph type="sldNum" sz="quarter" idx="12"/>
          </p:nvPr>
        </p:nvSpPr>
        <p:spPr/>
        <p:txBody>
          <a:bodyPr/>
          <a:lstStyle/>
          <a:p>
            <a:fld id="{D473C130-3E9B-48A0-A9B6-17B6A4C78644}" type="slidenum">
              <a:rPr lang="en-GB" smtClean="0"/>
              <a:t>7</a:t>
            </a:fld>
            <a:endParaRPr lang="en-GB"/>
          </a:p>
        </p:txBody>
      </p:sp>
    </p:spTree>
    <p:extLst>
      <p:ext uri="{BB962C8B-B14F-4D97-AF65-F5344CB8AC3E}">
        <p14:creationId xmlns:p14="http://schemas.microsoft.com/office/powerpoint/2010/main" val="745183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458953" cy="3949799"/>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Multipolar Field Expansion</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In general, the magnetic fields will not be purely dipoles or quadrupoles. Real magnets are not perfect in their construction, and in order to satisfy Maxwell’s Equations there must be a finite region in space beyond the magnet where the field drops to zero. The overall effect of the magnet can be described by splitting it into thin kicks at the entrance and exit of the magnet to account for the integrated effect of the fringe fields, plus the main body of the magnet where the fields are assumed to be constant with </a:t>
                </a:r>
                <a14:m>
                  <m:oMath xmlns:m="http://schemas.openxmlformats.org/officeDocument/2006/math">
                    <m:r>
                      <a:rPr lang="en-GB" i="1" dirty="0" smtClean="0">
                        <a:latin typeface="Cambria Math" panose="02040503050406030204" pitchFamily="18" charset="0"/>
                        <a:cs typeface="Calibri" pitchFamily="34" charset="0"/>
                      </a:rPr>
                      <m:t>𝑠</m:t>
                    </m:r>
                  </m:oMath>
                </a14:m>
                <a:r>
                  <a:rPr lang="en-GB" dirty="0">
                    <a:latin typeface="Calibri" pitchFamily="34" charset="0"/>
                    <a:cs typeface="Calibri" pitchFamily="34" charset="0"/>
                  </a:rPr>
                  <a:t>. </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magnetic fields are usually decomposed into multipolar components, (e.g. the dipole, quadrupole, </a:t>
                </a:r>
                <a:r>
                  <a:rPr lang="en-GB" dirty="0" err="1">
                    <a:latin typeface="Calibri" pitchFamily="34" charset="0"/>
                    <a:cs typeface="Calibri" pitchFamily="34" charset="0"/>
                  </a:rPr>
                  <a:t>sextupole</a:t>
                </a:r>
                <a:r>
                  <a:rPr lang="en-GB" dirty="0">
                    <a:latin typeface="Calibri" pitchFamily="34" charset="0"/>
                    <a:cs typeface="Calibri" pitchFamily="34" charset="0"/>
                  </a:rPr>
                  <a:t>, </a:t>
                </a:r>
                <a:r>
                  <a:rPr lang="en-GB" dirty="0" err="1">
                    <a:latin typeface="Calibri" pitchFamily="34" charset="0"/>
                    <a:cs typeface="Calibri" pitchFamily="34" charset="0"/>
                  </a:rPr>
                  <a:t>octupole</a:t>
                </a:r>
                <a:r>
                  <a:rPr lang="en-GB" dirty="0">
                    <a:latin typeface="Calibri" pitchFamily="34" charset="0"/>
                    <a:cs typeface="Calibri" pitchFamily="34" charset="0"/>
                  </a:rPr>
                  <a:t>,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𝐵</m:t>
                          </m:r>
                        </m:e>
                        <m:sub>
                          <m:r>
                            <a:rPr lang="en-GB" b="0" i="1" smtClean="0">
                              <a:latin typeface="Cambria Math" panose="02040503050406030204" pitchFamily="18" charset="0"/>
                              <a:cs typeface="Calibri" pitchFamily="34" charset="0"/>
                            </a:rPr>
                            <m:t>𝑦</m:t>
                          </m:r>
                        </m:sub>
                      </m:sSub>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𝑥</m:t>
                          </m:r>
                        </m:e>
                      </m:d>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𝐵</m:t>
                          </m:r>
                        </m:e>
                        <m:sub>
                          <m:r>
                            <a:rPr lang="en-GB" b="0" i="1" smtClean="0">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1!</m:t>
                          </m:r>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𝑦</m:t>
                              </m:r>
                            </m:sub>
                          </m:sSub>
                        </m:num>
                        <m:den>
                          <m:r>
                            <a:rPr lang="en-GB" i="1">
                              <a:latin typeface="Cambria Math" panose="02040503050406030204" pitchFamily="18" charset="0"/>
                              <a:cs typeface="Calibri" pitchFamily="34" charset="0"/>
                            </a:rPr>
                            <m:t>𝑑𝑥</m:t>
                          </m:r>
                        </m:den>
                      </m:f>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b="0" i="1" smtClean="0">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m:t>
                          </m:r>
                        </m:den>
                      </m:f>
                      <m:f>
                        <m:fPr>
                          <m:ctrlPr>
                            <a:rPr lang="en-GB" i="1">
                              <a:latin typeface="Cambria Math" panose="02040503050406030204" pitchFamily="18" charset="0"/>
                              <a:cs typeface="Calibri" pitchFamily="34" charset="0"/>
                            </a:rPr>
                          </m:ctrlPr>
                        </m:fPr>
                        <m:num>
                          <m:sSup>
                            <m:sSupPr>
                              <m:ctrlPr>
                                <a:rPr lang="en-GB" b="0" i="1" smtClean="0">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𝑑</m:t>
                              </m:r>
                            </m:e>
                            <m:sup>
                              <m:r>
                                <a:rPr lang="en-GB" b="0" i="1" smtClean="0">
                                  <a:latin typeface="Cambria Math" panose="02040503050406030204" pitchFamily="18" charset="0"/>
                                  <a:cs typeface="Calibri" pitchFamily="34" charset="0"/>
                                </a:rPr>
                                <m:t>2</m:t>
                              </m:r>
                            </m:sup>
                          </m:sSup>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𝑦</m:t>
                              </m:r>
                            </m:sub>
                          </m:sSub>
                        </m:num>
                        <m:den>
                          <m:r>
                            <a:rPr lang="en-GB" i="1">
                              <a:latin typeface="Cambria Math" panose="02040503050406030204" pitchFamily="18" charset="0"/>
                              <a:cs typeface="Calibri" pitchFamily="34" charset="0"/>
                            </a:rPr>
                            <m:t>𝑑</m:t>
                          </m:r>
                          <m:sSup>
                            <m:sSupPr>
                              <m:ctrlPr>
                                <a:rPr lang="en-GB" b="0" i="1" smtClean="0">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2</m:t>
                              </m:r>
                            </m:sup>
                          </m:sSup>
                        </m:den>
                      </m:f>
                      <m:sSup>
                        <m:sSupPr>
                          <m:ctrlPr>
                            <a:rPr lang="en-GB" b="0" i="1" smtClean="0">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2</m:t>
                          </m:r>
                        </m:sup>
                      </m:sSup>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b="0" i="1" smtClean="0">
                              <a:latin typeface="Cambria Math" panose="02040503050406030204" pitchFamily="18" charset="0"/>
                              <a:cs typeface="Calibri" pitchFamily="34" charset="0"/>
                            </a:rPr>
                            <m:t>3</m:t>
                          </m:r>
                          <m:r>
                            <a:rPr lang="en-GB" i="1">
                              <a:latin typeface="Cambria Math" panose="02040503050406030204" pitchFamily="18" charset="0"/>
                              <a:cs typeface="Calibri" pitchFamily="34" charset="0"/>
                            </a:rPr>
                            <m:t>!</m:t>
                          </m:r>
                        </m:den>
                      </m:f>
                      <m:f>
                        <m:fPr>
                          <m:ctrlPr>
                            <a:rPr lang="en-GB" i="1">
                              <a:latin typeface="Cambria Math" panose="02040503050406030204" pitchFamily="18" charset="0"/>
                              <a:cs typeface="Calibri" pitchFamily="34" charset="0"/>
                            </a:rPr>
                          </m:ctrlPr>
                        </m:fPr>
                        <m:num>
                          <m:sSup>
                            <m:sSupPr>
                              <m:ctrlPr>
                                <a:rPr lang="en-GB" b="0" i="1" smtClean="0">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𝑑</m:t>
                              </m:r>
                            </m:e>
                            <m:sup>
                              <m:r>
                                <a:rPr lang="en-GB" b="0" i="1" smtClean="0">
                                  <a:latin typeface="Cambria Math" panose="02040503050406030204" pitchFamily="18" charset="0"/>
                                  <a:cs typeface="Calibri" pitchFamily="34" charset="0"/>
                                </a:rPr>
                                <m:t>3</m:t>
                              </m:r>
                            </m:sup>
                          </m:sSup>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𝑦</m:t>
                              </m:r>
                            </m:sub>
                          </m:sSub>
                        </m:num>
                        <m:den>
                          <m:r>
                            <a:rPr lang="en-GB" i="1">
                              <a:latin typeface="Cambria Math" panose="02040503050406030204" pitchFamily="18" charset="0"/>
                              <a:cs typeface="Calibri" pitchFamily="34" charset="0"/>
                            </a:rPr>
                            <m:t>𝑑</m:t>
                          </m:r>
                          <m:sSup>
                            <m:sSupPr>
                              <m:ctrlPr>
                                <a:rPr lang="en-GB" b="0" i="1" smtClean="0">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3</m:t>
                              </m:r>
                            </m:sup>
                          </m:sSup>
                        </m:den>
                      </m:f>
                      <m:sSup>
                        <m:sSupPr>
                          <m:ctrlPr>
                            <a:rPr lang="en-GB" b="0" i="1" smtClean="0">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3</m:t>
                          </m:r>
                        </m:sup>
                      </m:sSup>
                      <m:r>
                        <a:rPr lang="en-GB" b="0" i="1" smtClean="0">
                          <a:latin typeface="Cambria Math" panose="02040503050406030204" pitchFamily="18" charset="0"/>
                          <a:cs typeface="Calibri" pitchFamily="34" charset="0"/>
                        </a:rPr>
                        <m:t>+…</m:t>
                      </m:r>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458953" cy="3949799"/>
              </a:xfrm>
              <a:prstGeom prst="rect">
                <a:avLst/>
              </a:prstGeom>
              <a:blipFill>
                <a:blip r:embed="rId2"/>
                <a:stretch>
                  <a:fillRect l="-649" t="-926" r="-649"/>
                </a:stretch>
              </a:blipFill>
              <a:ln w="9525">
                <a:noFill/>
                <a:miter lim="800000"/>
                <a:headEnd/>
                <a:tailEnd/>
              </a:ln>
              <a:effectLst/>
            </p:spPr>
            <p:txBody>
              <a:bodyPr/>
              <a:lstStyle/>
              <a:p>
                <a:r>
                  <a:rPr lang="en-GB">
                    <a:noFill/>
                  </a:rPr>
                  <a:t> </a:t>
                </a:r>
              </a:p>
            </p:txBody>
          </p:sp>
        </mc:Fallback>
      </mc:AlternateContent>
      <p:pic>
        <p:nvPicPr>
          <p:cNvPr id="25" name="Picture 24"/>
          <p:cNvPicPr>
            <a:picLocks noChangeAspect="1"/>
          </p:cNvPicPr>
          <p:nvPr/>
        </p:nvPicPr>
        <p:blipFill>
          <a:blip r:embed="rId3"/>
          <a:stretch>
            <a:fillRect/>
          </a:stretch>
        </p:blipFill>
        <p:spPr>
          <a:xfrm>
            <a:off x="285750" y="4314522"/>
            <a:ext cx="8572500" cy="2476500"/>
          </a:xfrm>
          <a:prstGeom prst="rect">
            <a:avLst/>
          </a:prstGeom>
        </p:spPr>
      </p:pic>
      <p:sp>
        <p:nvSpPr>
          <p:cNvPr id="2" name="Slide Number Placeholder 1">
            <a:extLst>
              <a:ext uri="{FF2B5EF4-FFF2-40B4-BE49-F238E27FC236}">
                <a16:creationId xmlns:a16="http://schemas.microsoft.com/office/drawing/2014/main" id="{D6EF172C-49D8-461B-B908-C997571B3E99}"/>
              </a:ext>
            </a:extLst>
          </p:cNvPr>
          <p:cNvSpPr>
            <a:spLocks noGrp="1"/>
          </p:cNvSpPr>
          <p:nvPr>
            <p:ph type="sldNum" sz="quarter" idx="12"/>
          </p:nvPr>
        </p:nvSpPr>
        <p:spPr/>
        <p:txBody>
          <a:bodyPr/>
          <a:lstStyle/>
          <a:p>
            <a:fld id="{D473C130-3E9B-48A0-A9B6-17B6A4C78644}" type="slidenum">
              <a:rPr lang="en-GB" smtClean="0"/>
              <a:t>8</a:t>
            </a:fld>
            <a:endParaRPr lang="en-GB"/>
          </a:p>
        </p:txBody>
      </p:sp>
    </p:spTree>
    <p:extLst>
      <p:ext uri="{BB962C8B-B14F-4D97-AF65-F5344CB8AC3E}">
        <p14:creationId xmlns:p14="http://schemas.microsoft.com/office/powerpoint/2010/main" val="2251758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458953" cy="6338723"/>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Multipolar Field Expansion</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general expansion of the magnetic field in Cartesian coordinates is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𝑦</m:t>
                          </m:r>
                        </m:sub>
                      </m:sSub>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𝑦</m:t>
                          </m:r>
                        </m:e>
                      </m:d>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𝑖</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b="0" i="1" smtClean="0">
                              <a:latin typeface="Cambria Math" panose="02040503050406030204" pitchFamily="18" charset="0"/>
                              <a:cs typeface="Calibri" pitchFamily="34" charset="0"/>
                            </a:rPr>
                            <m:t>𝑥</m:t>
                          </m:r>
                        </m:sub>
                      </m:sSub>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𝑦</m:t>
                          </m:r>
                        </m:e>
                      </m:d>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𝐵</m:t>
                          </m:r>
                        </m:e>
                        <m:sub>
                          <m:r>
                            <a:rPr lang="en-GB" b="0" i="1" smtClean="0">
                              <a:latin typeface="Cambria Math" panose="02040503050406030204" pitchFamily="18" charset="0"/>
                              <a:cs typeface="Calibri" pitchFamily="34" charset="0"/>
                            </a:rPr>
                            <m:t>0</m:t>
                          </m:r>
                        </m:sub>
                      </m:sSub>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𝜌</m:t>
                          </m:r>
                        </m:e>
                        <m:sub>
                          <m:r>
                            <a:rPr lang="en-GB" b="0" i="1" smtClean="0">
                              <a:latin typeface="Cambria Math" panose="02040503050406030204" pitchFamily="18" charset="0"/>
                              <a:cs typeface="Calibri" pitchFamily="34" charset="0"/>
                            </a:rPr>
                            <m:t>0</m:t>
                          </m:r>
                        </m:sub>
                      </m:sSub>
                      <m:nary>
                        <m:naryPr>
                          <m:chr m:val="∑"/>
                          <m:supHide m:val="on"/>
                          <m:ctrlPr>
                            <a:rPr lang="en-GB" b="0" i="1" smtClean="0">
                              <a:latin typeface="Cambria Math" panose="02040503050406030204" pitchFamily="18" charset="0"/>
                              <a:cs typeface="Calibri" pitchFamily="34" charset="0"/>
                            </a:rPr>
                          </m:ctrlPr>
                        </m:naryPr>
                        <m:sub>
                          <m:r>
                            <m:rPr>
                              <m:brk m:alnAt="7"/>
                            </m:rPr>
                            <a:rPr lang="en-GB" b="0" i="1" smtClean="0">
                              <a:latin typeface="Cambria Math" panose="02040503050406030204" pitchFamily="18" charset="0"/>
                              <a:cs typeface="Calibri" pitchFamily="34" charset="0"/>
                            </a:rPr>
                            <m:t>𝑛</m:t>
                          </m:r>
                        </m:sub>
                        <m:sup/>
                        <m:e>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𝑛</m:t>
                              </m:r>
                            </m:sub>
                          </m:sSub>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𝑖</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𝑗</m:t>
                              </m:r>
                            </m:e>
                            <m:sub>
                              <m:r>
                                <a:rPr lang="en-GB" b="0" i="1" smtClean="0">
                                  <a:latin typeface="Cambria Math" panose="02040503050406030204" pitchFamily="18" charset="0"/>
                                  <a:cs typeface="Calibri" pitchFamily="34" charset="0"/>
                                </a:rPr>
                                <m:t>𝑛</m:t>
                              </m:r>
                            </m:sub>
                          </m:sSub>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𝑖𝑦</m:t>
                                  </m:r>
                                </m:e>
                              </m:d>
                            </m:e>
                            <m:sup>
                              <m:r>
                                <a:rPr lang="en-GB" b="0" i="1" smtClean="0">
                                  <a:latin typeface="Cambria Math" panose="02040503050406030204" pitchFamily="18" charset="0"/>
                                  <a:cs typeface="Calibri" pitchFamily="34" charset="0"/>
                                </a:rPr>
                                <m:t>𝑛</m:t>
                              </m:r>
                            </m:sup>
                          </m:sSup>
                        </m:e>
                      </m:nary>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the normal and skew components respectively are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𝑛</m:t>
                          </m:r>
                        </m:sub>
                      </m:sSub>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0</m:t>
                              </m:r>
                            </m:sub>
                          </m:sSub>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𝜌</m:t>
                              </m:r>
                            </m:e>
                            <m:sub>
                              <m:r>
                                <a:rPr lang="en-GB" i="1">
                                  <a:latin typeface="Cambria Math" panose="02040503050406030204" pitchFamily="18" charset="0"/>
                                  <a:cs typeface="Calibri" pitchFamily="34" charset="0"/>
                                </a:rPr>
                                <m:t>0</m:t>
                              </m:r>
                            </m:sub>
                          </m:sSub>
                        </m:den>
                      </m:f>
                      <m:f>
                        <m:fPr>
                          <m:ctrlPr>
                            <a:rPr lang="en-GB" b="0" i="1" smtClean="0">
                              <a:latin typeface="Cambria Math" panose="02040503050406030204" pitchFamily="18" charset="0"/>
                              <a:cs typeface="Calibri" pitchFamily="34" charset="0"/>
                            </a:rPr>
                          </m:ctrlPr>
                        </m:fPr>
                        <m:num>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𝑑</m:t>
                              </m:r>
                            </m:e>
                            <m:sup>
                              <m:r>
                                <a:rPr lang="en-GB" b="0" i="1" smtClean="0">
                                  <a:latin typeface="Cambria Math" panose="02040503050406030204" pitchFamily="18" charset="0"/>
                                  <a:cs typeface="Calibri" pitchFamily="34" charset="0"/>
                                </a:rPr>
                                <m:t>𝑛</m:t>
                              </m:r>
                            </m:sup>
                          </m:sSup>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𝐵</m:t>
                              </m:r>
                            </m:e>
                            <m:sub>
                              <m:r>
                                <a:rPr lang="en-GB" b="0" i="1" smtClean="0">
                                  <a:latin typeface="Cambria Math" panose="02040503050406030204" pitchFamily="18" charset="0"/>
                                  <a:cs typeface="Calibri" pitchFamily="34" charset="0"/>
                                </a:rPr>
                                <m:t>𝑦</m:t>
                              </m:r>
                            </m:sub>
                          </m:sSub>
                        </m:num>
                        <m:den>
                          <m:r>
                            <a:rPr lang="en-GB" b="0" i="1" smtClean="0">
                              <a:latin typeface="Cambria Math" panose="02040503050406030204" pitchFamily="18" charset="0"/>
                              <a:cs typeface="Calibri" pitchFamily="34" charset="0"/>
                            </a:rPr>
                            <m:t>𝑑</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𝑛</m:t>
                              </m:r>
                            </m:sup>
                          </m:sSup>
                        </m:den>
                      </m:f>
                    </m:oMath>
                  </m:oMathPara>
                </a14:m>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𝑗</m:t>
                          </m:r>
                        </m:e>
                        <m:sub>
                          <m:r>
                            <a:rPr lang="en-GB" b="0" i="1" smtClean="0">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0</m:t>
                              </m:r>
                            </m:sub>
                          </m:sSub>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𝜌</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𝑑</m:t>
                              </m:r>
                            </m:e>
                            <m:sup>
                              <m:r>
                                <a:rPr lang="en-GB" i="1">
                                  <a:latin typeface="Cambria Math" panose="02040503050406030204" pitchFamily="18" charset="0"/>
                                  <a:cs typeface="Calibri" pitchFamily="34" charset="0"/>
                                </a:rPr>
                                <m:t>𝑛</m:t>
                              </m:r>
                            </m:sup>
                          </m:sSup>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b="0" i="1" smtClean="0">
                                  <a:latin typeface="Cambria Math" panose="02040503050406030204" pitchFamily="18" charset="0"/>
                                  <a:cs typeface="Calibri" pitchFamily="34" charset="0"/>
                                </a:rPr>
                                <m:t>𝑥</m:t>
                              </m:r>
                            </m:sub>
                          </m:sSub>
                        </m:num>
                        <m:den>
                          <m:r>
                            <a:rPr lang="en-GB" i="1">
                              <a:latin typeface="Cambria Math" panose="02040503050406030204" pitchFamily="18" charset="0"/>
                              <a:cs typeface="Calibri" pitchFamily="34" charset="0"/>
                            </a:rPr>
                            <m:t>𝑑</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i="1">
                                  <a:latin typeface="Cambria Math" panose="02040503050406030204" pitchFamily="18" charset="0"/>
                                  <a:cs typeface="Calibri" pitchFamily="34" charset="0"/>
                                </a:rPr>
                                <m:t>𝑛</m:t>
                              </m:r>
                            </m:sup>
                          </m:sSup>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 this case, Hill’s equation acquires additional (nonlinear) terms</a:t>
                </a:r>
              </a:p>
              <a:p>
                <a:pPr algn="just"/>
                <a:endParaRPr lang="en-GB" sz="1200" dirty="0">
                  <a:latin typeface="Calibri" pitchFamily="34" charset="0"/>
                  <a:cs typeface="Calibri" pitchFamily="34" charset="0"/>
                </a:endParaRPr>
              </a:p>
              <a:p>
                <a:pPr indent="1878013" algn="just"/>
                <a:r>
                  <a:rPr lang="en-GB" dirty="0">
                    <a:cs typeface="Calibri" pitchFamily="34" charset="0"/>
                  </a:rPr>
                  <a:t> </a:t>
                </a:r>
                <a14:m>
                  <m:oMath xmlns:m="http://schemas.openxmlformats.org/officeDocument/2006/math">
                    <m:f>
                      <m:fPr>
                        <m:ctrlPr>
                          <a:rPr lang="en-GB" i="1">
                            <a:latin typeface="Cambria Math" panose="02040503050406030204" pitchFamily="18" charset="0"/>
                            <a:cs typeface="Calibri" pitchFamily="34" charset="0"/>
                          </a:rPr>
                        </m:ctrlPr>
                      </m:fPr>
                      <m:num>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𝑑</m:t>
                            </m:r>
                          </m:e>
                          <m:sup>
                            <m:r>
                              <a:rPr lang="en-GB" i="1">
                                <a:latin typeface="Cambria Math" panose="02040503050406030204" pitchFamily="18" charset="0"/>
                                <a:cs typeface="Calibri" pitchFamily="34" charset="0"/>
                              </a:rPr>
                              <m:t>2</m:t>
                            </m:r>
                          </m:sup>
                        </m:sSup>
                        <m:r>
                          <a:rPr lang="en-GB" i="1">
                            <a:latin typeface="Cambria Math" panose="02040503050406030204" pitchFamily="18" charset="0"/>
                            <a:cs typeface="Calibri" pitchFamily="34" charset="0"/>
                          </a:rPr>
                          <m:t>𝑥</m:t>
                        </m:r>
                      </m:num>
                      <m:den>
                        <m:r>
                          <a:rPr lang="en-GB" i="1">
                            <a:latin typeface="Cambria Math" panose="02040503050406030204" pitchFamily="18" charset="0"/>
                            <a:cs typeface="Calibri" pitchFamily="34" charset="0"/>
                          </a:rPr>
                          <m:t>𝑑</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𝑠</m:t>
                            </m:r>
                          </m:e>
                          <m:sup>
                            <m:r>
                              <a:rPr lang="en-GB" i="1">
                                <a:latin typeface="Cambria Math" panose="02040503050406030204" pitchFamily="18" charset="0"/>
                                <a:cs typeface="Calibri" pitchFamily="34" charset="0"/>
                              </a:rPr>
                              <m:t>2</m:t>
                            </m:r>
                          </m:sup>
                        </m:sSup>
                      </m:den>
                    </m:f>
                    <m:r>
                      <a:rPr lang="en-GB" i="1">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𝜌</m:t>
                                </m:r>
                              </m:e>
                              <m:sup>
                                <m:r>
                                  <a:rPr lang="en-GB" i="1">
                                    <a:latin typeface="Cambria Math" panose="02040503050406030204" pitchFamily="18" charset="0"/>
                                    <a:cs typeface="Calibri" pitchFamily="34" charset="0"/>
                                  </a:rPr>
                                  <m:t>2</m:t>
                                </m:r>
                              </m:sup>
                            </m:sSup>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den>
                        </m:f>
                        <m:r>
                          <a:rPr lang="en-GB" i="1">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1</m:t>
                            </m:r>
                          </m:sub>
                        </m:sSub>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𝑠</m:t>
                        </m:r>
                        <m:r>
                          <a:rPr lang="en-GB" b="0" i="1" smtClean="0">
                            <a:latin typeface="Cambria Math" panose="02040503050406030204" pitchFamily="18" charset="0"/>
                            <a:cs typeface="Calibri" pitchFamily="34" charset="0"/>
                          </a:rPr>
                          <m:t>)</m:t>
                        </m:r>
                      </m:e>
                    </m:d>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r>
                      <m:rPr>
                        <m:sty m:val="p"/>
                      </m:rPr>
                      <a:rPr lang="en-GB" b="0" i="0" smtClean="0">
                        <a:latin typeface="Cambria Math" panose="02040503050406030204" pitchFamily="18" charset="0"/>
                        <a:cs typeface="Calibri" pitchFamily="34" charset="0"/>
                      </a:rPr>
                      <m:t>Re</m:t>
                    </m:r>
                    <m:d>
                      <m:dPr>
                        <m:begChr m:val="["/>
                        <m:endChr m:val="]"/>
                        <m:ctrlPr>
                          <a:rPr lang="en-GB" b="0" i="1" smtClean="0">
                            <a:latin typeface="Cambria Math" panose="02040503050406030204" pitchFamily="18" charset="0"/>
                            <a:cs typeface="Calibri" pitchFamily="34" charset="0"/>
                          </a:rPr>
                        </m:ctrlPr>
                      </m:dPr>
                      <m:e>
                        <m:nary>
                          <m:naryPr>
                            <m:chr m:val="∑"/>
                            <m:ctrlPr>
                              <a:rPr lang="en-GB" b="0" i="1" smtClean="0">
                                <a:latin typeface="Cambria Math" panose="02040503050406030204" pitchFamily="18" charset="0"/>
                                <a:cs typeface="Calibri" pitchFamily="34" charset="0"/>
                              </a:rPr>
                            </m:ctrlPr>
                          </m:naryPr>
                          <m:sub>
                            <m:r>
                              <m:rPr>
                                <m:brk m:alnAt="23"/>
                              </m:rPr>
                              <a:rPr lang="en-GB" b="0" i="1" smtClean="0">
                                <a:latin typeface="Cambria Math" panose="02040503050406030204" pitchFamily="18" charset="0"/>
                                <a:cs typeface="Calibri" pitchFamily="34" charset="0"/>
                              </a:rPr>
                              <m:t>2</m:t>
                            </m:r>
                          </m:sub>
                          <m:sup>
                            <m:r>
                              <a:rPr lang="en-GB" b="0" i="1" smtClean="0">
                                <a:latin typeface="Cambria Math" panose="02040503050406030204" pitchFamily="18" charset="0"/>
                                <a:cs typeface="Calibri" pitchFamily="34" charset="0"/>
                              </a:rPr>
                              <m:t>𝑛</m:t>
                            </m:r>
                          </m:sup>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𝑖</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𝑗</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p>
                              <m:sSupPr>
                                <m:ctrlPr>
                                  <a:rPr lang="en-GB" i="1">
                                    <a:latin typeface="Cambria Math" panose="02040503050406030204" pitchFamily="18" charset="0"/>
                                    <a:cs typeface="Calibri" pitchFamily="34" charset="0"/>
                                  </a:rPr>
                                </m:ctrlPr>
                              </m:sSupPr>
                              <m:e>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𝑖𝑦</m:t>
                                    </m:r>
                                  </m:e>
                                </m:d>
                              </m:e>
                              <m:sup>
                                <m:r>
                                  <a:rPr lang="en-GB" i="1">
                                    <a:latin typeface="Cambria Math" panose="02040503050406030204" pitchFamily="18" charset="0"/>
                                    <a:cs typeface="Calibri" pitchFamily="34" charset="0"/>
                                  </a:rPr>
                                  <m:t>𝑛</m:t>
                                </m:r>
                              </m:sup>
                            </m:sSup>
                          </m:e>
                        </m:nary>
                      </m:e>
                    </m:d>
                  </m:oMath>
                </a14:m>
                <a:endParaRPr lang="en-GB" dirty="0">
                  <a:latin typeface="Calibri" pitchFamily="34" charset="0"/>
                  <a:cs typeface="Calibri" pitchFamily="34" charset="0"/>
                </a:endParaRPr>
              </a:p>
              <a:p>
                <a:pPr indent="1878013" algn="just"/>
                <a:r>
                  <a:rPr lang="en-GB" dirty="0">
                    <a:cs typeface="Calibri" pitchFamily="34" charset="0"/>
                  </a:rPr>
                  <a:t>                   </a:t>
                </a:r>
                <a14:m>
                  <m:oMath xmlns:m="http://schemas.openxmlformats.org/officeDocument/2006/math">
                    <m:f>
                      <m:fPr>
                        <m:ctrlPr>
                          <a:rPr lang="en-GB" i="1">
                            <a:latin typeface="Cambria Math" panose="02040503050406030204" pitchFamily="18" charset="0"/>
                            <a:cs typeface="Calibri" pitchFamily="34" charset="0"/>
                          </a:rPr>
                        </m:ctrlPr>
                      </m:fPr>
                      <m:num>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𝑑</m:t>
                            </m:r>
                          </m:e>
                          <m:sup>
                            <m:r>
                              <a:rPr lang="en-GB" i="1">
                                <a:latin typeface="Cambria Math" panose="02040503050406030204" pitchFamily="18" charset="0"/>
                                <a:cs typeface="Calibri" pitchFamily="34" charset="0"/>
                              </a:rPr>
                              <m:t>2</m:t>
                            </m:r>
                          </m:sup>
                        </m:sSup>
                        <m:r>
                          <a:rPr lang="en-GB" i="1">
                            <a:latin typeface="Cambria Math" panose="02040503050406030204" pitchFamily="18" charset="0"/>
                            <a:cs typeface="Calibri" pitchFamily="34" charset="0"/>
                          </a:rPr>
                          <m:t>𝑦</m:t>
                        </m:r>
                      </m:num>
                      <m:den>
                        <m:r>
                          <a:rPr lang="en-GB" i="1">
                            <a:latin typeface="Cambria Math" panose="02040503050406030204" pitchFamily="18" charset="0"/>
                            <a:cs typeface="Calibri" pitchFamily="34" charset="0"/>
                          </a:rPr>
                          <m:t>𝑑</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𝑠</m:t>
                            </m:r>
                          </m:e>
                          <m:sup>
                            <m:r>
                              <a:rPr lang="en-GB" i="1">
                                <a:latin typeface="Cambria Math" panose="02040503050406030204" pitchFamily="18" charset="0"/>
                                <a:cs typeface="Calibri" pitchFamily="34" charset="0"/>
                              </a:rPr>
                              <m:t>2</m:t>
                            </m:r>
                          </m:sup>
                        </m:sSup>
                      </m:den>
                    </m:f>
                    <m:r>
                      <a:rPr lang="en-GB" i="1">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𝑘</m:t>
                        </m:r>
                      </m:e>
                      <m:sub>
                        <m:r>
                          <a:rPr lang="en-GB" b="0" i="1" smtClean="0">
                            <a:latin typeface="Cambria Math" panose="02040503050406030204" pitchFamily="18" charset="0"/>
                            <a:cs typeface="Calibri" pitchFamily="34" charset="0"/>
                          </a:rPr>
                          <m:t>1</m:t>
                        </m:r>
                      </m:sub>
                    </m:sSub>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𝑠</m:t>
                    </m:r>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𝑦</m:t>
                    </m:r>
                    <m:r>
                      <a:rPr lang="en-GB" i="1">
                        <a:latin typeface="Cambria Math" panose="02040503050406030204" pitchFamily="18" charset="0"/>
                        <a:cs typeface="Calibri" pitchFamily="34" charset="0"/>
                      </a:rPr>
                      <m:t>=</m:t>
                    </m:r>
                    <m:r>
                      <m:rPr>
                        <m:sty m:val="p"/>
                      </m:rPr>
                      <a:rPr lang="en-GB" b="0" i="0" smtClean="0">
                        <a:latin typeface="Cambria Math" panose="02040503050406030204" pitchFamily="18" charset="0"/>
                        <a:cs typeface="Calibri" pitchFamily="34" charset="0"/>
                      </a:rPr>
                      <m:t>Im</m:t>
                    </m:r>
                    <m:d>
                      <m:dPr>
                        <m:begChr m:val="["/>
                        <m:endChr m:val="]"/>
                        <m:ctrlPr>
                          <a:rPr lang="en-GB" i="1">
                            <a:latin typeface="Cambria Math" panose="02040503050406030204" pitchFamily="18" charset="0"/>
                            <a:cs typeface="Calibri" pitchFamily="34" charset="0"/>
                          </a:rPr>
                        </m:ctrlPr>
                      </m:dPr>
                      <m:e>
                        <m:nary>
                          <m:naryPr>
                            <m:chr m:val="∑"/>
                            <m:ctrlPr>
                              <a:rPr lang="en-GB" i="1">
                                <a:latin typeface="Cambria Math" panose="02040503050406030204" pitchFamily="18" charset="0"/>
                                <a:cs typeface="Calibri" pitchFamily="34" charset="0"/>
                              </a:rPr>
                            </m:ctrlPr>
                          </m:naryPr>
                          <m:sub>
                            <m:r>
                              <m:rPr>
                                <m:brk m:alnAt="23"/>
                              </m:rPr>
                              <a:rPr lang="en-GB" i="1">
                                <a:latin typeface="Cambria Math" panose="02040503050406030204" pitchFamily="18" charset="0"/>
                                <a:cs typeface="Calibri" pitchFamily="34" charset="0"/>
                              </a:rPr>
                              <m:t>2</m:t>
                            </m:r>
                          </m:sub>
                          <m:sup>
                            <m:r>
                              <a:rPr lang="en-GB" i="1">
                                <a:latin typeface="Cambria Math" panose="02040503050406030204" pitchFamily="18" charset="0"/>
                                <a:cs typeface="Calibri" pitchFamily="34" charset="0"/>
                              </a:rPr>
                              <m:t>𝑛</m:t>
                            </m:r>
                          </m:sup>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𝑘</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𝑖</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𝑗</m:t>
                                </m:r>
                              </m:e>
                              <m:sub>
                                <m:r>
                                  <a:rPr lang="en-GB" i="1">
                                    <a:latin typeface="Cambria Math" panose="02040503050406030204" pitchFamily="18" charset="0"/>
                                    <a:cs typeface="Calibri" pitchFamily="34" charset="0"/>
                                  </a:rPr>
                                  <m:t>𝑛</m:t>
                                </m:r>
                              </m:sub>
                            </m:sSub>
                            <m:r>
                              <a:rPr lang="en-GB" i="1">
                                <a:latin typeface="Cambria Math" panose="02040503050406030204" pitchFamily="18" charset="0"/>
                                <a:cs typeface="Calibri" pitchFamily="34" charset="0"/>
                              </a:rPr>
                              <m:t>)</m:t>
                            </m:r>
                            <m:sSup>
                              <m:sSupPr>
                                <m:ctrlPr>
                                  <a:rPr lang="en-GB" i="1">
                                    <a:latin typeface="Cambria Math" panose="02040503050406030204" pitchFamily="18" charset="0"/>
                                    <a:cs typeface="Calibri" pitchFamily="34" charset="0"/>
                                  </a:rPr>
                                </m:ctrlPr>
                              </m:sSupPr>
                              <m:e>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𝑖𝑦</m:t>
                                    </m:r>
                                  </m:e>
                                </m:d>
                              </m:e>
                              <m:sup>
                                <m:r>
                                  <a:rPr lang="en-GB" i="1">
                                    <a:latin typeface="Cambria Math" panose="02040503050406030204" pitchFamily="18" charset="0"/>
                                    <a:cs typeface="Calibri" pitchFamily="34" charset="0"/>
                                  </a:rPr>
                                  <m:t>𝑛</m:t>
                                </m:r>
                              </m:sup>
                            </m:sSup>
                          </m:e>
                        </m:nary>
                      </m:e>
                    </m:d>
                  </m:oMath>
                </a14:m>
                <a:endParaRPr lang="en-GB" dirty="0">
                  <a:latin typeface="Calibri" pitchFamily="34" charset="0"/>
                  <a:cs typeface="Calibri" pitchFamily="34" charset="0"/>
                </a:endParaRPr>
              </a:p>
              <a:p>
                <a:pPr indent="1878013"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 general, these equations cannot be solved analytically. The particle motion has to be determined through tracking, or analysed using perturbation theory.</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458953" cy="6338723"/>
              </a:xfrm>
              <a:prstGeom prst="rect">
                <a:avLst/>
              </a:prstGeom>
              <a:blipFill>
                <a:blip r:embed="rId2"/>
                <a:stretch>
                  <a:fillRect l="-649" t="-577" r="-649" b="-674"/>
                </a:stretch>
              </a:blipFill>
              <a:ln w="9525">
                <a:noFill/>
                <a:miter lim="800000"/>
                <a:headEnd/>
                <a:tailEnd/>
              </a:ln>
              <a:effectLst/>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56321B80-7194-4CC6-95A6-6B09D0DF487E}"/>
              </a:ext>
            </a:extLst>
          </p:cNvPr>
          <p:cNvSpPr>
            <a:spLocks noGrp="1"/>
          </p:cNvSpPr>
          <p:nvPr>
            <p:ph type="sldNum" sz="quarter" idx="12"/>
          </p:nvPr>
        </p:nvSpPr>
        <p:spPr/>
        <p:txBody>
          <a:bodyPr/>
          <a:lstStyle/>
          <a:p>
            <a:fld id="{D473C130-3E9B-48A0-A9B6-17B6A4C78644}" type="slidenum">
              <a:rPr lang="en-GB" smtClean="0"/>
              <a:t>9</a:t>
            </a:fld>
            <a:endParaRPr lang="en-GB"/>
          </a:p>
        </p:txBody>
      </p:sp>
    </p:spTree>
    <p:extLst>
      <p:ext uri="{BB962C8B-B14F-4D97-AF65-F5344CB8AC3E}">
        <p14:creationId xmlns:p14="http://schemas.microsoft.com/office/powerpoint/2010/main" val="2757623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106470</TotalTime>
  <Words>3639</Words>
  <Application>Microsoft Office PowerPoint</Application>
  <PresentationFormat>On-screen Show (4:3)</PresentationFormat>
  <Paragraphs>525</Paragraphs>
  <Slides>38</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Calibri Light</vt:lpstr>
      <vt:lpstr>Cambria Math</vt:lpstr>
      <vt:lpstr>Palatino</vt:lpstr>
      <vt:lpstr>Times</vt:lpstr>
      <vt:lpstr>Office Theme</vt:lpstr>
      <vt:lpstr>Nonlinear Beam Dynamics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Diamond Light Source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Ian (DLSLtd,RAL,TEC)</dc:creator>
  <cp:lastModifiedBy>Martin, Ian (DLSLtd,RAL,TEC)</cp:lastModifiedBy>
  <cp:revision>566</cp:revision>
  <dcterms:created xsi:type="dcterms:W3CDTF">2018-08-23T08:58:32Z</dcterms:created>
  <dcterms:modified xsi:type="dcterms:W3CDTF">2025-02-03T15:12:28Z</dcterms:modified>
</cp:coreProperties>
</file>