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942" r:id="rId2"/>
    <p:sldId id="964" r:id="rId3"/>
    <p:sldId id="1013" r:id="rId4"/>
    <p:sldId id="1014" r:id="rId5"/>
    <p:sldId id="974" r:id="rId6"/>
    <p:sldId id="973" r:id="rId7"/>
    <p:sldId id="965" r:id="rId8"/>
    <p:sldId id="966" r:id="rId9"/>
    <p:sldId id="967" r:id="rId10"/>
    <p:sldId id="970" r:id="rId11"/>
    <p:sldId id="972" r:id="rId12"/>
    <p:sldId id="969" r:id="rId13"/>
    <p:sldId id="985" r:id="rId14"/>
    <p:sldId id="986" r:id="rId15"/>
    <p:sldId id="990" r:id="rId16"/>
    <p:sldId id="988" r:id="rId17"/>
    <p:sldId id="991" r:id="rId18"/>
    <p:sldId id="992" r:id="rId19"/>
    <p:sldId id="989" r:id="rId20"/>
    <p:sldId id="993" r:id="rId21"/>
    <p:sldId id="994" r:id="rId22"/>
    <p:sldId id="995" r:id="rId23"/>
    <p:sldId id="996" r:id="rId24"/>
    <p:sldId id="997" r:id="rId25"/>
    <p:sldId id="998" r:id="rId26"/>
    <p:sldId id="999" r:id="rId27"/>
    <p:sldId id="1000" r:id="rId28"/>
    <p:sldId id="1003" r:id="rId29"/>
    <p:sldId id="1001" r:id="rId30"/>
    <p:sldId id="1002" r:id="rId31"/>
    <p:sldId id="1004" r:id="rId32"/>
    <p:sldId id="1005" r:id="rId33"/>
    <p:sldId id="1006" r:id="rId34"/>
    <p:sldId id="1008" r:id="rId35"/>
    <p:sldId id="1010" r:id="rId36"/>
    <p:sldId id="1007" r:id="rId37"/>
    <p:sldId id="1011" r:id="rId38"/>
    <p:sldId id="1012" r:id="rId39"/>
  </p:sldIdLst>
  <p:sldSz cx="9144000" cy="6858000" type="screen4x3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FFCC66"/>
    <a:srgbClr val="CCFF99"/>
    <a:srgbClr val="969696"/>
    <a:srgbClr val="FFFFFF"/>
    <a:srgbClr val="0000FF"/>
    <a:srgbClr val="777777"/>
    <a:srgbClr val="F6860A"/>
    <a:srgbClr val="FF993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6807" autoAdjust="0"/>
  </p:normalViewPr>
  <p:slideViewPr>
    <p:cSldViewPr>
      <p:cViewPr varScale="1">
        <p:scale>
          <a:sx n="151" d="100"/>
          <a:sy n="151" d="100"/>
        </p:scale>
        <p:origin x="10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307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75" d="100"/>
          <a:sy n="75" d="100"/>
        </p:scale>
        <p:origin x="5184" y="-2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125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t" anchorCtr="0" compatLnSpc="1">
            <a:prstTxWarp prst="textNoShape">
              <a:avLst/>
            </a:prstTxWarp>
          </a:bodyPr>
          <a:lstStyle>
            <a:lvl1pPr algn="l" defTabSz="911621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2" y="1"/>
            <a:ext cx="2945124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t" anchorCtr="0" compatLnSpc="1">
            <a:prstTxWarp prst="textNoShape">
              <a:avLst/>
            </a:prstTxWarp>
          </a:bodyPr>
          <a:lstStyle>
            <a:lvl1pPr algn="r" defTabSz="911621" eaLnBrk="0" hangingPunct="0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9746"/>
            <a:ext cx="2945125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b" anchorCtr="0" compatLnSpc="1">
            <a:prstTxWarp prst="textNoShape">
              <a:avLst/>
            </a:prstTxWarp>
          </a:bodyPr>
          <a:lstStyle>
            <a:lvl1pPr algn="l" defTabSz="911621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2" y="9379746"/>
            <a:ext cx="2945124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b" anchorCtr="0" compatLnSpc="1">
            <a:prstTxWarp prst="textNoShape">
              <a:avLst/>
            </a:prstTxWarp>
          </a:bodyPr>
          <a:lstStyle>
            <a:lvl1pPr algn="r" defTabSz="911621" eaLnBrk="0" hangingPunct="0">
              <a:defRPr sz="1200" b="0"/>
            </a:lvl1pPr>
          </a:lstStyle>
          <a:p>
            <a:pPr>
              <a:defRPr/>
            </a:pPr>
            <a:fld id="{91D64948-BF6C-4D11-9648-969BBB70F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028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125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t" anchorCtr="0" compatLnSpc="1">
            <a:prstTxWarp prst="textNoShape">
              <a:avLst/>
            </a:prstTxWarp>
          </a:bodyPr>
          <a:lstStyle>
            <a:lvl1pPr algn="l" defTabSz="911621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552" y="1"/>
            <a:ext cx="2945124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t" anchorCtr="0" compatLnSpc="1">
            <a:prstTxWarp prst="textNoShape">
              <a:avLst/>
            </a:prstTxWarp>
          </a:bodyPr>
          <a:lstStyle>
            <a:lvl1pPr algn="r" defTabSz="911621" eaLnBrk="0" hangingPunct="0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8188"/>
            <a:ext cx="4937125" cy="3703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825" y="4689077"/>
            <a:ext cx="4986030" cy="444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9746"/>
            <a:ext cx="2945125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b" anchorCtr="0" compatLnSpc="1">
            <a:prstTxWarp prst="textNoShape">
              <a:avLst/>
            </a:prstTxWarp>
          </a:bodyPr>
          <a:lstStyle>
            <a:lvl1pPr algn="l" defTabSz="911621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552" y="9379746"/>
            <a:ext cx="2945124" cy="49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58" tIns="45629" rIns="91258" bIns="45629" numCol="1" anchor="b" anchorCtr="0" compatLnSpc="1">
            <a:prstTxWarp prst="textNoShape">
              <a:avLst/>
            </a:prstTxWarp>
          </a:bodyPr>
          <a:lstStyle>
            <a:lvl1pPr algn="r" defTabSz="911621" eaLnBrk="0" hangingPunct="0">
              <a:defRPr sz="1200" b="0"/>
            </a:lvl1pPr>
          </a:lstStyle>
          <a:p>
            <a:pPr>
              <a:defRPr/>
            </a:pPr>
            <a:fld id="{19BBAFCB-47AB-4F17-A8D2-1254CDE7C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725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5581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228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953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807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47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697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3876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757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729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145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358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6074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8836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158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1675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441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4365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8695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156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8359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0495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141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6328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2194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950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050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3558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057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5434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9459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1882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896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866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49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3468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77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218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697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268">
              <a:defRPr/>
            </a:pPr>
            <a:endParaRPr lang="en-US" baseline="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643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 txBox="1">
            <a:spLocks noChangeArrowheads="1"/>
          </p:cNvSpPr>
          <p:nvPr userDrawn="1"/>
        </p:nvSpPr>
        <p:spPr>
          <a:xfrm>
            <a:off x="8712000" y="6570000"/>
            <a:ext cx="432000" cy="2880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57C56237-DB4A-4DAD-B516-6786BA5B7607}" type="slidenum">
              <a:rPr lang="en-US" sz="1400" b="0" i="0" smtClean="0">
                <a:solidFill>
                  <a:srgbClr val="77777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>
                <a:defRPr/>
              </a:pPr>
              <a:t>‹#›</a:t>
            </a:fld>
            <a:endParaRPr lang="en-US" sz="1400" b="0" i="0" dirty="0">
              <a:solidFill>
                <a:srgbClr val="77777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48264" y="6381328"/>
            <a:ext cx="1905000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56237-DB4A-4DAD-B516-6786BA5B760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remie.bauche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emm.info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7234/contribution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471931/contributions/1149654" TargetMode="External"/><Relationship Id="rId4" Type="http://schemas.openxmlformats.org/officeDocument/2006/relationships/hyperlink" Target="https://accelconf.web.cern.ch/IPAC2014/papers/tupro104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7321" y="3292297"/>
            <a:ext cx="8784976" cy="9286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FEMM tutorial  </a:t>
            </a:r>
            <a:br>
              <a:rPr lang="en-US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Numerical design of a C-shape dipole</a:t>
            </a:r>
            <a:br>
              <a:rPr lang="en-US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Jérémie Bauche</a:t>
            </a:r>
            <a:b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(with slides from Attilio Milanese)</a:t>
            </a:r>
            <a:b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i="1" dirty="0">
                <a:solidFill>
                  <a:srgbClr val="B2B2B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jeremie.bauche@cern.ch</a:t>
            </a:r>
            <a:b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Adams Institute</a:t>
            </a:r>
            <a:br>
              <a:rPr lang="en-US" sz="220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 Course</a:t>
            </a:r>
            <a:br>
              <a:rPr lang="en-US" sz="220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23 Jan. 2025</a:t>
            </a:r>
            <a:br>
              <a:rPr lang="en-US" sz="220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</a:br>
            <a:endParaRPr lang="en-US" sz="2000" dirty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5967710" y="1648803"/>
            <a:ext cx="2224087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175797" y="222665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133060" y="223300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13278146" y="2159978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6074072" y="252510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885" y="4293096"/>
            <a:ext cx="559848" cy="55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665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Overall, this is a short decalogue for a FEMM simulation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764704"/>
            <a:ext cx="8496944" cy="6001643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600"/>
              </a:spcBef>
              <a:buAutoNum type="arabicPeriod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Create a new file, “magnetics” category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Set main problem parameters (ex. planar, mm, 0 frequency)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Define the geometry (iron, coils, air, background)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Load and set material properties (on regions)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Set circuits properties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Set and apply boundary conditions on lines (see next slides)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Mesh and refine mesh if needed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Solve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Postprocess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Perform some sanity checks (shape of flux lines, saturation, sensitivity to background, mesh, etc.)</a:t>
            </a:r>
            <a:endParaRPr lang="en-US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410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 keys and mouse button actions for the preprocessor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629786-CA58-C1EA-D28F-7512891360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93" r="4237" b="29902"/>
          <a:stretch/>
        </p:blipFill>
        <p:spPr>
          <a:xfrm>
            <a:off x="0" y="1329615"/>
            <a:ext cx="4392488" cy="45206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45973D-367C-80F9-FE65-C5BEE2D460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48" r="1722" b="6869"/>
          <a:stretch/>
        </p:blipFill>
        <p:spPr>
          <a:xfrm>
            <a:off x="4319464" y="1511744"/>
            <a:ext cx="4824536" cy="3834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8AD619-43ED-AD56-BD38-3C93C887B2C3}"/>
              </a:ext>
            </a:extLst>
          </p:cNvPr>
          <p:cNvSpPr txBox="1"/>
          <p:nvPr/>
        </p:nvSpPr>
        <p:spPr>
          <a:xfrm>
            <a:off x="5796136" y="6093296"/>
            <a:ext cx="29163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[from the FEMM manual]</a:t>
            </a:r>
          </a:p>
        </p:txBody>
      </p:sp>
      <p:sp>
        <p:nvSpPr>
          <p:cNvPr id="8" name="Text Box 36">
            <a:extLst>
              <a:ext uri="{FF2B5EF4-FFF2-40B4-BE49-F238E27FC236}">
                <a16:creationId xmlns:a16="http://schemas.microsoft.com/office/drawing/2014/main" id="{9913C204-2A12-AEF6-F580-C8F2E1361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3568" y="838441"/>
            <a:ext cx="1800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u="sng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Keys</a:t>
            </a:r>
            <a:endParaRPr lang="en-US" b="0" i="0" u="sng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9" name="Text Box 36">
            <a:extLst>
              <a:ext uri="{FF2B5EF4-FFF2-40B4-BE49-F238E27FC236}">
                <a16:creationId xmlns:a16="http://schemas.microsoft.com/office/drawing/2014/main" id="{A107DBA6-98A7-BA37-A0B2-D3D0C9A21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7242" y="840541"/>
            <a:ext cx="1800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u="sng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Mouse</a:t>
            </a:r>
            <a:endParaRPr lang="en-US" b="0" i="0" u="sng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029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to set the two boundary properties that we use in FEMM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8EA392-0CBE-4B93-9295-85060012A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26" y="1844824"/>
            <a:ext cx="3543482" cy="34926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F4E0D1-D663-4931-93F9-847CCF94C4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792" y="1844824"/>
            <a:ext cx="3543482" cy="3492679"/>
          </a:xfrm>
          <a:prstGeom prst="rect">
            <a:avLst/>
          </a:prstGeom>
        </p:spPr>
      </p:pic>
      <p:sp>
        <p:nvSpPr>
          <p:cNvPr id="9" name="Text Box 36">
            <a:extLst>
              <a:ext uri="{FF2B5EF4-FFF2-40B4-BE49-F238E27FC236}">
                <a16:creationId xmlns:a16="http://schemas.microsoft.com/office/drawing/2014/main" id="{80EB3D7C-30FD-455D-8F38-6404252DF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7467" y="1340768"/>
            <a:ext cx="1800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B parallel</a:t>
            </a:r>
            <a:endParaRPr lang="en-US" b="0" i="0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10" name="Text Box 36">
            <a:extLst>
              <a:ext uri="{FF2B5EF4-FFF2-40B4-BE49-F238E27FC236}">
                <a16:creationId xmlns:a16="http://schemas.microsoft.com/office/drawing/2014/main" id="{F2F2F108-089D-4D73-BD91-D888E9BC8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8650" y="1340768"/>
            <a:ext cx="18360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B perpendicular</a:t>
            </a:r>
            <a:endParaRPr lang="en-US" b="0" i="0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11" name="Text Box 36">
            <a:extLst>
              <a:ext uri="{FF2B5EF4-FFF2-40B4-BE49-F238E27FC236}">
                <a16:creationId xmlns:a16="http://schemas.microsoft.com/office/drawing/2014/main" id="{797E2106-D82B-480C-8BF6-B99AC0806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357" y="5437673"/>
            <a:ext cx="316835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dirty="0">
                <a:solidFill>
                  <a:srgbClr val="969696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Also called “Neumann” boundary condition</a:t>
            </a:r>
            <a:endParaRPr lang="en-US" b="0" i="0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2" name="Text Box 36">
            <a:extLst>
              <a:ext uri="{FF2B5EF4-FFF2-40B4-BE49-F238E27FC236}">
                <a16:creationId xmlns:a16="http://schemas.microsoft.com/office/drawing/2014/main" id="{F6BB896D-94A9-60EA-6A33-A71FBF8F2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706" y="5437673"/>
            <a:ext cx="316835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dirty="0">
                <a:solidFill>
                  <a:srgbClr val="969696"/>
                </a:solidFill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Also called “Dirichlet” boundary condition</a:t>
            </a:r>
            <a:endParaRPr lang="en-US" b="0" i="0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67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3548" y="2060848"/>
            <a:ext cx="8136904" cy="3185487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0"/>
              </a:spcBef>
            </a:pPr>
            <a:r>
              <a:rPr lang="en-US" sz="44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SPARE SLIDES (from CAS 2023):</a:t>
            </a:r>
          </a:p>
          <a:p>
            <a:pPr algn="ctr">
              <a:spcBef>
                <a:spcPts val="3000"/>
              </a:spcBef>
            </a:pPr>
            <a:r>
              <a:rPr lang="en-US" sz="44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Walk-through of the C-shape dipole modelling, with details of GUI and of LUA scripts</a:t>
            </a:r>
            <a:endParaRPr lang="en-US" sz="44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28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Create a new file and set main problem parameters</a:t>
            </a:r>
            <a:endParaRPr lang="en-US" sz="2800" b="0" i="0" kern="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FFFF91-A5FB-BAD2-421C-628506DE2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44" y="2016447"/>
            <a:ext cx="2667137" cy="10224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967F77-0023-9300-AE95-EDC6A2070142}"/>
              </a:ext>
            </a:extLst>
          </p:cNvPr>
          <p:cNvSpPr txBox="1"/>
          <p:nvPr/>
        </p:nvSpPr>
        <p:spPr>
          <a:xfrm>
            <a:off x="739248" y="1340768"/>
            <a:ext cx="2952328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---&gt; </a:t>
            </a:r>
            <a:r>
              <a:rPr lang="en-US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ile ---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en-GB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ew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5E2B8BF-4285-E626-C134-C69E713FBEBB}"/>
              </a:ext>
            </a:extLst>
          </p:cNvPr>
          <p:cNvCxnSpPr>
            <a:cxnSpLocks/>
          </p:cNvCxnSpPr>
          <p:nvPr/>
        </p:nvCxnSpPr>
        <p:spPr bwMode="auto">
          <a:xfrm>
            <a:off x="252000" y="4077072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CA759D5-DE8E-4375-CF4C-01122B39BF3D}"/>
              </a:ext>
            </a:extLst>
          </p:cNvPr>
          <p:cNvSpPr txBox="1"/>
          <p:nvPr/>
        </p:nvSpPr>
        <p:spPr>
          <a:xfrm>
            <a:off x="310475" y="4509120"/>
            <a:ext cx="85230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Creates a new preprocessor document (magnetics problem)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newdocument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Main problem parameters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  0 frequency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  mm units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  planar problem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  solver precision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  depth, set to 1 m so to have results per m length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mi_probdef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"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millimeters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", "planar", 1e-8, 1000)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03FC0D-16FE-C0B4-2790-1CEA73D46BFF}"/>
              </a:ext>
            </a:extLst>
          </p:cNvPr>
          <p:cNvSpPr txBox="1"/>
          <p:nvPr/>
        </p:nvSpPr>
        <p:spPr>
          <a:xfrm>
            <a:off x="4474818" y="1340768"/>
            <a:ext cx="1969390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---&gt; P</a:t>
            </a:r>
            <a:r>
              <a:rPr lang="en-GB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oblem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69274C-37B6-4D1D-FCDF-8A2EE9193DAD}"/>
              </a:ext>
            </a:extLst>
          </p:cNvPr>
          <p:cNvSpPr txBox="1"/>
          <p:nvPr/>
        </p:nvSpPr>
        <p:spPr>
          <a:xfrm>
            <a:off x="1046319" y="3182182"/>
            <a:ext cx="5005323" cy="707886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1 m depth, so results (energy, inductance, force, …) will be per m length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C4E63C-DD13-E410-B907-4E5F6A71C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837502"/>
            <a:ext cx="2324219" cy="404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75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Declare a few variables (for parametric analyses)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967F77-0023-9300-AE95-EDC6A2070142}"/>
              </a:ext>
            </a:extLst>
          </p:cNvPr>
          <p:cNvSpPr txBox="1"/>
          <p:nvPr/>
        </p:nvSpPr>
        <p:spPr>
          <a:xfrm>
            <a:off x="629562" y="652060"/>
            <a:ext cx="7884876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Write (or copy &amp; paste) in Lua console, then click Evaluate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5E2B8BF-4285-E626-C134-C69E713FBEBB}"/>
              </a:ext>
            </a:extLst>
          </p:cNvPr>
          <p:cNvCxnSpPr>
            <a:cxnSpLocks/>
          </p:cNvCxnSpPr>
          <p:nvPr/>
        </p:nvCxnSpPr>
        <p:spPr bwMode="auto">
          <a:xfrm>
            <a:off x="252000" y="2996952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CA759D5-DE8E-4375-CF4C-01122B39BF3D}"/>
              </a:ext>
            </a:extLst>
          </p:cNvPr>
          <p:cNvSpPr txBox="1"/>
          <p:nvPr/>
        </p:nvSpPr>
        <p:spPr>
          <a:xfrm>
            <a:off x="310475" y="3221682"/>
            <a:ext cx="852305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A few variables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w_coil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99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h_coil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22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800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400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workfolder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"C:\\temp\\"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filename = "dipole"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Current and number of turns per coil block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current = 450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turns = 18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Mesh parameters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mshf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10*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mshf</a:t>
            </a:r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msh_coil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8*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mshf</a:t>
            </a:r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msh_gap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1*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mshf</a:t>
            </a:r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25*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mshf</a:t>
            </a:r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0E1914-BF8D-F009-CDDD-04FF8B3BF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261" y="1181452"/>
            <a:ext cx="4413477" cy="22670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8C1D25-BAC9-74E8-1EF9-B162DE75CC77}"/>
              </a:ext>
            </a:extLst>
          </p:cNvPr>
          <p:cNvSpPr txBox="1"/>
          <p:nvPr/>
        </p:nvSpPr>
        <p:spPr>
          <a:xfrm>
            <a:off x="3131840" y="5809279"/>
            <a:ext cx="4057622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mesh size define via a scaling factor</a:t>
            </a:r>
            <a:endParaRPr lang="en-US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F779F96-789E-C9D6-4BC5-214BEC777E3B}"/>
              </a:ext>
            </a:extLst>
          </p:cNvPr>
          <p:cNvCxnSpPr>
            <a:cxnSpLocks/>
          </p:cNvCxnSpPr>
          <p:nvPr/>
        </p:nvCxnSpPr>
        <p:spPr bwMode="auto">
          <a:xfrm flipH="1">
            <a:off x="2483768" y="6097311"/>
            <a:ext cx="64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72C9B77-1A16-6380-9329-89EF39BD692D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9752" y="5517232"/>
            <a:ext cx="0" cy="1080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36384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Load or prepare material properties (from the available library), boundary conditions and circuit elements</a:t>
            </a:r>
            <a:endParaRPr lang="en-US" sz="2800" b="0" i="0" kern="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175C02-BEE7-286A-B579-535ED310B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196752"/>
            <a:ext cx="5531134" cy="1917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269D02-8447-F350-1F62-3BB61E64F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2331523"/>
            <a:ext cx="4832598" cy="325771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9624A25-2BDD-F899-CDFA-C15436DB5A73}"/>
              </a:ext>
            </a:extLst>
          </p:cNvPr>
          <p:cNvCxnSpPr>
            <a:cxnSpLocks/>
          </p:cNvCxnSpPr>
          <p:nvPr/>
        </p:nvCxnSpPr>
        <p:spPr bwMode="auto">
          <a:xfrm>
            <a:off x="252000" y="5766355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33453E8-21E4-1CD9-8E3C-38F06811DBB6}"/>
              </a:ext>
            </a:extLst>
          </p:cNvPr>
          <p:cNvSpPr txBox="1"/>
          <p:nvPr/>
        </p:nvSpPr>
        <p:spPr>
          <a:xfrm>
            <a:off x="310475" y="5910371"/>
            <a:ext cx="85230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Material properties, from the available library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mi_getmaterial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("Air")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mi_getmaterial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("Pure Iron")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mi_getmaterial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("Copper")</a:t>
            </a:r>
          </a:p>
        </p:txBody>
      </p:sp>
    </p:spTree>
    <p:extLst>
      <p:ext uri="{BB962C8B-B14F-4D97-AF65-F5344CB8AC3E}">
        <p14:creationId xmlns:p14="http://schemas.microsoft.com/office/powerpoint/2010/main" val="3825312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Load or prepare material properties (from the available library), boundary conditions and circuit elements</a:t>
            </a:r>
            <a:endParaRPr lang="en-US" sz="2800" b="0" i="0" kern="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A0038E-FBC6-8610-9051-46A68E8F1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26" y="1412776"/>
            <a:ext cx="3543482" cy="34926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C0C528-A4A1-FD6B-FDFF-F59712C42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792" y="1412776"/>
            <a:ext cx="3543482" cy="349267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B8311C-6FB1-4DB7-F167-4EC82F799518}"/>
              </a:ext>
            </a:extLst>
          </p:cNvPr>
          <p:cNvCxnSpPr>
            <a:cxnSpLocks/>
          </p:cNvCxnSpPr>
          <p:nvPr/>
        </p:nvCxnSpPr>
        <p:spPr bwMode="auto">
          <a:xfrm>
            <a:off x="252000" y="5589240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2C6CC34-5C3C-75CE-403A-8591291AE6DE}"/>
              </a:ext>
            </a:extLst>
          </p:cNvPr>
          <p:cNvSpPr txBox="1"/>
          <p:nvPr/>
        </p:nvSpPr>
        <p:spPr>
          <a:xfrm>
            <a:off x="310475" y="5910371"/>
            <a:ext cx="8523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Boundary conditions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mi_addboundprop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("B parallel", 0, 0, 0, 0, 0, 0, 0, 0, 0, 0,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mi_addboundprop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("B perpendicular", 0, 0, 0, 0, 0, 0, 0, 0, 2, 0, 0)</a:t>
            </a:r>
          </a:p>
        </p:txBody>
      </p:sp>
    </p:spTree>
    <p:extLst>
      <p:ext uri="{BB962C8B-B14F-4D97-AF65-F5344CB8AC3E}">
        <p14:creationId xmlns:p14="http://schemas.microsoft.com/office/powerpoint/2010/main" val="1405325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Load or prepare material properties (from the available library), boundary conditions and circuit elements</a:t>
            </a:r>
            <a:endParaRPr lang="en-US" sz="2800" b="0" i="0" kern="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B8311C-6FB1-4DB7-F167-4EC82F799518}"/>
              </a:ext>
            </a:extLst>
          </p:cNvPr>
          <p:cNvCxnSpPr>
            <a:cxnSpLocks/>
          </p:cNvCxnSpPr>
          <p:nvPr/>
        </p:nvCxnSpPr>
        <p:spPr bwMode="auto">
          <a:xfrm>
            <a:off x="252000" y="5589240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2C6CC34-5C3C-75CE-403A-8591291AE6DE}"/>
              </a:ext>
            </a:extLst>
          </p:cNvPr>
          <p:cNvSpPr txBox="1"/>
          <p:nvPr/>
        </p:nvSpPr>
        <p:spPr>
          <a:xfrm>
            <a:off x="310475" y="5910371"/>
            <a:ext cx="8523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A circuit, multiple ones are possible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mi_addcircprop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("Coil", current, 1)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78AE62-A59A-D92E-3E87-5884A8C77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287" y="1844824"/>
            <a:ext cx="3397425" cy="15113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69274C-37B6-4D1D-FCDF-8A2EE9193DAD}"/>
              </a:ext>
            </a:extLst>
          </p:cNvPr>
          <p:cNvSpPr txBox="1"/>
          <p:nvPr/>
        </p:nvSpPr>
        <p:spPr>
          <a:xfrm>
            <a:off x="2303748" y="3918395"/>
            <a:ext cx="4536504" cy="707886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“current” is a previously defined variable, alternatively you can enter a number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929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Define the geometry (iron, coil, air, background)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45006E2-E676-8161-6BCB-61E0ACB88F5C}"/>
              </a:ext>
            </a:extLst>
          </p:cNvPr>
          <p:cNvGrpSpPr/>
          <p:nvPr/>
        </p:nvGrpSpPr>
        <p:grpSpPr>
          <a:xfrm>
            <a:off x="1043608" y="620688"/>
            <a:ext cx="6865934" cy="4489094"/>
            <a:chOff x="1043608" y="1249700"/>
            <a:chExt cx="6865934" cy="44890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992B584-8952-F61C-62CD-3163E4DF4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608" y="1249700"/>
              <a:ext cx="6077262" cy="4051508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57030C0-E193-5D98-7EAF-F2C4ED28AC7E}"/>
                </a:ext>
              </a:extLst>
            </p:cNvPr>
            <p:cNvSpPr txBox="1"/>
            <p:nvPr/>
          </p:nvSpPr>
          <p:spPr>
            <a:xfrm>
              <a:off x="3851920" y="5338684"/>
              <a:ext cx="4057622" cy="40011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1600"/>
                </a:spcBef>
              </a:pPr>
              <a:r>
                <a:rPr lang="en-GB" sz="2000" b="0" i="0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via nodes, segments, blocks, etc…</a:t>
              </a:r>
              <a:endParaRPr lang="en-US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8451A1A-477E-2C75-E076-9B671115DC20}"/>
                </a:ext>
              </a:extLst>
            </p:cNvPr>
            <p:cNvSpPr/>
            <p:nvPr/>
          </p:nvSpPr>
          <p:spPr bwMode="auto">
            <a:xfrm>
              <a:off x="1741203" y="1746261"/>
              <a:ext cx="1224136" cy="288032"/>
            </a:xfrm>
            <a:prstGeom prst="rect">
              <a:avLst/>
            </a:prstGeom>
            <a:noFill/>
            <a:ln w="127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D763DA7-283C-362E-DC07-8FB0AC66713B}"/>
                </a:ext>
              </a:extLst>
            </p:cNvPr>
            <p:cNvCxnSpPr>
              <a:cxnSpLocks/>
              <a:stCxn id="4" idx="1"/>
            </p:cNvCxnSpPr>
            <p:nvPr/>
          </p:nvCxnSpPr>
          <p:spPr bwMode="auto">
            <a:xfrm flipH="1" flipV="1">
              <a:off x="2339752" y="2034293"/>
              <a:ext cx="1512168" cy="350444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33CC"/>
              </a:solidFill>
              <a:prstDash val="solid"/>
              <a:round/>
              <a:headEnd type="none" w="med" len="lg"/>
              <a:tailEnd type="triangle" w="med" len="lg"/>
            </a:ln>
            <a:effectLst/>
          </p:spPr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C2989EF-1CED-7CC4-CE54-9C5882A5576F}"/>
              </a:ext>
            </a:extLst>
          </p:cNvPr>
          <p:cNvSpPr txBox="1"/>
          <p:nvPr/>
        </p:nvSpPr>
        <p:spPr>
          <a:xfrm>
            <a:off x="432048" y="5187096"/>
            <a:ext cx="8100392" cy="1554272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Hot keys are particularly useful, also the grid can be handy</a:t>
            </a:r>
          </a:p>
          <a:p>
            <a:pPr>
              <a:spcBef>
                <a:spcPts val="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Previously defined variables can be used to describe the geometry</a:t>
            </a:r>
          </a:p>
          <a:p>
            <a:pPr>
              <a:spcBef>
                <a:spcPts val="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Copy and paste in the Lua console is also a possibility</a:t>
            </a:r>
          </a:p>
          <a:p>
            <a:pPr>
              <a:spcBef>
                <a:spcPts val="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Another approach is to import a DXF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343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material for this tutorial on the INDICO page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125805"/>
            <a:ext cx="8136904" cy="525272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600"/>
              </a:spcBef>
              <a:buAutoNum type="arabicPeriod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These </a:t>
            </a:r>
            <a:r>
              <a:rPr lang="en-GB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Powerpoint</a:t>
            </a: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 slides: “</a:t>
            </a:r>
            <a:r>
              <a:rPr lang="en-GB" b="0" i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JAI_course_2025_FEMM_tutorial.pptx</a:t>
            </a: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” (+ .pdf)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An Excel spreadsheet:  “</a:t>
            </a:r>
            <a:r>
              <a:rPr lang="en-US" b="0" i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C-shape_dipole_templates.xlsx</a:t>
            </a: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” for:</a:t>
            </a:r>
          </a:p>
          <a:p>
            <a:pPr marL="971550" lvl="1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Parametric definition of the yoke and coil geometries</a:t>
            </a:r>
          </a:p>
          <a:p>
            <a:pPr marL="971550" lvl="1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Post-processing of field homogeneity and harmonics </a:t>
            </a:r>
          </a:p>
          <a:p>
            <a:pPr lvl="1">
              <a:spcBef>
                <a:spcPts val="600"/>
              </a:spcBef>
            </a:pP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(input parameters in </a:t>
            </a:r>
            <a:r>
              <a:rPr lang="en-US" sz="2000" b="0" dirty="0">
                <a:highlight>
                  <a:srgbClr val="008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green cells</a:t>
            </a:r>
            <a:r>
              <a:rPr lang="en-US" sz="2000" b="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The LUA script of HIE-ISOLDE dipole we’ll use as case study: “</a:t>
            </a:r>
            <a:r>
              <a:rPr lang="en-US" b="0" i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HIE-</a:t>
            </a:r>
            <a:r>
              <a:rPr lang="en-US" b="0" i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ISOLDE_dipole.lua</a:t>
            </a: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(+ .txt) - </a:t>
            </a: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for pre-processor only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The LUA script “</a:t>
            </a:r>
            <a:r>
              <a:rPr lang="en-US" b="0" i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multipoles_femm.lua</a:t>
            </a: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(+ .txt), </a:t>
            </a: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for the computation of the field harmonics</a:t>
            </a:r>
          </a:p>
          <a:p>
            <a:pPr marL="514350" indent="-514350">
              <a:spcBef>
                <a:spcPts val="1600"/>
              </a:spcBef>
              <a:buFont typeface="+mj-lt"/>
              <a:buAutoNum type="arabicPeriod" startAt="2"/>
            </a:pPr>
            <a:endParaRPr lang="en-US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202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Define the geometry (iron, coil, air, background)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EE3A78-0B53-CF6B-CD59-4C57DA763B06}"/>
              </a:ext>
            </a:extLst>
          </p:cNvPr>
          <p:cNvSpPr txBox="1"/>
          <p:nvPr/>
        </p:nvSpPr>
        <p:spPr>
          <a:xfrm>
            <a:off x="310475" y="692696"/>
            <a:ext cx="852305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Yoke (array of points, for convenience)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{}, {}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[1] = 0, 25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[2],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[2] = 71, 25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[3],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[3] = 71, 24.2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[4],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[4] = 90, 24.2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[5],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[5] = 105, 60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[6],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[6] = 105, 295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[7],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[7] = 55, 345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[8],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[8] = -409, 345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[9],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[9] = -459, 295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[10],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[10] = -459, 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[11],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[11] = -249, 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[12],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[12] = -249, 127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[13],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[13] = -105, 127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[14],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[14] = -105, 60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[15],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[15] = -90, 24.2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[16],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[16] = -71, 24.2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[17],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[17] = -71, 25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getn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do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])   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1, np_yoke-1 do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[ip_yoke+1],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[ip_yoke+1])   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np_yoke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[1])   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mi_addblocklabel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(0, 150)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(0, 150)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mi_setblockprop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("Pure Iron",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4C3A43-E0CA-E033-E32B-0CB44EC78B68}"/>
              </a:ext>
            </a:extLst>
          </p:cNvPr>
          <p:cNvSpPr txBox="1"/>
          <p:nvPr/>
        </p:nvSpPr>
        <p:spPr>
          <a:xfrm>
            <a:off x="5004048" y="2060848"/>
            <a:ext cx="4057622" cy="707886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definition of coordinates of points via an array, for convenience</a:t>
            </a:r>
            <a:endParaRPr lang="en-US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2FD3ED1-2958-52DB-5646-244E735E8E3A}"/>
              </a:ext>
            </a:extLst>
          </p:cNvPr>
          <p:cNvCxnSpPr>
            <a:cxnSpLocks/>
          </p:cNvCxnSpPr>
          <p:nvPr/>
        </p:nvCxnSpPr>
        <p:spPr bwMode="auto">
          <a:xfrm flipH="1">
            <a:off x="4355976" y="2348880"/>
            <a:ext cx="64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70EEC5-F849-DFDA-24F8-DAD4240C28DA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3968" y="764704"/>
            <a:ext cx="0" cy="33123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C3AB48-6495-6318-3D4E-239373E3197E}"/>
              </a:ext>
            </a:extLst>
          </p:cNvPr>
          <p:cNvSpPr txBox="1"/>
          <p:nvPr/>
        </p:nvSpPr>
        <p:spPr>
          <a:xfrm>
            <a:off x="6203010" y="3140968"/>
            <a:ext cx="2761475" cy="707886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cycles to create node and then segments</a:t>
            </a:r>
            <a:endParaRPr lang="en-US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B84D3E-1F07-6092-8C04-BEA8BBDF75DC}"/>
              </a:ext>
            </a:extLst>
          </p:cNvPr>
          <p:cNvCxnSpPr>
            <a:cxnSpLocks/>
          </p:cNvCxnSpPr>
          <p:nvPr/>
        </p:nvCxnSpPr>
        <p:spPr bwMode="auto">
          <a:xfrm flipH="1">
            <a:off x="6516216" y="3789040"/>
            <a:ext cx="360040" cy="7920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ED614AC-0495-A8E3-14EE-23900BECE5F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427984" y="4293096"/>
            <a:ext cx="4104456" cy="7200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0B71DCB-8729-D21D-A681-69CB2066071F}"/>
              </a:ext>
            </a:extLst>
          </p:cNvPr>
          <p:cNvSpPr txBox="1"/>
          <p:nvPr/>
        </p:nvSpPr>
        <p:spPr>
          <a:xfrm>
            <a:off x="5004048" y="5877272"/>
            <a:ext cx="3253414" cy="707886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block label, assign material properties and mesh size</a:t>
            </a:r>
            <a:endParaRPr lang="en-US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DB3C0A-D54C-69FE-7EEB-9988A2D5FEB2}"/>
              </a:ext>
            </a:extLst>
          </p:cNvPr>
          <p:cNvCxnSpPr>
            <a:cxnSpLocks/>
          </p:cNvCxnSpPr>
          <p:nvPr/>
        </p:nvCxnSpPr>
        <p:spPr bwMode="auto">
          <a:xfrm flipH="1">
            <a:off x="4355976" y="6165304"/>
            <a:ext cx="64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D08D5A1-165C-222A-8443-BC9485828874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3968" y="5741358"/>
            <a:ext cx="0" cy="9529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7391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Define the geometry (iron, coil, air, background)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EE3A78-0B53-CF6B-CD59-4C57DA763B06}"/>
              </a:ext>
            </a:extLst>
          </p:cNvPr>
          <p:cNvSpPr txBox="1"/>
          <p:nvPr/>
        </p:nvSpPr>
        <p:spPr>
          <a:xfrm>
            <a:off x="310475" y="692696"/>
            <a:ext cx="852305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Coil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(127+w_coil, 100)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(127+w_coil, 100+h_coil)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100+h_coil)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100, 127+w_coil, 100)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(127+w_coil, 100, 127+w_coil, 100+h_coil)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(127+w_coil, 100+h_coil, 127, 100+h_coil)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100+h_coil, 127, 100)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mi_addblocklabel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(127+w_coil/2, 100+h_coil/2)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(127+w_coil/2, 100+h_coil/2)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mi_setblockprop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("Copper",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msh_coil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"Coil", 0, 0, turns)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copies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mi_selectrectangle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100, 127+w_coil, 100+h_coil, 4)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mi_copytranslate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-(h_coil+5), 2, 4)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mi_selectrectangle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100-2*(h_coil+5), 127+w_coil, 100+h_coil, 4)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mi_copytranslate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(-336, 0, 1, 4)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change sign of current on one side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mi_selectrectangle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(127, 100-2*(h_coil+5), 127+w_coil, 100+h_coil, 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mi_setblockprop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("Copper",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msh_coil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"Coil", 0, 0, -turns)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D26D7B-DDBB-BE4B-A640-85F7DFF506D3}"/>
              </a:ext>
            </a:extLst>
          </p:cNvPr>
          <p:cNvSpPr txBox="1"/>
          <p:nvPr/>
        </p:nvSpPr>
        <p:spPr>
          <a:xfrm>
            <a:off x="5004048" y="4847680"/>
            <a:ext cx="3672408" cy="1015663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current carrying region, assign the relevant circuit element and number of turns</a:t>
            </a:r>
            <a:endParaRPr lang="en-US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38B52D-48C2-B7CC-FE48-5BE619D11D9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139952" y="4653136"/>
            <a:ext cx="864096" cy="4825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551622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Define the geometry (iron, coil, air, background)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EE3A78-0B53-CF6B-CD59-4C57DA763B06}"/>
              </a:ext>
            </a:extLst>
          </p:cNvPr>
          <p:cNvSpPr txBox="1"/>
          <p:nvPr/>
        </p:nvSpPr>
        <p:spPr>
          <a:xfrm>
            <a:off x="310475" y="692696"/>
            <a:ext cx="852305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Air region (background and gap)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(130, 0)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(-130,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(130, 0,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[4],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[4])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(-130,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[15],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[15])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(-500,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mi_addnode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(-500,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(-500,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-500,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(-500,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-500, 0)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mi_addblocklabel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(0, 10)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(0, 10)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mi_setblockprop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("Air",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msh_gap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mi_addblocklabel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(150, 150)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(150, 150)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mi_setblockprop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("Air",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mi_addblocklabel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(-150, 20)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mi_selectlabel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(-150, 20)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mi_setblockprop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("Air", 0, 6*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msh_gap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161468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Define the geometry (iron, coil, air, background)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EE3A78-0B53-CF6B-CD59-4C57DA763B06}"/>
              </a:ext>
            </a:extLst>
          </p:cNvPr>
          <p:cNvSpPr txBox="1"/>
          <p:nvPr/>
        </p:nvSpPr>
        <p:spPr>
          <a:xfrm>
            <a:off x="310475" y="692696"/>
            <a:ext cx="852305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hide lines in post-processor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((130+x_yoke[4])/2,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[4]/2)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((-130+x_yoke[15])/2,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y_yoke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[15]/2)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mi_setsegmentprop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("", 0, 1, 1)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Boundary conditions on segments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mi_selectrectangle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(-500, 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0, 1)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mi_setsegmentprop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("B perpendicular")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((x_bck-500)/2,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mi_selectsegment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(-500,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y_bck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mi_setsegmentprop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("B parallel")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mi_clearselected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Zoom out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mi_zoomnatural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9181D0-D4A2-87EB-2AD3-0ACEE35AC76D}"/>
              </a:ext>
            </a:extLst>
          </p:cNvPr>
          <p:cNvSpPr txBox="1"/>
          <p:nvPr/>
        </p:nvSpPr>
        <p:spPr>
          <a:xfrm>
            <a:off x="4953869" y="2130381"/>
            <a:ext cx="4057622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600"/>
              </a:spcBef>
            </a:pPr>
            <a:r>
              <a:rPr lang="en-GB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assign boundary conditions</a:t>
            </a:r>
            <a:endParaRPr lang="en-US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552FF23-6A62-57C5-DA5E-924A6962096D}"/>
              </a:ext>
            </a:extLst>
          </p:cNvPr>
          <p:cNvCxnSpPr>
            <a:cxnSpLocks/>
          </p:cNvCxnSpPr>
          <p:nvPr/>
        </p:nvCxnSpPr>
        <p:spPr bwMode="auto">
          <a:xfrm flipH="1">
            <a:off x="4305797" y="2418413"/>
            <a:ext cx="64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5D1F566-B65D-6B7A-C9A7-08F227505369}"/>
              </a:ext>
            </a:extLst>
          </p:cNvPr>
          <p:cNvCxnSpPr>
            <a:cxnSpLocks/>
          </p:cNvCxnSpPr>
          <p:nvPr/>
        </p:nvCxnSpPr>
        <p:spPr bwMode="auto">
          <a:xfrm flipV="1">
            <a:off x="4211960" y="1636688"/>
            <a:ext cx="0" cy="17923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non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614200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766EE00-0C02-3E13-A58A-BAB800764953}"/>
              </a:ext>
            </a:extLst>
          </p:cNvPr>
          <p:cNvSpPr txBox="1"/>
          <p:nvPr/>
        </p:nvSpPr>
        <p:spPr>
          <a:xfrm>
            <a:off x="305780" y="868650"/>
            <a:ext cx="8532440" cy="954107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800" b="0" i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model is now set in the pre-processor, we are ready to mesh and compute the solution</a:t>
            </a:r>
            <a:endParaRPr lang="en-US" sz="2800" b="0" i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CCAF86-09EE-E94A-2F36-A86D18103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8" y="1916832"/>
            <a:ext cx="8959104" cy="35930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DE6D48-7509-29F1-7ED4-9648A2758DBE}"/>
              </a:ext>
            </a:extLst>
          </p:cNvPr>
          <p:cNvSpPr txBox="1"/>
          <p:nvPr/>
        </p:nvSpPr>
        <p:spPr>
          <a:xfrm>
            <a:off x="53498" y="5989350"/>
            <a:ext cx="9037004" cy="369332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GB" sz="1800" b="0" i="0" dirty="0">
                <a:latin typeface="Calibri" panose="020F0502020204030204" pitchFamily="34" charset="0"/>
                <a:cs typeface="Calibri" panose="020F0502020204030204" pitchFamily="34" charset="0"/>
              </a:rPr>
              <a:t>By the way, no need to model separate conductors or even coil blocks, for such designs</a:t>
            </a:r>
          </a:p>
        </p:txBody>
      </p:sp>
    </p:spTree>
    <p:extLst>
      <p:ext uri="{BB962C8B-B14F-4D97-AF65-F5344CB8AC3E}">
        <p14:creationId xmlns:p14="http://schemas.microsoft.com/office/powerpoint/2010/main" val="3294824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Save and mesh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2989EF-1CED-7CC4-CE54-9C5882A5576F}"/>
              </a:ext>
            </a:extLst>
          </p:cNvPr>
          <p:cNvSpPr txBox="1"/>
          <p:nvPr/>
        </p:nvSpPr>
        <p:spPr>
          <a:xfrm>
            <a:off x="467544" y="862713"/>
            <a:ext cx="8532440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Probably best to save before, in any case you need to save before you mesh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B68A45-6008-A6AC-050B-5A29131C30E5}"/>
              </a:ext>
            </a:extLst>
          </p:cNvPr>
          <p:cNvSpPr txBox="1"/>
          <p:nvPr/>
        </p:nvSpPr>
        <p:spPr>
          <a:xfrm>
            <a:off x="739248" y="1673201"/>
            <a:ext cx="3256688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---&gt; </a:t>
            </a:r>
            <a:r>
              <a:rPr lang="en-US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esh ---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en-GB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reate Mesh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22AA5D-C769-B1E0-8BB8-1EC6F0785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1749443"/>
            <a:ext cx="1485976" cy="64773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FD87AD-B66A-0E36-C2CD-214893F3921A}"/>
              </a:ext>
            </a:extLst>
          </p:cNvPr>
          <p:cNvCxnSpPr>
            <a:cxnSpLocks/>
          </p:cNvCxnSpPr>
          <p:nvPr/>
        </p:nvCxnSpPr>
        <p:spPr bwMode="auto">
          <a:xfrm>
            <a:off x="252000" y="3388350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DCE0A68-A67E-0A23-5FC4-C3F6F6267D47}"/>
              </a:ext>
            </a:extLst>
          </p:cNvPr>
          <p:cNvSpPr txBox="1"/>
          <p:nvPr/>
        </p:nvSpPr>
        <p:spPr>
          <a:xfrm>
            <a:off x="310475" y="4717593"/>
            <a:ext cx="85230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Save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mi_saveas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workfolder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.. filename .. ".fem")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Mesh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mi_createmesh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363232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766EE00-0C02-3E13-A58A-BAB800764953}"/>
              </a:ext>
            </a:extLst>
          </p:cNvPr>
          <p:cNvSpPr txBox="1"/>
          <p:nvPr/>
        </p:nvSpPr>
        <p:spPr>
          <a:xfrm>
            <a:off x="92448" y="116632"/>
            <a:ext cx="8959104" cy="52322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800" b="0" i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is the meshed model</a:t>
            </a:r>
            <a:endParaRPr lang="en-US" sz="2800" b="0" i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56921D-39D2-C928-A760-673ED65A01B4}"/>
              </a:ext>
            </a:extLst>
          </p:cNvPr>
          <p:cNvSpPr txBox="1"/>
          <p:nvPr/>
        </p:nvSpPr>
        <p:spPr>
          <a:xfrm>
            <a:off x="305780" y="4797152"/>
            <a:ext cx="8532440" cy="1631216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800" b="0" i="0" dirty="0">
                <a:latin typeface="Calibri" panose="020F0502020204030204" pitchFamily="34" charset="0"/>
                <a:cs typeface="Calibri" panose="020F0502020204030204" pitchFamily="34" charset="0"/>
              </a:rPr>
              <a:t>Notice the finer mesh in the gap; sometimes a separate region can be created for the pole tip, to allow for a finer mesh. The background region can have a coarser mesh – the size of the element is inversely proportional to the field gradient.</a:t>
            </a:r>
          </a:p>
          <a:p>
            <a:pPr>
              <a:spcBef>
                <a:spcPts val="600"/>
              </a:spcBef>
            </a:pPr>
            <a:r>
              <a:rPr lang="en-GB" sz="1800" b="0" i="0" dirty="0">
                <a:latin typeface="Calibri" panose="020F0502020204030204" pitchFamily="34" charset="0"/>
                <a:cs typeface="Calibri" panose="020F0502020204030204" pitchFamily="34" charset="0"/>
              </a:rPr>
              <a:t>Other meshing options are available in FEMM, see under segment and region properties</a:t>
            </a:r>
          </a:p>
          <a:p>
            <a:pPr>
              <a:spcBef>
                <a:spcPts val="600"/>
              </a:spcBef>
            </a:pPr>
            <a:r>
              <a:rPr lang="en-GB" sz="1800" b="0" i="0" dirty="0">
                <a:latin typeface="Calibri" panose="020F0502020204030204" pitchFamily="34" charset="0"/>
                <a:cs typeface="Calibri" panose="020F0502020204030204" pitchFamily="34" charset="0"/>
              </a:rPr>
              <a:t>[If you save via the script, the tab on the bottom left might still display “Untitled”]</a:t>
            </a:r>
            <a:endParaRPr lang="en-US" sz="18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524463-BFA9-0D4E-236A-996CE069A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8" y="980728"/>
            <a:ext cx="8959104" cy="359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9148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Solve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B68A45-6008-A6AC-050B-5A29131C30E5}"/>
              </a:ext>
            </a:extLst>
          </p:cNvPr>
          <p:cNvSpPr txBox="1"/>
          <p:nvPr/>
        </p:nvSpPr>
        <p:spPr>
          <a:xfrm>
            <a:off x="739248" y="1673201"/>
            <a:ext cx="3256688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---&gt; </a:t>
            </a:r>
            <a:r>
              <a:rPr lang="en-GB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nalysis</a:t>
            </a: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 ---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en-GB" sz="2000" b="0" i="0" u="sng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000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nalyze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FD87AD-B66A-0E36-C2CD-214893F3921A}"/>
              </a:ext>
            </a:extLst>
          </p:cNvPr>
          <p:cNvCxnSpPr>
            <a:cxnSpLocks/>
          </p:cNvCxnSpPr>
          <p:nvPr/>
        </p:nvCxnSpPr>
        <p:spPr bwMode="auto">
          <a:xfrm>
            <a:off x="252000" y="3388350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DCE0A68-A67E-0A23-5FC4-C3F6F6267D47}"/>
              </a:ext>
            </a:extLst>
          </p:cNvPr>
          <p:cNvSpPr txBox="1"/>
          <p:nvPr/>
        </p:nvSpPr>
        <p:spPr>
          <a:xfrm>
            <a:off x="310475" y="4717593"/>
            <a:ext cx="8523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Solve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mi_analyze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756358-E223-44D7-04B4-6CFE48F67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5" y="1741592"/>
            <a:ext cx="1447874" cy="6350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1C9C459-88CB-C01D-3021-EA33ED2D29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2420" y="2855545"/>
            <a:ext cx="3035456" cy="250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547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typical quantities of interest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B68A45-6008-A6AC-050B-5A29131C30E5}"/>
              </a:ext>
            </a:extLst>
          </p:cNvPr>
          <p:cNvSpPr txBox="1"/>
          <p:nvPr/>
        </p:nvSpPr>
        <p:spPr>
          <a:xfrm>
            <a:off x="179512" y="836712"/>
            <a:ext cx="8712968" cy="5934958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Flux lines</a:t>
            </a:r>
          </a:p>
          <a:p>
            <a:pPr>
              <a:spcBef>
                <a:spcPts val="1000"/>
              </a:spcBef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Flux density, with or without </a:t>
            </a: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flux lines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Field in the </a:t>
            </a:r>
            <a:r>
              <a:rPr lang="en-GB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center</a:t>
            </a:r>
            <a:endParaRPr lang="en-GB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Polarity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Field plots along a line (absolute or in relative w.r.t. the central field)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Allowed harmonics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Inductance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Lorentz forces on coil</a:t>
            </a: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Fringe field</a:t>
            </a:r>
          </a:p>
          <a:p>
            <a:pPr>
              <a:spcBef>
                <a:spcPts val="1000"/>
              </a:spcBef>
            </a:pPr>
            <a:r>
              <a:rPr lang="en-US" b="0" i="0" dirty="0">
                <a:latin typeface="Calibri" panose="020F0502020204030204" pitchFamily="34" charset="0"/>
                <a:cs typeface="Calibri" panose="020F0502020204030204" pitchFamily="34" charset="0"/>
              </a:rPr>
              <a:t>Magnetic forces on yoke</a:t>
            </a:r>
            <a:endParaRPr lang="en-GB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000"/>
              </a:spcBef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1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load solution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B68A45-6008-A6AC-050B-5A29131C30E5}"/>
              </a:ext>
            </a:extLst>
          </p:cNvPr>
          <p:cNvSpPr txBox="1"/>
          <p:nvPr/>
        </p:nvSpPr>
        <p:spPr>
          <a:xfrm>
            <a:off x="739248" y="1673201"/>
            <a:ext cx="3256688" cy="40011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600"/>
              </a:spcBef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---&gt; </a:t>
            </a:r>
            <a:r>
              <a:rPr lang="en-GB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nalysis</a:t>
            </a: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 ---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en-GB" sz="20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iew Results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BFD87AD-B66A-0E36-C2CD-214893F3921A}"/>
              </a:ext>
            </a:extLst>
          </p:cNvPr>
          <p:cNvCxnSpPr>
            <a:cxnSpLocks/>
          </p:cNvCxnSpPr>
          <p:nvPr/>
        </p:nvCxnSpPr>
        <p:spPr bwMode="auto">
          <a:xfrm>
            <a:off x="252000" y="3388350"/>
            <a:ext cx="86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DCE0A68-A67E-0A23-5FC4-C3F6F6267D47}"/>
              </a:ext>
            </a:extLst>
          </p:cNvPr>
          <p:cNvSpPr txBox="1"/>
          <p:nvPr/>
        </p:nvSpPr>
        <p:spPr>
          <a:xfrm>
            <a:off x="310475" y="4717593"/>
            <a:ext cx="8523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Post-processing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mi_loadsolution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21B5C4-ED7F-B608-C2AD-87EBE2471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766992"/>
            <a:ext cx="1460576" cy="58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73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program of today’s tutorial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7524" y="1412776"/>
            <a:ext cx="8568952" cy="4052391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600"/>
              </a:spcBef>
              <a:buAutoNum type="arabicPeriod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Introduction to the GUI of the FEMM software</a:t>
            </a:r>
          </a:p>
          <a:p>
            <a:pPr marL="514350" indent="-514350">
              <a:spcBef>
                <a:spcPts val="1600"/>
              </a:spcBef>
              <a:buAutoNum type="arabicPeriod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Methodology to create and analyse a FEMM model</a:t>
            </a:r>
          </a:p>
          <a:p>
            <a:pPr marL="514350" indent="-514350">
              <a:spcBef>
                <a:spcPts val="1600"/>
              </a:spcBef>
              <a:buAutoNum type="arabicPeriod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Walk-through example of the FEMM model of a C-shape dipole (from the HIE-ISOLDE facility at CERN) </a:t>
            </a:r>
            <a:r>
              <a:rPr lang="en-GB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with the GUI</a:t>
            </a:r>
          </a:p>
          <a:p>
            <a:pPr marL="971550" lvl="1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Creation of the model</a:t>
            </a:r>
          </a:p>
          <a:p>
            <a:pPr marL="971550" lvl="1" indent="-5143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Analysis and optimisation </a:t>
            </a:r>
          </a:p>
          <a:p>
            <a:pPr marL="514350" indent="-514350">
              <a:spcBef>
                <a:spcPts val="1600"/>
              </a:spcBef>
              <a:buAutoNum type="arabicPeriod"/>
            </a:pPr>
            <a:r>
              <a:rPr lang="en-GB" b="0" i="0" dirty="0">
                <a:latin typeface="Calibri" panose="020F0502020204030204" pitchFamily="34" charset="0"/>
                <a:cs typeface="Calibri" panose="020F0502020204030204" pitchFamily="34" charset="0"/>
              </a:rPr>
              <a:t>Brief introduction to scripts with LUA language</a:t>
            </a:r>
          </a:p>
          <a:p>
            <a:pPr marL="514350" indent="-514350">
              <a:spcBef>
                <a:spcPts val="1600"/>
              </a:spcBef>
              <a:buAutoNum type="arabicPeriod"/>
            </a:pPr>
            <a:endParaRPr lang="en-GB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55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81DBC2C3-06EF-ADED-CFB3-37F22AC2ABC9}"/>
              </a:ext>
            </a:extLst>
          </p:cNvPr>
          <p:cNvGrpSpPr/>
          <p:nvPr/>
        </p:nvGrpSpPr>
        <p:grpSpPr>
          <a:xfrm>
            <a:off x="92448" y="1052736"/>
            <a:ext cx="8959104" cy="3593015"/>
            <a:chOff x="92448" y="1052736"/>
            <a:chExt cx="8959104" cy="35930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B29200-5752-7750-7256-115026CE5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48" y="1052736"/>
              <a:ext cx="8959104" cy="359301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43902E-8D33-89BB-09AD-782FAE33A5E4}"/>
                </a:ext>
              </a:extLst>
            </p:cNvPr>
            <p:cNvSpPr/>
            <p:nvPr/>
          </p:nvSpPr>
          <p:spPr bwMode="auto">
            <a:xfrm>
              <a:off x="4960623" y="3683689"/>
              <a:ext cx="45719" cy="7200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flux lines and B in the </a:t>
            </a:r>
            <a:r>
              <a:rPr lang="en-GB" sz="2800" b="0" i="0" kern="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(as a first check)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E9B80C-7B30-9083-99BE-4FACCC10D3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4488"/>
          <a:stretch/>
        </p:blipFill>
        <p:spPr>
          <a:xfrm>
            <a:off x="5652120" y="4769799"/>
            <a:ext cx="2349621" cy="20044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B1AFAE-868D-ACC1-0F7D-B269EF0869F1}"/>
              </a:ext>
            </a:extLst>
          </p:cNvPr>
          <p:cNvSpPr txBox="1"/>
          <p:nvPr/>
        </p:nvSpPr>
        <p:spPr>
          <a:xfrm>
            <a:off x="-828600" y="5261138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B ≈ 0.98*4e-7*pi*18*6*450/0.050 = 1.197 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B73B82-1EBC-2743-B657-4367F6FB23E8}"/>
              </a:ext>
            </a:extLst>
          </p:cNvPr>
          <p:cNvSpPr txBox="1"/>
          <p:nvPr/>
        </p:nvSpPr>
        <p:spPr>
          <a:xfrm>
            <a:off x="755576" y="5693634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(about 3‰ difference, we report so many digits just to compare, not because they are significant)</a:t>
            </a:r>
          </a:p>
        </p:txBody>
      </p:sp>
    </p:spTree>
    <p:extLst>
      <p:ext uri="{BB962C8B-B14F-4D97-AF65-F5344CB8AC3E}">
        <p14:creationId xmlns:p14="http://schemas.microsoft.com/office/powerpoint/2010/main" val="1364623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5E6C3F5-8CE0-3192-5E11-5377F8FFF370}"/>
              </a:ext>
            </a:extLst>
          </p:cNvPr>
          <p:cNvGrpSpPr/>
          <p:nvPr/>
        </p:nvGrpSpPr>
        <p:grpSpPr>
          <a:xfrm>
            <a:off x="92448" y="1352962"/>
            <a:ext cx="8959104" cy="3593015"/>
            <a:chOff x="92448" y="1352962"/>
            <a:chExt cx="8959104" cy="359301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BFA4560-1D34-471A-7B66-F691D7D6C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48" y="1352962"/>
              <a:ext cx="8959104" cy="3593015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18CE527-C7ED-9193-982F-C8AFFC4FEC7D}"/>
                </a:ext>
              </a:extLst>
            </p:cNvPr>
            <p:cNvSpPr/>
            <p:nvPr/>
          </p:nvSpPr>
          <p:spPr bwMode="auto">
            <a:xfrm>
              <a:off x="4949504" y="3993949"/>
              <a:ext cx="72008" cy="45719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line plots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A6A3F1-B1D0-F8E8-AF40-79084958B198}"/>
              </a:ext>
            </a:extLst>
          </p:cNvPr>
          <p:cNvSpPr txBox="1"/>
          <p:nvPr/>
        </p:nvSpPr>
        <p:spPr>
          <a:xfrm>
            <a:off x="92448" y="5356373"/>
            <a:ext cx="7575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 a contour</a:t>
            </a:r>
          </a:p>
          <a:p>
            <a:pPr lvl="1" indent="-277813"/>
            <a:r>
              <a:rPr lang="en-US" sz="16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left mouse click for existing point</a:t>
            </a:r>
          </a:p>
          <a:p>
            <a:pPr lvl="1" indent="-277813"/>
            <a:r>
              <a:rPr lang="en-US" sz="16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right mouse click to add a point (snapping to grid points if convenient)</a:t>
            </a:r>
          </a:p>
          <a:p>
            <a:pPr lvl="1" indent="-277813"/>
            <a:r>
              <a:rPr lang="en-US" sz="16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to remove the last selected node</a:t>
            </a:r>
          </a:p>
          <a:p>
            <a:pPr lvl="1" indent="-277813"/>
            <a:r>
              <a:rPr lang="en-US" sz="16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to unselect the contour</a:t>
            </a:r>
            <a:endParaRPr lang="en-GB" sz="16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C5DBA34-98E8-CF87-E221-9F3552B0DAA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71800" y="4762267"/>
            <a:ext cx="432048" cy="82697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0414384-5710-A8E7-F9F1-D8254C4E2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685" y="2245692"/>
            <a:ext cx="2749691" cy="20892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3F0AD43-43E6-734A-DFC1-F0170B4C13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98" t="2205" r="80148" b="91564"/>
          <a:stretch/>
        </p:blipFill>
        <p:spPr>
          <a:xfrm>
            <a:off x="2051720" y="738372"/>
            <a:ext cx="7707697" cy="965474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D8D2FC7-4B68-E611-6B70-AB8DB9FB646D}"/>
              </a:ext>
            </a:extLst>
          </p:cNvPr>
          <p:cNvCxnSpPr>
            <a:cxnSpLocks/>
          </p:cNvCxnSpPr>
          <p:nvPr/>
        </p:nvCxnSpPr>
        <p:spPr bwMode="auto">
          <a:xfrm flipV="1">
            <a:off x="2555776" y="1411835"/>
            <a:ext cx="1368152" cy="409320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C5DBA34-98E8-CF87-E221-9F3552B0DAA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29377" y="1703846"/>
            <a:ext cx="910775" cy="5285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983839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2D plots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7081C86-9BA8-5F46-62C0-CF19490733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36" t="25609" r="78196" b="72721"/>
          <a:stretch/>
        </p:blipFill>
        <p:spPr>
          <a:xfrm>
            <a:off x="3076575" y="3116581"/>
            <a:ext cx="2990850" cy="624838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3E2E960-CB31-8D95-144B-8C56D7B0A71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314845" y="2572734"/>
            <a:ext cx="1105027" cy="543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76CD025-8606-45E8-2C36-25AB720C98B3}"/>
              </a:ext>
            </a:extLst>
          </p:cNvPr>
          <p:cNvCxnSpPr>
            <a:cxnSpLocks/>
          </p:cNvCxnSpPr>
          <p:nvPr/>
        </p:nvCxnSpPr>
        <p:spPr bwMode="auto">
          <a:xfrm flipV="1">
            <a:off x="4139952" y="2572734"/>
            <a:ext cx="2689204" cy="543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5AB1F9D-00D0-75DA-A1F2-BDF026F275B4}"/>
              </a:ext>
            </a:extLst>
          </p:cNvPr>
          <p:cNvCxnSpPr>
            <a:cxnSpLocks/>
          </p:cNvCxnSpPr>
          <p:nvPr/>
        </p:nvCxnSpPr>
        <p:spPr bwMode="auto">
          <a:xfrm>
            <a:off x="5580112" y="3741419"/>
            <a:ext cx="1249044" cy="7677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8789A1A-7F3F-D229-223D-9F42C25D373B}"/>
              </a:ext>
            </a:extLst>
          </p:cNvPr>
          <p:cNvCxnSpPr>
            <a:cxnSpLocks/>
          </p:cNvCxnSpPr>
          <p:nvPr/>
        </p:nvCxnSpPr>
        <p:spPr bwMode="auto">
          <a:xfrm flipH="1">
            <a:off x="2314845" y="3789040"/>
            <a:ext cx="2617195" cy="7200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B4D040A-E5B2-A644-21F5-F0989A7A5F8A}"/>
              </a:ext>
            </a:extLst>
          </p:cNvPr>
          <p:cNvSpPr txBox="1"/>
          <p:nvPr/>
        </p:nvSpPr>
        <p:spPr>
          <a:xfrm>
            <a:off x="1780431" y="273712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mesh</a:t>
            </a:r>
            <a:endParaRPr lang="en-GB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77EC2F1-35FF-E914-EAD3-AEC46039EAE9}"/>
              </a:ext>
            </a:extLst>
          </p:cNvPr>
          <p:cNvSpPr txBox="1"/>
          <p:nvPr/>
        </p:nvSpPr>
        <p:spPr>
          <a:xfrm>
            <a:off x="6156176" y="273712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flux lines</a:t>
            </a:r>
            <a:endParaRPr lang="en-GB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0138258-1EC1-A845-5063-394AE0DEBEF2}"/>
              </a:ext>
            </a:extLst>
          </p:cNvPr>
          <p:cNvSpPr txBox="1"/>
          <p:nvPr/>
        </p:nvSpPr>
        <p:spPr>
          <a:xfrm>
            <a:off x="1661399" y="3896325"/>
            <a:ext cx="1681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density</a:t>
            </a:r>
            <a:endParaRPr lang="en-GB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0D60C4F-0830-3406-FC2E-544576193F21}"/>
              </a:ext>
            </a:extLst>
          </p:cNvPr>
          <p:cNvSpPr txBox="1"/>
          <p:nvPr/>
        </p:nvSpPr>
        <p:spPr>
          <a:xfrm>
            <a:off x="6588224" y="3896325"/>
            <a:ext cx="1681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vectors</a:t>
            </a:r>
            <a:endParaRPr lang="en-GB" sz="2000" b="0" i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7A725A-1956-4DC2-C7DD-A1793A201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97" y="820044"/>
            <a:ext cx="4370295" cy="17526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5F5E7E3-0C29-1C1C-31FD-567B305F96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97" y="4509120"/>
            <a:ext cx="4370295" cy="17526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D6A31C-7E72-BE0B-E66E-ADB2D53612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4008" y="4509120"/>
            <a:ext cx="4370295" cy="17526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DC15F6-A540-DF4D-CB2C-EC2ADE4131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08" y="820044"/>
            <a:ext cx="4370295" cy="175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19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926B3819-B074-A5CE-B90A-9E3ED6B25E65}"/>
              </a:ext>
            </a:extLst>
          </p:cNvPr>
          <p:cNvGrpSpPr/>
          <p:nvPr/>
        </p:nvGrpSpPr>
        <p:grpSpPr>
          <a:xfrm>
            <a:off x="92448" y="1595418"/>
            <a:ext cx="8959104" cy="3593015"/>
            <a:chOff x="92448" y="1595418"/>
            <a:chExt cx="8959104" cy="359301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A98D01-9E3D-0B50-CA2D-C6E9B6858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48" y="1595418"/>
              <a:ext cx="8959104" cy="3593015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880FBA2-4497-66C4-F280-FA9E5FE4D89A}"/>
                </a:ext>
              </a:extLst>
            </p:cNvPr>
            <p:cNvSpPr/>
            <p:nvPr/>
          </p:nvSpPr>
          <p:spPr bwMode="auto">
            <a:xfrm>
              <a:off x="4974206" y="4221088"/>
              <a:ext cx="45719" cy="72008"/>
            </a:xfrm>
            <a:prstGeom prst="ellipse">
              <a:avLst/>
            </a:pr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integrals over a block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728F09-269C-514E-19A8-CFC9CCEBF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382" y="3818713"/>
            <a:ext cx="2667137" cy="102240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CF2638-A609-B197-0BED-7B6BF2748580}"/>
              </a:ext>
            </a:extLst>
          </p:cNvPr>
          <p:cNvCxnSpPr>
            <a:cxnSpLocks/>
          </p:cNvCxnSpPr>
          <p:nvPr/>
        </p:nvCxnSpPr>
        <p:spPr bwMode="auto">
          <a:xfrm>
            <a:off x="4211960" y="1988840"/>
            <a:ext cx="3008465" cy="16561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C421FE-7D36-8FA7-AF26-8B25DEA5035D}"/>
              </a:ext>
            </a:extLst>
          </p:cNvPr>
          <p:cNvCxnSpPr>
            <a:cxnSpLocks/>
          </p:cNvCxnSpPr>
          <p:nvPr/>
        </p:nvCxnSpPr>
        <p:spPr bwMode="auto">
          <a:xfrm>
            <a:off x="6384968" y="1472114"/>
            <a:ext cx="915841" cy="21009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5F8A75C-778F-E4F6-75A5-C259DCC33C76}"/>
              </a:ext>
            </a:extLst>
          </p:cNvPr>
          <p:cNvCxnSpPr>
            <a:cxnSpLocks/>
          </p:cNvCxnSpPr>
          <p:nvPr/>
        </p:nvCxnSpPr>
        <p:spPr bwMode="auto">
          <a:xfrm>
            <a:off x="3203848" y="1894577"/>
            <a:ext cx="1485312" cy="21824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7C55E1F-3764-9FB9-26E6-85334CED42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1309" y="5105231"/>
            <a:ext cx="3010055" cy="16637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3E93F7-DAE9-7671-BFBA-09D3EA7E6D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98" t="2205" r="80148" b="91564"/>
          <a:stretch/>
        </p:blipFill>
        <p:spPr>
          <a:xfrm>
            <a:off x="850280" y="1141114"/>
            <a:ext cx="7707697" cy="96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4452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inductance (from concatenated flux)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3E93F7-DAE9-7671-BFBA-09D3EA7E6D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8" t="2205" r="80148" b="91564"/>
          <a:stretch/>
        </p:blipFill>
        <p:spPr>
          <a:xfrm>
            <a:off x="827584" y="1134159"/>
            <a:ext cx="7707697" cy="96547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C421FE-7D36-8FA7-AF26-8B25DEA5035D}"/>
              </a:ext>
            </a:extLst>
          </p:cNvPr>
          <p:cNvCxnSpPr>
            <a:cxnSpLocks/>
            <a:endCxn id="5" idx="0"/>
          </p:cNvCxnSpPr>
          <p:nvPr/>
        </p:nvCxnSpPr>
        <p:spPr bwMode="auto">
          <a:xfrm flipH="1">
            <a:off x="2919109" y="2053933"/>
            <a:ext cx="1508875" cy="6909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1E23C82-41B7-66E0-010F-8C2935DDB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2744924"/>
            <a:ext cx="3606985" cy="25845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76F268C-3482-4BF1-67E4-709B40AF4C1F}"/>
              </a:ext>
            </a:extLst>
          </p:cNvPr>
          <p:cNvSpPr txBox="1"/>
          <p:nvPr/>
        </p:nvSpPr>
        <p:spPr>
          <a:xfrm>
            <a:off x="5241045" y="2636912"/>
            <a:ext cx="3312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L = 2*37.3 = 74.6 </a:t>
            </a:r>
            <a:r>
              <a:rPr lang="en-US" sz="2000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mH</a:t>
            </a: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</a:p>
          <a:p>
            <a:pPr algn="ctr"/>
            <a:endParaRPr lang="en-US" sz="1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The factor 2 is because we model only half the dipole</a:t>
            </a:r>
          </a:p>
          <a:p>
            <a:endParaRPr lang="en-US" sz="1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The result is per m, as we set 1 m depth; to get the total inductance, you can multiply by the magnetic length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6E3983-04C3-3278-0512-6DC607F0FE17}"/>
              </a:ext>
            </a:extLst>
          </p:cNvPr>
          <p:cNvSpPr txBox="1"/>
          <p:nvPr/>
        </p:nvSpPr>
        <p:spPr>
          <a:xfrm>
            <a:off x="935596" y="5513825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L ≈ 0.98*4e-7*pi*(18*6)^2*(180+1.2*50)/50 = 68.9 </a:t>
            </a:r>
            <a:r>
              <a:rPr lang="en-US" sz="2000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mH</a:t>
            </a:r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1AFEFD-788E-C5E7-E7A2-1405A0A367D5}"/>
              </a:ext>
            </a:extLst>
          </p:cNvPr>
          <p:cNvSpPr txBox="1"/>
          <p:nvPr/>
        </p:nvSpPr>
        <p:spPr>
          <a:xfrm>
            <a:off x="413538" y="5974798"/>
            <a:ext cx="80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In reality, the inductance is non-linear and it depends on the current (and on the frequency), plus there is the contribution of the coil heads</a:t>
            </a:r>
          </a:p>
        </p:txBody>
      </p:sp>
    </p:spTree>
    <p:extLst>
      <p:ext uri="{BB962C8B-B14F-4D97-AF65-F5344CB8AC3E}">
        <p14:creationId xmlns:p14="http://schemas.microsoft.com/office/powerpoint/2010/main" val="38831763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34FEA7D-EC72-861F-6947-9EE6A9285496}"/>
              </a:ext>
            </a:extLst>
          </p:cNvPr>
          <p:cNvGrpSpPr/>
          <p:nvPr/>
        </p:nvGrpSpPr>
        <p:grpSpPr>
          <a:xfrm>
            <a:off x="92448" y="692696"/>
            <a:ext cx="8959104" cy="3593015"/>
            <a:chOff x="92448" y="692696"/>
            <a:chExt cx="8959104" cy="359301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462019B-1CCE-7182-D740-1455F3835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48" y="692696"/>
              <a:ext cx="8959104" cy="359301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93DE38D-3C55-FAF6-C426-193528D1D2DE}"/>
                </a:ext>
              </a:extLst>
            </p:cNvPr>
            <p:cNvSpPr/>
            <p:nvPr/>
          </p:nvSpPr>
          <p:spPr bwMode="auto">
            <a:xfrm>
              <a:off x="4994521" y="3289748"/>
              <a:ext cx="45719" cy="72008"/>
            </a:xfrm>
            <a:prstGeom prst="rect">
              <a:avLst/>
            </a:prstGeom>
            <a:solidFill>
              <a:srgbClr val="00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inductance (from magnetic energy)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6F268C-3482-4BF1-67E4-709B40AF4C1F}"/>
              </a:ext>
            </a:extLst>
          </p:cNvPr>
          <p:cNvSpPr txBox="1"/>
          <p:nvPr/>
        </p:nvSpPr>
        <p:spPr>
          <a:xfrm>
            <a:off x="4355976" y="5013176"/>
            <a:ext cx="4036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i="0" dirty="0">
                <a:latin typeface="Calibri" panose="020F0502020204030204" pitchFamily="34" charset="0"/>
                <a:cs typeface="Calibri" panose="020F0502020204030204" pitchFamily="34" charset="0"/>
              </a:rPr>
              <a:t>L = 2*2*3729.23/450^2 = 73.7 </a:t>
            </a:r>
            <a:r>
              <a:rPr lang="en-US" sz="2000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mH</a:t>
            </a:r>
            <a:r>
              <a:rPr lang="en-US" sz="2000" b="0" i="0"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  <a:endParaRPr lang="en-US" sz="20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DCA929A-3B57-50F6-D472-0471E5041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8691" y="3625684"/>
            <a:ext cx="2667137" cy="102240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A9ADD46-0A52-EFEF-67F6-EFC1A4344D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255" y="4501518"/>
            <a:ext cx="3010055" cy="166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9819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a few Lua commands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FB872E-0C3F-2A0B-2D0C-ACEA2517EAEA}"/>
              </a:ext>
            </a:extLst>
          </p:cNvPr>
          <p:cNvSpPr txBox="1"/>
          <p:nvPr/>
        </p:nvSpPr>
        <p:spPr>
          <a:xfrm>
            <a:off x="310475" y="692696"/>
            <a:ext cx="852305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Post-processing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The flux lines plot is loaded by default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mi_loadsolution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mo_savebitmap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workfolder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.. filename .. "_flux.bmp")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mo_savemetafile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workfolder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.. filename .. "_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flux.emf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Field density plot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B_min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B_max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1.5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mo_showdensityplot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(1,B_min,B_max,0,"bmag") 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Field at 0,0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A, B1, B2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mo_getpointvalues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(0, 0)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print("B @ x=0; y=0")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Bx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", B1, " T")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print("By = ", B2, " T")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Plot field in the aperture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w_GFR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120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mo_addcontour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(-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w_GFR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/2, 0)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mo_addcontour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w_GFR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/2, 0)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mo_makeplot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(2, 200) -- plot in FEMM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mo_makeplot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(2, 50,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workfolder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.. filename .. "_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By_midplane.emf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") -- save image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mo_makeplot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(2, 50,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workfolder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.. filename .. "_By_midplane.txt", 0) -- print it to a file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mo_clearcontour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806349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73F6576-E799-1AE0-38AB-2C7FBAC00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a few Lua commands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FB872E-0C3F-2A0B-2D0C-ACEA2517EAEA}"/>
              </a:ext>
            </a:extLst>
          </p:cNvPr>
          <p:cNvSpPr txBox="1"/>
          <p:nvPr/>
        </p:nvSpPr>
        <p:spPr>
          <a:xfrm>
            <a:off x="310475" y="692696"/>
            <a:ext cx="852305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Lorentz forces in the coil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mo_selectblock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(127+w_coil/2, 100+h_coil/2)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mo_selectblock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(127+w_coil/2, 100+h_coil/2-(h_coil+5))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mo_selectblock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(127+w_coil/2, 100+h_coil/2-2*(h_coil+5))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mo_blockintegral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(11)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",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" N")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Fy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mo_blockintegral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(12)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Fy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",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Fy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" N")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mo_clearblock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Energy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mo_groupselectblock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U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mo_blockintegral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(2)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print("Energy = ", U, " J")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mo_clearblock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Inductance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--&gt; from concatenated flux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volts,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flux_re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mo_getcircuitproperties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("Coil")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Fy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",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flux_re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, " N")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L_fl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2*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flux_re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curr</a:t>
            </a:r>
            <a:endParaRPr lang="en-GB" sz="1200" b="0" i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print("Inductance (from concatenated flux) = ",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L_fl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*1000, "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mH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alternative: select all coil blocks then get the flux linkage as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mo_blockintegral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(0)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-- --&gt; from energy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mo_groupselectblock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U =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mo_blockintegral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(2)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mo_clearblock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L_en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 = 2*2*U/curr^2</a:t>
            </a:r>
          </a:p>
          <a:p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print("Inductance (from energy) = ",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L_en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*1000, " </a:t>
            </a:r>
            <a:r>
              <a:rPr lang="en-GB" sz="1200" b="0" i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mH</a:t>
            </a:r>
            <a:r>
              <a:rPr lang="en-GB" sz="1200" b="0" i="0" dirty="0">
                <a:latin typeface="Courier New" panose="02070309020205020404" pitchFamily="49" charset="0"/>
                <a:cs typeface="Courier New" panose="02070309020205020404" pitchFamily="49" charset="0"/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1599352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Post-processing: allowed harmonics</a:t>
            </a:r>
          </a:p>
          <a:p>
            <a:pPr algn="l">
              <a:lnSpc>
                <a:spcPct val="110000"/>
              </a:lnSpc>
            </a:pPr>
            <a:endParaRPr lang="en-US" sz="2800" b="0" i="0" kern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790828"/>
            <a:ext cx="8496944" cy="5632311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LUA script to compute multipoles in FEMM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Few standard cases are considered: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 * dipole 180 deg (ex. C shape)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 * dipole 90 deg (ex. H shape)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 * quadrupole 45 deg (ex. standard symmetric quadrupole)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In all cases, the center is 0, 0 and the skew coefficients are 0 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The script computes two sets of multipoles: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 * one from A (the vector potential)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 * another one from a radial projection of B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They should be the same, so the difference in a way shows 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how much to trust these numbers; the ones from A should be better, 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as this is the finite element solution without further manipulations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(derivation, radial projection) while B is rougher (linear elements, 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so B is constant over each triangle), but then it's smoothed out in the postprocessor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spcBef>
                <a:spcPts val="0"/>
              </a:spcBef>
            </a:pPr>
            <a:endParaRPr lang="en-GB" sz="1200" b="0" i="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case_index = 1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-- 1 ===&gt; dipole 180 deg (ex. C shape)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-- 2 ===&gt; dipole 90 deg (ex. H shape)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-- 3 ===&gt; quadrupole 45 deg (ex. standard symmetric quadrupole)</a:t>
            </a:r>
          </a:p>
          <a:p>
            <a:pPr>
              <a:spcBef>
                <a:spcPts val="0"/>
              </a:spcBef>
            </a:pPr>
            <a:endParaRPr lang="en-GB" sz="1200" b="0" i="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nh = 15 -- number of harmonics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np = 256 -- number of samples points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R = 2*25/3 -- reference radius</a:t>
            </a:r>
          </a:p>
          <a:p>
            <a:pPr>
              <a:spcBef>
                <a:spcPts val="0"/>
              </a:spcBef>
            </a:pPr>
            <a:r>
              <a:rPr lang="en-GB" sz="1200" b="0" i="0" noProof="1">
                <a:latin typeface="Courier New" panose="02070309020205020404" pitchFamily="49" charset="0"/>
                <a:cs typeface="Courier New" panose="02070309020205020404" pitchFamily="49" charset="0"/>
              </a:rPr>
              <a:t>Rs = 0.95*25 -- sampling radius, can be the same as R or the largest still in the air</a:t>
            </a:r>
          </a:p>
        </p:txBody>
      </p:sp>
      <p:sp>
        <p:nvSpPr>
          <p:cNvPr id="4" name="Text Box 36">
            <a:extLst>
              <a:ext uri="{FF2B5EF4-FFF2-40B4-BE49-F238E27FC236}">
                <a16:creationId xmlns:a16="http://schemas.microsoft.com/office/drawing/2014/main" id="{1F1924DE-98D5-4EB4-B67F-D1ACCEC50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8383" y="434861"/>
            <a:ext cx="2855907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en-US" sz="2000" b="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algn="ctr"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(This is just the start, see the script </a:t>
            </a:r>
            <a:r>
              <a:rPr lang="en-US" sz="2000" b="0" i="0" dirty="0" err="1">
                <a:highlight>
                  <a:srgbClr val="FFCC66"/>
                </a:highlight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multipoles_femm.lua</a:t>
            </a:r>
            <a:endParaRPr lang="en-US" sz="2000" b="0" i="0" dirty="0">
              <a:highlight>
                <a:srgbClr val="FFCC66"/>
              </a:highlight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algn="ctr"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on the Indico page)</a:t>
            </a:r>
            <a:endParaRPr lang="en-US" b="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649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6341B8-C3D7-08CA-6A17-A4E9E643F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620688"/>
            <a:ext cx="8054499" cy="6000762"/>
          </a:xfrm>
          <a:prstGeom prst="rect">
            <a:avLst/>
          </a:prstGeom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C82D6CE7-66A5-549B-DA6F-E61826AC3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download the software, go to </a:t>
            </a:r>
            <a:r>
              <a:rPr lang="en-US" sz="2800" b="0" kern="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www.femm.info</a:t>
            </a:r>
            <a:r>
              <a:rPr lang="en-US" sz="2800" b="0" kern="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0861EEE-DF59-BA19-0EDE-D675BE3622BC}"/>
              </a:ext>
            </a:extLst>
          </p:cNvPr>
          <p:cNvCxnSpPr>
            <a:cxnSpLocks/>
          </p:cNvCxnSpPr>
          <p:nvPr/>
        </p:nvCxnSpPr>
        <p:spPr bwMode="auto">
          <a:xfrm>
            <a:off x="683568" y="3284984"/>
            <a:ext cx="792088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FCA6A94-E97C-4F4F-9DB5-B2064389D42B}"/>
              </a:ext>
            </a:extLst>
          </p:cNvPr>
          <p:cNvSpPr txBox="1"/>
          <p:nvPr/>
        </p:nvSpPr>
        <p:spPr>
          <a:xfrm>
            <a:off x="971600" y="6037257"/>
            <a:ext cx="29163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FEMM is a freeware!</a:t>
            </a:r>
          </a:p>
        </p:txBody>
      </p:sp>
    </p:spTree>
    <p:extLst>
      <p:ext uri="{BB962C8B-B14F-4D97-AF65-F5344CB8AC3E}">
        <p14:creationId xmlns:p14="http://schemas.microsoft.com/office/powerpoint/2010/main" val="2405320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53A213-10AF-AD5B-65BC-EBAEEF21E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404664"/>
            <a:ext cx="4387189" cy="62049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37D3A2-D6E6-BDE3-4A30-B5D60ADA9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416" y="404664"/>
            <a:ext cx="4387189" cy="62049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84FC2B-3814-CD8D-5B1D-98F7FFF242E9}"/>
              </a:ext>
            </a:extLst>
          </p:cNvPr>
          <p:cNvSpPr txBox="1"/>
          <p:nvPr/>
        </p:nvSpPr>
        <p:spPr>
          <a:xfrm>
            <a:off x="4710718" y="4193605"/>
            <a:ext cx="4179888" cy="132343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en-US" sz="2000" b="0" i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b="0" i="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Windows</a:t>
            </a:r>
            <a:r>
              <a:rPr lang="en-US" sz="2000" b="0" i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users: </a:t>
            </a:r>
            <a: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just install FEMM</a:t>
            </a:r>
          </a:p>
          <a:p>
            <a:pPr>
              <a:spcBef>
                <a:spcPts val="0"/>
              </a:spcBef>
            </a:pPr>
            <a:endParaRPr lang="en-US" sz="2000" b="0" i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2000" b="0" i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000" b="0" i="0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Linux or Mac</a:t>
            </a:r>
            <a:r>
              <a:rPr lang="en-US" sz="2000" b="0" i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users: </a:t>
            </a:r>
            <a:r>
              <a:rPr lang="en-US" sz="20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in this slide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B6C851-D875-3825-59DC-A44719D78E48}"/>
              </a:ext>
            </a:extLst>
          </p:cNvPr>
          <p:cNvSpPr/>
          <p:nvPr/>
        </p:nvSpPr>
        <p:spPr bwMode="auto">
          <a:xfrm>
            <a:off x="323528" y="4360928"/>
            <a:ext cx="4032448" cy="1948391"/>
          </a:xfrm>
          <a:prstGeom prst="rect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3EE8C4-4B10-C472-AF45-E0C4689B8FE0}"/>
              </a:ext>
            </a:extLst>
          </p:cNvPr>
          <p:cNvSpPr/>
          <p:nvPr/>
        </p:nvSpPr>
        <p:spPr bwMode="auto">
          <a:xfrm>
            <a:off x="4747640" y="620688"/>
            <a:ext cx="4030736" cy="936104"/>
          </a:xfrm>
          <a:prstGeom prst="rect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082C5CE-E8B8-384C-CF2C-FA6D3F283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install the software</a:t>
            </a:r>
          </a:p>
        </p:txBody>
      </p:sp>
    </p:spTree>
    <p:extLst>
      <p:ext uri="{BB962C8B-B14F-4D97-AF65-F5344CB8AC3E}">
        <p14:creationId xmlns:p14="http://schemas.microsoft.com/office/powerpoint/2010/main" val="3253172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FEMM can be used in different ways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268760"/>
            <a:ext cx="9144000" cy="370357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800" b="0" i="0" dirty="0">
                <a:latin typeface="Calibri" panose="020F0502020204030204" pitchFamily="34" charset="0"/>
                <a:cs typeface="Calibri" panose="020F0502020204030204" pitchFamily="34" charset="0"/>
              </a:rPr>
              <a:t>Through the GUI (Graphical User Interface)</a:t>
            </a:r>
          </a:p>
          <a:p>
            <a:pPr marL="457200" indent="-4572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800" b="0" i="0" dirty="0">
                <a:latin typeface="Calibri" panose="020F0502020204030204" pitchFamily="34" charset="0"/>
                <a:cs typeface="Calibri" panose="020F0502020204030204" pitchFamily="34" charset="0"/>
              </a:rPr>
              <a:t>Through scripting, either with the embedded Lua, or with MATLAB®, GNU Octave, Python, etc.</a:t>
            </a:r>
          </a:p>
          <a:p>
            <a:pPr marL="457200" indent="-4572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800" b="0" i="0" dirty="0">
                <a:latin typeface="Calibri" panose="020F0502020204030204" pitchFamily="34" charset="0"/>
                <a:cs typeface="Calibri" panose="020F0502020204030204" pitchFamily="34" charset="0"/>
              </a:rPr>
              <a:t>Through a mix of GUI and scripting</a:t>
            </a:r>
          </a:p>
          <a:p>
            <a:pPr>
              <a:spcBef>
                <a:spcPts val="1600"/>
              </a:spcBef>
            </a:pPr>
            <a:endParaRPr lang="en-GB" sz="14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600"/>
              </a:spcBef>
            </a:pPr>
            <a:r>
              <a:rPr lang="en-GB" sz="2800" b="0" i="0" dirty="0">
                <a:latin typeface="Calibri" panose="020F0502020204030204" pitchFamily="34" charset="0"/>
                <a:cs typeface="Calibri" panose="020F0502020204030204" pitchFamily="34" charset="0"/>
              </a:rPr>
              <a:t>For details, see the </a:t>
            </a:r>
            <a:r>
              <a:rPr lang="en-GB" sz="2800" b="0" i="0" u="sng" dirty="0">
                <a:latin typeface="Calibri" panose="020F0502020204030204" pitchFamily="34" charset="0"/>
                <a:cs typeface="Calibri" panose="020F0502020204030204" pitchFamily="34" charset="0"/>
              </a:rPr>
              <a:t>excellent FEMM manual</a:t>
            </a:r>
            <a:endParaRPr lang="en-GB" sz="2000" b="0" i="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600"/>
              </a:spcBef>
            </a:pPr>
            <a:endParaRPr lang="en-GB" sz="14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31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94856"/>
            <a:ext cx="8136904" cy="5863144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CAS on Resistive and Superconducting Magnets, 2023</a:t>
            </a:r>
          </a:p>
          <a:p>
            <a:pPr>
              <a:spcBef>
                <a:spcPts val="600"/>
              </a:spcBef>
              <a:tabLst>
                <a:tab pos="357188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https://indico.cern.ch/event/1227234/contributions/</a:t>
            </a: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ts val="600"/>
              </a:spcBef>
              <a:tabLst>
                <a:tab pos="357188" algn="l"/>
              </a:tabLst>
            </a:pPr>
            <a:r>
              <a:rPr lang="en-GB" sz="2100" b="0" i="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See “RT magnet design, fabrication and testing” lectures from Attilio</a:t>
            </a:r>
          </a:p>
          <a:p>
            <a:pPr>
              <a:spcBef>
                <a:spcPts val="600"/>
              </a:spcBef>
              <a:tabLst>
                <a:tab pos="357188" algn="l"/>
              </a:tabLst>
            </a:pPr>
            <a:r>
              <a:rPr lang="en-GB" sz="2100" b="0" i="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See also “Hands-on - Block 2 - Resistive magnet design”</a:t>
            </a:r>
          </a:p>
          <a:p>
            <a:pPr>
              <a:spcBef>
                <a:spcPts val="600"/>
              </a:spcBef>
              <a:tabLst>
                <a:tab pos="357188" algn="l"/>
              </a:tabLst>
            </a:pPr>
            <a:endParaRPr lang="en-GB" sz="2100" b="0" i="0" dirty="0">
              <a:solidFill>
                <a:srgbClr val="9696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J. Bauche and A. </a:t>
            </a:r>
            <a:r>
              <a:rPr lang="en-GB" sz="2100" b="0" i="0" dirty="0" err="1">
                <a:latin typeface="Calibri" panose="020F0502020204030204" pitchFamily="34" charset="0"/>
                <a:cs typeface="Calibri" panose="020F0502020204030204" pitchFamily="34" charset="0"/>
              </a:rPr>
              <a:t>Aloev</a:t>
            </a: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, Design of the beam transfer line magnets for HIE-ISOLDE, IPAC2014 conference, Dresden</a:t>
            </a:r>
          </a:p>
          <a:p>
            <a:pPr>
              <a:spcBef>
                <a:spcPts val="600"/>
              </a:spcBef>
              <a:tabLst>
                <a:tab pos="357188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https://accelconf.web.cern.ch/IPAC2014/papers/tupro104.pdf</a:t>
            </a:r>
            <a:endParaRPr lang="en-GB" sz="21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lvl="1" indent="-357188">
              <a:spcBef>
                <a:spcPts val="600"/>
              </a:spcBef>
              <a:tabLst>
                <a:tab pos="357188" algn="l"/>
              </a:tabLst>
            </a:pPr>
            <a:r>
              <a:rPr lang="en-GB" sz="2100" b="0" i="0" dirty="0">
                <a:solidFill>
                  <a:srgbClr val="9696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This describes the bending magnet of the tutorial</a:t>
            </a:r>
          </a:p>
          <a:p>
            <a:pPr marL="357188" lvl="1" indent="-357188">
              <a:spcBef>
                <a:spcPts val="600"/>
              </a:spcBef>
              <a:tabLst>
                <a:tab pos="357188" algn="l"/>
              </a:tabLst>
            </a:pPr>
            <a:endParaRPr lang="en-GB" sz="2100" b="0" i="0" dirty="0">
              <a:solidFill>
                <a:srgbClr val="9696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T. Zickler, Numerical design of a normal-conducting, iron-dominated electro-magnet using FEMM 4.2, JUAS2016</a:t>
            </a:r>
          </a:p>
          <a:p>
            <a:pPr marL="357188" indent="-357188">
              <a:spcBef>
                <a:spcPts val="600"/>
              </a:spcBef>
              <a:tabLst>
                <a:tab pos="447675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https://indico.cern.ch/event/471931/contributions/1149654</a:t>
            </a:r>
            <a:endParaRPr lang="en-GB" sz="2100" b="0" i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357188">
              <a:spcBef>
                <a:spcPts val="600"/>
              </a:spcBef>
              <a:tabLst>
                <a:tab pos="447675" algn="l"/>
              </a:tabLst>
            </a:pPr>
            <a:r>
              <a:rPr lang="en-GB" sz="2100" b="0" i="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100" b="0" i="0" dirty="0">
                <a:solidFill>
                  <a:srgbClr val="B2B2B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[though you need to ask for access now]</a:t>
            </a:r>
          </a:p>
          <a:p>
            <a:pPr marL="357188" lvl="1" indent="-357188">
              <a:spcBef>
                <a:spcPts val="600"/>
              </a:spcBef>
              <a:tabLst>
                <a:tab pos="357188" algn="l"/>
              </a:tabLst>
            </a:pPr>
            <a:endParaRPr lang="en-GB" sz="2100" b="0" i="0" dirty="0">
              <a:solidFill>
                <a:srgbClr val="9696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few extra references (for magnet design and this tutorial)</a:t>
            </a:r>
          </a:p>
        </p:txBody>
      </p:sp>
    </p:spTree>
    <p:extLst>
      <p:ext uri="{BB962C8B-B14F-4D97-AF65-F5344CB8AC3E}">
        <p14:creationId xmlns:p14="http://schemas.microsoft.com/office/powerpoint/2010/main" val="225984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Here are the geometry in the FEMM preprocessor and the solution in the postprocessor of the HIE-ISOLDE dipole (2D)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81A624-EF25-4827-84A1-50701C516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46" y="1268760"/>
            <a:ext cx="7898509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197B82-EEBB-476B-8926-A184DCD3A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633" y="3921006"/>
            <a:ext cx="7988734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F4AE4A-000E-4C53-BAE7-52C2FB8800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2350" y="4019966"/>
            <a:ext cx="1235893" cy="205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72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details of the geometry of the HIE-ISOLDE dipole, for the tutorial with GUI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D25F250-101C-4B2E-94A4-EE58CA796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926767"/>
              </p:ext>
            </p:extLst>
          </p:nvPr>
        </p:nvGraphicFramePr>
        <p:xfrm>
          <a:off x="395536" y="1439628"/>
          <a:ext cx="3060000" cy="51402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538"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 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 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681867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396120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059438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434079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9840652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211034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244681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433949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906218"/>
                  </a:ext>
                </a:extLst>
              </a:tr>
              <a:tr h="2705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GB" sz="1400" b="0" i="0" u="none" strike="noStrike" baseline="-25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509893"/>
                  </a:ext>
                </a:extLst>
              </a:tr>
            </a:tbl>
          </a:graphicData>
        </a:graphic>
      </p:graphicFrame>
      <p:sp>
        <p:nvSpPr>
          <p:cNvPr id="9" name="Text Box 36">
            <a:extLst>
              <a:ext uri="{FF2B5EF4-FFF2-40B4-BE49-F238E27FC236}">
                <a16:creationId xmlns:a16="http://schemas.microsoft.com/office/drawing/2014/main" id="{3127BD04-E058-4BF1-BB98-BEA8DF31F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936" y="1548385"/>
            <a:ext cx="4968552" cy="5324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Number of coil pancakes: </a:t>
            </a:r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3</a:t>
            </a:r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 </a:t>
            </a:r>
          </a:p>
          <a:p>
            <a:pPr eaLnBrk="0" hangingPunct="0"/>
            <a:r>
              <a:rPr lang="en-US" sz="2000" b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(i.e. 6 blocks in the 2D cross-section)</a:t>
            </a:r>
          </a:p>
          <a:p>
            <a:pPr eaLnBrk="0" hangingPunct="0"/>
            <a:endParaRPr lang="en-US" sz="2000" b="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Outer top coil block, top left corner: </a:t>
            </a:r>
          </a:p>
          <a:p>
            <a:pPr eaLnBrk="0" hangingPunct="0"/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(127,122) mm</a:t>
            </a:r>
          </a:p>
          <a:p>
            <a:pPr eaLnBrk="0" hangingPunct="0"/>
            <a:endParaRPr lang="en-US" sz="200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Coil block size:</a:t>
            </a: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</a:t>
            </a:r>
            <a:r>
              <a:rPr lang="en-US" sz="2000" i="0" dirty="0" err="1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w</a:t>
            </a:r>
            <a:r>
              <a:rPr lang="en-US" sz="2000" i="0" baseline="-25000" dirty="0" err="1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coil</a:t>
            </a:r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 = 99 mm</a:t>
            </a:r>
          </a:p>
          <a:p>
            <a:pPr eaLnBrk="0" hangingPunct="0"/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</a:t>
            </a:r>
            <a:r>
              <a:rPr lang="en-US" sz="2000" i="0" dirty="0" err="1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h</a:t>
            </a:r>
            <a:r>
              <a:rPr lang="en-US" sz="2000" i="0" baseline="-25000" dirty="0" err="1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coil</a:t>
            </a:r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 = 22 mm</a:t>
            </a:r>
          </a:p>
          <a:p>
            <a:pPr eaLnBrk="0" hangingPunct="0"/>
            <a:endParaRPr lang="en-US" sz="2000" b="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Distance between coil blocks </a:t>
            </a: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</a:t>
            </a:r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Vertical spacing = 5 mm</a:t>
            </a:r>
          </a:p>
          <a:p>
            <a:pPr eaLnBrk="0" hangingPunct="0"/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Horizontal spacing = 237 mm</a:t>
            </a:r>
          </a:p>
          <a:p>
            <a:pPr eaLnBrk="0" hangingPunct="0"/>
            <a:endParaRPr lang="en-US" sz="2000" b="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Coil block ampere-turns:</a:t>
            </a: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</a:t>
            </a:r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NI = 18×450 A </a:t>
            </a:r>
            <a:r>
              <a:rPr lang="en-US" sz="2000" b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(I max)</a:t>
            </a:r>
          </a:p>
          <a:p>
            <a:pPr eaLnBrk="0" hangingPunct="0"/>
            <a:r>
              <a:rPr lang="en-US" sz="2000" b="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	</a:t>
            </a:r>
            <a:r>
              <a:rPr lang="en-US" sz="2000" i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NI = 18×110 A </a:t>
            </a:r>
            <a:r>
              <a:rPr lang="en-US" sz="2000" b="0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(I min)</a:t>
            </a:r>
            <a:endParaRPr lang="en-US" sz="2000" b="0" i="0" dirty="0"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11" name="Text Box 36">
            <a:extLst>
              <a:ext uri="{FF2B5EF4-FFF2-40B4-BE49-F238E27FC236}">
                <a16:creationId xmlns:a16="http://schemas.microsoft.com/office/drawing/2014/main" id="{7CA689EA-17F7-4842-BD16-C10095E19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36" y="1039518"/>
            <a:ext cx="1800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u="sng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yoke</a:t>
            </a:r>
            <a:endParaRPr lang="en-US" b="0" i="0" u="sng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  <p:sp>
        <p:nvSpPr>
          <p:cNvPr id="12" name="Text Box 36">
            <a:extLst>
              <a:ext uri="{FF2B5EF4-FFF2-40B4-BE49-F238E27FC236}">
                <a16:creationId xmlns:a16="http://schemas.microsoft.com/office/drawing/2014/main" id="{59AEF1B7-5AE9-412B-A11A-17D717E86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0072" y="1041362"/>
            <a:ext cx="1800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i="0" u="sng" dirty="0">
                <a:latin typeface="Calibri" panose="020F0502020204030204" pitchFamily="34" charset="0"/>
                <a:ea typeface="ＭＳ Ｐゴシック" pitchFamily="34" charset="-128"/>
                <a:cs typeface="Calibri" panose="020F0502020204030204" pitchFamily="34" charset="0"/>
              </a:rPr>
              <a:t>coil</a:t>
            </a:r>
            <a:endParaRPr lang="en-US" b="0" i="0" u="sng" dirty="0">
              <a:solidFill>
                <a:srgbClr val="969696"/>
              </a:solidFill>
              <a:latin typeface="Calibri" panose="020F0502020204030204" pitchFamily="34" charset="0"/>
              <a:ea typeface="ＭＳ Ｐゴシック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9722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50778</TotalTime>
  <Words>3903</Words>
  <Application>Microsoft Office PowerPoint</Application>
  <PresentationFormat>On-screen Show (4:3)</PresentationFormat>
  <Paragraphs>460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Courier New</vt:lpstr>
      <vt:lpstr>Times New Roman</vt:lpstr>
      <vt:lpstr>Default Design</vt:lpstr>
      <vt:lpstr>FEMM tutorial   Numerical design of a C-shape dipole  Jérémie Bauche (with slides from Attilio Milanese)  jeremie.bauche@cern.ch    John Adams Institute Accelerator Course   23 Jan. 2025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</dc:title>
  <dc:creator>NICE</dc:creator>
  <cp:lastModifiedBy>Jeremie Bauche</cp:lastModifiedBy>
  <cp:revision>2561</cp:revision>
  <cp:lastPrinted>2024-01-17T15:34:37Z</cp:lastPrinted>
  <dcterms:created xsi:type="dcterms:W3CDTF">2011-12-01T09:32:40Z</dcterms:created>
  <dcterms:modified xsi:type="dcterms:W3CDTF">2025-01-23T16:05:23Z</dcterms:modified>
</cp:coreProperties>
</file>