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bookmarkIdSeed="2">
  <p:sldMasterIdLst>
    <p:sldMasterId id="2147483648" r:id="rId1"/>
  </p:sldMasterIdLst>
  <p:notesMasterIdLst>
    <p:notesMasterId r:id="rId77"/>
  </p:notesMasterIdLst>
  <p:handoutMasterIdLst>
    <p:handoutMasterId r:id="rId78"/>
  </p:handoutMasterIdLst>
  <p:sldIdLst>
    <p:sldId id="942" r:id="rId2"/>
    <p:sldId id="879" r:id="rId3"/>
    <p:sldId id="869" r:id="rId4"/>
    <p:sldId id="916" r:id="rId5"/>
    <p:sldId id="920" r:id="rId6"/>
    <p:sldId id="946" r:id="rId7"/>
    <p:sldId id="872" r:id="rId8"/>
    <p:sldId id="873" r:id="rId9"/>
    <p:sldId id="874" r:id="rId10"/>
    <p:sldId id="875" r:id="rId11"/>
    <p:sldId id="876" r:id="rId12"/>
    <p:sldId id="877" r:id="rId13"/>
    <p:sldId id="878" r:id="rId14"/>
    <p:sldId id="871" r:id="rId15"/>
    <p:sldId id="787" r:id="rId16"/>
    <p:sldId id="928" r:id="rId17"/>
    <p:sldId id="786" r:id="rId18"/>
    <p:sldId id="915" r:id="rId19"/>
    <p:sldId id="778" r:id="rId20"/>
    <p:sldId id="779" r:id="rId21"/>
    <p:sldId id="781" r:id="rId22"/>
    <p:sldId id="782" r:id="rId23"/>
    <p:sldId id="860" r:id="rId24"/>
    <p:sldId id="945" r:id="rId25"/>
    <p:sldId id="798" r:id="rId26"/>
    <p:sldId id="800" r:id="rId27"/>
    <p:sldId id="944" r:id="rId28"/>
    <p:sldId id="862" r:id="rId29"/>
    <p:sldId id="947" r:id="rId30"/>
    <p:sldId id="806" r:id="rId31"/>
    <p:sldId id="932" r:id="rId32"/>
    <p:sldId id="933" r:id="rId33"/>
    <p:sldId id="895" r:id="rId34"/>
    <p:sldId id="936" r:id="rId35"/>
    <p:sldId id="939" r:id="rId36"/>
    <p:sldId id="927" r:id="rId37"/>
    <p:sldId id="898" r:id="rId38"/>
    <p:sldId id="894" r:id="rId39"/>
    <p:sldId id="817" r:id="rId40"/>
    <p:sldId id="934" r:id="rId41"/>
    <p:sldId id="808" r:id="rId42"/>
    <p:sldId id="921" r:id="rId43"/>
    <p:sldId id="940" r:id="rId44"/>
    <p:sldId id="923" r:id="rId45"/>
    <p:sldId id="965" r:id="rId46"/>
    <p:sldId id="966" r:id="rId47"/>
    <p:sldId id="816" r:id="rId48"/>
    <p:sldId id="892" r:id="rId49"/>
    <p:sldId id="804" r:id="rId50"/>
    <p:sldId id="890" r:id="rId51"/>
    <p:sldId id="809" r:id="rId52"/>
    <p:sldId id="813" r:id="rId53"/>
    <p:sldId id="912" r:id="rId54"/>
    <p:sldId id="814" r:id="rId55"/>
    <p:sldId id="815" r:id="rId56"/>
    <p:sldId id="850" r:id="rId57"/>
    <p:sldId id="948" r:id="rId58"/>
    <p:sldId id="901" r:id="rId59"/>
    <p:sldId id="929" r:id="rId60"/>
    <p:sldId id="903" r:id="rId61"/>
    <p:sldId id="838" r:id="rId62"/>
    <p:sldId id="922" r:id="rId63"/>
    <p:sldId id="841" r:id="rId64"/>
    <p:sldId id="839" r:id="rId65"/>
    <p:sldId id="902" r:id="rId66"/>
    <p:sldId id="904" r:id="rId67"/>
    <p:sldId id="905" r:id="rId68"/>
    <p:sldId id="906" r:id="rId69"/>
    <p:sldId id="962" r:id="rId70"/>
    <p:sldId id="950" r:id="rId71"/>
    <p:sldId id="845" r:id="rId72"/>
    <p:sldId id="907" r:id="rId73"/>
    <p:sldId id="908" r:id="rId74"/>
    <p:sldId id="949" r:id="rId75"/>
    <p:sldId id="964" r:id="rId76"/>
  </p:sldIdLst>
  <p:sldSz cx="9144000" cy="6858000" type="screen4x3"/>
  <p:notesSz cx="7102475" cy="10234613"/>
  <p:defaultTextStyle>
    <a:defPPr>
      <a:defRPr lang="en-US"/>
    </a:defPPr>
    <a:lvl1pPr algn="l" rtl="0" fontAlgn="base">
      <a:spcBef>
        <a:spcPct val="0"/>
      </a:spcBef>
      <a:spcAft>
        <a:spcPct val="0"/>
      </a:spcAft>
      <a:defRPr sz="2400" b="1" i="1" kern="1200">
        <a:solidFill>
          <a:schemeClr val="tx1"/>
        </a:solidFill>
        <a:latin typeface="Times New Roman" pitchFamily="18" charset="0"/>
        <a:ea typeface="+mn-ea"/>
        <a:cs typeface="+mn-cs"/>
      </a:defRPr>
    </a:lvl1pPr>
    <a:lvl2pPr marL="457200" algn="l" rtl="0" fontAlgn="base">
      <a:spcBef>
        <a:spcPct val="0"/>
      </a:spcBef>
      <a:spcAft>
        <a:spcPct val="0"/>
      </a:spcAft>
      <a:defRPr sz="2400" b="1" i="1" kern="1200">
        <a:solidFill>
          <a:schemeClr val="tx1"/>
        </a:solidFill>
        <a:latin typeface="Times New Roman" pitchFamily="18" charset="0"/>
        <a:ea typeface="+mn-ea"/>
        <a:cs typeface="+mn-cs"/>
      </a:defRPr>
    </a:lvl2pPr>
    <a:lvl3pPr marL="914400" algn="l" rtl="0" fontAlgn="base">
      <a:spcBef>
        <a:spcPct val="0"/>
      </a:spcBef>
      <a:spcAft>
        <a:spcPct val="0"/>
      </a:spcAft>
      <a:defRPr sz="2400" b="1" i="1" kern="1200">
        <a:solidFill>
          <a:schemeClr val="tx1"/>
        </a:solidFill>
        <a:latin typeface="Times New Roman" pitchFamily="18" charset="0"/>
        <a:ea typeface="+mn-ea"/>
        <a:cs typeface="+mn-cs"/>
      </a:defRPr>
    </a:lvl3pPr>
    <a:lvl4pPr marL="1371600" algn="l" rtl="0" fontAlgn="base">
      <a:spcBef>
        <a:spcPct val="0"/>
      </a:spcBef>
      <a:spcAft>
        <a:spcPct val="0"/>
      </a:spcAft>
      <a:defRPr sz="2400" b="1" i="1" kern="1200">
        <a:solidFill>
          <a:schemeClr val="tx1"/>
        </a:solidFill>
        <a:latin typeface="Times New Roman" pitchFamily="18" charset="0"/>
        <a:ea typeface="+mn-ea"/>
        <a:cs typeface="+mn-cs"/>
      </a:defRPr>
    </a:lvl4pPr>
    <a:lvl5pPr marL="1828800" algn="l" rtl="0" fontAlgn="base">
      <a:spcBef>
        <a:spcPct val="0"/>
      </a:spcBef>
      <a:spcAft>
        <a:spcPct val="0"/>
      </a:spcAft>
      <a:defRPr sz="2400" b="1" i="1" kern="1200">
        <a:solidFill>
          <a:schemeClr val="tx1"/>
        </a:solidFill>
        <a:latin typeface="Times New Roman" pitchFamily="18" charset="0"/>
        <a:ea typeface="+mn-ea"/>
        <a:cs typeface="+mn-cs"/>
      </a:defRPr>
    </a:lvl5pPr>
    <a:lvl6pPr marL="2286000" algn="l" defTabSz="914400" rtl="0" eaLnBrk="1" latinLnBrk="0" hangingPunct="1">
      <a:defRPr sz="2400" b="1" i="1" kern="1200">
        <a:solidFill>
          <a:schemeClr val="tx1"/>
        </a:solidFill>
        <a:latin typeface="Times New Roman" pitchFamily="18" charset="0"/>
        <a:ea typeface="+mn-ea"/>
        <a:cs typeface="+mn-cs"/>
      </a:defRPr>
    </a:lvl6pPr>
    <a:lvl7pPr marL="2743200" algn="l" defTabSz="914400" rtl="0" eaLnBrk="1" latinLnBrk="0" hangingPunct="1">
      <a:defRPr sz="2400" b="1" i="1" kern="1200">
        <a:solidFill>
          <a:schemeClr val="tx1"/>
        </a:solidFill>
        <a:latin typeface="Times New Roman" pitchFamily="18" charset="0"/>
        <a:ea typeface="+mn-ea"/>
        <a:cs typeface="+mn-cs"/>
      </a:defRPr>
    </a:lvl7pPr>
    <a:lvl8pPr marL="3200400" algn="l" defTabSz="914400" rtl="0" eaLnBrk="1" latinLnBrk="0" hangingPunct="1">
      <a:defRPr sz="2400" b="1" i="1" kern="1200">
        <a:solidFill>
          <a:schemeClr val="tx1"/>
        </a:solidFill>
        <a:latin typeface="Times New Roman" pitchFamily="18" charset="0"/>
        <a:ea typeface="+mn-ea"/>
        <a:cs typeface="+mn-cs"/>
      </a:defRPr>
    </a:lvl8pPr>
    <a:lvl9pPr marL="3657600" algn="l" defTabSz="914400" rtl="0" eaLnBrk="1" latinLnBrk="0" hangingPunct="1">
      <a:defRPr sz="2400" b="1" i="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FFFFFF"/>
    <a:srgbClr val="FFCC66"/>
    <a:srgbClr val="CCFF99"/>
    <a:srgbClr val="969696"/>
    <a:srgbClr val="0000FF"/>
    <a:srgbClr val="777777"/>
    <a:srgbClr val="F6860A"/>
    <a:srgbClr val="FF9933"/>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43" autoAdjust="0"/>
    <p:restoredTop sz="58699" autoAdjust="0"/>
  </p:normalViewPr>
  <p:slideViewPr>
    <p:cSldViewPr>
      <p:cViewPr varScale="1">
        <p:scale>
          <a:sx n="91" d="100"/>
          <a:sy n="91" d="100"/>
        </p:scale>
        <p:origin x="66" y="66"/>
      </p:cViewPr>
      <p:guideLst>
        <p:guide orient="horz" pos="2160"/>
        <p:guide pos="2880"/>
      </p:guideLst>
    </p:cSldViewPr>
  </p:slideViewPr>
  <p:outlineViewPr>
    <p:cViewPr>
      <p:scale>
        <a:sx n="33" d="100"/>
        <a:sy n="33" d="100"/>
      </p:scale>
      <p:origin x="0" y="-12307"/>
    </p:cViewPr>
  </p:outlineViewPr>
  <p:notesTextViewPr>
    <p:cViewPr>
      <p:scale>
        <a:sx n="150" d="100"/>
        <a:sy n="150" d="100"/>
      </p:scale>
      <p:origin x="0" y="0"/>
    </p:cViewPr>
  </p:notesTextViewPr>
  <p:sorterViewPr>
    <p:cViewPr varScale="1">
      <p:scale>
        <a:sx n="1" d="1"/>
        <a:sy n="1" d="1"/>
      </p:scale>
      <p:origin x="0" y="-7140"/>
    </p:cViewPr>
  </p:sorterViewPr>
  <p:notesViewPr>
    <p:cSldViewPr>
      <p:cViewPr>
        <p:scale>
          <a:sx n="75" d="100"/>
          <a:sy n="75" d="100"/>
        </p:scale>
        <p:origin x="5252" y="-18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handoutMaster" Target="handoutMasters/handout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 y="1"/>
            <a:ext cx="3077181" cy="510989"/>
          </a:xfrm>
          <a:prstGeom prst="rect">
            <a:avLst/>
          </a:prstGeom>
          <a:noFill/>
          <a:ln w="9525">
            <a:noFill/>
            <a:miter lim="800000"/>
            <a:headEnd/>
            <a:tailEnd/>
          </a:ln>
          <a:effectLst/>
        </p:spPr>
        <p:txBody>
          <a:bodyPr vert="horz" wrap="square" lIns="95328" tIns="47664" rIns="95328" bIns="47664" numCol="1" anchor="t" anchorCtr="0" compatLnSpc="1">
            <a:prstTxWarp prst="textNoShape">
              <a:avLst/>
            </a:prstTxWarp>
          </a:bodyPr>
          <a:lstStyle>
            <a:lvl1pPr algn="l" defTabSz="952279" eaLnBrk="0" hangingPunct="0">
              <a:defRPr sz="1300" b="0"/>
            </a:lvl1pPr>
          </a:lstStyle>
          <a:p>
            <a:pPr>
              <a:defRPr/>
            </a:pPr>
            <a:endParaRPr lang="en-US"/>
          </a:p>
        </p:txBody>
      </p:sp>
      <p:sp>
        <p:nvSpPr>
          <p:cNvPr id="5123" name="Rectangle 3"/>
          <p:cNvSpPr>
            <a:spLocks noGrp="1" noChangeArrowheads="1"/>
          </p:cNvSpPr>
          <p:nvPr>
            <p:ph type="dt" sz="quarter" idx="1"/>
          </p:nvPr>
        </p:nvSpPr>
        <p:spPr bwMode="auto">
          <a:xfrm>
            <a:off x="4025296" y="1"/>
            <a:ext cx="3077180" cy="510989"/>
          </a:xfrm>
          <a:prstGeom prst="rect">
            <a:avLst/>
          </a:prstGeom>
          <a:noFill/>
          <a:ln w="9525">
            <a:noFill/>
            <a:miter lim="800000"/>
            <a:headEnd/>
            <a:tailEnd/>
          </a:ln>
          <a:effectLst/>
        </p:spPr>
        <p:txBody>
          <a:bodyPr vert="horz" wrap="square" lIns="95328" tIns="47664" rIns="95328" bIns="47664" numCol="1" anchor="t" anchorCtr="0" compatLnSpc="1">
            <a:prstTxWarp prst="textNoShape">
              <a:avLst/>
            </a:prstTxWarp>
          </a:bodyPr>
          <a:lstStyle>
            <a:lvl1pPr algn="r" defTabSz="952279" eaLnBrk="0" hangingPunct="0">
              <a:defRPr sz="1300" b="0"/>
            </a:lvl1pPr>
          </a:lstStyle>
          <a:p>
            <a:pPr>
              <a:defRPr/>
            </a:pPr>
            <a:r>
              <a:rPr lang="en-US"/>
              <a:t>20/03/2000</a:t>
            </a:r>
          </a:p>
        </p:txBody>
      </p:sp>
      <p:sp>
        <p:nvSpPr>
          <p:cNvPr id="5124" name="Rectangle 4"/>
          <p:cNvSpPr>
            <a:spLocks noGrp="1" noChangeArrowheads="1"/>
          </p:cNvSpPr>
          <p:nvPr>
            <p:ph type="ftr" sz="quarter" idx="2"/>
          </p:nvPr>
        </p:nvSpPr>
        <p:spPr bwMode="auto">
          <a:xfrm>
            <a:off x="1" y="9723625"/>
            <a:ext cx="3077181" cy="510989"/>
          </a:xfrm>
          <a:prstGeom prst="rect">
            <a:avLst/>
          </a:prstGeom>
          <a:noFill/>
          <a:ln w="9525">
            <a:noFill/>
            <a:miter lim="800000"/>
            <a:headEnd/>
            <a:tailEnd/>
          </a:ln>
          <a:effectLst/>
        </p:spPr>
        <p:txBody>
          <a:bodyPr vert="horz" wrap="square" lIns="95328" tIns="47664" rIns="95328" bIns="47664" numCol="1" anchor="b" anchorCtr="0" compatLnSpc="1">
            <a:prstTxWarp prst="textNoShape">
              <a:avLst/>
            </a:prstTxWarp>
          </a:bodyPr>
          <a:lstStyle>
            <a:lvl1pPr algn="l" defTabSz="952279" eaLnBrk="0" hangingPunct="0">
              <a:defRPr sz="1300" b="0"/>
            </a:lvl1pPr>
          </a:lstStyle>
          <a:p>
            <a:pPr>
              <a:defRPr/>
            </a:pPr>
            <a:endParaRPr lang="en-US"/>
          </a:p>
        </p:txBody>
      </p:sp>
      <p:sp>
        <p:nvSpPr>
          <p:cNvPr id="5125" name="Rectangle 5"/>
          <p:cNvSpPr>
            <a:spLocks noGrp="1" noChangeArrowheads="1"/>
          </p:cNvSpPr>
          <p:nvPr>
            <p:ph type="sldNum" sz="quarter" idx="3"/>
          </p:nvPr>
        </p:nvSpPr>
        <p:spPr bwMode="auto">
          <a:xfrm>
            <a:off x="4025296" y="9723625"/>
            <a:ext cx="3077180" cy="510989"/>
          </a:xfrm>
          <a:prstGeom prst="rect">
            <a:avLst/>
          </a:prstGeom>
          <a:noFill/>
          <a:ln w="9525">
            <a:noFill/>
            <a:miter lim="800000"/>
            <a:headEnd/>
            <a:tailEnd/>
          </a:ln>
          <a:effectLst/>
        </p:spPr>
        <p:txBody>
          <a:bodyPr vert="horz" wrap="square" lIns="95328" tIns="47664" rIns="95328" bIns="47664" numCol="1" anchor="b" anchorCtr="0" compatLnSpc="1">
            <a:prstTxWarp prst="textNoShape">
              <a:avLst/>
            </a:prstTxWarp>
          </a:bodyPr>
          <a:lstStyle>
            <a:lvl1pPr algn="r" defTabSz="952279" eaLnBrk="0" hangingPunct="0">
              <a:defRPr sz="1300" b="0"/>
            </a:lvl1pPr>
          </a:lstStyle>
          <a:p>
            <a:pPr>
              <a:defRPr/>
            </a:pPr>
            <a:fld id="{91D64948-BF6C-4D11-9648-969BBB70F894}" type="slidenum">
              <a:rPr lang="en-US"/>
              <a:pPr>
                <a:defRPr/>
              </a:pPr>
              <a:t>‹#›</a:t>
            </a:fld>
            <a:endParaRPr lang="en-US"/>
          </a:p>
        </p:txBody>
      </p:sp>
    </p:spTree>
    <p:extLst>
      <p:ext uri="{BB962C8B-B14F-4D97-AF65-F5344CB8AC3E}">
        <p14:creationId xmlns:p14="http://schemas.microsoft.com/office/powerpoint/2010/main" val="81620281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1"/>
            <a:ext cx="3077181" cy="510989"/>
          </a:xfrm>
          <a:prstGeom prst="rect">
            <a:avLst/>
          </a:prstGeom>
          <a:noFill/>
          <a:ln w="9525">
            <a:noFill/>
            <a:miter lim="800000"/>
            <a:headEnd/>
            <a:tailEnd/>
          </a:ln>
          <a:effectLst/>
        </p:spPr>
        <p:txBody>
          <a:bodyPr vert="horz" wrap="square" lIns="95328" tIns="47664" rIns="95328" bIns="47664" numCol="1" anchor="t" anchorCtr="0" compatLnSpc="1">
            <a:prstTxWarp prst="textNoShape">
              <a:avLst/>
            </a:prstTxWarp>
          </a:bodyPr>
          <a:lstStyle>
            <a:lvl1pPr algn="l" defTabSz="952279" eaLnBrk="0" hangingPunct="0">
              <a:defRPr sz="1300" b="0"/>
            </a:lvl1pPr>
          </a:lstStyle>
          <a:p>
            <a:pPr>
              <a:defRPr/>
            </a:pPr>
            <a:endParaRPr lang="en-US"/>
          </a:p>
        </p:txBody>
      </p:sp>
      <p:sp>
        <p:nvSpPr>
          <p:cNvPr id="3075" name="Rectangle 3"/>
          <p:cNvSpPr>
            <a:spLocks noGrp="1" noChangeArrowheads="1"/>
          </p:cNvSpPr>
          <p:nvPr>
            <p:ph type="dt" idx="1"/>
          </p:nvPr>
        </p:nvSpPr>
        <p:spPr bwMode="auto">
          <a:xfrm>
            <a:off x="4025296" y="1"/>
            <a:ext cx="3077180" cy="510989"/>
          </a:xfrm>
          <a:prstGeom prst="rect">
            <a:avLst/>
          </a:prstGeom>
          <a:noFill/>
          <a:ln w="9525">
            <a:noFill/>
            <a:miter lim="800000"/>
            <a:headEnd/>
            <a:tailEnd/>
          </a:ln>
          <a:effectLst/>
        </p:spPr>
        <p:txBody>
          <a:bodyPr vert="horz" wrap="square" lIns="95328" tIns="47664" rIns="95328" bIns="47664" numCol="1" anchor="t" anchorCtr="0" compatLnSpc="1">
            <a:prstTxWarp prst="textNoShape">
              <a:avLst/>
            </a:prstTxWarp>
          </a:bodyPr>
          <a:lstStyle>
            <a:lvl1pPr algn="r" defTabSz="952279" eaLnBrk="0" hangingPunct="0">
              <a:defRPr sz="1300" b="0"/>
            </a:lvl1pPr>
          </a:lstStyle>
          <a:p>
            <a:pPr>
              <a:defRPr/>
            </a:pPr>
            <a:r>
              <a:rPr lang="en-US"/>
              <a:t>20/03/2000</a:t>
            </a:r>
          </a:p>
        </p:txBody>
      </p:sp>
      <p:sp>
        <p:nvSpPr>
          <p:cNvPr id="16388" name="Rectangle 4"/>
          <p:cNvSpPr>
            <a:spLocks noGrp="1" noRot="1" noChangeAspect="1" noChangeArrowheads="1" noTextEdit="1"/>
          </p:cNvSpPr>
          <p:nvPr>
            <p:ph type="sldImg" idx="2"/>
          </p:nvPr>
        </p:nvSpPr>
        <p:spPr bwMode="auto">
          <a:xfrm>
            <a:off x="993775" y="766763"/>
            <a:ext cx="5114925" cy="3836987"/>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46441" y="4860987"/>
            <a:ext cx="5209598" cy="4607142"/>
          </a:xfrm>
          <a:prstGeom prst="rect">
            <a:avLst/>
          </a:prstGeom>
          <a:noFill/>
          <a:ln w="9525">
            <a:noFill/>
            <a:miter lim="800000"/>
            <a:headEnd/>
            <a:tailEnd/>
          </a:ln>
          <a:effectLst/>
        </p:spPr>
        <p:txBody>
          <a:bodyPr vert="horz" wrap="square" lIns="95328" tIns="47664" rIns="95328" bIns="4766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1" y="9723625"/>
            <a:ext cx="3077181" cy="510989"/>
          </a:xfrm>
          <a:prstGeom prst="rect">
            <a:avLst/>
          </a:prstGeom>
          <a:noFill/>
          <a:ln w="9525">
            <a:noFill/>
            <a:miter lim="800000"/>
            <a:headEnd/>
            <a:tailEnd/>
          </a:ln>
          <a:effectLst/>
        </p:spPr>
        <p:txBody>
          <a:bodyPr vert="horz" wrap="square" lIns="95328" tIns="47664" rIns="95328" bIns="47664" numCol="1" anchor="b" anchorCtr="0" compatLnSpc="1">
            <a:prstTxWarp prst="textNoShape">
              <a:avLst/>
            </a:prstTxWarp>
          </a:bodyPr>
          <a:lstStyle>
            <a:lvl1pPr algn="l" defTabSz="952279" eaLnBrk="0" hangingPunct="0">
              <a:defRPr sz="1300" b="0"/>
            </a:lvl1pPr>
          </a:lstStyle>
          <a:p>
            <a:pPr>
              <a:defRPr/>
            </a:pPr>
            <a:endParaRPr lang="en-US"/>
          </a:p>
        </p:txBody>
      </p:sp>
      <p:sp>
        <p:nvSpPr>
          <p:cNvPr id="3079" name="Rectangle 7"/>
          <p:cNvSpPr>
            <a:spLocks noGrp="1" noChangeArrowheads="1"/>
          </p:cNvSpPr>
          <p:nvPr>
            <p:ph type="sldNum" sz="quarter" idx="5"/>
          </p:nvPr>
        </p:nvSpPr>
        <p:spPr bwMode="auto">
          <a:xfrm>
            <a:off x="4025296" y="9723625"/>
            <a:ext cx="3077180" cy="510989"/>
          </a:xfrm>
          <a:prstGeom prst="rect">
            <a:avLst/>
          </a:prstGeom>
          <a:noFill/>
          <a:ln w="9525">
            <a:noFill/>
            <a:miter lim="800000"/>
            <a:headEnd/>
            <a:tailEnd/>
          </a:ln>
          <a:effectLst/>
        </p:spPr>
        <p:txBody>
          <a:bodyPr vert="horz" wrap="square" lIns="95328" tIns="47664" rIns="95328" bIns="47664" numCol="1" anchor="b" anchorCtr="0" compatLnSpc="1">
            <a:prstTxWarp prst="textNoShape">
              <a:avLst/>
            </a:prstTxWarp>
          </a:bodyPr>
          <a:lstStyle>
            <a:lvl1pPr algn="r" defTabSz="952279" eaLnBrk="0" hangingPunct="0">
              <a:defRPr sz="1300" b="0"/>
            </a:lvl1pPr>
          </a:lstStyle>
          <a:p>
            <a:pPr>
              <a:defRPr/>
            </a:pPr>
            <a:fld id="{19BBAFCB-47AB-4F17-A8D2-1254CDE7C08F}" type="slidenum">
              <a:rPr lang="en-US"/>
              <a:pPr>
                <a:defRPr/>
              </a:pPr>
              <a:t>‹#›</a:t>
            </a:fld>
            <a:endParaRPr lang="en-US"/>
          </a:p>
        </p:txBody>
      </p:sp>
    </p:spTree>
    <p:extLst>
      <p:ext uri="{BB962C8B-B14F-4D97-AF65-F5344CB8AC3E}">
        <p14:creationId xmlns:p14="http://schemas.microsoft.com/office/powerpoint/2010/main" val="807872583"/>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16255811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LHC main quadrupoles (MQ) </a:t>
            </a:r>
            <a:r>
              <a:rPr lang="en-US" baseline="0" dirty="0">
                <a:latin typeface="Calibri Light" panose="020F0302020204030204" pitchFamily="34" charset="0"/>
              </a:rPr>
              <a:t>are superconducting magnets.</a:t>
            </a:r>
          </a:p>
          <a:p>
            <a:endParaRPr lang="en-US" sz="1000" dirty="0">
              <a:latin typeface="Calibri Light" panose="020F0302020204030204" pitchFamily="34" charset="0"/>
            </a:endParaRPr>
          </a:p>
          <a:p>
            <a:r>
              <a:rPr lang="en-US" baseline="0" dirty="0">
                <a:latin typeface="Calibri Light" panose="020F0302020204030204" pitchFamily="34" charset="0"/>
              </a:rPr>
              <a:t>The coils are wound with Nb-Ti cable and they are cooled by superfluid helium at 1.9 K, like the</a:t>
            </a:r>
            <a:r>
              <a:rPr lang="en-US" dirty="0">
                <a:latin typeface="Calibri Light" panose="020F0302020204030204" pitchFamily="34" charset="0"/>
              </a:rPr>
              <a:t> LHC dipoles</a:t>
            </a:r>
            <a:r>
              <a:rPr lang="en-US" baseline="0" dirty="0">
                <a:latin typeface="Calibri Light" panose="020F0302020204030204" pitchFamily="34" charset="0"/>
              </a:rPr>
              <a:t>.</a:t>
            </a:r>
          </a:p>
          <a:p>
            <a:endParaRPr lang="en-US" sz="1000" dirty="0">
              <a:latin typeface="Calibri Light" panose="020F0302020204030204" pitchFamily="34" charset="0"/>
            </a:endParaRPr>
          </a:p>
          <a:p>
            <a:r>
              <a:rPr lang="en-US" baseline="0" dirty="0">
                <a:latin typeface="Calibri Light" panose="020F0302020204030204" pitchFamily="34" charset="0"/>
              </a:rPr>
              <a:t>At the nominal current of 11.8 kA, they provide a gradient of 223 T/m. Considering their aperture of 56 mm diameter,</a:t>
            </a:r>
            <a:r>
              <a:rPr lang="en-US" dirty="0">
                <a:latin typeface="Calibri Light" panose="020F0302020204030204" pitchFamily="34" charset="0"/>
              </a:rPr>
              <a:t> this corresponds to a pole tip field of 6.2 T ( = 223 × 0.028)</a:t>
            </a:r>
            <a:r>
              <a:rPr lang="en-US" baseline="0" dirty="0">
                <a:latin typeface="Calibri Light" panose="020F0302020204030204" pitchFamily="34" charset="0"/>
              </a:rPr>
              <a:t>. The peak field in the conductor is about 10% higher, at 6.8 T.</a:t>
            </a:r>
          </a:p>
        </p:txBody>
      </p:sp>
    </p:spTree>
    <p:extLst>
      <p:ext uri="{BB962C8B-B14F-4D97-AF65-F5344CB8AC3E}">
        <p14:creationId xmlns:p14="http://schemas.microsoft.com/office/powerpoint/2010/main" val="16512336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SPS main quadrupoles</a:t>
            </a:r>
            <a:r>
              <a:rPr lang="en-US" baseline="0" dirty="0">
                <a:latin typeface="Calibri Light" panose="020F0302020204030204" pitchFamily="34" charset="0"/>
              </a:rPr>
              <a:t> are resistive magnets, with coils in </a:t>
            </a:r>
            <a:r>
              <a:rPr lang="en-US" dirty="0">
                <a:latin typeface="Calibri Light" panose="020F0302020204030204" pitchFamily="34" charset="0"/>
              </a:rPr>
              <a:t>copper</a:t>
            </a:r>
            <a:r>
              <a:rPr lang="en-US" baseline="0" dirty="0">
                <a:latin typeface="Calibri Light" panose="020F0302020204030204" pitchFamily="34" charset="0"/>
              </a:rPr>
              <a:t>. </a:t>
            </a:r>
          </a:p>
          <a:p>
            <a:endParaRPr lang="en-US" sz="1000" dirty="0">
              <a:latin typeface="Calibri Light" panose="020F0302020204030204" pitchFamily="34" charset="0"/>
            </a:endParaRPr>
          </a:p>
          <a:p>
            <a:r>
              <a:rPr lang="en-US" baseline="0" dirty="0">
                <a:latin typeface="Calibri Light" panose="020F0302020204030204" pitchFamily="34" charset="0"/>
              </a:rPr>
              <a:t>Demineralized water flows in the conductor to remove the Joule heating, as for the SPS dipoles.</a:t>
            </a:r>
          </a:p>
          <a:p>
            <a:endParaRPr lang="en-US" sz="1000" dirty="0">
              <a:latin typeface="Calibri Light" panose="020F0302020204030204" pitchFamily="34" charset="0"/>
            </a:endParaRPr>
          </a:p>
          <a:p>
            <a:r>
              <a:rPr lang="en-US" baseline="0" dirty="0">
                <a:latin typeface="Calibri Light" panose="020F0302020204030204" pitchFamily="34" charset="0"/>
              </a:rPr>
              <a:t>At the peak current of </a:t>
            </a:r>
            <a:r>
              <a:rPr lang="en-US" dirty="0">
                <a:latin typeface="Calibri Light" panose="020F0302020204030204" pitchFamily="34" charset="0"/>
              </a:rPr>
              <a:t>2.</a:t>
            </a:r>
            <a:r>
              <a:rPr lang="en-US" baseline="0" dirty="0">
                <a:latin typeface="Calibri Light" panose="020F0302020204030204" pitchFamily="34" charset="0"/>
              </a:rPr>
              <a:t>1 kA, the gradient is 22 T/m in an 88 mm diameter circular aperture. The pole tip field is then 1.0 T (</a:t>
            </a:r>
            <a:r>
              <a:rPr lang="en-US" dirty="0">
                <a:latin typeface="Calibri Light" panose="020F0302020204030204" pitchFamily="34" charset="0"/>
              </a:rPr>
              <a:t> = 22 × 0.044)</a:t>
            </a:r>
            <a:r>
              <a:rPr lang="en-US" baseline="0" dirty="0">
                <a:latin typeface="Calibri Light" panose="020F0302020204030204" pitchFamily="34" charset="0"/>
              </a:rPr>
              <a:t>.</a:t>
            </a: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5469286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This is an example of a combined function (dipole + quadrupole) bending magnet, found for example in third generation synchrotron light sources. The technology is the same as that for the SPS dipoles shown</a:t>
            </a:r>
            <a:r>
              <a:rPr lang="en-US" dirty="0">
                <a:latin typeface="Calibri Light" panose="020F0302020204030204" pitchFamily="34" charset="0"/>
              </a:rPr>
              <a:t> before</a:t>
            </a:r>
            <a:r>
              <a:rPr lang="en-US" baseline="0" dirty="0">
                <a:latin typeface="Calibri Light" panose="020F0302020204030204" pitchFamily="34" charset="0"/>
              </a:rPr>
              <a:t>, just with a different design of the ferromagnetic yoke.</a:t>
            </a:r>
          </a:p>
          <a:p>
            <a:endParaRPr lang="en-US" sz="1000" dirty="0">
              <a:latin typeface="Calibri Light" panose="020F0302020204030204" pitchFamily="34" charset="0"/>
            </a:endParaRPr>
          </a:p>
          <a:p>
            <a:r>
              <a:rPr lang="en-US" baseline="0" dirty="0">
                <a:latin typeface="Calibri Light" panose="020F0302020204030204" pitchFamily="34" charset="0"/>
              </a:rPr>
              <a:t>In ELETTRA, there are 24 such magnets. At the nominal current of 1420 A, the dipole field is 1.2 T, together with a quadrupole gradient of 2.9 T/m. The vertical central gap is 70 mm; the bending radius of the machine is</a:t>
            </a:r>
            <a:r>
              <a:rPr lang="en-US" dirty="0">
                <a:latin typeface="Calibri Light" panose="020F0302020204030204" pitchFamily="34" charset="0"/>
              </a:rPr>
              <a:t> </a:t>
            </a:r>
            <a:r>
              <a:rPr lang="en-US" baseline="0" dirty="0">
                <a:latin typeface="Calibri Light" panose="020F0302020204030204" pitchFamily="34" charset="0"/>
              </a:rPr>
              <a:t>5.5 m.</a:t>
            </a:r>
          </a:p>
          <a:p>
            <a:endParaRPr lang="en-US" sz="1000" dirty="0">
              <a:latin typeface="Calibri Light" panose="020F0302020204030204" pitchFamily="34" charset="0"/>
            </a:endParaRPr>
          </a:p>
          <a:p>
            <a:r>
              <a:rPr lang="en-US" baseline="0" dirty="0">
                <a:latin typeface="Calibri Light" panose="020F0302020204030204" pitchFamily="34" charset="0"/>
              </a:rPr>
              <a:t>These magnets were built in the 1990s.</a:t>
            </a:r>
          </a:p>
          <a:p>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20510483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This is an example of a common design found in synchrotron light sources, where the (short) sextupoles have additional windings so that they can be used also as corrector magnets.</a:t>
            </a:r>
            <a:endParaRPr lang="en-US" dirty="0">
              <a:latin typeface="Calibri Light" panose="020F0302020204030204" pitchFamily="34" charset="0"/>
            </a:endParaRPr>
          </a:p>
          <a:p>
            <a:endParaRPr lang="en-US" baseline="0" dirty="0">
              <a:latin typeface="Calibri Light" panose="020F0302020204030204" pitchFamily="34" charset="0"/>
            </a:endParaRPr>
          </a:p>
          <a:p>
            <a:r>
              <a:rPr lang="en-US" baseline="0" dirty="0">
                <a:latin typeface="Calibri Light" panose="020F0302020204030204" pitchFamily="34" charset="0"/>
              </a:rPr>
              <a:t>In this case, the correctors are a horizontal / vertical dipole – providing up to 0.5 mrad kick at 2.5 GeV – and a skew quadrupole.</a:t>
            </a:r>
          </a:p>
        </p:txBody>
      </p:sp>
    </p:spTree>
    <p:extLst>
      <p:ext uri="{BB962C8B-B14F-4D97-AF65-F5344CB8AC3E}">
        <p14:creationId xmlns:p14="http://schemas.microsoft.com/office/powerpoint/2010/main" val="29563585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In </a:t>
            </a:r>
            <a:r>
              <a:rPr lang="en-US" u="sng" dirty="0">
                <a:latin typeface="Calibri Light" panose="020F0302020204030204" pitchFamily="34" charset="0"/>
              </a:rPr>
              <a:t>electromagnets</a:t>
            </a:r>
            <a:r>
              <a:rPr lang="en-US" baseline="0" dirty="0">
                <a:latin typeface="Calibri Light" panose="020F0302020204030204" pitchFamily="34" charset="0"/>
              </a:rPr>
              <a:t> the field is</a:t>
            </a:r>
            <a:r>
              <a:rPr lang="en-US" dirty="0">
                <a:latin typeface="Calibri Light" panose="020F0302020204030204" pitchFamily="34" charset="0"/>
              </a:rPr>
              <a:t> produced by </a:t>
            </a:r>
            <a:r>
              <a:rPr lang="en-US" baseline="0" dirty="0">
                <a:latin typeface="Calibri Light" panose="020F0302020204030204" pitchFamily="34" charset="0"/>
              </a:rPr>
              <a:t>electrical currents going through the windings. </a:t>
            </a:r>
          </a:p>
          <a:p>
            <a:r>
              <a:rPr lang="en-US" baseline="0" dirty="0">
                <a:latin typeface="Calibri Light" panose="020F0302020204030204" pitchFamily="34" charset="0"/>
              </a:rPr>
              <a:t>In </a:t>
            </a:r>
            <a:r>
              <a:rPr lang="en-US" u="sng" baseline="0" dirty="0">
                <a:latin typeface="Calibri Light" panose="020F0302020204030204" pitchFamily="34" charset="0"/>
              </a:rPr>
              <a:t>permanent magnets</a:t>
            </a:r>
            <a:r>
              <a:rPr lang="en-US" baseline="0" dirty="0">
                <a:latin typeface="Calibri Light" panose="020F0302020204030204" pitchFamily="34" charset="0"/>
              </a:rPr>
              <a:t>, on the other hand, the field</a:t>
            </a:r>
            <a:r>
              <a:rPr lang="en-US" dirty="0">
                <a:latin typeface="Calibri Light" panose="020F0302020204030204" pitchFamily="34" charset="0"/>
              </a:rPr>
              <a:t> </a:t>
            </a:r>
            <a:r>
              <a:rPr lang="en-US" baseline="0" dirty="0">
                <a:latin typeface="Calibri Light" panose="020F0302020204030204" pitchFamily="34" charset="0"/>
              </a:rPr>
              <a:t>is produced by hard magnetic material, such as NdFeB or </a:t>
            </a:r>
            <a:r>
              <a:rPr lang="en-US" baseline="0" dirty="0" err="1">
                <a:latin typeface="Calibri Light" panose="020F0302020204030204" pitchFamily="34" charset="0"/>
              </a:rPr>
              <a:t>SmCo</a:t>
            </a:r>
            <a:r>
              <a:rPr lang="en-US" dirty="0">
                <a:latin typeface="Calibri Light" panose="020F0302020204030204" pitchFamily="34" charset="0"/>
              </a:rPr>
              <a:t>.</a:t>
            </a:r>
          </a:p>
          <a:p>
            <a:endParaRPr lang="en-US" baseline="0" dirty="0">
              <a:latin typeface="Calibri Light" panose="020F0302020204030204" pitchFamily="34" charset="0"/>
            </a:endParaRPr>
          </a:p>
          <a:p>
            <a:r>
              <a:rPr lang="en-US" u="sng" dirty="0">
                <a:latin typeface="Calibri Light" panose="020F0302020204030204" pitchFamily="34" charset="0"/>
              </a:rPr>
              <a:t>Iron dominated</a:t>
            </a:r>
            <a:r>
              <a:rPr lang="en-US" dirty="0">
                <a:latin typeface="Calibri Light" panose="020F0302020204030204" pitchFamily="34" charset="0"/>
              </a:rPr>
              <a:t> magnets use a yoke (usually</a:t>
            </a:r>
            <a:r>
              <a:rPr lang="en-US" baseline="0" dirty="0">
                <a:latin typeface="Calibri Light" panose="020F0302020204030204" pitchFamily="34" charset="0"/>
              </a:rPr>
              <a:t> in electrical steel or iron) to guide,</a:t>
            </a:r>
            <a:r>
              <a:rPr lang="en-US" dirty="0">
                <a:latin typeface="Calibri Light" panose="020F0302020204030204" pitchFamily="34" charset="0"/>
              </a:rPr>
              <a:t> </a:t>
            </a:r>
            <a:r>
              <a:rPr lang="en-US" baseline="0" dirty="0">
                <a:latin typeface="Calibri Light" panose="020F0302020204030204" pitchFamily="34" charset="0"/>
              </a:rPr>
              <a:t>shape and reinforce the field; the position of the coil (or permanent magnet) is of minor importance for the strength and homogeneity of the field. </a:t>
            </a:r>
          </a:p>
          <a:p>
            <a:r>
              <a:rPr lang="en-US" u="sng" baseline="0" dirty="0">
                <a:latin typeface="Calibri Light" panose="020F0302020204030204" pitchFamily="34" charset="0"/>
              </a:rPr>
              <a:t>Coil dominated</a:t>
            </a:r>
            <a:r>
              <a:rPr lang="en-US" baseline="0" dirty="0">
                <a:latin typeface="Calibri Light" panose="020F0302020204030204" pitchFamily="34" charset="0"/>
              </a:rPr>
              <a:t> magnets use the flux directly generated by the electric current flowing in the windings to shape the field; the position of the iron yoke (if any) is of minor importance for the strength and homogeneity of the field.</a:t>
            </a:r>
          </a:p>
          <a:p>
            <a:endParaRPr lang="en-US" baseline="0" dirty="0">
              <a:latin typeface="Calibri Light" panose="020F0302020204030204" pitchFamily="34" charset="0"/>
            </a:endParaRPr>
          </a:p>
          <a:p>
            <a:r>
              <a:rPr lang="en-US" u="sng" dirty="0">
                <a:latin typeface="Calibri Light" panose="020F0302020204030204" pitchFamily="34" charset="0"/>
              </a:rPr>
              <a:t>Normal conducting</a:t>
            </a:r>
            <a:r>
              <a:rPr lang="en-US" baseline="0" dirty="0">
                <a:latin typeface="Calibri Light" panose="020F0302020204030204" pitchFamily="34" charset="0"/>
              </a:rPr>
              <a:t> (or </a:t>
            </a:r>
            <a:r>
              <a:rPr lang="en-US" u="sng" baseline="0" dirty="0">
                <a:latin typeface="Calibri Light" panose="020F0302020204030204" pitchFamily="34" charset="0"/>
              </a:rPr>
              <a:t>resistive</a:t>
            </a:r>
            <a:r>
              <a:rPr lang="en-US" baseline="0" dirty="0">
                <a:latin typeface="Calibri Light" panose="020F0302020204030204" pitchFamily="34" charset="0"/>
              </a:rPr>
              <a:t>) magnets have resistive coils, in copper or aluminum, and they are operated around </a:t>
            </a:r>
            <a:r>
              <a:rPr lang="en-US" dirty="0">
                <a:latin typeface="Calibri Light" panose="020F0302020204030204" pitchFamily="34" charset="0"/>
              </a:rPr>
              <a:t>room temperature</a:t>
            </a:r>
            <a:r>
              <a:rPr lang="en-US" baseline="0" dirty="0">
                <a:latin typeface="Calibri Light" panose="020F0302020204030204" pitchFamily="34" charset="0"/>
              </a:rPr>
              <a:t>. Joule heating has to be taken into consideration. </a:t>
            </a:r>
          </a:p>
          <a:p>
            <a:r>
              <a:rPr lang="en-US" u="sng" baseline="0" dirty="0">
                <a:latin typeface="Calibri Light" panose="020F0302020204030204" pitchFamily="34" charset="0"/>
              </a:rPr>
              <a:t>Superconducting magnets</a:t>
            </a:r>
            <a:r>
              <a:rPr lang="en-US" baseline="0" dirty="0">
                <a:latin typeface="Calibri Light" panose="020F0302020204030204" pitchFamily="34" charset="0"/>
              </a:rPr>
              <a:t> have superconducting coils, with no Joule heating. The known technical superconductors need to be cooled at cryogenic temperatures to work.</a:t>
            </a:r>
          </a:p>
          <a:p>
            <a:endParaRPr lang="en-US" baseline="0" dirty="0">
              <a:latin typeface="Calibri Light" panose="020F0302020204030204" pitchFamily="34" charset="0"/>
            </a:endParaRPr>
          </a:p>
          <a:p>
            <a:r>
              <a:rPr lang="en-US" baseline="0" dirty="0">
                <a:latin typeface="Calibri Light" panose="020F0302020204030204" pitchFamily="34" charset="0"/>
              </a:rPr>
              <a:t>The mode of operation can be </a:t>
            </a:r>
            <a:r>
              <a:rPr lang="en-US" u="sng" baseline="0" dirty="0">
                <a:latin typeface="Calibri Light" panose="020F0302020204030204" pitchFamily="34" charset="0"/>
              </a:rPr>
              <a:t>static</a:t>
            </a:r>
            <a:r>
              <a:rPr lang="en-US" u="none" baseline="0" dirty="0">
                <a:latin typeface="Calibri Light" panose="020F0302020204030204" pitchFamily="34" charset="0"/>
              </a:rPr>
              <a:t> </a:t>
            </a:r>
            <a:r>
              <a:rPr lang="en-US" baseline="0" dirty="0">
                <a:latin typeface="Calibri Light" panose="020F0302020204030204" pitchFamily="34" charset="0"/>
              </a:rPr>
              <a:t>(dc, ex. main magnets in a collider or synchrotron light source), </a:t>
            </a:r>
            <a:r>
              <a:rPr lang="en-US" u="sng" baseline="0" dirty="0">
                <a:latin typeface="Calibri Light" panose="020F0302020204030204" pitchFamily="34" charset="0"/>
              </a:rPr>
              <a:t>cycled</a:t>
            </a:r>
            <a:r>
              <a:rPr lang="en-US" baseline="0" dirty="0">
                <a:latin typeface="Calibri Light" panose="020F0302020204030204" pitchFamily="34" charset="0"/>
              </a:rPr>
              <a:t> / </a:t>
            </a:r>
            <a:r>
              <a:rPr lang="en-US" u="sng" baseline="0" dirty="0">
                <a:latin typeface="Calibri Light" panose="020F0302020204030204" pitchFamily="34" charset="0"/>
              </a:rPr>
              <a:t>ramped</a:t>
            </a:r>
            <a:r>
              <a:rPr lang="en-US" baseline="0" dirty="0">
                <a:latin typeface="Calibri Light" panose="020F0302020204030204" pitchFamily="34" charset="0"/>
              </a:rPr>
              <a:t> / </a:t>
            </a:r>
            <a:r>
              <a:rPr lang="en-US" u="sng" baseline="0" dirty="0">
                <a:latin typeface="Calibri Light" panose="020F0302020204030204" pitchFamily="34" charset="0"/>
              </a:rPr>
              <a:t>slow pulsed</a:t>
            </a:r>
            <a:r>
              <a:rPr lang="en-US" u="none" baseline="0" dirty="0">
                <a:latin typeface="Calibri Light" panose="020F0302020204030204" pitchFamily="34" charset="0"/>
              </a:rPr>
              <a:t> </a:t>
            </a:r>
            <a:r>
              <a:rPr lang="en-US" baseline="0" dirty="0">
                <a:latin typeface="Calibri Light" panose="020F0302020204030204" pitchFamily="34" charset="0"/>
              </a:rPr>
              <a:t>(ex. main magnets in a synchrotron for hadron therapy) or </a:t>
            </a:r>
            <a:r>
              <a:rPr lang="en-US" u="sng" baseline="0" dirty="0">
                <a:latin typeface="Calibri Light" panose="020F0302020204030204" pitchFamily="34" charset="0"/>
              </a:rPr>
              <a:t>fast pulsed</a:t>
            </a:r>
            <a:r>
              <a:rPr lang="en-US" baseline="0" dirty="0">
                <a:latin typeface="Calibri Light" panose="020F0302020204030204" pitchFamily="34" charset="0"/>
              </a:rPr>
              <a:t> (ex. kickers).</a:t>
            </a:r>
          </a:p>
          <a:p>
            <a:endParaRPr lang="en-US" baseline="0" dirty="0">
              <a:latin typeface="Calibri Light" panose="020F0302020204030204" pitchFamily="34" charset="0"/>
            </a:endParaRPr>
          </a:p>
          <a:p>
            <a:r>
              <a:rPr lang="en-US" baseline="0" dirty="0">
                <a:latin typeface="Calibri Light" panose="020F0302020204030204" pitchFamily="34" charset="0"/>
              </a:rPr>
              <a:t>In some cases, there might be some hybrids, such as an electromagnet with some permanent magnet.</a:t>
            </a:r>
          </a:p>
          <a:p>
            <a:r>
              <a:rPr lang="en-US" baseline="0" dirty="0">
                <a:latin typeface="Calibri Light" panose="020F0302020204030204" pitchFamily="34" charset="0"/>
              </a:rPr>
              <a:t>We will not talk about permanent magnets and fast pulsed magnets.</a:t>
            </a:r>
            <a:endParaRPr lang="en-US" dirty="0">
              <a:latin typeface="Calibri Light" panose="020F0302020204030204" pitchFamily="34" charset="0"/>
            </a:endParaRPr>
          </a:p>
        </p:txBody>
      </p:sp>
    </p:spTree>
    <p:extLst>
      <p:ext uri="{BB962C8B-B14F-4D97-AF65-F5344CB8AC3E}">
        <p14:creationId xmlns:p14="http://schemas.microsoft.com/office/powerpoint/2010/main" val="9026431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jargon</a:t>
            </a:r>
            <a:r>
              <a:rPr lang="en-US" baseline="0" dirty="0">
                <a:latin typeface="Calibri Light" panose="020F0302020204030204" pitchFamily="34" charset="0"/>
              </a:rPr>
              <a:t> used in particle accelerator magnets is somewhat different from that used in classical electromagnetism.</a:t>
            </a:r>
          </a:p>
          <a:p>
            <a:endParaRPr lang="en-US" sz="1000" dirty="0">
              <a:latin typeface="Calibri Light" panose="020F0302020204030204" pitchFamily="34" charset="0"/>
            </a:endParaRPr>
          </a:p>
          <a:p>
            <a:r>
              <a:rPr lang="en-US" u="sng" baseline="0" dirty="0">
                <a:latin typeface="Calibri Light" panose="020F0302020204030204" pitchFamily="34" charset="0"/>
              </a:rPr>
              <a:t>B</a:t>
            </a:r>
            <a:r>
              <a:rPr lang="en-US" baseline="0" dirty="0">
                <a:latin typeface="Calibri Light" panose="020F0302020204030204" pitchFamily="34" charset="0"/>
              </a:rPr>
              <a:t> is usually referred to as the </a:t>
            </a:r>
            <a:r>
              <a:rPr lang="en-US" u="sng" baseline="0" dirty="0">
                <a:latin typeface="Calibri Light" panose="020F0302020204030204" pitchFamily="34" charset="0"/>
              </a:rPr>
              <a:t>magnetic field</a:t>
            </a:r>
            <a:r>
              <a:rPr lang="en-US" u="none" baseline="0" dirty="0">
                <a:latin typeface="Calibri Light" panose="020F0302020204030204" pitchFamily="34" charset="0"/>
              </a:rPr>
              <a:t> and it is measured in Tesla [T], or Weber/m</a:t>
            </a:r>
            <a:r>
              <a:rPr lang="en-US" u="none" baseline="30000" dirty="0">
                <a:latin typeface="Calibri Light" panose="020F0302020204030204" pitchFamily="34" charset="0"/>
              </a:rPr>
              <a:t>2</a:t>
            </a:r>
            <a:r>
              <a:rPr lang="en-US" dirty="0">
                <a:latin typeface="Calibri Light" panose="020F0302020204030204" pitchFamily="34" charset="0"/>
              </a:rPr>
              <a:t> [Wb/m</a:t>
            </a:r>
            <a:r>
              <a:rPr lang="en-US" baseline="30000" dirty="0">
                <a:latin typeface="Calibri Light" panose="020F0302020204030204" pitchFamily="34" charset="0"/>
              </a:rPr>
              <a:t>2</a:t>
            </a:r>
            <a:r>
              <a:rPr lang="en-US" dirty="0">
                <a:latin typeface="Calibri Light" panose="020F0302020204030204" pitchFamily="34" charset="0"/>
              </a:rPr>
              <a:t>].</a:t>
            </a:r>
            <a:r>
              <a:rPr lang="en-US" baseline="0" dirty="0">
                <a:latin typeface="Calibri Light" panose="020F0302020204030204" pitchFamily="34" charset="0"/>
              </a:rPr>
              <a:t> This is the field interacting with the beam through the Lorentz force.</a:t>
            </a:r>
          </a:p>
          <a:p>
            <a:endParaRPr lang="en-US" sz="1000" dirty="0">
              <a:latin typeface="Calibri Light" panose="020F0302020204030204" pitchFamily="34" charset="0"/>
            </a:endParaRPr>
          </a:p>
          <a:p>
            <a:r>
              <a:rPr lang="en-US" u="sng" baseline="0" dirty="0">
                <a:latin typeface="Calibri Light" panose="020F0302020204030204" pitchFamily="34" charset="0"/>
              </a:rPr>
              <a:t>H</a:t>
            </a:r>
            <a:r>
              <a:rPr lang="en-US" baseline="0" dirty="0">
                <a:latin typeface="Calibri Light" panose="020F0302020204030204" pitchFamily="34" charset="0"/>
              </a:rPr>
              <a:t> is mostly used when dealing with iron dominated magnets, in particular to compute the magnetomotive force, produced in a ferromagnetic material by the electrical current in the coils. H is measured in Ampe</a:t>
            </a:r>
            <a:r>
              <a:rPr lang="it-IT" baseline="0" dirty="0">
                <a:latin typeface="Calibri Light" panose="020F0302020204030204" pitchFamily="34" charset="0"/>
              </a:rPr>
              <a:t>re/m [A/m] and usually referred to simply as the </a:t>
            </a:r>
            <a:r>
              <a:rPr lang="it-IT" u="sng" baseline="0" dirty="0">
                <a:latin typeface="Calibri Light" panose="020F0302020204030204" pitchFamily="34" charset="0"/>
              </a:rPr>
              <a:t>H</a:t>
            </a:r>
            <a:r>
              <a:rPr lang="it-IT" u="sng" dirty="0">
                <a:latin typeface="Calibri Light" panose="020F0302020204030204" pitchFamily="34" charset="0"/>
              </a:rPr>
              <a:t> </a:t>
            </a:r>
            <a:r>
              <a:rPr lang="it-IT" u="sng" baseline="0" dirty="0">
                <a:latin typeface="Calibri Light" panose="020F0302020204030204" pitchFamily="34" charset="0"/>
              </a:rPr>
              <a:t>field</a:t>
            </a:r>
            <a:r>
              <a:rPr lang="it-IT" baseline="0" dirty="0">
                <a:latin typeface="Calibri Light" panose="020F0302020204030204" pitchFamily="34" charset="0"/>
              </a:rPr>
              <a:t>, or as the magnetic field strength, although the latter can be misleading in this context.</a:t>
            </a:r>
          </a:p>
          <a:p>
            <a:endParaRPr lang="it-IT" sz="1000" dirty="0">
              <a:latin typeface="Calibri Light" panose="020F0302020204030204" pitchFamily="34" charset="0"/>
            </a:endParaRPr>
          </a:p>
          <a:p>
            <a:r>
              <a:rPr lang="it-IT" baseline="0" dirty="0">
                <a:latin typeface="Calibri Light" panose="020F0302020204030204" pitchFamily="34" charset="0"/>
              </a:rPr>
              <a:t>Old</a:t>
            </a:r>
            <a:r>
              <a:rPr lang="it-IT" dirty="0">
                <a:latin typeface="Calibri Light" panose="020F0302020204030204" pitchFamily="34" charset="0"/>
              </a:rPr>
              <a:t> units for B are Gauss [G] or kiloGauss [kG]: 10000 G = 1 T = 10 kG.</a:t>
            </a:r>
          </a:p>
          <a:p>
            <a:endParaRPr lang="it-IT" sz="1000" dirty="0">
              <a:latin typeface="Calibri Light" panose="020F0302020204030204" pitchFamily="34" charset="0"/>
            </a:endParaRPr>
          </a:p>
          <a:p>
            <a:r>
              <a:rPr lang="it-IT" dirty="0">
                <a:latin typeface="Calibri Light" panose="020F0302020204030204" pitchFamily="34" charset="0"/>
              </a:rPr>
              <a:t>An old unit for H is Oersted (Oe): 1 Oe = 1000/(4</a:t>
            </a:r>
            <a:r>
              <a:rPr lang="it-IT" dirty="0">
                <a:latin typeface="Symbol" panose="05050102010706020507" pitchFamily="18" charset="2"/>
              </a:rPr>
              <a:t>p</a:t>
            </a:r>
            <a:r>
              <a:rPr lang="it-IT" dirty="0">
                <a:latin typeface="Calibri Light" panose="020F0302020204030204" pitchFamily="34" charset="0"/>
              </a:rPr>
              <a:t>) A/m</a:t>
            </a:r>
          </a:p>
        </p:txBody>
      </p:sp>
    </p:spTree>
    <p:extLst>
      <p:ext uri="{BB962C8B-B14F-4D97-AF65-F5344CB8AC3E}">
        <p14:creationId xmlns:p14="http://schemas.microsoft.com/office/powerpoint/2010/main" val="23545698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Earth’s</a:t>
            </a:r>
            <a:r>
              <a:rPr lang="en-US" baseline="0" dirty="0">
                <a:latin typeface="Calibri Light" panose="020F0302020204030204" pitchFamily="34" charset="0"/>
              </a:rPr>
              <a:t> magnetic field (for the moment) is oriented</a:t>
            </a:r>
            <a:r>
              <a:rPr lang="en-US" dirty="0">
                <a:latin typeface="Calibri Light" panose="020F0302020204030204" pitchFamily="34" charset="0"/>
              </a:rPr>
              <a:t> as in the figure, with the geographic North pole being a magnetic South pole, and vice versa</a:t>
            </a:r>
            <a:r>
              <a:rPr lang="en-US" baseline="0" dirty="0">
                <a:latin typeface="Calibri Light" panose="020F0302020204030204" pitchFamily="34" charset="0"/>
              </a:rPr>
              <a:t>.</a:t>
            </a:r>
          </a:p>
          <a:p>
            <a:endParaRPr lang="en-US" baseline="0" dirty="0">
              <a:latin typeface="Calibri Light" panose="020F0302020204030204" pitchFamily="34" charset="0"/>
            </a:endParaRPr>
          </a:p>
          <a:p>
            <a:r>
              <a:rPr lang="en-US" baseline="0" dirty="0">
                <a:latin typeface="Calibri Light" panose="020F0302020204030204" pitchFamily="34" charset="0"/>
              </a:rPr>
              <a:t>The field at our latitudes is about 0.5 Gauss.</a:t>
            </a:r>
          </a:p>
          <a:p>
            <a:endParaRPr lang="en-US" dirty="0">
              <a:latin typeface="Calibri Light" panose="020F0302020204030204" pitchFamily="34" charset="0"/>
            </a:endParaRPr>
          </a:p>
          <a:p>
            <a:r>
              <a:rPr lang="en-US" baseline="0" dirty="0">
                <a:latin typeface="Calibri Light" panose="020F0302020204030204" pitchFamily="34" charset="0"/>
              </a:rPr>
              <a:t>The value above was computed using the World Magnetic Model (WMM) and the latitude / longitude / elevation of Oxford. The date also matters, because the Earth’s magnetic field changes in direction and amplitude with time.</a:t>
            </a:r>
          </a:p>
          <a:p>
            <a:endParaRPr lang="en-US" dirty="0">
              <a:latin typeface="Calibri Light" panose="020F0302020204030204" pitchFamily="34" charset="0"/>
            </a:endParaRPr>
          </a:p>
          <a:p>
            <a:r>
              <a:rPr lang="en-US" dirty="0">
                <a:latin typeface="Calibri Light" panose="020F0302020204030204" pitchFamily="34" charset="0"/>
              </a:rPr>
              <a:t>You can check that out at</a:t>
            </a:r>
          </a:p>
          <a:p>
            <a:pPr algn="ctr"/>
            <a:r>
              <a:rPr lang="en-US" dirty="0">
                <a:latin typeface="Calibri Light" panose="020F0302020204030204" pitchFamily="34" charset="0"/>
              </a:rPr>
              <a:t>www.ngdc.noaa.gov/geomag/WMM</a:t>
            </a:r>
          </a:p>
          <a:p>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10482646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Calibri Light" panose="020F0302020204030204" pitchFamily="34" charset="0"/>
              </a:rPr>
              <a:t>Gauss’ law </a:t>
            </a:r>
            <a:r>
              <a:rPr lang="en-US" dirty="0">
                <a:latin typeface="Calibri Light" panose="020F0302020204030204" pitchFamily="34" charset="0"/>
              </a:rPr>
              <a:t>(top formulae)</a:t>
            </a:r>
          </a:p>
          <a:p>
            <a:pPr>
              <a:spcBef>
                <a:spcPts val="207"/>
              </a:spcBef>
            </a:pPr>
            <a:r>
              <a:rPr lang="en-US" dirty="0">
                <a:latin typeface="Calibri Light" panose="020F0302020204030204" pitchFamily="34" charset="0"/>
              </a:rPr>
              <a:t>The </a:t>
            </a:r>
            <a:r>
              <a:rPr lang="en-US" b="1" dirty="0">
                <a:latin typeface="Calibri Light" panose="020F0302020204030204" pitchFamily="34" charset="0"/>
              </a:rPr>
              <a:t>B field is</a:t>
            </a:r>
            <a:r>
              <a:rPr lang="en-US" b="1" baseline="0" dirty="0">
                <a:latin typeface="Calibri Light" panose="020F0302020204030204" pitchFamily="34" charset="0"/>
              </a:rPr>
              <a:t> divergence free</a:t>
            </a:r>
            <a:r>
              <a:rPr lang="en-US" baseline="0" dirty="0">
                <a:latin typeface="Calibri Light" panose="020F0302020204030204" pitchFamily="34" charset="0"/>
              </a:rPr>
              <a:t>, or solenoidal. The total flux entering a bounded region equals the total flux exiting the same region: there are neither sources nor wells.</a:t>
            </a:r>
          </a:p>
          <a:p>
            <a:endParaRPr lang="en-US" sz="900" dirty="0">
              <a:latin typeface="Calibri Light" panose="020F0302020204030204" pitchFamily="34" charset="0"/>
            </a:endParaRPr>
          </a:p>
          <a:p>
            <a:r>
              <a:rPr lang="en-US" b="1" dirty="0">
                <a:latin typeface="Calibri Light" panose="020F0302020204030204" pitchFamily="34" charset="0"/>
              </a:rPr>
              <a:t>Ampere’s law </a:t>
            </a:r>
            <a:r>
              <a:rPr lang="en-US" dirty="0">
                <a:latin typeface="Calibri Light" panose="020F0302020204030204" pitchFamily="34" charset="0"/>
              </a:rPr>
              <a:t>(middle formulae)</a:t>
            </a:r>
          </a:p>
          <a:p>
            <a:pPr>
              <a:spcBef>
                <a:spcPts val="207"/>
              </a:spcBef>
            </a:pPr>
            <a:r>
              <a:rPr lang="en-US" baseline="0" dirty="0">
                <a:latin typeface="Calibri Light" panose="020F0302020204030204" pitchFamily="34" charset="0"/>
              </a:rPr>
              <a:t>The curl of the H field is generated by currents. Applying Stokes’ theorem, the </a:t>
            </a:r>
            <a:r>
              <a:rPr lang="en-US" b="1" baseline="0" dirty="0">
                <a:latin typeface="Calibri Light" panose="020F0302020204030204" pitchFamily="34" charset="0"/>
              </a:rPr>
              <a:t>integral of H around a closed loop </a:t>
            </a:r>
            <a:r>
              <a:rPr lang="en-US" baseline="0" dirty="0">
                <a:latin typeface="Calibri Light" panose="020F0302020204030204" pitchFamily="34" charset="0"/>
              </a:rPr>
              <a:t>equals the </a:t>
            </a:r>
            <a:r>
              <a:rPr lang="en-US" b="1" baseline="0" dirty="0">
                <a:latin typeface="Calibri Light" panose="020F0302020204030204" pitchFamily="34" charset="0"/>
              </a:rPr>
              <a:t>total current passing through a surface</a:t>
            </a:r>
            <a:r>
              <a:rPr lang="en-US" baseline="0" dirty="0">
                <a:latin typeface="Calibri Light" panose="020F0302020204030204" pitchFamily="34" charset="0"/>
              </a:rPr>
              <a:t> that has that </a:t>
            </a:r>
            <a:r>
              <a:rPr lang="en-US" b="1" baseline="0" dirty="0">
                <a:latin typeface="Calibri Light" panose="020F0302020204030204" pitchFamily="34" charset="0"/>
              </a:rPr>
              <a:t>loop as a boundary</a:t>
            </a:r>
            <a:r>
              <a:rPr lang="en-US" baseline="0" dirty="0">
                <a:latin typeface="Calibri Light" panose="020F0302020204030204" pitchFamily="34" charset="0"/>
              </a:rPr>
              <a:t>. </a:t>
            </a:r>
          </a:p>
          <a:p>
            <a:pPr>
              <a:spcBef>
                <a:spcPts val="207"/>
              </a:spcBef>
            </a:pPr>
            <a:endParaRPr lang="en-US" sz="900" dirty="0">
              <a:latin typeface="Calibri Light" panose="020F0302020204030204" pitchFamily="34" charset="0"/>
            </a:endParaRPr>
          </a:p>
          <a:p>
            <a:r>
              <a:rPr lang="en-US" sz="1500" b="1" dirty="0">
                <a:latin typeface="Calibri Light" panose="020F0302020204030204" pitchFamily="34" charset="0"/>
              </a:rPr>
              <a:t>Constitutive law of materials </a:t>
            </a:r>
            <a:r>
              <a:rPr lang="en-US" sz="1500" dirty="0">
                <a:latin typeface="Calibri Light" panose="020F0302020204030204" pitchFamily="34" charset="0"/>
              </a:rPr>
              <a:t>(</a:t>
            </a:r>
            <a:r>
              <a:rPr lang="en-US" dirty="0">
                <a:latin typeface="Calibri Light" panose="020F0302020204030204" pitchFamily="34" charset="0"/>
              </a:rPr>
              <a:t>bottom formula)</a:t>
            </a:r>
            <a:endParaRPr lang="en-US" baseline="0" dirty="0">
              <a:latin typeface="Calibri Light" panose="020F0302020204030204" pitchFamily="34" charset="0"/>
            </a:endParaRPr>
          </a:p>
          <a:p>
            <a:pPr>
              <a:spcBef>
                <a:spcPts val="207"/>
              </a:spcBef>
            </a:pPr>
            <a:r>
              <a:rPr lang="en-US" dirty="0">
                <a:latin typeface="Calibri Light" panose="020F0302020204030204" pitchFamily="34" charset="0"/>
              </a:rPr>
              <a:t>B and H are related by the permeability</a:t>
            </a:r>
            <a:r>
              <a:rPr lang="en-US" baseline="0" dirty="0">
                <a:latin typeface="Calibri Light" panose="020F0302020204030204" pitchFamily="34" charset="0"/>
              </a:rPr>
              <a:t> </a:t>
            </a:r>
            <a:r>
              <a:rPr lang="en-US" baseline="0" dirty="0">
                <a:latin typeface="Symbol" panose="05050102010706020507" pitchFamily="18" charset="2"/>
              </a:rPr>
              <a:t>mu</a:t>
            </a:r>
            <a:r>
              <a:rPr lang="en-US" baseline="0" dirty="0">
                <a:latin typeface="Calibri Light" panose="020F0302020204030204" pitchFamily="34" charset="0"/>
              </a:rPr>
              <a:t>. The relative permeability can be a function of the field level (ex. saturation) or even of the cycle leading to that H (ex. hysteresis). </a:t>
            </a:r>
          </a:p>
          <a:p>
            <a:endParaRPr lang="en-US" sz="900" dirty="0">
              <a:latin typeface="Calibri Light" panose="020F0302020204030204" pitchFamily="34" charset="0"/>
            </a:endParaRPr>
          </a:p>
          <a:p>
            <a:r>
              <a:rPr lang="en-US" baseline="0" dirty="0">
                <a:latin typeface="Calibri Light" panose="020F0302020204030204" pitchFamily="34" charset="0"/>
              </a:rPr>
              <a:t>All other expressions shown later (harmonic decompositions, </a:t>
            </a:r>
            <a:r>
              <a:rPr lang="en-US" baseline="0" dirty="0" err="1">
                <a:latin typeface="Calibri Light" panose="020F0302020204030204" pitchFamily="34" charset="0"/>
              </a:rPr>
              <a:t>Biot</a:t>
            </a:r>
            <a:r>
              <a:rPr lang="en-US" baseline="0" dirty="0">
                <a:latin typeface="Calibri Light" panose="020F0302020204030204" pitchFamily="34" charset="0"/>
              </a:rPr>
              <a:t>-Savart</a:t>
            </a:r>
            <a:r>
              <a:rPr lang="en-US" dirty="0">
                <a:latin typeface="Calibri Light" panose="020F0302020204030204" pitchFamily="34" charset="0"/>
              </a:rPr>
              <a:t> law) </a:t>
            </a:r>
            <a:r>
              <a:rPr lang="en-US" baseline="0" dirty="0">
                <a:latin typeface="Calibri Light" panose="020F0302020204030204" pitchFamily="34" charset="0"/>
              </a:rPr>
              <a:t>can be derived from these three equations. </a:t>
            </a:r>
            <a:r>
              <a:rPr lang="en-US" dirty="0">
                <a:latin typeface="Calibri Light" panose="020F0302020204030204" pitchFamily="34" charset="0"/>
              </a:rPr>
              <a:t>An exception is the Lorentz force.</a:t>
            </a:r>
            <a:endParaRPr lang="en-US" baseline="0" dirty="0">
              <a:latin typeface="Calibri Light" panose="020F0302020204030204" pitchFamily="34" charset="0"/>
            </a:endParaRPr>
          </a:p>
          <a:p>
            <a:endParaRPr lang="en-US" sz="900" dirty="0">
              <a:latin typeface="Calibri Light" panose="020F0302020204030204" pitchFamily="34" charset="0"/>
            </a:endParaRPr>
          </a:p>
          <a:p>
            <a:r>
              <a:rPr lang="en-US" baseline="0" dirty="0">
                <a:latin typeface="Calibri Light" panose="020F0302020204030204" pitchFamily="34" charset="0"/>
              </a:rPr>
              <a:t>The picture shows James Clerk Maxwell as a young man – he was around 30 when he first published these equations.</a:t>
            </a:r>
            <a:endParaRPr lang="en-US" dirty="0">
              <a:latin typeface="Calibri Light" panose="020F0302020204030204" pitchFamily="34" charset="0"/>
            </a:endParaRPr>
          </a:p>
        </p:txBody>
      </p:sp>
    </p:spTree>
    <p:extLst>
      <p:ext uri="{BB962C8B-B14F-4D97-AF65-F5344CB8AC3E}">
        <p14:creationId xmlns:p14="http://schemas.microsoft.com/office/powerpoint/2010/main" val="20850319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a:t>
            </a:r>
            <a:r>
              <a:rPr lang="en-US" dirty="0">
                <a:latin typeface="Calibri Light" panose="020F0302020204030204" pitchFamily="34" charset="0"/>
              </a:rPr>
              <a:t>he </a:t>
            </a:r>
            <a:r>
              <a:rPr lang="en-US" b="1" dirty="0">
                <a:latin typeface="Calibri Light" panose="020F0302020204030204" pitchFamily="34" charset="0"/>
              </a:rPr>
              <a:t>Lorentz force </a:t>
            </a:r>
            <a:r>
              <a:rPr lang="en-US" dirty="0">
                <a:latin typeface="Calibri Light" panose="020F0302020204030204" pitchFamily="34" charset="0"/>
              </a:rPr>
              <a:t>is the main </a:t>
            </a:r>
            <a:r>
              <a:rPr lang="en-US" b="1" dirty="0">
                <a:latin typeface="Calibri Light" panose="020F0302020204030204" pitchFamily="34" charset="0"/>
              </a:rPr>
              <a:t>link between electromagnetism and mechanics</a:t>
            </a:r>
            <a:r>
              <a:rPr lang="en-US" dirty="0">
                <a:latin typeface="Calibri Light" panose="020F0302020204030204" pitchFamily="34" charset="0"/>
              </a:rPr>
              <a:t>.</a:t>
            </a:r>
            <a:endParaRPr lang="en-US" baseline="0" dirty="0">
              <a:latin typeface="Calibri Light" panose="020F0302020204030204" pitchFamily="34" charset="0"/>
            </a:endParaRPr>
          </a:p>
          <a:p>
            <a:endParaRPr lang="en-US" sz="1000" dirty="0">
              <a:latin typeface="Calibri Light" panose="020F0302020204030204" pitchFamily="34" charset="0"/>
            </a:endParaRPr>
          </a:p>
          <a:p>
            <a:r>
              <a:rPr lang="en-US" dirty="0">
                <a:latin typeface="Calibri Light" panose="020F0302020204030204" pitchFamily="34" charset="0"/>
              </a:rPr>
              <a:t>(Top formula) The </a:t>
            </a:r>
            <a:r>
              <a:rPr lang="en-US" b="1" dirty="0">
                <a:latin typeface="Calibri Light" panose="020F0302020204030204" pitchFamily="34" charset="0"/>
              </a:rPr>
              <a:t>force acting on </a:t>
            </a:r>
            <a:r>
              <a:rPr lang="en-US" b="0" dirty="0">
                <a:latin typeface="Calibri Light" panose="020F0302020204030204" pitchFamily="34" charset="0"/>
              </a:rPr>
              <a:t>a beam </a:t>
            </a:r>
            <a:r>
              <a:rPr lang="en-US" dirty="0">
                <a:latin typeface="Calibri Light" panose="020F0302020204030204" pitchFamily="34" charset="0"/>
              </a:rPr>
              <a:t>of </a:t>
            </a:r>
            <a:r>
              <a:rPr lang="en-US" b="1" dirty="0">
                <a:latin typeface="Calibri Light" panose="020F0302020204030204" pitchFamily="34" charset="0"/>
              </a:rPr>
              <a:t>charged particles </a:t>
            </a:r>
            <a:r>
              <a:rPr lang="en-US" dirty="0">
                <a:latin typeface="Calibri Light" panose="020F0302020204030204" pitchFamily="34" charset="0"/>
              </a:rPr>
              <a:t>exploits the magnetic field because of the </a:t>
            </a:r>
            <a:r>
              <a:rPr lang="en-US" b="1" dirty="0">
                <a:latin typeface="Calibri Light" panose="020F0302020204030204" pitchFamily="34" charset="0"/>
              </a:rPr>
              <a:t>(huge) leverage factor of the velocity</a:t>
            </a:r>
            <a:r>
              <a:rPr lang="en-US" dirty="0">
                <a:latin typeface="Calibri Light" panose="020F0302020204030204" pitchFamily="34" charset="0"/>
              </a:rPr>
              <a:t>, which is often close to the speed of light in our accelerators.</a:t>
            </a:r>
          </a:p>
          <a:p>
            <a:endParaRPr lang="en-US" sz="1000" dirty="0">
              <a:latin typeface="Calibri Light" panose="020F0302020204030204" pitchFamily="34" charset="0"/>
            </a:endParaRPr>
          </a:p>
          <a:p>
            <a:r>
              <a:rPr lang="en-US" dirty="0">
                <a:latin typeface="Calibri Light" panose="020F0302020204030204" pitchFamily="34" charset="0"/>
              </a:rPr>
              <a:t>(Bottom formula) The second expression is the one used to get the </a:t>
            </a:r>
            <a:r>
              <a:rPr lang="en-US" b="1" dirty="0">
                <a:latin typeface="Calibri Light" panose="020F0302020204030204" pitchFamily="34" charset="0"/>
              </a:rPr>
              <a:t>force F on a conductor </a:t>
            </a:r>
            <a:r>
              <a:rPr lang="en-US" dirty="0">
                <a:latin typeface="Calibri Light" panose="020F0302020204030204" pitchFamily="34" charset="0"/>
              </a:rPr>
              <a:t>carrying a current I in a field B, called the “Laplace force”. Especially in superconducting magnets, these forces have to be properly considered at the design stage. For example, the LHC dipoles at nominal field see a horizontal force of approx. 350 tons per m length.</a:t>
            </a:r>
          </a:p>
          <a:p>
            <a:endParaRPr lang="en-US" dirty="0">
              <a:latin typeface="Calibri Light" panose="020F0302020204030204" pitchFamily="34" charset="0"/>
            </a:endParaRPr>
          </a:p>
          <a:p>
            <a:r>
              <a:rPr lang="en-US" dirty="0">
                <a:latin typeface="Calibri Light" panose="020F0302020204030204" pitchFamily="34" charset="0"/>
              </a:rPr>
              <a:t>To get the </a:t>
            </a:r>
            <a:r>
              <a:rPr lang="en-US" b="1" dirty="0">
                <a:latin typeface="Calibri Light" panose="020F0302020204030204" pitchFamily="34" charset="0"/>
              </a:rPr>
              <a:t>directions</a:t>
            </a:r>
            <a:r>
              <a:rPr lang="en-US" dirty="0">
                <a:latin typeface="Calibri Light" panose="020F0302020204030204" pitchFamily="34" charset="0"/>
              </a:rPr>
              <a:t> of the vectors right, several rules can be found, both with the right hand and the left hand. I use the left hand with the mnemonic “FBI” because it fits both expressions for positive charges. For charged beams, it would be protons or cations. For the current in the conductor, it corresponds to the technical/conventional current (which is opposite to the real current which are a displacement of negative charges – electrons).</a:t>
            </a:r>
          </a:p>
          <a:p>
            <a:endParaRPr lang="en-US" sz="1000" dirty="0">
              <a:latin typeface="Calibri Light" panose="020F0302020204030204" pitchFamily="34" charset="0"/>
            </a:endParaRPr>
          </a:p>
          <a:p>
            <a:r>
              <a:rPr lang="en-US" u="sng" baseline="0" dirty="0">
                <a:latin typeface="Calibri Light" panose="020F0302020204030204" pitchFamily="34" charset="0"/>
              </a:rPr>
              <a:t>From wiki</a:t>
            </a:r>
            <a:r>
              <a:rPr lang="en-US" baseline="0" dirty="0">
                <a:latin typeface="Calibri Light" panose="020F0302020204030204" pitchFamily="34" charset="0"/>
              </a:rPr>
              <a:t>: </a:t>
            </a:r>
            <a:r>
              <a:rPr lang="en-GB" baseline="0" dirty="0">
                <a:latin typeface="Calibri Light" panose="020F0302020204030204" pitchFamily="34" charset="0"/>
              </a:rPr>
              <a:t>The first derivation of the Lorentz force is commonly attributed to Oliver Heaviside in 1889 (39 years old), although other historians suggest an earlier origin in an 1865 paper by James Clerk Maxwell. Hendrik Lorentz derived it a few years after Heaviside.</a:t>
            </a:r>
            <a:endParaRPr lang="en-US" baseline="0" dirty="0">
              <a:latin typeface="Calibri Light" panose="020F0302020204030204" pitchFamily="34" charset="0"/>
            </a:endParaRPr>
          </a:p>
        </p:txBody>
      </p:sp>
    </p:spTree>
    <p:extLst>
      <p:ext uri="{BB962C8B-B14F-4D97-AF65-F5344CB8AC3E}">
        <p14:creationId xmlns:p14="http://schemas.microsoft.com/office/powerpoint/2010/main" val="40338896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pPr>
            <a:r>
              <a:rPr lang="en-US" dirty="0">
                <a:latin typeface="Calibri Light" panose="020F0302020204030204" pitchFamily="34" charset="0"/>
              </a:rPr>
              <a:t>This 2D decomposition holds </a:t>
            </a:r>
            <a:r>
              <a:rPr lang="en-US" baseline="0" dirty="0">
                <a:latin typeface="Calibri Light" panose="020F0302020204030204" pitchFamily="34" charset="0"/>
              </a:rPr>
              <a:t>in a region of space:</a:t>
            </a:r>
          </a:p>
          <a:p>
            <a:pPr>
              <a:spcBef>
                <a:spcPts val="0"/>
              </a:spcBef>
            </a:pPr>
            <a:r>
              <a:rPr lang="en-US" baseline="0" dirty="0">
                <a:latin typeface="Calibri Light" panose="020F0302020204030204" pitchFamily="34" charset="0"/>
              </a:rPr>
              <a:t> * without currents</a:t>
            </a:r>
          </a:p>
          <a:p>
            <a:pPr>
              <a:spcBef>
                <a:spcPts val="0"/>
              </a:spcBef>
            </a:pPr>
            <a:r>
              <a:rPr lang="en-US" baseline="0" dirty="0">
                <a:latin typeface="Calibri Light" panose="020F0302020204030204" pitchFamily="34" charset="0"/>
              </a:rPr>
              <a:t> * without (hard or soft) magnetic materials (that</a:t>
            </a:r>
            <a:r>
              <a:rPr lang="en-US" dirty="0">
                <a:latin typeface="Calibri Light" panose="020F0302020204030204" pitchFamily="34" charset="0"/>
              </a:rPr>
              <a:t> is, basically, ferromagnetic material like iron and permanent magnets)</a:t>
            </a:r>
            <a:endParaRPr lang="en-US" baseline="0" dirty="0">
              <a:latin typeface="Calibri Light" panose="020F0302020204030204" pitchFamily="34" charset="0"/>
            </a:endParaRPr>
          </a:p>
          <a:p>
            <a:pPr>
              <a:spcBef>
                <a:spcPts val="0"/>
              </a:spcBef>
            </a:pPr>
            <a:r>
              <a:rPr lang="en-US" dirty="0">
                <a:latin typeface="Calibri Light" panose="020F0302020204030204" pitchFamily="34" charset="0"/>
              </a:rPr>
              <a:t> * where the z component (3</a:t>
            </a:r>
            <a:r>
              <a:rPr lang="en-US" baseline="30000" dirty="0">
                <a:latin typeface="Calibri Light" panose="020F0302020204030204" pitchFamily="34" charset="0"/>
              </a:rPr>
              <a:t>rd</a:t>
            </a:r>
            <a:r>
              <a:rPr lang="en-US" dirty="0">
                <a:latin typeface="Calibri Light" panose="020F0302020204030204" pitchFamily="34" charset="0"/>
              </a:rPr>
              <a:t> dimension, longitudinal) of B is constant</a:t>
            </a:r>
          </a:p>
          <a:p>
            <a:pPr>
              <a:spcBef>
                <a:spcPts val="0"/>
              </a:spcBef>
            </a:pPr>
            <a:endParaRPr lang="en-US" dirty="0">
              <a:latin typeface="Calibri Light" panose="020F0302020204030204" pitchFamily="34" charset="0"/>
            </a:endParaRPr>
          </a:p>
          <a:p>
            <a:r>
              <a:rPr lang="en-US" dirty="0">
                <a:latin typeface="Calibri Light" panose="020F0302020204030204" pitchFamily="34" charset="0"/>
              </a:rPr>
              <a:t>B (a 2D vector field) is then simply described</a:t>
            </a:r>
            <a:r>
              <a:rPr lang="en-US" baseline="0" dirty="0">
                <a:latin typeface="Calibri Light" panose="020F0302020204030204" pitchFamily="34" charset="0"/>
              </a:rPr>
              <a:t> by a</a:t>
            </a:r>
            <a:r>
              <a:rPr lang="en-US" dirty="0">
                <a:latin typeface="Calibri Light" panose="020F0302020204030204" pitchFamily="34" charset="0"/>
              </a:rPr>
              <a:t> </a:t>
            </a:r>
            <a:r>
              <a:rPr lang="en-US" baseline="0" dirty="0">
                <a:latin typeface="Calibri Light" panose="020F0302020204030204" pitchFamily="34" charset="0"/>
              </a:rPr>
              <a:t>series of scalar coefficients: </a:t>
            </a:r>
            <a:r>
              <a:rPr lang="en-US" b="1" baseline="0" dirty="0">
                <a:latin typeface="Calibri Light" panose="020F0302020204030204" pitchFamily="34" charset="0"/>
              </a:rPr>
              <a:t>B</a:t>
            </a:r>
            <a:r>
              <a:rPr lang="en-US" b="1" baseline="-25000" dirty="0">
                <a:latin typeface="Calibri Light" panose="020F0302020204030204" pitchFamily="34" charset="0"/>
              </a:rPr>
              <a:t>1</a:t>
            </a:r>
            <a:r>
              <a:rPr lang="en-US" b="1" baseline="0" dirty="0">
                <a:latin typeface="Calibri Light" panose="020F0302020204030204" pitchFamily="34" charset="0"/>
              </a:rPr>
              <a:t>, A</a:t>
            </a:r>
            <a:r>
              <a:rPr lang="en-US" b="1" baseline="-25000" dirty="0">
                <a:latin typeface="Calibri Light" panose="020F0302020204030204" pitchFamily="34" charset="0"/>
              </a:rPr>
              <a:t>1</a:t>
            </a:r>
            <a:r>
              <a:rPr lang="en-US" b="1" baseline="0" dirty="0">
                <a:latin typeface="Calibri Light" panose="020F0302020204030204" pitchFamily="34" charset="0"/>
              </a:rPr>
              <a:t>, B</a:t>
            </a:r>
            <a:r>
              <a:rPr lang="en-US" b="1" baseline="-25000" dirty="0">
                <a:latin typeface="Calibri Light" panose="020F0302020204030204" pitchFamily="34" charset="0"/>
              </a:rPr>
              <a:t>2</a:t>
            </a:r>
            <a:r>
              <a:rPr lang="en-US" b="1" baseline="0" dirty="0">
                <a:latin typeface="Calibri Light" panose="020F0302020204030204" pitchFamily="34" charset="0"/>
              </a:rPr>
              <a:t>, A</a:t>
            </a:r>
            <a:r>
              <a:rPr lang="en-US" b="1" baseline="-25000" dirty="0">
                <a:latin typeface="Calibri Light" panose="020F0302020204030204" pitchFamily="34" charset="0"/>
              </a:rPr>
              <a:t>2</a:t>
            </a:r>
            <a:r>
              <a:rPr lang="en-US" b="1" baseline="0" dirty="0">
                <a:latin typeface="Calibri Light" panose="020F0302020204030204" pitchFamily="34" charset="0"/>
              </a:rPr>
              <a:t>, etc</a:t>
            </a:r>
            <a:r>
              <a:rPr lang="en-US" baseline="0" dirty="0">
                <a:latin typeface="Calibri Light" panose="020F0302020204030204" pitchFamily="34" charset="0"/>
              </a:rPr>
              <a:t>. These are the so-called </a:t>
            </a:r>
            <a:r>
              <a:rPr lang="en-US" b="1" baseline="0" dirty="0">
                <a:latin typeface="Calibri Light" panose="020F0302020204030204" pitchFamily="34" charset="0"/>
              </a:rPr>
              <a:t>(</a:t>
            </a:r>
            <a:r>
              <a:rPr lang="en-US" b="1" dirty="0">
                <a:latin typeface="Calibri Light" panose="020F0302020204030204" pitchFamily="34" charset="0"/>
              </a:rPr>
              <a:t>not-normalized) </a:t>
            </a:r>
            <a:r>
              <a:rPr lang="en-US" b="1" u="sng" dirty="0">
                <a:latin typeface="Calibri Light" panose="020F0302020204030204" pitchFamily="34" charset="0"/>
              </a:rPr>
              <a:t>harmonics</a:t>
            </a:r>
            <a:r>
              <a:rPr lang="en-US" dirty="0">
                <a:latin typeface="Calibri Light" panose="020F0302020204030204" pitchFamily="34" charset="0"/>
              </a:rPr>
              <a:t>, or </a:t>
            </a:r>
            <a:r>
              <a:rPr lang="en-US" u="sng" dirty="0">
                <a:latin typeface="Calibri Light" panose="020F0302020204030204" pitchFamily="34" charset="0"/>
              </a:rPr>
              <a:t>multipoles</a:t>
            </a:r>
            <a:r>
              <a:rPr lang="en-US" dirty="0">
                <a:latin typeface="Calibri Light" panose="020F0302020204030204" pitchFamily="34" charset="0"/>
              </a:rPr>
              <a:t>. They have </a:t>
            </a:r>
            <a:r>
              <a:rPr lang="en-US" b="1" dirty="0">
                <a:latin typeface="Calibri Light" panose="020F0302020204030204" pitchFamily="34" charset="0"/>
              </a:rPr>
              <a:t>units of Tesla</a:t>
            </a:r>
            <a:r>
              <a:rPr lang="en-US" dirty="0">
                <a:latin typeface="Calibri Light" panose="020F0302020204030204" pitchFamily="34" charset="0"/>
              </a:rPr>
              <a:t>. </a:t>
            </a:r>
            <a:r>
              <a:rPr lang="en-US" b="1" dirty="0">
                <a:latin typeface="Calibri Light" panose="020F0302020204030204" pitchFamily="34" charset="0"/>
              </a:rPr>
              <a:t>R </a:t>
            </a:r>
            <a:r>
              <a:rPr lang="en-US" b="0" dirty="0">
                <a:latin typeface="Calibri Light" panose="020F0302020204030204" pitchFamily="34" charset="0"/>
              </a:rPr>
              <a:t>is a </a:t>
            </a:r>
            <a:r>
              <a:rPr lang="en-US" b="1" dirty="0">
                <a:latin typeface="Calibri Light" panose="020F0302020204030204" pitchFamily="34" charset="0"/>
              </a:rPr>
              <a:t>reference</a:t>
            </a:r>
            <a:r>
              <a:rPr lang="en-US" b="1" baseline="0" dirty="0">
                <a:latin typeface="Calibri Light" panose="020F0302020204030204" pitchFamily="34" charset="0"/>
              </a:rPr>
              <a:t> radius</a:t>
            </a:r>
            <a:r>
              <a:rPr lang="en-US" baseline="0" dirty="0">
                <a:latin typeface="Calibri Light" panose="020F0302020204030204" pitchFamily="34" charset="0"/>
              </a:rPr>
              <a:t>. The </a:t>
            </a:r>
            <a:r>
              <a:rPr lang="en-US" b="1" baseline="0" dirty="0">
                <a:latin typeface="Calibri Light" panose="020F0302020204030204" pitchFamily="34" charset="0"/>
              </a:rPr>
              <a:t>n index </a:t>
            </a:r>
            <a:r>
              <a:rPr lang="en-US" baseline="0" dirty="0">
                <a:latin typeface="Calibri Light" panose="020F0302020204030204" pitchFamily="34" charset="0"/>
              </a:rPr>
              <a:t>corresponds to the number of </a:t>
            </a:r>
            <a:r>
              <a:rPr lang="en-US" b="1" baseline="0" dirty="0">
                <a:latin typeface="Calibri Light" panose="020F0302020204030204" pitchFamily="34" charset="0"/>
              </a:rPr>
              <a:t>pair of poles </a:t>
            </a:r>
            <a:r>
              <a:rPr lang="en-US" baseline="0" dirty="0">
                <a:latin typeface="Calibri Light" panose="020F0302020204030204" pitchFamily="34" charset="0"/>
              </a:rPr>
              <a:t>(n = 1 </a:t>
            </a:r>
            <a:r>
              <a:rPr lang="en-US" baseline="0" dirty="0">
                <a:latin typeface="Calibri Light" panose="020F0302020204030204" pitchFamily="34" charset="0"/>
                <a:sym typeface="Wingdings" panose="05000000000000000000" pitchFamily="2" charset="2"/>
              </a:rPr>
              <a:t> dipoles, n = 2  quadrupoles, etc.)</a:t>
            </a:r>
            <a:endParaRPr lang="en-US" baseline="0" dirty="0">
              <a:latin typeface="Calibri Light" panose="020F0302020204030204" pitchFamily="34" charset="0"/>
            </a:endParaRPr>
          </a:p>
          <a:p>
            <a:endParaRPr lang="en-US" baseline="0" dirty="0">
              <a:latin typeface="Calibri Light" panose="020F0302020204030204" pitchFamily="34" charset="0"/>
            </a:endParaRPr>
          </a:p>
          <a:p>
            <a:r>
              <a:rPr lang="en-US" baseline="0" dirty="0">
                <a:latin typeface="Calibri Light" panose="020F0302020204030204" pitchFamily="34" charset="0"/>
              </a:rPr>
              <a:t>The same decomposition can be used in 3D for integrated fields. Technically, this holds if at the beginning </a:t>
            </a:r>
            <a:r>
              <a:rPr lang="en-US" dirty="0">
                <a:latin typeface="Calibri Light" panose="020F0302020204030204" pitchFamily="34" charset="0"/>
              </a:rPr>
              <a:t>and </a:t>
            </a:r>
            <a:r>
              <a:rPr lang="en-US" baseline="0" dirty="0">
                <a:latin typeface="Calibri Light" panose="020F0302020204030204" pitchFamily="34" charset="0"/>
              </a:rPr>
              <a:t>end of the integration region </a:t>
            </a:r>
            <a:r>
              <a:rPr lang="en-US" baseline="0" dirty="0" err="1">
                <a:latin typeface="Calibri Light" panose="020F0302020204030204" pitchFamily="34" charset="0"/>
              </a:rPr>
              <a:t>dB</a:t>
            </a:r>
            <a:r>
              <a:rPr lang="en-US" baseline="-25000" dirty="0" err="1">
                <a:latin typeface="Calibri Light" panose="020F0302020204030204" pitchFamily="34" charset="0"/>
              </a:rPr>
              <a:t>z</a:t>
            </a:r>
            <a:r>
              <a:rPr lang="en-US" baseline="0" dirty="0">
                <a:latin typeface="Calibri Light" panose="020F0302020204030204" pitchFamily="34" charset="0"/>
              </a:rPr>
              <a:t>/</a:t>
            </a:r>
            <a:r>
              <a:rPr lang="en-US" baseline="0" dirty="0" err="1">
                <a:latin typeface="Calibri Light" panose="020F0302020204030204" pitchFamily="34" charset="0"/>
              </a:rPr>
              <a:t>dz</a:t>
            </a:r>
            <a:r>
              <a:rPr lang="en-US" baseline="0" dirty="0">
                <a:latin typeface="Calibri Light" panose="020F0302020204030204" pitchFamily="34" charset="0"/>
              </a:rPr>
              <a:t> = 0, which is the case if B is integrated along a straight line all the way through a magnet, including the stray field regions at the end of the magnet.</a:t>
            </a:r>
          </a:p>
          <a:p>
            <a:endParaRPr lang="en-US" baseline="0" dirty="0">
              <a:latin typeface="Calibri Light" panose="020F0302020204030204" pitchFamily="34" charset="0"/>
            </a:endParaRPr>
          </a:p>
          <a:p>
            <a:r>
              <a:rPr lang="en-GB" baseline="0" dirty="0">
                <a:latin typeface="Calibri Light" panose="020F0302020204030204" pitchFamily="34" charset="0"/>
              </a:rPr>
              <a:t>The same decomposition can be expressed also in Cartesian coordinates (bottom equations), using complex variables. </a:t>
            </a:r>
            <a:r>
              <a:rPr lang="en-US" baseline="0" dirty="0">
                <a:latin typeface="Calibri Light" panose="020F0302020204030204" pitchFamily="34" charset="0"/>
              </a:rPr>
              <a:t>The use of complex numbers can be seen as a way of keeping the notation compact – or it can be given a deeper mathematical meaning (analytic function, Cauchy-Riemann conditions).</a:t>
            </a:r>
          </a:p>
          <a:p>
            <a:r>
              <a:rPr lang="en-US" baseline="0" dirty="0">
                <a:latin typeface="Calibri Light" panose="020F0302020204030204" pitchFamily="34" charset="0"/>
              </a:rPr>
              <a:t>In some cases, instead of real </a:t>
            </a:r>
            <a:r>
              <a:rPr lang="en-US" baseline="0" dirty="0" err="1">
                <a:latin typeface="Calibri Light" panose="020F0302020204030204" pitchFamily="34" charset="0"/>
              </a:rPr>
              <a:t>B</a:t>
            </a:r>
            <a:r>
              <a:rPr lang="en-US" baseline="-25000" dirty="0" err="1">
                <a:latin typeface="Calibri Light" panose="020F0302020204030204" pitchFamily="34" charset="0"/>
              </a:rPr>
              <a:t>n</a:t>
            </a:r>
            <a:r>
              <a:rPr lang="en-US" baseline="0" dirty="0">
                <a:latin typeface="Calibri Light" panose="020F0302020204030204" pitchFamily="34" charset="0"/>
              </a:rPr>
              <a:t> and A</a:t>
            </a:r>
            <a:r>
              <a:rPr lang="en-US" baseline="-25000" dirty="0">
                <a:latin typeface="Calibri Light" panose="020F0302020204030204" pitchFamily="34" charset="0"/>
              </a:rPr>
              <a:t>n</a:t>
            </a:r>
            <a:r>
              <a:rPr lang="en-US" baseline="0" dirty="0">
                <a:latin typeface="Calibri Light" panose="020F0302020204030204" pitchFamily="34" charset="0"/>
              </a:rPr>
              <a:t> coefficients, complex terms of the form C</a:t>
            </a:r>
            <a:r>
              <a:rPr lang="en-US" baseline="-25000" dirty="0">
                <a:latin typeface="Calibri Light" panose="020F0302020204030204" pitchFamily="34" charset="0"/>
              </a:rPr>
              <a:t>n</a:t>
            </a:r>
            <a:r>
              <a:rPr lang="en-US" baseline="0" dirty="0">
                <a:latin typeface="Calibri Light" panose="020F0302020204030204" pitchFamily="34" charset="0"/>
              </a:rPr>
              <a:t> = </a:t>
            </a:r>
            <a:r>
              <a:rPr lang="en-US" baseline="0" dirty="0" err="1">
                <a:latin typeface="Calibri Light" panose="020F0302020204030204" pitchFamily="34" charset="0"/>
              </a:rPr>
              <a:t>B</a:t>
            </a:r>
            <a:r>
              <a:rPr lang="en-US" baseline="-25000" dirty="0" err="1">
                <a:latin typeface="Calibri Light" panose="020F0302020204030204" pitchFamily="34" charset="0"/>
              </a:rPr>
              <a:t>n</a:t>
            </a:r>
            <a:r>
              <a:rPr lang="en-US" baseline="0" dirty="0">
                <a:latin typeface="Calibri Light" panose="020F0302020204030204" pitchFamily="34" charset="0"/>
              </a:rPr>
              <a:t> + </a:t>
            </a:r>
            <a:r>
              <a:rPr lang="en-US" baseline="0" dirty="0" err="1">
                <a:latin typeface="Calibri Light" panose="020F0302020204030204" pitchFamily="34" charset="0"/>
              </a:rPr>
              <a:t>iA</a:t>
            </a:r>
            <a:r>
              <a:rPr lang="en-US" baseline="-25000" dirty="0" err="1">
                <a:latin typeface="Calibri Light" panose="020F0302020204030204" pitchFamily="34" charset="0"/>
              </a:rPr>
              <a:t>n</a:t>
            </a:r>
            <a:r>
              <a:rPr lang="en-US" baseline="0" dirty="0">
                <a:latin typeface="Calibri Light" panose="020F0302020204030204" pitchFamily="34" charset="0"/>
              </a:rPr>
              <a:t> are used</a:t>
            </a:r>
            <a:r>
              <a:rPr lang="en-US" dirty="0">
                <a:latin typeface="Calibri Light" panose="020F0302020204030204" pitchFamily="34" charset="0"/>
              </a:rPr>
              <a:t>, to </a:t>
            </a:r>
            <a:r>
              <a:rPr lang="en-US" baseline="0" dirty="0">
                <a:latin typeface="Calibri Light" panose="020F0302020204030204" pitchFamily="34" charset="0"/>
              </a:rPr>
              <a:t>then</a:t>
            </a:r>
            <a:r>
              <a:rPr lang="en-US" dirty="0">
                <a:latin typeface="Calibri Light" panose="020F0302020204030204" pitchFamily="34" charset="0"/>
              </a:rPr>
              <a:t> talk about magnitude and phase of the harmonics.</a:t>
            </a:r>
          </a:p>
          <a:p>
            <a:r>
              <a:rPr lang="en-US" dirty="0">
                <a:latin typeface="Calibri Light" panose="020F0302020204030204" pitchFamily="34" charset="0"/>
              </a:rPr>
              <a:t>You can find derivations of the above in the references, for ex. [1].</a:t>
            </a:r>
            <a:endParaRPr lang="en-US" baseline="0" dirty="0">
              <a:latin typeface="Calibri Light" panose="020F0302020204030204" pitchFamily="34" charset="0"/>
            </a:endParaRPr>
          </a:p>
          <a:p>
            <a:endParaRPr lang="en-US" dirty="0">
              <a:latin typeface="Calibri Light" panose="020F0302020204030204" pitchFamily="34" charset="0"/>
            </a:endParaRPr>
          </a:p>
        </p:txBody>
      </p:sp>
    </p:spTree>
    <p:extLst>
      <p:ext uri="{BB962C8B-B14F-4D97-AF65-F5344CB8AC3E}">
        <p14:creationId xmlns:p14="http://schemas.microsoft.com/office/powerpoint/2010/main" val="2744152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6933" indent="-236933">
              <a:buAutoNum type="arabicPeriod"/>
            </a:pPr>
            <a:r>
              <a:rPr lang="en-US" dirty="0">
                <a:latin typeface="Calibri Light" panose="020F0302020204030204" pitchFamily="34" charset="0"/>
              </a:rPr>
              <a:t>https://indico.cern.ch/event/1227234/</a:t>
            </a:r>
          </a:p>
          <a:p>
            <a:pPr marL="236933" indent="-236933">
              <a:buAutoNum type="arabicPeriod"/>
            </a:pPr>
            <a:r>
              <a:rPr lang="en-US" dirty="0">
                <a:latin typeface="Calibri Light" panose="020F0302020204030204" pitchFamily="34" charset="0"/>
              </a:rPr>
              <a:t>https://cas.web.cern.ch/schools/bruges-2009 and http://cdsweb.cern.ch/record/1158462</a:t>
            </a:r>
          </a:p>
          <a:p>
            <a:pPr marL="236933" indent="-236933">
              <a:buAutoNum type="arabicPeriod"/>
            </a:pPr>
            <a:r>
              <a:rPr lang="en-US" dirty="0">
                <a:latin typeface="Calibri Light" panose="020F0302020204030204" pitchFamily="34" charset="0"/>
              </a:rPr>
              <a:t>indico.cern.ch/event/357378/session/2/#all</a:t>
            </a:r>
          </a:p>
          <a:p>
            <a:pPr marL="236933" indent="-236933">
              <a:buAutoNum type="arabicPeriod"/>
            </a:pPr>
            <a:r>
              <a:rPr lang="en-US" dirty="0">
                <a:latin typeface="Calibri Light" panose="020F0302020204030204" pitchFamily="34" charset="0"/>
              </a:rPr>
              <a:t>edms.cern.ch/document/1162401</a:t>
            </a:r>
          </a:p>
          <a:p>
            <a:pPr marL="236933" indent="-236933">
              <a:buAutoNum type="arabicPeriod"/>
            </a:pPr>
            <a:r>
              <a:rPr lang="en-GB" dirty="0">
                <a:latin typeface="Calibri Light" panose="020F0302020204030204" pitchFamily="34" charset="0"/>
              </a:rPr>
              <a:t>cas.web.cern.ch/previous-schools  and  https://indico.cern.ch/category/3833/</a:t>
            </a:r>
            <a:endParaRPr lang="en-US" dirty="0">
              <a:latin typeface="Calibri Light" panose="020F0302020204030204" pitchFamily="34" charset="0"/>
            </a:endParaRPr>
          </a:p>
          <a:p>
            <a:pPr marL="236933" indent="-236933">
              <a:buAutoNum type="arabicPeriod"/>
            </a:pPr>
            <a:r>
              <a:rPr lang="en-US" dirty="0">
                <a:latin typeface="Calibri Light" panose="020F0302020204030204" pitchFamily="34" charset="0"/>
              </a:rPr>
              <a:t>for example, indico.cern.ch/event/440690</a:t>
            </a:r>
          </a:p>
          <a:p>
            <a:pPr marL="236933" indent="-236933">
              <a:buAutoNum type="arabicPeriod"/>
            </a:pPr>
            <a:r>
              <a:rPr lang="en-US" dirty="0">
                <a:latin typeface="Calibri Light" panose="020F0302020204030204" pitchFamily="34" charset="0"/>
              </a:rPr>
              <a:t>ISBN 9789812563811</a:t>
            </a:r>
          </a:p>
          <a:p>
            <a:pPr marL="236933" indent="-236933">
              <a:buAutoNum type="arabicPeriod"/>
            </a:pPr>
            <a:r>
              <a:rPr lang="en-US" dirty="0">
                <a:latin typeface="Calibri Light" panose="020F0302020204030204" pitchFamily="34" charset="0"/>
              </a:rPr>
              <a:t>ISBN</a:t>
            </a:r>
            <a:r>
              <a:rPr lang="en-US" baseline="0" dirty="0">
                <a:latin typeface="Calibri Light" panose="020F0302020204030204" pitchFamily="34" charset="0"/>
              </a:rPr>
              <a:t> </a:t>
            </a:r>
            <a:r>
              <a:rPr lang="en-US" dirty="0">
                <a:latin typeface="Calibri Light" panose="020F0302020204030204" pitchFamily="34" charset="0"/>
              </a:rPr>
              <a:t>9780521566889</a:t>
            </a:r>
          </a:p>
          <a:p>
            <a:pPr marL="236933" indent="-236933">
              <a:buAutoNum type="arabicPeriod"/>
            </a:pPr>
            <a:r>
              <a:rPr lang="en-US" dirty="0">
                <a:latin typeface="Calibri Light" panose="020F0302020204030204" pitchFamily="34" charset="0"/>
              </a:rPr>
              <a:t>ISBN 9789810227906</a:t>
            </a:r>
          </a:p>
          <a:p>
            <a:pPr marL="236933" indent="-236933">
              <a:buAutoNum type="arabicPeriod"/>
            </a:pPr>
            <a:r>
              <a:rPr lang="en-US" dirty="0">
                <a:latin typeface="Calibri Light" panose="020F0302020204030204" pitchFamily="34" charset="0"/>
              </a:rPr>
              <a:t>ISBN 978-0198548102</a:t>
            </a:r>
          </a:p>
          <a:p>
            <a:pPr marL="236933" indent="-236933">
              <a:buAutoNum type="arabicPeriod"/>
            </a:pPr>
            <a:r>
              <a:rPr lang="en-GB" dirty="0">
                <a:effectLst/>
                <a:latin typeface="Calibri Light" panose="020F0302020204030204" pitchFamily="34" charset="0"/>
              </a:rPr>
              <a:t>CERN-2004-006, cds.cern.ch/record/796105</a:t>
            </a:r>
          </a:p>
          <a:p>
            <a:pPr marL="236933" indent="-236933">
              <a:buAutoNum type="arabicPeriod"/>
            </a:pPr>
            <a:r>
              <a:rPr lang="en-GB" dirty="0">
                <a:effectLst/>
                <a:latin typeface="Calibri Light" panose="020F0302020204030204" pitchFamily="34" charset="0"/>
              </a:rPr>
              <a:t>cds.cern.ch/record/1076301</a:t>
            </a:r>
          </a:p>
          <a:p>
            <a:endParaRPr lang="en-US" sz="600" dirty="0">
              <a:latin typeface="Calibri Light" panose="020F0302020204030204" pitchFamily="34" charset="0"/>
            </a:endParaRPr>
          </a:p>
          <a:p>
            <a:r>
              <a:rPr lang="en-US" dirty="0">
                <a:latin typeface="Calibri Light" panose="020F0302020204030204" pitchFamily="34" charset="0"/>
              </a:rPr>
              <a:t>A heartfelt </a:t>
            </a:r>
            <a:r>
              <a:rPr lang="en-US" u="sng" dirty="0">
                <a:latin typeface="Calibri Light" panose="020F0302020204030204" pitchFamily="34" charset="0"/>
              </a:rPr>
              <a:t>thank you</a:t>
            </a:r>
            <a:r>
              <a:rPr lang="en-US" dirty="0">
                <a:latin typeface="Calibri Light" panose="020F0302020204030204" pitchFamily="34" charset="0"/>
              </a:rPr>
              <a:t> to many colleagues – in particular those from which I borrowed much of the material for this short course.</a:t>
            </a:r>
          </a:p>
          <a:p>
            <a:pPr marL="236933" indent="-236933">
              <a:buAutoNum type="arabicPeriod"/>
            </a:pPr>
            <a:endParaRPr lang="en-US" dirty="0">
              <a:latin typeface="Calibri Light" panose="020F0302020204030204" pitchFamily="34" charset="0"/>
            </a:endParaRPr>
          </a:p>
        </p:txBody>
      </p:sp>
    </p:spTree>
    <p:extLst>
      <p:ext uri="{BB962C8B-B14F-4D97-AF65-F5344CB8AC3E}">
        <p14:creationId xmlns:p14="http://schemas.microsoft.com/office/powerpoint/2010/main" val="1025394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Each term</a:t>
            </a:r>
            <a:r>
              <a:rPr lang="en-US" baseline="0" dirty="0">
                <a:latin typeface="Calibri Light" panose="020F0302020204030204" pitchFamily="34" charset="0"/>
              </a:rPr>
              <a:t> – taken individually – has a sort of specific meaning, both to the magnet designer and to the beam physicist.</a:t>
            </a:r>
          </a:p>
          <a:p>
            <a:endParaRPr lang="en-US" baseline="0" dirty="0">
              <a:latin typeface="Calibri Light" panose="020F0302020204030204" pitchFamily="34" charset="0"/>
            </a:endParaRPr>
          </a:p>
          <a:p>
            <a:r>
              <a:rPr lang="en-US" baseline="0" dirty="0">
                <a:latin typeface="Calibri Light" panose="020F0302020204030204" pitchFamily="34" charset="0"/>
              </a:rPr>
              <a:t>The </a:t>
            </a:r>
            <a:r>
              <a:rPr lang="en-US" b="1" i="1" baseline="0" dirty="0">
                <a:latin typeface="Calibri Light" panose="020F0302020204030204" pitchFamily="34" charset="0"/>
              </a:rPr>
              <a:t>normal</a:t>
            </a:r>
            <a:r>
              <a:rPr lang="en-US" baseline="0" dirty="0">
                <a:latin typeface="Calibri Light" panose="020F0302020204030204" pitchFamily="34" charset="0"/>
              </a:rPr>
              <a:t> family involves </a:t>
            </a:r>
            <a:r>
              <a:rPr lang="en-US" dirty="0">
                <a:latin typeface="Calibri Light" panose="020F0302020204030204" pitchFamily="34" charset="0"/>
              </a:rPr>
              <a:t>a </a:t>
            </a:r>
            <a:r>
              <a:rPr lang="en-US" b="1" dirty="0">
                <a:latin typeface="Calibri Light" panose="020F0302020204030204" pitchFamily="34" charset="0"/>
              </a:rPr>
              <a:t>field perpendicular to </a:t>
            </a:r>
            <a:r>
              <a:rPr lang="en-US" b="0" dirty="0">
                <a:latin typeface="Calibri Light" panose="020F0302020204030204" pitchFamily="34" charset="0"/>
              </a:rPr>
              <a:t>the</a:t>
            </a:r>
            <a:r>
              <a:rPr lang="en-US" b="1" dirty="0">
                <a:latin typeface="Calibri Light" panose="020F0302020204030204" pitchFamily="34" charset="0"/>
              </a:rPr>
              <a:t> </a:t>
            </a:r>
            <a:r>
              <a:rPr lang="en-US" b="1" baseline="0" dirty="0">
                <a:latin typeface="Calibri Light" panose="020F0302020204030204" pitchFamily="34" charset="0"/>
              </a:rPr>
              <a:t>y = 0 </a:t>
            </a:r>
            <a:r>
              <a:rPr lang="en-US" b="0" baseline="0" dirty="0">
                <a:latin typeface="Calibri Light" panose="020F0302020204030204" pitchFamily="34" charset="0"/>
              </a:rPr>
              <a:t>line</a:t>
            </a:r>
            <a:r>
              <a:rPr lang="en-US" baseline="0" dirty="0">
                <a:latin typeface="Calibri Light" panose="020F0302020204030204" pitchFamily="34" charset="0"/>
              </a:rPr>
              <a:t>, that is, vertical field in the horizontal </a:t>
            </a:r>
            <a:r>
              <a:rPr lang="en-US" dirty="0">
                <a:latin typeface="Calibri Light" panose="020F0302020204030204" pitchFamily="34" charset="0"/>
              </a:rPr>
              <a:t>(usually) plane. </a:t>
            </a:r>
          </a:p>
          <a:p>
            <a:r>
              <a:rPr lang="en-US" baseline="0" dirty="0">
                <a:latin typeface="Calibri Light" panose="020F0302020204030204" pitchFamily="34" charset="0"/>
              </a:rPr>
              <a:t>In the </a:t>
            </a:r>
            <a:r>
              <a:rPr lang="en-US" b="1" i="1" baseline="0" dirty="0">
                <a:latin typeface="Calibri Light" panose="020F0302020204030204" pitchFamily="34" charset="0"/>
              </a:rPr>
              <a:t>skew</a:t>
            </a:r>
            <a:r>
              <a:rPr lang="en-US" baseline="0" dirty="0">
                <a:latin typeface="Calibri Light" panose="020F0302020204030204" pitchFamily="34" charset="0"/>
              </a:rPr>
              <a:t> family, the </a:t>
            </a:r>
            <a:r>
              <a:rPr lang="en-US" b="1" baseline="0" dirty="0">
                <a:latin typeface="Calibri Light" panose="020F0302020204030204" pitchFamily="34" charset="0"/>
              </a:rPr>
              <a:t>field </a:t>
            </a:r>
            <a:r>
              <a:rPr lang="en-US" b="0" baseline="0" dirty="0">
                <a:latin typeface="Calibri Light" panose="020F0302020204030204" pitchFamily="34" charset="0"/>
              </a:rPr>
              <a:t>is </a:t>
            </a:r>
            <a:r>
              <a:rPr lang="en-US" b="1" baseline="0" dirty="0">
                <a:latin typeface="Calibri Light" panose="020F0302020204030204" pitchFamily="34" charset="0"/>
              </a:rPr>
              <a:t>tangential to </a:t>
            </a:r>
            <a:r>
              <a:rPr lang="en-US" b="0" baseline="0" dirty="0">
                <a:latin typeface="Calibri Light" panose="020F0302020204030204" pitchFamily="34" charset="0"/>
              </a:rPr>
              <a:t>the</a:t>
            </a:r>
            <a:r>
              <a:rPr lang="en-US" b="0" dirty="0">
                <a:latin typeface="Calibri Light" panose="020F0302020204030204" pitchFamily="34" charset="0"/>
              </a:rPr>
              <a:t> same </a:t>
            </a:r>
            <a:r>
              <a:rPr lang="en-US" b="1" baseline="0" dirty="0">
                <a:latin typeface="Calibri Light" panose="020F0302020204030204" pitchFamily="34" charset="0"/>
              </a:rPr>
              <a:t>y = 0 </a:t>
            </a:r>
            <a:r>
              <a:rPr lang="en-US" b="0" baseline="0" dirty="0">
                <a:latin typeface="Calibri Light" panose="020F0302020204030204" pitchFamily="34" charset="0"/>
              </a:rPr>
              <a:t>line</a:t>
            </a:r>
            <a:r>
              <a:rPr lang="en-US" baseline="0" dirty="0">
                <a:latin typeface="Calibri Light" panose="020F0302020204030204" pitchFamily="34" charset="0"/>
              </a:rPr>
              <a:t>,</a:t>
            </a:r>
            <a:r>
              <a:rPr lang="en-US" dirty="0">
                <a:latin typeface="Calibri Light" panose="020F0302020204030204" pitchFamily="34" charset="0"/>
              </a:rPr>
              <a:t> that is, we have </a:t>
            </a:r>
            <a:r>
              <a:rPr lang="en-US" baseline="0" dirty="0">
                <a:latin typeface="Calibri Light" panose="020F0302020204030204" pitchFamily="34" charset="0"/>
              </a:rPr>
              <a:t>horizontal field in the horizontal </a:t>
            </a:r>
            <a:r>
              <a:rPr lang="en-US" dirty="0">
                <a:latin typeface="Calibri Light" panose="020F0302020204030204" pitchFamily="34" charset="0"/>
              </a:rPr>
              <a:t>(usually) plane</a:t>
            </a:r>
            <a:r>
              <a:rPr lang="en-US" baseline="0" dirty="0">
                <a:latin typeface="Calibri Light" panose="020F0302020204030204" pitchFamily="34" charset="0"/>
              </a:rPr>
              <a:t>.</a:t>
            </a:r>
          </a:p>
          <a:p>
            <a:endParaRPr lang="en-US" baseline="0" dirty="0">
              <a:latin typeface="Calibri Light" panose="020F0302020204030204" pitchFamily="34" charset="0"/>
            </a:endParaRPr>
          </a:p>
          <a:p>
            <a:r>
              <a:rPr lang="en-US" baseline="0" dirty="0">
                <a:latin typeface="Calibri Light" panose="020F0302020204030204" pitchFamily="34" charset="0"/>
              </a:rPr>
              <a:t>The </a:t>
            </a:r>
            <a:r>
              <a:rPr lang="en-US" i="0" baseline="0" dirty="0">
                <a:latin typeface="Calibri Light" panose="020F0302020204030204" pitchFamily="34" charset="0"/>
              </a:rPr>
              <a:t>skew</a:t>
            </a:r>
            <a:r>
              <a:rPr lang="en-US" baseline="0" dirty="0">
                <a:latin typeface="Calibri Light" panose="020F0302020204030204" pitchFamily="34" charset="0"/>
              </a:rPr>
              <a:t> types are obtained from the normal ones with a </a:t>
            </a:r>
            <a:r>
              <a:rPr lang="en-US" b="1" baseline="0" dirty="0">
                <a:latin typeface="Calibri Light" panose="020F0302020204030204" pitchFamily="34" charset="0"/>
              </a:rPr>
              <a:t>360/(4n) </a:t>
            </a:r>
            <a:r>
              <a:rPr lang="en-US" b="1" baseline="0" dirty="0" err="1">
                <a:latin typeface="Calibri Light" panose="020F0302020204030204" pitchFamily="34" charset="0"/>
              </a:rPr>
              <a:t>deg</a:t>
            </a:r>
            <a:r>
              <a:rPr lang="en-US" b="1" baseline="0" dirty="0">
                <a:latin typeface="Calibri Light" panose="020F0302020204030204" pitchFamily="34" charset="0"/>
              </a:rPr>
              <a:t> rotation</a:t>
            </a:r>
            <a:r>
              <a:rPr lang="en-US" baseline="0" dirty="0">
                <a:latin typeface="Calibri Light" panose="020F0302020204030204" pitchFamily="34" charset="0"/>
              </a:rPr>
              <a:t>, ex. 90 deg for a dipole, 45 deg for a quadrupole, 30 deg for a sextupole.</a:t>
            </a:r>
          </a:p>
          <a:p>
            <a:endParaRPr lang="en-US" dirty="0">
              <a:latin typeface="Calibri Light" panose="020F0302020204030204" pitchFamily="34" charset="0"/>
            </a:endParaRPr>
          </a:p>
          <a:p>
            <a:r>
              <a:rPr lang="en-US" baseline="0" dirty="0">
                <a:latin typeface="Calibri Light" panose="020F0302020204030204" pitchFamily="34" charset="0"/>
              </a:rPr>
              <a:t>We consider from now on only magnets</a:t>
            </a:r>
            <a:r>
              <a:rPr lang="en-US" dirty="0">
                <a:latin typeface="Calibri Light" panose="020F0302020204030204" pitchFamily="34" charset="0"/>
              </a:rPr>
              <a:t> in the normal family, not the skew ones, which are anyway just the same rotated.</a:t>
            </a:r>
            <a:endParaRPr lang="en-US" baseline="0" dirty="0">
              <a:latin typeface="Calibri Light" panose="020F0302020204030204" pitchFamily="34" charset="0"/>
            </a:endParaRPr>
          </a:p>
          <a:p>
            <a:endParaRPr lang="en-US" baseline="0" dirty="0">
              <a:latin typeface="Calibri Light" panose="020F0302020204030204" pitchFamily="34" charset="0"/>
            </a:endParaRPr>
          </a:p>
          <a:p>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42354008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 </a:t>
            </a:r>
            <a:r>
              <a:rPr lang="en-US" b="1" baseline="0" dirty="0">
                <a:latin typeface="Calibri Light" panose="020F0302020204030204" pitchFamily="34" charset="0"/>
              </a:rPr>
              <a:t>field expansion along x </a:t>
            </a:r>
            <a:r>
              <a:rPr lang="en-US" baseline="0" dirty="0">
                <a:latin typeface="Calibri Light" panose="020F0302020204030204" pitchFamily="34" charset="0"/>
              </a:rPr>
              <a:t>– that is, in the horizontal </a:t>
            </a:r>
            <a:r>
              <a:rPr lang="en-US" dirty="0">
                <a:latin typeface="Calibri Light" panose="020F0302020204030204" pitchFamily="34" charset="0"/>
              </a:rPr>
              <a:t>(usually) plane – </a:t>
            </a:r>
            <a:r>
              <a:rPr lang="en-US" baseline="0" dirty="0">
                <a:latin typeface="Calibri Light" panose="020F0302020204030204" pitchFamily="34" charset="0"/>
              </a:rPr>
              <a:t>is a </a:t>
            </a:r>
            <a:r>
              <a:rPr lang="en-US" b="1" baseline="0" dirty="0">
                <a:latin typeface="Calibri Light" panose="020F0302020204030204" pitchFamily="34" charset="0"/>
              </a:rPr>
              <a:t>polynomial in x/R</a:t>
            </a:r>
            <a:r>
              <a:rPr lang="en-US" baseline="0" dirty="0">
                <a:latin typeface="Calibri Light" panose="020F0302020204030204" pitchFamily="34" charset="0"/>
              </a:rPr>
              <a:t>, with the </a:t>
            </a:r>
            <a:r>
              <a:rPr lang="en-US" b="1" baseline="0" dirty="0">
                <a:latin typeface="Calibri Light" panose="020F0302020204030204" pitchFamily="34" charset="0"/>
              </a:rPr>
              <a:t>same coefficients </a:t>
            </a:r>
            <a:r>
              <a:rPr lang="en-US" b="1" baseline="0" dirty="0" err="1">
                <a:latin typeface="Calibri Light" panose="020F0302020204030204" pitchFamily="34" charset="0"/>
              </a:rPr>
              <a:t>B</a:t>
            </a:r>
            <a:r>
              <a:rPr lang="en-US" b="1" baseline="-25000" dirty="0" err="1">
                <a:latin typeface="Calibri Light" panose="020F0302020204030204" pitchFamily="34" charset="0"/>
              </a:rPr>
              <a:t>n</a:t>
            </a:r>
            <a:r>
              <a:rPr lang="en-US" b="1" baseline="0" dirty="0">
                <a:latin typeface="Calibri Light" panose="020F0302020204030204" pitchFamily="34" charset="0"/>
              </a:rPr>
              <a:t> of the multipole expansion.</a:t>
            </a:r>
          </a:p>
          <a:p>
            <a:endParaRPr lang="en-US" baseline="0" dirty="0">
              <a:latin typeface="Calibri Light" panose="020F0302020204030204" pitchFamily="34" charset="0"/>
            </a:endParaRPr>
          </a:p>
          <a:p>
            <a:r>
              <a:rPr lang="en-US" baseline="0" dirty="0">
                <a:latin typeface="Calibri Light" panose="020F0302020204030204" pitchFamily="34" charset="0"/>
              </a:rPr>
              <a:t>The </a:t>
            </a:r>
            <a:r>
              <a:rPr lang="en-US" u="sng" baseline="0" dirty="0">
                <a:latin typeface="Calibri Light" panose="020F0302020204030204" pitchFamily="34" charset="0"/>
              </a:rPr>
              <a:t>dipole</a:t>
            </a:r>
            <a:r>
              <a:rPr lang="en-US" baseline="0" dirty="0">
                <a:latin typeface="Calibri Light" panose="020F0302020204030204" pitchFamily="34" charset="0"/>
              </a:rPr>
              <a:t> is the B</a:t>
            </a:r>
            <a:r>
              <a:rPr lang="en-US" baseline="-25000" dirty="0">
                <a:latin typeface="Calibri Light" panose="020F0302020204030204" pitchFamily="34" charset="0"/>
              </a:rPr>
              <a:t>1</a:t>
            </a:r>
            <a:r>
              <a:rPr lang="en-US" baseline="0" dirty="0">
                <a:latin typeface="Calibri Light" panose="020F0302020204030204" pitchFamily="34" charset="0"/>
              </a:rPr>
              <a:t> term, which provides a field constant in space.</a:t>
            </a:r>
          </a:p>
          <a:p>
            <a:endParaRPr lang="en-US" baseline="0" dirty="0">
              <a:latin typeface="Calibri Light" panose="020F0302020204030204" pitchFamily="34" charset="0"/>
            </a:endParaRPr>
          </a:p>
          <a:p>
            <a:r>
              <a:rPr lang="en-US" baseline="0" dirty="0">
                <a:latin typeface="Calibri Light" panose="020F0302020204030204" pitchFamily="34" charset="0"/>
              </a:rPr>
              <a:t>The </a:t>
            </a:r>
            <a:r>
              <a:rPr lang="en-US" u="sng" baseline="0" dirty="0">
                <a:latin typeface="Calibri Light" panose="020F0302020204030204" pitchFamily="34" charset="0"/>
              </a:rPr>
              <a:t>quadrupole</a:t>
            </a:r>
            <a:r>
              <a:rPr lang="en-US" u="none" baseline="0" dirty="0">
                <a:latin typeface="Calibri Light" panose="020F0302020204030204" pitchFamily="34" charset="0"/>
              </a:rPr>
              <a:t> </a:t>
            </a:r>
            <a:r>
              <a:rPr lang="en-US" baseline="0" dirty="0">
                <a:latin typeface="Calibri Light" panose="020F0302020204030204" pitchFamily="34" charset="0"/>
              </a:rPr>
              <a:t>is connected to the B</a:t>
            </a:r>
            <a:r>
              <a:rPr lang="en-US" baseline="-25000" dirty="0">
                <a:latin typeface="Calibri Light" panose="020F0302020204030204" pitchFamily="34" charset="0"/>
              </a:rPr>
              <a:t>2</a:t>
            </a:r>
            <a:r>
              <a:rPr lang="en-US" baseline="0" dirty="0">
                <a:latin typeface="Calibri Light" panose="020F0302020204030204" pitchFamily="34" charset="0"/>
              </a:rPr>
              <a:t> term. A quadrupole has a linear variation of B</a:t>
            </a:r>
            <a:r>
              <a:rPr lang="en-US" baseline="-25000" dirty="0">
                <a:latin typeface="Calibri Light" panose="020F0302020204030204" pitchFamily="34" charset="0"/>
              </a:rPr>
              <a:t>y</a:t>
            </a:r>
            <a:r>
              <a:rPr lang="en-US" baseline="0" dirty="0">
                <a:latin typeface="Calibri Light" panose="020F0302020204030204" pitchFamily="34" charset="0"/>
              </a:rPr>
              <a:t> vs. x.</a:t>
            </a:r>
            <a:r>
              <a:rPr lang="en-US" dirty="0">
                <a:latin typeface="Calibri Light" panose="020F0302020204030204" pitchFamily="34" charset="0"/>
              </a:rPr>
              <a:t> In the center, there is no field. </a:t>
            </a:r>
            <a:r>
              <a:rPr lang="en-US" baseline="0" dirty="0">
                <a:latin typeface="Calibri Light" panose="020F0302020204030204" pitchFamily="34" charset="0"/>
              </a:rPr>
              <a:t>The gradient of a quadrupole is the slope of the B</a:t>
            </a:r>
            <a:r>
              <a:rPr lang="en-US" baseline="-25000" dirty="0">
                <a:latin typeface="Calibri Light" panose="020F0302020204030204" pitchFamily="34" charset="0"/>
              </a:rPr>
              <a:t>y</a:t>
            </a:r>
            <a:r>
              <a:rPr lang="en-US" baseline="0" dirty="0">
                <a:latin typeface="Calibri Light" panose="020F0302020204030204" pitchFamily="34" charset="0"/>
              </a:rPr>
              <a:t> vs. x line and it is measured in T/m. </a:t>
            </a:r>
            <a:r>
              <a:rPr lang="en-US" dirty="0">
                <a:latin typeface="Calibri Light" panose="020F0302020204030204" pitchFamily="34" charset="0"/>
              </a:rPr>
              <a:t>It turns out that </a:t>
            </a:r>
            <a:r>
              <a:rPr lang="en-US" dirty="0" err="1">
                <a:latin typeface="Calibri Light" panose="020F0302020204030204" pitchFamily="34" charset="0"/>
              </a:rPr>
              <a:t>B</a:t>
            </a:r>
            <a:r>
              <a:rPr lang="en-US" baseline="-25000" dirty="0" err="1">
                <a:latin typeface="Calibri Light" panose="020F0302020204030204" pitchFamily="34" charset="0"/>
              </a:rPr>
              <a:t>x</a:t>
            </a:r>
            <a:r>
              <a:rPr lang="en-US" dirty="0">
                <a:latin typeface="Calibri Light" panose="020F0302020204030204" pitchFamily="34" charset="0"/>
              </a:rPr>
              <a:t> is also linear vs. y – in the vertical plane – with the same gradient.</a:t>
            </a:r>
            <a:endParaRPr lang="en-US" baseline="0" dirty="0">
              <a:latin typeface="Calibri Light" panose="020F0302020204030204" pitchFamily="34" charset="0"/>
            </a:endParaRPr>
          </a:p>
          <a:p>
            <a:endParaRPr lang="en-US" baseline="0" dirty="0">
              <a:latin typeface="Calibri Light" panose="020F0302020204030204" pitchFamily="34" charset="0"/>
            </a:endParaRPr>
          </a:p>
          <a:p>
            <a:r>
              <a:rPr lang="en-US" baseline="0" dirty="0">
                <a:latin typeface="Calibri Light" panose="020F0302020204030204" pitchFamily="34" charset="0"/>
              </a:rPr>
              <a:t>The B</a:t>
            </a:r>
            <a:r>
              <a:rPr lang="en-US" baseline="-25000" dirty="0">
                <a:latin typeface="Calibri Light" panose="020F0302020204030204" pitchFamily="34" charset="0"/>
              </a:rPr>
              <a:t>3</a:t>
            </a:r>
            <a:r>
              <a:rPr lang="en-US" baseline="0" dirty="0">
                <a:latin typeface="Calibri Light" panose="020F0302020204030204" pitchFamily="34" charset="0"/>
              </a:rPr>
              <a:t> term corresponds to a </a:t>
            </a:r>
            <a:r>
              <a:rPr lang="en-US" u="sng" baseline="0" dirty="0">
                <a:latin typeface="Calibri Light" panose="020F0302020204030204" pitchFamily="34" charset="0"/>
              </a:rPr>
              <a:t>sextupole</a:t>
            </a:r>
            <a:r>
              <a:rPr lang="en-US" baseline="0" dirty="0">
                <a:latin typeface="Calibri Light" panose="020F0302020204030204" pitchFamily="34" charset="0"/>
              </a:rPr>
              <a:t>. Here the field dependency is quadratic in x. In the center, there is no field and no field gradient. A sextupole is usually characterized by the second derivative of B</a:t>
            </a:r>
            <a:r>
              <a:rPr lang="en-US" baseline="-25000" dirty="0">
                <a:latin typeface="Calibri Light" panose="020F0302020204030204" pitchFamily="34" charset="0"/>
              </a:rPr>
              <a:t>y</a:t>
            </a:r>
            <a:r>
              <a:rPr lang="en-US" baseline="0" dirty="0">
                <a:latin typeface="Calibri Light" panose="020F0302020204030204" pitchFamily="34" charset="0"/>
              </a:rPr>
              <a:t> vs. x. The sextupole can be thought of as a quadrupole where the gradient (slope) changes linearly with the radial displacement x.</a:t>
            </a: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2696306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baseline="0" dirty="0">
                <a:latin typeface="Calibri Light" panose="020F0302020204030204" pitchFamily="34" charset="0"/>
              </a:rPr>
              <a:t>In a lattice code, usually magnetic elements are described as a uniform dipole / quadrupole / sextupole (or other) field times a magnetic length. The product of the 2D field (or gradient) times the length is the integrated strength.</a:t>
            </a:r>
          </a:p>
          <a:p>
            <a:endParaRPr lang="en-US" sz="600" dirty="0">
              <a:latin typeface="Calibri Light" panose="020F0302020204030204" pitchFamily="34" charset="0"/>
            </a:endParaRPr>
          </a:p>
          <a:p>
            <a:r>
              <a:rPr lang="en-US" dirty="0">
                <a:latin typeface="Calibri Light" panose="020F0302020204030204" pitchFamily="34" charset="0"/>
              </a:rPr>
              <a:t>In many cases, quadrupoles, sextupoles and the alike can be considered as </a:t>
            </a:r>
            <a:r>
              <a:rPr lang="en-US" i="1" dirty="0">
                <a:latin typeface="Calibri Light" panose="020F0302020204030204" pitchFamily="34" charset="0"/>
              </a:rPr>
              <a:t>thin lenses</a:t>
            </a:r>
            <a:r>
              <a:rPr lang="en-US" dirty="0">
                <a:latin typeface="Calibri Light" panose="020F0302020204030204" pitchFamily="34" charset="0"/>
              </a:rPr>
              <a:t>, so basically only the integrated strengths matter.</a:t>
            </a:r>
          </a:p>
          <a:p>
            <a:endParaRPr lang="en-US" sz="600" dirty="0">
              <a:latin typeface="Calibri Light" panose="020F0302020204030204" pitchFamily="34" charset="0"/>
            </a:endParaRPr>
          </a:p>
          <a:p>
            <a:r>
              <a:rPr lang="en-US" dirty="0">
                <a:latin typeface="Calibri Light" panose="020F0302020204030204" pitchFamily="34" charset="0"/>
              </a:rPr>
              <a:t>MAD-X normalizes the coefficients dividing by the </a:t>
            </a:r>
            <a:r>
              <a:rPr lang="en-US" u="sng" dirty="0">
                <a:latin typeface="Calibri Light" panose="020F0302020204030204" pitchFamily="34" charset="0"/>
              </a:rPr>
              <a:t>beam rigidity</a:t>
            </a:r>
            <a:r>
              <a:rPr lang="en-US" dirty="0">
                <a:latin typeface="Calibri Light" panose="020F0302020204030204" pitchFamily="34" charset="0"/>
              </a:rPr>
              <a:t> B</a:t>
            </a:r>
            <a:r>
              <a:rPr lang="en-US" dirty="0">
                <a:latin typeface="Symbol" panose="05050102010706020507" pitchFamily="18" charset="2"/>
              </a:rPr>
              <a:t>r</a:t>
            </a:r>
            <a:r>
              <a:rPr lang="en-US" dirty="0">
                <a:latin typeface="Calibri Light" panose="020F0302020204030204" pitchFamily="34" charset="0"/>
              </a:rPr>
              <a:t>. The length definitions for an SBEND (sector bending magnet) and an RBEND (rectangular bending magnet) are different and they can be found in the MAD-X documentation.</a:t>
            </a:r>
          </a:p>
          <a:p>
            <a:endParaRPr lang="en-US" sz="600" dirty="0">
              <a:latin typeface="Calibri Light" panose="020F0302020204030204" pitchFamily="34" charset="0"/>
            </a:endParaRPr>
          </a:p>
          <a:p>
            <a:r>
              <a:rPr lang="en-US" i="0" baseline="0" dirty="0">
                <a:latin typeface="Calibri Light" panose="020F0302020204030204" pitchFamily="34" charset="0"/>
              </a:rPr>
              <a:t>For quadrupole,</a:t>
            </a:r>
            <a:r>
              <a:rPr lang="en-US" i="0" dirty="0">
                <a:latin typeface="Calibri Light" panose="020F0302020204030204" pitchFamily="34" charset="0"/>
              </a:rPr>
              <a:t> sextupole and higher order magnets, to avoid ambiguity it is good to quote the pole tip field, or the field at the reference radius. </a:t>
            </a:r>
            <a:r>
              <a:rPr lang="en-GB" dirty="0">
                <a:latin typeface="Calibri Light" panose="020F0302020204030204" pitchFamily="34" charset="0"/>
              </a:rPr>
              <a:t>The pole tip field is </a:t>
            </a:r>
          </a:p>
          <a:p>
            <a:pPr algn="ctr"/>
            <a:r>
              <a:rPr lang="en-GB" dirty="0">
                <a:latin typeface="Calibri Light" panose="020F0302020204030204" pitchFamily="34" charset="0"/>
              </a:rPr>
              <a:t>quadrupole: </a:t>
            </a:r>
            <a:r>
              <a:rPr lang="en-GB" dirty="0" err="1">
                <a:latin typeface="Calibri Light" panose="020F0302020204030204" pitchFamily="34" charset="0"/>
              </a:rPr>
              <a:t>B</a:t>
            </a:r>
            <a:r>
              <a:rPr lang="en-GB" baseline="-25000" dirty="0" err="1">
                <a:latin typeface="Calibri Light" panose="020F0302020204030204" pitchFamily="34" charset="0"/>
              </a:rPr>
              <a:t>pole</a:t>
            </a:r>
            <a:r>
              <a:rPr lang="en-GB" dirty="0">
                <a:latin typeface="Calibri Light" panose="020F0302020204030204" pitchFamily="34" charset="0"/>
              </a:rPr>
              <a:t> = G*r = B</a:t>
            </a:r>
            <a:r>
              <a:rPr lang="en-GB" baseline="-25000" dirty="0">
                <a:latin typeface="Calibri Light" panose="020F0302020204030204" pitchFamily="34" charset="0"/>
              </a:rPr>
              <a:t>2</a:t>
            </a:r>
            <a:r>
              <a:rPr lang="en-GB" dirty="0">
                <a:latin typeface="Calibri Light" panose="020F0302020204030204" pitchFamily="34" charset="0"/>
              </a:rPr>
              <a:t>*(r/R)</a:t>
            </a:r>
          </a:p>
          <a:p>
            <a:pPr algn="ctr"/>
            <a:r>
              <a:rPr lang="en-GB" dirty="0">
                <a:latin typeface="Calibri Light" panose="020F0302020204030204" pitchFamily="34" charset="0"/>
              </a:rPr>
              <a:t>sextupole: </a:t>
            </a:r>
            <a:r>
              <a:rPr lang="en-GB" dirty="0" err="1">
                <a:latin typeface="Calibri Light" panose="020F0302020204030204" pitchFamily="34" charset="0"/>
              </a:rPr>
              <a:t>B</a:t>
            </a:r>
            <a:r>
              <a:rPr lang="en-GB" baseline="-25000" dirty="0" err="1">
                <a:latin typeface="Calibri Light" panose="020F0302020204030204" pitchFamily="34" charset="0"/>
              </a:rPr>
              <a:t>pole</a:t>
            </a:r>
            <a:r>
              <a:rPr lang="en-GB" dirty="0">
                <a:latin typeface="Calibri Light" panose="020F0302020204030204" pitchFamily="34" charset="0"/>
              </a:rPr>
              <a:t> = B</a:t>
            </a:r>
            <a:r>
              <a:rPr lang="en-GB" baseline="-25000" dirty="0">
                <a:latin typeface="Calibri Light" panose="020F0302020204030204" pitchFamily="34" charset="0"/>
              </a:rPr>
              <a:t>3</a:t>
            </a:r>
            <a:r>
              <a:rPr lang="en-GB" dirty="0">
                <a:latin typeface="Calibri Light" panose="020F0302020204030204" pitchFamily="34" charset="0"/>
              </a:rPr>
              <a:t>*(r/R)</a:t>
            </a:r>
            <a:r>
              <a:rPr lang="en-GB" baseline="30000" dirty="0">
                <a:latin typeface="Calibri Light" panose="020F0302020204030204" pitchFamily="34" charset="0"/>
              </a:rPr>
              <a:t>2</a:t>
            </a:r>
          </a:p>
          <a:p>
            <a:r>
              <a:rPr lang="en-GB" dirty="0">
                <a:latin typeface="Calibri Light" panose="020F0302020204030204" pitchFamily="34" charset="0"/>
              </a:rPr>
              <a:t>where r is the radius at the pole tip, and R the reference radius for the harmonics. In a dipole, </a:t>
            </a:r>
            <a:r>
              <a:rPr lang="en-GB" dirty="0" err="1">
                <a:latin typeface="Calibri Light" panose="020F0302020204030204" pitchFamily="34" charset="0"/>
              </a:rPr>
              <a:t>B</a:t>
            </a:r>
            <a:r>
              <a:rPr lang="en-GB" baseline="-25000" dirty="0" err="1">
                <a:latin typeface="Calibri Light" panose="020F0302020204030204" pitchFamily="34" charset="0"/>
              </a:rPr>
              <a:t>pole</a:t>
            </a:r>
            <a:r>
              <a:rPr lang="en-GB" dirty="0">
                <a:latin typeface="Calibri Light" panose="020F0302020204030204" pitchFamily="34" charset="0"/>
              </a:rPr>
              <a:t> = B, since the field is uniform.</a:t>
            </a:r>
          </a:p>
          <a:p>
            <a:endParaRPr lang="en-GB" sz="600" dirty="0">
              <a:latin typeface="Calibri Light" panose="020F0302020204030204" pitchFamily="34" charset="0"/>
            </a:endParaRPr>
          </a:p>
          <a:p>
            <a:r>
              <a:rPr lang="en-GB" u="sng" dirty="0">
                <a:latin typeface="Calibri Light" panose="020F0302020204030204" pitchFamily="34" charset="0"/>
              </a:rPr>
              <a:t>Note</a:t>
            </a:r>
            <a:r>
              <a:rPr lang="en-GB" dirty="0">
                <a:latin typeface="Calibri Light" panose="020F0302020204030204" pitchFamily="34" charset="0"/>
              </a:rPr>
              <a:t>: for MAD-X, B</a:t>
            </a:r>
            <a:r>
              <a:rPr lang="en-GB" baseline="-25000" dirty="0">
                <a:latin typeface="Calibri Light" panose="020F0302020204030204" pitchFamily="34" charset="0"/>
              </a:rPr>
              <a:t>0</a:t>
            </a:r>
            <a:r>
              <a:rPr lang="en-GB" dirty="0">
                <a:latin typeface="Calibri Light" panose="020F0302020204030204" pitchFamily="34" charset="0"/>
              </a:rPr>
              <a:t> is a dipole, B</a:t>
            </a:r>
            <a:r>
              <a:rPr lang="en-GB" baseline="-25000" dirty="0">
                <a:latin typeface="Calibri Light" panose="020F0302020204030204" pitchFamily="34" charset="0"/>
              </a:rPr>
              <a:t>1</a:t>
            </a:r>
            <a:r>
              <a:rPr lang="en-GB" dirty="0">
                <a:latin typeface="Calibri Light" panose="020F0302020204030204" pitchFamily="34" charset="0"/>
              </a:rPr>
              <a:t> is a quadrupole, B</a:t>
            </a:r>
            <a:r>
              <a:rPr lang="en-GB" baseline="-25000" dirty="0">
                <a:latin typeface="Calibri Light" panose="020F0302020204030204" pitchFamily="34" charset="0"/>
              </a:rPr>
              <a:t>2</a:t>
            </a:r>
            <a:r>
              <a:rPr lang="en-GB" dirty="0">
                <a:latin typeface="Calibri Light" panose="020F0302020204030204" pitchFamily="34" charset="0"/>
              </a:rPr>
              <a:t> is a sextupole, etc. while for (most) magnet people n = 1 is a dipole, n = 2 is a quadrupole, etc.</a:t>
            </a:r>
          </a:p>
          <a:p>
            <a:endParaRPr lang="en-US"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15895750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 BEAM command has several possible entries. In this case, PC is specified, which is the particle momentum times the speed of light, in GeV. The CHARGE is not specified, so the program assumes the default of 1 proton charge. Then the beam rigidity can be computed as</a:t>
            </a:r>
          </a:p>
          <a:p>
            <a:pPr algn="ctr"/>
            <a:r>
              <a:rPr lang="en-GB" dirty="0">
                <a:latin typeface="Calibri Light" panose="020F0302020204030204" pitchFamily="34" charset="0"/>
              </a:rPr>
              <a:t>BRHO = PC / ( |CHARGE| * c * 1.e-9) </a:t>
            </a:r>
            <a:endParaRPr lang="en-US" baseline="0" dirty="0">
              <a:latin typeface="Calibri Light" panose="020F0302020204030204" pitchFamily="34" charset="0"/>
            </a:endParaRPr>
          </a:p>
          <a:p>
            <a:endParaRPr lang="en-US" baseline="0" dirty="0">
              <a:latin typeface="Calibri Light" panose="020F0302020204030204" pitchFamily="34" charset="0"/>
            </a:endParaRPr>
          </a:p>
          <a:p>
            <a:r>
              <a:rPr lang="en-US" baseline="0" dirty="0">
                <a:latin typeface="Calibri Light" panose="020F0302020204030204" pitchFamily="34" charset="0"/>
              </a:rPr>
              <a:t>For an SBEND,</a:t>
            </a:r>
            <a:r>
              <a:rPr lang="en-US" dirty="0">
                <a:latin typeface="Calibri Light" panose="020F0302020204030204" pitchFamily="34" charset="0"/>
              </a:rPr>
              <a:t> </a:t>
            </a:r>
            <a:r>
              <a:rPr lang="en-GB" baseline="0" dirty="0">
                <a:latin typeface="Calibri Light" panose="020F0302020204030204" pitchFamily="34" charset="0"/>
              </a:rPr>
              <a:t>the declared length is the arc length of the reference orbit, so the dipole magnetic field is computed as shown;</a:t>
            </a:r>
            <a:r>
              <a:rPr lang="en-GB" dirty="0">
                <a:latin typeface="Calibri Light" panose="020F0302020204030204" pitchFamily="34" charset="0"/>
              </a:rPr>
              <a:t> by the way, 2.62 T is rather an uncommon value for the field – too high for a usual resistive magnet, too low (that is, not worth) for a usual superconducting one.</a:t>
            </a:r>
            <a:endParaRPr lang="en-GB" baseline="0" dirty="0">
              <a:latin typeface="Calibri Light" panose="020F0302020204030204" pitchFamily="34" charset="0"/>
            </a:endParaRPr>
          </a:p>
          <a:p>
            <a:r>
              <a:rPr lang="en-GB" baseline="0" dirty="0">
                <a:latin typeface="Calibri Light" panose="020F0302020204030204" pitchFamily="34" charset="0"/>
              </a:rPr>
              <a:t>For an RBEND, some trigonometry is needed as (normally) the length is taken along a straight line joining the entry and exit point,</a:t>
            </a:r>
            <a:r>
              <a:rPr lang="en-GB" dirty="0">
                <a:latin typeface="Calibri Light" panose="020F0302020204030204" pitchFamily="34" charset="0"/>
              </a:rPr>
              <a:t> so in that case</a:t>
            </a:r>
          </a:p>
          <a:p>
            <a:pPr algn="ctr"/>
            <a:r>
              <a:rPr lang="en-US" dirty="0">
                <a:latin typeface="Calibri Light" panose="020F0302020204030204" pitchFamily="34" charset="0"/>
              </a:rPr>
              <a:t>B = 2/L*sin(|ANGLE|/2)*(B</a:t>
            </a:r>
            <a:r>
              <a:rPr lang="en-US" dirty="0">
                <a:latin typeface="Symbol" panose="05050102010706020507" pitchFamily="18" charset="2"/>
              </a:rPr>
              <a:t>r</a:t>
            </a:r>
            <a:r>
              <a:rPr lang="en-US" dirty="0">
                <a:latin typeface="Calibri Light" panose="020F0302020204030204" pitchFamily="34" charset="0"/>
              </a:rPr>
              <a:t>).</a:t>
            </a:r>
            <a:endParaRPr lang="en-GB" baseline="0" dirty="0">
              <a:latin typeface="Calibri Light" panose="020F0302020204030204" pitchFamily="34" charset="0"/>
            </a:endParaRPr>
          </a:p>
          <a:p>
            <a:endParaRPr lang="en-GB" baseline="0" dirty="0">
              <a:latin typeface="Calibri Light" panose="020F0302020204030204" pitchFamily="34" charset="0"/>
            </a:endParaRPr>
          </a:p>
          <a:p>
            <a:r>
              <a:rPr lang="en-US" dirty="0">
                <a:latin typeface="Calibri Light" panose="020F0302020204030204" pitchFamily="34" charset="0"/>
              </a:rPr>
              <a:t>The gradient of a quadrupole </a:t>
            </a:r>
            <a:r>
              <a:rPr lang="en-US" i="1" dirty="0">
                <a:latin typeface="Calibri Light" panose="020F0302020204030204" pitchFamily="34" charset="0"/>
              </a:rPr>
              <a:t>per se </a:t>
            </a:r>
            <a:r>
              <a:rPr lang="en-US" dirty="0">
                <a:latin typeface="Calibri Light" panose="020F0302020204030204" pitchFamily="34" charset="0"/>
              </a:rPr>
              <a:t>does not mean much: what matters is gradient and aperture. In this case, for example, if we had a 100 mm bore diameter, then we would have 0.1 T ( = 2.0*0.050) as </a:t>
            </a:r>
            <a:r>
              <a:rPr lang="en-US" dirty="0" err="1">
                <a:latin typeface="Calibri Light" panose="020F0302020204030204" pitchFamily="34" charset="0"/>
              </a:rPr>
              <a:t>B</a:t>
            </a:r>
            <a:r>
              <a:rPr lang="en-US" baseline="-25000" dirty="0" err="1">
                <a:latin typeface="Calibri Light" panose="020F0302020204030204" pitchFamily="34" charset="0"/>
              </a:rPr>
              <a:t>pole</a:t>
            </a:r>
            <a:r>
              <a:rPr lang="en-US" dirty="0">
                <a:latin typeface="Calibri Light" panose="020F0302020204030204" pitchFamily="34" charset="0"/>
              </a:rPr>
              <a:t>. This is quite low also for resistive magnets, so maybe – from the magnet viewpoint – we could have the same integrated gradient with a shorter but stronger magnet.</a:t>
            </a:r>
            <a:endParaRPr lang="en-US" baseline="-25000" dirty="0">
              <a:latin typeface="Calibri Light" panose="020F0302020204030204" pitchFamily="34" charset="0"/>
            </a:endParaRPr>
          </a:p>
          <a:p>
            <a:endParaRPr lang="en-GB" baseline="0" dirty="0">
              <a:latin typeface="Calibri Light" panose="020F0302020204030204" pitchFamily="34" charset="0"/>
            </a:endParaRPr>
          </a:p>
          <a:p>
            <a:r>
              <a:rPr lang="en-GB" baseline="0" dirty="0">
                <a:latin typeface="Calibri Light" panose="020F0302020204030204" pitchFamily="34" charset="0"/>
              </a:rPr>
              <a:t>(Top right formula) – Beam rigidity</a:t>
            </a:r>
          </a:p>
          <a:p>
            <a:endParaRPr lang="en-GB" baseline="0" dirty="0">
              <a:latin typeface="Calibri Light" panose="020F0302020204030204" pitchFamily="34" charset="0"/>
            </a:endParaRPr>
          </a:p>
          <a:p>
            <a:r>
              <a:rPr lang="en-GB" sz="1600" b="0" i="1" kern="0" dirty="0">
                <a:latin typeface="Calibri" panose="020F0502020204030204" pitchFamily="34" charset="0"/>
                <a:ea typeface="Calibri" panose="020F0502020204030204" pitchFamily="34" charset="0"/>
                <a:cs typeface="Calibri" panose="020F0502020204030204" pitchFamily="34" charset="0"/>
              </a:rPr>
              <a:t>Magnetic beam rigidity: </a:t>
            </a:r>
            <a:r>
              <a:rPr lang="en-GB" sz="1600" b="1" i="1" kern="0" dirty="0" err="1">
                <a:latin typeface="Calibri" panose="020F0502020204030204" pitchFamily="34" charset="0"/>
                <a:ea typeface="Calibri" panose="020F0502020204030204" pitchFamily="34" charset="0"/>
                <a:cs typeface="Calibri" panose="020F0502020204030204" pitchFamily="34" charset="0"/>
              </a:rPr>
              <a:t>Bρ</a:t>
            </a:r>
            <a:r>
              <a:rPr lang="en-GB" sz="1600" b="1" i="1" kern="0" dirty="0">
                <a:latin typeface="Calibri" panose="020F0502020204030204" pitchFamily="34" charset="0"/>
                <a:ea typeface="Calibri" panose="020F0502020204030204" pitchFamily="34" charset="0"/>
                <a:cs typeface="Calibri" panose="020F0502020204030204" pitchFamily="34" charset="0"/>
              </a:rPr>
              <a:t> [</a:t>
            </a:r>
            <a:r>
              <a:rPr lang="en-GB" sz="1600" b="1" i="1" kern="0" dirty="0" err="1">
                <a:latin typeface="Calibri" panose="020F0502020204030204" pitchFamily="34" charset="0"/>
                <a:ea typeface="Calibri" panose="020F0502020204030204" pitchFamily="34" charset="0"/>
                <a:cs typeface="Calibri" panose="020F0502020204030204" pitchFamily="34" charset="0"/>
              </a:rPr>
              <a:t>T.m</a:t>
            </a:r>
            <a:r>
              <a:rPr lang="en-GB" sz="1600" b="1" i="1" kern="0" dirty="0">
                <a:latin typeface="Calibri" panose="020F0502020204030204" pitchFamily="34" charset="0"/>
                <a:ea typeface="Calibri" panose="020F0502020204030204" pitchFamily="34" charset="0"/>
                <a:cs typeface="Calibri" panose="020F0502020204030204" pitchFamily="34" charset="0"/>
              </a:rPr>
              <a:t>]</a:t>
            </a:r>
          </a:p>
          <a:p>
            <a:r>
              <a:rPr lang="en-GB" sz="1600" b="0" i="1" kern="0" dirty="0">
                <a:latin typeface="Calibri" panose="020F0502020204030204" pitchFamily="34" charset="0"/>
                <a:ea typeface="Calibri" panose="020F0502020204030204" pitchFamily="34" charset="0"/>
                <a:cs typeface="Calibri" panose="020F0502020204030204" pitchFamily="34" charset="0"/>
              </a:rPr>
              <a:t>Mass-to-charge ratio: </a:t>
            </a:r>
            <a:r>
              <a:rPr lang="en-GB" sz="1600" b="1" i="1" kern="0" dirty="0">
                <a:latin typeface="Calibri" panose="020F0502020204030204" pitchFamily="34" charset="0"/>
                <a:ea typeface="Calibri" panose="020F0502020204030204" pitchFamily="34" charset="0"/>
                <a:cs typeface="Calibri" panose="020F0502020204030204" pitchFamily="34" charset="0"/>
              </a:rPr>
              <a:t>A/q [ ]</a:t>
            </a:r>
          </a:p>
          <a:p>
            <a:r>
              <a:rPr lang="en-GB" sz="1600" b="0" i="1" kern="0" dirty="0">
                <a:latin typeface="Calibri" panose="020F0502020204030204" pitchFamily="34" charset="0"/>
                <a:ea typeface="Calibri" panose="020F0502020204030204" pitchFamily="34" charset="0"/>
                <a:cs typeface="Calibri" panose="020F0502020204030204" pitchFamily="34" charset="0"/>
              </a:rPr>
              <a:t>Speed of light: </a:t>
            </a:r>
            <a:r>
              <a:rPr lang="en-GB" sz="1600" b="1" i="1" kern="0" dirty="0">
                <a:latin typeface="Calibri" panose="020F0502020204030204" pitchFamily="34" charset="0"/>
                <a:ea typeface="Calibri" panose="020F0502020204030204" pitchFamily="34" charset="0"/>
                <a:cs typeface="Calibri" panose="020F0502020204030204" pitchFamily="34" charset="0"/>
              </a:rPr>
              <a:t>c = 299792458 [m/s]</a:t>
            </a:r>
          </a:p>
          <a:p>
            <a:r>
              <a:rPr lang="en-GB" sz="1600" b="0" i="1" kern="0" dirty="0">
                <a:latin typeface="Calibri" panose="020F0502020204030204" pitchFamily="34" charset="0"/>
                <a:ea typeface="Calibri" panose="020F0502020204030204" pitchFamily="34" charset="0"/>
                <a:cs typeface="Calibri" panose="020F0502020204030204" pitchFamily="34" charset="0"/>
              </a:rPr>
              <a:t>Kinetic energy (per nucleon): </a:t>
            </a:r>
            <a:r>
              <a:rPr lang="en-GB" sz="1600" b="1" i="1" kern="0" dirty="0">
                <a:latin typeface="Calibri" panose="020F0502020204030204" pitchFamily="34" charset="0"/>
                <a:ea typeface="Calibri" panose="020F0502020204030204" pitchFamily="34" charset="0"/>
                <a:cs typeface="Calibri" panose="020F0502020204030204" pitchFamily="34" charset="0"/>
              </a:rPr>
              <a:t>E</a:t>
            </a:r>
            <a:r>
              <a:rPr lang="en-GB" sz="1600" b="1" i="1" kern="0" baseline="-25000" dirty="0">
                <a:latin typeface="Calibri" panose="020F0502020204030204" pitchFamily="34" charset="0"/>
                <a:ea typeface="Calibri" panose="020F0502020204030204" pitchFamily="34" charset="0"/>
                <a:cs typeface="Calibri" panose="020F0502020204030204" pitchFamily="34" charset="0"/>
              </a:rPr>
              <a:t>k</a:t>
            </a:r>
            <a:r>
              <a:rPr lang="en-GB" sz="1600" b="1" i="1" kern="0" dirty="0">
                <a:latin typeface="Calibri" panose="020F0502020204030204" pitchFamily="34" charset="0"/>
                <a:ea typeface="Calibri" panose="020F0502020204030204" pitchFamily="34" charset="0"/>
                <a:cs typeface="Calibri" panose="020F0502020204030204" pitchFamily="34" charset="0"/>
              </a:rPr>
              <a:t> [eV]</a:t>
            </a:r>
          </a:p>
          <a:p>
            <a:r>
              <a:rPr lang="en-GB" sz="1600" b="0" i="1" kern="0" dirty="0">
                <a:latin typeface="Calibri" panose="020F0502020204030204" pitchFamily="34" charset="0"/>
                <a:ea typeface="Calibri" panose="020F0502020204030204" pitchFamily="34" charset="0"/>
                <a:cs typeface="Calibri" panose="020F0502020204030204" pitchFamily="34" charset="0"/>
              </a:rPr>
              <a:t>Rest mass energy of particle: </a:t>
            </a:r>
            <a:r>
              <a:rPr lang="en-GB" sz="1600" b="1" i="1" kern="0" dirty="0">
                <a:latin typeface="Calibri" panose="020F0502020204030204" pitchFamily="34" charset="0"/>
                <a:ea typeface="Calibri" panose="020F0502020204030204" pitchFamily="34" charset="0"/>
                <a:cs typeface="Calibri" panose="020F0502020204030204" pitchFamily="34" charset="0"/>
              </a:rPr>
              <a:t>E</a:t>
            </a:r>
            <a:r>
              <a:rPr lang="en-GB" sz="1600" b="1" i="1" kern="0" baseline="-25000" dirty="0">
                <a:latin typeface="Calibri" panose="020F0502020204030204" pitchFamily="34" charset="0"/>
                <a:ea typeface="Calibri" panose="020F0502020204030204" pitchFamily="34" charset="0"/>
                <a:cs typeface="Calibri" panose="020F0502020204030204" pitchFamily="34" charset="0"/>
              </a:rPr>
              <a:t>0</a:t>
            </a:r>
            <a:r>
              <a:rPr lang="en-GB" sz="1600" b="1" i="1" kern="0" dirty="0">
                <a:latin typeface="Calibri" panose="020F0502020204030204" pitchFamily="34" charset="0"/>
                <a:ea typeface="Calibri" panose="020F0502020204030204" pitchFamily="34" charset="0"/>
                <a:cs typeface="Calibri" panose="020F0502020204030204" pitchFamily="34" charset="0"/>
              </a:rPr>
              <a:t> [eV]</a:t>
            </a:r>
          </a:p>
          <a:p>
            <a:pPr lvl="3">
              <a:buFont typeface="Arial" panose="020B0604020202020204" pitchFamily="34" charset="0"/>
              <a:buChar char="•"/>
            </a:pPr>
            <a:r>
              <a:rPr lang="en-GB" sz="1400" b="0" kern="0" dirty="0">
                <a:latin typeface="Calibri" panose="020F0502020204030204" pitchFamily="34" charset="0"/>
                <a:ea typeface="Calibri" panose="020F0502020204030204" pitchFamily="34" charset="0"/>
                <a:cs typeface="Calibri" panose="020F0502020204030204" pitchFamily="34" charset="0"/>
              </a:rPr>
              <a:t>Proton:</a:t>
            </a:r>
            <a:r>
              <a:rPr lang="en-GB" sz="1400" kern="0" dirty="0">
                <a:latin typeface="Calibri" panose="020F0502020204030204" pitchFamily="34" charset="0"/>
                <a:ea typeface="Calibri" panose="020F0502020204030204" pitchFamily="34" charset="0"/>
                <a:cs typeface="Calibri" panose="020F0502020204030204" pitchFamily="34" charset="0"/>
              </a:rPr>
              <a:t> </a:t>
            </a:r>
            <a:r>
              <a:rPr lang="en-GB" sz="1400" b="1" i="1" kern="0" dirty="0">
                <a:latin typeface="Calibri" panose="020F0502020204030204" pitchFamily="34" charset="0"/>
                <a:ea typeface="Calibri" panose="020F0502020204030204" pitchFamily="34" charset="0"/>
                <a:cs typeface="Calibri" panose="020F0502020204030204" pitchFamily="34" charset="0"/>
              </a:rPr>
              <a:t>E</a:t>
            </a:r>
            <a:r>
              <a:rPr lang="en-GB" sz="1400" b="1" i="1" kern="0" baseline="-25000" dirty="0">
                <a:latin typeface="Calibri" panose="020F0502020204030204" pitchFamily="34" charset="0"/>
                <a:ea typeface="Calibri" panose="020F0502020204030204" pitchFamily="34" charset="0"/>
                <a:cs typeface="Calibri" panose="020F0502020204030204" pitchFamily="34" charset="0"/>
              </a:rPr>
              <a:t>0</a:t>
            </a:r>
            <a:r>
              <a:rPr lang="en-GB" sz="1400" b="1" i="1" kern="0" dirty="0">
                <a:latin typeface="Calibri" panose="020F0502020204030204" pitchFamily="34" charset="0"/>
                <a:ea typeface="Calibri" panose="020F0502020204030204" pitchFamily="34" charset="0"/>
                <a:cs typeface="Calibri" panose="020F0502020204030204" pitchFamily="34" charset="0"/>
              </a:rPr>
              <a:t> = 512 </a:t>
            </a:r>
            <a:r>
              <a:rPr lang="en-GB" sz="1400" i="1" kern="0" dirty="0">
                <a:latin typeface="Calibri" panose="020F0502020204030204" pitchFamily="34" charset="0"/>
                <a:ea typeface="Calibri" panose="020F0502020204030204" pitchFamily="34" charset="0"/>
                <a:cs typeface="Calibri" panose="020F0502020204030204" pitchFamily="34" charset="0"/>
              </a:rPr>
              <a:t>x</a:t>
            </a:r>
            <a:r>
              <a:rPr lang="en-GB" sz="1400" b="1" i="1" kern="0" dirty="0">
                <a:latin typeface="Calibri" panose="020F0502020204030204" pitchFamily="34" charset="0"/>
                <a:ea typeface="Calibri" panose="020F0502020204030204" pitchFamily="34" charset="0"/>
                <a:cs typeface="Calibri" panose="020F0502020204030204" pitchFamily="34" charset="0"/>
              </a:rPr>
              <a:t> 10</a:t>
            </a:r>
            <a:r>
              <a:rPr lang="en-GB" sz="1400" kern="0" baseline="30000" dirty="0">
                <a:latin typeface="Calibri" panose="020F0502020204030204" pitchFamily="34" charset="0"/>
                <a:ea typeface="Calibri" panose="020F0502020204030204" pitchFamily="34" charset="0"/>
                <a:cs typeface="Calibri" panose="020F0502020204030204" pitchFamily="34" charset="0"/>
              </a:rPr>
              <a:t>3</a:t>
            </a:r>
            <a:r>
              <a:rPr lang="en-GB" sz="1400" b="1" i="1" kern="0" dirty="0">
                <a:latin typeface="Calibri" panose="020F0502020204030204" pitchFamily="34" charset="0"/>
                <a:ea typeface="Calibri" panose="020F0502020204030204" pitchFamily="34" charset="0"/>
                <a:cs typeface="Calibri" panose="020F0502020204030204" pitchFamily="34" charset="0"/>
              </a:rPr>
              <a:t> [eV]</a:t>
            </a:r>
          </a:p>
          <a:p>
            <a:pPr lvl="3">
              <a:buFont typeface="Arial" panose="020B0604020202020204" pitchFamily="34" charset="0"/>
              <a:buChar char="•"/>
            </a:pPr>
            <a:r>
              <a:rPr lang="en-GB" sz="1400" b="0" kern="0" dirty="0">
                <a:latin typeface="Calibri" panose="020F0502020204030204" pitchFamily="34" charset="0"/>
                <a:ea typeface="Calibri" panose="020F0502020204030204" pitchFamily="34" charset="0"/>
                <a:cs typeface="Calibri" panose="020F0502020204030204" pitchFamily="34" charset="0"/>
              </a:rPr>
              <a:t>Electron:</a:t>
            </a:r>
            <a:r>
              <a:rPr lang="en-GB" sz="1400" kern="0" dirty="0">
                <a:latin typeface="Calibri" panose="020F0502020204030204" pitchFamily="34" charset="0"/>
                <a:ea typeface="Calibri" panose="020F0502020204030204" pitchFamily="34" charset="0"/>
                <a:cs typeface="Calibri" panose="020F0502020204030204" pitchFamily="34" charset="0"/>
              </a:rPr>
              <a:t> </a:t>
            </a:r>
            <a:r>
              <a:rPr lang="en-GB" sz="1400" b="1" i="1" kern="0" dirty="0">
                <a:latin typeface="Calibri" panose="020F0502020204030204" pitchFamily="34" charset="0"/>
                <a:ea typeface="Calibri" panose="020F0502020204030204" pitchFamily="34" charset="0"/>
                <a:cs typeface="Calibri" panose="020F0502020204030204" pitchFamily="34" charset="0"/>
              </a:rPr>
              <a:t>E</a:t>
            </a:r>
            <a:r>
              <a:rPr lang="en-GB" sz="1400" b="1" i="1" kern="0" baseline="-25000" dirty="0">
                <a:latin typeface="Calibri" panose="020F0502020204030204" pitchFamily="34" charset="0"/>
                <a:ea typeface="Calibri" panose="020F0502020204030204" pitchFamily="34" charset="0"/>
                <a:cs typeface="Calibri" panose="020F0502020204030204" pitchFamily="34" charset="0"/>
              </a:rPr>
              <a:t>0</a:t>
            </a:r>
            <a:r>
              <a:rPr lang="en-GB" sz="1400" b="1" i="1" kern="0" dirty="0">
                <a:latin typeface="Calibri" panose="020F0502020204030204" pitchFamily="34" charset="0"/>
                <a:ea typeface="Calibri" panose="020F0502020204030204" pitchFamily="34" charset="0"/>
                <a:cs typeface="Calibri" panose="020F0502020204030204" pitchFamily="34" charset="0"/>
              </a:rPr>
              <a:t> = 938 </a:t>
            </a:r>
            <a:r>
              <a:rPr lang="en-GB" sz="1400" i="1" kern="0" dirty="0">
                <a:latin typeface="Calibri" panose="020F0502020204030204" pitchFamily="34" charset="0"/>
                <a:ea typeface="Calibri" panose="020F0502020204030204" pitchFamily="34" charset="0"/>
                <a:cs typeface="Calibri" panose="020F0502020204030204" pitchFamily="34" charset="0"/>
              </a:rPr>
              <a:t>x</a:t>
            </a:r>
            <a:r>
              <a:rPr lang="en-GB" sz="1400" b="1" i="1" kern="0" dirty="0">
                <a:latin typeface="Calibri" panose="020F0502020204030204" pitchFamily="34" charset="0"/>
                <a:ea typeface="Calibri" panose="020F0502020204030204" pitchFamily="34" charset="0"/>
                <a:cs typeface="Calibri" panose="020F0502020204030204" pitchFamily="34" charset="0"/>
              </a:rPr>
              <a:t> 10</a:t>
            </a:r>
            <a:r>
              <a:rPr lang="en-GB" sz="1400" b="1" i="1" kern="0" baseline="30000" dirty="0">
                <a:latin typeface="Calibri" panose="020F0502020204030204" pitchFamily="34" charset="0"/>
                <a:ea typeface="Calibri" panose="020F0502020204030204" pitchFamily="34" charset="0"/>
                <a:cs typeface="Calibri" panose="020F0502020204030204" pitchFamily="34" charset="0"/>
              </a:rPr>
              <a:t>6</a:t>
            </a:r>
            <a:r>
              <a:rPr lang="en-GB" sz="1400" b="1" i="1" kern="0" dirty="0">
                <a:latin typeface="Calibri" panose="020F0502020204030204" pitchFamily="34" charset="0"/>
                <a:ea typeface="Calibri" panose="020F0502020204030204" pitchFamily="34" charset="0"/>
                <a:cs typeface="Calibri" panose="020F0502020204030204" pitchFamily="34" charset="0"/>
              </a:rPr>
              <a:t> [eV]</a:t>
            </a:r>
          </a:p>
          <a:p>
            <a:pPr lvl="3">
              <a:buFont typeface="Arial" panose="020B0604020202020204" pitchFamily="34" charset="0"/>
              <a:buChar char="•"/>
            </a:pPr>
            <a:r>
              <a:rPr lang="en-GB" sz="1400" b="0" kern="0" dirty="0">
                <a:latin typeface="Calibri" panose="020F0502020204030204" pitchFamily="34" charset="0"/>
                <a:ea typeface="Calibri" panose="020F0502020204030204" pitchFamily="34" charset="0"/>
                <a:cs typeface="Calibri" panose="020F0502020204030204" pitchFamily="34" charset="0"/>
              </a:rPr>
              <a:t>Nucleon:</a:t>
            </a:r>
            <a:r>
              <a:rPr lang="en-GB" sz="1400" kern="0" dirty="0">
                <a:latin typeface="Calibri" panose="020F0502020204030204" pitchFamily="34" charset="0"/>
                <a:ea typeface="Calibri" panose="020F0502020204030204" pitchFamily="34" charset="0"/>
                <a:cs typeface="Calibri" panose="020F0502020204030204" pitchFamily="34" charset="0"/>
              </a:rPr>
              <a:t> </a:t>
            </a:r>
            <a:r>
              <a:rPr lang="en-GB" sz="1400" b="1" i="1" kern="0" dirty="0">
                <a:latin typeface="Calibri" panose="020F0502020204030204" pitchFamily="34" charset="0"/>
                <a:ea typeface="Calibri" panose="020F0502020204030204" pitchFamily="34" charset="0"/>
                <a:cs typeface="Calibri" panose="020F0502020204030204" pitchFamily="34" charset="0"/>
              </a:rPr>
              <a:t>E</a:t>
            </a:r>
            <a:r>
              <a:rPr lang="en-GB" sz="1400" b="1" i="1" kern="0" baseline="-25000" dirty="0">
                <a:latin typeface="Calibri" panose="020F0502020204030204" pitchFamily="34" charset="0"/>
                <a:ea typeface="Calibri" panose="020F0502020204030204" pitchFamily="34" charset="0"/>
                <a:cs typeface="Calibri" panose="020F0502020204030204" pitchFamily="34" charset="0"/>
              </a:rPr>
              <a:t>0</a:t>
            </a:r>
            <a:r>
              <a:rPr lang="en-GB" sz="1400" b="1" i="1" kern="0" dirty="0">
                <a:latin typeface="Calibri" panose="020F0502020204030204" pitchFamily="34" charset="0"/>
                <a:ea typeface="Calibri" panose="020F0502020204030204" pitchFamily="34" charset="0"/>
                <a:cs typeface="Calibri" panose="020F0502020204030204" pitchFamily="34" charset="0"/>
              </a:rPr>
              <a:t> = 931.5 </a:t>
            </a:r>
            <a:r>
              <a:rPr lang="en-GB" sz="1400" i="1" kern="0" dirty="0">
                <a:latin typeface="Calibri" panose="020F0502020204030204" pitchFamily="34" charset="0"/>
                <a:ea typeface="Calibri" panose="020F0502020204030204" pitchFamily="34" charset="0"/>
                <a:cs typeface="Calibri" panose="020F0502020204030204" pitchFamily="34" charset="0"/>
              </a:rPr>
              <a:t>x</a:t>
            </a:r>
            <a:r>
              <a:rPr lang="en-GB" sz="1400" b="1" i="1" kern="0" dirty="0">
                <a:latin typeface="Calibri" panose="020F0502020204030204" pitchFamily="34" charset="0"/>
                <a:ea typeface="Calibri" panose="020F0502020204030204" pitchFamily="34" charset="0"/>
                <a:cs typeface="Calibri" panose="020F0502020204030204" pitchFamily="34" charset="0"/>
              </a:rPr>
              <a:t> 10</a:t>
            </a:r>
            <a:r>
              <a:rPr lang="en-GB" sz="1400" b="1" i="1" kern="0" baseline="30000" dirty="0">
                <a:latin typeface="Calibri" panose="020F0502020204030204" pitchFamily="34" charset="0"/>
                <a:ea typeface="Calibri" panose="020F0502020204030204" pitchFamily="34" charset="0"/>
                <a:cs typeface="Calibri" panose="020F0502020204030204" pitchFamily="34" charset="0"/>
              </a:rPr>
              <a:t>6</a:t>
            </a:r>
            <a:r>
              <a:rPr lang="en-GB" sz="1400" b="1" i="1" kern="0" dirty="0">
                <a:latin typeface="Calibri" panose="020F0502020204030204" pitchFamily="34" charset="0"/>
                <a:ea typeface="Calibri" panose="020F0502020204030204" pitchFamily="34" charset="0"/>
                <a:cs typeface="Calibri" panose="020F0502020204030204" pitchFamily="34" charset="0"/>
              </a:rPr>
              <a:t> [eV]</a:t>
            </a:r>
          </a:p>
          <a:p>
            <a:r>
              <a:rPr lang="en-GB" baseline="0" dirty="0">
                <a:latin typeface="Calibri Light" panose="020F0302020204030204" pitchFamily="34" charset="0"/>
              </a:rPr>
              <a:t>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baseline="0" dirty="0">
                <a:latin typeface="Calibri Light" panose="020F0302020204030204" pitchFamily="34" charset="0"/>
              </a:rPr>
              <a:t>(Bottom right formula) – Dipole integrated field</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aseline="0" dirty="0">
              <a:latin typeface="Calibri Light" panose="020F030202020403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0" i="1" kern="0" baseline="0" dirty="0">
                <a:latin typeface="Calibri Light" panose="020F0302020204030204" pitchFamily="34" charset="0"/>
                <a:ea typeface="Calibri" panose="020F0502020204030204" pitchFamily="34" charset="0"/>
                <a:cs typeface="Calibri" panose="020F0502020204030204" pitchFamily="34" charset="0"/>
              </a:rPr>
              <a:t>I</a:t>
            </a:r>
            <a:r>
              <a:rPr lang="en-GB" sz="1200" b="0" i="1" kern="0" dirty="0">
                <a:latin typeface="Calibri" panose="020F0502020204030204" pitchFamily="34" charset="0"/>
                <a:ea typeface="Calibri" panose="020F0502020204030204" pitchFamily="34" charset="0"/>
                <a:cs typeface="Calibri" panose="020F0502020204030204" pitchFamily="34" charset="0"/>
              </a:rPr>
              <a:t>ntegrated dipole field strength: </a:t>
            </a:r>
            <a:r>
              <a:rPr lang="en-GB" sz="1200" b="1" i="1" kern="0" dirty="0" err="1">
                <a:latin typeface="Calibri" panose="020F0502020204030204" pitchFamily="34" charset="0"/>
                <a:ea typeface="Calibri" panose="020F0502020204030204" pitchFamily="34" charset="0"/>
                <a:cs typeface="Calibri" panose="020F0502020204030204" pitchFamily="34" charset="0"/>
              </a:rPr>
              <a:t>B.L</a:t>
            </a:r>
            <a:r>
              <a:rPr lang="en-GB" sz="1200" b="1" i="1" kern="0" baseline="-25000" dirty="0" err="1">
                <a:latin typeface="Calibri" panose="020F0502020204030204" pitchFamily="34" charset="0"/>
                <a:ea typeface="Calibri" panose="020F0502020204030204" pitchFamily="34" charset="0"/>
                <a:cs typeface="Calibri" panose="020F0502020204030204" pitchFamily="34" charset="0"/>
              </a:rPr>
              <a:t>mag</a:t>
            </a:r>
            <a:r>
              <a:rPr lang="en-GB" sz="1200" b="1" i="1" kern="0" dirty="0">
                <a:latin typeface="Calibri" panose="020F0502020204030204" pitchFamily="34" charset="0"/>
                <a:ea typeface="Calibri" panose="020F0502020204030204" pitchFamily="34" charset="0"/>
                <a:cs typeface="Calibri" panose="020F0502020204030204" pitchFamily="34" charset="0"/>
              </a:rPr>
              <a:t> [</a:t>
            </a:r>
            <a:r>
              <a:rPr lang="en-GB" sz="1200" b="1" i="1" kern="0" dirty="0" err="1">
                <a:latin typeface="Calibri" panose="020F0502020204030204" pitchFamily="34" charset="0"/>
                <a:ea typeface="Calibri" panose="020F0502020204030204" pitchFamily="34" charset="0"/>
                <a:cs typeface="Calibri" panose="020F0502020204030204" pitchFamily="34" charset="0"/>
              </a:rPr>
              <a:t>T.m</a:t>
            </a:r>
            <a:r>
              <a:rPr lang="en-GB" sz="1200" b="1" i="1" kern="0" dirty="0">
                <a:latin typeface="Calibri" panose="020F0502020204030204" pitchFamily="34" charset="0"/>
                <a:ea typeface="Calibri" panose="020F0502020204030204" pitchFamily="34" charset="0"/>
                <a:cs typeface="Calibri" panose="020F0502020204030204" pitchFamily="34" charset="0"/>
              </a:rPr>
              <a: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0" i="1" kern="0" dirty="0">
                <a:latin typeface="Calibri" panose="020F0502020204030204" pitchFamily="34" charset="0"/>
                <a:ea typeface="Calibri" panose="020F0502020204030204" pitchFamily="34" charset="0"/>
                <a:cs typeface="Calibri" panose="020F0502020204030204" pitchFamily="34" charset="0"/>
              </a:rPr>
              <a:t>Bending angle: </a:t>
            </a:r>
            <a:r>
              <a:rPr lang="el-GR" sz="1200" b="1" i="1" kern="0" dirty="0">
                <a:latin typeface="Cambria" panose="02040503050406030204" pitchFamily="18" charset="0"/>
                <a:ea typeface="Cambria" panose="02040503050406030204" pitchFamily="18" charset="0"/>
                <a:cs typeface="Calibri" panose="020F0502020204030204" pitchFamily="34" charset="0"/>
              </a:rPr>
              <a:t>θ</a:t>
            </a:r>
            <a:r>
              <a:rPr lang="fr-CH" sz="1200" b="1" i="1" kern="0" dirty="0">
                <a:latin typeface="Calibri" panose="020F0502020204030204" pitchFamily="34" charset="0"/>
                <a:ea typeface="Calibri" panose="020F0502020204030204" pitchFamily="34" charset="0"/>
                <a:cs typeface="Calibri" panose="020F0502020204030204" pitchFamily="34" charset="0"/>
              </a:rPr>
              <a:t> </a:t>
            </a:r>
            <a:r>
              <a:rPr lang="en-GB" sz="1200" b="1" i="1" kern="0" dirty="0">
                <a:latin typeface="Calibri" panose="020F0502020204030204" pitchFamily="34" charset="0"/>
                <a:ea typeface="Calibri" panose="020F0502020204030204" pitchFamily="34" charset="0"/>
                <a:cs typeface="Calibri" panose="020F0502020204030204" pitchFamily="34" charset="0"/>
              </a:rPr>
              <a:t>[rad]</a:t>
            </a:r>
          </a:p>
          <a:p>
            <a:endParaRPr lang="en-GB" baseline="0" dirty="0">
              <a:latin typeface="Calibri Light" panose="020F0302020204030204" pitchFamily="34" charset="0"/>
            </a:endParaRPr>
          </a:p>
        </p:txBody>
      </p:sp>
    </p:spTree>
    <p:extLst>
      <p:ext uri="{BB962C8B-B14F-4D97-AF65-F5344CB8AC3E}">
        <p14:creationId xmlns:p14="http://schemas.microsoft.com/office/powerpoint/2010/main" val="9256314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 simulated or measured field is often decomposed in multipole coefficients. This decomposition holds in 2D, or in 3D for the integrated field along the longitudinal direction, and it is valid up to a radius within which no current or magnetic material is present. R is a reference radius. </a:t>
            </a:r>
            <a:r>
              <a:rPr lang="en-US" dirty="0">
                <a:latin typeface="Calibri Light" panose="020F0302020204030204" pitchFamily="34" charset="0"/>
              </a:rPr>
              <a:t>This is often referred to as the </a:t>
            </a:r>
            <a:r>
              <a:rPr lang="en-US" u="sng" dirty="0">
                <a:latin typeface="Calibri Light" panose="020F0302020204030204" pitchFamily="34" charset="0"/>
              </a:rPr>
              <a:t>good field region</a:t>
            </a:r>
            <a:r>
              <a:rPr lang="en-US" dirty="0">
                <a:latin typeface="Calibri Light" panose="020F0302020204030204" pitchFamily="34" charset="0"/>
              </a:rPr>
              <a:t> (GFR). A </a:t>
            </a:r>
            <a:r>
              <a:rPr lang="en-US" baseline="0" dirty="0">
                <a:latin typeface="Calibri Light" panose="020F0302020204030204" pitchFamily="34" charset="0"/>
              </a:rPr>
              <a:t>typical value for R is 2/3 of the physical aperture radius. </a:t>
            </a:r>
          </a:p>
          <a:p>
            <a:endParaRPr lang="en-US" baseline="0" dirty="0">
              <a:latin typeface="Calibri Light" panose="020F0302020204030204" pitchFamily="34" charset="0"/>
            </a:endParaRPr>
          </a:p>
          <a:p>
            <a:r>
              <a:rPr lang="en-US" baseline="0" dirty="0">
                <a:latin typeface="Calibri Light" panose="020F0302020204030204" pitchFamily="34" charset="0"/>
              </a:rPr>
              <a:t>Taking for example a dipole, in the ideal case only one term – B</a:t>
            </a:r>
            <a:r>
              <a:rPr lang="en-US" baseline="-25000" dirty="0">
                <a:latin typeface="Calibri Light" panose="020F0302020204030204" pitchFamily="34" charset="0"/>
              </a:rPr>
              <a:t>1</a:t>
            </a:r>
            <a:r>
              <a:rPr lang="en-US" baseline="0" dirty="0">
                <a:latin typeface="Calibri Light" panose="020F0302020204030204" pitchFamily="34" charset="0"/>
              </a:rPr>
              <a:t> – is present in the series. In reality, all other terms are there, though most often only the lower order ones give a somehow significant contribution. We express these unwanted components (errors) normalized to the fundamental (or main) component, and multiplied by 10000. Usually the upper case </a:t>
            </a:r>
            <a:r>
              <a:rPr lang="en-US" baseline="0" dirty="0" err="1">
                <a:latin typeface="Calibri Light" panose="020F0302020204030204" pitchFamily="34" charset="0"/>
              </a:rPr>
              <a:t>B</a:t>
            </a:r>
            <a:r>
              <a:rPr lang="en-US" baseline="-25000" dirty="0" err="1">
                <a:latin typeface="Calibri Light" panose="020F0302020204030204" pitchFamily="34" charset="0"/>
              </a:rPr>
              <a:t>n</a:t>
            </a:r>
            <a:r>
              <a:rPr lang="en-US" baseline="0" dirty="0">
                <a:latin typeface="Calibri Light" panose="020F0302020204030204" pitchFamily="34" charset="0"/>
              </a:rPr>
              <a:t>, A</a:t>
            </a:r>
            <a:r>
              <a:rPr lang="en-US" baseline="-25000" dirty="0">
                <a:latin typeface="Calibri Light" panose="020F0302020204030204" pitchFamily="34" charset="0"/>
              </a:rPr>
              <a:t>n</a:t>
            </a:r>
            <a:r>
              <a:rPr lang="en-US" baseline="0" dirty="0">
                <a:latin typeface="Calibri Light" panose="020F0302020204030204" pitchFamily="34" charset="0"/>
              </a:rPr>
              <a:t> are used for the not normalized coefficients – measured in Tesla, according to our definition – while the lower case </a:t>
            </a:r>
            <a:r>
              <a:rPr lang="en-US" baseline="0" dirty="0" err="1">
                <a:latin typeface="Calibri Light" panose="020F0302020204030204" pitchFamily="34" charset="0"/>
              </a:rPr>
              <a:t>b</a:t>
            </a:r>
            <a:r>
              <a:rPr lang="en-US" baseline="-25000" dirty="0" err="1">
                <a:latin typeface="Calibri Light" panose="020F0302020204030204" pitchFamily="34" charset="0"/>
              </a:rPr>
              <a:t>n</a:t>
            </a:r>
            <a:r>
              <a:rPr lang="en-US" baseline="0" dirty="0">
                <a:latin typeface="Calibri Light" panose="020F0302020204030204" pitchFamily="34" charset="0"/>
              </a:rPr>
              <a:t>, a</a:t>
            </a:r>
            <a:r>
              <a:rPr lang="en-US" baseline="-25000" dirty="0">
                <a:latin typeface="Calibri Light" panose="020F0302020204030204" pitchFamily="34" charset="0"/>
              </a:rPr>
              <a:t>n</a:t>
            </a:r>
            <a:r>
              <a:rPr lang="en-US" baseline="0" dirty="0">
                <a:latin typeface="Calibri Light" panose="020F0302020204030204" pitchFamily="34" charset="0"/>
              </a:rPr>
              <a:t> are reserved for the normalized terms, which are expressed in units of 10</a:t>
            </a:r>
            <a:r>
              <a:rPr lang="en-US" baseline="30000" dirty="0">
                <a:latin typeface="Calibri Light" panose="020F0302020204030204" pitchFamily="34" charset="0"/>
              </a:rPr>
              <a:t>-4</a:t>
            </a:r>
            <a:r>
              <a:rPr lang="en-US" baseline="0" dirty="0">
                <a:latin typeface="Calibri Light" panose="020F0302020204030204" pitchFamily="34" charset="0"/>
              </a:rPr>
              <a:t>.</a:t>
            </a:r>
          </a:p>
          <a:p>
            <a:r>
              <a:rPr lang="en-US" baseline="0" dirty="0">
                <a:latin typeface="Calibri Light" panose="020F0302020204030204" pitchFamily="34" charset="0"/>
              </a:rPr>
              <a:t>The b</a:t>
            </a:r>
            <a:r>
              <a:rPr lang="en-US" baseline="-25000" dirty="0">
                <a:latin typeface="Calibri Light" panose="020F0302020204030204" pitchFamily="34" charset="0"/>
              </a:rPr>
              <a:t>n</a:t>
            </a:r>
            <a:r>
              <a:rPr lang="en-US" baseline="0" dirty="0">
                <a:latin typeface="Calibri Light" panose="020F0302020204030204" pitchFamily="34" charset="0"/>
              </a:rPr>
              <a:t>, a</a:t>
            </a:r>
            <a:r>
              <a:rPr lang="en-US" baseline="-25000" dirty="0">
                <a:latin typeface="Calibri Light" panose="020F0302020204030204" pitchFamily="34" charset="0"/>
              </a:rPr>
              <a:t>n</a:t>
            </a:r>
            <a:r>
              <a:rPr lang="en-US" baseline="0" dirty="0">
                <a:latin typeface="Calibri Light" panose="020F0302020204030204" pitchFamily="34" charset="0"/>
              </a:rPr>
              <a:t> terms are typically a few units for well designed and well built dipoles and quadrupoles. Higher values </a:t>
            </a:r>
            <a:r>
              <a:rPr lang="en-US" dirty="0">
                <a:latin typeface="Calibri Light" panose="020F0302020204030204" pitchFamily="34" charset="0"/>
              </a:rPr>
              <a:t>often come </a:t>
            </a:r>
            <a:r>
              <a:rPr lang="en-US" baseline="0" dirty="0">
                <a:latin typeface="Calibri Light" panose="020F0302020204030204" pitchFamily="34" charset="0"/>
              </a:rPr>
              <a:t>for sextupoles and correctors, whose absolute strength is anyway much smaller than the bending and focusing magnets in the lattice.</a:t>
            </a:r>
          </a:p>
          <a:p>
            <a:endParaRPr lang="en-US" baseline="0" dirty="0">
              <a:latin typeface="Calibri Light" panose="020F0302020204030204" pitchFamily="34" charset="0"/>
            </a:endParaRPr>
          </a:p>
          <a:p>
            <a:r>
              <a:rPr lang="en-US" u="sng" baseline="0" dirty="0">
                <a:latin typeface="Calibri Light" panose="020F0302020204030204" pitchFamily="34" charset="0"/>
              </a:rPr>
              <a:t>Note</a:t>
            </a:r>
            <a:r>
              <a:rPr lang="en-US" baseline="0" dirty="0">
                <a:latin typeface="Calibri Light" panose="020F0302020204030204" pitchFamily="34" charset="0"/>
              </a:rPr>
              <a:t>: some terms can also come from a misalignment of the magnet, for example for a dipole a</a:t>
            </a:r>
            <a:r>
              <a:rPr lang="en-US" baseline="-25000" dirty="0">
                <a:latin typeface="Calibri Light" panose="020F0302020204030204" pitchFamily="34" charset="0"/>
              </a:rPr>
              <a:t>1</a:t>
            </a:r>
            <a:r>
              <a:rPr lang="en-US" baseline="0" dirty="0">
                <a:latin typeface="Calibri Light" panose="020F0302020204030204" pitchFamily="34" charset="0"/>
              </a:rPr>
              <a:t> (skew dipole, or horizontal dipole) is</a:t>
            </a:r>
            <a:r>
              <a:rPr lang="en-US" dirty="0">
                <a:latin typeface="Calibri Light" panose="020F0302020204030204" pitchFamily="34" charset="0"/>
              </a:rPr>
              <a:t> connected to a roll angle misalignment</a:t>
            </a:r>
            <a:r>
              <a:rPr lang="en-US" baseline="0" dirty="0">
                <a:latin typeface="Calibri Light" panose="020F0302020204030204" pitchFamily="34" charset="0"/>
              </a:rPr>
              <a:t>.</a:t>
            </a:r>
          </a:p>
        </p:txBody>
      </p:sp>
    </p:spTree>
    <p:extLst>
      <p:ext uri="{BB962C8B-B14F-4D97-AF65-F5344CB8AC3E}">
        <p14:creationId xmlns:p14="http://schemas.microsoft.com/office/powerpoint/2010/main" val="30997661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For a quadrupole, the relative multipole errors are a</a:t>
            </a:r>
            <a:r>
              <a:rPr lang="en-US" baseline="-25000" dirty="0">
                <a:latin typeface="Calibri Light" panose="020F0302020204030204" pitchFamily="34" charset="0"/>
              </a:rPr>
              <a:t>2</a:t>
            </a:r>
            <a:r>
              <a:rPr lang="en-US" baseline="0" dirty="0">
                <a:latin typeface="Calibri Light" panose="020F0302020204030204" pitchFamily="34" charset="0"/>
              </a:rPr>
              <a:t>, b</a:t>
            </a:r>
            <a:r>
              <a:rPr lang="en-US" baseline="-25000" dirty="0">
                <a:latin typeface="Calibri Light" panose="020F0302020204030204" pitchFamily="34" charset="0"/>
              </a:rPr>
              <a:t>3</a:t>
            </a:r>
            <a:r>
              <a:rPr lang="en-US" baseline="0" dirty="0">
                <a:latin typeface="Calibri Light" panose="020F0302020204030204" pitchFamily="34" charset="0"/>
              </a:rPr>
              <a:t>, a</a:t>
            </a:r>
            <a:r>
              <a:rPr lang="en-US" baseline="-25000" dirty="0">
                <a:latin typeface="Calibri Light" panose="020F0302020204030204" pitchFamily="34" charset="0"/>
              </a:rPr>
              <a:t>3</a:t>
            </a:r>
            <a:r>
              <a:rPr lang="en-US" baseline="0" dirty="0">
                <a:latin typeface="Calibri Light" panose="020F0302020204030204" pitchFamily="34" charset="0"/>
              </a:rPr>
              <a:t>, b</a:t>
            </a:r>
            <a:r>
              <a:rPr lang="en-US" baseline="-25000" dirty="0">
                <a:latin typeface="Calibri Light" panose="020F0302020204030204" pitchFamily="34" charset="0"/>
              </a:rPr>
              <a:t>4</a:t>
            </a:r>
            <a:r>
              <a:rPr lang="en-US" baseline="0" dirty="0">
                <a:latin typeface="Calibri Light" panose="020F0302020204030204" pitchFamily="34" charset="0"/>
              </a:rPr>
              <a:t>, a</a:t>
            </a:r>
            <a:r>
              <a:rPr lang="en-US" baseline="-25000" dirty="0">
                <a:latin typeface="Calibri Light" panose="020F0302020204030204" pitchFamily="34" charset="0"/>
              </a:rPr>
              <a:t>4</a:t>
            </a:r>
            <a:r>
              <a:rPr lang="en-US" baseline="0" dirty="0">
                <a:latin typeface="Calibri Light" panose="020F0302020204030204" pitchFamily="34" charset="0"/>
              </a:rPr>
              <a:t>, etc., and they are obtained by normalizing the upper case coefficients by B</a:t>
            </a:r>
            <a:r>
              <a:rPr lang="en-US" baseline="-25000" dirty="0">
                <a:latin typeface="Calibri Light" panose="020F0302020204030204" pitchFamily="34" charset="0"/>
              </a:rPr>
              <a:t>2</a:t>
            </a:r>
            <a:r>
              <a:rPr lang="en-US" baseline="0" dirty="0">
                <a:latin typeface="Calibri Light" panose="020F0302020204030204" pitchFamily="34" charset="0"/>
              </a:rPr>
              <a:t>.</a:t>
            </a:r>
          </a:p>
          <a:p>
            <a:endParaRPr lang="en-US" baseline="0" dirty="0">
              <a:latin typeface="Calibri Light" panose="020F0302020204030204" pitchFamily="34" charset="0"/>
            </a:endParaRPr>
          </a:p>
          <a:p>
            <a:r>
              <a:rPr lang="en-US" baseline="0" dirty="0">
                <a:latin typeface="Calibri Light" panose="020F0302020204030204" pitchFamily="34" charset="0"/>
              </a:rPr>
              <a:t>Usually no dipole errors (b</a:t>
            </a:r>
            <a:r>
              <a:rPr lang="en-US" baseline="-25000" dirty="0">
                <a:latin typeface="Calibri Light" panose="020F0302020204030204" pitchFamily="34" charset="0"/>
              </a:rPr>
              <a:t>1</a:t>
            </a:r>
            <a:r>
              <a:rPr lang="en-US" baseline="0" dirty="0">
                <a:latin typeface="Calibri Light" panose="020F0302020204030204" pitchFamily="34" charset="0"/>
              </a:rPr>
              <a:t>, a</a:t>
            </a:r>
            <a:r>
              <a:rPr lang="en-US" baseline="-25000" dirty="0">
                <a:latin typeface="Calibri Light" panose="020F0302020204030204" pitchFamily="34" charset="0"/>
              </a:rPr>
              <a:t>1</a:t>
            </a:r>
            <a:r>
              <a:rPr lang="en-US" baseline="0" dirty="0">
                <a:latin typeface="Calibri Light" panose="020F0302020204030204" pitchFamily="34" charset="0"/>
              </a:rPr>
              <a:t>) are considered in a quadrupole, as these correspond to a transverse shift of the magnetic </a:t>
            </a:r>
            <a:r>
              <a:rPr lang="en-US" baseline="0" dirty="0" err="1">
                <a:latin typeface="Calibri Light" panose="020F0302020204030204" pitchFamily="34" charset="0"/>
              </a:rPr>
              <a:t>centre</a:t>
            </a:r>
            <a:r>
              <a:rPr lang="en-US" baseline="0" dirty="0">
                <a:latin typeface="Calibri Light" panose="020F0302020204030204" pitchFamily="34" charset="0"/>
              </a:rPr>
              <a:t> (axis, in 3D); in that case, the harmonic decomposition is re-expressed taking as the center of the circle the point where there is no field (no integrated field in 3D).</a:t>
            </a:r>
          </a:p>
          <a:p>
            <a:pPr defTabSz="947732">
              <a:defRPr/>
            </a:pPr>
            <a:endParaRPr lang="en-US" baseline="0" dirty="0">
              <a:latin typeface="Calibri Light" panose="020F0302020204030204" pitchFamily="34" charset="0"/>
            </a:endParaRPr>
          </a:p>
          <a:p>
            <a:pPr defTabSz="947732">
              <a:defRPr/>
            </a:pPr>
            <a:r>
              <a:rPr lang="en-US" u="sng" baseline="0" dirty="0">
                <a:latin typeface="Calibri Light" panose="020F0302020204030204" pitchFamily="34" charset="0"/>
              </a:rPr>
              <a:t>Note</a:t>
            </a:r>
            <a:r>
              <a:rPr lang="en-US" baseline="0" dirty="0">
                <a:latin typeface="Calibri Light" panose="020F0302020204030204" pitchFamily="34" charset="0"/>
              </a:rPr>
              <a:t>: also for a quadrupole, some multipole errors can come from a misalignment of the magnet, for example a roll angle gives rise to an a</a:t>
            </a:r>
            <a:r>
              <a:rPr lang="en-US" baseline="-25000" dirty="0">
                <a:latin typeface="Calibri Light" panose="020F0302020204030204" pitchFamily="34" charset="0"/>
              </a:rPr>
              <a:t>2</a:t>
            </a:r>
            <a:r>
              <a:rPr lang="en-US" baseline="0" dirty="0">
                <a:latin typeface="Calibri Light" panose="020F0302020204030204" pitchFamily="34" charset="0"/>
              </a:rPr>
              <a:t> (skew quadrupole) term.</a:t>
            </a: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36762316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We like to divide the multipole errors in two families: allowed and not-allowed (or random).</a:t>
            </a:r>
          </a:p>
          <a:p>
            <a:endParaRPr lang="en-US" sz="800" dirty="0">
              <a:latin typeface="Calibri Light" panose="020F0302020204030204" pitchFamily="34" charset="0"/>
            </a:endParaRPr>
          </a:p>
          <a:p>
            <a:r>
              <a:rPr lang="en-US" baseline="0" dirty="0">
                <a:latin typeface="Calibri Light" panose="020F0302020204030204" pitchFamily="34" charset="0"/>
              </a:rPr>
              <a:t>The </a:t>
            </a:r>
            <a:r>
              <a:rPr lang="en-US" u="sng" baseline="0" dirty="0">
                <a:latin typeface="Calibri Light" panose="020F0302020204030204" pitchFamily="34" charset="0"/>
              </a:rPr>
              <a:t>not-allowed</a:t>
            </a:r>
            <a:r>
              <a:rPr lang="en-US" baseline="0" dirty="0">
                <a:latin typeface="Calibri Light" panose="020F0302020204030204" pitchFamily="34" charset="0"/>
              </a:rPr>
              <a:t> (or </a:t>
            </a:r>
            <a:r>
              <a:rPr lang="en-US" u="sng" baseline="0" dirty="0">
                <a:latin typeface="Calibri Light" panose="020F0302020204030204" pitchFamily="34" charset="0"/>
              </a:rPr>
              <a:t>random</a:t>
            </a:r>
            <a:r>
              <a:rPr lang="en-US" baseline="0" dirty="0">
                <a:latin typeface="Calibri Light" panose="020F0302020204030204" pitchFamily="34" charset="0"/>
              </a:rPr>
              <a:t>) terms are the ones that should not be there,</a:t>
            </a:r>
            <a:r>
              <a:rPr lang="en-US" dirty="0">
                <a:latin typeface="Calibri Light" panose="020F0302020204030204" pitchFamily="34" charset="0"/>
              </a:rPr>
              <a:t> </a:t>
            </a:r>
            <a:r>
              <a:rPr lang="en-US" baseline="0" dirty="0">
                <a:latin typeface="Calibri Light" panose="020F0302020204030204" pitchFamily="34" charset="0"/>
              </a:rPr>
              <a:t>thanks to symmetries in the design. They then arise due to asymmetries introduced during the fabrication.</a:t>
            </a:r>
          </a:p>
          <a:p>
            <a:endParaRPr lang="en-US" sz="800" dirty="0">
              <a:latin typeface="Calibri Light" panose="020F0302020204030204" pitchFamily="34" charset="0"/>
            </a:endParaRPr>
          </a:p>
          <a:p>
            <a:r>
              <a:rPr lang="en-US" dirty="0">
                <a:latin typeface="Calibri Light" panose="020F0302020204030204" pitchFamily="34" charset="0"/>
              </a:rPr>
              <a:t>The </a:t>
            </a:r>
            <a:r>
              <a:rPr lang="en-US" u="sng" dirty="0">
                <a:latin typeface="Calibri Light" panose="020F0302020204030204" pitchFamily="34" charset="0"/>
              </a:rPr>
              <a:t>allowed</a:t>
            </a:r>
            <a:r>
              <a:rPr lang="en-US" dirty="0">
                <a:latin typeface="Calibri Light" panose="020F0302020204030204" pitchFamily="34" charset="0"/>
              </a:rPr>
              <a:t> multipoles are the ones that are allowed by the symmetries, that is, that are expected by design even if no asymmetries are introduced during the fabrication. Part of the magnetic design focuses to optimize the geometry to cancel out these terms.</a:t>
            </a:r>
          </a:p>
          <a:p>
            <a:endParaRPr lang="en-US" sz="800" dirty="0">
              <a:latin typeface="Calibri Light" panose="020F0302020204030204" pitchFamily="34" charset="0"/>
            </a:endParaRPr>
          </a:p>
          <a:p>
            <a:r>
              <a:rPr lang="en-US" baseline="0" dirty="0">
                <a:latin typeface="Calibri Light" panose="020F0302020204030204" pitchFamily="34" charset="0"/>
              </a:rPr>
              <a:t>The SPS</a:t>
            </a:r>
            <a:r>
              <a:rPr lang="en-US" dirty="0">
                <a:latin typeface="Calibri Light" panose="020F0302020204030204" pitchFamily="34" charset="0"/>
              </a:rPr>
              <a:t> (a hybrid between an H-shape and a window frame) main dipoles are fully symmetric dipoles. The HERA or Tevatron superconducting magnets are also fully symmetric.</a:t>
            </a:r>
          </a:p>
          <a:p>
            <a:endParaRPr lang="en-US" sz="800" dirty="0">
              <a:latin typeface="Calibri Light" panose="020F0302020204030204" pitchFamily="34" charset="0"/>
            </a:endParaRPr>
          </a:p>
          <a:p>
            <a:r>
              <a:rPr lang="en-US" baseline="0" dirty="0">
                <a:latin typeface="Calibri Light" panose="020F0302020204030204" pitchFamily="34" charset="0"/>
              </a:rPr>
              <a:t>Half</a:t>
            </a:r>
            <a:r>
              <a:rPr lang="en-US" dirty="0">
                <a:latin typeface="Calibri Light" panose="020F0302020204030204" pitchFamily="34" charset="0"/>
              </a:rPr>
              <a:t> symmetric dipoles are resistive magnets with a C-shape yoke, for ex. the ones of various light sources (ANKA, DIAMOND) or the LEP dipoles. The LHC main dipoles are also – technically speaking – in this family, since there is a double aperture breaking the full (left/right) symmetry, though the design of each aperture separately is fully symmetric.</a:t>
            </a:r>
            <a:endParaRPr lang="en-US" baseline="0" dirty="0">
              <a:latin typeface="Calibri Light" panose="020F0302020204030204" pitchFamily="34" charset="0"/>
            </a:endParaRPr>
          </a:p>
        </p:txBody>
      </p:sp>
    </p:spTree>
    <p:extLst>
      <p:ext uri="{BB962C8B-B14F-4D97-AF65-F5344CB8AC3E}">
        <p14:creationId xmlns:p14="http://schemas.microsoft.com/office/powerpoint/2010/main" val="20241351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 field quality is also often expressed in terms of </a:t>
            </a:r>
            <a:r>
              <a:rPr lang="en-US" baseline="0" dirty="0">
                <a:latin typeface="Symbol" panose="05050102010706020507" pitchFamily="18" charset="2"/>
              </a:rPr>
              <a:t>D</a:t>
            </a:r>
            <a:r>
              <a:rPr lang="en-US" baseline="0" dirty="0">
                <a:latin typeface="Calibri Light" panose="020F0302020204030204" pitchFamily="34" charset="0"/>
              </a:rPr>
              <a:t>B/B, where </a:t>
            </a:r>
            <a:r>
              <a:rPr lang="en-US" dirty="0">
                <a:latin typeface="Symbol" panose="05050102010706020507" pitchFamily="18" charset="2"/>
              </a:rPr>
              <a:t>D</a:t>
            </a:r>
            <a:r>
              <a:rPr lang="en-US" dirty="0">
                <a:latin typeface="Calibri Light" panose="020F0302020204030204" pitchFamily="34" charset="0"/>
              </a:rPr>
              <a:t>B is </a:t>
            </a:r>
            <a:r>
              <a:rPr lang="en-US" baseline="0" dirty="0">
                <a:latin typeface="Calibri Light" panose="020F0302020204030204" pitchFamily="34" charset="0"/>
              </a:rPr>
              <a:t>the difference between the actual field B and the ideal distribution B</a:t>
            </a:r>
            <a:r>
              <a:rPr lang="en-US" baseline="-25000" dirty="0">
                <a:latin typeface="Calibri Light" panose="020F0302020204030204" pitchFamily="34" charset="0"/>
              </a:rPr>
              <a:t>id</a:t>
            </a:r>
            <a:r>
              <a:rPr lang="en-US" baseline="0" dirty="0">
                <a:latin typeface="Calibri Light" panose="020F0302020204030204" pitchFamily="34" charset="0"/>
              </a:rPr>
              <a:t>, normalized by the ideal distribution B</a:t>
            </a:r>
            <a:r>
              <a:rPr lang="en-US" baseline="-25000" dirty="0">
                <a:latin typeface="Calibri Light" panose="020F0302020204030204" pitchFamily="34" charset="0"/>
              </a:rPr>
              <a:t>id</a:t>
            </a:r>
            <a:r>
              <a:rPr lang="en-US" baseline="0" dirty="0">
                <a:latin typeface="Calibri Light" panose="020F0302020204030204" pitchFamily="34" charset="0"/>
              </a:rPr>
              <a:t>. Since B is a vector</a:t>
            </a:r>
            <a:r>
              <a:rPr lang="en-US" dirty="0">
                <a:latin typeface="Calibri Light" panose="020F0302020204030204" pitchFamily="34" charset="0"/>
              </a:rPr>
              <a:t> field, this is often done either on one component (the main one) or on the modulus.</a:t>
            </a:r>
            <a:endParaRPr lang="en-US" baseline="0" dirty="0">
              <a:latin typeface="Calibri Light" panose="020F0302020204030204" pitchFamily="34" charset="0"/>
            </a:endParaRPr>
          </a:p>
          <a:p>
            <a:endParaRPr lang="en-US" baseline="0" dirty="0">
              <a:latin typeface="Calibri Light" panose="020F0302020204030204" pitchFamily="34" charset="0"/>
            </a:endParaRPr>
          </a:p>
          <a:p>
            <a:r>
              <a:rPr lang="en-US" dirty="0">
                <a:latin typeface="Calibri Light" panose="020F0302020204030204" pitchFamily="34" charset="0"/>
              </a:rPr>
              <a:t>The plots on graph paper are measured field error curves (1970) inside the CERN PSB (PS Booster) prototype bending magnet inner gap. The abscissa is the radial position in the magnet aperture in mm. This specific magnet has a (wide) pole of 460 mm width, for 70 mm of vertical gap.</a:t>
            </a:r>
          </a:p>
          <a:p>
            <a:endParaRPr lang="en-US" dirty="0">
              <a:latin typeface="Calibri Light" panose="020F0302020204030204" pitchFamily="34" charset="0"/>
            </a:endParaRPr>
          </a:p>
          <a:p>
            <a:r>
              <a:rPr lang="en-US" dirty="0">
                <a:latin typeface="Calibri Light" panose="020F0302020204030204" pitchFamily="34" charset="0"/>
              </a:rPr>
              <a:t>These </a:t>
            </a:r>
            <a:r>
              <a:rPr lang="en-US" dirty="0">
                <a:latin typeface="Symbol" panose="05050102010706020507" pitchFamily="18" charset="2"/>
              </a:rPr>
              <a:t>D</a:t>
            </a:r>
            <a:r>
              <a:rPr lang="en-US" dirty="0">
                <a:latin typeface="Calibri Light" panose="020F0302020204030204" pitchFamily="34" charset="0"/>
              </a:rPr>
              <a:t>B/B plots are typically used for resistive dipoles, which often have much of a rectangular (i.e., not circular) aperture, so where using the standard harmonic decomposition is not convenient.</a:t>
            </a:r>
          </a:p>
        </p:txBody>
      </p:sp>
    </p:spTree>
    <p:extLst>
      <p:ext uri="{BB962C8B-B14F-4D97-AF65-F5344CB8AC3E}">
        <p14:creationId xmlns:p14="http://schemas.microsoft.com/office/powerpoint/2010/main" val="2016558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 </a:t>
            </a:r>
            <a:r>
              <a:rPr lang="en-US" baseline="0" dirty="0">
                <a:latin typeface="Symbol" panose="05050102010706020507" pitchFamily="18" charset="2"/>
              </a:rPr>
              <a:t>D</a:t>
            </a:r>
            <a:r>
              <a:rPr lang="en-US" baseline="0" dirty="0">
                <a:latin typeface="Calibri Light" panose="020F0302020204030204" pitchFamily="34" charset="0"/>
              </a:rPr>
              <a:t>B/B can be built</a:t>
            </a:r>
            <a:r>
              <a:rPr lang="en-US" dirty="0">
                <a:latin typeface="Calibri Light" panose="020F0302020204030204" pitchFamily="34" charset="0"/>
              </a:rPr>
              <a:t> up starting from the harmonics, at least in the region where the harmonics hold. Going the other way around – from </a:t>
            </a:r>
            <a:r>
              <a:rPr lang="en-US" dirty="0">
                <a:latin typeface="Symbol" panose="05050102010706020507" pitchFamily="18" charset="2"/>
              </a:rPr>
              <a:t>D</a:t>
            </a:r>
            <a:r>
              <a:rPr lang="en-US" dirty="0">
                <a:latin typeface="Calibri Light" panose="020F0302020204030204" pitchFamily="34" charset="0"/>
              </a:rPr>
              <a:t>B/B to multipoles – is not (mathematically speaking) really possible, but it is also done anyway.</a:t>
            </a:r>
            <a:endParaRPr lang="en-US" baseline="0" dirty="0">
              <a:latin typeface="Calibri Light" panose="020F0302020204030204" pitchFamily="34" charset="0"/>
            </a:endParaRPr>
          </a:p>
          <a:p>
            <a:endParaRPr lang="en-US" dirty="0">
              <a:latin typeface="Calibri Light" panose="020F0302020204030204" pitchFamily="34" charset="0"/>
            </a:endParaRPr>
          </a:p>
          <a:p>
            <a:r>
              <a:rPr lang="en-US" baseline="0" dirty="0">
                <a:latin typeface="Calibri Light" panose="020F0302020204030204" pitchFamily="34" charset="0"/>
              </a:rPr>
              <a:t>In the case of a dipole, we consider the vertical field along the midplane, that is, B</a:t>
            </a:r>
            <a:r>
              <a:rPr lang="en-US" baseline="-25000" dirty="0">
                <a:latin typeface="Calibri Light" panose="020F0302020204030204" pitchFamily="34" charset="0"/>
              </a:rPr>
              <a:t>y</a:t>
            </a:r>
            <a:r>
              <a:rPr lang="en-US" baseline="0" dirty="0">
                <a:latin typeface="Calibri Light" panose="020F0302020204030204" pitchFamily="34" charset="0"/>
              </a:rPr>
              <a:t>(x)</a:t>
            </a:r>
            <a:r>
              <a:rPr lang="en-US" dirty="0">
                <a:latin typeface="Calibri Light" panose="020F0302020204030204" pitchFamily="34" charset="0"/>
              </a:rPr>
              <a:t> along the y = 0 line. The </a:t>
            </a:r>
            <a:r>
              <a:rPr lang="en-US" dirty="0">
                <a:latin typeface="Symbol" panose="05050102010706020507" pitchFamily="18" charset="2"/>
              </a:rPr>
              <a:t>D</a:t>
            </a:r>
            <a:r>
              <a:rPr lang="en-US" dirty="0">
                <a:latin typeface="Calibri Light" panose="020F0302020204030204" pitchFamily="34" charset="0"/>
              </a:rPr>
              <a:t>B/B plot is made up of several contributions coming from b</a:t>
            </a:r>
            <a:r>
              <a:rPr lang="en-US" baseline="-25000" dirty="0">
                <a:latin typeface="Calibri Light" panose="020F0302020204030204" pitchFamily="34" charset="0"/>
              </a:rPr>
              <a:t>2</a:t>
            </a:r>
            <a:r>
              <a:rPr lang="en-US" dirty="0">
                <a:latin typeface="Calibri Light" panose="020F0302020204030204" pitchFamily="34" charset="0"/>
              </a:rPr>
              <a:t> (quadrupole, linear), b</a:t>
            </a:r>
            <a:r>
              <a:rPr lang="en-US" baseline="-25000" dirty="0">
                <a:latin typeface="Calibri Light" panose="020F0302020204030204" pitchFamily="34" charset="0"/>
              </a:rPr>
              <a:t>3</a:t>
            </a:r>
            <a:r>
              <a:rPr lang="en-US" dirty="0">
                <a:latin typeface="Calibri Light" panose="020F0302020204030204" pitchFamily="34" charset="0"/>
              </a:rPr>
              <a:t> (sextupole, quadratic), b</a:t>
            </a:r>
            <a:r>
              <a:rPr lang="en-US" baseline="-25000" dirty="0">
                <a:latin typeface="Calibri Light" panose="020F0302020204030204" pitchFamily="34" charset="0"/>
              </a:rPr>
              <a:t>4</a:t>
            </a:r>
            <a:r>
              <a:rPr lang="en-US" dirty="0">
                <a:latin typeface="Calibri Light" panose="020F0302020204030204" pitchFamily="34" charset="0"/>
              </a:rPr>
              <a:t> (octupole, cubic) and so on. </a:t>
            </a:r>
          </a:p>
          <a:p>
            <a:endParaRPr lang="en-US" baseline="0" dirty="0">
              <a:latin typeface="Calibri Light" panose="020F0302020204030204" pitchFamily="34" charset="0"/>
            </a:endParaRPr>
          </a:p>
          <a:p>
            <a:r>
              <a:rPr lang="en-US" u="sng" baseline="0" dirty="0">
                <a:latin typeface="Calibri Light" panose="020F0302020204030204" pitchFamily="34" charset="0"/>
              </a:rPr>
              <a:t>Note 1</a:t>
            </a:r>
            <a:r>
              <a:rPr lang="en-US" baseline="0" dirty="0">
                <a:latin typeface="Calibri Light" panose="020F0302020204030204" pitchFamily="34" charset="0"/>
              </a:rPr>
              <a:t>: the harmonic expansion is valid only within a circle not containing current or magnetic material. For resistive dipoles – even with wide poles – the same polynomial expansion is used in practice</a:t>
            </a:r>
            <a:r>
              <a:rPr lang="en-US" dirty="0">
                <a:latin typeface="Calibri Light" panose="020F0302020204030204" pitchFamily="34" charset="0"/>
              </a:rPr>
              <a:t> </a:t>
            </a:r>
            <a:r>
              <a:rPr lang="en-US" baseline="0" dirty="0">
                <a:latin typeface="Calibri Light" panose="020F0302020204030204" pitchFamily="34" charset="0"/>
              </a:rPr>
              <a:t>with the coefficients of the powers in x/R still called “quadrupole”, “sextupole” and so on.</a:t>
            </a:r>
          </a:p>
          <a:p>
            <a:endParaRPr lang="en-US" dirty="0">
              <a:latin typeface="Calibri Light" panose="020F0302020204030204" pitchFamily="34" charset="0"/>
            </a:endParaRPr>
          </a:p>
          <a:p>
            <a:r>
              <a:rPr lang="en-US" u="sng" baseline="0" dirty="0">
                <a:latin typeface="Calibri Light" panose="020F0302020204030204" pitchFamily="34" charset="0"/>
              </a:rPr>
              <a:t>Note 2</a:t>
            </a:r>
            <a:r>
              <a:rPr lang="en-US" baseline="0" dirty="0">
                <a:latin typeface="Calibri Light" panose="020F0302020204030204" pitchFamily="34" charset="0"/>
              </a:rPr>
              <a:t>: deriving the multipoles from the </a:t>
            </a:r>
            <a:r>
              <a:rPr lang="en-US" dirty="0">
                <a:latin typeface="Symbol" panose="05050102010706020507" pitchFamily="18" charset="2"/>
              </a:rPr>
              <a:t>D</a:t>
            </a:r>
            <a:r>
              <a:rPr lang="en-US" dirty="0">
                <a:latin typeface="Calibri Light" panose="020F0302020204030204" pitchFamily="34" charset="0"/>
              </a:rPr>
              <a:t>B/B is (mostly) done using some polynomial fitting, though the base functions are now not orthogonal… </a:t>
            </a:r>
            <a:endParaRPr lang="en-US" baseline="0" dirty="0">
              <a:latin typeface="Calibri Light" panose="020F0302020204030204" pitchFamily="34" charset="0"/>
            </a:endParaRPr>
          </a:p>
        </p:txBody>
      </p:sp>
    </p:spTree>
    <p:extLst>
      <p:ext uri="{BB962C8B-B14F-4D97-AF65-F5344CB8AC3E}">
        <p14:creationId xmlns:p14="http://schemas.microsoft.com/office/powerpoint/2010/main" val="14746419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Light" panose="020F0302020204030204" pitchFamily="34" charset="0"/>
            </a:endParaRPr>
          </a:p>
        </p:txBody>
      </p:sp>
    </p:spTree>
    <p:extLst>
      <p:ext uri="{BB962C8B-B14F-4D97-AF65-F5344CB8AC3E}">
        <p14:creationId xmlns:p14="http://schemas.microsoft.com/office/powerpoint/2010/main" val="1230836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This introduction</a:t>
            </a:r>
            <a:r>
              <a:rPr lang="en-US" baseline="0" dirty="0">
                <a:latin typeface="Calibri Light" panose="020F0302020204030204" pitchFamily="34" charset="0"/>
              </a:rPr>
              <a:t> is a first description of magnets commonly found in synchrotrons and transfer lines, aimed in particular at explaining the </a:t>
            </a:r>
            <a:r>
              <a:rPr lang="en-US" i="1" baseline="0" dirty="0">
                <a:latin typeface="Calibri Light" panose="020F0302020204030204" pitchFamily="34" charset="0"/>
              </a:rPr>
              <a:t>magnetic elements</a:t>
            </a:r>
            <a:r>
              <a:rPr lang="en-US" i="0" baseline="0" dirty="0">
                <a:latin typeface="Calibri Light" panose="020F0302020204030204" pitchFamily="34" charset="0"/>
              </a:rPr>
              <a:t> as </a:t>
            </a:r>
            <a:r>
              <a:rPr lang="en-US" baseline="0" dirty="0">
                <a:latin typeface="Calibri Light" panose="020F0302020204030204" pitchFamily="34" charset="0"/>
              </a:rPr>
              <a:t>used in lattice codes.</a:t>
            </a:r>
          </a:p>
          <a:p>
            <a:endParaRPr lang="en-US" baseline="0" dirty="0">
              <a:latin typeface="Calibri Light" panose="020F0302020204030204" pitchFamily="34" charset="0"/>
            </a:endParaRPr>
          </a:p>
          <a:p>
            <a:r>
              <a:rPr lang="en-US" baseline="0" dirty="0">
                <a:latin typeface="Calibri Light" panose="020F0302020204030204" pitchFamily="34" charset="0"/>
              </a:rPr>
              <a:t>Taking for example that FODO sequence in MAD-X:</a:t>
            </a:r>
          </a:p>
          <a:p>
            <a:r>
              <a:rPr lang="en-US" baseline="0" dirty="0">
                <a:latin typeface="Calibri Light" panose="020F0302020204030204" pitchFamily="34" charset="0"/>
              </a:rPr>
              <a:t> * what</a:t>
            </a:r>
            <a:r>
              <a:rPr lang="en-US" dirty="0">
                <a:latin typeface="Calibri Light" panose="020F0302020204030204" pitchFamily="34" charset="0"/>
              </a:rPr>
              <a:t> is the field in the dipole? (is it </a:t>
            </a:r>
            <a:r>
              <a:rPr lang="en-US" i="1" dirty="0">
                <a:latin typeface="Calibri Light" panose="020F0302020204030204" pitchFamily="34" charset="0"/>
              </a:rPr>
              <a:t>achievable</a:t>
            </a:r>
            <a:r>
              <a:rPr lang="en-US" dirty="0">
                <a:latin typeface="Calibri Light" panose="020F0302020204030204" pitchFamily="34" charset="0"/>
              </a:rPr>
              <a:t>?)</a:t>
            </a:r>
            <a:endParaRPr lang="en-US" baseline="0" dirty="0">
              <a:latin typeface="Calibri Light" panose="020F0302020204030204" pitchFamily="34" charset="0"/>
            </a:endParaRPr>
          </a:p>
          <a:p>
            <a:r>
              <a:rPr lang="en-US" baseline="0" dirty="0">
                <a:latin typeface="Calibri Light" panose="020F0302020204030204" pitchFamily="34" charset="0"/>
              </a:rPr>
              <a:t> * what is the difference between an SBEND and an RBEND?</a:t>
            </a:r>
          </a:p>
          <a:p>
            <a:r>
              <a:rPr lang="en-US" baseline="0" dirty="0">
                <a:latin typeface="Calibri Light" panose="020F0302020204030204" pitchFamily="34" charset="0"/>
              </a:rPr>
              <a:t> * is the quadrupole length the actual physical length? from where to where?</a:t>
            </a:r>
          </a:p>
          <a:p>
            <a:r>
              <a:rPr lang="en-US" baseline="0" dirty="0">
                <a:latin typeface="Calibri Light" panose="020F0302020204030204" pitchFamily="34" charset="0"/>
              </a:rPr>
              <a:t> * could we use a higher k</a:t>
            </a:r>
            <a:r>
              <a:rPr lang="en-US" baseline="-25000" dirty="0">
                <a:latin typeface="Calibri Light" panose="020F0302020204030204" pitchFamily="34" charset="0"/>
              </a:rPr>
              <a:t>1</a:t>
            </a:r>
            <a:r>
              <a:rPr lang="en-US" baseline="0" dirty="0">
                <a:latin typeface="Calibri Light" panose="020F0302020204030204" pitchFamily="34" charset="0"/>
              </a:rPr>
              <a:t> (normal quadrupole coefficient) and a shorter length?</a:t>
            </a:r>
          </a:p>
          <a:p>
            <a:endParaRPr lang="en-US" dirty="0">
              <a:latin typeface="Calibri Light" panose="020F0302020204030204" pitchFamily="34" charset="0"/>
            </a:endParaRPr>
          </a:p>
        </p:txBody>
      </p:sp>
    </p:spTree>
    <p:extLst>
      <p:ext uri="{BB962C8B-B14F-4D97-AF65-F5344CB8AC3E}">
        <p14:creationId xmlns:p14="http://schemas.microsoft.com/office/powerpoint/2010/main" val="6166353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Calibri Light" panose="020F0302020204030204" pitchFamily="34" charset="0"/>
              </a:rPr>
              <a:t>Iron</a:t>
            </a:r>
            <a:r>
              <a:rPr lang="en-US" dirty="0">
                <a:latin typeface="Calibri Light" panose="020F0302020204030204" pitchFamily="34" charset="0"/>
              </a:rPr>
              <a:t> greatly </a:t>
            </a:r>
            <a:r>
              <a:rPr lang="en-US" b="1" dirty="0">
                <a:latin typeface="Calibri Light" panose="020F0302020204030204" pitchFamily="34" charset="0"/>
              </a:rPr>
              <a:t>enhances the field</a:t>
            </a:r>
            <a:r>
              <a:rPr lang="en-US" dirty="0">
                <a:latin typeface="Calibri Light" panose="020F0302020204030204" pitchFamily="34" charset="0"/>
              </a:rPr>
              <a:t> in the aperture of a magnet up </a:t>
            </a:r>
            <a:r>
              <a:rPr lang="en-US" b="1" dirty="0">
                <a:latin typeface="Calibri Light" panose="020F0302020204030204" pitchFamily="34" charset="0"/>
              </a:rPr>
              <a:t>to about 2 T</a:t>
            </a:r>
            <a:r>
              <a:rPr lang="en-US" dirty="0">
                <a:latin typeface="Calibri Light" panose="020F0302020204030204" pitchFamily="34" charset="0"/>
              </a:rPr>
              <a:t>. It does so by collecting the flux lines – which tend to fill space with high relative magnetic permeability – and by adding its own magnetization to the field produced by the windings (or the permanent magnets).</a:t>
            </a:r>
          </a:p>
          <a:p>
            <a:endParaRPr lang="en-US" dirty="0">
              <a:latin typeface="Calibri Light" panose="020F0302020204030204" pitchFamily="34" charset="0"/>
            </a:endParaRPr>
          </a:p>
          <a:p>
            <a:r>
              <a:rPr lang="en-US" dirty="0">
                <a:latin typeface="Calibri Light" panose="020F0302020204030204" pitchFamily="34" charset="0"/>
              </a:rPr>
              <a:t>Iron has a typical magnetic </a:t>
            </a:r>
            <a:r>
              <a:rPr lang="en-US" b="1" dirty="0">
                <a:latin typeface="Calibri Light" panose="020F0302020204030204" pitchFamily="34" charset="0"/>
              </a:rPr>
              <a:t>B-H characteristics</a:t>
            </a:r>
            <a:r>
              <a:rPr lang="en-US" dirty="0">
                <a:latin typeface="Calibri Light" panose="020F0302020204030204" pitchFamily="34" charset="0"/>
              </a:rPr>
              <a:t>. It is basically </a:t>
            </a:r>
            <a:r>
              <a:rPr lang="en-US" b="1" dirty="0">
                <a:latin typeface="Calibri Light" panose="020F0302020204030204" pitchFamily="34" charset="0"/>
              </a:rPr>
              <a:t>linear up to about 1.2-1.3 T </a:t>
            </a:r>
            <a:r>
              <a:rPr lang="en-US" dirty="0">
                <a:latin typeface="Calibri Light" panose="020F0302020204030204" pitchFamily="34" charset="0"/>
              </a:rPr>
              <a:t>– the actual knee </a:t>
            </a:r>
            <a:r>
              <a:rPr lang="en-US" b="1" dirty="0">
                <a:latin typeface="Calibri Light" panose="020F0302020204030204" pitchFamily="34" charset="0"/>
              </a:rPr>
              <a:t>depends on the grade of the material </a:t>
            </a:r>
            <a:r>
              <a:rPr lang="en-US" dirty="0">
                <a:latin typeface="Calibri Light" panose="020F0302020204030204" pitchFamily="34" charset="0"/>
              </a:rPr>
              <a:t>– to then </a:t>
            </a:r>
            <a:r>
              <a:rPr lang="en-US" b="1" dirty="0">
                <a:latin typeface="Calibri Light" panose="020F0302020204030204" pitchFamily="34" charset="0"/>
              </a:rPr>
              <a:t>saturate</a:t>
            </a:r>
            <a:r>
              <a:rPr lang="en-US" dirty="0">
                <a:latin typeface="Calibri Light" panose="020F0302020204030204" pitchFamily="34" charset="0"/>
              </a:rPr>
              <a:t>.</a:t>
            </a:r>
          </a:p>
          <a:p>
            <a:endParaRPr lang="en-US" dirty="0">
              <a:latin typeface="Calibri Light" panose="020F0302020204030204" pitchFamily="34" charset="0"/>
            </a:endParaRPr>
          </a:p>
          <a:p>
            <a:r>
              <a:rPr lang="en-US" dirty="0">
                <a:latin typeface="Calibri Light" panose="020F0302020204030204" pitchFamily="34" charset="0"/>
              </a:rPr>
              <a:t>The same can be looked at in terms of </a:t>
            </a:r>
            <a:r>
              <a:rPr lang="en-US" b="1" dirty="0">
                <a:latin typeface="Calibri Light" panose="020F0302020204030204" pitchFamily="34" charset="0"/>
              </a:rPr>
              <a:t>relative permeability </a:t>
            </a:r>
            <a:r>
              <a:rPr lang="en-US" b="1" dirty="0" err="1">
                <a:latin typeface="Symbol" panose="05050102010706020507" pitchFamily="18" charset="2"/>
              </a:rPr>
              <a:t>mu</a:t>
            </a:r>
            <a:r>
              <a:rPr lang="en-US" b="1" baseline="-25000" dirty="0" err="1">
                <a:latin typeface="Calibri Light" panose="020F0302020204030204" pitchFamily="34" charset="0"/>
              </a:rPr>
              <a:t>r</a:t>
            </a:r>
            <a:r>
              <a:rPr lang="en-US" b="1" dirty="0">
                <a:latin typeface="Calibri Light" panose="020F0302020204030204" pitchFamily="34" charset="0"/>
              </a:rPr>
              <a:t> </a:t>
            </a:r>
            <a:r>
              <a:rPr lang="en-US" dirty="0">
                <a:latin typeface="Calibri Light" panose="020F0302020204030204" pitchFamily="34" charset="0"/>
              </a:rPr>
              <a:t>versus H, which has a peak of a few thousands to then decrease with the saturation.</a:t>
            </a:r>
          </a:p>
          <a:p>
            <a:r>
              <a:rPr lang="en-US" dirty="0">
                <a:latin typeface="Calibri Light" panose="020F0302020204030204" pitchFamily="34" charset="0"/>
              </a:rPr>
              <a:t>At low field the permeability of the material is not well behaved: the iron has to be “woken up”. Then remanence effects due to hysteresis can be important.</a:t>
            </a:r>
          </a:p>
          <a:p>
            <a:endParaRPr lang="en-US" dirty="0">
              <a:latin typeface="Calibri Light" panose="020F0302020204030204" pitchFamily="34" charset="0"/>
            </a:endParaRPr>
          </a:p>
          <a:p>
            <a:r>
              <a:rPr lang="en-US" dirty="0">
                <a:latin typeface="Calibri Light" panose="020F0302020204030204" pitchFamily="34" charset="0"/>
              </a:rPr>
              <a:t>In most cases, the material used in the yokes of resistive magnets is an </a:t>
            </a:r>
            <a:r>
              <a:rPr lang="en-US" b="1" dirty="0">
                <a:latin typeface="Calibri Light" panose="020F0302020204030204" pitchFamily="34" charset="0"/>
              </a:rPr>
              <a:t>electrical steel</a:t>
            </a:r>
            <a:r>
              <a:rPr lang="en-US" dirty="0">
                <a:latin typeface="Calibri Light" panose="020F0302020204030204" pitchFamily="34" charset="0"/>
              </a:rPr>
              <a:t>: </a:t>
            </a:r>
            <a:r>
              <a:rPr lang="en-US" b="1" dirty="0">
                <a:latin typeface="Calibri Light" panose="020F0302020204030204" pitchFamily="34" charset="0"/>
              </a:rPr>
              <a:t>Fe +</a:t>
            </a:r>
            <a:r>
              <a:rPr lang="en-US" dirty="0">
                <a:latin typeface="Calibri Light" panose="020F0302020204030204" pitchFamily="34" charset="0"/>
              </a:rPr>
              <a:t> a few % of other elements, mainly </a:t>
            </a:r>
            <a:r>
              <a:rPr lang="en-US" b="1" dirty="0">
                <a:latin typeface="Calibri Light" panose="020F0302020204030204" pitchFamily="34" charset="0"/>
              </a:rPr>
              <a:t>Si (up to about 3%)</a:t>
            </a:r>
            <a:r>
              <a:rPr lang="en-US" dirty="0">
                <a:latin typeface="Calibri Light" panose="020F0302020204030204" pitchFamily="34" charset="0"/>
              </a:rPr>
              <a:t>, to </a:t>
            </a:r>
            <a:r>
              <a:rPr lang="en-US" b="1" dirty="0">
                <a:latin typeface="Calibri Light" panose="020F0302020204030204" pitchFamily="34" charset="0"/>
              </a:rPr>
              <a:t>increase the resistivity </a:t>
            </a:r>
            <a:r>
              <a:rPr lang="en-US" dirty="0">
                <a:latin typeface="Calibri Light" panose="020F0302020204030204" pitchFamily="34" charset="0"/>
              </a:rPr>
              <a:t>(and so </a:t>
            </a:r>
            <a:r>
              <a:rPr lang="en-US" b="1" dirty="0">
                <a:latin typeface="Calibri Light" panose="020F0302020204030204" pitchFamily="34" charset="0"/>
              </a:rPr>
              <a:t>decrease eddy currents</a:t>
            </a:r>
            <a:r>
              <a:rPr lang="en-US" dirty="0">
                <a:latin typeface="Calibri Light" panose="020F0302020204030204" pitchFamily="34" charset="0"/>
              </a:rPr>
              <a:t>) and to </a:t>
            </a:r>
            <a:r>
              <a:rPr lang="en-US" b="1" dirty="0">
                <a:latin typeface="Calibri Light" panose="020F0302020204030204" pitchFamily="34" charset="0"/>
              </a:rPr>
              <a:t>minimize the hysteresis </a:t>
            </a:r>
            <a:r>
              <a:rPr lang="en-US" dirty="0">
                <a:latin typeface="Calibri Light" panose="020F0302020204030204" pitchFamily="34" charset="0"/>
              </a:rPr>
              <a:t>cycle. These are called </a:t>
            </a:r>
            <a:r>
              <a:rPr lang="en-US" u="sng" dirty="0">
                <a:latin typeface="Calibri Light" panose="020F0302020204030204" pitchFamily="34" charset="0"/>
              </a:rPr>
              <a:t>electrical steels</a:t>
            </a:r>
            <a:r>
              <a:rPr lang="en-US" dirty="0">
                <a:latin typeface="Calibri Light" panose="020F0302020204030204" pitchFamily="34" charset="0"/>
              </a:rPr>
              <a:t>, or Si steel. They are the same used for electrical machines like transformers, generators, motors, etc.</a:t>
            </a:r>
          </a:p>
          <a:p>
            <a:endParaRPr lang="en-US" dirty="0">
              <a:latin typeface="Calibri Light" panose="020F0302020204030204" pitchFamily="34" charset="0"/>
            </a:endParaRPr>
          </a:p>
          <a:p>
            <a:endParaRPr lang="en-GB" dirty="0">
              <a:latin typeface="Calibri Light" panose="020F0302020204030204" pitchFamily="34" charset="0"/>
            </a:endParaRPr>
          </a:p>
        </p:txBody>
      </p:sp>
    </p:spTree>
    <p:extLst>
      <p:ext uri="{BB962C8B-B14F-4D97-AF65-F5344CB8AC3E}">
        <p14:creationId xmlns:p14="http://schemas.microsoft.com/office/powerpoint/2010/main" val="14834721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range of B fields covered by resistive magnets can be wide. Just to have some terms of comparison, here we take a look at the fields in the gap of dipoles and pole tip fields of quadrupoles for the largest CERN (resistive) synchrotrons and transfer lines.</a:t>
            </a:r>
          </a:p>
          <a:p>
            <a:endParaRPr lang="en-US" sz="900" dirty="0">
              <a:solidFill>
                <a:srgbClr val="FF0000"/>
              </a:solidFill>
              <a:latin typeface="Calibri Light" panose="020F0302020204030204" pitchFamily="34" charset="0"/>
            </a:endParaRPr>
          </a:p>
          <a:p>
            <a:r>
              <a:rPr lang="en-US" dirty="0">
                <a:latin typeface="Calibri Light" panose="020F0302020204030204" pitchFamily="34" charset="0"/>
              </a:rPr>
              <a:t>The PS – CERN’s oldest running machine – has combined function bending magnets with a central gap field of about 1.5 T. These magnets are C shaped.</a:t>
            </a:r>
          </a:p>
          <a:p>
            <a:endParaRPr lang="en-US" sz="900" dirty="0">
              <a:latin typeface="Calibri Light" panose="020F0302020204030204" pitchFamily="34" charset="0"/>
            </a:endParaRPr>
          </a:p>
          <a:p>
            <a:r>
              <a:rPr lang="en-US" dirty="0">
                <a:latin typeface="Calibri Light" panose="020F0302020204030204" pitchFamily="34" charset="0"/>
              </a:rPr>
              <a:t>The SPS – CERN’s largest resistive synchrotron – has bending magnets which run up to 2.0 T and quadrupoles with pole tip fields up to about 1.0 T. Pushing the central field above that in a large resistive machine is not realistic, because of the large electric consumption. </a:t>
            </a:r>
          </a:p>
          <a:p>
            <a:endParaRPr lang="en-US" sz="900" dirty="0">
              <a:latin typeface="Calibri Light" panose="020F0302020204030204" pitchFamily="34" charset="0"/>
            </a:endParaRPr>
          </a:p>
          <a:p>
            <a:r>
              <a:rPr lang="en-US" dirty="0">
                <a:latin typeface="Calibri Light" panose="020F0302020204030204" pitchFamily="34" charset="0"/>
              </a:rPr>
              <a:t>For the long transfer lines from the SPS to the LHC (combined length of 5.6 km), the dipoles run at 1.8 T while the quadrupoles are designed for 0.9 T at the pole tip.</a:t>
            </a:r>
          </a:p>
          <a:p>
            <a:endParaRPr lang="en-US" sz="900" dirty="0">
              <a:latin typeface="Calibri Light" panose="020F0302020204030204" pitchFamily="34" charset="0"/>
            </a:endParaRPr>
          </a:p>
          <a:p>
            <a:r>
              <a:rPr lang="en-US" u="sng" dirty="0">
                <a:latin typeface="Calibri Light" panose="020F0302020204030204" pitchFamily="34" charset="0"/>
              </a:rPr>
              <a:t>Note</a:t>
            </a:r>
            <a:r>
              <a:rPr lang="en-US" dirty="0">
                <a:latin typeface="Calibri Light" panose="020F0302020204030204" pitchFamily="34" charset="0"/>
              </a:rPr>
              <a:t>: the pole tip field of quadrupoles (and sextupoles, etc.) is smaller than what can be achieved in a dipole, as this kind of magnets “collect flux lines in the yoke”, that is, there is more field in the iron that you do not have in the useful (good field region) part of the air gap.</a:t>
            </a:r>
          </a:p>
          <a:p>
            <a:endParaRPr lang="en-US" dirty="0">
              <a:solidFill>
                <a:srgbClr val="FF0000"/>
              </a:solidFill>
              <a:latin typeface="Calibri Light" panose="020F0302020204030204" pitchFamily="34" charset="0"/>
            </a:endParaRPr>
          </a:p>
        </p:txBody>
      </p:sp>
    </p:spTree>
    <p:extLst>
      <p:ext uri="{BB962C8B-B14F-4D97-AF65-F5344CB8AC3E}">
        <p14:creationId xmlns:p14="http://schemas.microsoft.com/office/powerpoint/2010/main" val="18119943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As an example of magnets working into saturation, we show the transfer function of the SPS main dipoles at CERN.</a:t>
            </a:r>
          </a:p>
          <a:p>
            <a:endParaRPr lang="en-US" dirty="0">
              <a:latin typeface="Calibri Light" panose="020F0302020204030204" pitchFamily="34" charset="0"/>
            </a:endParaRPr>
          </a:p>
          <a:p>
            <a:r>
              <a:rPr lang="en-US" dirty="0">
                <a:latin typeface="Calibri Light" panose="020F0302020204030204" pitchFamily="34" charset="0"/>
              </a:rPr>
              <a:t>The plot is the actual calibration curve used by operation at CERN, which is the average of 384 + 360=744 bending magnets, powered in series. The dashed line is an extrapolation of the initial linear part, that is, it represents the field if there were no saturation. At 6 kA the efficiency (the ratio of the two curves) is 89%.</a:t>
            </a:r>
          </a:p>
          <a:p>
            <a:endParaRPr lang="en-US" dirty="0">
              <a:latin typeface="Calibri Light" panose="020F0302020204030204" pitchFamily="34" charset="0"/>
            </a:endParaRPr>
          </a:p>
          <a:p>
            <a:r>
              <a:rPr lang="en-US" dirty="0">
                <a:latin typeface="Calibri Light" panose="020F0302020204030204" pitchFamily="34" charset="0"/>
              </a:rPr>
              <a:t>When injecting beams into the LHC, the SPS works up to 450 GeV, with a field of 2.02 T.</a:t>
            </a:r>
            <a:endParaRPr lang="en-GB" dirty="0">
              <a:latin typeface="Calibri Light" panose="020F0302020204030204" pitchFamily="34" charset="0"/>
            </a:endParaRPr>
          </a:p>
          <a:p>
            <a:endParaRPr lang="en-US" dirty="0">
              <a:latin typeface="Calibri Light" panose="020F0302020204030204" pitchFamily="34" charset="0"/>
            </a:endParaRPr>
          </a:p>
          <a:p>
            <a:endParaRPr lang="en-GB" dirty="0">
              <a:latin typeface="Calibri Light" panose="020F0302020204030204" pitchFamily="34" charset="0"/>
            </a:endParaRPr>
          </a:p>
        </p:txBody>
      </p:sp>
    </p:spTree>
    <p:extLst>
      <p:ext uri="{BB962C8B-B14F-4D97-AF65-F5344CB8AC3E}">
        <p14:creationId xmlns:p14="http://schemas.microsoft.com/office/powerpoint/2010/main" val="12913922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subscript rms stands for root mean square. </a:t>
            </a:r>
            <a:r>
              <a:rPr lang="en-US" dirty="0" err="1">
                <a:latin typeface="Calibri Light" panose="020F0302020204030204" pitchFamily="34" charset="0"/>
              </a:rPr>
              <a:t>I</a:t>
            </a:r>
            <a:r>
              <a:rPr lang="en-US" baseline="-25000" dirty="0" err="1">
                <a:latin typeface="Calibri Light" panose="020F0302020204030204" pitchFamily="34" charset="0"/>
              </a:rPr>
              <a:t>rms</a:t>
            </a:r>
            <a:r>
              <a:rPr lang="en-US" dirty="0">
                <a:latin typeface="Calibri Light" panose="020F0302020204030204" pitchFamily="34" charset="0"/>
              </a:rPr>
              <a:t> is the </a:t>
            </a:r>
            <a:r>
              <a:rPr lang="en-US" u="sng" dirty="0">
                <a:latin typeface="Calibri Light" panose="020F0302020204030204" pitchFamily="34" charset="0"/>
              </a:rPr>
              <a:t>effective current</a:t>
            </a:r>
            <a:r>
              <a:rPr lang="en-US" dirty="0">
                <a:latin typeface="Calibri Light" panose="020F0302020204030204" pitchFamily="34" charset="0"/>
              </a:rPr>
              <a:t>, that is, the one which is equivalent w.r.t. the losses per Joule heating in a cycle.</a:t>
            </a:r>
          </a:p>
          <a:p>
            <a:endParaRPr lang="en-US" dirty="0">
              <a:latin typeface="Calibri Light" panose="020F0302020204030204" pitchFamily="34" charset="0"/>
            </a:endParaRPr>
          </a:p>
          <a:p>
            <a:r>
              <a:rPr lang="en-US" dirty="0">
                <a:latin typeface="Calibri Light" panose="020F0302020204030204" pitchFamily="34" charset="0"/>
              </a:rPr>
              <a:t>If the magnet is operated in dc, then peak and rms values are the same thing.</a:t>
            </a:r>
          </a:p>
          <a:p>
            <a:endParaRPr lang="en-US" dirty="0">
              <a:latin typeface="Calibri Light" panose="020F0302020204030204" pitchFamily="34" charset="0"/>
            </a:endParaRPr>
          </a:p>
          <a:p>
            <a:r>
              <a:rPr lang="en-US" dirty="0">
                <a:latin typeface="Calibri Light" panose="020F0302020204030204" pitchFamily="34" charset="0"/>
              </a:rPr>
              <a:t>The same concept is used routinely in electrical systems working in ac. Duty cycles of synchrotrons often involves linear ramps up / down, and possibly some flats for beam injection / extraction – rather than pure sinusoidal oscillations – so the corresponding rms values have to be computed case by case.</a:t>
            </a:r>
          </a:p>
        </p:txBody>
      </p:sp>
    </p:spTree>
    <p:extLst>
      <p:ext uri="{BB962C8B-B14F-4D97-AF65-F5344CB8AC3E}">
        <p14:creationId xmlns:p14="http://schemas.microsoft.com/office/powerpoint/2010/main" val="29903330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As an example of a computation of </a:t>
            </a:r>
            <a:r>
              <a:rPr lang="en-US" dirty="0" err="1">
                <a:latin typeface="Calibri Light" panose="020F0302020204030204" pitchFamily="34" charset="0"/>
              </a:rPr>
              <a:t>rms</a:t>
            </a:r>
            <a:r>
              <a:rPr lang="en-US" dirty="0">
                <a:latin typeface="Calibri Light" panose="020F0302020204030204" pitchFamily="34" charset="0"/>
              </a:rPr>
              <a:t> current, we show a typical cycle – current I vs. time t – of the main dipoles of the PS Booster at CERN. The machine till a few years ago accelerated beams up to 1.4 GeV, though it was recently pushed with an upgrade to 2.0 GeV. The peak current is 5.3 kA, but the </a:t>
            </a:r>
            <a:r>
              <a:rPr lang="en-US" dirty="0" err="1">
                <a:latin typeface="Calibri Light" panose="020F0302020204030204" pitchFamily="34" charset="0"/>
              </a:rPr>
              <a:t>rms</a:t>
            </a:r>
            <a:r>
              <a:rPr lang="en-US" dirty="0">
                <a:latin typeface="Calibri Light" panose="020F0302020204030204" pitchFamily="34" charset="0"/>
              </a:rPr>
              <a:t> current is (only) 2.2 kA.</a:t>
            </a:r>
          </a:p>
          <a:p>
            <a:endParaRPr lang="en-US" dirty="0">
              <a:latin typeface="Calibri Light" panose="020F0302020204030204" pitchFamily="34" charset="0"/>
            </a:endParaRPr>
          </a:p>
          <a:p>
            <a:r>
              <a:rPr lang="en-US" dirty="0">
                <a:latin typeface="Calibri Light" panose="020F0302020204030204" pitchFamily="34" charset="0"/>
              </a:rPr>
              <a:t>The ramp up (with beam in) is much gentler than the ramp down (without beam). </a:t>
            </a:r>
            <a:endParaRPr lang="en-GB" dirty="0">
              <a:latin typeface="Calibri Light" panose="020F0302020204030204" pitchFamily="34" charset="0"/>
            </a:endParaRPr>
          </a:p>
        </p:txBody>
      </p:sp>
    </p:spTree>
    <p:extLst>
      <p:ext uri="{BB962C8B-B14F-4D97-AF65-F5344CB8AC3E}">
        <p14:creationId xmlns:p14="http://schemas.microsoft.com/office/powerpoint/2010/main" val="19546595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Usually resistive coils are either in copper or aluminum.</a:t>
            </a:r>
          </a:p>
          <a:p>
            <a:endParaRPr lang="en-US" dirty="0">
              <a:latin typeface="Calibri Light" panose="020F0302020204030204" pitchFamily="34" charset="0"/>
            </a:endParaRPr>
          </a:p>
          <a:p>
            <a:r>
              <a:rPr lang="en-US" b="1" dirty="0">
                <a:latin typeface="Calibri Light" panose="020F0302020204030204" pitchFamily="34" charset="0"/>
              </a:rPr>
              <a:t>Copper</a:t>
            </a:r>
            <a:r>
              <a:rPr lang="en-US" dirty="0">
                <a:latin typeface="Calibri Light" panose="020F0302020204030204" pitchFamily="34" charset="0"/>
              </a:rPr>
              <a:t> is the </a:t>
            </a:r>
            <a:r>
              <a:rPr lang="en-US" b="1" dirty="0">
                <a:latin typeface="Calibri Light" panose="020F0302020204030204" pitchFamily="34" charset="0"/>
              </a:rPr>
              <a:t>most common choice </a:t>
            </a:r>
            <a:r>
              <a:rPr lang="en-US" dirty="0">
                <a:latin typeface="Calibri Light" panose="020F0302020204030204" pitchFamily="34" charset="0"/>
              </a:rPr>
              <a:t>nowadays for accelerator magnets, as it offers a </a:t>
            </a:r>
            <a:r>
              <a:rPr lang="en-US" b="1" dirty="0">
                <a:latin typeface="Calibri Light" panose="020F0302020204030204" pitchFamily="34" charset="0"/>
              </a:rPr>
              <a:t>lower resistivity</a:t>
            </a:r>
            <a:r>
              <a:rPr lang="en-US" dirty="0">
                <a:latin typeface="Calibri Light" panose="020F0302020204030204" pitchFamily="34" charset="0"/>
              </a:rPr>
              <a:t>. The SPS magnets at CERN have coils in copper. This was also the choice for all new resistive magnets at CERN in the last years.</a:t>
            </a:r>
          </a:p>
          <a:p>
            <a:endParaRPr lang="en-US" dirty="0">
              <a:latin typeface="Calibri Light" panose="020F0302020204030204" pitchFamily="34" charset="0"/>
            </a:endParaRPr>
          </a:p>
          <a:p>
            <a:r>
              <a:rPr lang="en-US" dirty="0">
                <a:latin typeface="Calibri Light" panose="020F0302020204030204" pitchFamily="34" charset="0"/>
              </a:rPr>
              <a:t>Sometimes </a:t>
            </a:r>
            <a:r>
              <a:rPr lang="en-US" b="1" dirty="0">
                <a:latin typeface="Calibri Light" panose="020F0302020204030204" pitchFamily="34" charset="0"/>
              </a:rPr>
              <a:t>aluminum</a:t>
            </a:r>
            <a:r>
              <a:rPr lang="en-US" dirty="0">
                <a:latin typeface="Calibri Light" panose="020F0302020204030204" pitchFamily="34" charset="0"/>
              </a:rPr>
              <a:t> becomes interesting because it is </a:t>
            </a:r>
            <a:r>
              <a:rPr lang="en-US" b="1" dirty="0">
                <a:latin typeface="Calibri Light" panose="020F0302020204030204" pitchFamily="34" charset="0"/>
              </a:rPr>
              <a:t>lightweight</a:t>
            </a:r>
            <a:r>
              <a:rPr lang="en-US" dirty="0">
                <a:latin typeface="Calibri Light" panose="020F0302020204030204" pitchFamily="34" charset="0"/>
              </a:rPr>
              <a:t> and </a:t>
            </a:r>
            <a:r>
              <a:rPr lang="en-US" b="1" dirty="0">
                <a:latin typeface="Calibri Light" panose="020F0302020204030204" pitchFamily="34" charset="0"/>
              </a:rPr>
              <a:t>less expensive</a:t>
            </a:r>
            <a:r>
              <a:rPr lang="en-US" dirty="0">
                <a:latin typeface="Calibri Light" panose="020F0302020204030204" pitchFamily="34" charset="0"/>
              </a:rPr>
              <a:t>, also when additional material is added to keep the resistance (and power) of the coil low. The PS main units at CERN are in aluminum, which was chosen for economical reasons. Also the LEP main bending magnets – always at CERN – were powered with aluminum busbars. </a:t>
            </a:r>
            <a:r>
              <a:rPr lang="en-GB" dirty="0">
                <a:latin typeface="Calibri Light" panose="020F0302020204030204" pitchFamily="34" charset="0"/>
              </a:rPr>
              <a:t>Aluminium is </a:t>
            </a:r>
            <a:r>
              <a:rPr lang="en-US" dirty="0">
                <a:latin typeface="Calibri Light" panose="020F0302020204030204" pitchFamily="34" charset="0"/>
              </a:rPr>
              <a:t>used routinely in electrical power transmission lines.</a:t>
            </a:r>
          </a:p>
          <a:p>
            <a:endParaRPr lang="en-US" dirty="0">
              <a:latin typeface="Calibri Light" panose="020F0302020204030204" pitchFamily="34" charset="0"/>
            </a:endParaRPr>
          </a:p>
          <a:p>
            <a:r>
              <a:rPr lang="en-US" dirty="0">
                <a:latin typeface="Calibri Light" panose="020F0302020204030204" pitchFamily="34" charset="0"/>
              </a:rPr>
              <a:t>The </a:t>
            </a:r>
            <a:r>
              <a:rPr lang="en-US" b="1" dirty="0">
                <a:latin typeface="Calibri Light" panose="020F0302020204030204" pitchFamily="34" charset="0"/>
              </a:rPr>
              <a:t>resistivities are given at 20 °C</a:t>
            </a:r>
            <a:r>
              <a:rPr lang="en-US" dirty="0">
                <a:latin typeface="Calibri Light" panose="020F0302020204030204" pitchFamily="34" charset="0"/>
              </a:rPr>
              <a:t>. Both Cu and Al become </a:t>
            </a:r>
            <a:r>
              <a:rPr lang="en-US" b="1" dirty="0">
                <a:latin typeface="Calibri Light" panose="020F0302020204030204" pitchFamily="34" charset="0"/>
              </a:rPr>
              <a:t>more resistive as the temperature increases</a:t>
            </a:r>
            <a:r>
              <a:rPr lang="en-US" dirty="0">
                <a:latin typeface="Calibri Light" panose="020F0302020204030204" pitchFamily="34" charset="0"/>
              </a:rPr>
              <a:t>, with about a 4‰ increase per degree.</a:t>
            </a:r>
          </a:p>
          <a:p>
            <a:endParaRPr lang="en-US" dirty="0">
              <a:latin typeface="Calibri Light" panose="020F0302020204030204" pitchFamily="34" charset="0"/>
            </a:endParaRPr>
          </a:p>
          <a:p>
            <a:r>
              <a:rPr lang="en-US" dirty="0">
                <a:latin typeface="Calibri Light" panose="020F0302020204030204" pitchFamily="34" charset="0"/>
              </a:rPr>
              <a:t>The raw metal prices given here are the </a:t>
            </a:r>
            <a:r>
              <a:rPr lang="en-US" b="1" dirty="0">
                <a:latin typeface="Calibri Light" panose="020F0302020204030204" pitchFamily="34" charset="0"/>
              </a:rPr>
              <a:t>LME (London Metal Exchange) costs of Jan. 2025</a:t>
            </a:r>
            <a:r>
              <a:rPr lang="en-US" dirty="0">
                <a:latin typeface="Calibri Light" panose="020F0302020204030204" pitchFamily="34" charset="0"/>
              </a:rPr>
              <a:t>, but they evolve continuously. (For example, in 2019 they were 5000 and 1500 $/ton for Cu and Al, respectively.) At the present prices, a conductor in </a:t>
            </a:r>
            <a:r>
              <a:rPr lang="en-US" b="1" dirty="0">
                <a:latin typeface="Calibri Light" panose="020F0302020204030204" pitchFamily="34" charset="0"/>
              </a:rPr>
              <a:t>aluminum is about 8 times cheaper </a:t>
            </a:r>
            <a:r>
              <a:rPr lang="en-US" dirty="0">
                <a:latin typeface="Calibri Light" panose="020F0302020204030204" pitchFamily="34" charset="0"/>
              </a:rPr>
              <a:t>than a copper conductor driving the same current </a:t>
            </a:r>
            <a:r>
              <a:rPr lang="en-US" b="1" dirty="0">
                <a:latin typeface="Calibri Light" panose="020F0302020204030204" pitchFamily="34" charset="0"/>
              </a:rPr>
              <a:t>at equivalent losses</a:t>
            </a:r>
            <a:r>
              <a:rPr lang="en-US" dirty="0">
                <a:latin typeface="Calibri Light" panose="020F0302020204030204" pitchFamily="34" charset="0"/>
              </a:rPr>
              <a:t>.</a:t>
            </a:r>
          </a:p>
          <a:p>
            <a:endParaRPr lang="en-GB" dirty="0">
              <a:latin typeface="Calibri Light" panose="020F0302020204030204" pitchFamily="34" charset="0"/>
            </a:endParaRPr>
          </a:p>
          <a:p>
            <a:endParaRPr lang="en-US" dirty="0">
              <a:latin typeface="Calibri Light" panose="020F0302020204030204" pitchFamily="34" charset="0"/>
            </a:endParaRPr>
          </a:p>
          <a:p>
            <a:endParaRPr lang="en-GB" dirty="0">
              <a:latin typeface="Calibri Light" panose="020F0302020204030204" pitchFamily="34" charset="0"/>
            </a:endParaRPr>
          </a:p>
        </p:txBody>
      </p:sp>
    </p:spTree>
    <p:extLst>
      <p:ext uri="{BB962C8B-B14F-4D97-AF65-F5344CB8AC3E}">
        <p14:creationId xmlns:p14="http://schemas.microsoft.com/office/powerpoint/2010/main" val="4109994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a:t>
            </a:r>
            <a:r>
              <a:rPr lang="en-US" b="1" u="sng" dirty="0">
                <a:latin typeface="Calibri Light" panose="020F0302020204030204" pitchFamily="34" charset="0"/>
              </a:rPr>
              <a:t>C shape</a:t>
            </a:r>
            <a:r>
              <a:rPr lang="en-US" b="1" dirty="0">
                <a:latin typeface="Calibri Light" panose="020F0302020204030204" pitchFamily="34" charset="0"/>
              </a:rPr>
              <a:t> </a:t>
            </a:r>
            <a:r>
              <a:rPr lang="en-GB" dirty="0">
                <a:latin typeface="Calibri Light" panose="020F0302020204030204" pitchFamily="34" charset="0"/>
              </a:rPr>
              <a:t>provides </a:t>
            </a:r>
            <a:r>
              <a:rPr lang="en-GB" b="1" dirty="0">
                <a:latin typeface="Calibri Light" panose="020F0302020204030204" pitchFamily="34" charset="0"/>
              </a:rPr>
              <a:t>easy access to the gap </a:t>
            </a:r>
            <a:r>
              <a:rPr lang="en-GB" dirty="0">
                <a:latin typeface="Calibri Light" panose="020F0302020204030204" pitchFamily="34" charset="0"/>
              </a:rPr>
              <a:t>for the vacuum chamber – for this it is often found in light sources – at the cost of a </a:t>
            </a:r>
            <a:r>
              <a:rPr lang="en-GB" b="1" dirty="0">
                <a:latin typeface="Calibri Light" panose="020F0302020204030204" pitchFamily="34" charset="0"/>
              </a:rPr>
              <a:t>(slight) asymmetry</a:t>
            </a:r>
            <a:r>
              <a:rPr lang="en-GB" dirty="0">
                <a:latin typeface="Calibri Light" panose="020F0302020204030204" pitchFamily="34" charset="0"/>
              </a:rPr>
              <a:t>, which introduces the even terms in the allowed multipoles, in particular the quadrupole (gradient).</a:t>
            </a:r>
          </a:p>
          <a:p>
            <a:endParaRPr lang="en-GB" dirty="0">
              <a:latin typeface="Calibri Light" panose="020F0302020204030204" pitchFamily="34" charset="0"/>
            </a:endParaRPr>
          </a:p>
          <a:p>
            <a:r>
              <a:rPr lang="en-US" dirty="0">
                <a:latin typeface="Calibri Light" panose="020F0302020204030204" pitchFamily="34" charset="0"/>
              </a:rPr>
              <a:t>The </a:t>
            </a:r>
            <a:r>
              <a:rPr lang="en-US" b="1" u="sng" dirty="0">
                <a:latin typeface="Calibri Light" panose="020F0302020204030204" pitchFamily="34" charset="0"/>
              </a:rPr>
              <a:t>H shape</a:t>
            </a:r>
            <a:r>
              <a:rPr lang="en-US" b="1" dirty="0">
                <a:latin typeface="Calibri Light" panose="020F0302020204030204" pitchFamily="34" charset="0"/>
              </a:rPr>
              <a:t> </a:t>
            </a:r>
            <a:r>
              <a:rPr lang="en-GB" dirty="0">
                <a:latin typeface="Calibri Light" panose="020F0302020204030204" pitchFamily="34" charset="0"/>
              </a:rPr>
              <a:t>is </a:t>
            </a:r>
            <a:r>
              <a:rPr lang="en-GB" b="1" dirty="0">
                <a:latin typeface="Calibri Light" panose="020F0302020204030204" pitchFamily="34" charset="0"/>
              </a:rPr>
              <a:t>symmetric</a:t>
            </a:r>
            <a:r>
              <a:rPr lang="en-GB" dirty="0">
                <a:latin typeface="Calibri Light" panose="020F0302020204030204" pitchFamily="34" charset="0"/>
              </a:rPr>
              <a:t>, at the cost of some access problems to the gap. For the same field, this is </a:t>
            </a:r>
            <a:r>
              <a:rPr lang="en-GB" b="1" dirty="0">
                <a:latin typeface="Calibri Light" panose="020F0302020204030204" pitchFamily="34" charset="0"/>
              </a:rPr>
              <a:t>more compact </a:t>
            </a:r>
            <a:r>
              <a:rPr lang="en-GB" dirty="0">
                <a:latin typeface="Calibri Light" panose="020F0302020204030204" pitchFamily="34" charset="0"/>
              </a:rPr>
              <a:t>and </a:t>
            </a:r>
            <a:r>
              <a:rPr lang="en-GB" b="1" dirty="0">
                <a:latin typeface="Calibri Light" panose="020F0302020204030204" pitchFamily="34" charset="0"/>
              </a:rPr>
              <a:t>mechanically stable </a:t>
            </a:r>
            <a:r>
              <a:rPr lang="en-GB" dirty="0">
                <a:latin typeface="Calibri Light" panose="020F0302020204030204" pitchFamily="34" charset="0"/>
              </a:rPr>
              <a:t>than a C. </a:t>
            </a:r>
          </a:p>
          <a:p>
            <a:endParaRPr lang="en-GB" dirty="0">
              <a:latin typeface="Calibri Light" panose="020F0302020204030204" pitchFamily="34" charset="0"/>
            </a:endParaRPr>
          </a:p>
          <a:p>
            <a:r>
              <a:rPr lang="en-US" dirty="0">
                <a:latin typeface="Calibri Light" panose="020F0302020204030204" pitchFamily="34" charset="0"/>
              </a:rPr>
              <a:t>The </a:t>
            </a:r>
            <a:r>
              <a:rPr lang="en-US" b="1" u="sng" dirty="0">
                <a:latin typeface="Calibri Light" panose="020F0302020204030204" pitchFamily="34" charset="0"/>
              </a:rPr>
              <a:t>window frame</a:t>
            </a:r>
            <a:r>
              <a:rPr lang="en-US" b="1" dirty="0">
                <a:latin typeface="Calibri Light" panose="020F0302020204030204" pitchFamily="34" charset="0"/>
              </a:rPr>
              <a:t> </a:t>
            </a:r>
            <a:r>
              <a:rPr lang="en-US" dirty="0">
                <a:latin typeface="Calibri Light" panose="020F0302020204030204" pitchFamily="34" charset="0"/>
              </a:rPr>
              <a:t>geometry provides the </a:t>
            </a:r>
            <a:r>
              <a:rPr lang="en-US" b="1" dirty="0">
                <a:latin typeface="Calibri Light" panose="020F0302020204030204" pitchFamily="34" charset="0"/>
              </a:rPr>
              <a:t>best field quality</a:t>
            </a:r>
            <a:r>
              <a:rPr lang="en-US" dirty="0">
                <a:latin typeface="Calibri Light" panose="020F0302020204030204" pitchFamily="34" charset="0"/>
              </a:rPr>
              <a:t>, thanks to the </a:t>
            </a:r>
            <a:r>
              <a:rPr lang="en-US" b="1" dirty="0">
                <a:latin typeface="Calibri Light" panose="020F0302020204030204" pitchFamily="34" charset="0"/>
              </a:rPr>
              <a:t>extra wide pole </a:t>
            </a:r>
            <a:r>
              <a:rPr lang="en-US" b="0" dirty="0">
                <a:latin typeface="Calibri Light" panose="020F0302020204030204" pitchFamily="34" charset="0"/>
              </a:rPr>
              <a:t>and to </a:t>
            </a:r>
            <a:r>
              <a:rPr lang="en-GB" b="0" dirty="0">
                <a:latin typeface="Calibri Light" panose="020F0302020204030204" pitchFamily="34" charset="0"/>
              </a:rPr>
              <a:t>t</a:t>
            </a:r>
            <a:r>
              <a:rPr lang="en-GB" dirty="0">
                <a:latin typeface="Calibri Light" panose="020F0302020204030204" pitchFamily="34" charset="0"/>
              </a:rPr>
              <a:t>he </a:t>
            </a:r>
            <a:r>
              <a:rPr lang="en-GB" b="1" dirty="0">
                <a:latin typeface="Calibri Light" panose="020F0302020204030204" pitchFamily="34" charset="0"/>
              </a:rPr>
              <a:t>coils that extend till the midplane </a:t>
            </a:r>
            <a:r>
              <a:rPr lang="en-US" b="0" dirty="0">
                <a:latin typeface="Calibri Light" panose="020F0302020204030204" pitchFamily="34" charset="0"/>
              </a:rPr>
              <a:t>which </a:t>
            </a:r>
            <a:r>
              <a:rPr lang="en-US" b="1" dirty="0">
                <a:latin typeface="Calibri Light" panose="020F0302020204030204" pitchFamily="34" charset="0"/>
              </a:rPr>
              <a:t>streamline the flux along the aperture</a:t>
            </a:r>
            <a:r>
              <a:rPr lang="en-US" dirty="0">
                <a:latin typeface="Calibri Light" panose="020F0302020204030204" pitchFamily="34" charset="0"/>
              </a:rPr>
              <a:t>. It has the same access problems of the H, plus there has to be enough room to dimension the coil properly. As for the other cases, the position of the windings can impact the field quality if the coil gets very close to the gap. This type is often used for correctors, where the field is low, with the coils wound on the return legs (figure on the bottom right). </a:t>
            </a:r>
          </a:p>
          <a:p>
            <a:endParaRPr lang="en-US" dirty="0">
              <a:latin typeface="Calibri Light" panose="020F0302020204030204" pitchFamily="34" charset="0"/>
            </a:endParaRPr>
          </a:p>
          <a:p>
            <a:r>
              <a:rPr lang="en-GB" dirty="0">
                <a:latin typeface="Calibri Light" panose="020F0302020204030204" pitchFamily="34" charset="0"/>
              </a:rPr>
              <a:t>A </a:t>
            </a:r>
            <a:r>
              <a:rPr lang="en-GB" b="1" dirty="0">
                <a:latin typeface="Calibri Light" panose="020F0302020204030204" pitchFamily="34" charset="0"/>
              </a:rPr>
              <a:t>hybrid between an H and a window frame </a:t>
            </a:r>
            <a:r>
              <a:rPr lang="en-GB" dirty="0">
                <a:latin typeface="Calibri Light" panose="020F0302020204030204" pitchFamily="34" charset="0"/>
              </a:rPr>
              <a:t>is also possible – like in the SPS dipole case. If the coil gets close to the aperture, then its position can have an impact on field quality, especially at higher fields.</a:t>
            </a:r>
            <a:endParaRPr lang="en-US" dirty="0">
              <a:latin typeface="Calibri Light" panose="020F0302020204030204" pitchFamily="34" charset="0"/>
            </a:endParaRPr>
          </a:p>
          <a:p>
            <a:endParaRPr lang="en-US" dirty="0">
              <a:latin typeface="Calibri Light" panose="020F0302020204030204" pitchFamily="34" charset="0"/>
            </a:endParaRPr>
          </a:p>
          <a:p>
            <a:r>
              <a:rPr lang="en-US" dirty="0">
                <a:latin typeface="Calibri Light" panose="020F0302020204030204" pitchFamily="34" charset="0"/>
              </a:rPr>
              <a:t>The </a:t>
            </a:r>
            <a:r>
              <a:rPr lang="en-US" b="1" u="sng" dirty="0">
                <a:latin typeface="Calibri Light" panose="020F0302020204030204" pitchFamily="34" charset="0"/>
              </a:rPr>
              <a:t>window frame with </a:t>
            </a:r>
            <a:r>
              <a:rPr lang="en-US" b="1" u="sng" dirty="0" err="1">
                <a:latin typeface="Calibri Light" panose="020F0302020204030204" pitchFamily="34" charset="0"/>
              </a:rPr>
              <a:t>backleg</a:t>
            </a:r>
            <a:r>
              <a:rPr lang="en-US" b="1" u="sng" dirty="0">
                <a:latin typeface="Calibri Light" panose="020F0302020204030204" pitchFamily="34" charset="0"/>
              </a:rPr>
              <a:t> windings</a:t>
            </a:r>
            <a:r>
              <a:rPr lang="en-US" b="1" u="none" dirty="0">
                <a:latin typeface="Calibri Light" panose="020F0302020204030204" pitchFamily="34" charset="0"/>
              </a:rPr>
              <a:t> </a:t>
            </a:r>
            <a:r>
              <a:rPr lang="en-US" dirty="0">
                <a:latin typeface="Calibri Light" panose="020F0302020204030204" pitchFamily="34" charset="0"/>
              </a:rPr>
              <a:t>is somehow inefficient in 2D – the outer conductors are useless to create field in the gap. In practice, this layout is still convenient for short magnets. The return current on the outside adds flux in the side legs of the magnets, so more material is needed if the working point becomes close to saturation – which is not an issue if the magnet works at low field, like a corrector.</a:t>
            </a:r>
          </a:p>
          <a:p>
            <a:endParaRPr lang="en-US" dirty="0">
              <a:latin typeface="Calibri Light" panose="020F0302020204030204" pitchFamily="34" charset="0"/>
            </a:endParaRPr>
          </a:p>
          <a:p>
            <a:endParaRPr lang="en-GB" dirty="0">
              <a:latin typeface="Calibri Light" panose="020F0302020204030204" pitchFamily="34" charset="0"/>
            </a:endParaRPr>
          </a:p>
        </p:txBody>
      </p:sp>
    </p:spTree>
    <p:extLst>
      <p:ext uri="{BB962C8B-B14F-4D97-AF65-F5344CB8AC3E}">
        <p14:creationId xmlns:p14="http://schemas.microsoft.com/office/powerpoint/2010/main" val="6469579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allowed harmonics for the C and H designs contains rather large sextupoles b</a:t>
            </a:r>
            <a:r>
              <a:rPr lang="en-US" baseline="-25000" dirty="0">
                <a:latin typeface="Calibri Light" panose="020F0302020204030204" pitchFamily="34" charset="0"/>
              </a:rPr>
              <a:t>3</a:t>
            </a:r>
            <a:r>
              <a:rPr lang="en-US" dirty="0">
                <a:latin typeface="Calibri Light" panose="020F0302020204030204" pitchFamily="34" charset="0"/>
              </a:rPr>
              <a:t> and </a:t>
            </a:r>
            <a:r>
              <a:rPr lang="en-US" dirty="0" err="1">
                <a:latin typeface="Calibri Light" panose="020F0302020204030204" pitchFamily="34" charset="0"/>
              </a:rPr>
              <a:t>decapoles</a:t>
            </a:r>
            <a:r>
              <a:rPr lang="en-US" dirty="0">
                <a:latin typeface="Calibri Light" panose="020F0302020204030204" pitchFamily="34" charset="0"/>
              </a:rPr>
              <a:t> b</a:t>
            </a:r>
            <a:r>
              <a:rPr lang="en-US" baseline="-25000" dirty="0">
                <a:latin typeface="Calibri Light" panose="020F0302020204030204" pitchFamily="34" charset="0"/>
              </a:rPr>
              <a:t>5</a:t>
            </a:r>
            <a:r>
              <a:rPr lang="en-US" dirty="0">
                <a:latin typeface="Calibri Light" panose="020F0302020204030204" pitchFamily="34" charset="0"/>
              </a:rPr>
              <a:t>. Solutions to improve field quality involve adding side shims (discussed later) or widening the pole. Still, the differences between the asymmetric C and the symmetric H layouts are rather small.</a:t>
            </a:r>
          </a:p>
          <a:p>
            <a:endParaRPr lang="en-US" sz="1000" dirty="0">
              <a:latin typeface="Calibri Light" panose="020F0302020204030204" pitchFamily="34" charset="0"/>
            </a:endParaRPr>
          </a:p>
          <a:p>
            <a:r>
              <a:rPr lang="en-US" dirty="0">
                <a:latin typeface="Calibri Light" panose="020F0302020204030204" pitchFamily="34" charset="0"/>
              </a:rPr>
              <a:t>The window frame – as expected – is better, as the pole is indeed much wider.</a:t>
            </a:r>
          </a:p>
          <a:p>
            <a:endParaRPr lang="en-US" sz="1000" dirty="0">
              <a:latin typeface="Calibri Light" panose="020F0302020204030204" pitchFamily="34" charset="0"/>
            </a:endParaRPr>
          </a:p>
          <a:p>
            <a:r>
              <a:rPr lang="en-US" u="sng" dirty="0">
                <a:latin typeface="Calibri Light" panose="020F0302020204030204" pitchFamily="34" charset="0"/>
              </a:rPr>
              <a:t>Note 1</a:t>
            </a:r>
            <a:r>
              <a:rPr lang="en-US" dirty="0">
                <a:latin typeface="Calibri Light" panose="020F0302020204030204" pitchFamily="34" charset="0"/>
              </a:rPr>
              <a:t>: </a:t>
            </a:r>
            <a:r>
              <a:rPr lang="en-US" b="1" dirty="0">
                <a:latin typeface="Calibri Light" panose="020F0302020204030204" pitchFamily="34" charset="0"/>
              </a:rPr>
              <a:t>in these examples, </a:t>
            </a:r>
            <a:r>
              <a:rPr lang="en-US" b="1" dirty="0" err="1">
                <a:latin typeface="Calibri Light" panose="020F0302020204030204" pitchFamily="34" charset="0"/>
              </a:rPr>
              <a:t>w</a:t>
            </a:r>
            <a:r>
              <a:rPr lang="en-US" b="1" baseline="-25000" dirty="0" err="1">
                <a:latin typeface="Calibri Light" panose="020F0302020204030204" pitchFamily="34" charset="0"/>
              </a:rPr>
              <a:t>pole</a:t>
            </a:r>
            <a:r>
              <a:rPr lang="en-US" b="1" dirty="0">
                <a:latin typeface="Calibri Light" panose="020F0302020204030204" pitchFamily="34" charset="0"/>
              </a:rPr>
              <a:t> does not follow the rule </a:t>
            </a:r>
            <a:r>
              <a:rPr lang="en-US" b="1" dirty="0" err="1">
                <a:latin typeface="Calibri Light" panose="020F0302020204030204" pitchFamily="34" charset="0"/>
              </a:rPr>
              <a:t>w</a:t>
            </a:r>
            <a:r>
              <a:rPr lang="en-US" b="1" baseline="-25000" dirty="0" err="1">
                <a:latin typeface="Calibri Light" panose="020F0302020204030204" pitchFamily="34" charset="0"/>
              </a:rPr>
              <a:t>pole</a:t>
            </a:r>
            <a:r>
              <a:rPr lang="en-US" b="1" dirty="0">
                <a:latin typeface="Calibri Light" panose="020F0302020204030204" pitchFamily="34" charset="0"/>
              </a:rPr>
              <a:t> ≈ </a:t>
            </a:r>
            <a:r>
              <a:rPr lang="en-US" b="1" dirty="0" err="1">
                <a:latin typeface="Calibri Light" panose="020F0302020204030204" pitchFamily="34" charset="0"/>
              </a:rPr>
              <a:t>w</a:t>
            </a:r>
            <a:r>
              <a:rPr lang="en-US" b="1" baseline="-25000" dirty="0" err="1">
                <a:latin typeface="Calibri Light" panose="020F0302020204030204" pitchFamily="34" charset="0"/>
              </a:rPr>
              <a:t>GFR</a:t>
            </a:r>
            <a:r>
              <a:rPr lang="en-US" b="1" dirty="0">
                <a:latin typeface="Calibri Light" panose="020F0302020204030204" pitchFamily="34" charset="0"/>
              </a:rPr>
              <a:t> + 2.5h</a:t>
            </a:r>
            <a:r>
              <a:rPr lang="en-US" dirty="0">
                <a:latin typeface="Calibri Light" panose="020F0302020204030204" pitchFamily="34" charset="0"/>
              </a:rPr>
              <a:t>, as here it is rather </a:t>
            </a:r>
            <a:r>
              <a:rPr lang="en-US" dirty="0" err="1">
                <a:latin typeface="Calibri Light" panose="020F0302020204030204" pitchFamily="34" charset="0"/>
              </a:rPr>
              <a:t>w</a:t>
            </a:r>
            <a:r>
              <a:rPr lang="en-US" baseline="-25000" dirty="0" err="1">
                <a:latin typeface="Calibri Light" panose="020F0302020204030204" pitchFamily="34" charset="0"/>
              </a:rPr>
              <a:t>pole</a:t>
            </a:r>
            <a:r>
              <a:rPr lang="en-US" dirty="0">
                <a:latin typeface="Calibri Light" panose="020F0302020204030204" pitchFamily="34" charset="0"/>
              </a:rPr>
              <a:t> ≈ </a:t>
            </a:r>
            <a:r>
              <a:rPr lang="en-US" dirty="0" err="1">
                <a:latin typeface="Calibri Light" panose="020F0302020204030204" pitchFamily="34" charset="0"/>
              </a:rPr>
              <a:t>w</a:t>
            </a:r>
            <a:r>
              <a:rPr lang="en-US" baseline="-25000" dirty="0" err="1">
                <a:latin typeface="Calibri Light" panose="020F0302020204030204" pitchFamily="34" charset="0"/>
              </a:rPr>
              <a:t>GFR</a:t>
            </a:r>
            <a:r>
              <a:rPr lang="en-US" dirty="0">
                <a:latin typeface="Calibri Light" panose="020F0302020204030204" pitchFamily="34" charset="0"/>
              </a:rPr>
              <a:t> + h; this is why the </a:t>
            </a:r>
            <a:r>
              <a:rPr lang="en-US" b="1" dirty="0">
                <a:latin typeface="Calibri Light" panose="020F0302020204030204" pitchFamily="34" charset="0"/>
              </a:rPr>
              <a:t>field quality is somehow poor</a:t>
            </a:r>
            <a:r>
              <a:rPr lang="en-US" dirty="0">
                <a:latin typeface="Calibri Light" panose="020F0302020204030204" pitchFamily="34" charset="0"/>
              </a:rPr>
              <a:t>, in the 10</a:t>
            </a:r>
            <a:r>
              <a:rPr lang="en-US" baseline="30000" dirty="0">
                <a:latin typeface="Calibri Light" panose="020F0302020204030204" pitchFamily="34" charset="0"/>
              </a:rPr>
              <a:t>-2</a:t>
            </a:r>
            <a:r>
              <a:rPr lang="en-US" dirty="0">
                <a:latin typeface="Calibri Light" panose="020F0302020204030204" pitchFamily="34" charset="0"/>
              </a:rPr>
              <a:t> region.</a:t>
            </a:r>
          </a:p>
          <a:p>
            <a:endParaRPr lang="en-US" sz="1000" u="sng" dirty="0">
              <a:latin typeface="Calibri Light" panose="020F0302020204030204" pitchFamily="34" charset="0"/>
            </a:endParaRPr>
          </a:p>
          <a:p>
            <a:r>
              <a:rPr lang="en-US" u="sng" dirty="0">
                <a:latin typeface="Calibri Light" panose="020F0302020204030204" pitchFamily="34" charset="0"/>
              </a:rPr>
              <a:t>Note 2</a:t>
            </a:r>
            <a:r>
              <a:rPr lang="en-US" dirty="0">
                <a:latin typeface="Calibri Light" panose="020F0302020204030204" pitchFamily="34" charset="0"/>
              </a:rPr>
              <a:t>: entries with a </a:t>
            </a:r>
            <a:r>
              <a:rPr lang="en-US" b="1" dirty="0">
                <a:latin typeface="Calibri Light" panose="020F0302020204030204" pitchFamily="34" charset="0"/>
              </a:rPr>
              <a:t>“0” correspond to not allowed harmonics</a:t>
            </a:r>
            <a:r>
              <a:rPr lang="en-US" dirty="0">
                <a:latin typeface="Calibri Light" panose="020F0302020204030204" pitchFamily="34" charset="0"/>
              </a:rPr>
              <a:t>.</a:t>
            </a:r>
            <a:endParaRPr lang="en-US" u="sng" dirty="0">
              <a:latin typeface="Calibri Light" panose="020F0302020204030204" pitchFamily="34" charset="0"/>
            </a:endParaRPr>
          </a:p>
          <a:p>
            <a:endParaRPr lang="en-US" sz="1000" u="sng" dirty="0">
              <a:latin typeface="Calibri Light" panose="020F0302020204030204" pitchFamily="34" charset="0"/>
            </a:endParaRPr>
          </a:p>
          <a:p>
            <a:r>
              <a:rPr lang="en-US" u="sng" dirty="0">
                <a:latin typeface="Calibri Light" panose="020F0302020204030204" pitchFamily="34" charset="0"/>
              </a:rPr>
              <a:t>Note 3</a:t>
            </a:r>
            <a:r>
              <a:rPr lang="en-US" dirty="0">
                <a:latin typeface="Calibri Light" panose="020F0302020204030204" pitchFamily="34" charset="0"/>
              </a:rPr>
              <a:t>: it is possible to take the center of the C (for the beam) not in the middle of the pole, but where the good field region is wider. The improvement is minor. </a:t>
            </a:r>
          </a:p>
          <a:p>
            <a:endParaRPr lang="en-US" dirty="0">
              <a:latin typeface="Calibri Light" panose="020F0302020204030204" pitchFamily="34" charset="0"/>
            </a:endParaRPr>
          </a:p>
        </p:txBody>
      </p:sp>
    </p:spTree>
    <p:extLst>
      <p:ext uri="{BB962C8B-B14F-4D97-AF65-F5344CB8AC3E}">
        <p14:creationId xmlns:p14="http://schemas.microsoft.com/office/powerpoint/2010/main" val="181582660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Calibri Light" panose="020F0302020204030204" pitchFamily="34" charset="0"/>
              </a:rPr>
              <a:t>The magnetic circuit is designed in 2D as follows:</a:t>
            </a:r>
          </a:p>
          <a:p>
            <a:r>
              <a:rPr lang="en-GB" dirty="0">
                <a:latin typeface="Calibri Light" panose="020F0302020204030204" pitchFamily="34" charset="0"/>
              </a:rPr>
              <a:t> * the </a:t>
            </a:r>
            <a:r>
              <a:rPr lang="en-GB" b="1" dirty="0">
                <a:latin typeface="Calibri Light" panose="020F0302020204030204" pitchFamily="34" charset="0"/>
              </a:rPr>
              <a:t>pole</a:t>
            </a:r>
            <a:r>
              <a:rPr lang="en-GB" dirty="0">
                <a:latin typeface="Calibri Light" panose="020F0302020204030204" pitchFamily="34" charset="0"/>
              </a:rPr>
              <a:t> is </a:t>
            </a:r>
            <a:r>
              <a:rPr lang="en-GB" b="1" dirty="0">
                <a:latin typeface="Calibri Light" panose="020F0302020204030204" pitchFamily="34" charset="0"/>
              </a:rPr>
              <a:t>wide enough </a:t>
            </a:r>
            <a:r>
              <a:rPr lang="en-GB" dirty="0">
                <a:latin typeface="Calibri Light" panose="020F0302020204030204" pitchFamily="34" charset="0"/>
              </a:rPr>
              <a:t>to provide the required </a:t>
            </a:r>
            <a:r>
              <a:rPr lang="en-GB" b="1" dirty="0">
                <a:latin typeface="Calibri Light" panose="020F0302020204030204" pitchFamily="34" charset="0"/>
              </a:rPr>
              <a:t>field homogeneity </a:t>
            </a:r>
            <a:r>
              <a:rPr lang="en-GB" dirty="0">
                <a:latin typeface="Calibri Light" panose="020F0302020204030204" pitchFamily="34" charset="0"/>
              </a:rPr>
              <a:t>in the good field region; its actual width depends if we have (or not) </a:t>
            </a:r>
            <a:r>
              <a:rPr lang="en-GB" b="1" dirty="0">
                <a:latin typeface="Calibri Light" panose="020F0302020204030204" pitchFamily="34" charset="0"/>
              </a:rPr>
              <a:t>pole shims</a:t>
            </a:r>
            <a:r>
              <a:rPr lang="en-GB" dirty="0">
                <a:latin typeface="Calibri Light" panose="020F0302020204030204" pitchFamily="34" charset="0"/>
              </a:rPr>
              <a:t>, if the magnet is saturated, if we want a field uniformity in the 10</a:t>
            </a:r>
            <a:r>
              <a:rPr lang="en-GB" baseline="30000" dirty="0">
                <a:latin typeface="Calibri Light" panose="020F0302020204030204" pitchFamily="34" charset="0"/>
              </a:rPr>
              <a:t>-2</a:t>
            </a:r>
            <a:r>
              <a:rPr lang="en-GB" dirty="0">
                <a:latin typeface="Calibri Light" panose="020F0302020204030204" pitchFamily="34" charset="0"/>
              </a:rPr>
              <a:t>, 10</a:t>
            </a:r>
            <a:r>
              <a:rPr lang="en-GB" baseline="30000" dirty="0">
                <a:latin typeface="Calibri Light" panose="020F0302020204030204" pitchFamily="34" charset="0"/>
              </a:rPr>
              <a:t>-3</a:t>
            </a:r>
            <a:r>
              <a:rPr lang="en-GB" dirty="0">
                <a:latin typeface="Calibri Light" panose="020F0302020204030204" pitchFamily="34" charset="0"/>
              </a:rPr>
              <a:t> or 10</a:t>
            </a:r>
            <a:r>
              <a:rPr lang="en-GB" baseline="30000" dirty="0">
                <a:latin typeface="Calibri Light" panose="020F0302020204030204" pitchFamily="34" charset="0"/>
              </a:rPr>
              <a:t>-4</a:t>
            </a:r>
            <a:r>
              <a:rPr lang="en-GB" dirty="0">
                <a:latin typeface="Calibri Light" panose="020F0302020204030204" pitchFamily="34" charset="0"/>
              </a:rPr>
              <a:t> level, etc., though the above formula provides a good first guess in many cases;</a:t>
            </a:r>
          </a:p>
          <a:p>
            <a:r>
              <a:rPr lang="en-GB" dirty="0">
                <a:latin typeface="Calibri Light" panose="020F0302020204030204" pitchFamily="34" charset="0"/>
              </a:rPr>
              <a:t> * to dimension the </a:t>
            </a:r>
            <a:r>
              <a:rPr lang="en-GB" b="1" dirty="0">
                <a:latin typeface="Calibri Light" panose="020F0302020204030204" pitchFamily="34" charset="0"/>
              </a:rPr>
              <a:t>return legs</a:t>
            </a:r>
            <a:r>
              <a:rPr lang="en-GB" dirty="0">
                <a:latin typeface="Calibri Light" panose="020F0302020204030204" pitchFamily="34" charset="0"/>
              </a:rPr>
              <a:t>, we consider that the </a:t>
            </a:r>
            <a:r>
              <a:rPr lang="en-GB" b="1" dirty="0">
                <a:latin typeface="Calibri Light" panose="020F0302020204030204" pitchFamily="34" charset="0"/>
              </a:rPr>
              <a:t>flux in the yoke </a:t>
            </a:r>
            <a:r>
              <a:rPr lang="en-GB" dirty="0">
                <a:latin typeface="Calibri Light" panose="020F0302020204030204" pitchFamily="34" charset="0"/>
              </a:rPr>
              <a:t>includes the </a:t>
            </a:r>
            <a:r>
              <a:rPr lang="en-GB" b="1" dirty="0">
                <a:latin typeface="Calibri Light" panose="020F0302020204030204" pitchFamily="34" charset="0"/>
              </a:rPr>
              <a:t>flux in the gap</a:t>
            </a:r>
            <a:r>
              <a:rPr lang="en-GB" dirty="0">
                <a:latin typeface="Calibri Light" panose="020F0302020204030204" pitchFamily="34" charset="0"/>
              </a:rPr>
              <a:t>, but also some </a:t>
            </a:r>
            <a:r>
              <a:rPr lang="en-GB" b="1" dirty="0">
                <a:latin typeface="Calibri Light" panose="020F0302020204030204" pitchFamily="34" charset="0"/>
              </a:rPr>
              <a:t>stray flux</a:t>
            </a:r>
            <a:r>
              <a:rPr lang="en-GB" dirty="0">
                <a:latin typeface="Calibri Light" panose="020F0302020204030204" pitchFamily="34" charset="0"/>
              </a:rPr>
              <a:t>. The stray flux extends about one gap width on either side of the aperture. The width of the legs is chosen to </a:t>
            </a:r>
            <a:r>
              <a:rPr lang="en-GB" b="1" dirty="0">
                <a:latin typeface="Calibri Light" panose="020F0302020204030204" pitchFamily="34" charset="0"/>
              </a:rPr>
              <a:t>limit the B in the yoke</a:t>
            </a:r>
            <a:r>
              <a:rPr lang="en-GB" dirty="0">
                <a:latin typeface="Calibri Light" panose="020F0302020204030204" pitchFamily="34" charset="0"/>
              </a:rPr>
              <a:t>, usually below saturation, so to work in the </a:t>
            </a:r>
            <a:r>
              <a:rPr lang="en-GB" b="1" dirty="0">
                <a:latin typeface="Calibri Light" panose="020F0302020204030204" pitchFamily="34" charset="0"/>
              </a:rPr>
              <a:t>high permeability regime </a:t>
            </a:r>
            <a:r>
              <a:rPr lang="en-GB" dirty="0">
                <a:latin typeface="Calibri Light" panose="020F0302020204030204" pitchFamily="34" charset="0"/>
              </a:rPr>
              <a:t>of the material.</a:t>
            </a:r>
          </a:p>
          <a:p>
            <a:endParaRPr lang="en-GB" dirty="0">
              <a:latin typeface="Calibri Light" panose="020F0302020204030204" pitchFamily="34" charset="0"/>
            </a:endParaRPr>
          </a:p>
          <a:p>
            <a:r>
              <a:rPr lang="en-GB" u="sng" dirty="0">
                <a:latin typeface="Calibri Light" panose="020F0302020204030204" pitchFamily="34" charset="0"/>
              </a:rPr>
              <a:t>Note</a:t>
            </a:r>
            <a:r>
              <a:rPr lang="en-GB" dirty="0">
                <a:latin typeface="Calibri Light" panose="020F0302020204030204" pitchFamily="34" charset="0"/>
              </a:rPr>
              <a:t>: the density of the flux lines in the figure is – well – the flux density, that is, the B field (Faraday); in this example, B is higher in the top / bottom legs than in the back one.</a:t>
            </a:r>
          </a:p>
        </p:txBody>
      </p:sp>
    </p:spTree>
    <p:extLst>
      <p:ext uri="{BB962C8B-B14F-4D97-AF65-F5344CB8AC3E}">
        <p14:creationId xmlns:p14="http://schemas.microsoft.com/office/powerpoint/2010/main" val="429409154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 basic formula</a:t>
            </a:r>
            <a:r>
              <a:rPr lang="en-US" dirty="0">
                <a:latin typeface="Calibri Light" panose="020F0302020204030204" pitchFamily="34" charset="0"/>
              </a:rPr>
              <a:t> to compute the </a:t>
            </a:r>
            <a:r>
              <a:rPr lang="en-US" b="1" dirty="0">
                <a:latin typeface="Calibri Light" panose="020F0302020204030204" pitchFamily="34" charset="0"/>
              </a:rPr>
              <a:t>Ampere-turns</a:t>
            </a:r>
            <a:r>
              <a:rPr lang="en-US" dirty="0">
                <a:latin typeface="Calibri Light" panose="020F0302020204030204" pitchFamily="34" charset="0"/>
              </a:rPr>
              <a:t> needed for a given field and vertical gap can be derived from the circulation of H around a flux line (</a:t>
            </a:r>
            <a:r>
              <a:rPr lang="en-US" b="1" dirty="0">
                <a:latin typeface="Calibri Light" panose="020F0302020204030204" pitchFamily="34" charset="0"/>
              </a:rPr>
              <a:t>Ampere’s law</a:t>
            </a:r>
            <a:r>
              <a:rPr lang="en-US" dirty="0">
                <a:latin typeface="Calibri Light" panose="020F0302020204030204" pitchFamily="34" charset="0"/>
              </a:rPr>
              <a:t>).</a:t>
            </a:r>
          </a:p>
          <a:p>
            <a:endParaRPr lang="en-US" dirty="0">
              <a:latin typeface="Calibri Light" panose="020F0302020204030204" pitchFamily="34" charset="0"/>
            </a:endParaRPr>
          </a:p>
          <a:p>
            <a:r>
              <a:rPr lang="en-US" dirty="0">
                <a:latin typeface="Calibri Light" panose="020F0302020204030204" pitchFamily="34" charset="0"/>
              </a:rPr>
              <a:t>The term with </a:t>
            </a:r>
            <a:r>
              <a:rPr lang="en-US" dirty="0" err="1">
                <a:latin typeface="Calibri Light" panose="020F0302020204030204" pitchFamily="34" charset="0"/>
              </a:rPr>
              <a:t>B</a:t>
            </a:r>
            <a:r>
              <a:rPr lang="en-US" baseline="-25000" dirty="0" err="1">
                <a:latin typeface="Calibri Light" panose="020F0302020204030204" pitchFamily="34" charset="0"/>
              </a:rPr>
              <a:t>Fe</a:t>
            </a:r>
            <a:r>
              <a:rPr lang="en-US" dirty="0">
                <a:latin typeface="Calibri Light" panose="020F0302020204030204" pitchFamily="34" charset="0"/>
              </a:rPr>
              <a:t>, </a:t>
            </a:r>
            <a:r>
              <a:rPr lang="en-US" dirty="0" err="1">
                <a:latin typeface="Calibri Light" panose="020F0302020204030204" pitchFamily="34" charset="0"/>
              </a:rPr>
              <a:t>l</a:t>
            </a:r>
            <a:r>
              <a:rPr lang="en-US" baseline="-25000" dirty="0" err="1">
                <a:latin typeface="Calibri Light" panose="020F0302020204030204" pitchFamily="34" charset="0"/>
              </a:rPr>
              <a:t>Fe</a:t>
            </a:r>
            <a:r>
              <a:rPr lang="en-US" dirty="0">
                <a:latin typeface="Calibri Light" panose="020F0302020204030204" pitchFamily="34" charset="0"/>
              </a:rPr>
              <a:t> and </a:t>
            </a:r>
            <a:r>
              <a:rPr lang="en-US" dirty="0" err="1">
                <a:latin typeface="Symbol" panose="05050102010706020507" pitchFamily="18" charset="2"/>
              </a:rPr>
              <a:t>mu</a:t>
            </a:r>
            <a:r>
              <a:rPr lang="en-US" baseline="-25000" dirty="0" err="1">
                <a:latin typeface="Calibri Light" panose="020F0302020204030204" pitchFamily="34" charset="0"/>
              </a:rPr>
              <a:t>r</a:t>
            </a:r>
            <a:r>
              <a:rPr lang="en-US" dirty="0">
                <a:latin typeface="Calibri Light" panose="020F0302020204030204" pitchFamily="34" charset="0"/>
              </a:rPr>
              <a:t> is difficult to expand exactly – those can actually be interpreted as average ones along the integral – however it does not matter. In fact, </a:t>
            </a:r>
            <a:r>
              <a:rPr lang="en-US" b="1" dirty="0" err="1">
                <a:latin typeface="Calibri Light" panose="020F0302020204030204" pitchFamily="34" charset="0"/>
              </a:rPr>
              <a:t>B</a:t>
            </a:r>
            <a:r>
              <a:rPr lang="en-US" b="1" baseline="-25000" dirty="0" err="1">
                <a:latin typeface="Calibri Light" panose="020F0302020204030204" pitchFamily="34" charset="0"/>
              </a:rPr>
              <a:t>Fe</a:t>
            </a:r>
            <a:r>
              <a:rPr lang="en-US" b="1" dirty="0">
                <a:latin typeface="Calibri Light" panose="020F0302020204030204" pitchFamily="34" charset="0"/>
              </a:rPr>
              <a:t> is similar to </a:t>
            </a:r>
            <a:r>
              <a:rPr lang="en-US" b="1" dirty="0" err="1">
                <a:latin typeface="Calibri Light" panose="020F0302020204030204" pitchFamily="34" charset="0"/>
              </a:rPr>
              <a:t>B</a:t>
            </a:r>
            <a:r>
              <a:rPr lang="en-US" b="1" baseline="-25000" dirty="0" err="1">
                <a:latin typeface="Calibri Light" panose="020F0302020204030204" pitchFamily="34" charset="0"/>
              </a:rPr>
              <a:t>gap</a:t>
            </a:r>
            <a:r>
              <a:rPr lang="en-US" dirty="0">
                <a:latin typeface="Calibri Light" panose="020F0302020204030204" pitchFamily="34" charset="0"/>
              </a:rPr>
              <a:t>, while</a:t>
            </a:r>
            <a:r>
              <a:rPr lang="en-US" dirty="0">
                <a:latin typeface="Symbol" panose="05050102010706020507" pitchFamily="18" charset="2"/>
              </a:rPr>
              <a:t> </a:t>
            </a:r>
            <a:r>
              <a:rPr lang="en-US" b="1" dirty="0" err="1">
                <a:latin typeface="Symbol" panose="05050102010706020507" pitchFamily="18" charset="2"/>
              </a:rPr>
              <a:t>mu</a:t>
            </a:r>
            <a:r>
              <a:rPr lang="en-US" b="1" baseline="-25000" dirty="0" err="1">
                <a:latin typeface="Calibri Light" panose="020F0302020204030204" pitchFamily="34" charset="0"/>
              </a:rPr>
              <a:t>r</a:t>
            </a:r>
            <a:r>
              <a:rPr lang="en-US" b="1" dirty="0">
                <a:latin typeface="Calibri Light" panose="020F0302020204030204" pitchFamily="34" charset="0"/>
              </a:rPr>
              <a:t> has a high value </a:t>
            </a:r>
            <a:r>
              <a:rPr lang="en-US" dirty="0">
                <a:latin typeface="Calibri Light" panose="020F0302020204030204" pitchFamily="34" charset="0"/>
              </a:rPr>
              <a:t>(thousands, unless the iron is heavily saturated) which makes that contribution small.  For this reason, the simple formula on the bottom, with just B, can be used.</a:t>
            </a:r>
          </a:p>
          <a:p>
            <a:endParaRPr lang="en-US" dirty="0">
              <a:latin typeface="Calibri Light" panose="020F0302020204030204" pitchFamily="34" charset="0"/>
            </a:endParaRPr>
          </a:p>
          <a:p>
            <a:r>
              <a:rPr lang="en-US" dirty="0">
                <a:latin typeface="Calibri Light" panose="020F0302020204030204" pitchFamily="34" charset="0"/>
              </a:rPr>
              <a:t>The concept of </a:t>
            </a:r>
            <a:r>
              <a:rPr lang="en-US" b="1" dirty="0">
                <a:latin typeface="Calibri Light" panose="020F0302020204030204" pitchFamily="34" charset="0"/>
              </a:rPr>
              <a:t>magnetic efficiency </a:t>
            </a:r>
            <a:r>
              <a:rPr lang="en-US" dirty="0">
                <a:latin typeface="Symbol" panose="05050102010706020507" pitchFamily="18" charset="2"/>
              </a:rPr>
              <a:t>h</a:t>
            </a:r>
            <a:r>
              <a:rPr lang="en-US" dirty="0">
                <a:latin typeface="Calibri Light" panose="020F0302020204030204" pitchFamily="34" charset="0"/>
              </a:rPr>
              <a:t> can also be introduced. Typical values are </a:t>
            </a:r>
            <a:r>
              <a:rPr lang="en-US" b="1" dirty="0">
                <a:latin typeface="Calibri Light" panose="020F0302020204030204" pitchFamily="34" charset="0"/>
              </a:rPr>
              <a:t>above 95%</a:t>
            </a:r>
            <a:r>
              <a:rPr lang="en-US" dirty="0">
                <a:latin typeface="Calibri Light" panose="020F0302020204030204" pitchFamily="34" charset="0"/>
              </a:rPr>
              <a:t>.</a:t>
            </a:r>
          </a:p>
        </p:txBody>
      </p:sp>
    </p:spTree>
    <p:extLst>
      <p:ext uri="{BB962C8B-B14F-4D97-AF65-F5344CB8AC3E}">
        <p14:creationId xmlns:p14="http://schemas.microsoft.com/office/powerpoint/2010/main" val="19052846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latin typeface="Calibri Light" panose="020F0302020204030204" pitchFamily="34" charset="0"/>
              </a:rPr>
              <a:t>sources:</a:t>
            </a:r>
          </a:p>
          <a:p>
            <a:r>
              <a:rPr lang="en-GB" sz="1000" dirty="0">
                <a:latin typeface="Calibri Light" panose="020F0302020204030204" pitchFamily="34" charset="0"/>
              </a:rPr>
              <a:t>Wikipedia</a:t>
            </a:r>
          </a:p>
          <a:p>
            <a:r>
              <a:rPr lang="en-GB" sz="1000" dirty="0">
                <a:latin typeface="Calibri Light" panose="020F0302020204030204" pitchFamily="34" charset="0"/>
              </a:rPr>
              <a:t>http://physics.kenyon.edu/EarlyApparatus/Electricity/Electromagnet/Electromagnet.html</a:t>
            </a:r>
          </a:p>
          <a:p>
            <a:endParaRPr lang="en-GB" dirty="0">
              <a:latin typeface="Calibri Light" panose="020F0302020204030204" pitchFamily="34" charset="0"/>
            </a:endParaRPr>
          </a:p>
          <a:p>
            <a:r>
              <a:rPr lang="en-GB" dirty="0">
                <a:latin typeface="Calibri Light" panose="020F0302020204030204" pitchFamily="34" charset="0"/>
              </a:rPr>
              <a:t>In 1820 Hans Christian </a:t>
            </a:r>
            <a:r>
              <a:rPr lang="en-GB" u="sng" dirty="0" err="1">
                <a:latin typeface="Calibri Light" panose="020F0302020204030204" pitchFamily="34" charset="0"/>
              </a:rPr>
              <a:t>Oersted</a:t>
            </a:r>
            <a:r>
              <a:rPr lang="en-GB" dirty="0">
                <a:latin typeface="Calibri Light" panose="020F0302020204030204" pitchFamily="34" charset="0"/>
              </a:rPr>
              <a:t> discovered that a current-carrying wire set up a magnetic field.</a:t>
            </a:r>
          </a:p>
          <a:p>
            <a:endParaRPr lang="en-GB" dirty="0">
              <a:latin typeface="Calibri Light" panose="020F0302020204030204" pitchFamily="34" charset="0"/>
            </a:endParaRPr>
          </a:p>
          <a:p>
            <a:r>
              <a:rPr lang="en-GB" dirty="0">
                <a:latin typeface="Calibri Light" panose="020F0302020204030204" pitchFamily="34" charset="0"/>
              </a:rPr>
              <a:t>In the same year, André-Marie </a:t>
            </a:r>
            <a:r>
              <a:rPr lang="en-GB" u="sng" dirty="0">
                <a:latin typeface="Calibri Light" panose="020F0302020204030204" pitchFamily="34" charset="0"/>
              </a:rPr>
              <a:t>Ampère</a:t>
            </a:r>
            <a:r>
              <a:rPr lang="en-GB" dirty="0">
                <a:latin typeface="Calibri Light" panose="020F0302020204030204" pitchFamily="34" charset="0"/>
              </a:rPr>
              <a:t> discovered that a helix of wire acted like a permanent magnet, and Dominique François Jean </a:t>
            </a:r>
            <a:r>
              <a:rPr lang="en-GB" u="sng" dirty="0" err="1">
                <a:latin typeface="Calibri Light" panose="020F0302020204030204" pitchFamily="34" charset="0"/>
              </a:rPr>
              <a:t>Arago</a:t>
            </a:r>
            <a:r>
              <a:rPr lang="en-GB" dirty="0">
                <a:latin typeface="Calibri Light" panose="020F0302020204030204" pitchFamily="34" charset="0"/>
              </a:rPr>
              <a:t> found that an iron or steel bar could be magnetized by putting it inside the helix of current-carrying wire. </a:t>
            </a:r>
          </a:p>
          <a:p>
            <a:endParaRPr lang="en-GB" dirty="0">
              <a:latin typeface="Calibri Light" panose="020F0302020204030204" pitchFamily="34" charset="0"/>
            </a:endParaRPr>
          </a:p>
          <a:p>
            <a:r>
              <a:rPr lang="en-GB" dirty="0">
                <a:latin typeface="Calibri Light" panose="020F0302020204030204" pitchFamily="34" charset="0"/>
              </a:rPr>
              <a:t>In 1824 William </a:t>
            </a:r>
            <a:r>
              <a:rPr lang="en-GB" u="sng" dirty="0">
                <a:latin typeface="Calibri Light" panose="020F0302020204030204" pitchFamily="34" charset="0"/>
              </a:rPr>
              <a:t>Sturgeon</a:t>
            </a:r>
            <a:r>
              <a:rPr lang="en-GB" dirty="0">
                <a:latin typeface="Calibri Light" panose="020F0302020204030204" pitchFamily="34" charset="0"/>
              </a:rPr>
              <a:t> found that leaving the iron inside the coil greatly increased the resulting magnetic field. Sturgeon also bent the iron core into a U-shape to bring the poles closer together, thus concentrating the magnetic field lines. The electromagnet was made of 18 turns of bare copper wire (insulated wire had not yet been invented), with mercury cups acting as switches. He displayed its power by lifting nine pounds (4.1 kg) with a seven ounce (200 g) piece of iron wrapped with wire through which a current from a single battery was sent.</a:t>
            </a:r>
            <a:endParaRPr lang="en-US" dirty="0">
              <a:latin typeface="Calibri Light" panose="020F0302020204030204" pitchFamily="34" charset="0"/>
            </a:endParaRPr>
          </a:p>
        </p:txBody>
      </p:sp>
    </p:spTree>
    <p:extLst>
      <p:ext uri="{BB962C8B-B14F-4D97-AF65-F5344CB8AC3E}">
        <p14:creationId xmlns:p14="http://schemas.microsoft.com/office/powerpoint/2010/main" val="64082035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These values </a:t>
            </a:r>
            <a:r>
              <a:rPr lang="en-US" dirty="0">
                <a:latin typeface="Calibri Light" panose="020F0302020204030204" pitchFamily="34" charset="0"/>
              </a:rPr>
              <a:t>are actually taken from </a:t>
            </a:r>
            <a:r>
              <a:rPr lang="en-US" b="1" dirty="0">
                <a:latin typeface="Calibri Light" panose="020F0302020204030204" pitchFamily="34" charset="0"/>
              </a:rPr>
              <a:t>existing magnets</a:t>
            </a:r>
            <a:r>
              <a:rPr lang="en-US" dirty="0">
                <a:latin typeface="Calibri Light" panose="020F0302020204030204" pitchFamily="34" charset="0"/>
              </a:rPr>
              <a:t>, designed in the 1970s at CERN: the so-called </a:t>
            </a:r>
            <a:r>
              <a:rPr lang="en-US" b="1" dirty="0">
                <a:latin typeface="Calibri Light" panose="020F0302020204030204" pitchFamily="34" charset="0"/>
              </a:rPr>
              <a:t>MCA</a:t>
            </a:r>
            <a:r>
              <a:rPr lang="en-US" dirty="0">
                <a:latin typeface="Calibri Light" panose="020F0302020204030204" pitchFamily="34" charset="0"/>
              </a:rPr>
              <a:t>s and </a:t>
            </a:r>
            <a:r>
              <a:rPr lang="en-US" b="1" dirty="0">
                <a:latin typeface="Calibri Light" panose="020F0302020204030204" pitchFamily="34" charset="0"/>
              </a:rPr>
              <a:t>MCB</a:t>
            </a:r>
            <a:r>
              <a:rPr lang="en-US" dirty="0">
                <a:latin typeface="Calibri Light" panose="020F0302020204030204" pitchFamily="34" charset="0"/>
              </a:rPr>
              <a:t>s. The </a:t>
            </a:r>
            <a:r>
              <a:rPr lang="en-US" b="1" dirty="0">
                <a:latin typeface="Calibri Light" panose="020F0302020204030204" pitchFamily="34" charset="0"/>
              </a:rPr>
              <a:t>yoke is identical </a:t>
            </a:r>
            <a:r>
              <a:rPr lang="en-US" dirty="0">
                <a:latin typeface="Calibri Light" panose="020F0302020204030204" pitchFamily="34" charset="0"/>
              </a:rPr>
              <a:t>in the two cases, just the </a:t>
            </a:r>
            <a:r>
              <a:rPr lang="en-US" b="1" dirty="0">
                <a:latin typeface="Calibri Light" panose="020F0302020204030204" pitchFamily="34" charset="0"/>
              </a:rPr>
              <a:t>coils are different</a:t>
            </a:r>
            <a:r>
              <a:rPr lang="en-US" dirty="0">
                <a:latin typeface="Calibri Light" panose="020F0302020204030204" pitchFamily="34" charset="0"/>
              </a:rPr>
              <a:t>, with a high current / low inductance and a low current / high inductance designs. The iron length is 2.5 m. </a:t>
            </a:r>
            <a:r>
              <a:rPr lang="en-US" dirty="0">
                <a:latin typeface="Calibri Light" panose="020F0302020204030204" pitchFamily="34" charset="0"/>
                <a:ea typeface="ＭＳ Ｐゴシック" pitchFamily="34" charset="-128"/>
              </a:rPr>
              <a:t>As the </a:t>
            </a:r>
            <a:r>
              <a:rPr lang="en-GB" dirty="0">
                <a:latin typeface="Calibri Light" panose="020F0302020204030204" pitchFamily="34" charset="0"/>
                <a:ea typeface="ＭＳ Ｐゴシック" pitchFamily="34" charset="-128"/>
              </a:rPr>
              <a:t>magnetic energy (1/2*L*I^2) is basically the same, the inductance scales with (number of turns)^2.</a:t>
            </a:r>
            <a:endParaRPr lang="en-US" dirty="0">
              <a:latin typeface="Symbol" panose="05050102010706020507" pitchFamily="18" charset="2"/>
              <a:ea typeface="ＭＳ Ｐゴシック" pitchFamily="34" charset="-128"/>
            </a:endParaRPr>
          </a:p>
          <a:p>
            <a:endParaRPr lang="en-US" dirty="0">
              <a:latin typeface="Calibri Light" panose="020F0302020204030204" pitchFamily="34" charset="0"/>
            </a:endParaRPr>
          </a:p>
          <a:p>
            <a:r>
              <a:rPr lang="en-US" dirty="0">
                <a:latin typeface="Calibri Light" panose="020F0302020204030204" pitchFamily="34" charset="0"/>
              </a:rPr>
              <a:t>Having a small number of turns carrying a large current brings down the inductance. This can be convenient if the machine is ramped or pulsed, as the inductive voltage L*</a:t>
            </a:r>
            <a:r>
              <a:rPr lang="en-US" dirty="0" err="1">
                <a:latin typeface="Calibri Light" panose="020F0302020204030204" pitchFamily="34" charset="0"/>
              </a:rPr>
              <a:t>dI</a:t>
            </a:r>
            <a:r>
              <a:rPr lang="en-US" dirty="0">
                <a:latin typeface="Calibri Light" panose="020F0302020204030204" pitchFamily="34" charset="0"/>
              </a:rPr>
              <a:t>/</a:t>
            </a:r>
            <a:r>
              <a:rPr lang="en-US" dirty="0" err="1">
                <a:latin typeface="Calibri Light" panose="020F0302020204030204" pitchFamily="34" charset="0"/>
              </a:rPr>
              <a:t>dt</a:t>
            </a:r>
            <a:r>
              <a:rPr lang="en-US" dirty="0">
                <a:latin typeface="Calibri Light" panose="020F0302020204030204" pitchFamily="34" charset="0"/>
              </a:rPr>
              <a:t> is the main voltage. On the other hand, high current means larger cables and connections.</a:t>
            </a:r>
          </a:p>
          <a:p>
            <a:endParaRPr lang="en-US" dirty="0">
              <a:latin typeface="Calibri Light" panose="020F0302020204030204" pitchFamily="34" charset="0"/>
            </a:endParaRPr>
          </a:p>
          <a:p>
            <a:r>
              <a:rPr lang="en-US" dirty="0">
                <a:latin typeface="Calibri Light" panose="020F0302020204030204" pitchFamily="34" charset="0"/>
              </a:rPr>
              <a:t>The same Ampere-turns can be achieved with a higher number of turns carrying a smaller current each. In this case the inductance is high, which is not an issue if the magnet is almost dc. The size of the cables and of the connections is smaller if the current is smaller.</a:t>
            </a:r>
          </a:p>
          <a:p>
            <a:endParaRPr lang="en-US" dirty="0">
              <a:latin typeface="Calibri Light" panose="020F0302020204030204" pitchFamily="34" charset="0"/>
            </a:endParaRPr>
          </a:p>
          <a:p>
            <a:r>
              <a:rPr lang="en-US" dirty="0">
                <a:latin typeface="Calibri Light" panose="020F0302020204030204" pitchFamily="34" charset="0"/>
              </a:rPr>
              <a:t>Best practice wants to design the coil considering also iterations of the parameters with the colleagues of power converters.</a:t>
            </a:r>
          </a:p>
        </p:txBody>
      </p:sp>
    </p:spTree>
    <p:extLst>
      <p:ext uri="{BB962C8B-B14F-4D97-AF65-F5344CB8AC3E}">
        <p14:creationId xmlns:p14="http://schemas.microsoft.com/office/powerpoint/2010/main" val="30528128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latin typeface="Calibri Light" panose="020F0302020204030204" pitchFamily="34" charset="0"/>
              </a:rPr>
              <a:t>Given the Ampere-turns</a:t>
            </a:r>
            <a:r>
              <a:rPr lang="en-US" b="1" dirty="0">
                <a:latin typeface="Calibri Light" panose="020F0302020204030204" pitchFamily="34" charset="0"/>
              </a:rPr>
              <a:t> </a:t>
            </a:r>
            <a:r>
              <a:rPr lang="en-US" dirty="0">
                <a:latin typeface="Calibri Light" panose="020F0302020204030204" pitchFamily="34" charset="0"/>
              </a:rPr>
              <a:t>– which depend basically on the field strength B, the gap h and (to a lesser degree) the saturation level of the iron – the </a:t>
            </a:r>
            <a:r>
              <a:rPr lang="en-US" b="1" dirty="0">
                <a:latin typeface="Calibri Light" panose="020F0302020204030204" pitchFamily="34" charset="0"/>
              </a:rPr>
              <a:t>size of the coil depends on the current density j</a:t>
            </a:r>
            <a:r>
              <a:rPr lang="en-US" dirty="0">
                <a:latin typeface="Calibri Light" panose="020F0302020204030204" pitchFamily="34" charset="0"/>
              </a:rPr>
              <a:t>.</a:t>
            </a:r>
          </a:p>
          <a:p>
            <a:endParaRPr lang="en-US" sz="800" dirty="0">
              <a:latin typeface="Calibri Light" panose="020F0302020204030204" pitchFamily="34" charset="0"/>
            </a:endParaRPr>
          </a:p>
          <a:p>
            <a:r>
              <a:rPr lang="en-US" dirty="0">
                <a:latin typeface="Calibri Light" panose="020F0302020204030204" pitchFamily="34" charset="0"/>
              </a:rPr>
              <a:t>The dc </a:t>
            </a:r>
            <a:r>
              <a:rPr lang="en-US" b="1" dirty="0">
                <a:latin typeface="Calibri Light" panose="020F0302020204030204" pitchFamily="34" charset="0"/>
              </a:rPr>
              <a:t>resistive power dissipated </a:t>
            </a:r>
            <a:r>
              <a:rPr lang="en-US" dirty="0">
                <a:latin typeface="Calibri Light" panose="020F0302020204030204" pitchFamily="34" charset="0"/>
              </a:rPr>
              <a:t>in the windings </a:t>
            </a:r>
            <a:r>
              <a:rPr lang="en-US" b="1" dirty="0">
                <a:latin typeface="Calibri Light" panose="020F0302020204030204" pitchFamily="34" charset="0"/>
              </a:rPr>
              <a:t>scales linearly with j</a:t>
            </a:r>
            <a:r>
              <a:rPr lang="en-US" dirty="0">
                <a:latin typeface="Calibri Light" panose="020F0302020204030204" pitchFamily="34" charset="0"/>
              </a:rPr>
              <a:t> – at fixed field (that is, for the </a:t>
            </a:r>
            <a:r>
              <a:rPr lang="en-US" b="1" dirty="0">
                <a:latin typeface="Calibri Light" panose="020F0302020204030204" pitchFamily="34" charset="0"/>
              </a:rPr>
              <a:t>same Ampere-turns</a:t>
            </a:r>
            <a:r>
              <a:rPr lang="en-US" dirty="0">
                <a:latin typeface="Calibri Light" panose="020F0302020204030204" pitchFamily="34" charset="0"/>
              </a:rPr>
              <a:t>).</a:t>
            </a:r>
          </a:p>
          <a:p>
            <a:endParaRPr lang="en-US" sz="800" dirty="0">
              <a:latin typeface="Calibri Light" panose="020F0302020204030204" pitchFamily="34" charset="0"/>
            </a:endParaRPr>
          </a:p>
          <a:p>
            <a:r>
              <a:rPr lang="en-US" dirty="0">
                <a:latin typeface="Calibri Light" panose="020F0302020204030204" pitchFamily="34" charset="0"/>
              </a:rPr>
              <a:t>Below </a:t>
            </a:r>
            <a:r>
              <a:rPr lang="en-US" b="1" dirty="0">
                <a:latin typeface="Calibri Light" panose="020F0302020204030204" pitchFamily="34" charset="0"/>
              </a:rPr>
              <a:t>1 – 1.5 A/mm</a:t>
            </a:r>
            <a:r>
              <a:rPr lang="en-US" b="1" baseline="30000" dirty="0">
                <a:latin typeface="Calibri Light" panose="020F0302020204030204" pitchFamily="34" charset="0"/>
              </a:rPr>
              <a:t>2</a:t>
            </a:r>
            <a:r>
              <a:rPr lang="en-US" b="1" dirty="0">
                <a:latin typeface="Calibri Light" panose="020F0302020204030204" pitchFamily="34" charset="0"/>
              </a:rPr>
              <a:t> (</a:t>
            </a:r>
            <a:r>
              <a:rPr lang="en-US" b="1" dirty="0" err="1">
                <a:latin typeface="Calibri Light" panose="020F0302020204030204" pitchFamily="34" charset="0"/>
              </a:rPr>
              <a:t>rms</a:t>
            </a:r>
            <a:r>
              <a:rPr lang="en-US" b="1" dirty="0">
                <a:latin typeface="Calibri Light" panose="020F0302020204030204" pitchFamily="34" charset="0"/>
              </a:rPr>
              <a:t>) </a:t>
            </a:r>
            <a:r>
              <a:rPr lang="en-US" dirty="0">
                <a:latin typeface="Calibri Light" panose="020F0302020204030204" pitchFamily="34" charset="0"/>
              </a:rPr>
              <a:t>the coils are usually not directly cooled, that is, they are </a:t>
            </a:r>
            <a:r>
              <a:rPr lang="en-US" b="1" dirty="0">
                <a:latin typeface="Calibri Light" panose="020F0302020204030204" pitchFamily="34" charset="0"/>
              </a:rPr>
              <a:t>“air cooled” </a:t>
            </a:r>
            <a:r>
              <a:rPr lang="en-US" dirty="0">
                <a:latin typeface="Calibri Light" panose="020F0302020204030204" pitchFamily="34" charset="0"/>
              </a:rPr>
              <a:t>on the exterior by natural air convection. Above those current densities, </a:t>
            </a:r>
            <a:r>
              <a:rPr lang="en-US" b="1" dirty="0">
                <a:latin typeface="Calibri Light" panose="020F0302020204030204" pitchFamily="34" charset="0"/>
              </a:rPr>
              <a:t>direct water-cooling </a:t>
            </a:r>
            <a:r>
              <a:rPr lang="en-US" dirty="0">
                <a:latin typeface="Calibri Light" panose="020F0302020204030204" pitchFamily="34" charset="0"/>
              </a:rPr>
              <a:t>(with demineralized water circulating inside the conductor) is used. A typical value is now around </a:t>
            </a:r>
            <a:r>
              <a:rPr lang="en-US" b="1" dirty="0">
                <a:latin typeface="Calibri Light" panose="020F0302020204030204" pitchFamily="34" charset="0"/>
              </a:rPr>
              <a:t>5 A/mm</a:t>
            </a:r>
            <a:r>
              <a:rPr lang="en-US" b="1" baseline="30000" dirty="0">
                <a:latin typeface="Calibri Light" panose="020F0302020204030204" pitchFamily="34" charset="0"/>
              </a:rPr>
              <a:t>2</a:t>
            </a:r>
            <a:r>
              <a:rPr lang="en-US" b="1" dirty="0">
                <a:latin typeface="Calibri Light" panose="020F0302020204030204" pitchFamily="34" charset="0"/>
              </a:rPr>
              <a:t> (</a:t>
            </a:r>
            <a:r>
              <a:rPr lang="en-US" b="1" dirty="0" err="1">
                <a:latin typeface="Calibri Light" panose="020F0302020204030204" pitchFamily="34" charset="0"/>
              </a:rPr>
              <a:t>rms</a:t>
            </a:r>
            <a:r>
              <a:rPr lang="en-US" b="1" dirty="0">
                <a:latin typeface="Calibri Light" panose="020F0302020204030204" pitchFamily="34" charset="0"/>
              </a:rPr>
              <a:t>) </a:t>
            </a:r>
            <a:r>
              <a:rPr lang="en-US" dirty="0">
                <a:latin typeface="Calibri Light" panose="020F0302020204030204" pitchFamily="34" charset="0"/>
              </a:rPr>
              <a:t>for dipoles, usually higher for quadrupoles. For both air and water-cooled cases, for dc or slow magnets, what needs to be removed is the resistive electrical power, that is R*I^2. For very fast magnets, there are also eddy currents inside the conductor, which are not treated here.</a:t>
            </a:r>
          </a:p>
          <a:p>
            <a:endParaRPr lang="en-US" sz="800" dirty="0">
              <a:latin typeface="Calibri Light" panose="020F0302020204030204" pitchFamily="34" charset="0"/>
            </a:endParaRPr>
          </a:p>
          <a:p>
            <a:r>
              <a:rPr lang="en-US" dirty="0">
                <a:latin typeface="Calibri Light" panose="020F0302020204030204" pitchFamily="34" charset="0"/>
              </a:rPr>
              <a:t>The choice of j depends on several factors. For large machines, we look for a </a:t>
            </a:r>
            <a:r>
              <a:rPr lang="en-US" b="1" dirty="0">
                <a:latin typeface="Calibri Light" panose="020F0302020204030204" pitchFamily="34" charset="0"/>
              </a:rPr>
              <a:t>balance</a:t>
            </a:r>
            <a:r>
              <a:rPr lang="en-US" dirty="0">
                <a:latin typeface="Calibri Light" panose="020F0302020204030204" pitchFamily="34" charset="0"/>
              </a:rPr>
              <a:t> between an </a:t>
            </a:r>
            <a:r>
              <a:rPr lang="en-US" b="1" dirty="0">
                <a:latin typeface="Calibri Light" panose="020F0302020204030204" pitchFamily="34" charset="0"/>
              </a:rPr>
              <a:t>overall optimum of capital + running cost</a:t>
            </a:r>
            <a:r>
              <a:rPr lang="en-US" dirty="0">
                <a:latin typeface="Calibri Light" panose="020F0302020204030204" pitchFamily="34" charset="0"/>
              </a:rPr>
              <a:t>: large coils = large capital cost = low running (electricity) cost, and vice versa.</a:t>
            </a:r>
          </a:p>
          <a:p>
            <a:endParaRPr lang="en-US" sz="800" dirty="0">
              <a:latin typeface="Calibri Light" panose="020F0302020204030204" pitchFamily="34" charset="0"/>
            </a:endParaRPr>
          </a:p>
          <a:p>
            <a:r>
              <a:rPr lang="en-US" dirty="0">
                <a:latin typeface="Calibri Light" panose="020F0302020204030204" pitchFamily="34" charset="0"/>
              </a:rPr>
              <a:t>In other cases and for single or few magnets that need to be very compact, the current density can be much higher, like tens of A/mm</a:t>
            </a:r>
            <a:r>
              <a:rPr lang="en-US" baseline="30000" dirty="0">
                <a:latin typeface="Calibri Light" panose="020F0302020204030204" pitchFamily="34" charset="0"/>
              </a:rPr>
              <a:t>2</a:t>
            </a:r>
            <a:r>
              <a:rPr lang="en-US" dirty="0">
                <a:latin typeface="Calibri Light" panose="020F0302020204030204" pitchFamily="34" charset="0"/>
              </a:rPr>
              <a:t>.</a:t>
            </a:r>
          </a:p>
          <a:p>
            <a:endParaRPr lang="en-US" dirty="0">
              <a:latin typeface="Calibri Light" panose="020F0302020204030204" pitchFamily="34" charset="0"/>
            </a:endParaRPr>
          </a:p>
        </p:txBody>
      </p:sp>
    </p:spTree>
    <p:extLst>
      <p:ext uri="{BB962C8B-B14F-4D97-AF65-F5344CB8AC3E}">
        <p14:creationId xmlns:p14="http://schemas.microsoft.com/office/powerpoint/2010/main" val="84999890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52"/>
              </a:spcBef>
              <a:tabLst>
                <a:tab pos="371854" algn="l"/>
                <a:tab pos="839138" algn="l"/>
              </a:tabLst>
            </a:pPr>
            <a:r>
              <a:rPr lang="en-US" dirty="0">
                <a:latin typeface="Calibri Light" panose="020F0302020204030204" pitchFamily="34" charset="0"/>
              </a:rPr>
              <a:t>NI	[A]	total (not per pole ) Ampere-turns</a:t>
            </a:r>
          </a:p>
          <a:p>
            <a:pPr>
              <a:spcBef>
                <a:spcPts val="52"/>
              </a:spcBef>
              <a:tabLst>
                <a:tab pos="371854" algn="l"/>
                <a:tab pos="839138" algn="l"/>
              </a:tabLst>
            </a:pPr>
            <a:r>
              <a:rPr lang="en-US" dirty="0">
                <a:latin typeface="Calibri Light" panose="020F0302020204030204" pitchFamily="34" charset="0"/>
              </a:rPr>
              <a:t>B	[T]	field in the aperture</a:t>
            </a:r>
          </a:p>
          <a:p>
            <a:pPr>
              <a:spcBef>
                <a:spcPts val="52"/>
              </a:spcBef>
              <a:tabLst>
                <a:tab pos="371854" algn="l"/>
                <a:tab pos="839138" algn="l"/>
              </a:tabLst>
            </a:pPr>
            <a:r>
              <a:rPr lang="en-US" dirty="0">
                <a:latin typeface="Calibri Light" panose="020F0302020204030204" pitchFamily="34" charset="0"/>
              </a:rPr>
              <a:t>h	[m]	full vertical gap</a:t>
            </a:r>
          </a:p>
          <a:p>
            <a:pPr>
              <a:spcBef>
                <a:spcPts val="52"/>
              </a:spcBef>
              <a:tabLst>
                <a:tab pos="371854" algn="l"/>
                <a:tab pos="839138" algn="l"/>
              </a:tabLst>
            </a:pPr>
            <a:r>
              <a:rPr lang="en-US" dirty="0">
                <a:latin typeface="Symbol" panose="05050102010706020507" pitchFamily="18" charset="2"/>
              </a:rPr>
              <a:t>mu</a:t>
            </a:r>
            <a:r>
              <a:rPr lang="en-US" baseline="-25000" dirty="0">
                <a:latin typeface="Calibri Light" panose="020F0302020204030204" pitchFamily="34" charset="0"/>
              </a:rPr>
              <a:t>0</a:t>
            </a:r>
            <a:r>
              <a:rPr lang="en-US" dirty="0">
                <a:latin typeface="Calibri Light" panose="020F0302020204030204" pitchFamily="34" charset="0"/>
              </a:rPr>
              <a:t>	[H/m]	vacuum permeability, 4</a:t>
            </a:r>
            <a:r>
              <a:rPr lang="en-US" dirty="0">
                <a:latin typeface="Symbol" panose="05050102010706020507" pitchFamily="18" charset="2"/>
              </a:rPr>
              <a:t>p</a:t>
            </a:r>
            <a:r>
              <a:rPr lang="en-US" dirty="0">
                <a:latin typeface="Calibri Light" panose="020F0302020204030204" pitchFamily="34" charset="0"/>
              </a:rPr>
              <a:t>∙10</a:t>
            </a:r>
            <a:r>
              <a:rPr lang="en-US" baseline="30000" dirty="0">
                <a:latin typeface="Calibri Light" panose="020F0302020204030204" pitchFamily="34" charset="0"/>
              </a:rPr>
              <a:t>-7</a:t>
            </a:r>
            <a:r>
              <a:rPr lang="en-US" dirty="0">
                <a:latin typeface="Calibri Light" panose="020F0302020204030204" pitchFamily="34" charset="0"/>
              </a:rPr>
              <a:t> H/m</a:t>
            </a:r>
          </a:p>
          <a:p>
            <a:pPr>
              <a:spcBef>
                <a:spcPts val="52"/>
              </a:spcBef>
              <a:tabLst>
                <a:tab pos="371854" algn="l"/>
                <a:tab pos="839138" algn="l"/>
              </a:tabLst>
            </a:pPr>
            <a:r>
              <a:rPr lang="en-US" dirty="0">
                <a:latin typeface="Symbol" panose="05050102010706020507" pitchFamily="18" charset="2"/>
              </a:rPr>
              <a:t>h</a:t>
            </a:r>
            <a:r>
              <a:rPr lang="en-US" dirty="0">
                <a:latin typeface="Calibri Light" panose="020F0302020204030204" pitchFamily="34" charset="0"/>
              </a:rPr>
              <a:t>	[/]	magnetic efficiency, ≈0.95-0.98 (depends on iron saturation)</a:t>
            </a:r>
          </a:p>
          <a:p>
            <a:pPr>
              <a:spcBef>
                <a:spcPts val="52"/>
              </a:spcBef>
              <a:tabLst>
                <a:tab pos="371854" algn="l"/>
                <a:tab pos="839138" algn="l"/>
              </a:tabLst>
            </a:pPr>
            <a:r>
              <a:rPr lang="en-US" dirty="0">
                <a:latin typeface="Calibri Light" panose="020F0302020204030204" pitchFamily="34" charset="0"/>
              </a:rPr>
              <a:t>I	[A]	current</a:t>
            </a:r>
          </a:p>
          <a:p>
            <a:pPr>
              <a:spcBef>
                <a:spcPts val="52"/>
              </a:spcBef>
              <a:tabLst>
                <a:tab pos="371854" algn="l"/>
                <a:tab pos="839138" algn="l"/>
              </a:tabLst>
            </a:pPr>
            <a:r>
              <a:rPr lang="en-US" dirty="0">
                <a:latin typeface="Calibri Light" panose="020F0302020204030204" pitchFamily="34" charset="0"/>
              </a:rPr>
              <a:t>N	[/]	total (not per pole) number of turns</a:t>
            </a:r>
          </a:p>
          <a:p>
            <a:pPr>
              <a:spcBef>
                <a:spcPts val="52"/>
              </a:spcBef>
              <a:tabLst>
                <a:tab pos="371854" algn="l"/>
                <a:tab pos="839138" algn="l"/>
              </a:tabLst>
            </a:pPr>
            <a:r>
              <a:rPr lang="en-US" dirty="0">
                <a:latin typeface="Calibri Light" panose="020F0302020204030204" pitchFamily="34" charset="0"/>
              </a:rPr>
              <a:t>R	[</a:t>
            </a:r>
            <a:r>
              <a:rPr lang="en-US" dirty="0">
                <a:latin typeface="Symbol" panose="05050102010706020507" pitchFamily="18" charset="2"/>
              </a:rPr>
              <a:t>W</a:t>
            </a:r>
            <a:r>
              <a:rPr lang="en-US" dirty="0">
                <a:latin typeface="Calibri Light" panose="020F0302020204030204" pitchFamily="34" charset="0"/>
              </a:rPr>
              <a:t>]	resistance</a:t>
            </a:r>
          </a:p>
          <a:p>
            <a:pPr>
              <a:spcBef>
                <a:spcPts val="52"/>
              </a:spcBef>
              <a:tabLst>
                <a:tab pos="371854" algn="l"/>
                <a:tab pos="839138" algn="l"/>
              </a:tabLst>
            </a:pPr>
            <a:r>
              <a:rPr lang="en-US" dirty="0">
                <a:latin typeface="Calibri Light" panose="020F0302020204030204" pitchFamily="34" charset="0"/>
              </a:rPr>
              <a:t>L	[H]	inductance</a:t>
            </a:r>
          </a:p>
          <a:p>
            <a:pPr>
              <a:spcBef>
                <a:spcPts val="52"/>
              </a:spcBef>
              <a:tabLst>
                <a:tab pos="371854" algn="l"/>
                <a:tab pos="839138" algn="l"/>
              </a:tabLst>
            </a:pPr>
            <a:r>
              <a:rPr lang="en-US" dirty="0">
                <a:latin typeface="Symbol" panose="05050102010706020507" pitchFamily="18" charset="2"/>
              </a:rPr>
              <a:t>rho</a:t>
            </a:r>
            <a:r>
              <a:rPr lang="en-US" dirty="0">
                <a:latin typeface="Calibri Light" panose="020F0302020204030204" pitchFamily="34" charset="0"/>
              </a:rPr>
              <a:t>	[</a:t>
            </a:r>
            <a:r>
              <a:rPr lang="en-US" dirty="0">
                <a:latin typeface="Symbol" panose="05050102010706020507" pitchFamily="18" charset="2"/>
              </a:rPr>
              <a:t>W</a:t>
            </a:r>
            <a:r>
              <a:rPr lang="en-US" dirty="0">
                <a:latin typeface="Calibri Light" panose="020F0302020204030204" pitchFamily="34" charset="0"/>
              </a:rPr>
              <a:t>m]	resistivity, </a:t>
            </a:r>
            <a:r>
              <a:rPr lang="en-GB" kern="0" dirty="0">
                <a:latin typeface="Calibri Light" panose="020F0302020204030204" pitchFamily="34" charset="0"/>
              </a:rPr>
              <a:t>1.72∙10</a:t>
            </a:r>
            <a:r>
              <a:rPr lang="en-GB" kern="0" baseline="30000" dirty="0">
                <a:latin typeface="Calibri Light" panose="020F0302020204030204" pitchFamily="34" charset="0"/>
              </a:rPr>
              <a:t>-8</a:t>
            </a:r>
            <a:r>
              <a:rPr lang="en-GB" kern="0" dirty="0">
                <a:latin typeface="Calibri Light" panose="020F0302020204030204" pitchFamily="34" charset="0"/>
              </a:rPr>
              <a:t> </a:t>
            </a:r>
            <a:r>
              <a:rPr lang="en-US" dirty="0">
                <a:latin typeface="Symbol" panose="05050102010706020507" pitchFamily="18" charset="2"/>
              </a:rPr>
              <a:t>W</a:t>
            </a:r>
            <a:r>
              <a:rPr lang="en-US" dirty="0">
                <a:latin typeface="Calibri Light" panose="020F0302020204030204" pitchFamily="34" charset="0"/>
              </a:rPr>
              <a:t>m </a:t>
            </a:r>
            <a:r>
              <a:rPr lang="en-GB" kern="0" dirty="0">
                <a:latin typeface="Calibri Light" panose="020F0302020204030204" pitchFamily="34" charset="0"/>
              </a:rPr>
              <a:t>for Cu, 2.65∙10</a:t>
            </a:r>
            <a:r>
              <a:rPr lang="en-GB" kern="0" baseline="30000" dirty="0">
                <a:latin typeface="Calibri Light" panose="020F0302020204030204" pitchFamily="34" charset="0"/>
              </a:rPr>
              <a:t>-8</a:t>
            </a:r>
            <a:r>
              <a:rPr lang="en-GB" kern="0" dirty="0">
                <a:latin typeface="Calibri Light" panose="020F0302020204030204" pitchFamily="34" charset="0"/>
              </a:rPr>
              <a:t> </a:t>
            </a:r>
            <a:r>
              <a:rPr lang="en-US" dirty="0">
                <a:latin typeface="Symbol" panose="05050102010706020507" pitchFamily="18" charset="2"/>
              </a:rPr>
              <a:t>W</a:t>
            </a:r>
            <a:r>
              <a:rPr lang="en-US" dirty="0">
                <a:latin typeface="Calibri Light" panose="020F0302020204030204" pitchFamily="34" charset="0"/>
              </a:rPr>
              <a:t>m </a:t>
            </a:r>
            <a:r>
              <a:rPr lang="en-GB" kern="0" dirty="0">
                <a:latin typeface="Calibri Light" panose="020F0302020204030204" pitchFamily="34" charset="0"/>
              </a:rPr>
              <a:t>for Al, at 20 °C</a:t>
            </a:r>
          </a:p>
          <a:p>
            <a:pPr>
              <a:spcBef>
                <a:spcPts val="52"/>
              </a:spcBef>
              <a:tabLst>
                <a:tab pos="371854" algn="l"/>
                <a:tab pos="839138" algn="l"/>
              </a:tabLst>
            </a:pPr>
            <a:r>
              <a:rPr lang="en-US" dirty="0" err="1">
                <a:latin typeface="Calibri Light" panose="020F0302020204030204" pitchFamily="34" charset="0"/>
              </a:rPr>
              <a:t>L</a:t>
            </a:r>
            <a:r>
              <a:rPr lang="en-US" baseline="-25000" dirty="0" err="1">
                <a:latin typeface="Calibri Light" panose="020F0302020204030204" pitchFamily="34" charset="0"/>
              </a:rPr>
              <a:t>turn</a:t>
            </a:r>
            <a:r>
              <a:rPr lang="en-US" dirty="0">
                <a:latin typeface="Calibri Light" panose="020F0302020204030204" pitchFamily="34" charset="0"/>
              </a:rPr>
              <a:t>	[m]	average length of a coil turn</a:t>
            </a:r>
          </a:p>
          <a:p>
            <a:pPr>
              <a:spcBef>
                <a:spcPts val="52"/>
              </a:spcBef>
              <a:tabLst>
                <a:tab pos="371854" algn="l"/>
                <a:tab pos="839138" algn="l"/>
              </a:tabLst>
            </a:pPr>
            <a:r>
              <a:rPr lang="en-US" dirty="0" err="1">
                <a:latin typeface="Calibri Light" panose="020F0302020204030204" pitchFamily="34" charset="0"/>
              </a:rPr>
              <a:t>A</a:t>
            </a:r>
            <a:r>
              <a:rPr lang="en-US" baseline="-25000" dirty="0" err="1">
                <a:latin typeface="Calibri Light" panose="020F0302020204030204" pitchFamily="34" charset="0"/>
              </a:rPr>
              <a:t>cond</a:t>
            </a:r>
            <a:r>
              <a:rPr lang="en-US" dirty="0">
                <a:latin typeface="Calibri Light" panose="020F0302020204030204" pitchFamily="34" charset="0"/>
              </a:rPr>
              <a:t> 	[m</a:t>
            </a:r>
            <a:r>
              <a:rPr lang="en-US" baseline="30000" dirty="0">
                <a:latin typeface="Calibri Light" panose="020F0302020204030204" pitchFamily="34" charset="0"/>
              </a:rPr>
              <a:t>2</a:t>
            </a:r>
            <a:r>
              <a:rPr lang="en-US" dirty="0">
                <a:latin typeface="Calibri Light" panose="020F0302020204030204" pitchFamily="34" charset="0"/>
              </a:rPr>
              <a:t>]	cross section of a single conductor (counting only the metal)</a:t>
            </a:r>
          </a:p>
          <a:p>
            <a:pPr>
              <a:spcBef>
                <a:spcPts val="52"/>
              </a:spcBef>
              <a:tabLst>
                <a:tab pos="371854" algn="l"/>
                <a:tab pos="839138" algn="l"/>
              </a:tabLst>
            </a:pPr>
            <a:r>
              <a:rPr lang="en-US" dirty="0" err="1">
                <a:latin typeface="Calibri Light" panose="020F0302020204030204" pitchFamily="34" charset="0"/>
              </a:rPr>
              <a:t>l</a:t>
            </a:r>
            <a:r>
              <a:rPr lang="en-US" baseline="-25000" dirty="0" err="1">
                <a:latin typeface="Calibri Light" panose="020F0302020204030204" pitchFamily="34" charset="0"/>
              </a:rPr>
              <a:t>Fe</a:t>
            </a:r>
            <a:r>
              <a:rPr lang="en-US" dirty="0">
                <a:latin typeface="Calibri Light" panose="020F0302020204030204" pitchFamily="34" charset="0"/>
              </a:rPr>
              <a:t>	[m]	iron length, in 3D (longitudinal direction)</a:t>
            </a:r>
          </a:p>
          <a:p>
            <a:pPr>
              <a:spcBef>
                <a:spcPts val="52"/>
              </a:spcBef>
              <a:tabLst>
                <a:tab pos="371854" algn="l"/>
                <a:tab pos="839138" algn="l"/>
              </a:tabLst>
            </a:pPr>
            <a:r>
              <a:rPr lang="en-US" dirty="0" err="1">
                <a:latin typeface="Calibri Light" panose="020F0302020204030204" pitchFamily="34" charset="0"/>
              </a:rPr>
              <a:t>w</a:t>
            </a:r>
            <a:r>
              <a:rPr lang="en-US" baseline="-25000" dirty="0" err="1">
                <a:latin typeface="Calibri Light" panose="020F0302020204030204" pitchFamily="34" charset="0"/>
              </a:rPr>
              <a:t>pole</a:t>
            </a:r>
            <a:r>
              <a:rPr lang="en-US" dirty="0">
                <a:latin typeface="Calibri Light" panose="020F0302020204030204" pitchFamily="34" charset="0"/>
              </a:rPr>
              <a:t> 	[m]	pole width</a:t>
            </a:r>
          </a:p>
          <a:p>
            <a:pPr>
              <a:tabLst>
                <a:tab pos="371854" algn="l"/>
                <a:tab pos="839138" algn="l"/>
              </a:tabLst>
            </a:pPr>
            <a:endParaRPr lang="en-US" sz="600" baseline="30000" dirty="0">
              <a:latin typeface="Calibri Light" panose="020F0302020204030204" pitchFamily="34" charset="0"/>
            </a:endParaRPr>
          </a:p>
          <a:p>
            <a:r>
              <a:rPr lang="en-US" dirty="0">
                <a:latin typeface="Calibri Light" panose="020F0302020204030204" pitchFamily="34" charset="0"/>
              </a:rPr>
              <a:t>The </a:t>
            </a:r>
            <a:r>
              <a:rPr lang="en-US" u="sng" dirty="0">
                <a:latin typeface="Calibri Light" panose="020F0302020204030204" pitchFamily="34" charset="0"/>
              </a:rPr>
              <a:t>Ampere-turns</a:t>
            </a:r>
            <a:r>
              <a:rPr lang="en-US" dirty="0">
                <a:latin typeface="Calibri Light" panose="020F0302020204030204" pitchFamily="34" charset="0"/>
              </a:rPr>
              <a:t> NI are directly proportional to the field B and the vertical gap h. The formula holds in all cases, with the exception of the window frame layout with windings on both </a:t>
            </a:r>
            <a:r>
              <a:rPr lang="en-US" dirty="0" err="1">
                <a:latin typeface="Calibri Light" panose="020F0302020204030204" pitchFamily="34" charset="0"/>
              </a:rPr>
              <a:t>backlegs</a:t>
            </a:r>
            <a:r>
              <a:rPr lang="en-US" dirty="0">
                <a:latin typeface="Calibri Light" panose="020F0302020204030204" pitchFamily="34" charset="0"/>
              </a:rPr>
              <a:t>, where the Ampere-turns need to be doubled. </a:t>
            </a:r>
            <a:r>
              <a:rPr lang="en-US" baseline="0" dirty="0">
                <a:latin typeface="Calibri Light" panose="020F0302020204030204" pitchFamily="34" charset="0"/>
              </a:rPr>
              <a:t>The </a:t>
            </a:r>
            <a:r>
              <a:rPr lang="en-US" u="sng" baseline="0" dirty="0">
                <a:latin typeface="Calibri Light" panose="020F0302020204030204" pitchFamily="34" charset="0"/>
              </a:rPr>
              <a:t>resistance</a:t>
            </a:r>
            <a:r>
              <a:rPr lang="en-US" dirty="0">
                <a:latin typeface="Calibri Light" panose="020F0302020204030204" pitchFamily="34" charset="0"/>
              </a:rPr>
              <a:t> depends on the resistivity </a:t>
            </a:r>
            <a:r>
              <a:rPr lang="en-US" dirty="0">
                <a:latin typeface="Symbol" panose="05050102010706020507" pitchFamily="18" charset="2"/>
              </a:rPr>
              <a:t>r</a:t>
            </a:r>
            <a:r>
              <a:rPr lang="en-US" dirty="0">
                <a:latin typeface="Calibri Light" panose="020F0302020204030204" pitchFamily="34" charset="0"/>
              </a:rPr>
              <a:t> of the conductor and its cross section. The </a:t>
            </a:r>
            <a:r>
              <a:rPr lang="en-US" u="sng" dirty="0">
                <a:latin typeface="Calibri Light" panose="020F0302020204030204" pitchFamily="34" charset="0"/>
              </a:rPr>
              <a:t>inductance</a:t>
            </a:r>
            <a:r>
              <a:rPr lang="en-US" dirty="0">
                <a:latin typeface="Calibri Light" panose="020F0302020204030204" pitchFamily="34" charset="0"/>
              </a:rPr>
              <a:t> depends quadratically on the number of turns; for the same gap, L is larger for a wider pole.</a:t>
            </a:r>
          </a:p>
          <a:p>
            <a:endParaRPr lang="en-US" baseline="0" dirty="0">
              <a:solidFill>
                <a:srgbClr val="FF0000"/>
              </a:solidFill>
              <a:latin typeface="Calibri Light" panose="020F0302020204030204" pitchFamily="34" charset="0"/>
            </a:endParaRPr>
          </a:p>
          <a:p>
            <a:endParaRPr lang="en-US" baseline="0" dirty="0">
              <a:solidFill>
                <a:srgbClr val="FF0000"/>
              </a:solidFill>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29687768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52"/>
              </a:spcBef>
              <a:tabLst>
                <a:tab pos="371854" algn="l"/>
                <a:tab pos="839138" algn="l"/>
              </a:tabLst>
            </a:pPr>
            <a:r>
              <a:rPr lang="en-US" dirty="0">
                <a:latin typeface="Calibri Light" panose="020F0302020204030204" pitchFamily="34" charset="0"/>
              </a:rPr>
              <a:t>V	[V]	voltage</a:t>
            </a:r>
          </a:p>
          <a:p>
            <a:pPr>
              <a:spcBef>
                <a:spcPts val="52"/>
              </a:spcBef>
              <a:tabLst>
                <a:tab pos="371854" algn="l"/>
                <a:tab pos="839138" algn="l"/>
              </a:tabLst>
            </a:pPr>
            <a:r>
              <a:rPr lang="en-US" dirty="0" err="1">
                <a:latin typeface="Calibri Light" panose="020F0302020204030204" pitchFamily="34" charset="0"/>
              </a:rPr>
              <a:t>dI</a:t>
            </a:r>
            <a:r>
              <a:rPr lang="en-US" dirty="0">
                <a:latin typeface="Calibri Light" panose="020F0302020204030204" pitchFamily="34" charset="0"/>
              </a:rPr>
              <a:t>/</a:t>
            </a:r>
            <a:r>
              <a:rPr lang="en-US" dirty="0" err="1">
                <a:latin typeface="Calibri Light" panose="020F0302020204030204" pitchFamily="34" charset="0"/>
              </a:rPr>
              <a:t>dt</a:t>
            </a:r>
            <a:r>
              <a:rPr lang="en-US" dirty="0">
                <a:latin typeface="Calibri Light" panose="020F0302020204030204" pitchFamily="34" charset="0"/>
              </a:rPr>
              <a:t>	[A/s]	current ramp rate</a:t>
            </a:r>
          </a:p>
          <a:p>
            <a:pPr>
              <a:spcBef>
                <a:spcPts val="52"/>
              </a:spcBef>
              <a:tabLst>
                <a:tab pos="371854" algn="l"/>
                <a:tab pos="839138" algn="l"/>
              </a:tabLst>
            </a:pPr>
            <a:r>
              <a:rPr lang="en-US" dirty="0" err="1">
                <a:latin typeface="Calibri Light" panose="020F0302020204030204" pitchFamily="34" charset="0"/>
              </a:rPr>
              <a:t>P</a:t>
            </a:r>
            <a:r>
              <a:rPr lang="en-US" baseline="-25000" dirty="0" err="1">
                <a:latin typeface="Calibri Light" panose="020F0302020204030204" pitchFamily="34" charset="0"/>
              </a:rPr>
              <a:t>rms</a:t>
            </a:r>
            <a:r>
              <a:rPr lang="en-US" dirty="0">
                <a:latin typeface="Calibri Light" panose="020F0302020204030204" pitchFamily="34" charset="0"/>
              </a:rPr>
              <a:t>	[W]	resistive power (</a:t>
            </a:r>
            <a:r>
              <a:rPr lang="en-US" dirty="0" err="1">
                <a:latin typeface="Calibri Light" panose="020F0302020204030204" pitchFamily="34" charset="0"/>
              </a:rPr>
              <a:t>rms</a:t>
            </a:r>
            <a:r>
              <a:rPr lang="en-US" dirty="0">
                <a:latin typeface="Calibri Light" panose="020F0302020204030204" pitchFamily="34" charset="0"/>
              </a:rPr>
              <a:t>)</a:t>
            </a:r>
          </a:p>
          <a:p>
            <a:pPr>
              <a:spcBef>
                <a:spcPts val="52"/>
              </a:spcBef>
              <a:tabLst>
                <a:tab pos="371854" algn="l"/>
                <a:tab pos="839138" algn="l"/>
              </a:tabLst>
            </a:pPr>
            <a:r>
              <a:rPr lang="en-US" dirty="0" err="1">
                <a:latin typeface="Calibri Light" panose="020F0302020204030204" pitchFamily="34" charset="0"/>
              </a:rPr>
              <a:t>j</a:t>
            </a:r>
            <a:r>
              <a:rPr lang="en-US" baseline="-25000" dirty="0" err="1">
                <a:latin typeface="Calibri Light" panose="020F0302020204030204" pitchFamily="34" charset="0"/>
              </a:rPr>
              <a:t>rms</a:t>
            </a:r>
            <a:r>
              <a:rPr lang="en-US" dirty="0">
                <a:latin typeface="Calibri Light" panose="020F0302020204030204" pitchFamily="34" charset="0"/>
              </a:rPr>
              <a:t> 	[A/m</a:t>
            </a:r>
            <a:r>
              <a:rPr lang="en-US" baseline="30000" dirty="0">
                <a:latin typeface="Calibri Light" panose="020F0302020204030204" pitchFamily="34" charset="0"/>
              </a:rPr>
              <a:t>2</a:t>
            </a:r>
            <a:r>
              <a:rPr lang="en-US" dirty="0">
                <a:latin typeface="Calibri Light" panose="020F0302020204030204" pitchFamily="34" charset="0"/>
              </a:rPr>
              <a:t>]	current density (</a:t>
            </a:r>
            <a:r>
              <a:rPr lang="en-US" dirty="0" err="1">
                <a:latin typeface="Calibri Light" panose="020F0302020204030204" pitchFamily="34" charset="0"/>
              </a:rPr>
              <a:t>rms</a:t>
            </a:r>
            <a:r>
              <a:rPr lang="en-US" dirty="0">
                <a:latin typeface="Calibri Light" panose="020F0302020204030204" pitchFamily="34" charset="0"/>
              </a:rPr>
              <a:t>)</a:t>
            </a:r>
          </a:p>
          <a:p>
            <a:pPr>
              <a:spcBef>
                <a:spcPts val="52"/>
              </a:spcBef>
              <a:tabLst>
                <a:tab pos="371854" algn="l"/>
                <a:tab pos="839138" algn="l"/>
              </a:tabLst>
            </a:pPr>
            <a:r>
              <a:rPr lang="en-US" dirty="0" err="1">
                <a:latin typeface="Calibri Light" panose="020F0302020204030204" pitchFamily="34" charset="0"/>
              </a:rPr>
              <a:t>V</a:t>
            </a:r>
            <a:r>
              <a:rPr lang="en-US" baseline="-25000" dirty="0" err="1">
                <a:latin typeface="Calibri Light" panose="020F0302020204030204" pitchFamily="34" charset="0"/>
              </a:rPr>
              <a:t>cond</a:t>
            </a:r>
            <a:r>
              <a:rPr lang="en-US" dirty="0">
                <a:latin typeface="Calibri Light" panose="020F0302020204030204" pitchFamily="34" charset="0"/>
              </a:rPr>
              <a:t>	[m</a:t>
            </a:r>
            <a:r>
              <a:rPr lang="en-US" baseline="30000" dirty="0">
                <a:latin typeface="Calibri Light" panose="020F0302020204030204" pitchFamily="34" charset="0"/>
              </a:rPr>
              <a:t>3</a:t>
            </a:r>
            <a:r>
              <a:rPr lang="en-US" dirty="0">
                <a:latin typeface="Calibri Light" panose="020F0302020204030204" pitchFamily="34" charset="0"/>
              </a:rPr>
              <a:t>]	volume of conductor</a:t>
            </a:r>
          </a:p>
          <a:p>
            <a:pPr>
              <a:spcBef>
                <a:spcPts val="52"/>
              </a:spcBef>
              <a:tabLst>
                <a:tab pos="371854" algn="l"/>
                <a:tab pos="839138" algn="l"/>
              </a:tabLst>
            </a:pPr>
            <a:r>
              <a:rPr lang="en-US" dirty="0" err="1">
                <a:latin typeface="Calibri Light" panose="020F0302020204030204" pitchFamily="34" charset="0"/>
              </a:rPr>
              <a:t>E</a:t>
            </a:r>
            <a:r>
              <a:rPr lang="en-US" baseline="-25000" dirty="0" err="1">
                <a:latin typeface="Calibri Light" panose="020F0302020204030204" pitchFamily="34" charset="0"/>
              </a:rPr>
              <a:t>m</a:t>
            </a:r>
            <a:r>
              <a:rPr lang="en-US" dirty="0">
                <a:latin typeface="Calibri Light" panose="020F0302020204030204" pitchFamily="34" charset="0"/>
              </a:rPr>
              <a:t> 	[J]	magnetic stored energy</a:t>
            </a:r>
          </a:p>
          <a:p>
            <a:pPr>
              <a:tabLst>
                <a:tab pos="371854" algn="l"/>
                <a:tab pos="839138" algn="l"/>
              </a:tabLst>
            </a:pPr>
            <a:endParaRPr lang="en-US" sz="600" baseline="30000" dirty="0">
              <a:latin typeface="Calibri Light" panose="020F0302020204030204" pitchFamily="34" charset="0"/>
            </a:endParaRPr>
          </a:p>
          <a:p>
            <a:r>
              <a:rPr lang="en-US" dirty="0">
                <a:latin typeface="Calibri Light" panose="020F0302020204030204" pitchFamily="34" charset="0"/>
              </a:rPr>
              <a:t>The </a:t>
            </a:r>
            <a:r>
              <a:rPr lang="en-US" b="1" u="sng" dirty="0">
                <a:latin typeface="Calibri Light" panose="020F0302020204030204" pitchFamily="34" charset="0"/>
              </a:rPr>
              <a:t>voltage</a:t>
            </a:r>
            <a:r>
              <a:rPr lang="en-US" dirty="0">
                <a:latin typeface="Calibri Light" panose="020F0302020204030204" pitchFamily="34" charset="0"/>
              </a:rPr>
              <a:t> has a </a:t>
            </a:r>
            <a:r>
              <a:rPr lang="en-US" b="1" dirty="0">
                <a:latin typeface="Calibri Light" panose="020F0302020204030204" pitchFamily="34" charset="0"/>
              </a:rPr>
              <a:t>resistive</a:t>
            </a:r>
            <a:r>
              <a:rPr lang="en-US" dirty="0">
                <a:latin typeface="Calibri Light" panose="020F0302020204030204" pitchFamily="34" charset="0"/>
              </a:rPr>
              <a:t> and an </a:t>
            </a:r>
            <a:r>
              <a:rPr lang="en-US" b="1" dirty="0">
                <a:latin typeface="Calibri Light" panose="020F0302020204030204" pitchFamily="34" charset="0"/>
              </a:rPr>
              <a:t>inductive</a:t>
            </a:r>
            <a:r>
              <a:rPr lang="en-US" dirty="0">
                <a:latin typeface="Calibri Light" panose="020F0302020204030204" pitchFamily="34" charset="0"/>
              </a:rPr>
              <a:t> part. In cycled magnets, often the inductive voltage is larger than the resistive one.</a:t>
            </a:r>
          </a:p>
          <a:p>
            <a:r>
              <a:rPr lang="en-US" dirty="0">
                <a:latin typeface="Calibri Light" panose="020F0302020204030204" pitchFamily="34" charset="0"/>
              </a:rPr>
              <a:t>The </a:t>
            </a:r>
            <a:r>
              <a:rPr lang="en-US" u="sng" dirty="0">
                <a:latin typeface="Calibri Light" panose="020F0302020204030204" pitchFamily="34" charset="0"/>
              </a:rPr>
              <a:t>resistive power</a:t>
            </a:r>
            <a:r>
              <a:rPr lang="en-US" dirty="0">
                <a:latin typeface="Calibri Light" panose="020F0302020204030204" pitchFamily="34" charset="0"/>
              </a:rPr>
              <a:t> is usually looked at in </a:t>
            </a:r>
            <a:r>
              <a:rPr lang="en-US" dirty="0" err="1">
                <a:latin typeface="Calibri Light" panose="020F0302020204030204" pitchFamily="34" charset="0"/>
              </a:rPr>
              <a:t>rms</a:t>
            </a:r>
            <a:r>
              <a:rPr lang="en-US" dirty="0">
                <a:latin typeface="Calibri Light" panose="020F0302020204030204" pitchFamily="34" charset="0"/>
              </a:rPr>
              <a:t> terms. The formula can be used also for the peak power, just with the peak current instead of the </a:t>
            </a:r>
            <a:r>
              <a:rPr lang="en-US" dirty="0" err="1">
                <a:latin typeface="Calibri Light" panose="020F0302020204030204" pitchFamily="34" charset="0"/>
              </a:rPr>
              <a:t>rms</a:t>
            </a:r>
            <a:r>
              <a:rPr lang="en-US" dirty="0">
                <a:latin typeface="Calibri Light" panose="020F0302020204030204" pitchFamily="34" charset="0"/>
              </a:rPr>
              <a:t> one. For a given coil size, the power scales linearly with the field B, the gap h and the current density j. </a:t>
            </a:r>
          </a:p>
          <a:p>
            <a:r>
              <a:rPr lang="en-US" dirty="0">
                <a:latin typeface="Calibri Light" panose="020F0302020204030204" pitchFamily="34" charset="0"/>
              </a:rPr>
              <a:t>The </a:t>
            </a:r>
            <a:r>
              <a:rPr lang="en-US" b="1" u="sng" dirty="0">
                <a:latin typeface="Calibri Light" panose="020F0302020204030204" pitchFamily="34" charset="0"/>
              </a:rPr>
              <a:t>magnetic stored energy</a:t>
            </a:r>
            <a:r>
              <a:rPr lang="en-US" b="1" dirty="0">
                <a:latin typeface="Calibri Light" panose="020F0302020204030204" pitchFamily="34" charset="0"/>
              </a:rPr>
              <a:t> </a:t>
            </a:r>
            <a:r>
              <a:rPr lang="en-US" dirty="0">
                <a:latin typeface="Calibri Light" panose="020F0302020204030204" pitchFamily="34" charset="0"/>
              </a:rPr>
              <a:t>could be computed also from the energy per unit volume (B</a:t>
            </a:r>
            <a:r>
              <a:rPr lang="en-US" baseline="30000" dirty="0">
                <a:latin typeface="Calibri Light" panose="020F0302020204030204" pitchFamily="34" charset="0"/>
              </a:rPr>
              <a:t>2</a:t>
            </a:r>
            <a:r>
              <a:rPr lang="en-US" dirty="0">
                <a:latin typeface="Calibri Light" panose="020F0302020204030204" pitchFamily="34" charset="0"/>
              </a:rPr>
              <a:t>)/(2</a:t>
            </a:r>
            <a:r>
              <a:rPr lang="en-US" dirty="0">
                <a:latin typeface="Symbol" panose="05050102010706020507" pitchFamily="18" charset="2"/>
              </a:rPr>
              <a:t>m</a:t>
            </a:r>
            <a:r>
              <a:rPr lang="en-US" dirty="0">
                <a:latin typeface="Calibri Light" panose="020F0302020204030204" pitchFamily="34" charset="0"/>
              </a:rPr>
              <a:t>). Since the permeability is usually quite high in the yoke, the magnetic energy is </a:t>
            </a:r>
            <a:r>
              <a:rPr lang="en-US" b="1" dirty="0">
                <a:latin typeface="Calibri Light" panose="020F0302020204030204" pitchFamily="34" charset="0"/>
              </a:rPr>
              <a:t>basically all stored in the air volume</a:t>
            </a:r>
            <a:r>
              <a:rPr lang="en-US" dirty="0">
                <a:latin typeface="Calibri Light" panose="020F0302020204030204" pitchFamily="34" charset="0"/>
              </a:rPr>
              <a:t>.</a:t>
            </a:r>
          </a:p>
          <a:p>
            <a:endParaRPr lang="en-US" dirty="0">
              <a:latin typeface="Calibri Light" panose="020F0302020204030204" pitchFamily="34" charset="0"/>
            </a:endParaRPr>
          </a:p>
          <a:p>
            <a:r>
              <a:rPr lang="en-US" dirty="0">
                <a:latin typeface="Calibri Light" panose="020F0302020204030204" pitchFamily="34" charset="0"/>
              </a:rPr>
              <a:t>In their more general form, these equations hold also for other magnets, not just dipoles.</a:t>
            </a:r>
          </a:p>
        </p:txBody>
      </p:sp>
    </p:spTree>
    <p:extLst>
      <p:ext uri="{BB962C8B-B14F-4D97-AF65-F5344CB8AC3E}">
        <p14:creationId xmlns:p14="http://schemas.microsoft.com/office/powerpoint/2010/main" val="198357847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52"/>
              </a:spcBef>
              <a:tabLst>
                <a:tab pos="371854" algn="l"/>
                <a:tab pos="839138" algn="l"/>
              </a:tabLst>
            </a:pPr>
            <a:r>
              <a:rPr lang="en-US" dirty="0">
                <a:latin typeface="Calibri Light" panose="020F0302020204030204" pitchFamily="34" charset="0"/>
              </a:rPr>
              <a:t>The coolant is generally demineralized water.</a:t>
            </a:r>
          </a:p>
          <a:p>
            <a:pPr>
              <a:spcBef>
                <a:spcPts val="52"/>
              </a:spcBef>
              <a:tabLst>
                <a:tab pos="371854" algn="l"/>
                <a:tab pos="839138" algn="l"/>
              </a:tabLst>
            </a:pPr>
            <a:endParaRPr lang="en-US" dirty="0">
              <a:latin typeface="Calibri Light" panose="020F0302020204030204" pitchFamily="34" charset="0"/>
            </a:endParaRPr>
          </a:p>
          <a:p>
            <a:pPr>
              <a:spcBef>
                <a:spcPts val="52"/>
              </a:spcBef>
              <a:tabLst>
                <a:tab pos="371854" algn="l"/>
                <a:tab pos="839138" algn="l"/>
              </a:tabLst>
            </a:pPr>
            <a:r>
              <a:rPr lang="en-US" dirty="0">
                <a:latin typeface="Calibri Light" panose="020F0302020204030204" pitchFamily="34" charset="0"/>
              </a:rPr>
              <a:t>Technical units are used in these formulae, taken from [2].</a:t>
            </a:r>
          </a:p>
          <a:p>
            <a:pPr>
              <a:spcBef>
                <a:spcPts val="52"/>
              </a:spcBef>
              <a:tabLst>
                <a:tab pos="371854" algn="l"/>
                <a:tab pos="839138" algn="l"/>
              </a:tabLst>
            </a:pPr>
            <a:r>
              <a:rPr lang="en-US" dirty="0">
                <a:latin typeface="Calibri Light" panose="020F0302020204030204" pitchFamily="34" charset="0"/>
              </a:rPr>
              <a:t>P	[kW]	power to be dissipated, that is, </a:t>
            </a:r>
            <a:r>
              <a:rPr lang="en-US" dirty="0" err="1">
                <a:latin typeface="Calibri Light" panose="020F0302020204030204" pitchFamily="34" charset="0"/>
              </a:rPr>
              <a:t>P</a:t>
            </a:r>
            <a:r>
              <a:rPr lang="en-US" baseline="-25000" dirty="0" err="1">
                <a:latin typeface="Calibri Light" panose="020F0302020204030204" pitchFamily="34" charset="0"/>
              </a:rPr>
              <a:t>rms</a:t>
            </a:r>
            <a:r>
              <a:rPr lang="en-US" dirty="0">
                <a:latin typeface="Calibri Light" panose="020F0302020204030204" pitchFamily="34" charset="0"/>
              </a:rPr>
              <a:t> in most cases</a:t>
            </a:r>
          </a:p>
          <a:p>
            <a:pPr>
              <a:spcBef>
                <a:spcPts val="52"/>
              </a:spcBef>
              <a:tabLst>
                <a:tab pos="371854" algn="l"/>
                <a:tab pos="839138" algn="l"/>
              </a:tabLst>
            </a:pPr>
            <a:r>
              <a:rPr lang="en-US" dirty="0">
                <a:latin typeface="Symbol" panose="05050102010706020507" pitchFamily="18" charset="2"/>
              </a:rPr>
              <a:t>D</a:t>
            </a:r>
            <a:r>
              <a:rPr lang="en-US" dirty="0">
                <a:latin typeface="Calibri Light" panose="020F0302020204030204" pitchFamily="34" charset="0"/>
              </a:rPr>
              <a:t>T	[°C]	water temperature increase between inlet and outlet</a:t>
            </a:r>
          </a:p>
          <a:p>
            <a:pPr>
              <a:spcBef>
                <a:spcPts val="52"/>
              </a:spcBef>
              <a:tabLst>
                <a:tab pos="371854" algn="l"/>
                <a:tab pos="839138" algn="l"/>
              </a:tabLst>
            </a:pPr>
            <a:r>
              <a:rPr lang="en-US" dirty="0">
                <a:latin typeface="Calibri Light" panose="020F0302020204030204" pitchFamily="34" charset="0"/>
              </a:rPr>
              <a:t>		typically up to 30 °C, in many cases lower</a:t>
            </a:r>
          </a:p>
          <a:p>
            <a:pPr>
              <a:spcBef>
                <a:spcPts val="52"/>
              </a:spcBef>
              <a:tabLst>
                <a:tab pos="371854" algn="l"/>
                <a:tab pos="839138" algn="l"/>
              </a:tabLst>
            </a:pPr>
            <a:r>
              <a:rPr lang="en-US" dirty="0" err="1">
                <a:latin typeface="Calibri Light" panose="020F0302020204030204" pitchFamily="34" charset="0"/>
              </a:rPr>
              <a:t>Q</a:t>
            </a:r>
            <a:r>
              <a:rPr lang="en-US" baseline="-25000" dirty="0" err="1">
                <a:latin typeface="Calibri Light" panose="020F0302020204030204" pitchFamily="34" charset="0"/>
              </a:rPr>
              <a:t>tot</a:t>
            </a:r>
            <a:r>
              <a:rPr lang="en-US" dirty="0">
                <a:latin typeface="Calibri Light" panose="020F0302020204030204" pitchFamily="34" charset="0"/>
              </a:rPr>
              <a:t>	[l/min]	total (not per hydraulic circuit) flow rate</a:t>
            </a:r>
          </a:p>
          <a:p>
            <a:pPr>
              <a:spcBef>
                <a:spcPts val="52"/>
              </a:spcBef>
              <a:tabLst>
                <a:tab pos="371854" algn="l"/>
                <a:tab pos="839138" algn="l"/>
              </a:tabLst>
            </a:pPr>
            <a:r>
              <a:rPr lang="en-US" dirty="0">
                <a:latin typeface="Calibri Light" panose="020F0302020204030204" pitchFamily="34" charset="0"/>
              </a:rPr>
              <a:t>Q	[l/min]	flow rate per hydraulic circuit</a:t>
            </a:r>
          </a:p>
          <a:p>
            <a:pPr>
              <a:spcBef>
                <a:spcPts val="52"/>
              </a:spcBef>
              <a:tabLst>
                <a:tab pos="371854" algn="l"/>
                <a:tab pos="839138" algn="l"/>
              </a:tabLst>
            </a:pPr>
            <a:r>
              <a:rPr lang="en-US" dirty="0" err="1">
                <a:latin typeface="Calibri Light" panose="020F0302020204030204" pitchFamily="34" charset="0"/>
              </a:rPr>
              <a:t>N</a:t>
            </a:r>
            <a:r>
              <a:rPr lang="en-US" baseline="-25000" dirty="0" err="1">
                <a:latin typeface="Calibri Light" panose="020F0302020204030204" pitchFamily="34" charset="0"/>
              </a:rPr>
              <a:t>hydr</a:t>
            </a:r>
            <a:r>
              <a:rPr lang="en-US" dirty="0">
                <a:latin typeface="Calibri Light" panose="020F0302020204030204" pitchFamily="34" charset="0"/>
              </a:rPr>
              <a:t> 	[/]	number of hydraulic circuits in parallel</a:t>
            </a:r>
          </a:p>
          <a:p>
            <a:pPr>
              <a:spcBef>
                <a:spcPts val="52"/>
              </a:spcBef>
              <a:tabLst>
                <a:tab pos="371854" algn="l"/>
                <a:tab pos="839138" algn="l"/>
              </a:tabLst>
            </a:pPr>
            <a:r>
              <a:rPr lang="en-US" dirty="0">
                <a:latin typeface="Calibri Light" panose="020F0302020204030204" pitchFamily="34" charset="0"/>
              </a:rPr>
              <a:t>v	[m/s]	water velocity; for Cu conductor, typically &lt; 3 m/s to avoid erosion problems, which could start already at 1.5 m/s </a:t>
            </a:r>
          </a:p>
          <a:p>
            <a:pPr>
              <a:spcBef>
                <a:spcPts val="52"/>
              </a:spcBef>
              <a:tabLst>
                <a:tab pos="371854" algn="l"/>
                <a:tab pos="839138" algn="l"/>
              </a:tabLst>
            </a:pPr>
            <a:r>
              <a:rPr lang="en-US" dirty="0">
                <a:latin typeface="Calibri Light" panose="020F0302020204030204" pitchFamily="34" charset="0"/>
              </a:rPr>
              <a:t>d 	[mm]	diameter of the cooling duct</a:t>
            </a:r>
          </a:p>
          <a:p>
            <a:pPr>
              <a:spcBef>
                <a:spcPts val="52"/>
              </a:spcBef>
              <a:tabLst>
                <a:tab pos="371854" algn="l"/>
                <a:tab pos="839138" algn="l"/>
              </a:tabLst>
            </a:pPr>
            <a:r>
              <a:rPr lang="en-US" dirty="0">
                <a:latin typeface="Calibri Light" panose="020F0302020204030204" pitchFamily="34" charset="0"/>
              </a:rPr>
              <a:t>Re	[/]	Reynolds number, typically 2000 &lt; Re &lt; 10</a:t>
            </a:r>
            <a:r>
              <a:rPr lang="en-US" baseline="30000" dirty="0">
                <a:latin typeface="Calibri Light" panose="020F0302020204030204" pitchFamily="34" charset="0"/>
              </a:rPr>
              <a:t>5</a:t>
            </a:r>
            <a:r>
              <a:rPr lang="en-US" dirty="0">
                <a:latin typeface="Calibri Light" panose="020F0302020204030204" pitchFamily="34" charset="0"/>
              </a:rPr>
              <a:t>, to have moderately turbulent flow</a:t>
            </a:r>
          </a:p>
          <a:p>
            <a:pPr>
              <a:spcBef>
                <a:spcPts val="52"/>
              </a:spcBef>
              <a:tabLst>
                <a:tab pos="371854" algn="l"/>
                <a:tab pos="839138" algn="l"/>
              </a:tabLst>
            </a:pPr>
            <a:r>
              <a:rPr lang="en-US" dirty="0" err="1">
                <a:latin typeface="Symbol" panose="05050102010706020507" pitchFamily="18" charset="2"/>
              </a:rPr>
              <a:t>D</a:t>
            </a:r>
            <a:r>
              <a:rPr lang="en-US" dirty="0" err="1">
                <a:latin typeface="Calibri Light" panose="020F0302020204030204" pitchFamily="34" charset="0"/>
              </a:rPr>
              <a:t>p</a:t>
            </a:r>
            <a:r>
              <a:rPr lang="en-US" dirty="0">
                <a:latin typeface="Calibri Light" panose="020F0302020204030204" pitchFamily="34" charset="0"/>
              </a:rPr>
              <a:t> 	[bar]	pressure drop, typically between 5 and 10 bars</a:t>
            </a:r>
          </a:p>
          <a:p>
            <a:pPr>
              <a:spcBef>
                <a:spcPts val="52"/>
              </a:spcBef>
              <a:tabLst>
                <a:tab pos="371854" algn="l"/>
                <a:tab pos="839138" algn="l"/>
              </a:tabLst>
            </a:pPr>
            <a:r>
              <a:rPr lang="en-US" dirty="0" err="1">
                <a:latin typeface="Calibri Light" panose="020F0302020204030204" pitchFamily="34" charset="0"/>
              </a:rPr>
              <a:t>L</a:t>
            </a:r>
            <a:r>
              <a:rPr lang="en-US" baseline="-25000" dirty="0" err="1">
                <a:latin typeface="Calibri Light" panose="020F0302020204030204" pitchFamily="34" charset="0"/>
              </a:rPr>
              <a:t>hydr</a:t>
            </a:r>
            <a:r>
              <a:rPr lang="en-US" dirty="0">
                <a:latin typeface="Calibri Light" panose="020F0302020204030204" pitchFamily="34" charset="0"/>
              </a:rPr>
              <a:t>	[m]	length of each hydraulic circuit in parallel</a:t>
            </a:r>
          </a:p>
          <a:p>
            <a:pPr>
              <a:spcBef>
                <a:spcPts val="52"/>
              </a:spcBef>
              <a:tabLst>
                <a:tab pos="371854" algn="l"/>
                <a:tab pos="839138" algn="l"/>
              </a:tabLst>
            </a:pPr>
            <a:r>
              <a:rPr lang="en-US" dirty="0">
                <a:latin typeface="Calibri Light" panose="020F0302020204030204" pitchFamily="34" charset="0"/>
              </a:rPr>
              <a:t>		this can be different from </a:t>
            </a:r>
            <a:r>
              <a:rPr lang="en-US" dirty="0" err="1">
                <a:latin typeface="Calibri Light" panose="020F0302020204030204" pitchFamily="34" charset="0"/>
              </a:rPr>
              <a:t>NL</a:t>
            </a:r>
            <a:r>
              <a:rPr lang="en-US" baseline="-25000" dirty="0" err="1">
                <a:latin typeface="Calibri Light" panose="020F0302020204030204" pitchFamily="34" charset="0"/>
              </a:rPr>
              <a:t>turn</a:t>
            </a:r>
            <a:r>
              <a:rPr lang="en-US" dirty="0">
                <a:latin typeface="Calibri Light" panose="020F0302020204030204" pitchFamily="34" charset="0"/>
              </a:rPr>
              <a:t>, as there could be a difference between electrical and hydraulic circuits, with for example 			sub-coils all electrically in series, but hydraulically in parallel</a:t>
            </a:r>
          </a:p>
          <a:p>
            <a:pPr>
              <a:tabLst>
                <a:tab pos="371854" algn="l"/>
                <a:tab pos="839138" algn="l"/>
              </a:tabLst>
            </a:pPr>
            <a:endParaRPr lang="en-US" sz="600" baseline="30000" dirty="0">
              <a:latin typeface="Calibri Light" panose="020F0302020204030204" pitchFamily="34" charset="0"/>
            </a:endParaRPr>
          </a:p>
          <a:p>
            <a:r>
              <a:rPr lang="en-US" dirty="0">
                <a:latin typeface="Calibri Light" panose="020F0302020204030204" pitchFamily="34" charset="0"/>
              </a:rPr>
              <a:t>The expressions are valid for water at around 40 °C. Other formulae are also used, see for ex. [4] and [6].</a:t>
            </a:r>
          </a:p>
          <a:p>
            <a:pPr>
              <a:defRPr/>
            </a:pPr>
            <a:endParaRPr lang="en-GB" kern="0" dirty="0">
              <a:solidFill>
                <a:srgbClr val="FF0000"/>
              </a:solidFill>
              <a:latin typeface="Calibri Light" panose="020F0302020204030204" pitchFamily="34" charset="0"/>
            </a:endParaRPr>
          </a:p>
          <a:p>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277873812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AC780A-4E0B-5E1C-3553-900D26665D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87A3657-AA6E-2091-F097-695D21AF73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3B69A9-0ACC-CCD1-FAA0-E3C7B7E3F3AD}"/>
              </a:ext>
            </a:extLst>
          </p:cNvPr>
          <p:cNvSpPr>
            <a:spLocks noGrp="1"/>
          </p:cNvSpPr>
          <p:nvPr>
            <p:ph type="body" idx="1"/>
          </p:nvPr>
        </p:nvSpPr>
        <p:spPr/>
        <p:txBody>
          <a:bodyPr/>
          <a:lstStyle/>
          <a:p>
            <a:r>
              <a:rPr lang="en-US" dirty="0">
                <a:latin typeface="Calibri Light" panose="020F0302020204030204" pitchFamily="34" charset="0"/>
              </a:rPr>
              <a:t>There is a simple parallel between magnetic, electrical and hydraulic circuits: a </a:t>
            </a:r>
            <a:r>
              <a:rPr lang="en-US" b="1" dirty="0">
                <a:latin typeface="Calibri Light" panose="020F0302020204030204" pitchFamily="34" charset="0"/>
              </a:rPr>
              <a:t>FLOW is generated by a GENERATOR and transferred by TRANSMISSION LINES to a LOAD</a:t>
            </a:r>
            <a:r>
              <a:rPr lang="en-US" dirty="0">
                <a:latin typeface="Calibri Light" panose="020F0302020204030204" pitchFamily="34" charset="0"/>
              </a:rPr>
              <a:t>.</a:t>
            </a:r>
          </a:p>
          <a:p>
            <a:endParaRPr lang="en-US" baseline="0" dirty="0">
              <a:latin typeface="Calibri Light" panose="020F0302020204030204" pitchFamily="34" charset="0"/>
            </a:endParaRPr>
          </a:p>
          <a:p>
            <a:r>
              <a:rPr lang="en-US" dirty="0">
                <a:latin typeface="Calibri Light" panose="020F0302020204030204" pitchFamily="34" charset="0"/>
              </a:rPr>
              <a:t>For </a:t>
            </a:r>
            <a:r>
              <a:rPr lang="en-US" b="1" dirty="0">
                <a:latin typeface="Calibri Light" panose="020F0302020204030204" pitchFamily="34" charset="0"/>
              </a:rPr>
              <a:t>high efficiency</a:t>
            </a:r>
            <a:r>
              <a:rPr lang="en-US" dirty="0">
                <a:latin typeface="Calibri Light" panose="020F0302020204030204" pitchFamily="34" charset="0"/>
              </a:rPr>
              <a:t>, you want to </a:t>
            </a:r>
            <a:r>
              <a:rPr lang="en-US" b="1" dirty="0">
                <a:latin typeface="Calibri Light" panose="020F0302020204030204" pitchFamily="34" charset="0"/>
              </a:rPr>
              <a:t>minimize the losses in the transmission lines</a:t>
            </a:r>
            <a:r>
              <a:rPr lang="en-US" dirty="0">
                <a:latin typeface="Calibri Light" panose="020F0302020204030204" pitchFamily="34" charset="0"/>
              </a:rPr>
              <a:t>.</a:t>
            </a: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328244497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50B069-59BC-DC4F-147D-9DB6DFD400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1B6D41-5738-80C6-5223-8CB581B645C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CF40A51-E385-64E5-84E9-7A956646CD75}"/>
              </a:ext>
            </a:extLst>
          </p:cNvPr>
          <p:cNvSpPr>
            <a:spLocks noGrp="1"/>
          </p:cNvSpPr>
          <p:nvPr>
            <p:ph type="body" idx="1"/>
          </p:nvPr>
        </p:nvSpPr>
        <p:spPr/>
        <p:txBody>
          <a:bodyPr/>
          <a:lstStyle/>
          <a:p>
            <a:r>
              <a:rPr lang="en-US" dirty="0">
                <a:latin typeface="Calibri Light" panose="020F0302020204030204" pitchFamily="34" charset="0"/>
              </a:rPr>
              <a:t> * magnetomotive force - voltage drop – pressure drop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latin typeface="Calibri Light" panose="020F0302020204030204" pitchFamily="34" charset="0"/>
              </a:rPr>
              <a:t> * reluctance - resistance - hydraulic impedance</a:t>
            </a:r>
          </a:p>
          <a:p>
            <a:r>
              <a:rPr lang="en-US" dirty="0">
                <a:latin typeface="Calibri Light" panose="020F0302020204030204" pitchFamily="34" charset="0"/>
              </a:rPr>
              <a:t> * flux - current – hydraulic flow</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latin typeface="Calibri Light" panose="020F0302020204030204" pitchFamily="34" charset="0"/>
              </a:rPr>
              <a:t> * Hopkinson’s law - Ohm’s law – hydraulic resistance law</a:t>
            </a:r>
          </a:p>
          <a:p>
            <a:endParaRPr lang="en-US" dirty="0">
              <a:latin typeface="Calibri Light" panose="020F0302020204030204" pitchFamily="34" charset="0"/>
            </a:endParaRPr>
          </a:p>
          <a:p>
            <a:r>
              <a:rPr lang="en-US" dirty="0">
                <a:latin typeface="Calibri Light" panose="020F0302020204030204" pitchFamily="34" charset="0"/>
              </a:rPr>
              <a:t>NI – the Ampere-turns – is the magnetomotive force.</a:t>
            </a:r>
            <a:endParaRPr lang="en-US" baseline="0" dirty="0">
              <a:latin typeface="Calibri Light" panose="020F0302020204030204" pitchFamily="34" charset="0"/>
            </a:endParaRPr>
          </a:p>
          <a:p>
            <a:endParaRPr lang="en-US" baseline="0" dirty="0">
              <a:latin typeface="Calibri Light" panose="020F0302020204030204" pitchFamily="34" charset="0"/>
            </a:endParaRPr>
          </a:p>
          <a:p>
            <a:r>
              <a:rPr lang="en-US" baseline="0" dirty="0">
                <a:latin typeface="Calibri Light" panose="020F0302020204030204" pitchFamily="34" charset="0"/>
              </a:rPr>
              <a:t>A and l are the cross section of the magnetic</a:t>
            </a:r>
            <a:r>
              <a:rPr lang="en-US" dirty="0">
                <a:latin typeface="Calibri Light" panose="020F0302020204030204" pitchFamily="34" charset="0"/>
              </a:rPr>
              <a:t> circuit and its length. </a:t>
            </a:r>
            <a:r>
              <a:rPr lang="en-US" dirty="0">
                <a:latin typeface="Calibri Light" panose="020F0302020204030204" pitchFamily="34" charset="0"/>
                <a:ea typeface="ＭＳ Ｐゴシック" pitchFamily="34" charset="-128"/>
              </a:rPr>
              <a:t>In 2D, the area A is the width of the magnetic circuit * 1 m.</a:t>
            </a:r>
            <a:endParaRPr lang="en-US" baseline="0" dirty="0">
              <a:latin typeface="Calibri Light" panose="020F0302020204030204" pitchFamily="34" charset="0"/>
            </a:endParaRPr>
          </a:p>
          <a:p>
            <a:endParaRPr lang="en-US" dirty="0">
              <a:latin typeface="Calibri Light" panose="020F0302020204030204" pitchFamily="34" charset="0"/>
            </a:endParaRPr>
          </a:p>
          <a:p>
            <a:r>
              <a:rPr lang="en-US" baseline="0" dirty="0">
                <a:latin typeface="Calibri Light" panose="020F0302020204030204" pitchFamily="34" charset="0"/>
              </a:rPr>
              <a:t>The</a:t>
            </a:r>
            <a:r>
              <a:rPr lang="en-US" dirty="0">
                <a:latin typeface="Calibri Light" panose="020F0302020204030204" pitchFamily="34" charset="0"/>
              </a:rPr>
              <a:t> B field (flux density) is then the flux </a:t>
            </a:r>
            <a:r>
              <a:rPr lang="el-GR" dirty="0">
                <a:latin typeface="Calibri Light" panose="020F0302020204030204" pitchFamily="34" charset="0"/>
              </a:rPr>
              <a:t>Φ</a:t>
            </a:r>
            <a:r>
              <a:rPr lang="en-GB" dirty="0">
                <a:latin typeface="Calibri Light" panose="020F0302020204030204" pitchFamily="34" charset="0"/>
              </a:rPr>
              <a:t> </a:t>
            </a:r>
            <a:r>
              <a:rPr lang="en-US" dirty="0">
                <a:latin typeface="Calibri Light" panose="020F0302020204030204" pitchFamily="34" charset="0"/>
              </a:rPr>
              <a:t>divided by the section A.</a:t>
            </a:r>
          </a:p>
          <a:p>
            <a:endParaRPr lang="en-US" baseline="0" dirty="0">
              <a:latin typeface="Calibri Light" panose="020F0302020204030204" pitchFamily="34" charset="0"/>
            </a:endParaRPr>
          </a:p>
          <a:p>
            <a:endParaRPr lang="en-US" baseline="0" dirty="0">
              <a:latin typeface="Calibri Light" panose="020F0302020204030204" pitchFamily="34" charset="0"/>
            </a:endParaRPr>
          </a:p>
          <a:p>
            <a:endParaRPr lang="en-US"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18420409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Resistive quadrupoles are most often of the </a:t>
            </a:r>
            <a:r>
              <a:rPr lang="en-US" b="1" dirty="0">
                <a:latin typeface="Calibri Light" panose="020F0302020204030204" pitchFamily="34" charset="0"/>
              </a:rPr>
              <a:t>standard type </a:t>
            </a:r>
            <a:r>
              <a:rPr lang="en-US" dirty="0">
                <a:latin typeface="Calibri Light" panose="020F0302020204030204" pitchFamily="34" charset="0"/>
              </a:rPr>
              <a:t>shown in the </a:t>
            </a:r>
            <a:r>
              <a:rPr lang="en-US" b="1" dirty="0">
                <a:latin typeface="Calibri Light" panose="020F0302020204030204" pitchFamily="34" charset="0"/>
              </a:rPr>
              <a:t>central top figure</a:t>
            </a:r>
            <a:r>
              <a:rPr lang="en-US" dirty="0">
                <a:latin typeface="Calibri Light" panose="020F0302020204030204" pitchFamily="34" charset="0"/>
              </a:rPr>
              <a:t>, with four symmetrical quadrants.</a:t>
            </a:r>
          </a:p>
          <a:p>
            <a:endParaRPr lang="en-US" baseline="0" dirty="0">
              <a:latin typeface="Calibri Light" panose="020F0302020204030204" pitchFamily="34" charset="0"/>
            </a:endParaRPr>
          </a:p>
          <a:p>
            <a:r>
              <a:rPr lang="en-US" dirty="0">
                <a:latin typeface="Calibri Light" panose="020F0302020204030204" pitchFamily="34" charset="0"/>
              </a:rPr>
              <a:t>Sometimes </a:t>
            </a:r>
            <a:r>
              <a:rPr lang="en-US" b="1" u="sng" dirty="0">
                <a:latin typeface="Calibri Light" panose="020F0302020204030204" pitchFamily="34" charset="0"/>
              </a:rPr>
              <a:t>figure-of-8</a:t>
            </a:r>
            <a:r>
              <a:rPr lang="en-US" dirty="0">
                <a:latin typeface="Calibri Light" panose="020F0302020204030204" pitchFamily="34" charset="0"/>
              </a:rPr>
              <a:t> (referred to also as </a:t>
            </a:r>
            <a:r>
              <a:rPr lang="en-US" b="1" u="sng" dirty="0">
                <a:latin typeface="Calibri Light" panose="020F0302020204030204" pitchFamily="34" charset="0"/>
              </a:rPr>
              <a:t>Collins</a:t>
            </a:r>
            <a:r>
              <a:rPr lang="en-US" dirty="0">
                <a:latin typeface="Calibri Light" panose="020F0302020204030204" pitchFamily="34" charset="0"/>
              </a:rPr>
              <a:t>) quadrupoles are used, with the magnetic circuit split in two halves. In this way, the magnets can be quite </a:t>
            </a:r>
            <a:r>
              <a:rPr lang="en-US" b="1" dirty="0">
                <a:latin typeface="Calibri Light" panose="020F0302020204030204" pitchFamily="34" charset="0"/>
              </a:rPr>
              <a:t>compact transversally</a:t>
            </a:r>
            <a:r>
              <a:rPr lang="en-US" dirty="0">
                <a:latin typeface="Calibri Light" panose="020F0302020204030204" pitchFamily="34" charset="0"/>
              </a:rPr>
              <a:t>, which might be needed in very crowded regions. For example, some quadrupoles in light sources are of this kind, to make room for outgoing photon beam lines. We also have a few of these at CERN, as first quadrupoles in an extraction line or after a switch dipole. This layout </a:t>
            </a:r>
            <a:r>
              <a:rPr lang="en-US" b="1" dirty="0">
                <a:latin typeface="Calibri Light" panose="020F0302020204030204" pitchFamily="34" charset="0"/>
              </a:rPr>
              <a:t>breaks the symmetry</a:t>
            </a:r>
            <a:r>
              <a:rPr lang="en-US" dirty="0">
                <a:latin typeface="Calibri Light" panose="020F0302020204030204" pitchFamily="34" charset="0"/>
              </a:rPr>
              <a:t>, somehow </a:t>
            </a:r>
            <a:r>
              <a:rPr lang="en-US" b="1" dirty="0">
                <a:latin typeface="Calibri Light" panose="020F0302020204030204" pitchFamily="34" charset="0"/>
              </a:rPr>
              <a:t>like the C-shape does in dipoles</a:t>
            </a:r>
            <a:r>
              <a:rPr lang="en-US" dirty="0">
                <a:latin typeface="Calibri Light" panose="020F0302020204030204" pitchFamily="34" charset="0"/>
              </a:rPr>
              <a:t>.</a:t>
            </a:r>
          </a:p>
          <a:p>
            <a:endParaRPr lang="en-US" baseline="0" dirty="0">
              <a:latin typeface="Calibri Light" panose="020F0302020204030204" pitchFamily="34" charset="0"/>
            </a:endParaRPr>
          </a:p>
          <a:p>
            <a:r>
              <a:rPr lang="en-US" dirty="0">
                <a:latin typeface="Calibri Light" panose="020F0302020204030204" pitchFamily="34" charset="0"/>
              </a:rPr>
              <a:t>A quadrupole with only half the coils also works just fine for weak strengths, though it is seldom used to my knowledge. </a:t>
            </a:r>
          </a:p>
          <a:p>
            <a:endParaRPr lang="en-US" baseline="0" dirty="0">
              <a:latin typeface="Calibri Light" panose="020F0302020204030204" pitchFamily="34" charset="0"/>
            </a:endParaRPr>
          </a:p>
          <a:p>
            <a:r>
              <a:rPr lang="en-US" u="sng" dirty="0">
                <a:latin typeface="Calibri Light" panose="020F0302020204030204" pitchFamily="34" charset="0"/>
              </a:rPr>
              <a:t>Note</a:t>
            </a:r>
            <a:r>
              <a:rPr lang="en-US" dirty="0">
                <a:latin typeface="Calibri Light" panose="020F0302020204030204" pitchFamily="34" charset="0"/>
              </a:rPr>
              <a:t>: in the simulations, the same current density is applied to the various configurations, corresponding to a pole tip field (for the standard quadrupole in the top) of 0.8 T. This value starts to be on the high side for quadrupoles, as extra flux is then collected in the yoke from the pole sides. As a term of comparison, the SPS quadrupoles – which are quite “pushed” – have 1.0 T on the pole tip. </a:t>
            </a:r>
            <a:endParaRPr lang="en-US" baseline="0" dirty="0">
              <a:latin typeface="Calibri Light" panose="020F0302020204030204" pitchFamily="34" charset="0"/>
            </a:endParaRPr>
          </a:p>
        </p:txBody>
      </p:sp>
    </p:spTree>
    <p:extLst>
      <p:ext uri="{BB962C8B-B14F-4D97-AF65-F5344CB8AC3E}">
        <p14:creationId xmlns:p14="http://schemas.microsoft.com/office/powerpoint/2010/main" val="93853274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52"/>
              </a:spcBef>
              <a:tabLst>
                <a:tab pos="371854" algn="l"/>
                <a:tab pos="839138" algn="l"/>
              </a:tabLst>
            </a:pPr>
            <a:r>
              <a:rPr lang="en-US" dirty="0">
                <a:latin typeface="Calibri Light" panose="020F0302020204030204" pitchFamily="34" charset="0"/>
              </a:rPr>
              <a:t>These formulae consider a standard quadrupole with 4 coils.</a:t>
            </a:r>
          </a:p>
          <a:p>
            <a:pPr>
              <a:spcBef>
                <a:spcPts val="52"/>
              </a:spcBef>
              <a:tabLst>
                <a:tab pos="371854" algn="l"/>
                <a:tab pos="839138" algn="l"/>
              </a:tabLst>
            </a:pPr>
            <a:r>
              <a:rPr lang="en-US" dirty="0">
                <a:latin typeface="Calibri Light" panose="020F0302020204030204" pitchFamily="34" charset="0"/>
              </a:rPr>
              <a:t>NI	[A]	Ampere-turns per pole</a:t>
            </a:r>
          </a:p>
          <a:p>
            <a:pPr>
              <a:spcBef>
                <a:spcPts val="52"/>
              </a:spcBef>
              <a:tabLst>
                <a:tab pos="371854" algn="l"/>
                <a:tab pos="839138" algn="l"/>
              </a:tabLst>
            </a:pPr>
            <a:r>
              <a:rPr lang="en-US" dirty="0">
                <a:latin typeface="Calibri Light" panose="020F0302020204030204" pitchFamily="34" charset="0"/>
              </a:rPr>
              <a:t>G	[T/m]	field gradient in the aperture</a:t>
            </a:r>
          </a:p>
          <a:p>
            <a:pPr>
              <a:spcBef>
                <a:spcPts val="52"/>
              </a:spcBef>
              <a:tabLst>
                <a:tab pos="371854" algn="l"/>
                <a:tab pos="839138" algn="l"/>
              </a:tabLst>
            </a:pPr>
            <a:r>
              <a:rPr lang="en-US" dirty="0">
                <a:latin typeface="Calibri Light" panose="020F0302020204030204" pitchFamily="34" charset="0"/>
              </a:rPr>
              <a:t>r	[m]	aperture radius</a:t>
            </a:r>
          </a:p>
          <a:p>
            <a:pPr>
              <a:spcBef>
                <a:spcPts val="52"/>
              </a:spcBef>
              <a:tabLst>
                <a:tab pos="371854" algn="l"/>
                <a:tab pos="839138" algn="l"/>
              </a:tabLst>
            </a:pPr>
            <a:r>
              <a:rPr lang="en-US" dirty="0">
                <a:latin typeface="Symbol" panose="05050102010706020507" pitchFamily="18" charset="2"/>
              </a:rPr>
              <a:t>m</a:t>
            </a:r>
            <a:r>
              <a:rPr lang="en-US" baseline="-25000" dirty="0">
                <a:latin typeface="Calibri Light" panose="020F0302020204030204" pitchFamily="34" charset="0"/>
              </a:rPr>
              <a:t>0</a:t>
            </a:r>
            <a:r>
              <a:rPr lang="en-US" dirty="0">
                <a:latin typeface="Calibri Light" panose="020F0302020204030204" pitchFamily="34" charset="0"/>
              </a:rPr>
              <a:t>	[H/m]	vacuum permeability, 4</a:t>
            </a:r>
            <a:r>
              <a:rPr lang="en-US" dirty="0">
                <a:latin typeface="Symbol" panose="05050102010706020507" pitchFamily="18" charset="2"/>
              </a:rPr>
              <a:t>p</a:t>
            </a:r>
            <a:r>
              <a:rPr lang="en-US" dirty="0">
                <a:latin typeface="Calibri Light" panose="020F0302020204030204" pitchFamily="34" charset="0"/>
              </a:rPr>
              <a:t>∙10</a:t>
            </a:r>
            <a:r>
              <a:rPr lang="en-US" baseline="30000" dirty="0">
                <a:latin typeface="Calibri Light" panose="020F0302020204030204" pitchFamily="34" charset="0"/>
              </a:rPr>
              <a:t>-7</a:t>
            </a:r>
            <a:r>
              <a:rPr lang="en-US" dirty="0">
                <a:latin typeface="Calibri Light" panose="020F0302020204030204" pitchFamily="34" charset="0"/>
              </a:rPr>
              <a:t> H/m</a:t>
            </a:r>
          </a:p>
          <a:p>
            <a:pPr>
              <a:spcBef>
                <a:spcPts val="52"/>
              </a:spcBef>
              <a:tabLst>
                <a:tab pos="371854" algn="l"/>
                <a:tab pos="839138" algn="l"/>
              </a:tabLst>
            </a:pPr>
            <a:r>
              <a:rPr lang="en-US" dirty="0">
                <a:latin typeface="Symbol" panose="05050102010706020507" pitchFamily="18" charset="2"/>
              </a:rPr>
              <a:t>h</a:t>
            </a:r>
            <a:r>
              <a:rPr lang="en-US" dirty="0">
                <a:latin typeface="Calibri Light" panose="020F0302020204030204" pitchFamily="34" charset="0"/>
              </a:rPr>
              <a:t>	[/]	magnetic efficiency, ≈0.95-0.98 (depends on iron saturation)</a:t>
            </a:r>
          </a:p>
          <a:p>
            <a:pPr>
              <a:spcBef>
                <a:spcPts val="52"/>
              </a:spcBef>
              <a:tabLst>
                <a:tab pos="371854" algn="l"/>
                <a:tab pos="839138" algn="l"/>
              </a:tabLst>
            </a:pPr>
            <a:r>
              <a:rPr lang="en-US" dirty="0">
                <a:latin typeface="Calibri Light" panose="020F0302020204030204" pitchFamily="34" charset="0"/>
              </a:rPr>
              <a:t>I	[A]	current</a:t>
            </a:r>
          </a:p>
          <a:p>
            <a:pPr>
              <a:spcBef>
                <a:spcPts val="52"/>
              </a:spcBef>
              <a:tabLst>
                <a:tab pos="371854" algn="l"/>
                <a:tab pos="839138" algn="l"/>
              </a:tabLst>
            </a:pPr>
            <a:r>
              <a:rPr lang="en-US" dirty="0">
                <a:latin typeface="Calibri Light" panose="020F0302020204030204" pitchFamily="34" charset="0"/>
              </a:rPr>
              <a:t>N	[/]	number of turns per pole</a:t>
            </a:r>
          </a:p>
          <a:p>
            <a:pPr>
              <a:spcBef>
                <a:spcPts val="52"/>
              </a:spcBef>
              <a:tabLst>
                <a:tab pos="371854" algn="l"/>
                <a:tab pos="839138" algn="l"/>
              </a:tabLst>
            </a:pPr>
            <a:r>
              <a:rPr lang="en-US" dirty="0">
                <a:latin typeface="Calibri Light" panose="020F0302020204030204" pitchFamily="34" charset="0"/>
              </a:rPr>
              <a:t>R	[</a:t>
            </a:r>
            <a:r>
              <a:rPr lang="en-US" dirty="0">
                <a:latin typeface="Symbol" panose="05050102010706020507" pitchFamily="18" charset="2"/>
              </a:rPr>
              <a:t>W</a:t>
            </a:r>
            <a:r>
              <a:rPr lang="en-US" dirty="0">
                <a:latin typeface="Calibri Light" panose="020F0302020204030204" pitchFamily="34" charset="0"/>
              </a:rPr>
              <a:t>]	total (not per coil) resistance</a:t>
            </a:r>
          </a:p>
          <a:p>
            <a:pPr>
              <a:spcBef>
                <a:spcPts val="52"/>
              </a:spcBef>
              <a:tabLst>
                <a:tab pos="371854" algn="l"/>
                <a:tab pos="839138" algn="l"/>
              </a:tabLst>
            </a:pPr>
            <a:r>
              <a:rPr lang="en-US" dirty="0">
                <a:latin typeface="Symbol" panose="05050102010706020507" pitchFamily="18" charset="2"/>
              </a:rPr>
              <a:t>r</a:t>
            </a:r>
            <a:r>
              <a:rPr lang="en-US" dirty="0">
                <a:latin typeface="Calibri Light" panose="020F0302020204030204" pitchFamily="34" charset="0"/>
              </a:rPr>
              <a:t>	[</a:t>
            </a:r>
            <a:r>
              <a:rPr lang="en-US" dirty="0">
                <a:latin typeface="Symbol" panose="05050102010706020507" pitchFamily="18" charset="2"/>
              </a:rPr>
              <a:t>W</a:t>
            </a:r>
            <a:r>
              <a:rPr lang="en-US" dirty="0">
                <a:latin typeface="Calibri Light" panose="020F0302020204030204" pitchFamily="34" charset="0"/>
              </a:rPr>
              <a:t>m]	resistivity, </a:t>
            </a:r>
            <a:r>
              <a:rPr lang="en-GB" kern="0" dirty="0">
                <a:latin typeface="Calibri Light" panose="020F0302020204030204" pitchFamily="34" charset="0"/>
              </a:rPr>
              <a:t>1.72∙10</a:t>
            </a:r>
            <a:r>
              <a:rPr lang="en-GB" kern="0" baseline="30000" dirty="0">
                <a:latin typeface="Calibri Light" panose="020F0302020204030204" pitchFamily="34" charset="0"/>
              </a:rPr>
              <a:t>-8</a:t>
            </a:r>
            <a:r>
              <a:rPr lang="en-GB" kern="0" dirty="0">
                <a:latin typeface="Calibri Light" panose="020F0302020204030204" pitchFamily="34" charset="0"/>
              </a:rPr>
              <a:t> </a:t>
            </a:r>
            <a:r>
              <a:rPr lang="en-US" dirty="0">
                <a:latin typeface="Symbol" panose="05050102010706020507" pitchFamily="18" charset="2"/>
              </a:rPr>
              <a:t>W</a:t>
            </a:r>
            <a:r>
              <a:rPr lang="en-US" dirty="0">
                <a:latin typeface="Calibri Light" panose="020F0302020204030204" pitchFamily="34" charset="0"/>
              </a:rPr>
              <a:t>m </a:t>
            </a:r>
            <a:r>
              <a:rPr lang="en-GB" kern="0" dirty="0">
                <a:latin typeface="Calibri Light" panose="020F0302020204030204" pitchFamily="34" charset="0"/>
              </a:rPr>
              <a:t>for Cu, 2.65∙10</a:t>
            </a:r>
            <a:r>
              <a:rPr lang="en-GB" kern="0" baseline="30000" dirty="0">
                <a:latin typeface="Calibri Light" panose="020F0302020204030204" pitchFamily="34" charset="0"/>
              </a:rPr>
              <a:t>-8</a:t>
            </a:r>
            <a:r>
              <a:rPr lang="en-GB" kern="0" dirty="0">
                <a:latin typeface="Calibri Light" panose="020F0302020204030204" pitchFamily="34" charset="0"/>
              </a:rPr>
              <a:t> </a:t>
            </a:r>
            <a:r>
              <a:rPr lang="en-US" dirty="0">
                <a:latin typeface="Symbol" panose="05050102010706020507" pitchFamily="18" charset="2"/>
              </a:rPr>
              <a:t>W</a:t>
            </a:r>
            <a:r>
              <a:rPr lang="en-US" dirty="0">
                <a:latin typeface="Calibri Light" panose="020F0302020204030204" pitchFamily="34" charset="0"/>
              </a:rPr>
              <a:t>m </a:t>
            </a:r>
            <a:r>
              <a:rPr lang="en-GB" kern="0" dirty="0">
                <a:latin typeface="Calibri Light" panose="020F0302020204030204" pitchFamily="34" charset="0"/>
              </a:rPr>
              <a:t>for Al, at 20 °C</a:t>
            </a:r>
          </a:p>
          <a:p>
            <a:pPr>
              <a:spcBef>
                <a:spcPts val="52"/>
              </a:spcBef>
              <a:tabLst>
                <a:tab pos="371854" algn="l"/>
                <a:tab pos="839138" algn="l"/>
              </a:tabLst>
            </a:pPr>
            <a:r>
              <a:rPr lang="en-US" dirty="0" err="1">
                <a:latin typeface="Calibri Light" panose="020F0302020204030204" pitchFamily="34" charset="0"/>
              </a:rPr>
              <a:t>L</a:t>
            </a:r>
            <a:r>
              <a:rPr lang="en-US" baseline="-25000" dirty="0" err="1">
                <a:latin typeface="Calibri Light" panose="020F0302020204030204" pitchFamily="34" charset="0"/>
              </a:rPr>
              <a:t>turn</a:t>
            </a:r>
            <a:r>
              <a:rPr lang="en-US" dirty="0">
                <a:latin typeface="Calibri Light" panose="020F0302020204030204" pitchFamily="34" charset="0"/>
              </a:rPr>
              <a:t>	[m]	average length of a coil turn</a:t>
            </a:r>
          </a:p>
          <a:p>
            <a:pPr>
              <a:spcBef>
                <a:spcPts val="52"/>
              </a:spcBef>
              <a:tabLst>
                <a:tab pos="371854" algn="l"/>
                <a:tab pos="839138" algn="l"/>
              </a:tabLst>
            </a:pPr>
            <a:r>
              <a:rPr lang="en-US" dirty="0" err="1">
                <a:latin typeface="Calibri Light" panose="020F0302020204030204" pitchFamily="34" charset="0"/>
              </a:rPr>
              <a:t>A</a:t>
            </a:r>
            <a:r>
              <a:rPr lang="en-US" baseline="-25000" dirty="0" err="1">
                <a:latin typeface="Calibri Light" panose="020F0302020204030204" pitchFamily="34" charset="0"/>
              </a:rPr>
              <a:t>cond</a:t>
            </a:r>
            <a:r>
              <a:rPr lang="en-US" dirty="0">
                <a:latin typeface="Calibri Light" panose="020F0302020204030204" pitchFamily="34" charset="0"/>
              </a:rPr>
              <a:t> 	[m</a:t>
            </a:r>
            <a:r>
              <a:rPr lang="en-US" baseline="30000" dirty="0">
                <a:latin typeface="Calibri Light" panose="020F0302020204030204" pitchFamily="34" charset="0"/>
              </a:rPr>
              <a:t>2</a:t>
            </a:r>
            <a:r>
              <a:rPr lang="en-US" dirty="0">
                <a:latin typeface="Calibri Light" panose="020F0302020204030204" pitchFamily="34" charset="0"/>
              </a:rPr>
              <a:t>]	cross section of a single conductor (counting only the metal)</a:t>
            </a:r>
          </a:p>
          <a:p>
            <a:pPr>
              <a:tabLst>
                <a:tab pos="371854" algn="l"/>
                <a:tab pos="839138" algn="l"/>
              </a:tabLst>
            </a:pPr>
            <a:endParaRPr lang="en-US" sz="600" baseline="30000" dirty="0">
              <a:latin typeface="Calibri Light" panose="020F0302020204030204" pitchFamily="34" charset="0"/>
            </a:endParaRPr>
          </a:p>
          <a:p>
            <a:r>
              <a:rPr lang="en-US" dirty="0">
                <a:latin typeface="Calibri Light" panose="020F0302020204030204" pitchFamily="34" charset="0"/>
              </a:rPr>
              <a:t>The </a:t>
            </a:r>
            <a:r>
              <a:rPr lang="en-US" u="sng" dirty="0">
                <a:latin typeface="Calibri Light" panose="020F0302020204030204" pitchFamily="34" charset="0"/>
              </a:rPr>
              <a:t>Ampere-turns</a:t>
            </a:r>
            <a:r>
              <a:rPr lang="en-US" dirty="0">
                <a:latin typeface="Calibri Light" panose="020F0302020204030204" pitchFamily="34" charset="0"/>
              </a:rPr>
              <a:t> NI depend now quadratically on the gap (r</a:t>
            </a:r>
            <a:r>
              <a:rPr lang="en-US" baseline="30000" dirty="0">
                <a:latin typeface="Calibri Light" panose="020F0302020204030204" pitchFamily="34" charset="0"/>
              </a:rPr>
              <a:t>2</a:t>
            </a:r>
            <a:r>
              <a:rPr lang="en-US" dirty="0">
                <a:latin typeface="Calibri Light" panose="020F0302020204030204" pitchFamily="34" charset="0"/>
              </a:rPr>
              <a:t>), not linearly as in the dipoles. The derivation is similar to that for the dipoles and it can be found in the references, ex. [4] and [6].</a:t>
            </a:r>
          </a:p>
          <a:p>
            <a:r>
              <a:rPr lang="en-US" dirty="0">
                <a:latin typeface="Calibri Light" panose="020F0302020204030204" pitchFamily="34" charset="0"/>
              </a:rPr>
              <a:t>For the </a:t>
            </a:r>
            <a:r>
              <a:rPr lang="en-US" u="sng" dirty="0">
                <a:latin typeface="Calibri Light" panose="020F0302020204030204" pitchFamily="34" charset="0"/>
              </a:rPr>
              <a:t>inductance</a:t>
            </a:r>
            <a:r>
              <a:rPr lang="en-US" dirty="0">
                <a:latin typeface="Calibri Light" panose="020F0302020204030204" pitchFamily="34" charset="0"/>
              </a:rPr>
              <a:t>, there is an approximate formula in [2]. For short magnets, 3D simulations or measurements are needed.</a:t>
            </a:r>
          </a:p>
          <a:p>
            <a:r>
              <a:rPr lang="en-US" dirty="0">
                <a:latin typeface="Calibri Light" panose="020F0302020204030204" pitchFamily="34" charset="0"/>
              </a:rPr>
              <a:t>The </a:t>
            </a:r>
            <a:r>
              <a:rPr lang="en-US" u="sng" dirty="0">
                <a:latin typeface="Calibri Light" panose="020F0302020204030204" pitchFamily="34" charset="0"/>
              </a:rPr>
              <a:t>resistive power</a:t>
            </a:r>
            <a:r>
              <a:rPr lang="en-US" dirty="0">
                <a:latin typeface="Calibri Light" panose="020F0302020204030204" pitchFamily="34" charset="0"/>
              </a:rPr>
              <a:t> can be computed from the current and the resistance, as for the dipoles.</a:t>
            </a:r>
          </a:p>
        </p:txBody>
      </p:sp>
    </p:spTree>
    <p:extLst>
      <p:ext uri="{BB962C8B-B14F-4D97-AF65-F5344CB8AC3E}">
        <p14:creationId xmlns:p14="http://schemas.microsoft.com/office/powerpoint/2010/main" val="198939213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It can be shown – see for ex. [1] – that the </a:t>
            </a:r>
            <a:r>
              <a:rPr lang="en-US" b="1" dirty="0">
                <a:latin typeface="Calibri Light" panose="020F0302020204030204" pitchFamily="34" charset="0"/>
              </a:rPr>
              <a:t>ideal pole profiles </a:t>
            </a:r>
            <a:r>
              <a:rPr lang="en-US" dirty="0">
                <a:latin typeface="Calibri Light" panose="020F0302020204030204" pitchFamily="34" charset="0"/>
              </a:rPr>
              <a:t>are </a:t>
            </a:r>
            <a:r>
              <a:rPr lang="en-US" b="1" dirty="0">
                <a:latin typeface="Calibri Light" panose="020F0302020204030204" pitchFamily="34" charset="0"/>
              </a:rPr>
              <a:t>curves of constant scalar potential</a:t>
            </a:r>
            <a:r>
              <a:rPr lang="en-US" dirty="0">
                <a:latin typeface="Calibri Light" panose="020F0302020204030204" pitchFamily="34" charset="0"/>
              </a:rPr>
              <a:t>. This follows from the definition of the scalar potential itself (not covered here) and from the fact that the </a:t>
            </a:r>
            <a:r>
              <a:rPr lang="en-US" b="1" dirty="0">
                <a:latin typeface="Calibri Light" panose="020F0302020204030204" pitchFamily="34" charset="0"/>
              </a:rPr>
              <a:t>flux lines are perpendicular to the iron pole</a:t>
            </a:r>
            <a:r>
              <a:rPr lang="en-US" dirty="0">
                <a:latin typeface="Calibri Light" panose="020F0302020204030204" pitchFamily="34" charset="0"/>
              </a:rPr>
              <a:t>, </a:t>
            </a:r>
            <a:r>
              <a:rPr lang="en-US" b="1" dirty="0">
                <a:latin typeface="Calibri Light" panose="020F0302020204030204" pitchFamily="34" charset="0"/>
              </a:rPr>
              <a:t>if the iron permeability is infinite</a:t>
            </a:r>
            <a:r>
              <a:rPr lang="en-US" dirty="0">
                <a:latin typeface="Calibri Light" panose="020F0302020204030204" pitchFamily="34" charset="0"/>
              </a:rPr>
              <a:t>.</a:t>
            </a:r>
          </a:p>
          <a:p>
            <a:endParaRPr lang="en-US" sz="800" dirty="0">
              <a:latin typeface="Calibri Light" panose="020F0302020204030204" pitchFamily="34" charset="0"/>
            </a:endParaRPr>
          </a:p>
          <a:p>
            <a:r>
              <a:rPr lang="en-US" dirty="0">
                <a:latin typeface="Calibri Light" panose="020F0302020204030204" pitchFamily="34" charset="0"/>
              </a:rPr>
              <a:t>The expressions are quite neat in </a:t>
            </a:r>
            <a:r>
              <a:rPr lang="en-US" b="1" dirty="0">
                <a:latin typeface="Calibri Light" panose="020F0302020204030204" pitchFamily="34" charset="0"/>
              </a:rPr>
              <a:t>polar coordinates</a:t>
            </a:r>
            <a:r>
              <a:rPr lang="en-US" dirty="0">
                <a:latin typeface="Calibri Light" panose="020F0302020204030204" pitchFamily="34" charset="0"/>
              </a:rPr>
              <a:t>, though they become cumbersome – already for a sextupole – in </a:t>
            </a:r>
            <a:r>
              <a:rPr lang="en-US" b="1" dirty="0">
                <a:latin typeface="Calibri Light" panose="020F0302020204030204" pitchFamily="34" charset="0"/>
              </a:rPr>
              <a:t>Cartesian coordinates</a:t>
            </a:r>
            <a:r>
              <a:rPr lang="en-US" dirty="0">
                <a:latin typeface="Calibri Light" panose="020F0302020204030204" pitchFamily="34" charset="0"/>
              </a:rPr>
              <a:t>. </a:t>
            </a:r>
          </a:p>
          <a:p>
            <a:endParaRPr lang="en-US" sz="800" dirty="0">
              <a:latin typeface="Calibri Light" panose="020F0302020204030204" pitchFamily="34" charset="0"/>
            </a:endParaRPr>
          </a:p>
          <a:p>
            <a:r>
              <a:rPr lang="en-US" dirty="0">
                <a:latin typeface="Calibri Light" panose="020F0302020204030204" pitchFamily="34" charset="0"/>
              </a:rPr>
              <a:t>The ideal pole profile for a </a:t>
            </a:r>
            <a:r>
              <a:rPr lang="en-US" b="1" u="none" dirty="0">
                <a:latin typeface="Calibri Light" panose="020F0302020204030204" pitchFamily="34" charset="0"/>
              </a:rPr>
              <a:t>dipole</a:t>
            </a:r>
            <a:r>
              <a:rPr lang="en-US" dirty="0">
                <a:latin typeface="Calibri Light" panose="020F0302020204030204" pitchFamily="34" charset="0"/>
              </a:rPr>
              <a:t> is simply a </a:t>
            </a:r>
            <a:r>
              <a:rPr lang="en-US" b="1" u="none" dirty="0">
                <a:latin typeface="Calibri Light" panose="020F0302020204030204" pitchFamily="34" charset="0"/>
              </a:rPr>
              <a:t>straight line</a:t>
            </a:r>
            <a:r>
              <a:rPr lang="en-US" dirty="0">
                <a:latin typeface="Calibri Light" panose="020F0302020204030204" pitchFamily="34" charset="0"/>
              </a:rPr>
              <a:t>.</a:t>
            </a:r>
          </a:p>
          <a:p>
            <a:endParaRPr lang="en-US" sz="800" dirty="0">
              <a:latin typeface="Calibri Light" panose="020F0302020204030204" pitchFamily="34" charset="0"/>
            </a:endParaRPr>
          </a:p>
          <a:p>
            <a:r>
              <a:rPr lang="en-US" dirty="0">
                <a:latin typeface="Calibri Light" panose="020F0302020204030204" pitchFamily="34" charset="0"/>
              </a:rPr>
              <a:t>The ideal pole profile for a </a:t>
            </a:r>
            <a:r>
              <a:rPr lang="en-US" b="1" u="none" dirty="0">
                <a:latin typeface="Calibri Light" panose="020F0302020204030204" pitchFamily="34" charset="0"/>
              </a:rPr>
              <a:t>quadrupole</a:t>
            </a:r>
            <a:r>
              <a:rPr lang="en-US" dirty="0">
                <a:latin typeface="Calibri Light" panose="020F0302020204030204" pitchFamily="34" charset="0"/>
              </a:rPr>
              <a:t> is a </a:t>
            </a:r>
            <a:r>
              <a:rPr lang="en-US" b="1" u="none" dirty="0">
                <a:latin typeface="Calibri Light" panose="020F0302020204030204" pitchFamily="34" charset="0"/>
              </a:rPr>
              <a:t>hyperbola</a:t>
            </a:r>
            <a:r>
              <a:rPr lang="en-US" dirty="0">
                <a:latin typeface="Calibri Light" panose="020F0302020204030204" pitchFamily="34" charset="0"/>
              </a:rPr>
              <a:t>. </a:t>
            </a:r>
          </a:p>
          <a:p>
            <a:endParaRPr lang="en-US" sz="800" dirty="0">
              <a:latin typeface="Calibri Light" panose="020F0302020204030204" pitchFamily="34" charset="0"/>
            </a:endParaRPr>
          </a:p>
          <a:p>
            <a:r>
              <a:rPr lang="en-US" dirty="0">
                <a:latin typeface="Calibri Light" panose="020F0302020204030204" pitchFamily="34" charset="0"/>
              </a:rPr>
              <a:t>In my opinion, these formulae are more of academic interest, as anyway the </a:t>
            </a:r>
            <a:r>
              <a:rPr lang="en-US" b="1" dirty="0">
                <a:latin typeface="Calibri Light" panose="020F0302020204030204" pitchFamily="34" charset="0"/>
              </a:rPr>
              <a:t>pole is of finite width </a:t>
            </a:r>
            <a:r>
              <a:rPr lang="en-US" dirty="0">
                <a:latin typeface="Calibri Light" panose="020F0302020204030204" pitchFamily="34" charset="0"/>
              </a:rPr>
              <a:t>and its profile is optimized using some simulation tools. My personal preference is for simple profiles – i.e., profiles that </a:t>
            </a:r>
            <a:r>
              <a:rPr lang="en-US" b="1" dirty="0">
                <a:latin typeface="Calibri Light" panose="020F0302020204030204" pitchFamily="34" charset="0"/>
              </a:rPr>
              <a:t>can be described with line segments and circular arcs</a:t>
            </a:r>
            <a:r>
              <a:rPr lang="en-US" dirty="0">
                <a:latin typeface="Calibri Light" panose="020F0302020204030204" pitchFamily="34" charset="0"/>
              </a:rPr>
              <a:t>. This is often possible without any detrimental effect on field quality, especially when the pole is not very wide. </a:t>
            </a:r>
          </a:p>
          <a:p>
            <a:endParaRPr lang="en-US" sz="800" dirty="0">
              <a:latin typeface="Calibri Light" panose="020F0302020204030204" pitchFamily="34" charset="0"/>
            </a:endParaRPr>
          </a:p>
          <a:p>
            <a:r>
              <a:rPr lang="en-US" dirty="0">
                <a:latin typeface="Calibri Light" panose="020F0302020204030204" pitchFamily="34" charset="0"/>
              </a:rPr>
              <a:t>All these profiles can be derived also using conformal mapping. There is quite a bit of elegant complex mathematics in it, details can be found in some of the references.</a:t>
            </a:r>
            <a:endParaRPr lang="en-US" baseline="0" dirty="0">
              <a:latin typeface="Calibri Light" panose="020F0302020204030204" pitchFamily="34" charset="0"/>
            </a:endParaRPr>
          </a:p>
        </p:txBody>
      </p:sp>
    </p:spTree>
    <p:extLst>
      <p:ext uri="{BB962C8B-B14F-4D97-AF65-F5344CB8AC3E}">
        <p14:creationId xmlns:p14="http://schemas.microsoft.com/office/powerpoint/2010/main" val="1937453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This</a:t>
            </a:r>
            <a:r>
              <a:rPr lang="en-US" baseline="0" dirty="0">
                <a:latin typeface="Calibri Light" panose="020F0302020204030204" pitchFamily="34" charset="0"/>
              </a:rPr>
              <a:t> </a:t>
            </a:r>
            <a:r>
              <a:rPr lang="en-US" u="sng" baseline="0" dirty="0">
                <a:latin typeface="Calibri Light" panose="020F0302020204030204" pitchFamily="34" charset="0"/>
              </a:rPr>
              <a:t>cyclotron</a:t>
            </a:r>
            <a:r>
              <a:rPr lang="en-US" baseline="0" dirty="0">
                <a:latin typeface="Calibri Light" panose="020F0302020204030204" pitchFamily="34" charset="0"/>
              </a:rPr>
              <a:t> </a:t>
            </a:r>
            <a:r>
              <a:rPr lang="en-US" dirty="0">
                <a:latin typeface="Calibri Light" panose="020F0302020204030204" pitchFamily="34" charset="0"/>
              </a:rPr>
              <a:t>magnet</a:t>
            </a:r>
            <a:r>
              <a:rPr lang="en-US" baseline="0" dirty="0">
                <a:latin typeface="Calibri Light" panose="020F0302020204030204" pitchFamily="34" charset="0"/>
              </a:rPr>
              <a:t> was built with 4000 tons of iron and 300 tons of copper. The maximum field was 2.34 T, for a dissipated power of 2.5 MW. </a:t>
            </a:r>
            <a:r>
              <a:rPr lang="en-GB" dirty="0">
                <a:latin typeface="Calibri Light" panose="020F0302020204030204" pitchFamily="34" charset="0"/>
              </a:rPr>
              <a:t>By the way, that should be the largest single-magnet (synchro)cyclotron ever built.</a:t>
            </a:r>
          </a:p>
          <a:p>
            <a:endParaRPr lang="en-GB" dirty="0">
              <a:latin typeface="Calibri Light" panose="020F0302020204030204" pitchFamily="34" charset="0"/>
            </a:endParaRPr>
          </a:p>
          <a:p>
            <a:r>
              <a:rPr lang="en-GB" dirty="0">
                <a:latin typeface="Calibri Light" panose="020F0302020204030204" pitchFamily="34" charset="0"/>
              </a:rPr>
              <a:t>It was able to accelerate protons up to 730 MeV.  The CERN synchrocyclotron made it up to (only) 600 MeV. </a:t>
            </a:r>
            <a:endParaRPr lang="en-US" baseline="0" dirty="0">
              <a:latin typeface="Calibri Light" panose="020F0302020204030204" pitchFamily="34" charset="0"/>
            </a:endParaRPr>
          </a:p>
          <a:p>
            <a:endParaRPr lang="en-US" baseline="0" dirty="0">
              <a:latin typeface="Calibri Light" panose="020F0302020204030204" pitchFamily="34" charset="0"/>
            </a:endParaRPr>
          </a:p>
          <a:p>
            <a:r>
              <a:rPr lang="en-US" baseline="0" dirty="0">
                <a:latin typeface="Calibri Light" panose="020F0302020204030204" pitchFamily="34" charset="0"/>
              </a:rPr>
              <a:t>We will not look into this kind of accelerator magnets, sticking to the ones found in (strong focusing) </a:t>
            </a:r>
            <a:r>
              <a:rPr lang="en-US" u="sng" baseline="0" dirty="0">
                <a:latin typeface="Calibri Light" panose="020F0302020204030204" pitchFamily="34" charset="0"/>
              </a:rPr>
              <a:t>synchrotrons</a:t>
            </a:r>
            <a:r>
              <a:rPr lang="en-US" baseline="0" dirty="0">
                <a:latin typeface="Calibri Light" panose="020F0302020204030204" pitchFamily="34" charset="0"/>
              </a:rPr>
              <a:t> and related </a:t>
            </a:r>
            <a:r>
              <a:rPr lang="en-US" u="sng" baseline="0" dirty="0">
                <a:latin typeface="Calibri Light" panose="020F0302020204030204" pitchFamily="34" charset="0"/>
              </a:rPr>
              <a:t>transfer lines</a:t>
            </a:r>
            <a:r>
              <a:rPr lang="en-US" baseline="0" dirty="0">
                <a:latin typeface="Calibri Light" panose="020F0302020204030204" pitchFamily="34" charset="0"/>
              </a:rPr>
              <a:t>.</a:t>
            </a: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351724027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As an example of theoretical vs. real pole tip profile, we consider the quadrupoles for the SESAME light source.</a:t>
            </a:r>
          </a:p>
          <a:p>
            <a:endParaRPr lang="en-US" dirty="0">
              <a:latin typeface="Calibri Light" panose="020F0302020204030204" pitchFamily="34" charset="0"/>
            </a:endParaRPr>
          </a:p>
          <a:p>
            <a:r>
              <a:rPr lang="en-US" dirty="0">
                <a:latin typeface="Calibri Light" panose="020F0302020204030204" pitchFamily="34" charset="0"/>
              </a:rPr>
              <a:t>The </a:t>
            </a:r>
            <a:r>
              <a:rPr lang="en-US" b="1" dirty="0">
                <a:latin typeface="Calibri Light" panose="020F0302020204030204" pitchFamily="34" charset="0"/>
              </a:rPr>
              <a:t>hyperbola</a:t>
            </a:r>
            <a:r>
              <a:rPr lang="en-US" dirty="0">
                <a:latin typeface="Calibri Light" panose="020F0302020204030204" pitchFamily="34" charset="0"/>
              </a:rPr>
              <a:t> </a:t>
            </a:r>
            <a:r>
              <a:rPr lang="en-US" b="1" dirty="0">
                <a:latin typeface="Calibri Light" panose="020F0302020204030204" pitchFamily="34" charset="0"/>
              </a:rPr>
              <a:t>extends till infinity</a:t>
            </a:r>
            <a:r>
              <a:rPr lang="en-US" dirty="0">
                <a:latin typeface="Calibri Light" panose="020F0302020204030204" pitchFamily="34" charset="0"/>
              </a:rPr>
              <a:t>, without space for the coils: this is </a:t>
            </a:r>
            <a:r>
              <a:rPr lang="en-US" b="1" dirty="0">
                <a:latin typeface="Calibri Light" panose="020F0302020204030204" pitchFamily="34" charset="0"/>
              </a:rPr>
              <a:t>not practical</a:t>
            </a:r>
            <a:r>
              <a:rPr lang="en-US" dirty="0">
                <a:latin typeface="Calibri Light" panose="020F0302020204030204" pitchFamily="34" charset="0"/>
              </a:rPr>
              <a:t>. The </a:t>
            </a:r>
            <a:r>
              <a:rPr lang="en-US" b="1" dirty="0">
                <a:latin typeface="Calibri Light" panose="020F0302020204030204" pitchFamily="34" charset="0"/>
              </a:rPr>
              <a:t>real pole </a:t>
            </a:r>
            <a:r>
              <a:rPr lang="en-US" dirty="0">
                <a:latin typeface="Calibri Light" panose="020F0302020204030204" pitchFamily="34" charset="0"/>
              </a:rPr>
              <a:t>shape is not far from the theoretical one, and then it is </a:t>
            </a:r>
            <a:r>
              <a:rPr lang="en-US" b="1" dirty="0">
                <a:latin typeface="Calibri Light" panose="020F0302020204030204" pitchFamily="34" charset="0"/>
              </a:rPr>
              <a:t>terminated with </a:t>
            </a:r>
            <a:r>
              <a:rPr lang="en-US" b="1" u="sng" dirty="0">
                <a:latin typeface="Calibri Light" panose="020F0302020204030204" pitchFamily="34" charset="0"/>
              </a:rPr>
              <a:t>shims</a:t>
            </a:r>
            <a:r>
              <a:rPr lang="en-US" dirty="0">
                <a:latin typeface="Calibri Light" panose="020F0302020204030204" pitchFamily="34" charset="0"/>
              </a:rPr>
              <a:t>, which are used at the design stage to minimize the allowed harmonics, that is, to </a:t>
            </a:r>
            <a:r>
              <a:rPr lang="en-US" b="1" dirty="0">
                <a:latin typeface="Calibri Light" panose="020F0302020204030204" pitchFamily="34" charset="0"/>
              </a:rPr>
              <a:t>improve field quality</a:t>
            </a:r>
            <a:r>
              <a:rPr lang="en-US" dirty="0">
                <a:latin typeface="Calibri Light" panose="020F0302020204030204" pitchFamily="34" charset="0"/>
              </a:rPr>
              <a:t>. In a way, those </a:t>
            </a:r>
            <a:r>
              <a:rPr lang="en-US" b="1" dirty="0">
                <a:latin typeface="Calibri Light" panose="020F0302020204030204" pitchFamily="34" charset="0"/>
              </a:rPr>
              <a:t>shims</a:t>
            </a:r>
            <a:r>
              <a:rPr lang="en-US" dirty="0">
                <a:latin typeface="Calibri Light" panose="020F0302020204030204" pitchFamily="34" charset="0"/>
              </a:rPr>
              <a:t> </a:t>
            </a:r>
            <a:r>
              <a:rPr lang="en-US" b="1" dirty="0">
                <a:latin typeface="Calibri Light" panose="020F0302020204030204" pitchFamily="34" charset="0"/>
              </a:rPr>
              <a:t>bring in extra material</a:t>
            </a:r>
            <a:r>
              <a:rPr lang="en-US" dirty="0">
                <a:latin typeface="Calibri Light" panose="020F0302020204030204" pitchFamily="34" charset="0"/>
              </a:rPr>
              <a:t>, which is in a way </a:t>
            </a:r>
            <a:r>
              <a:rPr lang="en-US" b="1" dirty="0">
                <a:latin typeface="Calibri Light" panose="020F0302020204030204" pitchFamily="34" charset="0"/>
              </a:rPr>
              <a:t>substituting the one going all the way to infinity </a:t>
            </a:r>
            <a:r>
              <a:rPr lang="en-US" dirty="0">
                <a:latin typeface="Calibri Light" panose="020F0302020204030204" pitchFamily="34" charset="0"/>
              </a:rPr>
              <a:t>in the theoretical profiles.</a:t>
            </a:r>
          </a:p>
          <a:p>
            <a:endParaRPr lang="en-US" dirty="0">
              <a:latin typeface="Calibri Light" panose="020F0302020204030204" pitchFamily="34" charset="0"/>
            </a:endParaRPr>
          </a:p>
          <a:p>
            <a:r>
              <a:rPr lang="en-US" dirty="0">
                <a:latin typeface="Calibri Light" panose="020F0302020204030204" pitchFamily="34" charset="0"/>
              </a:rPr>
              <a:t>In this specific case, the central part of the pole tip is not a hyperbola and the profile is described with lines and circular arcs – with no compromise on field quality. When designing the pole tip in 2D (with OPERA), the starting point for the radius of the central part of the pole was the curvature radius of the theoretical hyperbola – which turns out for a quadrupole to be simply equal to the aperture radius itself, 35 mm in this case. </a:t>
            </a:r>
          </a:p>
        </p:txBody>
      </p:sp>
    </p:spTree>
    <p:extLst>
      <p:ext uri="{BB962C8B-B14F-4D97-AF65-F5344CB8AC3E}">
        <p14:creationId xmlns:p14="http://schemas.microsoft.com/office/powerpoint/2010/main" val="159497865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 ideal </a:t>
            </a:r>
            <a:r>
              <a:rPr lang="en-US" dirty="0">
                <a:latin typeface="Calibri Light" panose="020F0302020204030204" pitchFamily="34" charset="0"/>
              </a:rPr>
              <a:t>poles for a dipole are </a:t>
            </a:r>
            <a:r>
              <a:rPr lang="en-US" baseline="0" dirty="0">
                <a:latin typeface="Calibri Light" panose="020F0302020204030204" pitchFamily="34" charset="0"/>
              </a:rPr>
              <a:t>two infinite</a:t>
            </a:r>
            <a:r>
              <a:rPr lang="en-US" dirty="0">
                <a:latin typeface="Calibri Light" panose="020F0302020204030204" pitchFamily="34" charset="0"/>
              </a:rPr>
              <a:t> parallel lines. Wide poles indeed help for field quality – though they need to be terminated somewhere. At the extremes, </a:t>
            </a:r>
            <a:r>
              <a:rPr lang="en-US" b="1" u="sng" dirty="0">
                <a:latin typeface="Calibri Light" panose="020F0302020204030204" pitchFamily="34" charset="0"/>
              </a:rPr>
              <a:t>shims</a:t>
            </a:r>
            <a:r>
              <a:rPr lang="en-US" dirty="0">
                <a:latin typeface="Calibri Light" panose="020F0302020204030204" pitchFamily="34" charset="0"/>
              </a:rPr>
              <a:t> are then introduced. For long magnets, their size and shape can be simulated in 2D to optimize the field quality. The real field quality will depend also on the mechanical tolerances and the possible asymmetry in the magnetic properties of the material.</a:t>
            </a:r>
          </a:p>
          <a:p>
            <a:endParaRPr lang="en-US" u="sng" baseline="0" dirty="0">
              <a:latin typeface="Calibri Light" panose="020F0302020204030204" pitchFamily="34" charset="0"/>
            </a:endParaRPr>
          </a:p>
          <a:p>
            <a:r>
              <a:rPr lang="en-US" dirty="0">
                <a:latin typeface="Calibri Light" panose="020F0302020204030204" pitchFamily="34" charset="0"/>
              </a:rPr>
              <a:t>Here the lamination for the LEP magnets is shown, where about ¼ of the pole width is actually used for shims.</a:t>
            </a:r>
          </a:p>
          <a:p>
            <a:endParaRPr lang="en-US" baseline="0" dirty="0">
              <a:latin typeface="Calibri Light" panose="020F0302020204030204" pitchFamily="34" charset="0"/>
            </a:endParaRPr>
          </a:p>
          <a:p>
            <a:r>
              <a:rPr lang="en-US" dirty="0">
                <a:latin typeface="Calibri Light" panose="020F0302020204030204" pitchFamily="34" charset="0"/>
              </a:rPr>
              <a:t>These magnets were rather particular – see the right picture. The top field was only 110 </a:t>
            </a:r>
            <a:r>
              <a:rPr lang="en-US" dirty="0" err="1">
                <a:latin typeface="Calibri Light" panose="020F0302020204030204" pitchFamily="34" charset="0"/>
              </a:rPr>
              <a:t>mT</a:t>
            </a:r>
            <a:r>
              <a:rPr lang="en-US" dirty="0">
                <a:latin typeface="Calibri Light" panose="020F0302020204030204" pitchFamily="34" charset="0"/>
              </a:rPr>
              <a:t>, which allowed the yoke to be made in </a:t>
            </a:r>
            <a:r>
              <a:rPr lang="en-US" b="1" dirty="0">
                <a:latin typeface="Calibri Light" panose="020F0302020204030204" pitchFamily="34" charset="0"/>
              </a:rPr>
              <a:t>steel / concrete</a:t>
            </a:r>
            <a:r>
              <a:rPr lang="en-US" dirty="0">
                <a:latin typeface="Calibri Light" panose="020F0302020204030204" pitchFamily="34" charset="0"/>
              </a:rPr>
              <a:t>, with the steel being 30% in volume. This is referred to as </a:t>
            </a:r>
            <a:r>
              <a:rPr lang="en-US" u="sng" dirty="0">
                <a:latin typeface="Calibri Light" panose="020F0302020204030204" pitchFamily="34" charset="0"/>
              </a:rPr>
              <a:t>dilution</a:t>
            </a:r>
            <a:r>
              <a:rPr lang="en-US" dirty="0">
                <a:latin typeface="Calibri Light" panose="020F0302020204030204" pitchFamily="34" charset="0"/>
              </a:rPr>
              <a:t>. We say that the </a:t>
            </a:r>
            <a:r>
              <a:rPr lang="en-US" u="sng" dirty="0">
                <a:latin typeface="Calibri Light" panose="020F0302020204030204" pitchFamily="34" charset="0"/>
              </a:rPr>
              <a:t>stacking factor</a:t>
            </a:r>
            <a:r>
              <a:rPr lang="en-US" dirty="0">
                <a:latin typeface="Calibri Light" panose="020F0302020204030204" pitchFamily="34" charset="0"/>
              </a:rPr>
              <a:t> is 0.30. In the great majority of cases, the stacking factor is above 97%; the few % unoccupied by iron is taken up by insulation in within the laminations and voids.</a:t>
            </a:r>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106880988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Looking along the </a:t>
            </a:r>
            <a:r>
              <a:rPr lang="en-US" b="1" baseline="0" dirty="0">
                <a:latin typeface="Calibri Light" panose="020F0302020204030204" pitchFamily="34" charset="0"/>
              </a:rPr>
              <a:t>longitudinal (z) direction</a:t>
            </a:r>
            <a:r>
              <a:rPr lang="en-US" baseline="0" dirty="0">
                <a:latin typeface="Calibri Light" panose="020F0302020204030204" pitchFamily="34" charset="0"/>
              </a:rPr>
              <a:t>, the field B</a:t>
            </a:r>
            <a:r>
              <a:rPr lang="en-US" dirty="0">
                <a:latin typeface="Calibri Light" panose="020F0302020204030204" pitchFamily="34" charset="0"/>
              </a:rPr>
              <a:t> is maximum at the center (z = 0) of the magnet, it is more or less constant till reaching the ends, where it rolls off to reach a 0 value outside. The </a:t>
            </a:r>
            <a:r>
              <a:rPr lang="en-US" b="1" dirty="0">
                <a:latin typeface="Calibri Light" panose="020F0302020204030204" pitchFamily="34" charset="0"/>
              </a:rPr>
              <a:t>magnetic length l</a:t>
            </a:r>
            <a:r>
              <a:rPr lang="en-US" b="1" baseline="-25000" dirty="0">
                <a:latin typeface="Calibri Light" panose="020F0302020204030204" pitchFamily="34" charset="0"/>
              </a:rPr>
              <a:t>m</a:t>
            </a:r>
            <a:r>
              <a:rPr lang="en-US" b="1" dirty="0">
                <a:latin typeface="Calibri Light" panose="020F0302020204030204" pitchFamily="34" charset="0"/>
              </a:rPr>
              <a:t> </a:t>
            </a:r>
            <a:r>
              <a:rPr lang="en-US" dirty="0">
                <a:latin typeface="Calibri Light" panose="020F0302020204030204" pitchFamily="34" charset="0"/>
              </a:rPr>
              <a:t>is defined as that </a:t>
            </a:r>
            <a:r>
              <a:rPr lang="en-US" b="1" dirty="0">
                <a:latin typeface="Calibri Light" panose="020F0302020204030204" pitchFamily="34" charset="0"/>
              </a:rPr>
              <a:t>length which – multiplied by the central field value B</a:t>
            </a:r>
            <a:r>
              <a:rPr lang="en-US" b="1" baseline="-25000" dirty="0">
                <a:latin typeface="Calibri Light" panose="020F0302020204030204" pitchFamily="34" charset="0"/>
              </a:rPr>
              <a:t>0</a:t>
            </a:r>
            <a:r>
              <a:rPr lang="en-US" b="1" dirty="0">
                <a:latin typeface="Calibri Light" panose="020F0302020204030204" pitchFamily="34" charset="0"/>
              </a:rPr>
              <a:t> – provides the same integrated field</a:t>
            </a:r>
            <a:r>
              <a:rPr lang="en-US" dirty="0">
                <a:latin typeface="Calibri Light" panose="020F0302020204030204" pitchFamily="34" charset="0"/>
              </a:rPr>
              <a:t>.</a:t>
            </a:r>
          </a:p>
          <a:p>
            <a:endParaRPr lang="en-US" baseline="0" dirty="0">
              <a:latin typeface="Calibri Light" panose="020F0302020204030204" pitchFamily="34" charset="0"/>
            </a:endParaRPr>
          </a:p>
          <a:p>
            <a:r>
              <a:rPr lang="en-US" dirty="0">
                <a:latin typeface="Calibri Light" panose="020F0302020204030204" pitchFamily="34" charset="0"/>
              </a:rPr>
              <a:t>The same holds substituting the field B with the gradient G, or with any multipole </a:t>
            </a:r>
            <a:r>
              <a:rPr lang="en-US" dirty="0" err="1">
                <a:latin typeface="Calibri Light" panose="020F0302020204030204" pitchFamily="34" charset="0"/>
              </a:rPr>
              <a:t>B</a:t>
            </a:r>
            <a:r>
              <a:rPr lang="en-US" baseline="-25000" dirty="0" err="1">
                <a:latin typeface="Calibri Light" panose="020F0302020204030204" pitchFamily="34" charset="0"/>
              </a:rPr>
              <a:t>n</a:t>
            </a:r>
            <a:r>
              <a:rPr lang="en-US" dirty="0">
                <a:latin typeface="Calibri Light" panose="020F0302020204030204" pitchFamily="34" charset="0"/>
              </a:rPr>
              <a:t>, A</a:t>
            </a:r>
            <a:r>
              <a:rPr lang="en-US" baseline="-25000" dirty="0">
                <a:latin typeface="Calibri Light" panose="020F0302020204030204" pitchFamily="34" charset="0"/>
              </a:rPr>
              <a:t>n</a:t>
            </a:r>
            <a:r>
              <a:rPr lang="en-US" dirty="0">
                <a:latin typeface="Calibri Light" panose="020F0302020204030204" pitchFamily="34" charset="0"/>
              </a:rPr>
              <a:t>. In this case, the integrals are carried out on the not-normalized (upper case) coefficients, and the normalized terms (lower case) are then obtained by dividing by the integral of the fundamental harmonic.</a:t>
            </a:r>
          </a:p>
          <a:p>
            <a:endParaRPr lang="en-US" baseline="0" dirty="0">
              <a:latin typeface="Calibri Light" panose="020F0302020204030204" pitchFamily="34" charset="0"/>
            </a:endParaRPr>
          </a:p>
          <a:p>
            <a:r>
              <a:rPr lang="en-US" dirty="0">
                <a:latin typeface="Calibri Light" panose="020F0302020204030204" pitchFamily="34" charset="0"/>
              </a:rPr>
              <a:t>For </a:t>
            </a:r>
            <a:r>
              <a:rPr lang="en-US" b="1" dirty="0">
                <a:latin typeface="Calibri Light" panose="020F0302020204030204" pitchFamily="34" charset="0"/>
              </a:rPr>
              <a:t>long magnets </a:t>
            </a:r>
            <a:r>
              <a:rPr lang="en-US" dirty="0">
                <a:latin typeface="Calibri Light" panose="020F0302020204030204" pitchFamily="34" charset="0"/>
              </a:rPr>
              <a:t>– where the longitudinal dimension is much larger than the gap – the </a:t>
            </a:r>
            <a:r>
              <a:rPr lang="en-US" b="1" dirty="0">
                <a:latin typeface="Calibri Light" panose="020F0302020204030204" pitchFamily="34" charset="0"/>
              </a:rPr>
              <a:t>behavior is dominated by the (long) central part</a:t>
            </a:r>
            <a:r>
              <a:rPr lang="en-US" dirty="0">
                <a:latin typeface="Calibri Light" panose="020F0302020204030204" pitchFamily="34" charset="0"/>
              </a:rPr>
              <a:t>, so taking the values of </a:t>
            </a:r>
            <a:r>
              <a:rPr lang="en-US" b="1" dirty="0">
                <a:latin typeface="Calibri Light" panose="020F0302020204030204" pitchFamily="34" charset="0"/>
              </a:rPr>
              <a:t>2D simulations </a:t>
            </a:r>
            <a:r>
              <a:rPr lang="en-US" dirty="0">
                <a:latin typeface="Calibri Light" panose="020F0302020204030204" pitchFamily="34" charset="0"/>
              </a:rPr>
              <a:t>and multiplying by a length yields good results. For </a:t>
            </a:r>
            <a:r>
              <a:rPr lang="en-US" b="1" dirty="0">
                <a:latin typeface="Calibri Light" panose="020F0302020204030204" pitchFamily="34" charset="0"/>
              </a:rPr>
              <a:t>short magnets</a:t>
            </a:r>
            <a:r>
              <a:rPr lang="en-US" dirty="0">
                <a:latin typeface="Calibri Light" panose="020F0302020204030204" pitchFamily="34" charset="0"/>
              </a:rPr>
              <a:t>, the behavior is intrinsically </a:t>
            </a:r>
            <a:r>
              <a:rPr lang="en-US" b="1" dirty="0">
                <a:latin typeface="Calibri Light" panose="020F0302020204030204" pitchFamily="34" charset="0"/>
              </a:rPr>
              <a:t>3D</a:t>
            </a:r>
            <a:r>
              <a:rPr lang="en-US" dirty="0">
                <a:latin typeface="Calibri Light" panose="020F0302020204030204" pitchFamily="34" charset="0"/>
              </a:rPr>
              <a:t>.</a:t>
            </a:r>
            <a:endParaRPr lang="en-US" baseline="0" dirty="0">
              <a:latin typeface="Calibri Light" panose="020F0302020204030204" pitchFamily="34" charset="0"/>
            </a:endParaRPr>
          </a:p>
          <a:p>
            <a:endParaRPr lang="en-US"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290461430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 magnetic</a:t>
            </a:r>
            <a:r>
              <a:rPr lang="en-US" dirty="0">
                <a:latin typeface="Calibri Light" panose="020F0302020204030204" pitchFamily="34" charset="0"/>
              </a:rPr>
              <a:t> length is larger than the iron length: there is some stray flux, that is, there is still some field left after the iron yoke terminates, since B rolls off in a continuous way.</a:t>
            </a:r>
          </a:p>
          <a:p>
            <a:endParaRPr lang="en-US" sz="800" dirty="0">
              <a:latin typeface="Calibri Light" panose="020F0302020204030204" pitchFamily="34" charset="0"/>
            </a:endParaRPr>
          </a:p>
          <a:p>
            <a:r>
              <a:rPr lang="en-US" dirty="0">
                <a:latin typeface="Calibri Light" panose="020F0302020204030204" pitchFamily="34" charset="0"/>
              </a:rPr>
              <a:t>The actual value of l</a:t>
            </a:r>
            <a:r>
              <a:rPr lang="en-US" baseline="-25000" dirty="0">
                <a:latin typeface="Calibri Light" panose="020F0302020204030204" pitchFamily="34" charset="0"/>
              </a:rPr>
              <a:t>m</a:t>
            </a:r>
            <a:r>
              <a:rPr lang="en-US" dirty="0">
                <a:latin typeface="Calibri Light" panose="020F0302020204030204" pitchFamily="34" charset="0"/>
              </a:rPr>
              <a:t> depends mainly on the geometry of the pole ends – abrupt, with shims, with chamfers, with some rounded (</a:t>
            </a:r>
            <a:r>
              <a:rPr lang="en-US" dirty="0" err="1">
                <a:latin typeface="Calibri Light" panose="020F0302020204030204" pitchFamily="34" charset="0"/>
              </a:rPr>
              <a:t>Rogowski</a:t>
            </a:r>
            <a:r>
              <a:rPr lang="en-US" dirty="0">
                <a:latin typeface="Calibri Light" panose="020F0302020204030204" pitchFamily="34" charset="0"/>
              </a:rPr>
              <a:t>-like) profile – and on the iron saturation. The same magnet can actually have slightly different magnetic lengths when the excitation current – hence, the field level – is different. All these effects can be assessed precisely only by 3D simulations and measurements.</a:t>
            </a:r>
          </a:p>
          <a:p>
            <a:endParaRPr lang="en-US" sz="800" dirty="0">
              <a:latin typeface="Calibri Light" panose="020F0302020204030204" pitchFamily="34" charset="0"/>
            </a:endParaRPr>
          </a:p>
          <a:p>
            <a:r>
              <a:rPr lang="en-US" dirty="0">
                <a:latin typeface="Calibri Light" panose="020F0302020204030204" pitchFamily="34" charset="0"/>
              </a:rPr>
              <a:t>In most cases, though, it is possible to estimate at first order the length with the given simple formulae. </a:t>
            </a:r>
            <a:r>
              <a:rPr lang="en-US" baseline="0" dirty="0">
                <a:latin typeface="Calibri Light" panose="020F0302020204030204" pitchFamily="34" charset="0"/>
              </a:rPr>
              <a:t>In</a:t>
            </a:r>
            <a:r>
              <a:rPr lang="en-US" dirty="0">
                <a:latin typeface="Calibri Light" panose="020F0302020204030204" pitchFamily="34" charset="0"/>
              </a:rPr>
              <a:t> general, the higher the order of a magnet (quadrupole, sextupole, octupole, etc.), the less stray field is found on the axis at the ends, and the closer are the values of l</a:t>
            </a:r>
            <a:r>
              <a:rPr lang="en-US" baseline="-25000" dirty="0">
                <a:latin typeface="Calibri Light" panose="020F0302020204030204" pitchFamily="34" charset="0"/>
              </a:rPr>
              <a:t>m</a:t>
            </a:r>
            <a:r>
              <a:rPr lang="en-US" dirty="0">
                <a:latin typeface="Calibri Light" panose="020F0302020204030204" pitchFamily="34" charset="0"/>
              </a:rPr>
              <a:t> and </a:t>
            </a:r>
            <a:r>
              <a:rPr lang="en-US" dirty="0" err="1">
                <a:latin typeface="Calibri Light" panose="020F0302020204030204" pitchFamily="34" charset="0"/>
              </a:rPr>
              <a:t>l</a:t>
            </a:r>
            <a:r>
              <a:rPr lang="en-US" baseline="-25000" dirty="0" err="1">
                <a:latin typeface="Calibri Light" panose="020F0302020204030204" pitchFamily="34" charset="0"/>
              </a:rPr>
              <a:t>Fe</a:t>
            </a:r>
            <a:r>
              <a:rPr lang="en-US" dirty="0">
                <a:latin typeface="Calibri Light" panose="020F0302020204030204" pitchFamily="34" charset="0"/>
              </a:rPr>
              <a:t>.</a:t>
            </a:r>
            <a:endParaRPr lang="en-US" baseline="0" dirty="0">
              <a:latin typeface="Calibri Light" panose="020F0302020204030204" pitchFamily="34" charset="0"/>
            </a:endParaRPr>
          </a:p>
          <a:p>
            <a:endParaRPr lang="en-US" sz="800" dirty="0">
              <a:latin typeface="Calibri Light" panose="020F0302020204030204" pitchFamily="34" charset="0"/>
            </a:endParaRPr>
          </a:p>
          <a:p>
            <a:r>
              <a:rPr lang="en-US" u="sng" dirty="0">
                <a:latin typeface="Calibri Light" panose="020F0302020204030204" pitchFamily="34" charset="0"/>
              </a:rPr>
              <a:t>Note</a:t>
            </a:r>
            <a:r>
              <a:rPr lang="en-US" dirty="0">
                <a:latin typeface="Calibri Light" panose="020F0302020204030204" pitchFamily="34" charset="0"/>
              </a:rPr>
              <a:t>: since in lattice codes l</a:t>
            </a:r>
            <a:r>
              <a:rPr lang="en-US" baseline="-25000" dirty="0">
                <a:latin typeface="Calibri Light" panose="020F0302020204030204" pitchFamily="34" charset="0"/>
              </a:rPr>
              <a:t>m</a:t>
            </a:r>
            <a:r>
              <a:rPr lang="en-US" dirty="0">
                <a:latin typeface="Calibri Light" panose="020F0302020204030204" pitchFamily="34" charset="0"/>
              </a:rPr>
              <a:t> is used, crowded regions – with many nearby magnets – might have to be looked at in detail, to make sure there is enough physical space for the magnets and their coil ends. Moreover, there might be also some </a:t>
            </a:r>
            <a:r>
              <a:rPr lang="en-US" u="sng" dirty="0">
                <a:latin typeface="Calibri Light" panose="020F0302020204030204" pitchFamily="34" charset="0"/>
              </a:rPr>
              <a:t>magnetic coupling</a:t>
            </a:r>
            <a:r>
              <a:rPr lang="en-US" dirty="0">
                <a:latin typeface="Calibri Light" panose="020F0302020204030204" pitchFamily="34" charset="0"/>
              </a:rPr>
              <a:t> between magnets which are installed very close to each other.</a:t>
            </a: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55851955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One option</a:t>
            </a:r>
            <a:r>
              <a:rPr lang="en-US" dirty="0">
                <a:latin typeface="Calibri Light" panose="020F0302020204030204" pitchFamily="34" charset="0"/>
              </a:rPr>
              <a:t> is to have </a:t>
            </a:r>
            <a:r>
              <a:rPr lang="en-US" u="sng" dirty="0">
                <a:latin typeface="Calibri Light" panose="020F0302020204030204" pitchFamily="34" charset="0"/>
              </a:rPr>
              <a:t>square</a:t>
            </a:r>
            <a:r>
              <a:rPr lang="en-US" dirty="0">
                <a:latin typeface="Calibri Light" panose="020F0302020204030204" pitchFamily="34" charset="0"/>
              </a:rPr>
              <a:t> ends – the pole profile is simply extruded in 3D and then terminated abruptly (left figure). This introduces some field amplification in the end of the iron, that has to carry also the stray field that extends past </a:t>
            </a:r>
            <a:r>
              <a:rPr lang="en-US" dirty="0" err="1">
                <a:latin typeface="Calibri Light" panose="020F0302020204030204" pitchFamily="34" charset="0"/>
              </a:rPr>
              <a:t>l</a:t>
            </a:r>
            <a:r>
              <a:rPr lang="en-US" baseline="-25000" dirty="0" err="1">
                <a:latin typeface="Calibri Light" panose="020F0302020204030204" pitchFamily="34" charset="0"/>
              </a:rPr>
              <a:t>Fe</a:t>
            </a:r>
            <a:r>
              <a:rPr lang="en-US" dirty="0">
                <a:latin typeface="Calibri Light" panose="020F0302020204030204" pitchFamily="34" charset="0"/>
              </a:rPr>
              <a:t>. This might lead to saturation and possibly non-linear behavior at different excitation currents. </a:t>
            </a:r>
          </a:p>
          <a:p>
            <a:endParaRPr lang="en-US" sz="600" dirty="0">
              <a:latin typeface="Calibri Light" panose="020F0302020204030204" pitchFamily="34" charset="0"/>
            </a:endParaRPr>
          </a:p>
          <a:p>
            <a:r>
              <a:rPr lang="en-US" dirty="0">
                <a:latin typeface="Calibri Light" panose="020F0302020204030204" pitchFamily="34" charset="0"/>
              </a:rPr>
              <a:t>Another possibility is to have </a:t>
            </a:r>
            <a:r>
              <a:rPr lang="en-US" u="sng" dirty="0">
                <a:latin typeface="Calibri Light" panose="020F0302020204030204" pitchFamily="34" charset="0"/>
              </a:rPr>
              <a:t>end shims</a:t>
            </a:r>
            <a:r>
              <a:rPr lang="en-US" dirty="0">
                <a:latin typeface="Calibri Light" panose="020F0302020204030204" pitchFamily="34" charset="0"/>
              </a:rPr>
              <a:t>. These are also used to trim the actual iron length so to have a closer magnet-to-magnet reproducibility of the field integrals. The bottom right figure shows the design used for the SESAME combined function bending magnets, with three separate stacks to control integrated dipole, quadrupole and sextupole components separately (if needed).</a:t>
            </a:r>
          </a:p>
          <a:p>
            <a:endParaRPr lang="en-US" sz="600" dirty="0">
              <a:latin typeface="Calibri Light" panose="020F0302020204030204" pitchFamily="34" charset="0"/>
            </a:endParaRPr>
          </a:p>
          <a:p>
            <a:r>
              <a:rPr lang="en-US" dirty="0">
                <a:latin typeface="Calibri Light" panose="020F0302020204030204" pitchFamily="34" charset="0"/>
              </a:rPr>
              <a:t>Popular options are also 45 </a:t>
            </a:r>
            <a:r>
              <a:rPr lang="en-US" dirty="0" err="1">
                <a:latin typeface="Calibri Light" panose="020F0302020204030204" pitchFamily="34" charset="0"/>
              </a:rPr>
              <a:t>deg</a:t>
            </a:r>
            <a:r>
              <a:rPr lang="en-US" dirty="0">
                <a:latin typeface="Calibri Light" panose="020F0302020204030204" pitchFamily="34" charset="0"/>
              </a:rPr>
              <a:t> </a:t>
            </a:r>
            <a:r>
              <a:rPr lang="en-US" u="sng" dirty="0">
                <a:latin typeface="Calibri Light" panose="020F0302020204030204" pitchFamily="34" charset="0"/>
              </a:rPr>
              <a:t>chamfers</a:t>
            </a:r>
            <a:r>
              <a:rPr lang="en-US" dirty="0">
                <a:latin typeface="Calibri Light" panose="020F0302020204030204" pitchFamily="34" charset="0"/>
              </a:rPr>
              <a:t>, which are often used for quadrupoles and sextupoles.</a:t>
            </a:r>
          </a:p>
          <a:p>
            <a:endParaRPr lang="en-US" sz="600" dirty="0">
              <a:latin typeface="Calibri Light" panose="020F0302020204030204" pitchFamily="34" charset="0"/>
            </a:endParaRPr>
          </a:p>
          <a:p>
            <a:r>
              <a:rPr lang="en-US" dirty="0">
                <a:latin typeface="Calibri Light" panose="020F0302020204030204" pitchFamily="34" charset="0"/>
              </a:rPr>
              <a:t>In some cases, a </a:t>
            </a:r>
            <a:r>
              <a:rPr lang="en-US" u="sng" dirty="0">
                <a:latin typeface="Calibri Light" panose="020F0302020204030204" pitchFamily="34" charset="0"/>
              </a:rPr>
              <a:t>rounded Rogowski-like</a:t>
            </a:r>
            <a:r>
              <a:rPr lang="en-US" dirty="0">
                <a:latin typeface="Calibri Light" panose="020F0302020204030204" pitchFamily="34" charset="0"/>
              </a:rPr>
              <a:t> profile is used, to avoid flux concentration in the ends, like for the DIAMOND dipole shown in the top right figure.</a:t>
            </a:r>
          </a:p>
          <a:p>
            <a:endParaRPr lang="en-US" sz="600" dirty="0">
              <a:latin typeface="Calibri Light" panose="020F0302020204030204" pitchFamily="34" charset="0"/>
            </a:endParaRPr>
          </a:p>
          <a:p>
            <a:r>
              <a:rPr lang="en-US" dirty="0">
                <a:latin typeface="Calibri Light" panose="020F0302020204030204" pitchFamily="34" charset="0"/>
              </a:rPr>
              <a:t>In all cases, there is an impact on the magnetic length and on the integrated field quality; indeed, optimizing the termination of the poles is a main reason to set up 3D magnetic simulations. </a:t>
            </a:r>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98965082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A </a:t>
            </a:r>
            <a:r>
              <a:rPr lang="en-US" b="1" baseline="0" dirty="0">
                <a:latin typeface="Calibri Light" panose="020F0302020204030204" pitchFamily="34" charset="0"/>
              </a:rPr>
              <a:t>sector dipole</a:t>
            </a:r>
            <a:r>
              <a:rPr lang="en-US" baseline="0" dirty="0">
                <a:latin typeface="Calibri Light" panose="020F0302020204030204" pitchFamily="34" charset="0"/>
              </a:rPr>
              <a:t> (</a:t>
            </a:r>
            <a:r>
              <a:rPr lang="en-US" u="sng" baseline="0" dirty="0">
                <a:latin typeface="Calibri Light" panose="020F0302020204030204" pitchFamily="34" charset="0"/>
              </a:rPr>
              <a:t>SBEND</a:t>
            </a:r>
            <a:r>
              <a:rPr lang="en-US" baseline="0" dirty="0">
                <a:latin typeface="Calibri Light" panose="020F0302020204030204" pitchFamily="34" charset="0"/>
              </a:rPr>
              <a:t>, with </a:t>
            </a:r>
            <a:r>
              <a:rPr lang="en-US" b="1" baseline="0" dirty="0">
                <a:latin typeface="Calibri Light" panose="020F0302020204030204" pitchFamily="34" charset="0"/>
              </a:rPr>
              <a:t>end faces perpendicular to the beam trajectory</a:t>
            </a:r>
            <a:r>
              <a:rPr lang="en-US" baseline="0" dirty="0">
                <a:latin typeface="Calibri Light" panose="020F0302020204030204" pitchFamily="34" charset="0"/>
              </a:rPr>
              <a:t> at the entrance and exit)</a:t>
            </a:r>
            <a:r>
              <a:rPr lang="en-US" dirty="0">
                <a:latin typeface="Calibri Light" panose="020F0302020204030204" pitchFamily="34" charset="0"/>
              </a:rPr>
              <a:t> and a </a:t>
            </a:r>
            <a:r>
              <a:rPr lang="en-US" b="1" dirty="0">
                <a:latin typeface="Calibri Light" panose="020F0302020204030204" pitchFamily="34" charset="0"/>
              </a:rPr>
              <a:t>rectangular </a:t>
            </a:r>
            <a:r>
              <a:rPr lang="en-US" b="1" baseline="0" dirty="0">
                <a:latin typeface="Calibri Light" panose="020F0302020204030204" pitchFamily="34" charset="0"/>
              </a:rPr>
              <a:t>dipole </a:t>
            </a:r>
            <a:r>
              <a:rPr lang="en-US" baseline="0" dirty="0">
                <a:latin typeface="Calibri Light" panose="020F0302020204030204" pitchFamily="34" charset="0"/>
              </a:rPr>
              <a:t>(</a:t>
            </a:r>
            <a:r>
              <a:rPr lang="en-US" u="sng" baseline="0" dirty="0">
                <a:latin typeface="Calibri Light" panose="020F0302020204030204" pitchFamily="34" charset="0"/>
              </a:rPr>
              <a:t>RBEND</a:t>
            </a:r>
            <a:r>
              <a:rPr lang="en-US" baseline="0" dirty="0">
                <a:latin typeface="Calibri Light" panose="020F0302020204030204" pitchFamily="34" charset="0"/>
              </a:rPr>
              <a:t>, with </a:t>
            </a:r>
            <a:r>
              <a:rPr lang="en-US" b="1" dirty="0">
                <a:latin typeface="Calibri Light" panose="020F0302020204030204" pitchFamily="34" charset="0"/>
              </a:rPr>
              <a:t>parallel faces</a:t>
            </a:r>
            <a:r>
              <a:rPr lang="en-US" dirty="0">
                <a:latin typeface="Calibri Light" panose="020F0302020204030204" pitchFamily="34" charset="0"/>
              </a:rPr>
              <a:t>) one both provide a region of space with constant field, though they have different focusing effects on the beam.</a:t>
            </a:r>
          </a:p>
          <a:p>
            <a:endParaRPr lang="en-US" sz="800" dirty="0">
              <a:latin typeface="Calibri Light" panose="020F0302020204030204" pitchFamily="34" charset="0"/>
            </a:endParaRPr>
          </a:p>
          <a:p>
            <a:r>
              <a:rPr lang="en-US" dirty="0">
                <a:latin typeface="Calibri Light" panose="020F0302020204030204" pitchFamily="34" charset="0"/>
              </a:rPr>
              <a:t>Other cases are possible, if the dipole ends are shaped with another angle with respect to the incoming / outgoing beam. This is not treated here.</a:t>
            </a:r>
          </a:p>
          <a:p>
            <a:endParaRPr lang="en-US" sz="800" dirty="0">
              <a:latin typeface="Calibri Light" panose="020F0302020204030204" pitchFamily="34" charset="0"/>
            </a:endParaRPr>
          </a:p>
          <a:p>
            <a:r>
              <a:rPr lang="en-US" u="sng" dirty="0">
                <a:latin typeface="Calibri Light" panose="020F0302020204030204" pitchFamily="34" charset="0"/>
              </a:rPr>
              <a:t>Note</a:t>
            </a:r>
            <a:r>
              <a:rPr lang="en-US" dirty="0">
                <a:latin typeface="Calibri Light" panose="020F0302020204030204" pitchFamily="34" charset="0"/>
              </a:rPr>
              <a:t>: the </a:t>
            </a:r>
            <a:r>
              <a:rPr lang="en-US" b="1" dirty="0">
                <a:latin typeface="Calibri Light" panose="020F0302020204030204" pitchFamily="34" charset="0"/>
              </a:rPr>
              <a:t>curvature has no effect</a:t>
            </a:r>
            <a:r>
              <a:rPr lang="en-US" dirty="0">
                <a:latin typeface="Calibri Light" panose="020F0302020204030204" pitchFamily="34" charset="0"/>
              </a:rPr>
              <a:t>, it is </a:t>
            </a:r>
            <a:r>
              <a:rPr lang="en-US" b="1" dirty="0">
                <a:latin typeface="Calibri Light" panose="020F0302020204030204" pitchFamily="34" charset="0"/>
              </a:rPr>
              <a:t>just for saving material</a:t>
            </a:r>
            <a:r>
              <a:rPr lang="en-US" dirty="0">
                <a:latin typeface="Calibri Light" panose="020F0302020204030204" pitchFamily="34" charset="0"/>
              </a:rPr>
              <a:t>, otherwise the pole would have to be wider. In jargon, people talk about the </a:t>
            </a:r>
            <a:r>
              <a:rPr lang="en-US" b="1" i="1" dirty="0">
                <a:latin typeface="Calibri Light" panose="020F0302020204030204" pitchFamily="34" charset="0"/>
              </a:rPr>
              <a:t>sagitta</a:t>
            </a:r>
            <a:r>
              <a:rPr lang="en-US" i="1" dirty="0">
                <a:latin typeface="Calibri Light" panose="020F0302020204030204" pitchFamily="34" charset="0"/>
              </a:rPr>
              <a:t> </a:t>
            </a:r>
            <a:r>
              <a:rPr lang="en-US" dirty="0">
                <a:latin typeface="Calibri Light" panose="020F0302020204030204" pitchFamily="34" charset="0"/>
              </a:rPr>
              <a:t>of the beam going through a dipole and then evaluate whether to curve the magnet or not. The LHC dipoles are actually bent, by 9.1 mm. The SPS dipoles are not, that is, they are straight. In most light sources – where the </a:t>
            </a:r>
            <a:r>
              <a:rPr lang="en-US" b="1" dirty="0">
                <a:latin typeface="Calibri Light" panose="020F0302020204030204" pitchFamily="34" charset="0"/>
              </a:rPr>
              <a:t>bending radii are a few meters </a:t>
            </a:r>
            <a:r>
              <a:rPr lang="en-US" dirty="0">
                <a:latin typeface="Calibri Light" panose="020F0302020204030204" pitchFamily="34" charset="0"/>
              </a:rPr>
              <a:t>– the main dipoles are </a:t>
            </a:r>
            <a:r>
              <a:rPr lang="en-US" b="1" dirty="0">
                <a:latin typeface="Calibri Light" panose="020F0302020204030204" pitchFamily="34" charset="0"/>
              </a:rPr>
              <a:t>curved</a:t>
            </a:r>
            <a:r>
              <a:rPr lang="en-US" dirty="0">
                <a:latin typeface="Calibri Light" panose="020F0302020204030204" pitchFamily="34" charset="0"/>
              </a:rPr>
              <a:t>.</a:t>
            </a:r>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198079050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In a </a:t>
            </a:r>
            <a:r>
              <a:rPr lang="en-US" dirty="0">
                <a:latin typeface="Calibri Light" panose="020F0302020204030204" pitchFamily="34" charset="0"/>
              </a:rPr>
              <a:t>dipole, since the field is constant, particles are bent according to the same bending radius – given by the field and the beam rigidity.</a:t>
            </a:r>
          </a:p>
          <a:p>
            <a:endParaRPr lang="en-US" sz="800" dirty="0">
              <a:latin typeface="Calibri Light" panose="020F0302020204030204" pitchFamily="34" charset="0"/>
            </a:endParaRPr>
          </a:p>
          <a:p>
            <a:r>
              <a:rPr lang="en-US" dirty="0">
                <a:latin typeface="Calibri Light" panose="020F0302020204030204" pitchFamily="34" charset="0"/>
              </a:rPr>
              <a:t>In a </a:t>
            </a:r>
            <a:r>
              <a:rPr lang="en-US" b="1" u="sng" dirty="0">
                <a:latin typeface="Calibri Light" panose="020F0302020204030204" pitchFamily="34" charset="0"/>
              </a:rPr>
              <a:t>sector</a:t>
            </a:r>
            <a:r>
              <a:rPr lang="en-US" b="1" dirty="0">
                <a:latin typeface="Calibri Light" panose="020F0302020204030204" pitchFamily="34" charset="0"/>
              </a:rPr>
              <a:t> dipole</a:t>
            </a:r>
            <a:r>
              <a:rPr lang="en-US" dirty="0">
                <a:latin typeface="Calibri Light" panose="020F0302020204030204" pitchFamily="34" charset="0"/>
              </a:rPr>
              <a:t>, there is a </a:t>
            </a:r>
            <a:r>
              <a:rPr lang="en-US" b="1" dirty="0">
                <a:latin typeface="Calibri Light" panose="020F0302020204030204" pitchFamily="34" charset="0"/>
              </a:rPr>
              <a:t>difference in how much space is travelled within the uniform field </a:t>
            </a:r>
            <a:r>
              <a:rPr lang="en-US" dirty="0">
                <a:latin typeface="Calibri Light" panose="020F0302020204030204" pitchFamily="34" charset="0"/>
              </a:rPr>
              <a:t>depending on the transverse position: a sector dipole </a:t>
            </a:r>
            <a:r>
              <a:rPr lang="en-US" b="1" dirty="0">
                <a:latin typeface="Calibri Light" panose="020F0302020204030204" pitchFamily="34" charset="0"/>
              </a:rPr>
              <a:t>focuses horizontally</a:t>
            </a:r>
            <a:r>
              <a:rPr lang="en-US" dirty="0">
                <a:latin typeface="Calibri Light" panose="020F0302020204030204" pitchFamily="34" charset="0"/>
              </a:rPr>
              <a:t>.</a:t>
            </a:r>
          </a:p>
          <a:p>
            <a:endParaRPr lang="en-US" sz="800" dirty="0">
              <a:latin typeface="Calibri Light" panose="020F0302020204030204" pitchFamily="34" charset="0"/>
            </a:endParaRPr>
          </a:p>
          <a:p>
            <a:r>
              <a:rPr lang="en-US" dirty="0">
                <a:latin typeface="Calibri Light" panose="020F0302020204030204" pitchFamily="34" charset="0"/>
              </a:rPr>
              <a:t>This effect is not there in </a:t>
            </a:r>
            <a:r>
              <a:rPr lang="en-US" b="1" u="sng" dirty="0">
                <a:latin typeface="Calibri Light" panose="020F0302020204030204" pitchFamily="34" charset="0"/>
              </a:rPr>
              <a:t>parallel ended</a:t>
            </a:r>
            <a:r>
              <a:rPr lang="en-US" b="1" dirty="0">
                <a:latin typeface="Calibri Light" panose="020F0302020204030204" pitchFamily="34" charset="0"/>
              </a:rPr>
              <a:t> dipoles</a:t>
            </a:r>
            <a:r>
              <a:rPr lang="en-US" dirty="0">
                <a:latin typeface="Calibri Light" panose="020F0302020204030204" pitchFamily="34" charset="0"/>
              </a:rPr>
              <a:t>. However, these have an </a:t>
            </a:r>
            <a:r>
              <a:rPr lang="en-US" u="sng" dirty="0">
                <a:latin typeface="Calibri Light" panose="020F0302020204030204" pitchFamily="34" charset="0"/>
              </a:rPr>
              <a:t>edge effect</a:t>
            </a:r>
            <a:r>
              <a:rPr lang="en-US" dirty="0">
                <a:latin typeface="Calibri Light" panose="020F0302020204030204" pitchFamily="34" charset="0"/>
              </a:rPr>
              <a:t>. Actually, the edges are defocusing, but the overall magnet has </a:t>
            </a:r>
            <a:r>
              <a:rPr lang="en-US" b="1" dirty="0">
                <a:latin typeface="Calibri Light" panose="020F0302020204030204" pitchFamily="34" charset="0"/>
              </a:rPr>
              <a:t>zero focusing horizontally</a:t>
            </a:r>
            <a:r>
              <a:rPr lang="en-US" dirty="0">
                <a:latin typeface="Calibri Light" panose="020F0302020204030204" pitchFamily="34" charset="0"/>
              </a:rPr>
              <a:t>. Still, it remains some </a:t>
            </a:r>
            <a:r>
              <a:rPr lang="en-US" b="1" dirty="0">
                <a:latin typeface="Calibri Light" panose="020F0302020204030204" pitchFamily="34" charset="0"/>
              </a:rPr>
              <a:t>vertical focusing </a:t>
            </a:r>
            <a:r>
              <a:rPr lang="en-US" dirty="0">
                <a:latin typeface="Calibri Light" panose="020F0302020204030204" pitchFamily="34" charset="0"/>
              </a:rPr>
              <a:t>at the edges. Most often, if the</a:t>
            </a:r>
            <a:r>
              <a:rPr lang="en-US" baseline="0" dirty="0">
                <a:latin typeface="Calibri Light" panose="020F0302020204030204" pitchFamily="34" charset="0"/>
              </a:rPr>
              <a:t> bending angle is not so high (at least up to 45 deg) </a:t>
            </a:r>
            <a:r>
              <a:rPr lang="en-US" b="1" dirty="0">
                <a:latin typeface="Calibri Light" panose="020F0302020204030204" pitchFamily="34" charset="0"/>
              </a:rPr>
              <a:t>parallel ended dipoles </a:t>
            </a:r>
            <a:r>
              <a:rPr lang="en-US" dirty="0">
                <a:latin typeface="Calibri Light" panose="020F0302020204030204" pitchFamily="34" charset="0"/>
              </a:rPr>
              <a:t>are </a:t>
            </a:r>
            <a:r>
              <a:rPr lang="en-US" b="1" dirty="0">
                <a:latin typeface="Calibri Light" panose="020F0302020204030204" pitchFamily="34" charset="0"/>
              </a:rPr>
              <a:t>more convenient to manufacture</a:t>
            </a:r>
            <a:r>
              <a:rPr lang="en-US" dirty="0">
                <a:latin typeface="Calibri Light" panose="020F0302020204030204" pitchFamily="34" charset="0"/>
              </a:rPr>
              <a:t>, as the yoke is built </a:t>
            </a:r>
            <a:r>
              <a:rPr lang="en-US" b="1" dirty="0">
                <a:latin typeface="Calibri Light" panose="020F0302020204030204" pitchFamily="34" charset="0"/>
              </a:rPr>
              <a:t>stacking up sheets of laminations </a:t>
            </a:r>
            <a:r>
              <a:rPr lang="en-US" dirty="0">
                <a:latin typeface="Calibri Light" panose="020F0302020204030204" pitchFamily="34" charset="0"/>
              </a:rPr>
              <a:t>(like a deck of cards) and the pole width is reduced because the sagitta of the beam does</a:t>
            </a:r>
            <a:r>
              <a:rPr lang="en-US" baseline="0" dirty="0">
                <a:latin typeface="Calibri Light" panose="020F0302020204030204" pitchFamily="34" charset="0"/>
              </a:rPr>
              <a:t> not need to be added</a:t>
            </a:r>
            <a:r>
              <a:rPr lang="en-US" dirty="0">
                <a:latin typeface="Calibri Light" panose="020F0302020204030204" pitchFamily="34" charset="0"/>
              </a:rPr>
              <a:t>.</a:t>
            </a:r>
          </a:p>
          <a:p>
            <a:endParaRPr lang="en-US" sz="800" dirty="0">
              <a:latin typeface="Calibri Light" panose="020F0302020204030204" pitchFamily="34" charset="0"/>
            </a:endParaRPr>
          </a:p>
          <a:p>
            <a:r>
              <a:rPr lang="en-US" dirty="0">
                <a:latin typeface="Calibri Light" panose="020F0302020204030204" pitchFamily="34" charset="0"/>
              </a:rPr>
              <a:t>These effects are handled differently in the various lattice codes, according to some assumptions on the field roll-off in the ends, that somehow gradually goes from a constant value (inside the dipole) to zero (outside). Some details about what MAD-X does are given in its documentation, in the section </a:t>
            </a:r>
            <a:r>
              <a:rPr lang="en-US" i="1" dirty="0">
                <a:latin typeface="Calibri Light" panose="020F0302020204030204" pitchFamily="34" charset="0"/>
              </a:rPr>
              <a:t>Bending Magnet</a:t>
            </a:r>
            <a:r>
              <a:rPr lang="en-US" dirty="0">
                <a:latin typeface="Calibri Light" panose="020F0302020204030204" pitchFamily="34" charset="0"/>
              </a:rPr>
              <a:t>.</a:t>
            </a:r>
          </a:p>
          <a:p>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369087638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Light" panose="020F0302020204030204" pitchFamily="34" charset="0"/>
            </a:endParaRPr>
          </a:p>
        </p:txBody>
      </p:sp>
    </p:spTree>
    <p:extLst>
      <p:ext uri="{BB962C8B-B14F-4D97-AF65-F5344CB8AC3E}">
        <p14:creationId xmlns:p14="http://schemas.microsoft.com/office/powerpoint/2010/main" val="199521433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Calibri Light" panose="020F0302020204030204" pitchFamily="34" charset="0"/>
              </a:rPr>
              <a:t>Superconductivity</a:t>
            </a:r>
            <a:r>
              <a:rPr lang="en-US" dirty="0">
                <a:latin typeface="Calibri Light" panose="020F0302020204030204" pitchFamily="34" charset="0"/>
              </a:rPr>
              <a:t> was </a:t>
            </a:r>
            <a:r>
              <a:rPr lang="en-US" b="1" dirty="0">
                <a:latin typeface="Calibri Light" panose="020F0302020204030204" pitchFamily="34" charset="0"/>
              </a:rPr>
              <a:t>discovered</a:t>
            </a:r>
            <a:r>
              <a:rPr lang="en-US" dirty="0">
                <a:latin typeface="Calibri Light" panose="020F0302020204030204" pitchFamily="34" charset="0"/>
              </a:rPr>
              <a:t> in the lab of Heike </a:t>
            </a:r>
            <a:r>
              <a:rPr lang="en-US" dirty="0" err="1">
                <a:latin typeface="Calibri Light" panose="020F0302020204030204" pitchFamily="34" charset="0"/>
              </a:rPr>
              <a:t>Kamerlingh-Onnes</a:t>
            </a:r>
            <a:r>
              <a:rPr lang="en-US" dirty="0">
                <a:latin typeface="Calibri Light" panose="020F0302020204030204" pitchFamily="34" charset="0"/>
              </a:rPr>
              <a:t> in Leiden (Netherlands) in </a:t>
            </a:r>
            <a:r>
              <a:rPr lang="en-US" b="1" dirty="0">
                <a:latin typeface="Calibri Light" panose="020F0302020204030204" pitchFamily="34" charset="0"/>
              </a:rPr>
              <a:t>1911</a:t>
            </a:r>
            <a:r>
              <a:rPr lang="en-US" dirty="0">
                <a:latin typeface="Calibri Light" panose="020F0302020204030204" pitchFamily="34" charset="0"/>
              </a:rPr>
              <a:t>:</a:t>
            </a:r>
          </a:p>
          <a:p>
            <a:r>
              <a:rPr lang="en-US" i="1" dirty="0">
                <a:latin typeface="Calibri Light" panose="020F0302020204030204" pitchFamily="34" charset="0"/>
              </a:rPr>
              <a:t> </a:t>
            </a:r>
            <a:r>
              <a:rPr lang="en-GB" i="1" dirty="0">
                <a:latin typeface="Calibri Light" panose="020F0302020204030204" pitchFamily="34" charset="0"/>
              </a:rPr>
              <a:t>… </a:t>
            </a:r>
            <a:r>
              <a:rPr lang="en-GB" b="1" i="1" dirty="0">
                <a:latin typeface="Calibri Light" panose="020F0302020204030204" pitchFamily="34" charset="0"/>
              </a:rPr>
              <a:t>mercury at 4.2 K</a:t>
            </a:r>
            <a:r>
              <a:rPr lang="en-GB" i="1" dirty="0">
                <a:latin typeface="Calibri Light" panose="020F0302020204030204" pitchFamily="34" charset="0"/>
              </a:rPr>
              <a:t> has entered a new state, which, owing to its particular electrical properties, can be called the state of superconductivity …</a:t>
            </a:r>
          </a:p>
          <a:p>
            <a:endParaRPr lang="en-US" baseline="0" dirty="0">
              <a:latin typeface="Calibri Light" panose="020F0302020204030204" pitchFamily="34" charset="0"/>
            </a:endParaRPr>
          </a:p>
          <a:p>
            <a:r>
              <a:rPr lang="en-US" dirty="0">
                <a:latin typeface="Calibri Light" panose="020F0302020204030204" pitchFamily="34" charset="0"/>
              </a:rPr>
              <a:t>Since then, many </a:t>
            </a:r>
            <a:r>
              <a:rPr lang="en-US" b="1" dirty="0">
                <a:latin typeface="Calibri Light" panose="020F0302020204030204" pitchFamily="34" charset="0"/>
              </a:rPr>
              <a:t>superconducting material </a:t>
            </a:r>
            <a:r>
              <a:rPr lang="en-US" dirty="0">
                <a:latin typeface="Calibri Light" panose="020F0302020204030204" pitchFamily="34" charset="0"/>
              </a:rPr>
              <a:t>have been found, but </a:t>
            </a:r>
            <a:r>
              <a:rPr lang="en-US" b="1" dirty="0">
                <a:latin typeface="Calibri Light" panose="020F0302020204030204" pitchFamily="34" charset="0"/>
              </a:rPr>
              <a:t>only a few of them </a:t>
            </a:r>
            <a:r>
              <a:rPr lang="en-US" dirty="0">
                <a:latin typeface="Calibri Light" panose="020F0302020204030204" pitchFamily="34" charset="0"/>
              </a:rPr>
              <a:t>have some </a:t>
            </a:r>
            <a:r>
              <a:rPr lang="en-US" b="1" dirty="0">
                <a:latin typeface="Calibri Light" panose="020F0302020204030204" pitchFamily="34" charset="0"/>
              </a:rPr>
              <a:t>practical interest</a:t>
            </a:r>
            <a:r>
              <a:rPr lang="en-US" dirty="0">
                <a:latin typeface="Calibri Light" panose="020F0302020204030204" pitchFamily="34" charset="0"/>
              </a:rPr>
              <a:t>. </a:t>
            </a:r>
            <a:r>
              <a:rPr lang="en-US" baseline="0" dirty="0">
                <a:latin typeface="Calibri Light" panose="020F0302020204030204" pitchFamily="34" charset="0"/>
              </a:rPr>
              <a:t>The quest is (will </a:t>
            </a:r>
            <a:r>
              <a:rPr lang="en-US" dirty="0">
                <a:latin typeface="Calibri Light" panose="020F0302020204030204" pitchFamily="34" charset="0"/>
              </a:rPr>
              <a:t>ever be?) not </a:t>
            </a:r>
            <a:r>
              <a:rPr lang="en-US" baseline="0" dirty="0">
                <a:latin typeface="Calibri Light" panose="020F0302020204030204" pitchFamily="34" charset="0"/>
              </a:rPr>
              <a:t>over yet!</a:t>
            </a:r>
          </a:p>
          <a:p>
            <a:endParaRPr lang="en-US" dirty="0">
              <a:latin typeface="Calibri Light" panose="020F0302020204030204" pitchFamily="34" charset="0"/>
            </a:endParaRPr>
          </a:p>
          <a:p>
            <a:r>
              <a:rPr lang="en-US" u="sng" baseline="0" dirty="0">
                <a:latin typeface="Calibri Light" panose="020F0302020204030204" pitchFamily="34" charset="0"/>
              </a:rPr>
              <a:t>Note</a:t>
            </a:r>
            <a:r>
              <a:rPr lang="en-US" baseline="0" dirty="0">
                <a:latin typeface="Calibri Light" panose="020F0302020204030204" pitchFamily="34" charset="0"/>
              </a:rPr>
              <a:t>: the most used superconductor, </a:t>
            </a:r>
            <a:r>
              <a:rPr lang="en-US" baseline="0" dirty="0" err="1">
                <a:latin typeface="Calibri Light" panose="020F0302020204030204" pitchFamily="34" charset="0"/>
              </a:rPr>
              <a:t>Nb-Ti</a:t>
            </a:r>
            <a:r>
              <a:rPr lang="en-US" baseline="0" dirty="0">
                <a:latin typeface="Calibri Light" panose="020F0302020204030204" pitchFamily="34" charset="0"/>
              </a:rPr>
              <a:t>, is not shown on this plot… It was discovered in 1961 and it has a critical temperature of 9.2 K.</a:t>
            </a:r>
          </a:p>
        </p:txBody>
      </p:sp>
    </p:spTree>
    <p:extLst>
      <p:ext uri="{BB962C8B-B14F-4D97-AF65-F5344CB8AC3E}">
        <p14:creationId xmlns:p14="http://schemas.microsoft.com/office/powerpoint/2010/main" val="268784688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latin typeface="Calibri Light" panose="020F0302020204030204" pitchFamily="34" charset="0"/>
              </a:rPr>
              <a:t>Superconductivity</a:t>
            </a:r>
            <a:r>
              <a:rPr lang="en-GB" dirty="0">
                <a:latin typeface="Calibri Light" panose="020F0302020204030204" pitchFamily="34" charset="0"/>
              </a:rPr>
              <a:t> implies </a:t>
            </a:r>
            <a:r>
              <a:rPr lang="en-GB" b="1" dirty="0">
                <a:latin typeface="Calibri Light" panose="020F0302020204030204" pitchFamily="34" charset="0"/>
              </a:rPr>
              <a:t>zero electrical resistance</a:t>
            </a:r>
            <a:r>
              <a:rPr lang="en-GB" dirty="0">
                <a:latin typeface="Calibri Light" panose="020F0302020204030204" pitchFamily="34" charset="0"/>
              </a:rPr>
              <a:t>, so that there is no power dissipated as Joule heating (in dc). The drawback is that </a:t>
            </a:r>
            <a:r>
              <a:rPr lang="en-GB" b="1" dirty="0">
                <a:latin typeface="Calibri Light" panose="020F0302020204030204" pitchFamily="34" charset="0"/>
              </a:rPr>
              <a:t>refrigeration</a:t>
            </a:r>
            <a:r>
              <a:rPr lang="en-GB" dirty="0">
                <a:latin typeface="Calibri Light" panose="020F0302020204030204" pitchFamily="34" charset="0"/>
              </a:rPr>
              <a:t> </a:t>
            </a:r>
            <a:r>
              <a:rPr lang="en-GB" b="1" dirty="0">
                <a:latin typeface="Calibri Light" panose="020F0302020204030204" pitchFamily="34" charset="0"/>
              </a:rPr>
              <a:t>power is needed</a:t>
            </a:r>
            <a:r>
              <a:rPr lang="en-GB" dirty="0">
                <a:latin typeface="Calibri Light" panose="020F0302020204030204" pitchFamily="34" charset="0"/>
              </a:rPr>
              <a:t>, as known superconductors work at cryogenic temperatures.</a:t>
            </a:r>
          </a:p>
          <a:p>
            <a:endParaRPr lang="en-GB" dirty="0">
              <a:latin typeface="Calibri Light" panose="020F0302020204030204" pitchFamily="34" charset="0"/>
            </a:endParaRPr>
          </a:p>
          <a:p>
            <a:r>
              <a:rPr lang="en-GB" dirty="0">
                <a:latin typeface="Calibri Light" panose="020F0302020204030204" pitchFamily="34" charset="0"/>
              </a:rPr>
              <a:t>The figure shows a typical example of how much current density j can be sustained by </a:t>
            </a:r>
            <a:r>
              <a:rPr lang="en-GB" dirty="0" err="1">
                <a:latin typeface="Calibri Light" panose="020F0302020204030204" pitchFamily="34" charset="0"/>
              </a:rPr>
              <a:t>Nb-Ti</a:t>
            </a:r>
            <a:r>
              <a:rPr lang="en-GB" dirty="0">
                <a:latin typeface="Calibri Light" panose="020F0302020204030204" pitchFamily="34" charset="0"/>
              </a:rPr>
              <a:t>, the most widespread technical superconductor at the moment, vs. the B field: this is the so-called </a:t>
            </a:r>
            <a:r>
              <a:rPr lang="en-GB" b="1" u="sng" dirty="0">
                <a:latin typeface="Calibri Light" panose="020F0302020204030204" pitchFamily="34" charset="0"/>
              </a:rPr>
              <a:t>critical</a:t>
            </a:r>
            <a:r>
              <a:rPr lang="en-GB" b="1" dirty="0">
                <a:latin typeface="Calibri Light" panose="020F0302020204030204" pitchFamily="34" charset="0"/>
              </a:rPr>
              <a:t> curve</a:t>
            </a:r>
            <a:r>
              <a:rPr lang="en-GB" dirty="0">
                <a:latin typeface="Calibri Light" panose="020F0302020204030204" pitchFamily="34" charset="0"/>
              </a:rPr>
              <a:t>. The current density j goes up by order of magnitudes with respect to normal conductors, and the wall of 2 T field is breached.</a:t>
            </a:r>
          </a:p>
          <a:p>
            <a:endParaRPr lang="en-GB" dirty="0">
              <a:latin typeface="Calibri Light" panose="020F0302020204030204" pitchFamily="34" charset="0"/>
            </a:endParaRPr>
          </a:p>
          <a:p>
            <a:r>
              <a:rPr lang="en-GB" dirty="0">
                <a:latin typeface="Calibri Light" panose="020F0302020204030204" pitchFamily="34" charset="0"/>
              </a:rPr>
              <a:t>We often say that the </a:t>
            </a:r>
            <a:r>
              <a:rPr lang="en-GB" b="1" dirty="0">
                <a:latin typeface="Calibri Light" panose="020F0302020204030204" pitchFamily="34" charset="0"/>
              </a:rPr>
              <a:t>Ampere-turns</a:t>
            </a:r>
            <a:r>
              <a:rPr lang="en-GB" dirty="0">
                <a:latin typeface="Calibri Light" panose="020F0302020204030204" pitchFamily="34" charset="0"/>
              </a:rPr>
              <a:t> are then </a:t>
            </a:r>
            <a:r>
              <a:rPr lang="en-GB" b="1" i="1" dirty="0">
                <a:latin typeface="Calibri Light" panose="020F0302020204030204" pitchFamily="34" charset="0"/>
              </a:rPr>
              <a:t>cheap</a:t>
            </a:r>
            <a:r>
              <a:rPr lang="en-GB" dirty="0">
                <a:latin typeface="Calibri Light" panose="020F0302020204030204" pitchFamily="34" charset="0"/>
              </a:rPr>
              <a:t>: </a:t>
            </a:r>
            <a:r>
              <a:rPr lang="en-GB" b="1" dirty="0">
                <a:latin typeface="Calibri Light" panose="020F0302020204030204" pitchFamily="34" charset="0"/>
              </a:rPr>
              <a:t>no power consumption</a:t>
            </a:r>
            <a:r>
              <a:rPr lang="en-GB" dirty="0">
                <a:latin typeface="Calibri Light" panose="020F0302020204030204" pitchFamily="34" charset="0"/>
              </a:rPr>
              <a:t>, </a:t>
            </a:r>
            <a:r>
              <a:rPr lang="en-GB" b="1" dirty="0">
                <a:latin typeface="Calibri Light" panose="020F0302020204030204" pitchFamily="34" charset="0"/>
              </a:rPr>
              <a:t>no need of large coils</a:t>
            </a:r>
            <a:r>
              <a:rPr lang="en-GB" dirty="0">
                <a:latin typeface="Calibri Light" panose="020F0302020204030204" pitchFamily="34" charset="0"/>
              </a:rPr>
              <a:t>.</a:t>
            </a: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31762778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Light" panose="020F0302020204030204" pitchFamily="34" charset="0"/>
            </a:endParaRPr>
          </a:p>
        </p:txBody>
      </p:sp>
    </p:spTree>
    <p:extLst>
      <p:ext uri="{BB962C8B-B14F-4D97-AF65-F5344CB8AC3E}">
        <p14:creationId xmlns:p14="http://schemas.microsoft.com/office/powerpoint/2010/main" val="263066101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Nowadays, we have two families of superconductors.</a:t>
            </a:r>
            <a:endParaRPr lang="en-US" u="none" dirty="0">
              <a:latin typeface="Calibri Light" panose="020F0302020204030204" pitchFamily="34" charset="0"/>
            </a:endParaRPr>
          </a:p>
          <a:p>
            <a:endParaRPr lang="en-US" u="none" dirty="0">
              <a:latin typeface="Calibri Light" panose="020F0302020204030204" pitchFamily="34" charset="0"/>
            </a:endParaRPr>
          </a:p>
          <a:p>
            <a:r>
              <a:rPr lang="en-US" b="1" u="sng" dirty="0">
                <a:latin typeface="Calibri Light" panose="020F0302020204030204" pitchFamily="34" charset="0"/>
              </a:rPr>
              <a:t>LTS</a:t>
            </a:r>
            <a:r>
              <a:rPr lang="en-US" dirty="0">
                <a:latin typeface="Calibri Light" panose="020F0302020204030204" pitchFamily="34" charset="0"/>
              </a:rPr>
              <a:t> (low temperature superconductors)</a:t>
            </a:r>
          </a:p>
          <a:p>
            <a:endParaRPr lang="en-US" baseline="-25000" dirty="0">
              <a:latin typeface="Calibri Light" panose="020F0302020204030204" pitchFamily="34" charset="0"/>
            </a:endParaRPr>
          </a:p>
          <a:p>
            <a:r>
              <a:rPr lang="en-US" dirty="0">
                <a:latin typeface="Calibri Light" panose="020F0302020204030204" pitchFamily="34" charset="0"/>
              </a:rPr>
              <a:t> * </a:t>
            </a:r>
            <a:r>
              <a:rPr lang="en-US" b="1" u="sng" dirty="0" err="1">
                <a:latin typeface="Calibri Light" panose="020F0302020204030204" pitchFamily="34" charset="0"/>
              </a:rPr>
              <a:t>Nb-Ti</a:t>
            </a:r>
            <a:r>
              <a:rPr lang="en-US" dirty="0">
                <a:latin typeface="Calibri Light" panose="020F0302020204030204" pitchFamily="34" charset="0"/>
              </a:rPr>
              <a:t> is the </a:t>
            </a:r>
            <a:r>
              <a:rPr lang="en-US" b="1" dirty="0">
                <a:latin typeface="Calibri Light" panose="020F0302020204030204" pitchFamily="34" charset="0"/>
              </a:rPr>
              <a:t>workhorse material</a:t>
            </a:r>
            <a:r>
              <a:rPr lang="en-US" dirty="0">
                <a:latin typeface="Calibri Light" panose="020F0302020204030204" pitchFamily="34" charset="0"/>
              </a:rPr>
              <a:t>, not only for accelerator magnets. It is relatively easy to make into wires and cables ready for winding.</a:t>
            </a:r>
          </a:p>
          <a:p>
            <a:r>
              <a:rPr lang="en-US" dirty="0">
                <a:latin typeface="Calibri Light" panose="020F0302020204030204" pitchFamily="34" charset="0"/>
              </a:rPr>
              <a:t> * </a:t>
            </a:r>
            <a:r>
              <a:rPr lang="en-US" b="1" u="sng" dirty="0">
                <a:latin typeface="Calibri Light" panose="020F0302020204030204" pitchFamily="34" charset="0"/>
              </a:rPr>
              <a:t>Nb</a:t>
            </a:r>
            <a:r>
              <a:rPr lang="en-US" b="1" u="sng" baseline="-25000" dirty="0">
                <a:latin typeface="Calibri Light" panose="020F0302020204030204" pitchFamily="34" charset="0"/>
              </a:rPr>
              <a:t>3</a:t>
            </a:r>
            <a:r>
              <a:rPr lang="en-US" b="1" u="sng" dirty="0">
                <a:latin typeface="Calibri Light" panose="020F0302020204030204" pitchFamily="34" charset="0"/>
              </a:rPr>
              <a:t>Sn</a:t>
            </a:r>
            <a:r>
              <a:rPr lang="en-US" dirty="0">
                <a:latin typeface="Calibri Light" panose="020F0302020204030204" pitchFamily="34" charset="0"/>
              </a:rPr>
              <a:t> also works around liquid helium temperatures. It can sustain higher field w.r.t. </a:t>
            </a:r>
            <a:r>
              <a:rPr lang="en-US" dirty="0" err="1">
                <a:latin typeface="Calibri Light" panose="020F0302020204030204" pitchFamily="34" charset="0"/>
              </a:rPr>
              <a:t>Nb-Ti</a:t>
            </a:r>
            <a:r>
              <a:rPr lang="en-US" dirty="0">
                <a:latin typeface="Calibri Light" panose="020F0302020204030204" pitchFamily="34" charset="0"/>
              </a:rPr>
              <a:t>, thought it </a:t>
            </a:r>
            <a:r>
              <a:rPr lang="en-US" b="1" dirty="0">
                <a:latin typeface="Calibri Light" panose="020F0302020204030204" pitchFamily="34" charset="0"/>
              </a:rPr>
              <a:t>is brittle</a:t>
            </a:r>
            <a:r>
              <a:rPr lang="en-US" dirty="0">
                <a:latin typeface="Calibri Light" panose="020F0302020204030204" pitchFamily="34" charset="0"/>
              </a:rPr>
              <a:t>. It often requires a </a:t>
            </a:r>
            <a:r>
              <a:rPr lang="en-US" b="1" dirty="0">
                <a:latin typeface="Calibri Light" panose="020F0302020204030204" pitchFamily="34" charset="0"/>
              </a:rPr>
              <a:t>heat treatment </a:t>
            </a:r>
            <a:r>
              <a:rPr lang="en-US" dirty="0">
                <a:latin typeface="Calibri Light" panose="020F0302020204030204" pitchFamily="34" charset="0"/>
              </a:rPr>
              <a:t>at high temperature (of the order of 650 °C) </a:t>
            </a:r>
            <a:r>
              <a:rPr lang="en-US" b="1" dirty="0">
                <a:latin typeface="Calibri Light" panose="020F0302020204030204" pitchFamily="34" charset="0"/>
              </a:rPr>
              <a:t>after winding</a:t>
            </a:r>
            <a:r>
              <a:rPr lang="en-US" dirty="0">
                <a:latin typeface="Calibri Light" panose="020F0302020204030204" pitchFamily="34" charset="0"/>
              </a:rPr>
              <a:t>. It is being used for some magnets of the HL-LHC upgrade. This is also being used in parts of ITER.</a:t>
            </a:r>
          </a:p>
          <a:p>
            <a:r>
              <a:rPr lang="en-US" dirty="0">
                <a:latin typeface="Calibri Light" panose="020F0302020204030204" pitchFamily="34" charset="0"/>
              </a:rPr>
              <a:t> * </a:t>
            </a:r>
            <a:r>
              <a:rPr lang="en-US" b="1" u="sng" dirty="0">
                <a:latin typeface="Calibri Light" panose="020F0302020204030204" pitchFamily="34" charset="0"/>
              </a:rPr>
              <a:t>MgB</a:t>
            </a:r>
            <a:r>
              <a:rPr lang="en-US" b="1" u="sng" baseline="-25000" dirty="0">
                <a:latin typeface="Calibri Light" panose="020F0302020204030204" pitchFamily="34" charset="0"/>
              </a:rPr>
              <a:t>2</a:t>
            </a:r>
            <a:r>
              <a:rPr lang="en-US" dirty="0">
                <a:latin typeface="Calibri Light" panose="020F0302020204030204" pitchFamily="34" charset="0"/>
              </a:rPr>
              <a:t> is a more recent material, with a higher critical temperature than the classical LTS. This has not been used for accelerator magnets (yet), though mostly for </a:t>
            </a:r>
            <a:r>
              <a:rPr lang="en-US" b="1" dirty="0">
                <a:latin typeface="Calibri Light" panose="020F0302020204030204" pitchFamily="34" charset="0"/>
              </a:rPr>
              <a:t>power transmission cables</a:t>
            </a:r>
            <a:r>
              <a:rPr lang="en-US" dirty="0">
                <a:latin typeface="Calibri Light" panose="020F0302020204030204" pitchFamily="34" charset="0"/>
              </a:rPr>
              <a:t>, including in the future for </a:t>
            </a:r>
            <a:r>
              <a:rPr lang="en-US" b="1" dirty="0">
                <a:latin typeface="Calibri Light" panose="020F0302020204030204" pitchFamily="34" charset="0"/>
              </a:rPr>
              <a:t>superconducting links for the HL-LHC </a:t>
            </a:r>
            <a:r>
              <a:rPr lang="en-US" dirty="0">
                <a:latin typeface="Calibri Light" panose="020F0302020204030204" pitchFamily="34" charset="0"/>
              </a:rPr>
              <a:t>upgrade.</a:t>
            </a:r>
            <a:endParaRPr lang="en-US" u="none" dirty="0">
              <a:latin typeface="Calibri Light" panose="020F0302020204030204" pitchFamily="34" charset="0"/>
            </a:endParaRPr>
          </a:p>
          <a:p>
            <a:endParaRPr lang="en-US" u="none" dirty="0">
              <a:latin typeface="Calibri Light" panose="020F0302020204030204" pitchFamily="34" charset="0"/>
            </a:endParaRPr>
          </a:p>
          <a:p>
            <a:r>
              <a:rPr lang="en-US" b="1" u="sng" dirty="0">
                <a:latin typeface="Calibri Light" panose="020F0302020204030204" pitchFamily="34" charset="0"/>
              </a:rPr>
              <a:t>HTS</a:t>
            </a:r>
            <a:r>
              <a:rPr lang="en-US" dirty="0">
                <a:latin typeface="Calibri Light" panose="020F0302020204030204" pitchFamily="34" charset="0"/>
              </a:rPr>
              <a:t> (high temperature superconductors)</a:t>
            </a:r>
          </a:p>
          <a:p>
            <a:endParaRPr lang="en-US" dirty="0">
              <a:latin typeface="Calibri Light" panose="020F0302020204030204" pitchFamily="34" charset="0"/>
            </a:endParaRPr>
          </a:p>
          <a:p>
            <a:r>
              <a:rPr lang="en-US" dirty="0">
                <a:latin typeface="Calibri Light" panose="020F0302020204030204" pitchFamily="34" charset="0"/>
              </a:rPr>
              <a:t>These materials have </a:t>
            </a:r>
            <a:r>
              <a:rPr lang="en-US" b="1" dirty="0">
                <a:latin typeface="Calibri Light" panose="020F0302020204030204" pitchFamily="34" charset="0"/>
              </a:rPr>
              <a:t>much higher critical currents / temperatures / fields</a:t>
            </a:r>
            <a:r>
              <a:rPr lang="en-US" dirty="0">
                <a:latin typeface="Calibri Light" panose="020F0302020204030204" pitchFamily="34" charset="0"/>
              </a:rPr>
              <a:t>, but – due also to their </a:t>
            </a:r>
            <a:r>
              <a:rPr lang="en-US" b="1" dirty="0">
                <a:latin typeface="Calibri Light" panose="020F0302020204030204" pitchFamily="34" charset="0"/>
              </a:rPr>
              <a:t>cost</a:t>
            </a:r>
            <a:r>
              <a:rPr lang="en-US" dirty="0">
                <a:latin typeface="Calibri Light" panose="020F0302020204030204" pitchFamily="34" charset="0"/>
              </a:rPr>
              <a:t> – they have seen </a:t>
            </a:r>
            <a:r>
              <a:rPr lang="en-US" b="1" dirty="0">
                <a:latin typeface="Calibri Light" panose="020F0302020204030204" pitchFamily="34" charset="0"/>
              </a:rPr>
              <a:t>limited application </a:t>
            </a:r>
            <a:r>
              <a:rPr lang="en-US" dirty="0">
                <a:latin typeface="Calibri Light" panose="020F0302020204030204" pitchFamily="34" charset="0"/>
              </a:rPr>
              <a:t>so far. For example, a type of </a:t>
            </a:r>
            <a:r>
              <a:rPr lang="en-US" b="1" dirty="0">
                <a:latin typeface="Calibri Light" panose="020F0302020204030204" pitchFamily="34" charset="0"/>
              </a:rPr>
              <a:t>BSCCO </a:t>
            </a:r>
            <a:r>
              <a:rPr lang="en-US" dirty="0">
                <a:latin typeface="Calibri Light" panose="020F0302020204030204" pitchFamily="34" charset="0"/>
              </a:rPr>
              <a:t>is used in the </a:t>
            </a:r>
            <a:r>
              <a:rPr lang="en-US" b="1" dirty="0">
                <a:latin typeface="Calibri Light" panose="020F0302020204030204" pitchFamily="34" charset="0"/>
              </a:rPr>
              <a:t>LHC current leads</a:t>
            </a:r>
            <a:r>
              <a:rPr lang="en-US" dirty="0">
                <a:latin typeface="Calibri Light" panose="020F0302020204030204" pitchFamily="34" charset="0"/>
              </a:rPr>
              <a:t>, to carry the current from the copper (room temperature) side to the </a:t>
            </a:r>
            <a:r>
              <a:rPr lang="en-US" dirty="0" err="1">
                <a:latin typeface="Calibri Light" panose="020F0302020204030204" pitchFamily="34" charset="0"/>
              </a:rPr>
              <a:t>Nb-Ti</a:t>
            </a:r>
            <a:r>
              <a:rPr lang="en-US" dirty="0">
                <a:latin typeface="Calibri Light" panose="020F0302020204030204" pitchFamily="34" charset="0"/>
              </a:rPr>
              <a:t> (liquid helium temperature) part. These materials open up possibilities, on paper, to reach even higher fields; some prototype magnets are being built.</a:t>
            </a: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198593028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7732">
              <a:defRPr/>
            </a:pPr>
            <a:r>
              <a:rPr lang="en-US" baseline="0" dirty="0">
                <a:latin typeface="Calibri Light" panose="020F0302020204030204" pitchFamily="34" charset="0"/>
              </a:rPr>
              <a:t>Since the iron plays a secondary role for the central B</a:t>
            </a:r>
            <a:r>
              <a:rPr lang="en-US" dirty="0">
                <a:latin typeface="Calibri Light" panose="020F0302020204030204" pitchFamily="34" charset="0"/>
              </a:rPr>
              <a:t> field, instead of reasoning in terms of magnetic reluctances and Hopkinson’s law (as for resistive magnets), it is possible to </a:t>
            </a:r>
            <a:r>
              <a:rPr lang="en-US" b="1" dirty="0">
                <a:latin typeface="Calibri Light" panose="020F0302020204030204" pitchFamily="34" charset="0"/>
              </a:rPr>
              <a:t>integrate the field in 2D </a:t>
            </a:r>
            <a:r>
              <a:rPr lang="en-US" dirty="0">
                <a:latin typeface="Calibri Light" panose="020F0302020204030204" pitchFamily="34" charset="0"/>
              </a:rPr>
              <a:t>given by the coils directly with </a:t>
            </a:r>
            <a:r>
              <a:rPr lang="en-US" b="1" dirty="0" err="1">
                <a:latin typeface="Calibri Light" panose="020F0302020204030204" pitchFamily="34" charset="0"/>
              </a:rPr>
              <a:t>Biot</a:t>
            </a:r>
            <a:r>
              <a:rPr lang="en-US" b="1" dirty="0">
                <a:latin typeface="Calibri Light" panose="020F0302020204030204" pitchFamily="34" charset="0"/>
              </a:rPr>
              <a:t>-Savart law</a:t>
            </a:r>
            <a:r>
              <a:rPr lang="en-US" dirty="0">
                <a:latin typeface="Calibri Light" panose="020F0302020204030204" pitchFamily="34" charset="0"/>
              </a:rPr>
              <a:t>.</a:t>
            </a:r>
            <a:endParaRPr lang="en-US" baseline="0" dirty="0">
              <a:latin typeface="Calibri Light" panose="020F0302020204030204" pitchFamily="34" charset="0"/>
            </a:endParaRPr>
          </a:p>
          <a:p>
            <a:pPr defTabSz="947732">
              <a:defRPr/>
            </a:pPr>
            <a:endParaRPr lang="en-US" dirty="0">
              <a:latin typeface="Calibri Light" panose="020F0302020204030204" pitchFamily="34" charset="0"/>
            </a:endParaRPr>
          </a:p>
          <a:p>
            <a:pPr defTabSz="947732">
              <a:defRPr/>
            </a:pPr>
            <a:r>
              <a:rPr lang="en-US" dirty="0">
                <a:latin typeface="Calibri Light" panose="020F0302020204030204" pitchFamily="34" charset="0"/>
              </a:rPr>
              <a:t>There are </a:t>
            </a:r>
            <a:r>
              <a:rPr lang="en-US" b="1" dirty="0">
                <a:latin typeface="Calibri Light" panose="020F0302020204030204" pitchFamily="34" charset="0"/>
              </a:rPr>
              <a:t>several coil layouts </a:t>
            </a:r>
            <a:r>
              <a:rPr lang="en-US" dirty="0">
                <a:latin typeface="Calibri Light" panose="020F0302020204030204" pitchFamily="34" charset="0"/>
              </a:rPr>
              <a:t>that </a:t>
            </a:r>
            <a:r>
              <a:rPr lang="en-US" b="1" dirty="0">
                <a:latin typeface="Calibri Light" panose="020F0302020204030204" pitchFamily="34" charset="0"/>
              </a:rPr>
              <a:t>can be used</a:t>
            </a:r>
            <a:r>
              <a:rPr lang="en-US" dirty="0">
                <a:latin typeface="Calibri Light" panose="020F0302020204030204" pitchFamily="34" charset="0"/>
              </a:rPr>
              <a:t>. Besides personal preferences of the designers, the choice </a:t>
            </a:r>
            <a:r>
              <a:rPr lang="en-US" b="1" dirty="0">
                <a:latin typeface="Calibri Light" panose="020F0302020204030204" pitchFamily="34" charset="0"/>
              </a:rPr>
              <a:t>depends mainly on magnetic efficiency </a:t>
            </a:r>
            <a:r>
              <a:rPr lang="en-US" dirty="0">
                <a:latin typeface="Calibri Light" panose="020F0302020204030204" pitchFamily="34" charset="0"/>
              </a:rPr>
              <a:t>(how much B can you get with a given amount of superconductor), </a:t>
            </a:r>
            <a:r>
              <a:rPr lang="en-US" b="1" dirty="0">
                <a:latin typeface="Calibri Light" panose="020F0302020204030204" pitchFamily="34" charset="0"/>
              </a:rPr>
              <a:t>field quality </a:t>
            </a:r>
            <a:r>
              <a:rPr lang="en-US" dirty="0">
                <a:latin typeface="Calibri Light" panose="020F0302020204030204" pitchFamily="34" charset="0"/>
              </a:rPr>
              <a:t>in the bore and </a:t>
            </a:r>
            <a:r>
              <a:rPr lang="en-US" b="1" dirty="0">
                <a:latin typeface="Calibri Light" panose="020F0302020204030204" pitchFamily="34" charset="0"/>
              </a:rPr>
              <a:t>mechanical considerations </a:t>
            </a:r>
            <a:r>
              <a:rPr lang="en-US" dirty="0">
                <a:latin typeface="Calibri Light" panose="020F0302020204030204" pitchFamily="34" charset="0"/>
              </a:rPr>
              <a:t>(for the forces when cooling down / powering the magnet).</a:t>
            </a:r>
          </a:p>
          <a:p>
            <a:pPr defTabSz="947732">
              <a:defRPr/>
            </a:pPr>
            <a:endParaRPr lang="en-US" dirty="0">
              <a:latin typeface="Calibri Light" panose="020F0302020204030204" pitchFamily="34" charset="0"/>
            </a:endParaRPr>
          </a:p>
          <a:p>
            <a:r>
              <a:rPr lang="en-US" dirty="0">
                <a:latin typeface="Calibri Light" panose="020F0302020204030204" pitchFamily="34" charset="0"/>
              </a:rPr>
              <a:t>Here we give the formula for </a:t>
            </a:r>
            <a:r>
              <a:rPr lang="en-US" b="1" dirty="0">
                <a:latin typeface="Calibri Light" panose="020F0302020204030204" pitchFamily="34" charset="0"/>
              </a:rPr>
              <a:t>sector dipoles</a:t>
            </a:r>
            <a:r>
              <a:rPr lang="en-US" dirty="0">
                <a:latin typeface="Calibri Light" panose="020F0302020204030204" pitchFamily="34" charset="0"/>
              </a:rPr>
              <a:t>, which are representative of coil dominated accelerator magnets built so far. The choice of the 60 </a:t>
            </a:r>
            <a:r>
              <a:rPr lang="en-US" dirty="0" err="1">
                <a:latin typeface="Calibri Light" panose="020F0302020204030204" pitchFamily="34" charset="0"/>
              </a:rPr>
              <a:t>deg</a:t>
            </a:r>
            <a:r>
              <a:rPr lang="en-US" dirty="0">
                <a:latin typeface="Calibri Light" panose="020F0302020204030204" pitchFamily="34" charset="0"/>
              </a:rPr>
              <a:t> angle (formula on the bottom) for the sector cancels out the first allowed harmonic, that is, b</a:t>
            </a:r>
            <a:r>
              <a:rPr lang="en-US" baseline="-25000" dirty="0">
                <a:latin typeface="Calibri Light" panose="020F0302020204030204" pitchFamily="34" charset="0"/>
              </a:rPr>
              <a:t>3</a:t>
            </a:r>
            <a:r>
              <a:rPr lang="en-US" dirty="0">
                <a:latin typeface="Calibri Light" panose="020F0302020204030204" pitchFamily="34" charset="0"/>
              </a:rPr>
              <a:t>.</a:t>
            </a:r>
          </a:p>
          <a:p>
            <a:endParaRPr lang="en-US" dirty="0">
              <a:latin typeface="Calibri Light" panose="020F0302020204030204" pitchFamily="34" charset="0"/>
            </a:endParaRPr>
          </a:p>
          <a:p>
            <a:r>
              <a:rPr lang="en-US" dirty="0">
                <a:latin typeface="Calibri Light" panose="020F0302020204030204" pitchFamily="34" charset="0"/>
              </a:rPr>
              <a:t>The </a:t>
            </a:r>
            <a:r>
              <a:rPr lang="en-US" b="1" dirty="0">
                <a:latin typeface="Calibri Light" panose="020F0302020204030204" pitchFamily="34" charset="0"/>
              </a:rPr>
              <a:t>aperture radius r does not enter into the equation</a:t>
            </a:r>
            <a:r>
              <a:rPr lang="en-US" dirty="0">
                <a:latin typeface="Calibri Light" panose="020F0302020204030204" pitchFamily="34" charset="0"/>
              </a:rPr>
              <a:t>. Besides a geometric factor, the field is simply a product </a:t>
            </a:r>
          </a:p>
          <a:p>
            <a:pPr algn="ctr"/>
            <a:r>
              <a:rPr lang="en-US" dirty="0">
                <a:latin typeface="Calibri Light" panose="020F0302020204030204" pitchFamily="34" charset="0"/>
              </a:rPr>
              <a:t> </a:t>
            </a:r>
            <a:r>
              <a:rPr lang="en-US" b="1" dirty="0">
                <a:latin typeface="Calibri Light" panose="020F0302020204030204" pitchFamily="34" charset="0"/>
              </a:rPr>
              <a:t>B  ∝  j w</a:t>
            </a:r>
          </a:p>
          <a:p>
            <a:pPr algn="ctr"/>
            <a:r>
              <a:rPr lang="en-US" dirty="0">
                <a:latin typeface="Calibri Light" panose="020F0302020204030204" pitchFamily="34" charset="0"/>
              </a:rPr>
              <a:t>field  ∝  current density (overall) × coil width.</a:t>
            </a:r>
          </a:p>
        </p:txBody>
      </p:sp>
    </p:spTree>
    <p:extLst>
      <p:ext uri="{BB962C8B-B14F-4D97-AF65-F5344CB8AC3E}">
        <p14:creationId xmlns:p14="http://schemas.microsoft.com/office/powerpoint/2010/main" val="373426874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7732">
              <a:defRPr/>
            </a:pPr>
            <a:r>
              <a:rPr lang="en-US" baseline="0" dirty="0">
                <a:latin typeface="Calibri Light" panose="020F0302020204030204" pitchFamily="34" charset="0"/>
              </a:rPr>
              <a:t>You can</a:t>
            </a:r>
            <a:r>
              <a:rPr lang="en-US" dirty="0">
                <a:latin typeface="Calibri Light" panose="020F0302020204030204" pitchFamily="34" charset="0"/>
              </a:rPr>
              <a:t> get 8.3 T with</a:t>
            </a:r>
          </a:p>
          <a:p>
            <a:pPr algn="ctr"/>
            <a:r>
              <a:rPr lang="en-US" dirty="0">
                <a:latin typeface="Calibri Light" panose="020F0302020204030204" pitchFamily="34" charset="0"/>
              </a:rPr>
              <a:t>400 A/mm</a:t>
            </a:r>
            <a:r>
              <a:rPr lang="en-US" baseline="30000" dirty="0">
                <a:latin typeface="Calibri Light" panose="020F0302020204030204" pitchFamily="34" charset="0"/>
              </a:rPr>
              <a:t>2</a:t>
            </a:r>
            <a:r>
              <a:rPr lang="en-US" dirty="0">
                <a:latin typeface="Calibri Light" panose="020F0302020204030204" pitchFamily="34" charset="0"/>
              </a:rPr>
              <a:t> × 30 mm coil width (left figure, similar to LHC)</a:t>
            </a:r>
          </a:p>
          <a:p>
            <a:r>
              <a:rPr lang="en-US" dirty="0">
                <a:latin typeface="Calibri Light" panose="020F0302020204030204" pitchFamily="34" charset="0"/>
              </a:rPr>
              <a:t>or</a:t>
            </a:r>
          </a:p>
          <a:p>
            <a:pPr algn="ctr"/>
            <a:r>
              <a:rPr lang="en-US" dirty="0">
                <a:latin typeface="Calibri Light" panose="020F0302020204030204" pitchFamily="34" charset="0"/>
              </a:rPr>
              <a:t>40 A/mm</a:t>
            </a:r>
            <a:r>
              <a:rPr lang="en-US" baseline="30000" dirty="0">
                <a:latin typeface="Calibri Light" panose="020F0302020204030204" pitchFamily="34" charset="0"/>
              </a:rPr>
              <a:t>2</a:t>
            </a:r>
            <a:r>
              <a:rPr lang="en-US" dirty="0">
                <a:latin typeface="Calibri Light" panose="020F0302020204030204" pitchFamily="34" charset="0"/>
              </a:rPr>
              <a:t> × 300 mm coil width (right figure, very hypothetical).</a:t>
            </a:r>
          </a:p>
          <a:p>
            <a:pPr algn="ctr"/>
            <a:endParaRPr lang="en-US" dirty="0">
              <a:latin typeface="Calibri Light" panose="020F0302020204030204" pitchFamily="34" charset="0"/>
            </a:endParaRPr>
          </a:p>
          <a:p>
            <a:r>
              <a:rPr lang="en-US" dirty="0">
                <a:latin typeface="Calibri Light" panose="020F0302020204030204" pitchFamily="34" charset="0"/>
              </a:rPr>
              <a:t>Besides the Ampere-turns, the </a:t>
            </a:r>
            <a:r>
              <a:rPr lang="en-US" b="1" dirty="0">
                <a:latin typeface="Calibri Light" panose="020F0302020204030204" pitchFamily="34" charset="0"/>
              </a:rPr>
              <a:t>power dissipation </a:t>
            </a:r>
            <a:r>
              <a:rPr lang="en-US" dirty="0">
                <a:latin typeface="Calibri Light" panose="020F0302020204030204" pitchFamily="34" charset="0"/>
              </a:rPr>
              <a:t>– if the coil were in normal conducting Cu at room temperature – would be </a:t>
            </a:r>
            <a:r>
              <a:rPr lang="en-US" b="1" dirty="0">
                <a:latin typeface="Calibri Light" panose="020F0302020204030204" pitchFamily="34" charset="0"/>
              </a:rPr>
              <a:t>prohibitive</a:t>
            </a:r>
            <a:r>
              <a:rPr lang="en-US" dirty="0">
                <a:latin typeface="Calibri Light" panose="020F0302020204030204" pitchFamily="34" charset="0"/>
              </a:rPr>
              <a:t>, without counting the </a:t>
            </a:r>
            <a:r>
              <a:rPr lang="en-US" b="1" dirty="0">
                <a:latin typeface="Calibri Light" panose="020F0302020204030204" pitchFamily="34" charset="0"/>
              </a:rPr>
              <a:t>amount of conductor needed</a:t>
            </a:r>
            <a:r>
              <a:rPr lang="en-US" dirty="0">
                <a:latin typeface="Calibri Light" panose="020F0302020204030204" pitchFamily="34" charset="0"/>
              </a:rPr>
              <a:t>, and the large stray field on the outside, as much more flux is generated.</a:t>
            </a:r>
          </a:p>
          <a:p>
            <a:endParaRPr lang="en-US" dirty="0">
              <a:latin typeface="Calibri Light" panose="020F0302020204030204" pitchFamily="34" charset="0"/>
            </a:endParaRPr>
          </a:p>
        </p:txBody>
      </p:sp>
    </p:spTree>
    <p:extLst>
      <p:ext uri="{BB962C8B-B14F-4D97-AF65-F5344CB8AC3E}">
        <p14:creationId xmlns:p14="http://schemas.microsoft.com/office/powerpoint/2010/main" val="150964610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sector layout in practice is modified to a configuration with several blocks, 6 per quadrant in the case of the LHC main dipole (in its final version). Each coil is wound with superconducting cable, that is usually slightly tapered (keystone angle) so to help follow the azimuthal angle as the turns pile up. Spacers (wedges) are inserted in between the blocks. The overall geometry is optimized to improve field quality and maximize magnetic efficiency, which in this case implies avoiding field concentration on the coil w.r.t. the bore.</a:t>
            </a:r>
          </a:p>
          <a:p>
            <a:endParaRPr lang="en-US" dirty="0">
              <a:latin typeface="Calibri Light" panose="020F0302020204030204" pitchFamily="34" charset="0"/>
            </a:endParaRPr>
          </a:p>
          <a:p>
            <a:r>
              <a:rPr lang="en-US" dirty="0">
                <a:latin typeface="Calibri Light" panose="020F0302020204030204" pitchFamily="34" charset="0"/>
              </a:rPr>
              <a:t>In the LHC dipoles the inner and outer layer are electrically in series, though they are wound with a slightly different conductor (</a:t>
            </a:r>
            <a:r>
              <a:rPr lang="en-US" b="1" u="sng" dirty="0">
                <a:latin typeface="Calibri Light" panose="020F0302020204030204" pitchFamily="34" charset="0"/>
              </a:rPr>
              <a:t>grading</a:t>
            </a:r>
            <a:r>
              <a:rPr lang="en-US" dirty="0">
                <a:latin typeface="Calibri Light" panose="020F0302020204030204" pitchFamily="34" charset="0"/>
              </a:rPr>
              <a:t>): the </a:t>
            </a:r>
            <a:r>
              <a:rPr lang="en-US" b="1" dirty="0">
                <a:latin typeface="Calibri Light" panose="020F0302020204030204" pitchFamily="34" charset="0"/>
              </a:rPr>
              <a:t>current density is higher in the outer layer</a:t>
            </a:r>
            <a:r>
              <a:rPr lang="en-US" dirty="0">
                <a:latin typeface="Calibri Light" panose="020F0302020204030204" pitchFamily="34" charset="0"/>
              </a:rPr>
              <a:t>, where the </a:t>
            </a:r>
            <a:r>
              <a:rPr lang="en-US" b="1" dirty="0">
                <a:latin typeface="Calibri Light" panose="020F0302020204030204" pitchFamily="34" charset="0"/>
              </a:rPr>
              <a:t>field is lower</a:t>
            </a:r>
            <a:r>
              <a:rPr lang="en-US" dirty="0">
                <a:latin typeface="Calibri Light" panose="020F0302020204030204" pitchFamily="34" charset="0"/>
              </a:rPr>
              <a:t>. This allows a more efficient electromagnetic design and saving of material.</a:t>
            </a:r>
            <a:endParaRPr lang="en-US" baseline="0" dirty="0">
              <a:latin typeface="Calibri Light" panose="020F0302020204030204" pitchFamily="34" charset="0"/>
            </a:endParaRPr>
          </a:p>
          <a:p>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158414919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Also in this case the LHC dipole is taken as an example. The figure though</a:t>
            </a:r>
            <a:r>
              <a:rPr lang="en-US" dirty="0">
                <a:latin typeface="Calibri Light" panose="020F0302020204030204" pitchFamily="34" charset="0"/>
              </a:rPr>
              <a:t> </a:t>
            </a:r>
            <a:r>
              <a:rPr lang="en-US" baseline="0" dirty="0">
                <a:latin typeface="Calibri Light" panose="020F0302020204030204" pitchFamily="34" charset="0"/>
              </a:rPr>
              <a:t>is not the final</a:t>
            </a:r>
            <a:r>
              <a:rPr lang="en-US" dirty="0">
                <a:latin typeface="Calibri Light" panose="020F0302020204030204" pitchFamily="34" charset="0"/>
              </a:rPr>
              <a:t> design, it is in fact among the very first ones, dating back to 1987… more than 20 years before we had first beams in the machine!</a:t>
            </a:r>
          </a:p>
          <a:p>
            <a:endParaRPr lang="en-US" baseline="0" dirty="0">
              <a:latin typeface="Calibri Light" panose="020F0302020204030204" pitchFamily="34" charset="0"/>
            </a:endParaRPr>
          </a:p>
          <a:p>
            <a:r>
              <a:rPr lang="en-US" dirty="0">
                <a:latin typeface="Calibri Light" panose="020F0302020204030204" pitchFamily="34" charset="0"/>
              </a:rPr>
              <a:t>The </a:t>
            </a:r>
            <a:r>
              <a:rPr lang="en-US" b="1" dirty="0">
                <a:latin typeface="Calibri Light" panose="020F0302020204030204" pitchFamily="34" charset="0"/>
              </a:rPr>
              <a:t>gap between the coil and the yoke </a:t>
            </a:r>
            <a:r>
              <a:rPr lang="en-US" dirty="0">
                <a:latin typeface="Calibri Light" panose="020F0302020204030204" pitchFamily="34" charset="0"/>
              </a:rPr>
              <a:t>is space reserved for </a:t>
            </a:r>
            <a:r>
              <a:rPr lang="en-US" b="1" u="sng" dirty="0">
                <a:latin typeface="Calibri Light" panose="020F0302020204030204" pitchFamily="34" charset="0"/>
              </a:rPr>
              <a:t>collars</a:t>
            </a:r>
            <a:r>
              <a:rPr lang="en-US" dirty="0">
                <a:latin typeface="Calibri Light" panose="020F0302020204030204" pitchFamily="34" charset="0"/>
              </a:rPr>
              <a:t>, made in </a:t>
            </a:r>
            <a:r>
              <a:rPr lang="en-US" b="1" dirty="0">
                <a:latin typeface="Calibri Light" panose="020F0302020204030204" pitchFamily="34" charset="0"/>
              </a:rPr>
              <a:t>stainless steel </a:t>
            </a:r>
            <a:r>
              <a:rPr lang="en-US" dirty="0">
                <a:latin typeface="Calibri Light" panose="020F0302020204030204" pitchFamily="34" charset="0"/>
              </a:rPr>
              <a:t>(not magnetic) material. The collars are meant to </a:t>
            </a:r>
            <a:r>
              <a:rPr lang="en-US" b="1" dirty="0">
                <a:latin typeface="Calibri Light" panose="020F0302020204030204" pitchFamily="34" charset="0"/>
              </a:rPr>
              <a:t>counteract the Lorentz force </a:t>
            </a:r>
            <a:r>
              <a:rPr lang="en-US" dirty="0">
                <a:latin typeface="Calibri Light" panose="020F0302020204030204" pitchFamily="34" charset="0"/>
              </a:rPr>
              <a:t>on the coils when the magnet is powered.</a:t>
            </a:r>
          </a:p>
          <a:p>
            <a:endParaRPr lang="en-US" baseline="0" dirty="0">
              <a:latin typeface="Calibri Light" panose="020F0302020204030204" pitchFamily="34" charset="0"/>
            </a:endParaRPr>
          </a:p>
          <a:p>
            <a:r>
              <a:rPr lang="en-US" dirty="0">
                <a:latin typeface="Calibri Light" panose="020F0302020204030204" pitchFamily="34" charset="0"/>
              </a:rPr>
              <a:t>The main function of the </a:t>
            </a:r>
            <a:r>
              <a:rPr lang="en-US" b="1" dirty="0">
                <a:latin typeface="Calibri Light" panose="020F0302020204030204" pitchFamily="34" charset="0"/>
              </a:rPr>
              <a:t>iron</a:t>
            </a:r>
            <a:r>
              <a:rPr lang="en-US" dirty="0">
                <a:latin typeface="Calibri Light" panose="020F0302020204030204" pitchFamily="34" charset="0"/>
              </a:rPr>
              <a:t> is to </a:t>
            </a:r>
            <a:r>
              <a:rPr lang="en-US" b="1" dirty="0">
                <a:latin typeface="Calibri Light" panose="020F0302020204030204" pitchFamily="34" charset="0"/>
              </a:rPr>
              <a:t>provide a return path for the flux</a:t>
            </a:r>
            <a:r>
              <a:rPr lang="en-US" dirty="0">
                <a:latin typeface="Calibri Light" panose="020F0302020204030204" pitchFamily="34" charset="0"/>
              </a:rPr>
              <a:t>, although it does also </a:t>
            </a:r>
            <a:r>
              <a:rPr lang="en-US" b="1" dirty="0">
                <a:latin typeface="Calibri Light" panose="020F0302020204030204" pitchFamily="34" charset="0"/>
              </a:rPr>
              <a:t>contribute to the field in the bore</a:t>
            </a:r>
            <a:r>
              <a:rPr lang="en-US" dirty="0">
                <a:latin typeface="Calibri Light" panose="020F0302020204030204" pitchFamily="34" charset="0"/>
              </a:rPr>
              <a:t> to about 10%.</a:t>
            </a:r>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201865578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Superconductors carry a high current density, but they have an upper limit: this is described by the so-called </a:t>
            </a:r>
            <a:r>
              <a:rPr lang="en-US" b="1" u="sng" dirty="0">
                <a:latin typeface="Calibri Light" panose="020F0302020204030204" pitchFamily="34" charset="0"/>
              </a:rPr>
              <a:t>critical surface</a:t>
            </a:r>
            <a:r>
              <a:rPr lang="en-US" dirty="0">
                <a:latin typeface="Calibri Light" panose="020F0302020204030204" pitchFamily="34" charset="0"/>
              </a:rPr>
              <a:t>. </a:t>
            </a:r>
            <a:r>
              <a:rPr lang="en-US" baseline="0" dirty="0">
                <a:latin typeface="Calibri Light" panose="020F0302020204030204" pitchFamily="34" charset="0"/>
              </a:rPr>
              <a:t>The 3D plot is the critica</a:t>
            </a:r>
            <a:r>
              <a:rPr lang="en-US" dirty="0">
                <a:latin typeface="Calibri Light" panose="020F0302020204030204" pitchFamily="34" charset="0"/>
              </a:rPr>
              <a:t>l surface of an LHC </a:t>
            </a:r>
            <a:r>
              <a:rPr lang="en-US" b="1" dirty="0" err="1">
                <a:latin typeface="Calibri Light" panose="020F0302020204030204" pitchFamily="34" charset="0"/>
              </a:rPr>
              <a:t>Nb-Ti</a:t>
            </a:r>
            <a:r>
              <a:rPr lang="en-US" b="1" dirty="0">
                <a:latin typeface="Calibri Light" panose="020F0302020204030204" pitchFamily="34" charset="0"/>
              </a:rPr>
              <a:t> wire</a:t>
            </a:r>
            <a:r>
              <a:rPr lang="en-US" dirty="0">
                <a:latin typeface="Calibri Light" panose="020F0302020204030204" pitchFamily="34" charset="0"/>
              </a:rPr>
              <a:t>.</a:t>
            </a:r>
            <a:r>
              <a:rPr lang="en-US" baseline="0" dirty="0">
                <a:latin typeface="Calibri Light" panose="020F0302020204030204" pitchFamily="34" charset="0"/>
              </a:rPr>
              <a:t> Generally speaking, the </a:t>
            </a:r>
            <a:r>
              <a:rPr lang="en-US" b="1" baseline="0" dirty="0">
                <a:latin typeface="Calibri Light" panose="020F0302020204030204" pitchFamily="34" charset="0"/>
              </a:rPr>
              <a:t>achievable current density</a:t>
            </a:r>
            <a:r>
              <a:rPr lang="en-US" b="1" dirty="0">
                <a:latin typeface="Calibri Light" panose="020F0302020204030204" pitchFamily="34" charset="0"/>
              </a:rPr>
              <a:t> depends </a:t>
            </a:r>
            <a:r>
              <a:rPr lang="en-US" dirty="0">
                <a:latin typeface="Calibri Light" panose="020F0302020204030204" pitchFamily="34" charset="0"/>
              </a:rPr>
              <a:t>on the </a:t>
            </a:r>
            <a:r>
              <a:rPr lang="en-US" b="1" dirty="0">
                <a:latin typeface="Calibri Light" panose="020F0302020204030204" pitchFamily="34" charset="0"/>
              </a:rPr>
              <a:t>temperature T</a:t>
            </a:r>
            <a:r>
              <a:rPr lang="en-US" dirty="0">
                <a:latin typeface="Calibri Light" panose="020F0302020204030204" pitchFamily="34" charset="0"/>
              </a:rPr>
              <a:t> and the </a:t>
            </a:r>
            <a:r>
              <a:rPr lang="en-US" b="1" dirty="0">
                <a:latin typeface="Calibri Light" panose="020F0302020204030204" pitchFamily="34" charset="0"/>
              </a:rPr>
              <a:t>field B</a:t>
            </a:r>
            <a:r>
              <a:rPr lang="en-US" dirty="0">
                <a:latin typeface="Calibri Light" panose="020F0302020204030204" pitchFamily="34" charset="0"/>
              </a:rPr>
              <a:t>, and it is monotonically decreasing for increasing T and B.</a:t>
            </a:r>
          </a:p>
          <a:p>
            <a:endParaRPr lang="en-GB" dirty="0">
              <a:latin typeface="Calibri Light" panose="020F0302020204030204" pitchFamily="34" charset="0"/>
            </a:endParaRPr>
          </a:p>
          <a:p>
            <a:r>
              <a:rPr lang="en-GB" dirty="0">
                <a:latin typeface="Calibri Light" panose="020F0302020204030204" pitchFamily="34" charset="0"/>
              </a:rPr>
              <a:t>To give an order of magnitude, the critical density at 5 T, 4.2 K as shown on the graph is about 3000 A/mm</a:t>
            </a:r>
            <a:r>
              <a:rPr lang="en-GB" baseline="30000" dirty="0">
                <a:latin typeface="Calibri Light" panose="020F0302020204030204" pitchFamily="34" charset="0"/>
              </a:rPr>
              <a:t>2</a:t>
            </a:r>
            <a:r>
              <a:rPr lang="en-GB" dirty="0">
                <a:latin typeface="Calibri Light" panose="020F0302020204030204" pitchFamily="34" charset="0"/>
              </a:rPr>
              <a:t>.</a:t>
            </a:r>
          </a:p>
          <a:p>
            <a:endParaRPr lang="en-GB" dirty="0">
              <a:latin typeface="Calibri Light" panose="020F0302020204030204" pitchFamily="34" charset="0"/>
            </a:endParaRPr>
          </a:p>
          <a:p>
            <a:r>
              <a:rPr lang="en-GB" u="sng" dirty="0">
                <a:latin typeface="Calibri Light" panose="020F0302020204030204" pitchFamily="34" charset="0"/>
              </a:rPr>
              <a:t>Note</a:t>
            </a:r>
            <a:r>
              <a:rPr lang="en-GB" dirty="0">
                <a:latin typeface="Calibri Light" panose="020F0302020204030204" pitchFamily="34" charset="0"/>
              </a:rPr>
              <a:t>: the </a:t>
            </a:r>
            <a:r>
              <a:rPr lang="en-GB" b="1" dirty="0">
                <a:latin typeface="Calibri Light" panose="020F0302020204030204" pitchFamily="34" charset="0"/>
              </a:rPr>
              <a:t>plot</a:t>
            </a:r>
            <a:r>
              <a:rPr lang="en-GB" dirty="0">
                <a:latin typeface="Calibri Light" panose="020F0302020204030204" pitchFamily="34" charset="0"/>
              </a:rPr>
              <a:t> describes the current density </a:t>
            </a:r>
            <a:r>
              <a:rPr lang="en-GB" b="1" dirty="0">
                <a:latin typeface="Calibri Light" panose="020F0302020204030204" pitchFamily="34" charset="0"/>
              </a:rPr>
              <a:t>in the superconductor itself</a:t>
            </a:r>
            <a:r>
              <a:rPr lang="en-GB" dirty="0">
                <a:latin typeface="Calibri Light" panose="020F0302020204030204" pitchFamily="34" charset="0"/>
              </a:rPr>
              <a:t>. The current density that we used before – for example 400 A/mm</a:t>
            </a:r>
            <a:r>
              <a:rPr lang="en-GB" baseline="30000" dirty="0">
                <a:latin typeface="Calibri Light" panose="020F0302020204030204" pitchFamily="34" charset="0"/>
              </a:rPr>
              <a:t>2</a:t>
            </a:r>
            <a:r>
              <a:rPr lang="en-GB" dirty="0">
                <a:latin typeface="Calibri Light" panose="020F0302020204030204" pitchFamily="34" charset="0"/>
              </a:rPr>
              <a:t> – is more an </a:t>
            </a:r>
            <a:r>
              <a:rPr lang="en-GB" u="sng" dirty="0">
                <a:latin typeface="Calibri Light" panose="020F0302020204030204" pitchFamily="34" charset="0"/>
              </a:rPr>
              <a:t>engineering current density</a:t>
            </a:r>
            <a:r>
              <a:rPr lang="en-GB" dirty="0">
                <a:latin typeface="Calibri Light" panose="020F0302020204030204" pitchFamily="34" charset="0"/>
              </a:rPr>
              <a:t>, or </a:t>
            </a:r>
            <a:r>
              <a:rPr lang="en-GB" u="sng" dirty="0">
                <a:latin typeface="Calibri Light" panose="020F0302020204030204" pitchFamily="34" charset="0"/>
              </a:rPr>
              <a:t>overall current density</a:t>
            </a:r>
            <a:r>
              <a:rPr lang="en-GB" dirty="0">
                <a:latin typeface="Calibri Light" panose="020F0302020204030204" pitchFamily="34" charset="0"/>
              </a:rPr>
              <a:t>, that includes the stabilizer in the superconducting wire, the insulation, the voids (filled by helium), etc.</a:t>
            </a:r>
          </a:p>
          <a:p>
            <a:endParaRPr lang="en-US" baseline="0" dirty="0">
              <a:latin typeface="Calibri Light" panose="020F0302020204030204" pitchFamily="34" charset="0"/>
            </a:endParaRPr>
          </a:p>
          <a:p>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417982786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 critical surface of the superconductor (the 3D</a:t>
            </a:r>
            <a:r>
              <a:rPr lang="en-US" dirty="0">
                <a:latin typeface="Calibri Light" panose="020F0302020204030204" pitchFamily="34" charset="0"/>
              </a:rPr>
              <a:t> plot for </a:t>
            </a:r>
            <a:r>
              <a:rPr lang="en-US" dirty="0" err="1">
                <a:latin typeface="Calibri Light" panose="020F0302020204030204" pitchFamily="34" charset="0"/>
              </a:rPr>
              <a:t>Nb-Ti</a:t>
            </a:r>
            <a:r>
              <a:rPr lang="en-US" dirty="0">
                <a:latin typeface="Calibri Light" panose="020F0302020204030204" pitchFamily="34" charset="0"/>
              </a:rPr>
              <a:t> on the left) is reduced to 2D fixing the temperature, 4.2 K in this case (</a:t>
            </a:r>
            <a:r>
              <a:rPr lang="en-US" dirty="0" err="1">
                <a:latin typeface="Calibri Light" panose="020F0302020204030204" pitchFamily="34" charset="0"/>
              </a:rPr>
              <a:t>I</a:t>
            </a:r>
            <a:r>
              <a:rPr lang="en-US" baseline="-25000" dirty="0" err="1">
                <a:latin typeface="Calibri Light" panose="020F0302020204030204" pitchFamily="34" charset="0"/>
              </a:rPr>
              <a:t>c</a:t>
            </a:r>
            <a:r>
              <a:rPr lang="en-US" dirty="0">
                <a:latin typeface="Calibri Light" panose="020F0302020204030204" pitchFamily="34" charset="0"/>
              </a:rPr>
              <a:t> plot on the right). For convenience, the current is given instead of the current density, just multiplying by the superconductor area </a:t>
            </a:r>
            <a:r>
              <a:rPr lang="en-US" dirty="0" err="1">
                <a:latin typeface="Calibri Light" panose="020F0302020204030204" pitchFamily="34" charset="0"/>
              </a:rPr>
              <a:t>A</a:t>
            </a:r>
            <a:r>
              <a:rPr lang="en-US" baseline="-25000" dirty="0" err="1">
                <a:latin typeface="Calibri Light" panose="020F0302020204030204" pitchFamily="34" charset="0"/>
              </a:rPr>
              <a:t>sc</a:t>
            </a:r>
            <a:r>
              <a:rPr lang="en-US" dirty="0">
                <a:latin typeface="Calibri Light" panose="020F0302020204030204" pitchFamily="34" charset="0"/>
              </a:rPr>
              <a:t>.</a:t>
            </a:r>
          </a:p>
          <a:p>
            <a:endParaRPr lang="en-US" dirty="0">
              <a:latin typeface="Calibri Light" panose="020F0302020204030204" pitchFamily="34" charset="0"/>
            </a:endParaRPr>
          </a:p>
          <a:p>
            <a:r>
              <a:rPr lang="en-US" dirty="0">
                <a:latin typeface="Calibri Light" panose="020F0302020204030204" pitchFamily="34" charset="0"/>
              </a:rPr>
              <a:t>On the </a:t>
            </a:r>
            <a:r>
              <a:rPr lang="en-US" b="1" dirty="0">
                <a:latin typeface="Calibri Light" panose="020F0302020204030204" pitchFamily="34" charset="0"/>
              </a:rPr>
              <a:t>magnet side</a:t>
            </a:r>
            <a:r>
              <a:rPr lang="en-US" dirty="0">
                <a:latin typeface="Calibri Light" panose="020F0302020204030204" pitchFamily="34" charset="0"/>
              </a:rPr>
              <a:t>, there are </a:t>
            </a:r>
            <a:r>
              <a:rPr lang="en-US" b="1" dirty="0">
                <a:latin typeface="Calibri Light" panose="020F0302020204030204" pitchFamily="34" charset="0"/>
              </a:rPr>
              <a:t>two curves</a:t>
            </a:r>
            <a:r>
              <a:rPr lang="en-US" dirty="0">
                <a:latin typeface="Calibri Light" panose="020F0302020204030204" pitchFamily="34" charset="0"/>
              </a:rPr>
              <a:t>, which are very close to straight lines: the </a:t>
            </a:r>
            <a:r>
              <a:rPr lang="en-US" b="1" dirty="0">
                <a:latin typeface="Calibri Light" panose="020F0302020204030204" pitchFamily="34" charset="0"/>
              </a:rPr>
              <a:t>peak field on the conductor</a:t>
            </a:r>
            <a:r>
              <a:rPr lang="en-US" dirty="0">
                <a:latin typeface="Calibri Light" panose="020F0302020204030204" pitchFamily="34" charset="0"/>
              </a:rPr>
              <a:t>, at different currents, and the </a:t>
            </a:r>
            <a:r>
              <a:rPr lang="en-US" b="1" dirty="0">
                <a:latin typeface="Calibri Light" panose="020F0302020204030204" pitchFamily="34" charset="0"/>
              </a:rPr>
              <a:t>bore field (in the aperture)</a:t>
            </a:r>
            <a:r>
              <a:rPr lang="en-US" dirty="0">
                <a:latin typeface="Calibri Light" panose="020F0302020204030204" pitchFamily="34" charset="0"/>
              </a:rPr>
              <a:t>. The intersection of the peak field line with the critical curve gives the maximum (theoretical) field that can be reached by the magnet. In jargon, this is often referred to as the </a:t>
            </a:r>
            <a:r>
              <a:rPr lang="en-US" u="sng" dirty="0">
                <a:latin typeface="Calibri Light" panose="020F0302020204030204" pitchFamily="34" charset="0"/>
              </a:rPr>
              <a:t>short sample</a:t>
            </a:r>
            <a:r>
              <a:rPr lang="en-US" dirty="0">
                <a:latin typeface="Calibri Light" panose="020F0302020204030204" pitchFamily="34" charset="0"/>
              </a:rPr>
              <a:t> limit. There </a:t>
            </a:r>
            <a:r>
              <a:rPr lang="en-GB" dirty="0">
                <a:latin typeface="Calibri Light" panose="020F0302020204030204" pitchFamily="34" charset="0"/>
              </a:rPr>
              <a:t>we expect the </a:t>
            </a:r>
            <a:r>
              <a:rPr lang="en-GB" b="1" dirty="0">
                <a:latin typeface="Calibri Light" panose="020F0302020204030204" pitchFamily="34" charset="0"/>
              </a:rPr>
              <a:t>magnet to become resistive</a:t>
            </a:r>
            <a:r>
              <a:rPr lang="en-GB" dirty="0">
                <a:latin typeface="Calibri Light" panose="020F0302020204030204" pitchFamily="34" charset="0"/>
              </a:rPr>
              <a:t>, that is, to </a:t>
            </a:r>
            <a:r>
              <a:rPr lang="en-GB" b="1" u="sng" dirty="0">
                <a:latin typeface="Calibri Light" panose="020F0302020204030204" pitchFamily="34" charset="0"/>
              </a:rPr>
              <a:t>quench</a:t>
            </a:r>
            <a:r>
              <a:rPr lang="en-GB" dirty="0">
                <a:latin typeface="Calibri Light" panose="020F0302020204030204" pitchFamily="34" charset="0"/>
              </a:rPr>
              <a:t>. In practice magnets are trained (</a:t>
            </a:r>
            <a:r>
              <a:rPr lang="en-GB" u="sng" dirty="0">
                <a:latin typeface="Calibri Light" panose="020F0302020204030204" pitchFamily="34" charset="0"/>
              </a:rPr>
              <a:t>training</a:t>
            </a:r>
            <a:r>
              <a:rPr lang="en-GB" dirty="0">
                <a:latin typeface="Calibri Light" panose="020F0302020204030204" pitchFamily="34" charset="0"/>
              </a:rPr>
              <a:t>) to get close to that limit, with successive powering and quenches.</a:t>
            </a:r>
          </a:p>
          <a:p>
            <a:endParaRPr lang="en-GB" baseline="0" dirty="0">
              <a:latin typeface="Calibri Light" panose="020F0302020204030204" pitchFamily="34" charset="0"/>
            </a:endParaRPr>
          </a:p>
          <a:p>
            <a:r>
              <a:rPr lang="en-US" u="sng" dirty="0">
                <a:latin typeface="Calibri Light" panose="020F0302020204030204" pitchFamily="34" charset="0"/>
              </a:rPr>
              <a:t>Note</a:t>
            </a:r>
            <a:r>
              <a:rPr lang="en-US" dirty="0">
                <a:latin typeface="Calibri Light" panose="020F0302020204030204" pitchFamily="34" charset="0"/>
              </a:rPr>
              <a:t>: short samples refer to the performance of the superconducting wire (or cable) measured, well, in </a:t>
            </a:r>
            <a:r>
              <a:rPr lang="en-US" i="1" dirty="0">
                <a:latin typeface="Calibri Light" panose="020F0302020204030204" pitchFamily="34" charset="0"/>
              </a:rPr>
              <a:t>short samples</a:t>
            </a:r>
            <a:r>
              <a:rPr lang="en-US" dirty="0">
                <a:latin typeface="Calibri Light" panose="020F0302020204030204" pitchFamily="34" charset="0"/>
              </a:rPr>
              <a:t>… Often when doing the design one accounts also for a few % allowance, as cabling degradation. </a:t>
            </a:r>
          </a:p>
          <a:p>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406715982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nSpc>
                <a:spcPct val="90000"/>
              </a:lnSpc>
              <a:spcBef>
                <a:spcPct val="20000"/>
              </a:spcBef>
              <a:buClr>
                <a:srgbClr val="3333CC"/>
              </a:buClr>
              <a:buSzPct val="60000"/>
              <a:defRPr/>
            </a:pPr>
            <a:r>
              <a:rPr lang="en-US" dirty="0">
                <a:latin typeface="Calibri Light" panose="020F0302020204030204" pitchFamily="34" charset="0"/>
              </a:rPr>
              <a:t>The margin needed depends – among other things – on the superconducting material, the design (for example, coils impregnated, typically in epoxy resin, or not), the operating temperature.</a:t>
            </a:r>
          </a:p>
          <a:p>
            <a:pPr lvl="0">
              <a:lnSpc>
                <a:spcPct val="90000"/>
              </a:lnSpc>
              <a:spcBef>
                <a:spcPct val="20000"/>
              </a:spcBef>
              <a:buClr>
                <a:srgbClr val="3333CC"/>
              </a:buClr>
              <a:buSzPct val="60000"/>
              <a:defRPr/>
            </a:pPr>
            <a:endParaRPr lang="en-US" dirty="0">
              <a:latin typeface="Calibri Light" panose="020F0302020204030204" pitchFamily="34" charset="0"/>
            </a:endParaRPr>
          </a:p>
          <a:p>
            <a:pPr lvl="0">
              <a:lnSpc>
                <a:spcPct val="90000"/>
              </a:lnSpc>
              <a:spcBef>
                <a:spcPct val="20000"/>
              </a:spcBef>
              <a:buClr>
                <a:srgbClr val="3333CC"/>
              </a:buClr>
              <a:buSzPct val="60000"/>
              <a:defRPr/>
            </a:pPr>
            <a:r>
              <a:rPr lang="en-US" dirty="0">
                <a:latin typeface="Calibri Light" panose="020F0302020204030204" pitchFamily="34" charset="0"/>
              </a:rPr>
              <a:t>Margins are ratios between an operating point (temperature, field, current) and the limit on the </a:t>
            </a:r>
            <a:r>
              <a:rPr lang="en-US" b="0" dirty="0">
                <a:latin typeface="Calibri Light" panose="020F0302020204030204" pitchFamily="34" charset="0"/>
              </a:rPr>
              <a:t>critical surface </a:t>
            </a:r>
            <a:r>
              <a:rPr lang="en-US" dirty="0">
                <a:latin typeface="Calibri Light" panose="020F0302020204030204" pitchFamily="34" charset="0"/>
              </a:rPr>
              <a:t>of the superconductor. Typical values for </a:t>
            </a:r>
            <a:r>
              <a:rPr lang="en-US" dirty="0" err="1">
                <a:latin typeface="Calibri Light" panose="020F0302020204030204" pitchFamily="34" charset="0"/>
              </a:rPr>
              <a:t>Nb-Ti</a:t>
            </a:r>
            <a:r>
              <a:rPr lang="en-US" dirty="0">
                <a:latin typeface="Calibri Light" panose="020F0302020204030204" pitchFamily="34" charset="0"/>
              </a:rPr>
              <a:t> at its limits (LHC main magnets) for the various margins are:</a:t>
            </a:r>
          </a:p>
          <a:p>
            <a:pPr lvl="0">
              <a:lnSpc>
                <a:spcPct val="90000"/>
              </a:lnSpc>
              <a:spcBef>
                <a:spcPct val="20000"/>
              </a:spcBef>
              <a:buClr>
                <a:srgbClr val="3333CC"/>
              </a:buClr>
              <a:buSzPct val="60000"/>
              <a:defRPr/>
            </a:pPr>
            <a:r>
              <a:rPr lang="en-US" baseline="0" dirty="0">
                <a:latin typeface="Calibri Light" panose="020F0302020204030204" pitchFamily="34" charset="0"/>
              </a:rPr>
              <a:t> *</a:t>
            </a:r>
            <a:r>
              <a:rPr lang="en-US" dirty="0">
                <a:latin typeface="Calibri Light" panose="020F0302020204030204" pitchFamily="34" charset="0"/>
              </a:rPr>
              <a:t> </a:t>
            </a:r>
            <a:r>
              <a:rPr lang="en-US" b="0" u="sng" dirty="0">
                <a:latin typeface="Calibri Light" panose="020F0302020204030204" pitchFamily="34" charset="0"/>
              </a:rPr>
              <a:t>margin along the </a:t>
            </a:r>
            <a:r>
              <a:rPr lang="en-US" b="1" u="sng" dirty="0">
                <a:latin typeface="Calibri Light" panose="020F0302020204030204" pitchFamily="34" charset="0"/>
              </a:rPr>
              <a:t>load line</a:t>
            </a:r>
            <a:r>
              <a:rPr lang="en-US" dirty="0">
                <a:latin typeface="Calibri Light" panose="020F0302020204030204" pitchFamily="34" charset="0"/>
              </a:rPr>
              <a:t>	</a:t>
            </a:r>
            <a:r>
              <a:rPr lang="en-US" b="1" dirty="0" err="1">
                <a:latin typeface="Calibri Light" panose="020F0302020204030204" pitchFamily="34" charset="0"/>
              </a:rPr>
              <a:t>I</a:t>
            </a:r>
            <a:r>
              <a:rPr lang="en-US" b="1" baseline="-25000" dirty="0" err="1">
                <a:latin typeface="Calibri Light" panose="020F0302020204030204" pitchFamily="34" charset="0"/>
              </a:rPr>
              <a:t>op</a:t>
            </a:r>
            <a:r>
              <a:rPr lang="en-US" b="1" dirty="0">
                <a:latin typeface="Calibri Light" panose="020F0302020204030204" pitchFamily="34" charset="0"/>
              </a:rPr>
              <a:t> / I</a:t>
            </a:r>
            <a:r>
              <a:rPr lang="en-US" b="1" baseline="-25000" dirty="0">
                <a:latin typeface="Calibri Light" panose="020F0302020204030204" pitchFamily="34" charset="0"/>
              </a:rPr>
              <a:t>max</a:t>
            </a:r>
            <a:r>
              <a:rPr lang="en-US" b="1" dirty="0">
                <a:latin typeface="Calibri Light" panose="020F0302020204030204" pitchFamily="34" charset="0"/>
              </a:rPr>
              <a:t> </a:t>
            </a:r>
            <a:r>
              <a:rPr lang="en-US" dirty="0">
                <a:latin typeface="Calibri Light" panose="020F0302020204030204" pitchFamily="34" charset="0"/>
              </a:rPr>
              <a:t>≈ 85%</a:t>
            </a:r>
          </a:p>
          <a:p>
            <a:pPr lvl="0">
              <a:lnSpc>
                <a:spcPct val="90000"/>
              </a:lnSpc>
              <a:spcBef>
                <a:spcPct val="20000"/>
              </a:spcBef>
              <a:buClr>
                <a:srgbClr val="3333CC"/>
              </a:buClr>
              <a:buSzPct val="60000"/>
              <a:defRPr/>
            </a:pPr>
            <a:r>
              <a:rPr lang="en-US" dirty="0">
                <a:latin typeface="Calibri Light" panose="020F0302020204030204" pitchFamily="34" charset="0"/>
              </a:rPr>
              <a:t> * </a:t>
            </a:r>
            <a:r>
              <a:rPr lang="en-US" u="sng" dirty="0">
                <a:latin typeface="Calibri Light" panose="020F0302020204030204" pitchFamily="34" charset="0"/>
              </a:rPr>
              <a:t>critical current margin</a:t>
            </a:r>
            <a:r>
              <a:rPr lang="en-US" dirty="0">
                <a:latin typeface="Calibri Light" panose="020F0302020204030204" pitchFamily="34" charset="0"/>
              </a:rPr>
              <a:t>	</a:t>
            </a:r>
            <a:r>
              <a:rPr lang="en-US" dirty="0" err="1">
                <a:latin typeface="Calibri Light" panose="020F0302020204030204" pitchFamily="34" charset="0"/>
              </a:rPr>
              <a:t>I</a:t>
            </a:r>
            <a:r>
              <a:rPr lang="en-US" baseline="-25000" dirty="0" err="1">
                <a:latin typeface="Calibri Light" panose="020F0302020204030204" pitchFamily="34" charset="0"/>
              </a:rPr>
              <a:t>op</a:t>
            </a:r>
            <a:r>
              <a:rPr lang="en-US" dirty="0">
                <a:latin typeface="Calibri Light" panose="020F0302020204030204" pitchFamily="34" charset="0"/>
              </a:rPr>
              <a:t> / I</a:t>
            </a:r>
            <a:r>
              <a:rPr lang="en-US" baseline="-25000" dirty="0">
                <a:latin typeface="Calibri Light" panose="020F0302020204030204" pitchFamily="34" charset="0"/>
              </a:rPr>
              <a:t>Q</a:t>
            </a:r>
            <a:r>
              <a:rPr lang="en-US" dirty="0">
                <a:latin typeface="Calibri Light" panose="020F0302020204030204" pitchFamily="34" charset="0"/>
              </a:rPr>
              <a:t> ≈ 50%</a:t>
            </a:r>
          </a:p>
          <a:p>
            <a:pPr lvl="0">
              <a:lnSpc>
                <a:spcPct val="90000"/>
              </a:lnSpc>
              <a:spcBef>
                <a:spcPct val="20000"/>
              </a:spcBef>
              <a:buClr>
                <a:srgbClr val="3333CC"/>
              </a:buClr>
              <a:buSzPct val="60000"/>
              <a:defRPr/>
            </a:pPr>
            <a:r>
              <a:rPr lang="en-US" dirty="0">
                <a:latin typeface="Calibri Light" panose="020F0302020204030204" pitchFamily="34" charset="0"/>
              </a:rPr>
              <a:t> * </a:t>
            </a:r>
            <a:r>
              <a:rPr lang="en-US" u="sng" dirty="0">
                <a:latin typeface="Calibri Light" panose="020F0302020204030204" pitchFamily="34" charset="0"/>
              </a:rPr>
              <a:t>critical field margin</a:t>
            </a:r>
            <a:r>
              <a:rPr lang="en-US" dirty="0">
                <a:latin typeface="Calibri Light" panose="020F0302020204030204" pitchFamily="34" charset="0"/>
              </a:rPr>
              <a:t>	B</a:t>
            </a:r>
            <a:r>
              <a:rPr lang="en-US" baseline="-25000" dirty="0">
                <a:latin typeface="Calibri Light" panose="020F0302020204030204" pitchFamily="34" charset="0"/>
              </a:rPr>
              <a:t>op</a:t>
            </a:r>
            <a:r>
              <a:rPr lang="en-US" dirty="0">
                <a:latin typeface="Calibri Light" panose="020F0302020204030204" pitchFamily="34" charset="0"/>
              </a:rPr>
              <a:t> / B</a:t>
            </a:r>
            <a:r>
              <a:rPr lang="en-US" baseline="-25000" dirty="0">
                <a:latin typeface="Calibri Light" panose="020F0302020204030204" pitchFamily="34" charset="0"/>
              </a:rPr>
              <a:t>Q</a:t>
            </a:r>
            <a:r>
              <a:rPr lang="en-US" dirty="0">
                <a:latin typeface="Calibri Light" panose="020F0302020204030204" pitchFamily="34" charset="0"/>
              </a:rPr>
              <a:t> ≈ 75 %</a:t>
            </a:r>
          </a:p>
          <a:p>
            <a:pPr lvl="0">
              <a:lnSpc>
                <a:spcPct val="90000"/>
              </a:lnSpc>
              <a:spcBef>
                <a:spcPct val="20000"/>
              </a:spcBef>
              <a:buClr>
                <a:srgbClr val="3333CC"/>
              </a:buClr>
              <a:buSzPct val="60000"/>
              <a:defRPr/>
            </a:pPr>
            <a:r>
              <a:rPr lang="en-US" dirty="0">
                <a:latin typeface="Calibri Light" panose="020F0302020204030204" pitchFamily="34" charset="0"/>
              </a:rPr>
              <a:t> * </a:t>
            </a:r>
            <a:r>
              <a:rPr lang="en-US" u="sng" dirty="0">
                <a:latin typeface="Calibri Light" panose="020F0302020204030204" pitchFamily="34" charset="0"/>
              </a:rPr>
              <a:t>temperature margin</a:t>
            </a:r>
            <a:r>
              <a:rPr lang="en-US" dirty="0">
                <a:latin typeface="Calibri Light" panose="020F0302020204030204" pitchFamily="34" charset="0"/>
              </a:rPr>
              <a:t>	T</a:t>
            </a:r>
            <a:r>
              <a:rPr lang="en-US" baseline="-25000" dirty="0">
                <a:latin typeface="Calibri Light" panose="020F0302020204030204" pitchFamily="34" charset="0"/>
              </a:rPr>
              <a:t>CS</a:t>
            </a:r>
            <a:r>
              <a:rPr lang="en-US" dirty="0">
                <a:latin typeface="Calibri Light" panose="020F0302020204030204" pitchFamily="34" charset="0"/>
              </a:rPr>
              <a:t> - T</a:t>
            </a:r>
            <a:r>
              <a:rPr lang="en-US" baseline="-25000" dirty="0">
                <a:latin typeface="Calibri Light" panose="020F0302020204030204" pitchFamily="34" charset="0"/>
              </a:rPr>
              <a:t>op</a:t>
            </a:r>
            <a:r>
              <a:rPr lang="en-US" dirty="0">
                <a:latin typeface="Calibri Light" panose="020F0302020204030204" pitchFamily="34" charset="0"/>
              </a:rPr>
              <a:t> ≈ 1…2 K</a:t>
            </a:r>
            <a:endParaRPr lang="en-US" sz="2500" kern="0" dirty="0">
              <a:solidFill>
                <a:srgbClr val="000000"/>
              </a:solidFill>
              <a:latin typeface="Tahoma"/>
              <a:ea typeface="ＭＳ Ｐゴシック"/>
            </a:endParaRPr>
          </a:p>
          <a:p>
            <a:endParaRPr lang="en-US" baseline="0" dirty="0">
              <a:latin typeface="Calibri Light" panose="020F0302020204030204" pitchFamily="34" charset="0"/>
            </a:endParaRPr>
          </a:p>
          <a:p>
            <a:r>
              <a:rPr lang="en-US" dirty="0">
                <a:latin typeface="Calibri Light" panose="020F0302020204030204" pitchFamily="34" charset="0"/>
              </a:rPr>
              <a:t>The </a:t>
            </a:r>
            <a:r>
              <a:rPr lang="en-US" b="1" dirty="0">
                <a:latin typeface="Calibri Light" panose="020F0302020204030204" pitchFamily="34" charset="0"/>
              </a:rPr>
              <a:t>most used margin </a:t>
            </a:r>
            <a:r>
              <a:rPr lang="en-US" dirty="0">
                <a:latin typeface="Calibri Light" panose="020F0302020204030204" pitchFamily="34" charset="0"/>
              </a:rPr>
              <a:t>is probably the </a:t>
            </a:r>
            <a:r>
              <a:rPr lang="en-US" b="1" dirty="0">
                <a:latin typeface="Calibri Light" panose="020F0302020204030204" pitchFamily="34" charset="0"/>
              </a:rPr>
              <a:t>margin along the load line</a:t>
            </a:r>
            <a:r>
              <a:rPr lang="en-US" dirty="0">
                <a:latin typeface="Calibri Light" panose="020F0302020204030204" pitchFamily="34" charset="0"/>
              </a:rPr>
              <a:t>, which is typically just referred to as </a:t>
            </a:r>
            <a:r>
              <a:rPr lang="en-US" i="1" dirty="0">
                <a:latin typeface="Calibri Light" panose="020F0302020204030204" pitchFamily="34" charset="0"/>
              </a:rPr>
              <a:t>margin</a:t>
            </a:r>
            <a:r>
              <a:rPr lang="en-US" dirty="0">
                <a:latin typeface="Calibri Light" panose="020F0302020204030204" pitchFamily="34" charset="0"/>
              </a:rPr>
              <a:t>. Other definitions are possible (and meaningful), for example the </a:t>
            </a:r>
            <a:r>
              <a:rPr lang="en-US" u="sng" dirty="0">
                <a:latin typeface="Calibri Light" panose="020F0302020204030204" pitchFamily="34" charset="0"/>
              </a:rPr>
              <a:t>enthalpy margin</a:t>
            </a:r>
            <a:r>
              <a:rPr lang="en-US" dirty="0">
                <a:latin typeface="Calibri Light" panose="020F0302020204030204" pitchFamily="34" charset="0"/>
              </a:rPr>
              <a:t>, which is the integral of the heat capacity from the operating temperature up to T</a:t>
            </a:r>
            <a:r>
              <a:rPr lang="en-US" baseline="-25000" dirty="0">
                <a:latin typeface="Calibri Light" panose="020F0302020204030204" pitchFamily="34" charset="0"/>
              </a:rPr>
              <a:t>CS</a:t>
            </a:r>
            <a:r>
              <a:rPr lang="en-US" dirty="0">
                <a:latin typeface="Calibri Light" panose="020F0302020204030204" pitchFamily="34" charset="0"/>
              </a:rPr>
              <a:t>.</a:t>
            </a:r>
          </a:p>
          <a:p>
            <a:endParaRPr lang="en-US" baseline="0" dirty="0">
              <a:latin typeface="Calibri Light" panose="020F0302020204030204" pitchFamily="34" charset="0"/>
            </a:endParaRPr>
          </a:p>
          <a:p>
            <a:r>
              <a:rPr lang="en-US" u="sng" dirty="0">
                <a:latin typeface="Calibri Light" panose="020F0302020204030204" pitchFamily="34" charset="0"/>
              </a:rPr>
              <a:t>Note</a:t>
            </a:r>
            <a:r>
              <a:rPr lang="en-US" dirty="0">
                <a:latin typeface="Calibri Light" panose="020F0302020204030204" pitchFamily="34" charset="0"/>
              </a:rPr>
              <a:t>: the subscript CS refers to </a:t>
            </a:r>
            <a:r>
              <a:rPr lang="en-US" i="1" dirty="0">
                <a:latin typeface="Calibri Light" panose="020F0302020204030204" pitchFamily="34" charset="0"/>
              </a:rPr>
              <a:t>current sharing</a:t>
            </a:r>
            <a:r>
              <a:rPr lang="en-US" dirty="0">
                <a:latin typeface="Calibri Light" panose="020F0302020204030204" pitchFamily="34" charset="0"/>
              </a:rPr>
              <a:t> temperature, because superconductivity is lost and the current starts to be shared with the resistive matrix of the stabilizer.</a:t>
            </a:r>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5787322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latin typeface="Calibri Light" panose="020F0302020204030204" pitchFamily="34" charset="0"/>
              </a:rPr>
              <a:t>source:</a:t>
            </a:r>
          </a:p>
          <a:p>
            <a:r>
              <a:rPr lang="en-US" sz="1000" dirty="0">
                <a:latin typeface="Calibri Light" panose="020F0302020204030204" pitchFamily="34" charset="0"/>
              </a:rPr>
              <a:t>https://nationalmaglab.org/magnet-development/applied-superconductivity-center/plots</a:t>
            </a:r>
          </a:p>
          <a:p>
            <a:endParaRPr lang="en-US" baseline="0" dirty="0">
              <a:latin typeface="Calibri Light" panose="020F0302020204030204" pitchFamily="34" charset="0"/>
            </a:endParaRPr>
          </a:p>
          <a:p>
            <a:r>
              <a:rPr lang="en-US" dirty="0">
                <a:latin typeface="Calibri Light" panose="020F0302020204030204" pitchFamily="34" charset="0"/>
              </a:rPr>
              <a:t>Not only there is a range of superconducting materials, but also the technological route along which they are produced makes quite a difference in their performance. Some materials already show on a laboratory scale the possibility of further enhancing their critical current density, others (in particular, </a:t>
            </a:r>
            <a:r>
              <a:rPr lang="en-US" dirty="0" err="1">
                <a:latin typeface="Calibri Light" panose="020F0302020204030204" pitchFamily="34" charset="0"/>
              </a:rPr>
              <a:t>Nb-Ti</a:t>
            </a:r>
            <a:r>
              <a:rPr lang="en-US" dirty="0">
                <a:latin typeface="Calibri Light" panose="020F0302020204030204" pitchFamily="34" charset="0"/>
              </a:rPr>
              <a:t>) have already reached industrial maturity.</a:t>
            </a:r>
          </a:p>
          <a:p>
            <a:endParaRPr lang="en-US" dirty="0">
              <a:latin typeface="Calibri Light" panose="020F0302020204030204" pitchFamily="34" charset="0"/>
            </a:endParaRPr>
          </a:p>
          <a:p>
            <a:r>
              <a:rPr lang="en-US" dirty="0" err="1">
                <a:latin typeface="Calibri Light" panose="020F0302020204030204" pitchFamily="34" charset="0"/>
              </a:rPr>
              <a:t>Nb-Ti</a:t>
            </a:r>
            <a:r>
              <a:rPr lang="en-US" dirty="0">
                <a:latin typeface="Calibri Light" panose="020F0302020204030204" pitchFamily="34" charset="0"/>
              </a:rPr>
              <a:t> provides useful current density till about 10 T: this is basically what set the limit for LHC.</a:t>
            </a:r>
          </a:p>
          <a:p>
            <a:endParaRPr lang="en-US" dirty="0">
              <a:latin typeface="Calibri Light" panose="020F0302020204030204" pitchFamily="34" charset="0"/>
            </a:endParaRPr>
          </a:p>
          <a:p>
            <a:r>
              <a:rPr lang="en-US" dirty="0">
                <a:latin typeface="Calibri Light" panose="020F0302020204030204" pitchFamily="34" charset="0"/>
              </a:rPr>
              <a:t>Nb</a:t>
            </a:r>
            <a:r>
              <a:rPr lang="en-US" baseline="-25000" dirty="0">
                <a:latin typeface="Calibri Light" panose="020F0302020204030204" pitchFamily="34" charset="0"/>
              </a:rPr>
              <a:t>3</a:t>
            </a:r>
            <a:r>
              <a:rPr lang="en-US" dirty="0">
                <a:latin typeface="Calibri Light" panose="020F0302020204030204" pitchFamily="34" charset="0"/>
              </a:rPr>
              <a:t>Sn can be pushed a little further. The records for prototype dipole magnets (not yet ready for an accelerator) today is around 16 T.</a:t>
            </a:r>
          </a:p>
          <a:p>
            <a:endParaRPr lang="en-US" dirty="0">
              <a:latin typeface="Calibri Light" panose="020F0302020204030204" pitchFamily="34" charset="0"/>
            </a:endParaRPr>
          </a:p>
          <a:p>
            <a:r>
              <a:rPr lang="en-US" dirty="0">
                <a:latin typeface="Calibri Light" panose="020F0302020204030204" pitchFamily="34" charset="0"/>
              </a:rPr>
              <a:t>HTS open theoretically the way to even higher fields, entering a region where the mechanical aspects – the containment of Lorentz forces and their stress on the materials – will become even more critical. </a:t>
            </a:r>
          </a:p>
        </p:txBody>
      </p:sp>
    </p:spTree>
    <p:extLst>
      <p:ext uri="{BB962C8B-B14F-4D97-AF65-F5344CB8AC3E}">
        <p14:creationId xmlns:p14="http://schemas.microsoft.com/office/powerpoint/2010/main" val="43337831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There are </a:t>
            </a:r>
            <a:r>
              <a:rPr lang="en-US" b="1" baseline="0" dirty="0">
                <a:latin typeface="Calibri Light" panose="020F0302020204030204" pitchFamily="34" charset="0"/>
              </a:rPr>
              <a:t>two current</a:t>
            </a:r>
            <a:r>
              <a:rPr lang="en-US" b="1" dirty="0">
                <a:latin typeface="Calibri Light" panose="020F0302020204030204" pitchFamily="34" charset="0"/>
              </a:rPr>
              <a:t> densities</a:t>
            </a:r>
            <a:r>
              <a:rPr lang="en-US" dirty="0">
                <a:latin typeface="Calibri Light" panose="020F0302020204030204" pitchFamily="34" charset="0"/>
              </a:rPr>
              <a:t> that </a:t>
            </a:r>
            <a:r>
              <a:rPr lang="en-US" b="1" dirty="0">
                <a:latin typeface="Calibri Light" panose="020F0302020204030204" pitchFamily="34" charset="0"/>
              </a:rPr>
              <a:t>matter the most</a:t>
            </a:r>
            <a:r>
              <a:rPr lang="en-US" dirty="0">
                <a:latin typeface="Calibri Light" panose="020F0302020204030204" pitchFamily="34" charset="0"/>
              </a:rPr>
              <a:t>:</a:t>
            </a:r>
          </a:p>
          <a:p>
            <a:pPr marL="177700" indent="-177700">
              <a:buFontTx/>
              <a:buChar char="-"/>
            </a:pPr>
            <a:r>
              <a:rPr lang="en-US" b="1" i="1" dirty="0" err="1">
                <a:latin typeface="Calibri Light" panose="020F0302020204030204" pitchFamily="34" charset="0"/>
              </a:rPr>
              <a:t>j</a:t>
            </a:r>
            <a:r>
              <a:rPr lang="en-US" b="1" i="1" baseline="-25000" dirty="0" err="1">
                <a:latin typeface="Calibri Light" panose="020F0302020204030204" pitchFamily="34" charset="0"/>
              </a:rPr>
              <a:t>overall</a:t>
            </a:r>
            <a:r>
              <a:rPr lang="en-US" b="0" dirty="0">
                <a:latin typeface="Calibri Light" panose="020F0302020204030204" pitchFamily="34" charset="0"/>
              </a:rPr>
              <a:t>,</a:t>
            </a:r>
            <a:r>
              <a:rPr lang="en-US" dirty="0">
                <a:latin typeface="Calibri Light" panose="020F0302020204030204" pitchFamily="34" charset="0"/>
              </a:rPr>
              <a:t> which are the A/mm</a:t>
            </a:r>
            <a:r>
              <a:rPr lang="en-US" baseline="30000" dirty="0">
                <a:latin typeface="Calibri Light" panose="020F0302020204030204" pitchFamily="34" charset="0"/>
              </a:rPr>
              <a:t>2</a:t>
            </a:r>
            <a:r>
              <a:rPr lang="en-US" dirty="0">
                <a:latin typeface="Calibri Light" panose="020F0302020204030204" pitchFamily="34" charset="0"/>
              </a:rPr>
              <a:t> overall, that is, dividing the Ampere-turns by the </a:t>
            </a:r>
            <a:r>
              <a:rPr lang="en-US" b="1" dirty="0">
                <a:latin typeface="Calibri Light" panose="020F0302020204030204" pitchFamily="34" charset="0"/>
              </a:rPr>
              <a:t>whole section of the coil</a:t>
            </a:r>
            <a:r>
              <a:rPr lang="en-US" dirty="0">
                <a:latin typeface="Calibri Light" panose="020F0302020204030204" pitchFamily="34" charset="0"/>
              </a:rPr>
              <a:t>, including insulation, voids, etc.</a:t>
            </a:r>
          </a:p>
          <a:p>
            <a:pPr marL="177700" indent="-177700">
              <a:buFontTx/>
              <a:buChar char="-"/>
            </a:pPr>
            <a:r>
              <a:rPr lang="en-US" b="1" i="1" dirty="0" err="1">
                <a:latin typeface="Calibri Light" panose="020F0302020204030204" pitchFamily="34" charset="0"/>
              </a:rPr>
              <a:t>j</a:t>
            </a:r>
            <a:r>
              <a:rPr lang="en-US" b="1" i="1" baseline="-25000" dirty="0" err="1">
                <a:latin typeface="Calibri Light" panose="020F0302020204030204" pitchFamily="34" charset="0"/>
              </a:rPr>
              <a:t>sc</a:t>
            </a:r>
            <a:r>
              <a:rPr lang="en-US" dirty="0">
                <a:latin typeface="Calibri Light" panose="020F0302020204030204" pitchFamily="34" charset="0"/>
              </a:rPr>
              <a:t>, which are the A/mm</a:t>
            </a:r>
            <a:r>
              <a:rPr lang="en-US" baseline="30000" dirty="0">
                <a:latin typeface="Calibri Light" panose="020F0302020204030204" pitchFamily="34" charset="0"/>
              </a:rPr>
              <a:t>2</a:t>
            </a:r>
            <a:r>
              <a:rPr lang="en-US" dirty="0">
                <a:latin typeface="Calibri Light" panose="020F0302020204030204" pitchFamily="34" charset="0"/>
              </a:rPr>
              <a:t> just in the </a:t>
            </a:r>
            <a:r>
              <a:rPr lang="en-US" b="1" dirty="0">
                <a:latin typeface="Calibri Light" panose="020F0302020204030204" pitchFamily="34" charset="0"/>
              </a:rPr>
              <a:t>superconducting filaments</a:t>
            </a:r>
            <a:r>
              <a:rPr lang="en-US" dirty="0">
                <a:latin typeface="Calibri Light" panose="020F0302020204030204" pitchFamily="34" charset="0"/>
              </a:rPr>
              <a:t>, which are only a part of the strands, since there is a stabilizing matrix (usually in copper): this is the one that is used in the critical current plot.</a:t>
            </a:r>
          </a:p>
          <a:p>
            <a:pPr marL="177700" indent="-177700">
              <a:buFontTx/>
              <a:buChar char="-"/>
            </a:pPr>
            <a:endParaRPr lang="en-US" dirty="0">
              <a:latin typeface="Calibri Light" panose="020F0302020204030204" pitchFamily="34" charset="0"/>
            </a:endParaRPr>
          </a:p>
          <a:p>
            <a:r>
              <a:rPr lang="en-US" dirty="0">
                <a:latin typeface="Calibri Light" panose="020F0302020204030204" pitchFamily="34" charset="0"/>
              </a:rPr>
              <a:t>Sometimes the ratio </a:t>
            </a:r>
            <a:r>
              <a:rPr lang="en-US" dirty="0" err="1">
                <a:latin typeface="Symbol" panose="05050102010706020507" pitchFamily="18" charset="2"/>
              </a:rPr>
              <a:t>n</a:t>
            </a:r>
            <a:r>
              <a:rPr lang="en-US" baseline="-25000" dirty="0" err="1">
                <a:latin typeface="Calibri Light" panose="020F0302020204030204" pitchFamily="34" charset="0"/>
              </a:rPr>
              <a:t>Cu-sc</a:t>
            </a:r>
            <a:r>
              <a:rPr lang="en-US" dirty="0">
                <a:latin typeface="Calibri Light" panose="020F0302020204030204" pitchFamily="34" charset="0"/>
              </a:rPr>
              <a:t> is referred to as to copper over non-copper.</a:t>
            </a:r>
          </a:p>
        </p:txBody>
      </p:sp>
    </p:spTree>
    <p:extLst>
      <p:ext uri="{BB962C8B-B14F-4D97-AF65-F5344CB8AC3E}">
        <p14:creationId xmlns:p14="http://schemas.microsoft.com/office/powerpoint/2010/main" val="27380445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In brief:</a:t>
            </a:r>
          </a:p>
          <a:p>
            <a:r>
              <a:rPr lang="en-US" dirty="0">
                <a:latin typeface="Calibri Light" panose="020F0302020204030204" pitchFamily="34" charset="0"/>
              </a:rPr>
              <a:t> * </a:t>
            </a:r>
            <a:r>
              <a:rPr lang="en-US" u="sng" dirty="0">
                <a:latin typeface="Calibri Light" panose="020F0302020204030204" pitchFamily="34" charset="0"/>
              </a:rPr>
              <a:t>dipoles</a:t>
            </a:r>
            <a:r>
              <a:rPr lang="en-US" dirty="0">
                <a:latin typeface="Calibri Light" panose="020F0302020204030204" pitchFamily="34" charset="0"/>
              </a:rPr>
              <a:t> bend the beam, in fact they are also called </a:t>
            </a:r>
            <a:r>
              <a:rPr lang="en-US" u="sng" dirty="0">
                <a:latin typeface="Calibri Light" panose="020F0302020204030204" pitchFamily="34" charset="0"/>
              </a:rPr>
              <a:t>bending magnets</a:t>
            </a:r>
            <a:endParaRPr lang="en-US" dirty="0">
              <a:latin typeface="Calibri Light" panose="020F0302020204030204" pitchFamily="34" charset="0"/>
            </a:endParaRPr>
          </a:p>
          <a:p>
            <a:r>
              <a:rPr lang="en-US" dirty="0">
                <a:latin typeface="Calibri Light" panose="020F0302020204030204" pitchFamily="34" charset="0"/>
              </a:rPr>
              <a:t> * </a:t>
            </a:r>
            <a:r>
              <a:rPr lang="en-US" u="sng" dirty="0">
                <a:latin typeface="Calibri Light" panose="020F0302020204030204" pitchFamily="34" charset="0"/>
              </a:rPr>
              <a:t>quadrupoles</a:t>
            </a:r>
            <a:r>
              <a:rPr lang="en-US" dirty="0">
                <a:latin typeface="Calibri Light" panose="020F0302020204030204" pitchFamily="34" charset="0"/>
              </a:rPr>
              <a:t> focus the beam (one transversal</a:t>
            </a:r>
            <a:r>
              <a:rPr lang="en-US" baseline="0" dirty="0">
                <a:latin typeface="Calibri Light" panose="020F0302020204030204" pitchFamily="34" charset="0"/>
              </a:rPr>
              <a:t> </a:t>
            </a:r>
            <a:r>
              <a:rPr lang="en-US" dirty="0">
                <a:latin typeface="Calibri Light" panose="020F0302020204030204" pitchFamily="34" charset="0"/>
              </a:rPr>
              <a:t>plane at the time)</a:t>
            </a:r>
          </a:p>
          <a:p>
            <a:r>
              <a:rPr lang="en-US" dirty="0">
                <a:latin typeface="Calibri Light" panose="020F0302020204030204" pitchFamily="34" charset="0"/>
              </a:rPr>
              <a:t>These are usually the main magnets in synchrotrons and transfer lines; therefore, we will focus mainly on them.</a:t>
            </a:r>
          </a:p>
          <a:p>
            <a:endParaRPr lang="en-US" dirty="0">
              <a:latin typeface="Calibri Light" panose="020F0302020204030204" pitchFamily="34" charset="0"/>
            </a:endParaRPr>
          </a:p>
          <a:p>
            <a:r>
              <a:rPr lang="en-US" dirty="0">
                <a:latin typeface="Calibri Light" panose="020F0302020204030204" pitchFamily="34" charset="0"/>
              </a:rPr>
              <a:t>A </a:t>
            </a:r>
            <a:r>
              <a:rPr lang="en-US" u="sng" dirty="0">
                <a:latin typeface="Calibri Light" panose="020F0302020204030204" pitchFamily="34" charset="0"/>
              </a:rPr>
              <a:t>combined function bending</a:t>
            </a:r>
            <a:r>
              <a:rPr lang="en-US" dirty="0">
                <a:latin typeface="Calibri Light" panose="020F0302020204030204" pitchFamily="34" charset="0"/>
              </a:rPr>
              <a:t> magnet is a superposition of a dipole and a quadrupole: it bends and focuses the beam (in a plane) at the same time. They are less popular now with respect to the early days of synchrotrons; still, they are used in some modern machines, for ex. light sources.</a:t>
            </a:r>
          </a:p>
        </p:txBody>
      </p:sp>
    </p:spTree>
    <p:extLst>
      <p:ext uri="{BB962C8B-B14F-4D97-AF65-F5344CB8AC3E}">
        <p14:creationId xmlns:p14="http://schemas.microsoft.com/office/powerpoint/2010/main" val="404609106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Calibri Light" panose="020F0302020204030204" pitchFamily="34" charset="0"/>
              </a:rPr>
              <a:t>For superconducting magnets, the combination of high current density and high field results in very high electromagnetic forces.</a:t>
            </a:r>
          </a:p>
          <a:p>
            <a:endParaRPr lang="en-GB" dirty="0">
              <a:latin typeface="Calibri Light" panose="020F0302020204030204" pitchFamily="34" charset="0"/>
            </a:endParaRPr>
          </a:p>
          <a:p>
            <a:r>
              <a:rPr lang="en-GB" dirty="0">
                <a:latin typeface="Calibri Light" panose="020F0302020204030204" pitchFamily="34" charset="0"/>
              </a:rPr>
              <a:t>As an example, the values for the LHC dipoles are reported. The axial force on the coil is comparable to the weight of the cold mass.</a:t>
            </a:r>
          </a:p>
          <a:p>
            <a:endParaRPr lang="en-GB" dirty="0">
              <a:latin typeface="Calibri Light" panose="020F0302020204030204" pitchFamily="34" charset="0"/>
            </a:endParaRPr>
          </a:p>
          <a:p>
            <a:r>
              <a:rPr lang="en-GB" dirty="0">
                <a:latin typeface="Calibri Light" panose="020F0302020204030204" pitchFamily="34" charset="0"/>
              </a:rPr>
              <a:t>The deformations induced by these forces have to be controlled, as the position of the coil determines the field quality.</a:t>
            </a:r>
          </a:p>
          <a:p>
            <a:endParaRPr lang="en-GB" dirty="0">
              <a:latin typeface="Calibri Light" panose="020F0302020204030204" pitchFamily="34" charset="0"/>
            </a:endParaRPr>
          </a:p>
          <a:p>
            <a:r>
              <a:rPr lang="en-GB" dirty="0">
                <a:latin typeface="Calibri Light" panose="020F0302020204030204" pitchFamily="34" charset="0"/>
              </a:rPr>
              <a:t>Moreover, a proper mechanical pre-stress is often used to minimize coil movements, which can trigger a quench, involving a longer training of the magnet to reach its design field.</a:t>
            </a:r>
          </a:p>
          <a:p>
            <a:endParaRPr lang="en-US" dirty="0">
              <a:latin typeface="Calibri Light" panose="020F0302020204030204" pitchFamily="34" charset="0"/>
            </a:endParaRPr>
          </a:p>
        </p:txBody>
      </p:sp>
    </p:spTree>
    <p:extLst>
      <p:ext uri="{BB962C8B-B14F-4D97-AF65-F5344CB8AC3E}">
        <p14:creationId xmlns:p14="http://schemas.microsoft.com/office/powerpoint/2010/main" val="116761829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cross sections (to scale) of four </a:t>
            </a:r>
            <a:r>
              <a:rPr lang="en-GB" baseline="0" dirty="0">
                <a:latin typeface="Calibri Light" panose="020F0302020204030204" pitchFamily="34" charset="0"/>
              </a:rPr>
              <a:t>superconducting colliders show different design choices, such as </a:t>
            </a:r>
            <a:r>
              <a:rPr lang="en-GB" b="1" baseline="0" dirty="0">
                <a:latin typeface="Calibri Light" panose="020F0302020204030204" pitchFamily="34" charset="0"/>
              </a:rPr>
              <a:t>single</a:t>
            </a:r>
            <a:r>
              <a:rPr lang="en-GB" b="1" dirty="0">
                <a:latin typeface="Calibri Light" panose="020F0302020204030204" pitchFamily="34" charset="0"/>
              </a:rPr>
              <a:t> or double layers</a:t>
            </a:r>
            <a:r>
              <a:rPr lang="en-GB" dirty="0">
                <a:latin typeface="Calibri Light" panose="020F0302020204030204" pitchFamily="34" charset="0"/>
              </a:rPr>
              <a:t>, </a:t>
            </a:r>
            <a:r>
              <a:rPr lang="en-GB" b="1" dirty="0">
                <a:latin typeface="Calibri Light" panose="020F0302020204030204" pitchFamily="34" charset="0"/>
              </a:rPr>
              <a:t>wedges</a:t>
            </a:r>
            <a:r>
              <a:rPr lang="en-GB" dirty="0">
                <a:latin typeface="Calibri Light" panose="020F0302020204030204" pitchFamily="34" charset="0"/>
              </a:rPr>
              <a:t>, </a:t>
            </a:r>
            <a:r>
              <a:rPr lang="en-GB" b="1" dirty="0">
                <a:latin typeface="Calibri Light" panose="020F0302020204030204" pitchFamily="34" charset="0"/>
              </a:rPr>
              <a:t>coil blocks</a:t>
            </a:r>
            <a:r>
              <a:rPr lang="en-GB" dirty="0">
                <a:latin typeface="Calibri Light" panose="020F0302020204030204" pitchFamily="34" charset="0"/>
              </a:rPr>
              <a:t>, in an effort to achieve high </a:t>
            </a:r>
            <a:r>
              <a:rPr lang="en-GB" b="1" dirty="0">
                <a:latin typeface="Calibri Light" panose="020F0302020204030204" pitchFamily="34" charset="0"/>
              </a:rPr>
              <a:t>magnetic efficiency </a:t>
            </a:r>
            <a:r>
              <a:rPr lang="en-GB" dirty="0">
                <a:latin typeface="Calibri Light" panose="020F0302020204030204" pitchFamily="34" charset="0"/>
              </a:rPr>
              <a:t>and </a:t>
            </a:r>
            <a:r>
              <a:rPr lang="en-GB" b="1" dirty="0">
                <a:latin typeface="Calibri Light" panose="020F0302020204030204" pitchFamily="34" charset="0"/>
              </a:rPr>
              <a:t>field homogeneity</a:t>
            </a:r>
            <a:r>
              <a:rPr lang="en-GB" dirty="0">
                <a:latin typeface="Calibri Light" panose="020F0302020204030204" pitchFamily="34" charset="0"/>
              </a:rPr>
              <a:t>.</a:t>
            </a:r>
          </a:p>
          <a:p>
            <a:endParaRPr lang="en-GB" baseline="0" dirty="0">
              <a:latin typeface="Calibri Light" panose="020F0302020204030204" pitchFamily="34" charset="0"/>
            </a:endParaRPr>
          </a:p>
          <a:p>
            <a:r>
              <a:rPr lang="en-GB" dirty="0">
                <a:latin typeface="Calibri Light" panose="020F0302020204030204" pitchFamily="34" charset="0"/>
              </a:rPr>
              <a:t>All these designs are of the so-called </a:t>
            </a:r>
            <a:r>
              <a:rPr lang="en-GB" u="sng" dirty="0">
                <a:latin typeface="Calibri Light" panose="020F0302020204030204" pitchFamily="34" charset="0"/>
              </a:rPr>
              <a:t>cos-theta</a:t>
            </a:r>
            <a:r>
              <a:rPr lang="en-GB" dirty="0">
                <a:latin typeface="Calibri Light" panose="020F0302020204030204" pitchFamily="34" charset="0"/>
              </a:rPr>
              <a:t> family. A </a:t>
            </a:r>
            <a:r>
              <a:rPr lang="en-GB" b="1" dirty="0">
                <a:latin typeface="Calibri Light" panose="020F0302020204030204" pitchFamily="34" charset="0"/>
              </a:rPr>
              <a:t>cos-theta distribution </a:t>
            </a:r>
            <a:r>
              <a:rPr lang="en-GB" dirty="0">
                <a:latin typeface="Calibri Light" panose="020F0302020204030204" pitchFamily="34" charset="0"/>
              </a:rPr>
              <a:t>of the current density with the azimuthal (theta) angle is known to </a:t>
            </a:r>
            <a:r>
              <a:rPr lang="en-GB" b="1" dirty="0">
                <a:latin typeface="Calibri Light" panose="020F0302020204030204" pitchFamily="34" charset="0"/>
              </a:rPr>
              <a:t>yield a perfect dipolar field</a:t>
            </a:r>
            <a:r>
              <a:rPr lang="en-GB" dirty="0">
                <a:latin typeface="Calibri Light" panose="020F0302020204030204" pitchFamily="34" charset="0"/>
              </a:rPr>
              <a:t>. These windings – which wrap around a cylindrical mandrel – are imagined to </a:t>
            </a:r>
            <a:r>
              <a:rPr lang="en-GB" b="1" dirty="0">
                <a:latin typeface="Calibri Light" panose="020F0302020204030204" pitchFamily="34" charset="0"/>
              </a:rPr>
              <a:t>approximate this distribution </a:t>
            </a:r>
            <a:r>
              <a:rPr lang="en-GB" b="0" dirty="0">
                <a:latin typeface="Calibri Light" panose="020F0302020204030204" pitchFamily="34" charset="0"/>
              </a:rPr>
              <a:t>by </a:t>
            </a:r>
            <a:r>
              <a:rPr lang="en-GB" b="1" dirty="0">
                <a:latin typeface="Calibri Light" panose="020F0302020204030204" pitchFamily="34" charset="0"/>
              </a:rPr>
              <a:t>winding a flat SC cable</a:t>
            </a:r>
            <a:r>
              <a:rPr lang="en-GB" dirty="0">
                <a:latin typeface="Calibri Light" panose="020F0302020204030204" pitchFamily="34" charset="0"/>
              </a:rPr>
              <a:t>, hence the name. An advantage with respect to other layouts is that they do not require an inner support structure, which reduces the available aperture.</a:t>
            </a:r>
          </a:p>
          <a:p>
            <a:endParaRPr lang="en-GB"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110767157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All these machines are cooled with helium. </a:t>
            </a:r>
            <a:r>
              <a:rPr lang="en-US" b="1" dirty="0">
                <a:latin typeface="Calibri Light" panose="020F0302020204030204" pitchFamily="34" charset="0"/>
              </a:rPr>
              <a:t>LHC</a:t>
            </a:r>
            <a:r>
              <a:rPr lang="en-US" dirty="0">
                <a:latin typeface="Calibri Light" panose="020F0302020204030204" pitchFamily="34" charset="0"/>
              </a:rPr>
              <a:t> is the only one to work with </a:t>
            </a:r>
            <a:r>
              <a:rPr lang="en-US" b="1" dirty="0">
                <a:latin typeface="Calibri Light" panose="020F0302020204030204" pitchFamily="34" charset="0"/>
              </a:rPr>
              <a:t>superfluid helium</a:t>
            </a:r>
            <a:r>
              <a:rPr lang="en-US" dirty="0">
                <a:latin typeface="Calibri Light" panose="020F0302020204030204" pitchFamily="34" charset="0"/>
              </a:rPr>
              <a:t>. These </a:t>
            </a:r>
            <a:r>
              <a:rPr lang="en-US" b="1" dirty="0">
                <a:latin typeface="Calibri Light" panose="020F0302020204030204" pitchFamily="34" charset="0"/>
              </a:rPr>
              <a:t>extra 2 K </a:t>
            </a:r>
            <a:r>
              <a:rPr lang="en-US" dirty="0">
                <a:latin typeface="Calibri Light" panose="020F0302020204030204" pitchFamily="34" charset="0"/>
              </a:rPr>
              <a:t>mean a lot – the </a:t>
            </a:r>
            <a:r>
              <a:rPr lang="en-US" b="1" dirty="0">
                <a:latin typeface="Calibri Light" panose="020F0302020204030204" pitchFamily="34" charset="0"/>
              </a:rPr>
              <a:t>cryogenic system </a:t>
            </a:r>
            <a:r>
              <a:rPr lang="en-US" dirty="0">
                <a:latin typeface="Calibri Light" panose="020F0302020204030204" pitchFamily="34" charset="0"/>
              </a:rPr>
              <a:t>becomes at once </a:t>
            </a:r>
            <a:r>
              <a:rPr lang="en-US" b="1" dirty="0">
                <a:latin typeface="Calibri Light" panose="020F0302020204030204" pitchFamily="34" charset="0"/>
              </a:rPr>
              <a:t>more complex and less thermodynamically efficient </a:t>
            </a:r>
            <a:r>
              <a:rPr lang="en-US" dirty="0">
                <a:latin typeface="Calibri Light" panose="020F0302020204030204" pitchFamily="34" charset="0"/>
              </a:rPr>
              <a:t>– though the </a:t>
            </a:r>
            <a:r>
              <a:rPr lang="en-US" b="1" dirty="0">
                <a:latin typeface="Calibri Light" panose="020F0302020204030204" pitchFamily="34" charset="0"/>
              </a:rPr>
              <a:t>heat transfer </a:t>
            </a:r>
            <a:r>
              <a:rPr lang="en-US" dirty="0">
                <a:latin typeface="Calibri Light" panose="020F0302020204030204" pitchFamily="34" charset="0"/>
              </a:rPr>
              <a:t>between the bath and the coil is </a:t>
            </a:r>
            <a:r>
              <a:rPr lang="en-US" b="1" dirty="0">
                <a:latin typeface="Calibri Light" panose="020F0302020204030204" pitchFamily="34" charset="0"/>
              </a:rPr>
              <a:t>much improved</a:t>
            </a:r>
            <a:r>
              <a:rPr lang="en-US" dirty="0">
                <a:latin typeface="Calibri Light" panose="020F0302020204030204" pitchFamily="34" charset="0"/>
              </a:rPr>
              <a:t>. From a magnetic viewpoint, working at 1.9 K instead of 4.2 K </a:t>
            </a:r>
            <a:r>
              <a:rPr lang="en-US" b="1" dirty="0">
                <a:latin typeface="Calibri Light" panose="020F0302020204030204" pitchFamily="34" charset="0"/>
              </a:rPr>
              <a:t>shifts the critical current curve of </a:t>
            </a:r>
            <a:r>
              <a:rPr lang="en-US" b="1" dirty="0" err="1">
                <a:latin typeface="Calibri Light" panose="020F0302020204030204" pitchFamily="34" charset="0"/>
              </a:rPr>
              <a:t>Nb-Ti</a:t>
            </a:r>
            <a:r>
              <a:rPr lang="en-US" b="1" dirty="0">
                <a:latin typeface="Calibri Light" panose="020F0302020204030204" pitchFamily="34" charset="0"/>
              </a:rPr>
              <a:t> significantly</a:t>
            </a:r>
            <a:r>
              <a:rPr lang="en-US" dirty="0">
                <a:latin typeface="Calibri Light" panose="020F0302020204030204" pitchFamily="34" charset="0"/>
              </a:rPr>
              <a:t>. </a:t>
            </a:r>
          </a:p>
          <a:p>
            <a:endParaRPr lang="en-US" baseline="0" dirty="0">
              <a:latin typeface="Calibri Light" panose="020F0302020204030204" pitchFamily="34" charset="0"/>
            </a:endParaRPr>
          </a:p>
          <a:p>
            <a:r>
              <a:rPr lang="en-US" dirty="0">
                <a:latin typeface="Calibri Light" panose="020F0302020204030204" pitchFamily="34" charset="0"/>
              </a:rPr>
              <a:t>LHC is the only twin bore layout among these four dipoles.</a:t>
            </a:r>
            <a:endParaRPr lang="en-US" baseline="0" dirty="0">
              <a:latin typeface="Calibri Light" panose="020F0302020204030204" pitchFamily="34" charset="0"/>
            </a:endParaRPr>
          </a:p>
          <a:p>
            <a:endParaRPr lang="en-US" baseline="0" dirty="0">
              <a:latin typeface="Calibri Light" panose="020F0302020204030204" pitchFamily="34" charset="0"/>
            </a:endParaRPr>
          </a:p>
          <a:p>
            <a:r>
              <a:rPr lang="en-US" dirty="0">
                <a:latin typeface="Calibri Light" panose="020F0302020204030204" pitchFamily="34" charset="0"/>
              </a:rPr>
              <a:t>The Tevatron is the only one with a warm iron yoke, that is, the iron is not in liquid helium but it is rather at room temperature.</a:t>
            </a:r>
            <a:endParaRPr lang="en-US" baseline="0" dirty="0">
              <a:latin typeface="Calibri Light" panose="020F0302020204030204" pitchFamily="34" charset="0"/>
            </a:endParaRPr>
          </a:p>
        </p:txBody>
      </p:sp>
    </p:spTree>
    <p:extLst>
      <p:ext uri="{BB962C8B-B14F-4D97-AF65-F5344CB8AC3E}">
        <p14:creationId xmlns:p14="http://schemas.microsoft.com/office/powerpoint/2010/main" val="381945886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In most superconducting machines, not much can be seen of the magnets</a:t>
            </a:r>
            <a:r>
              <a:rPr lang="en-US" dirty="0">
                <a:latin typeface="Calibri Light" panose="020F0302020204030204" pitchFamily="34" charset="0"/>
              </a:rPr>
              <a:t> once installed if not their cryostats. An exception is the </a:t>
            </a:r>
            <a:r>
              <a:rPr lang="en-US" dirty="0" err="1">
                <a:latin typeface="Calibri Light" panose="020F0302020204030204" pitchFamily="34" charset="0"/>
              </a:rPr>
              <a:t>Tevatron</a:t>
            </a:r>
            <a:r>
              <a:rPr lang="en-US" dirty="0">
                <a:latin typeface="Calibri Light" panose="020F0302020204030204" pitchFamily="34" charset="0"/>
              </a:rPr>
              <a:t>, with its warm iron yokes.</a:t>
            </a:r>
          </a:p>
          <a:p>
            <a:endParaRPr lang="en-US" baseline="0" dirty="0">
              <a:latin typeface="Calibri Light" panose="020F0302020204030204" pitchFamily="34" charset="0"/>
            </a:endParaRPr>
          </a:p>
          <a:p>
            <a:r>
              <a:rPr lang="en-US" dirty="0">
                <a:latin typeface="Calibri Light" panose="020F0302020204030204" pitchFamily="34" charset="0"/>
              </a:rPr>
              <a:t>There are also resistive magnets in the pictures:</a:t>
            </a:r>
          </a:p>
          <a:p>
            <a:r>
              <a:rPr lang="en-US" dirty="0">
                <a:latin typeface="Calibri Light" panose="020F0302020204030204" pitchFamily="34" charset="0"/>
              </a:rPr>
              <a:t> * at HERA, for the electron ring, below the proton machine (C dipoles);</a:t>
            </a:r>
          </a:p>
          <a:p>
            <a:r>
              <a:rPr lang="en-US" baseline="0" dirty="0">
                <a:latin typeface="Calibri Light" panose="020F0302020204030204" pitchFamily="34" charset="0"/>
              </a:rPr>
              <a:t> * at </a:t>
            </a:r>
            <a:r>
              <a:rPr lang="en-US" baseline="0" dirty="0" err="1">
                <a:latin typeface="Calibri Light" panose="020F0302020204030204" pitchFamily="34" charset="0"/>
              </a:rPr>
              <a:t>Tevatron</a:t>
            </a:r>
            <a:r>
              <a:rPr lang="en-US" baseline="0" dirty="0">
                <a:latin typeface="Calibri Light" panose="020F0302020204030204" pitchFamily="34" charset="0"/>
              </a:rPr>
              <a:t>, on top of the superconducting</a:t>
            </a:r>
            <a:r>
              <a:rPr lang="en-US" dirty="0">
                <a:latin typeface="Calibri Light" panose="020F0302020204030204" pitchFamily="34" charset="0"/>
              </a:rPr>
              <a:t> machine (H dipoles), for the main ring, which was a normal conducting synchrotron built before the superconducting one, for which it also was as an injector at the beginning, before the construction of a separate machine.</a:t>
            </a:r>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310988481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Light" panose="020F0302020204030204" pitchFamily="34" charset="0"/>
            </a:endParaRPr>
          </a:p>
        </p:txBody>
      </p:sp>
    </p:spTree>
    <p:extLst>
      <p:ext uri="{BB962C8B-B14F-4D97-AF65-F5344CB8AC3E}">
        <p14:creationId xmlns:p14="http://schemas.microsoft.com/office/powerpoint/2010/main" val="117071075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7732">
              <a:spcBef>
                <a:spcPts val="0"/>
              </a:spcBef>
              <a:defRPr/>
            </a:pPr>
            <a:r>
              <a:rPr lang="en-US" dirty="0">
                <a:latin typeface="Calibri Light" panose="020F0302020204030204" pitchFamily="34" charset="0"/>
              </a:rPr>
              <a:t>There are many magnetic simulation programs available. Back in the days, many individuals / institutes developed their own codes.</a:t>
            </a:r>
          </a:p>
          <a:p>
            <a:pPr defTabSz="947732">
              <a:spcBef>
                <a:spcPts val="103"/>
              </a:spcBef>
              <a:tabLst>
                <a:tab pos="189218" algn="l"/>
              </a:tabLst>
              <a:defRPr/>
            </a:pPr>
            <a:r>
              <a:rPr lang="en-US" dirty="0">
                <a:latin typeface="Calibri Light" panose="020F0302020204030204" pitchFamily="34" charset="0"/>
              </a:rPr>
              <a:t>1.	OPERA, http://operafea.com</a:t>
            </a:r>
          </a:p>
          <a:p>
            <a:pPr marL="185730" indent="-185730">
              <a:spcBef>
                <a:spcPts val="0"/>
              </a:spcBef>
              <a:tabLst>
                <a:tab pos="189218" algn="l"/>
              </a:tabLst>
              <a:defRPr/>
            </a:pPr>
            <a:r>
              <a:rPr lang="en-US" dirty="0">
                <a:latin typeface="Calibri Light" panose="020F0302020204030204" pitchFamily="34" charset="0"/>
              </a:rPr>
              <a:t>	This started in Rutherford Appleton Laboratory to then become one of the most used programs in this field, for both 2D and 3D.</a:t>
            </a:r>
          </a:p>
          <a:p>
            <a:pPr marL="238796" indent="-238796">
              <a:spcBef>
                <a:spcPts val="103"/>
              </a:spcBef>
              <a:buAutoNum type="arabicPeriod" startAt="2"/>
              <a:tabLst>
                <a:tab pos="189218" algn="l"/>
              </a:tabLst>
              <a:defRPr/>
            </a:pPr>
            <a:r>
              <a:rPr lang="en-US" dirty="0">
                <a:latin typeface="Calibri Light" panose="020F0302020204030204" pitchFamily="34" charset="0"/>
              </a:rPr>
              <a:t>ROXIE, https://espace.cern.ch/roxie</a:t>
            </a:r>
          </a:p>
          <a:p>
            <a:pPr>
              <a:spcBef>
                <a:spcPts val="103"/>
              </a:spcBef>
              <a:tabLst>
                <a:tab pos="189218" algn="l"/>
              </a:tabLst>
              <a:defRPr/>
            </a:pPr>
            <a:r>
              <a:rPr lang="en-US" dirty="0">
                <a:latin typeface="Calibri Light" panose="020F0302020204030204" pitchFamily="34" charset="0"/>
              </a:rPr>
              <a:t>	This started at CERN, especially for superconducting magnets.</a:t>
            </a:r>
          </a:p>
          <a:p>
            <a:pPr>
              <a:spcBef>
                <a:spcPts val="103"/>
              </a:spcBef>
              <a:tabLst>
                <a:tab pos="189218" algn="l"/>
              </a:tabLst>
              <a:defRPr/>
            </a:pPr>
            <a:r>
              <a:rPr lang="en-US" dirty="0">
                <a:latin typeface="Calibri Light" panose="020F0302020204030204" pitchFamily="34" charset="0"/>
              </a:rPr>
              <a:t>3.	POISSON, http://laacg.lanl.gov/laacg/services/download_sf.phtml</a:t>
            </a:r>
          </a:p>
          <a:p>
            <a:pPr>
              <a:spcBef>
                <a:spcPts val="0"/>
              </a:spcBef>
              <a:tabLst>
                <a:tab pos="189218" algn="l"/>
              </a:tabLst>
              <a:defRPr/>
            </a:pPr>
            <a:r>
              <a:rPr lang="en-US" dirty="0">
                <a:latin typeface="Calibri Light" panose="020F0302020204030204" pitchFamily="34" charset="0"/>
              </a:rPr>
              <a:t>	This is a historical code, still used for </a:t>
            </a:r>
            <a:r>
              <a:rPr lang="en-US" dirty="0" err="1">
                <a:latin typeface="Calibri Light" panose="020F0302020204030204" pitchFamily="34" charset="0"/>
              </a:rPr>
              <a:t>magnetostatic</a:t>
            </a:r>
            <a:r>
              <a:rPr lang="en-US" dirty="0">
                <a:latin typeface="Calibri Light" panose="020F0302020204030204" pitchFamily="34" charset="0"/>
              </a:rPr>
              <a:t> simulations in 2D, 	developed at Los Alamos. It is based on a finite difference – not finite 	element, like many of the others, approach. (free)</a:t>
            </a:r>
          </a:p>
          <a:p>
            <a:pPr>
              <a:spcBef>
                <a:spcPts val="103"/>
              </a:spcBef>
              <a:tabLst>
                <a:tab pos="189218" algn="l"/>
              </a:tabLst>
              <a:defRPr/>
            </a:pPr>
            <a:r>
              <a:rPr lang="en-US" dirty="0">
                <a:latin typeface="Calibri Light" panose="020F0302020204030204" pitchFamily="34" charset="0"/>
              </a:rPr>
              <a:t>4.	FEMM, www.femm.info</a:t>
            </a:r>
          </a:p>
          <a:p>
            <a:pPr>
              <a:spcBef>
                <a:spcPts val="0"/>
              </a:spcBef>
              <a:tabLst>
                <a:tab pos="189218" algn="l"/>
              </a:tabLst>
              <a:defRPr/>
            </a:pPr>
            <a:r>
              <a:rPr lang="en-US" dirty="0">
                <a:latin typeface="Calibri Light" panose="020F0302020204030204" pitchFamily="34" charset="0"/>
              </a:rPr>
              <a:t>	It is a user friendly 2D program. (free)</a:t>
            </a:r>
          </a:p>
          <a:p>
            <a:pPr>
              <a:spcBef>
                <a:spcPts val="103"/>
              </a:spcBef>
              <a:tabLst>
                <a:tab pos="189218" algn="l"/>
              </a:tabLst>
              <a:defRPr/>
            </a:pPr>
            <a:r>
              <a:rPr lang="en-US" dirty="0">
                <a:latin typeface="Calibri Light" panose="020F0302020204030204" pitchFamily="34" charset="0"/>
              </a:rPr>
              <a:t>5.	RADIA, developed at ESRF (free)</a:t>
            </a:r>
          </a:p>
          <a:p>
            <a:pPr>
              <a:spcBef>
                <a:spcPts val="0"/>
              </a:spcBef>
              <a:tabLst>
                <a:tab pos="189218" algn="l"/>
              </a:tabLst>
              <a:defRPr/>
            </a:pPr>
            <a:r>
              <a:rPr lang="en-US" dirty="0">
                <a:latin typeface="Calibri Light" panose="020F0302020204030204" pitchFamily="34" charset="0"/>
              </a:rPr>
              <a:t>	http://www.esrf.eu/Accelerators/Groups/InsertionDevices/Software/Radia</a:t>
            </a:r>
          </a:p>
          <a:p>
            <a:pPr>
              <a:spcBef>
                <a:spcPts val="0"/>
              </a:spcBef>
              <a:tabLst>
                <a:tab pos="189218" algn="l"/>
              </a:tabLst>
              <a:defRPr/>
            </a:pPr>
            <a:r>
              <a:rPr lang="en-US" dirty="0">
                <a:latin typeface="Calibri Light" panose="020F0302020204030204" pitchFamily="34" charset="0"/>
              </a:rPr>
              <a:t>	It has quite some users, as it handles also 3D. It has been used much for 	insertion devices (ex. </a:t>
            </a:r>
            <a:r>
              <a:rPr lang="en-US" dirty="0" err="1">
                <a:latin typeface="Calibri Light" panose="020F0302020204030204" pitchFamily="34" charset="0"/>
              </a:rPr>
              <a:t>undulators</a:t>
            </a:r>
            <a:r>
              <a:rPr lang="en-US" dirty="0">
                <a:latin typeface="Calibri Light" panose="020F0302020204030204" pitchFamily="34" charset="0"/>
              </a:rPr>
              <a:t>), but not only.</a:t>
            </a:r>
          </a:p>
          <a:p>
            <a:pPr>
              <a:spcBef>
                <a:spcPts val="103"/>
              </a:spcBef>
              <a:tabLst>
                <a:tab pos="189218" algn="l"/>
              </a:tabLst>
              <a:defRPr/>
            </a:pPr>
            <a:r>
              <a:rPr lang="en-US" dirty="0">
                <a:latin typeface="Calibri Light" panose="020F0302020204030204" pitchFamily="34" charset="0"/>
              </a:rPr>
              <a:t>6.	ANSYS, www.ansys.com</a:t>
            </a:r>
          </a:p>
          <a:p>
            <a:pPr>
              <a:spcBef>
                <a:spcPts val="0"/>
              </a:spcBef>
              <a:tabLst>
                <a:tab pos="189218" algn="l"/>
              </a:tabLst>
              <a:defRPr/>
            </a:pPr>
            <a:r>
              <a:rPr lang="en-US" dirty="0">
                <a:latin typeface="Calibri Light" panose="020F0302020204030204" pitchFamily="34" charset="0"/>
              </a:rPr>
              <a:t>	It is not particularly specialized for magnetic simulations.</a:t>
            </a:r>
          </a:p>
          <a:p>
            <a:pPr>
              <a:spcBef>
                <a:spcPts val="103"/>
              </a:spcBef>
              <a:tabLst>
                <a:tab pos="189218" algn="l"/>
              </a:tabLst>
              <a:defRPr/>
            </a:pPr>
            <a:r>
              <a:rPr lang="en-US" dirty="0">
                <a:latin typeface="Calibri Light" panose="020F0302020204030204" pitchFamily="34" charset="0"/>
              </a:rPr>
              <a:t>7.	Mermaid</a:t>
            </a:r>
          </a:p>
          <a:p>
            <a:pPr>
              <a:spcBef>
                <a:spcPts val="0"/>
              </a:spcBef>
              <a:tabLst>
                <a:tab pos="189218" algn="l"/>
              </a:tabLst>
              <a:defRPr/>
            </a:pPr>
            <a:r>
              <a:rPr lang="en-US" dirty="0">
                <a:latin typeface="Calibri Light" panose="020F0302020204030204" pitchFamily="34" charset="0"/>
              </a:rPr>
              <a:t>	It is a Russian code, developed at the </a:t>
            </a:r>
            <a:r>
              <a:rPr lang="en-GB" dirty="0" err="1">
                <a:latin typeface="Calibri Light" panose="020F0302020204030204" pitchFamily="34" charset="0"/>
              </a:rPr>
              <a:t>Budker</a:t>
            </a:r>
            <a:r>
              <a:rPr lang="en-GB" dirty="0">
                <a:latin typeface="Calibri Light" panose="020F0302020204030204" pitchFamily="34" charset="0"/>
              </a:rPr>
              <a:t> Institute of Nuclear Physics.</a:t>
            </a:r>
            <a:endParaRPr lang="en-US" dirty="0">
              <a:latin typeface="Calibri Light" panose="020F0302020204030204" pitchFamily="34" charset="0"/>
            </a:endParaRPr>
          </a:p>
          <a:p>
            <a:pPr>
              <a:spcBef>
                <a:spcPts val="103"/>
              </a:spcBef>
              <a:tabLst>
                <a:tab pos="189218" algn="l"/>
              </a:tabLst>
              <a:defRPr/>
            </a:pPr>
            <a:r>
              <a:rPr lang="en-US" dirty="0">
                <a:latin typeface="Calibri Light" panose="020F0302020204030204" pitchFamily="34" charset="0"/>
              </a:rPr>
              <a:t>8.	COMSOL</a:t>
            </a:r>
          </a:p>
          <a:p>
            <a:pPr>
              <a:spcBef>
                <a:spcPts val="0"/>
              </a:spcBef>
              <a:tabLst>
                <a:tab pos="189218" algn="l"/>
              </a:tabLst>
              <a:defRPr/>
            </a:pPr>
            <a:r>
              <a:rPr lang="en-US" dirty="0">
                <a:latin typeface="Calibri Light" panose="020F0302020204030204" pitchFamily="34" charset="0"/>
              </a:rPr>
              <a:t>	This is also a multi-physics environment.</a:t>
            </a:r>
          </a:p>
          <a:p>
            <a:pPr defTabSz="947732">
              <a:defRPr/>
            </a:pPr>
            <a:endParaRPr lang="en-US" dirty="0">
              <a:latin typeface="Calibri Light" panose="020F0302020204030204" pitchFamily="34" charset="0"/>
            </a:endParaRPr>
          </a:p>
        </p:txBody>
      </p:sp>
    </p:spTree>
    <p:extLst>
      <p:ext uri="{BB962C8B-B14F-4D97-AF65-F5344CB8AC3E}">
        <p14:creationId xmlns:p14="http://schemas.microsoft.com/office/powerpoint/2010/main" val="37346074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LHC main dipoles (MB = Main Bending)</a:t>
            </a:r>
            <a:r>
              <a:rPr lang="en-US" baseline="0" dirty="0">
                <a:latin typeface="Calibri Light" panose="020F0302020204030204" pitchFamily="34" charset="0"/>
              </a:rPr>
              <a:t> are superconducting magnets, built in the 2000’s.</a:t>
            </a:r>
          </a:p>
          <a:p>
            <a:endParaRPr lang="en-US" sz="600" dirty="0">
              <a:latin typeface="Calibri Light" panose="020F0302020204030204" pitchFamily="34" charset="0"/>
            </a:endParaRPr>
          </a:p>
          <a:p>
            <a:r>
              <a:rPr lang="en-US" baseline="0" dirty="0">
                <a:latin typeface="Calibri Light" panose="020F0302020204030204" pitchFamily="34" charset="0"/>
              </a:rPr>
              <a:t>The coils are wound using Nb-Ti cable and they are cooled by superfluid helium at</a:t>
            </a:r>
            <a:r>
              <a:rPr lang="en-US" dirty="0">
                <a:latin typeface="Calibri Light" panose="020F0302020204030204" pitchFamily="34" charset="0"/>
              </a:rPr>
              <a:t> </a:t>
            </a:r>
            <a:r>
              <a:rPr lang="en-US" baseline="0" dirty="0">
                <a:latin typeface="Calibri Light" panose="020F0302020204030204" pitchFamily="34" charset="0"/>
              </a:rPr>
              <a:t>1.9 K.</a:t>
            </a:r>
          </a:p>
          <a:p>
            <a:endParaRPr lang="en-US" sz="600" dirty="0">
              <a:latin typeface="Calibri Light" panose="020F0302020204030204" pitchFamily="34" charset="0"/>
            </a:endParaRPr>
          </a:p>
          <a:p>
            <a:r>
              <a:rPr lang="en-US" baseline="0" dirty="0">
                <a:latin typeface="Calibri Light" panose="020F0302020204030204" pitchFamily="34" charset="0"/>
              </a:rPr>
              <a:t>At the nominal current of 11.8 kA, the dipole field is 8.3 T, in a 56 mm diameter circular aperture.</a:t>
            </a:r>
          </a:p>
          <a:p>
            <a:endParaRPr lang="en-US" sz="600" dirty="0">
              <a:latin typeface="Calibri Light" panose="020F0302020204030204" pitchFamily="34" charset="0"/>
            </a:endParaRPr>
          </a:p>
          <a:p>
            <a:r>
              <a:rPr lang="en-US" baseline="0" dirty="0">
                <a:latin typeface="Calibri Light" panose="020F0302020204030204" pitchFamily="34" charset="0"/>
              </a:rPr>
              <a:t>Each dipole bends the beam by 360 / 1232 = 0.29 deg.</a:t>
            </a:r>
          </a:p>
          <a:p>
            <a:endParaRPr lang="en-US" sz="600" dirty="0">
              <a:latin typeface="Calibri Light" panose="020F0302020204030204" pitchFamily="34" charset="0"/>
            </a:endParaRPr>
          </a:p>
          <a:p>
            <a:r>
              <a:rPr lang="en-US" baseline="0" dirty="0">
                <a:latin typeface="Calibri Light" panose="020F0302020204030204" pitchFamily="34" charset="0"/>
              </a:rPr>
              <a:t>They are slowly ramped </a:t>
            </a:r>
            <a:r>
              <a:rPr lang="en-US" dirty="0">
                <a:latin typeface="Calibri Light" panose="020F0302020204030204" pitchFamily="34" charset="0"/>
              </a:rPr>
              <a:t>(about 20 min.</a:t>
            </a:r>
            <a:r>
              <a:rPr lang="en-US" baseline="0" dirty="0">
                <a:latin typeface="Calibri Light" panose="020F0302020204030204" pitchFamily="34" charset="0"/>
              </a:rPr>
              <a:t>) and then used in dc mode, as the LHC operates as a collider.</a:t>
            </a:r>
          </a:p>
          <a:p>
            <a:endParaRPr lang="en-US" sz="600" dirty="0">
              <a:latin typeface="Calibri Light" panose="020F0302020204030204" pitchFamily="34" charset="0"/>
            </a:endParaRPr>
          </a:p>
          <a:p>
            <a:r>
              <a:rPr lang="en-US" baseline="0" dirty="0">
                <a:latin typeface="Calibri Light" panose="020F0302020204030204" pitchFamily="34" charset="0"/>
              </a:rPr>
              <a:t>These magnets are the result</a:t>
            </a:r>
            <a:r>
              <a:rPr lang="en-US" dirty="0">
                <a:latin typeface="Calibri Light" panose="020F0302020204030204" pitchFamily="34" charset="0"/>
              </a:rPr>
              <a:t> </a:t>
            </a:r>
            <a:r>
              <a:rPr lang="en-US" baseline="0" dirty="0">
                <a:latin typeface="Calibri Light" panose="020F0302020204030204" pitchFamily="34" charset="0"/>
              </a:rPr>
              <a:t>of many years of R&amp;D</a:t>
            </a:r>
            <a:r>
              <a:rPr lang="en-US" dirty="0">
                <a:latin typeface="Calibri Light" panose="020F0302020204030204" pitchFamily="34" charset="0"/>
              </a:rPr>
              <a:t> and t</a:t>
            </a:r>
            <a:r>
              <a:rPr lang="en-US" baseline="0" dirty="0">
                <a:latin typeface="Calibri Light" panose="020F0302020204030204" pitchFamily="34" charset="0"/>
              </a:rPr>
              <a:t>hey are</a:t>
            </a:r>
            <a:r>
              <a:rPr lang="en-US" dirty="0">
                <a:latin typeface="Calibri Light" panose="020F0302020204030204" pitchFamily="34" charset="0"/>
              </a:rPr>
              <a:t> very close </a:t>
            </a:r>
            <a:r>
              <a:rPr lang="en-US" baseline="0" dirty="0">
                <a:latin typeface="Calibri Light" panose="020F0302020204030204" pitchFamily="34" charset="0"/>
              </a:rPr>
              <a:t>to the maximum that can be achieved with Nb-Ti superconducting technology.</a:t>
            </a:r>
          </a:p>
          <a:p>
            <a:endParaRPr lang="en-US" sz="600" dirty="0">
              <a:latin typeface="Calibri Light" panose="020F0302020204030204" pitchFamily="34" charset="0"/>
            </a:endParaRPr>
          </a:p>
        </p:txBody>
      </p:sp>
    </p:spTree>
    <p:extLst>
      <p:ext uri="{BB962C8B-B14F-4D97-AF65-F5344CB8AC3E}">
        <p14:creationId xmlns:p14="http://schemas.microsoft.com/office/powerpoint/2010/main" val="15539821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SPS main dipoles are resistive magnets, with coils in copper. Demineralized water flows in the conductor to remove the Joule heating.</a:t>
            </a:r>
          </a:p>
          <a:p>
            <a:endParaRPr lang="en-US" sz="600" dirty="0">
              <a:latin typeface="Calibri Light" panose="020F0302020204030204" pitchFamily="34" charset="0"/>
            </a:endParaRPr>
          </a:p>
          <a:p>
            <a:r>
              <a:rPr lang="en-US" dirty="0">
                <a:latin typeface="Calibri Light" panose="020F0302020204030204" pitchFamily="34" charset="0"/>
              </a:rPr>
              <a:t>At the peak current of 5.8 kA, they provide a dipole field of 2.0 T in a rectangular aperture. Two types of magnets with a smaller (39 mm, MBA) and larger (52 mm, MBB) vertical aperture are used.</a:t>
            </a:r>
          </a:p>
          <a:p>
            <a:endParaRPr lang="en-US" sz="600" dirty="0">
              <a:latin typeface="Calibri Light" panose="020F0302020204030204" pitchFamily="34" charset="0"/>
            </a:endParaRPr>
          </a:p>
          <a:p>
            <a:r>
              <a:rPr lang="en-US" dirty="0">
                <a:latin typeface="Calibri Light" panose="020F0302020204030204" pitchFamily="34" charset="0"/>
              </a:rPr>
              <a:t>Each dipole bends the beam by 360 / 744 = 0.48 deg.</a:t>
            </a:r>
          </a:p>
          <a:p>
            <a:endParaRPr lang="en-US" sz="600" dirty="0">
              <a:latin typeface="Calibri Light" panose="020F0302020204030204" pitchFamily="34" charset="0"/>
            </a:endParaRPr>
          </a:p>
          <a:p>
            <a:r>
              <a:rPr lang="en-US" dirty="0">
                <a:latin typeface="Calibri Light" panose="020F0302020204030204" pitchFamily="34" charset="0"/>
              </a:rPr>
              <a:t>They now work in cycled mode and they can be ramped in a few seconds.</a:t>
            </a:r>
          </a:p>
          <a:p>
            <a:endParaRPr lang="en-US" sz="600" dirty="0">
              <a:latin typeface="Calibri Light" panose="020F0302020204030204" pitchFamily="34" charset="0"/>
            </a:endParaRPr>
          </a:p>
          <a:p>
            <a:r>
              <a:rPr lang="en-US" dirty="0">
                <a:latin typeface="Calibri Light" panose="020F0302020204030204" pitchFamily="34" charset="0"/>
              </a:rPr>
              <a:t>In the 1970s, also a superconducting option was studied (but then abandoned) for the SPS.</a:t>
            </a:r>
          </a:p>
          <a:p>
            <a:endParaRPr lang="en-US" sz="600" dirty="0">
              <a:latin typeface="Calibri Light" panose="020F0302020204030204" pitchFamily="34" charset="0"/>
            </a:endParaRPr>
          </a:p>
          <a:p>
            <a:r>
              <a:rPr lang="en-US" dirty="0">
                <a:latin typeface="Calibri Light" panose="020F0302020204030204" pitchFamily="34" charset="0"/>
              </a:rPr>
              <a:t>The main SPS power converters can give a peak power of around 100 MW, which is drawn directly from the 400 kV lines. The average (rms) power depends on the duty cycle, though it is usually around 30 MW.</a:t>
            </a:r>
          </a:p>
          <a:p>
            <a:endParaRPr lang="en-US" sz="600" dirty="0">
              <a:latin typeface="Calibri Light" panose="020F0302020204030204" pitchFamily="34" charset="0"/>
            </a:endParaRPr>
          </a:p>
          <a:p>
            <a:r>
              <a:rPr lang="en-US" dirty="0">
                <a:latin typeface="Calibri Light" panose="020F0302020204030204" pitchFamily="34" charset="0"/>
              </a:rPr>
              <a:t>The photo was taken in 1974.</a:t>
            </a:r>
          </a:p>
        </p:txBody>
      </p:sp>
    </p:spTree>
    <p:extLst>
      <p:ext uri="{BB962C8B-B14F-4D97-AF65-F5344CB8AC3E}">
        <p14:creationId xmlns:p14="http://schemas.microsoft.com/office/powerpoint/2010/main" val="3452976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6"/>
          <p:cNvSpPr txBox="1">
            <a:spLocks noChangeArrowheads="1"/>
          </p:cNvSpPr>
          <p:nvPr userDrawn="1"/>
        </p:nvSpPr>
        <p:spPr>
          <a:xfrm>
            <a:off x="8712000" y="6570000"/>
            <a:ext cx="432000" cy="288000"/>
          </a:xfrm>
          <a:prstGeom prst="rect">
            <a:avLst/>
          </a:prstGeom>
          <a:ln/>
        </p:spPr>
        <p:txBody>
          <a:bodyPr/>
          <a:lstStyle>
            <a:defPPr>
              <a:defRPr lang="en-US"/>
            </a:defPPr>
            <a:lvl1pPr algn="l" rtl="0" fontAlgn="base">
              <a:spcBef>
                <a:spcPct val="0"/>
              </a:spcBef>
              <a:spcAft>
                <a:spcPct val="0"/>
              </a:spcAft>
              <a:defRPr sz="2400" b="1" i="1" kern="1200">
                <a:solidFill>
                  <a:schemeClr val="tx1"/>
                </a:solidFill>
                <a:latin typeface="Times New Roman" pitchFamily="18" charset="0"/>
                <a:ea typeface="+mn-ea"/>
                <a:cs typeface="+mn-cs"/>
              </a:defRPr>
            </a:lvl1pPr>
            <a:lvl2pPr marL="457200" algn="l" rtl="0" fontAlgn="base">
              <a:spcBef>
                <a:spcPct val="0"/>
              </a:spcBef>
              <a:spcAft>
                <a:spcPct val="0"/>
              </a:spcAft>
              <a:defRPr sz="2400" b="1" i="1" kern="1200">
                <a:solidFill>
                  <a:schemeClr val="tx1"/>
                </a:solidFill>
                <a:latin typeface="Times New Roman" pitchFamily="18" charset="0"/>
                <a:ea typeface="+mn-ea"/>
                <a:cs typeface="+mn-cs"/>
              </a:defRPr>
            </a:lvl2pPr>
            <a:lvl3pPr marL="914400" algn="l" rtl="0" fontAlgn="base">
              <a:spcBef>
                <a:spcPct val="0"/>
              </a:spcBef>
              <a:spcAft>
                <a:spcPct val="0"/>
              </a:spcAft>
              <a:defRPr sz="2400" b="1" i="1" kern="1200">
                <a:solidFill>
                  <a:schemeClr val="tx1"/>
                </a:solidFill>
                <a:latin typeface="Times New Roman" pitchFamily="18" charset="0"/>
                <a:ea typeface="+mn-ea"/>
                <a:cs typeface="+mn-cs"/>
              </a:defRPr>
            </a:lvl3pPr>
            <a:lvl4pPr marL="1371600" algn="l" rtl="0" fontAlgn="base">
              <a:spcBef>
                <a:spcPct val="0"/>
              </a:spcBef>
              <a:spcAft>
                <a:spcPct val="0"/>
              </a:spcAft>
              <a:defRPr sz="2400" b="1" i="1" kern="1200">
                <a:solidFill>
                  <a:schemeClr val="tx1"/>
                </a:solidFill>
                <a:latin typeface="Times New Roman" pitchFamily="18" charset="0"/>
                <a:ea typeface="+mn-ea"/>
                <a:cs typeface="+mn-cs"/>
              </a:defRPr>
            </a:lvl4pPr>
            <a:lvl5pPr marL="1828800" algn="l" rtl="0" fontAlgn="base">
              <a:spcBef>
                <a:spcPct val="0"/>
              </a:spcBef>
              <a:spcAft>
                <a:spcPct val="0"/>
              </a:spcAft>
              <a:defRPr sz="2400" b="1" i="1" kern="1200">
                <a:solidFill>
                  <a:schemeClr val="tx1"/>
                </a:solidFill>
                <a:latin typeface="Times New Roman" pitchFamily="18" charset="0"/>
                <a:ea typeface="+mn-ea"/>
                <a:cs typeface="+mn-cs"/>
              </a:defRPr>
            </a:lvl5pPr>
            <a:lvl6pPr marL="2286000" algn="l" defTabSz="914400" rtl="0" eaLnBrk="1" latinLnBrk="0" hangingPunct="1">
              <a:defRPr sz="2400" b="1" i="1" kern="1200">
                <a:solidFill>
                  <a:schemeClr val="tx1"/>
                </a:solidFill>
                <a:latin typeface="Times New Roman" pitchFamily="18" charset="0"/>
                <a:ea typeface="+mn-ea"/>
                <a:cs typeface="+mn-cs"/>
              </a:defRPr>
            </a:lvl6pPr>
            <a:lvl7pPr marL="2743200" algn="l" defTabSz="914400" rtl="0" eaLnBrk="1" latinLnBrk="0" hangingPunct="1">
              <a:defRPr sz="2400" b="1" i="1" kern="1200">
                <a:solidFill>
                  <a:schemeClr val="tx1"/>
                </a:solidFill>
                <a:latin typeface="Times New Roman" pitchFamily="18" charset="0"/>
                <a:ea typeface="+mn-ea"/>
                <a:cs typeface="+mn-cs"/>
              </a:defRPr>
            </a:lvl7pPr>
            <a:lvl8pPr marL="3200400" algn="l" defTabSz="914400" rtl="0" eaLnBrk="1" latinLnBrk="0" hangingPunct="1">
              <a:defRPr sz="2400" b="1" i="1" kern="1200">
                <a:solidFill>
                  <a:schemeClr val="tx1"/>
                </a:solidFill>
                <a:latin typeface="Times New Roman" pitchFamily="18" charset="0"/>
                <a:ea typeface="+mn-ea"/>
                <a:cs typeface="+mn-cs"/>
              </a:defRPr>
            </a:lvl8pPr>
            <a:lvl9pPr marL="3657600" algn="l" defTabSz="914400" rtl="0" eaLnBrk="1" latinLnBrk="0" hangingPunct="1">
              <a:defRPr sz="2400" b="1" i="1" kern="1200">
                <a:solidFill>
                  <a:schemeClr val="tx1"/>
                </a:solidFill>
                <a:latin typeface="Times New Roman" pitchFamily="18" charset="0"/>
                <a:ea typeface="+mn-ea"/>
                <a:cs typeface="+mn-cs"/>
              </a:defRPr>
            </a:lvl9pPr>
          </a:lstStyle>
          <a:p>
            <a:pPr algn="r">
              <a:defRPr/>
            </a:pPr>
            <a:fld id="{57C56237-DB4A-4DAD-B516-6786BA5B7607}" type="slidenum">
              <a:rPr lang="en-US" sz="1400" b="0" i="0" smtClean="0">
                <a:solidFill>
                  <a:srgbClr val="777777"/>
                </a:solidFill>
                <a:latin typeface="Calibri" panose="020F0502020204030204" pitchFamily="34" charset="0"/>
                <a:cs typeface="Calibri" panose="020F0502020204030204" pitchFamily="34" charset="0"/>
              </a:rPr>
              <a:pPr algn="r">
                <a:defRPr/>
              </a:pPr>
              <a:t>‹#›</a:t>
            </a:fld>
            <a:endParaRPr lang="en-US" sz="1400" b="0" i="0" dirty="0">
              <a:solidFill>
                <a:srgbClr val="777777"/>
              </a:solidFill>
              <a:latin typeface="Calibri" panose="020F0502020204030204" pitchFamily="34" charset="0"/>
              <a:cs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0"/>
          </a:srgbClr>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584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4"/>
          <p:cNvSpPr>
            <a:spLocks noChangeArrowheads="1"/>
          </p:cNvSpPr>
          <p:nvPr userDrawn="1"/>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6"/>
          <p:cNvSpPr>
            <a:spLocks noGrp="1" noChangeArrowheads="1"/>
          </p:cNvSpPr>
          <p:nvPr>
            <p:ph type="sldNum" sz="quarter" idx="4"/>
          </p:nvPr>
        </p:nvSpPr>
        <p:spPr>
          <a:xfrm>
            <a:off x="6948264" y="6381328"/>
            <a:ext cx="1905000" cy="333375"/>
          </a:xfrm>
          <a:prstGeom prst="rect">
            <a:avLst/>
          </a:prstGeom>
          <a:ln/>
        </p:spPr>
        <p:txBody>
          <a:bodyPr/>
          <a:lstStyle>
            <a:lvl1pPr>
              <a:defRPr/>
            </a:lvl1pPr>
          </a:lstStyle>
          <a:p>
            <a:pPr>
              <a:defRPr/>
            </a:pPr>
            <a:fld id="{57C56237-DB4A-4DAD-B516-6786BA5B7607}"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7" r:id="rId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jeremie.bauche@cern.ch"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0.png"/><Relationship Id="rId10" Type="http://schemas.openxmlformats.org/officeDocument/2006/relationships/image" Target="../media/image17.jpeg"/><Relationship Id="rId4" Type="http://schemas.openxmlformats.org/officeDocument/2006/relationships/image" Target="../media/image13.png"/><Relationship Id="rId9" Type="http://schemas.openxmlformats.org/officeDocument/2006/relationships/image" Target="../media/image16.png"/></Relationships>
</file>

<file path=ppt/slides/_rels/slide1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60.png"/><Relationship Id="rId7" Type="http://schemas.openxmlformats.org/officeDocument/2006/relationships/image" Target="../media/image21.jpg"/><Relationship Id="rId12"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20.jpg"/><Relationship Id="rId11" Type="http://schemas.openxmlformats.org/officeDocument/2006/relationships/image" Target="../media/image25.png"/><Relationship Id="rId5" Type="http://schemas.openxmlformats.org/officeDocument/2006/relationships/image" Target="../media/image19.jpe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s>
</file>

<file path=ppt/slides/_rels/slide1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41.png"/><Relationship Id="rId7" Type="http://schemas.openxmlformats.org/officeDocument/2006/relationships/image" Target="../media/image20.png"/><Relationship Id="rId12" Type="http://schemas.openxmlformats.org/officeDocument/2006/relationships/image" Target="../media/image200.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9.png"/><Relationship Id="rId11" Type="http://schemas.openxmlformats.org/officeDocument/2006/relationships/image" Target="../media/image190.png"/><Relationship Id="rId5" Type="http://schemas.openxmlformats.org/officeDocument/2006/relationships/image" Target="../media/image180.png"/><Relationship Id="rId10" Type="http://schemas.openxmlformats.org/officeDocument/2006/relationships/image" Target="../media/image230.png"/><Relationship Id="rId4" Type="http://schemas.openxmlformats.org/officeDocument/2006/relationships/image" Target="../media/image151.png"/><Relationship Id="rId9" Type="http://schemas.openxmlformats.org/officeDocument/2006/relationships/image" Target="../media/image2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32.emf"/><Relationship Id="rId3" Type="http://schemas.openxmlformats.org/officeDocument/2006/relationships/image" Target="../media/image27.emf"/><Relationship Id="rId7" Type="http://schemas.openxmlformats.org/officeDocument/2006/relationships/image" Target="../media/image31.emf"/><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30.emf"/><Relationship Id="rId5" Type="http://schemas.openxmlformats.org/officeDocument/2006/relationships/image" Target="../media/image29.emf"/><Relationship Id="rId4" Type="http://schemas.openxmlformats.org/officeDocument/2006/relationships/image" Target="../media/image28.emf"/></Relationships>
</file>

<file path=ppt/slides/_rels/slide21.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0.png"/><Relationship Id="rId7"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29.png"/><Relationship Id="rId11" Type="http://schemas.openxmlformats.org/officeDocument/2006/relationships/image" Target="../media/image240.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250.png"/><Relationship Id="rId7"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32.emf"/><Relationship Id="rId5" Type="http://schemas.openxmlformats.org/officeDocument/2006/relationships/image" Target="../media/image360.png"/><Relationship Id="rId4" Type="http://schemas.openxmlformats.org/officeDocument/2006/relationships/image" Target="../media/image350.png"/></Relationships>
</file>

<file path=ppt/slides/_rels/slide25.xml.rels><?xml version="1.0" encoding="UTF-8" standalone="yes"?>
<Relationships xmlns="http://schemas.openxmlformats.org/package/2006/relationships"><Relationship Id="rId3" Type="http://schemas.openxmlformats.org/officeDocument/2006/relationships/image" Target="../media/image29.emf"/><Relationship Id="rId7"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380.png"/><Relationship Id="rId5" Type="http://schemas.openxmlformats.org/officeDocument/2006/relationships/image" Target="../media/image220.png"/><Relationship Id="rId4" Type="http://schemas.openxmlformats.org/officeDocument/2006/relationships/image" Target="../media/image370.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9.emf"/></Relationships>
</file>

<file path=ppt/slides/_rels/slide28.xml.rels><?xml version="1.0" encoding="UTF-8" standalone="yes"?>
<Relationships xmlns="http://schemas.openxmlformats.org/package/2006/relationships"><Relationship Id="rId3" Type="http://schemas.openxmlformats.org/officeDocument/2006/relationships/image" Target="../media/image400.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42.png"/><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43.png"/></Relationships>
</file>

<file path=ppt/slides/_rels/slide33.xml.rels><?xml version="1.0" encoding="UTF-8" standalone="yes"?>
<Relationships xmlns="http://schemas.openxmlformats.org/package/2006/relationships"><Relationship Id="rId3" Type="http://schemas.openxmlformats.org/officeDocument/2006/relationships/image" Target="../media/image511.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430.png"/><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5.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47.png"/><Relationship Id="rId7" Type="http://schemas.openxmlformats.org/officeDocument/2006/relationships/image" Target="../media/image471.pn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53.png"/><Relationship Id="rId5" Type="http://schemas.openxmlformats.org/officeDocument/2006/relationships/image" Target="../media/image461.png"/><Relationship Id="rId4" Type="http://schemas.openxmlformats.org/officeDocument/2006/relationships/image" Target="../media/image51.png"/></Relationships>
</file>

<file path=ppt/slides/_rels/slide39.xml.rels><?xml version="1.0" encoding="UTF-8" standalone="yes"?>
<Relationships xmlns="http://schemas.openxmlformats.org/package/2006/relationships"><Relationship Id="rId3" Type="http://schemas.openxmlformats.org/officeDocument/2006/relationships/image" Target="../media/image540.png"/><Relationship Id="rId7" Type="http://schemas.openxmlformats.org/officeDocument/2006/relationships/image" Target="../media/image57.pn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56.png"/><Relationship Id="rId5" Type="http://schemas.openxmlformats.org/officeDocument/2006/relationships/image" Target="../media/image550.png"/><Relationship Id="rId4" Type="http://schemas.openxmlformats.org/officeDocument/2006/relationships/image" Target="../media/image47.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g"/></Relationships>
</file>

<file path=ppt/slides/_rels/slide40.xml.rels><?xml version="1.0" encoding="UTF-8" standalone="yes"?>
<Relationships xmlns="http://schemas.openxmlformats.org/package/2006/relationships"><Relationship Id="rId3" Type="http://schemas.openxmlformats.org/officeDocument/2006/relationships/image" Target="../media/image480.pn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462.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460.png"/><Relationship Id="rId7" Type="http://schemas.openxmlformats.org/officeDocument/2006/relationships/image" Target="../media/image483.pn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472.png"/><Relationship Id="rId5" Type="http://schemas.openxmlformats.org/officeDocument/2006/relationships/image" Target="../media/image481.png"/><Relationship Id="rId4" Type="http://schemas.openxmlformats.org/officeDocument/2006/relationships/image" Target="../media/image470.png"/></Relationships>
</file>

<file path=ppt/slides/_rels/slide4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3.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491.png"/><Relationship Id="rId4" Type="http://schemas.openxmlformats.org/officeDocument/2006/relationships/image" Target="../media/image520.png"/></Relationships>
</file>

<file path=ppt/slides/_rels/slide44.xml.rels><?xml version="1.0" encoding="UTF-8" standalone="yes"?>
<Relationships xmlns="http://schemas.openxmlformats.org/package/2006/relationships"><Relationship Id="rId8" Type="http://schemas.openxmlformats.org/officeDocument/2006/relationships/image" Target="../media/image482.png"/><Relationship Id="rId3" Type="http://schemas.openxmlformats.org/officeDocument/2006/relationships/image" Target="../media/image450.png"/><Relationship Id="rId7" Type="http://schemas.openxmlformats.org/officeDocument/2006/relationships/image" Target="../media/image4.png"/><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image" Target="../media/image463.png"/><Relationship Id="rId5" Type="http://schemas.openxmlformats.org/officeDocument/2006/relationships/image" Target="../media/image67.png"/><Relationship Id="rId4" Type="http://schemas.openxmlformats.org/officeDocument/2006/relationships/image" Target="../media/image66.png"/></Relationships>
</file>

<file path=ppt/slides/_rels/slide4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image" Target="../media/image58.png"/><Relationship Id="rId5" Type="http://schemas.openxmlformats.org/officeDocument/2006/relationships/image" Target="../media/image54.png"/><Relationship Id="rId4" Type="http://schemas.openxmlformats.org/officeDocument/2006/relationships/image" Target="../media/image52.png"/></Relationships>
</file>

<file path=ppt/slides/_rels/slide4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7.xml"/><Relationship Id="rId1" Type="http://schemas.openxmlformats.org/officeDocument/2006/relationships/slideLayout" Target="../slideLayouts/slideLayout1.xml"/><Relationship Id="rId5" Type="http://schemas.openxmlformats.org/officeDocument/2006/relationships/image" Target="../media/image63.png"/><Relationship Id="rId4" Type="http://schemas.openxmlformats.org/officeDocument/2006/relationships/image" Target="../media/image61.png"/></Relationships>
</file>

<file path=ppt/slides/_rels/slide48.xml.rels><?xml version="1.0" encoding="UTF-8" standalone="yes"?>
<Relationships xmlns="http://schemas.openxmlformats.org/package/2006/relationships"><Relationship Id="rId3" Type="http://schemas.openxmlformats.org/officeDocument/2006/relationships/image" Target="../media/image72.png"/><Relationship Id="rId7" Type="http://schemas.openxmlformats.org/officeDocument/2006/relationships/image" Target="../media/image4.png"/><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49.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4.png"/><Relationship Id="rId7" Type="http://schemas.openxmlformats.org/officeDocument/2006/relationships/image" Target="../media/image70.png"/><Relationship Id="rId2" Type="http://schemas.openxmlformats.org/officeDocument/2006/relationships/notesSlide" Target="../notesSlides/notesSlide49.xml"/><Relationship Id="rId1" Type="http://schemas.openxmlformats.org/officeDocument/2006/relationships/slideLayout" Target="../slideLayouts/slideLayout1.xml"/><Relationship Id="rId6" Type="http://schemas.openxmlformats.org/officeDocument/2006/relationships/image" Target="../media/image69.png"/><Relationship Id="rId11" Type="http://schemas.openxmlformats.org/officeDocument/2006/relationships/image" Target="../media/image74.emf"/><Relationship Id="rId5" Type="http://schemas.openxmlformats.org/officeDocument/2006/relationships/image" Target="../media/image68.png"/><Relationship Id="rId10" Type="http://schemas.openxmlformats.org/officeDocument/2006/relationships/image" Target="../media/image73.emf"/><Relationship Id="rId4" Type="http://schemas.openxmlformats.org/officeDocument/2006/relationships/image" Target="../media/image65.png"/><Relationship Id="rId9" Type="http://schemas.openxmlformats.org/officeDocument/2006/relationships/image" Target="../media/image72.emf"/></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notesSlide" Target="../notesSlides/notesSlide50.xml"/><Relationship Id="rId1" Type="http://schemas.openxmlformats.org/officeDocument/2006/relationships/slideLayout" Target="../slideLayouts/slideLayout1.xml"/><Relationship Id="rId4" Type="http://schemas.openxmlformats.org/officeDocument/2006/relationships/image" Target="../media/image76.emf"/></Relationships>
</file>

<file path=ppt/slides/_rels/slide5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5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52.xml"/><Relationship Id="rId1" Type="http://schemas.openxmlformats.org/officeDocument/2006/relationships/slideLayout" Target="../slideLayouts/slideLayout1.xml"/><Relationship Id="rId5" Type="http://schemas.openxmlformats.org/officeDocument/2006/relationships/image" Target="../media/image730.png"/><Relationship Id="rId4" Type="http://schemas.openxmlformats.org/officeDocument/2006/relationships/image" Target="../media/image79.png"/></Relationships>
</file>

<file path=ppt/slides/_rels/slide53.xml.rels><?xml version="1.0" encoding="UTF-8" standalone="yes"?>
<Relationships xmlns="http://schemas.openxmlformats.org/package/2006/relationships"><Relationship Id="rId3" Type="http://schemas.openxmlformats.org/officeDocument/2006/relationships/image" Target="../media/image760.png"/><Relationship Id="rId2" Type="http://schemas.openxmlformats.org/officeDocument/2006/relationships/notesSlide" Target="../notesSlides/notesSlide53.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780.png"/><Relationship Id="rId4" Type="http://schemas.openxmlformats.org/officeDocument/2006/relationships/image" Target="../media/image770.png"/></Relationships>
</file>

<file path=ppt/slides/_rels/slide54.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notesSlide" Target="../notesSlides/notesSlide54.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82.emf"/><Relationship Id="rId4" Type="http://schemas.openxmlformats.org/officeDocument/2006/relationships/image" Target="../media/image81.emf"/></Relationships>
</file>

<file path=ppt/slides/_rels/slide55.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notesSlide" Target="../notesSlides/notesSlide5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6.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notesSlide" Target="../notesSlides/notesSlide5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8" Type="http://schemas.openxmlformats.org/officeDocument/2006/relationships/image" Target="../media/image790.png"/><Relationship Id="rId3" Type="http://schemas.openxmlformats.org/officeDocument/2006/relationships/image" Target="../media/image820.png"/><Relationship Id="rId7" Type="http://schemas.openxmlformats.org/officeDocument/2006/relationships/image" Target="../media/image781.png"/><Relationship Id="rId2" Type="http://schemas.openxmlformats.org/officeDocument/2006/relationships/notesSlide" Target="../notesSlides/notesSlide61.xml"/><Relationship Id="rId1" Type="http://schemas.openxmlformats.org/officeDocument/2006/relationships/slideLayout" Target="../slideLayouts/slideLayout1.xml"/><Relationship Id="rId6" Type="http://schemas.openxmlformats.org/officeDocument/2006/relationships/image" Target="../media/image771.png"/><Relationship Id="rId5" Type="http://schemas.openxmlformats.org/officeDocument/2006/relationships/image" Target="../media/image761.png"/><Relationship Id="rId4" Type="http://schemas.openxmlformats.org/officeDocument/2006/relationships/image" Target="../media/image830.png"/><Relationship Id="rId9" Type="http://schemas.openxmlformats.org/officeDocument/2006/relationships/image" Target="../media/image88.png"/></Relationships>
</file>

<file path=ppt/slides/_rels/slide62.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62.xml"/><Relationship Id="rId1" Type="http://schemas.openxmlformats.org/officeDocument/2006/relationships/slideLayout" Target="../slideLayouts/slideLayout1.xml"/><Relationship Id="rId4" Type="http://schemas.openxmlformats.org/officeDocument/2006/relationships/image" Target="../media/image87.png"/></Relationships>
</file>

<file path=ppt/slides/_rels/slide63.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63.xml"/><Relationship Id="rId1" Type="http://schemas.openxmlformats.org/officeDocument/2006/relationships/slideLayout" Target="../slideLayouts/slideLayout1.xml"/><Relationship Id="rId4" Type="http://schemas.openxmlformats.org/officeDocument/2006/relationships/image" Target="../media/image90.jpeg"/></Relationships>
</file>

<file path=ppt/slides/_rels/slide6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66.xml"/><Relationship Id="rId1" Type="http://schemas.openxmlformats.org/officeDocument/2006/relationships/slideLayout" Target="../slideLayouts/slideLayout1.xml"/><Relationship Id="rId4" Type="http://schemas.openxmlformats.org/officeDocument/2006/relationships/image" Target="../media/image94.png"/></Relationships>
</file>

<file path=ppt/slides/_rels/slide6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67.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8.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68.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9.xml.rels><?xml version="1.0" encoding="UTF-8" standalone="yes"?>
<Relationships xmlns="http://schemas.openxmlformats.org/package/2006/relationships"><Relationship Id="rId8" Type="http://schemas.openxmlformats.org/officeDocument/2006/relationships/image" Target="../media/image940.png"/><Relationship Id="rId3" Type="http://schemas.openxmlformats.org/officeDocument/2006/relationships/image" Target="../media/image890.png"/><Relationship Id="rId7" Type="http://schemas.openxmlformats.org/officeDocument/2006/relationships/image" Target="../media/image930.png"/><Relationship Id="rId2" Type="http://schemas.openxmlformats.org/officeDocument/2006/relationships/notesSlide" Target="../notesSlides/notesSlide69.xml"/><Relationship Id="rId1" Type="http://schemas.openxmlformats.org/officeDocument/2006/relationships/slideLayout" Target="../slideLayouts/slideLayout1.xml"/><Relationship Id="rId6" Type="http://schemas.openxmlformats.org/officeDocument/2006/relationships/image" Target="../media/image920.png"/><Relationship Id="rId5" Type="http://schemas.openxmlformats.org/officeDocument/2006/relationships/image" Target="../media/image910.png"/><Relationship Id="rId10" Type="http://schemas.openxmlformats.org/officeDocument/2006/relationships/image" Target="../media/image4.png"/><Relationship Id="rId4" Type="http://schemas.openxmlformats.org/officeDocument/2006/relationships/image" Target="../media/image900.png"/><Relationship Id="rId9" Type="http://schemas.openxmlformats.org/officeDocument/2006/relationships/image" Target="../media/image95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70.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98.jpeg"/><Relationship Id="rId4" Type="http://schemas.openxmlformats.org/officeDocument/2006/relationships/image" Target="../media/image97.jpeg"/></Relationships>
</file>

<file path=ppt/slides/_rels/slide71.xml.rels><?xml version="1.0" encoding="UTF-8" standalone="yes"?>
<Relationships xmlns="http://schemas.openxmlformats.org/package/2006/relationships"><Relationship Id="rId3" Type="http://schemas.openxmlformats.org/officeDocument/2006/relationships/image" Target="../media/image99.jpg"/><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notesSlide" Target="../notesSlides/notesSlide72.xml"/><Relationship Id="rId1" Type="http://schemas.openxmlformats.org/officeDocument/2006/relationships/slideLayout" Target="../slideLayouts/slideLayout1.xml"/><Relationship Id="rId6" Type="http://schemas.openxmlformats.org/officeDocument/2006/relationships/image" Target="../media/image103.jpeg"/><Relationship Id="rId5" Type="http://schemas.openxmlformats.org/officeDocument/2006/relationships/image" Target="../media/image102.jpeg"/><Relationship Id="rId4" Type="http://schemas.openxmlformats.org/officeDocument/2006/relationships/image" Target="../media/image101.jpeg"/></Relationships>
</file>

<file path=ppt/slides/_rels/slide73.xml.rels><?xml version="1.0" encoding="UTF-8" standalone="yes"?>
<Relationships xmlns="http://schemas.openxmlformats.org/package/2006/relationships"><Relationship Id="rId3" Type="http://schemas.openxmlformats.org/officeDocument/2006/relationships/image" Target="../media/image104.jpg"/><Relationship Id="rId2" Type="http://schemas.openxmlformats.org/officeDocument/2006/relationships/notesSlide" Target="../notesSlides/notesSlide73.xml"/><Relationship Id="rId1" Type="http://schemas.openxmlformats.org/officeDocument/2006/relationships/slideLayout" Target="../slideLayouts/slideLayout1.xml"/><Relationship Id="rId6" Type="http://schemas.openxmlformats.org/officeDocument/2006/relationships/image" Target="../media/image107.jpeg"/><Relationship Id="rId5" Type="http://schemas.openxmlformats.org/officeDocument/2006/relationships/image" Target="../media/image106.jpg"/><Relationship Id="rId4" Type="http://schemas.openxmlformats.org/officeDocument/2006/relationships/image" Target="../media/image105.png"/></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ctrTitle" idx="4294967295"/>
          </p:nvPr>
        </p:nvSpPr>
        <p:spPr>
          <a:xfrm>
            <a:off x="577850" y="3591709"/>
            <a:ext cx="7988300" cy="928687"/>
          </a:xfrm>
        </p:spPr>
        <p:txBody>
          <a:bodyPr/>
          <a:lstStyle/>
          <a:p>
            <a:pPr>
              <a:lnSpc>
                <a:spcPct val="110000"/>
              </a:lnSpc>
            </a:pPr>
            <a:r>
              <a:rPr lang="en-US" dirty="0">
                <a:solidFill>
                  <a:srgbClr val="0033CC"/>
                </a:solidFill>
                <a:latin typeface="Calibri" panose="020F0502020204030204" pitchFamily="34" charset="0"/>
                <a:cs typeface="Calibri" panose="020F0502020204030204" pitchFamily="34" charset="0"/>
              </a:rPr>
              <a:t>An introduction to                      Magnets for Accelerators</a:t>
            </a:r>
            <a:br>
              <a:rPr lang="en-US" dirty="0">
                <a:solidFill>
                  <a:srgbClr val="0033CC"/>
                </a:solidFill>
                <a:latin typeface="Calibri" panose="020F0502020204030204" pitchFamily="34" charset="0"/>
                <a:cs typeface="Calibri" panose="020F0502020204030204" pitchFamily="34" charset="0"/>
              </a:rPr>
            </a:br>
            <a:br>
              <a:rPr lang="en-US" sz="2200" dirty="0">
                <a:solidFill>
                  <a:srgbClr val="0033CC"/>
                </a:solidFill>
                <a:latin typeface="Calibri" panose="020F0502020204030204" pitchFamily="34" charset="0"/>
                <a:cs typeface="Calibri" panose="020F0502020204030204" pitchFamily="34" charset="0"/>
              </a:rPr>
            </a:br>
            <a:r>
              <a:rPr lang="en-US" sz="3200" dirty="0">
                <a:solidFill>
                  <a:schemeClr val="tx1"/>
                </a:solidFill>
                <a:latin typeface="Calibri" panose="020F0502020204030204" pitchFamily="34" charset="0"/>
                <a:cs typeface="Calibri" panose="020F0502020204030204" pitchFamily="34" charset="0"/>
              </a:rPr>
              <a:t>Jérémie Bauche </a:t>
            </a:r>
            <a:br>
              <a:rPr lang="en-US" sz="3200" dirty="0">
                <a:solidFill>
                  <a:schemeClr val="tx1"/>
                </a:solidFill>
                <a:latin typeface="Calibri" panose="020F0502020204030204" pitchFamily="34" charset="0"/>
                <a:cs typeface="Calibri" panose="020F0502020204030204" pitchFamily="34" charset="0"/>
              </a:rPr>
            </a:br>
            <a:r>
              <a:rPr lang="en-US" sz="3200" dirty="0">
                <a:solidFill>
                  <a:schemeClr val="tx1"/>
                </a:solidFill>
                <a:latin typeface="Calibri" panose="020F0502020204030204" pitchFamily="34" charset="0"/>
                <a:cs typeface="Calibri" panose="020F0502020204030204" pitchFamily="34" charset="0"/>
              </a:rPr>
              <a:t>(with slides from Attilio Milanese) </a:t>
            </a:r>
            <a:br>
              <a:rPr lang="en-US" sz="3200" dirty="0">
                <a:solidFill>
                  <a:schemeClr val="tx1"/>
                </a:solidFill>
                <a:latin typeface="Calibri" panose="020F0502020204030204" pitchFamily="34" charset="0"/>
                <a:cs typeface="Calibri" panose="020F0502020204030204" pitchFamily="34" charset="0"/>
              </a:rPr>
            </a:br>
            <a:r>
              <a:rPr lang="en-US" sz="3200" dirty="0">
                <a:solidFill>
                  <a:schemeClr val="tx1"/>
                </a:solidFill>
                <a:latin typeface="Calibri" panose="020F0502020204030204" pitchFamily="34" charset="0"/>
                <a:cs typeface="Calibri" panose="020F0502020204030204" pitchFamily="34" charset="0"/>
              </a:rPr>
              <a:t>  </a:t>
            </a:r>
            <a:br>
              <a:rPr lang="en-US" sz="3200" dirty="0">
                <a:solidFill>
                  <a:schemeClr val="tx1"/>
                </a:solidFill>
                <a:latin typeface="Calibri" panose="020F0502020204030204" pitchFamily="34" charset="0"/>
                <a:cs typeface="Calibri" panose="020F0502020204030204" pitchFamily="34" charset="0"/>
              </a:rPr>
            </a:br>
            <a:r>
              <a:rPr lang="en-US" sz="3200" dirty="0">
                <a:solidFill>
                  <a:schemeClr val="tx1"/>
                </a:solidFill>
                <a:latin typeface="Calibri" panose="020F0502020204030204" pitchFamily="34" charset="0"/>
                <a:cs typeface="Calibri" panose="020F0502020204030204" pitchFamily="34" charset="0"/>
              </a:rPr>
              <a:t>     </a:t>
            </a:r>
            <a:br>
              <a:rPr lang="en-US" sz="3200" dirty="0">
                <a:solidFill>
                  <a:schemeClr val="tx1"/>
                </a:solidFill>
                <a:latin typeface="Calibri" panose="020F0502020204030204" pitchFamily="34" charset="0"/>
                <a:cs typeface="Calibri" panose="020F0502020204030204" pitchFamily="34" charset="0"/>
              </a:rPr>
            </a:br>
            <a:br>
              <a:rPr lang="en-US" sz="3200" dirty="0">
                <a:solidFill>
                  <a:schemeClr val="tx1"/>
                </a:solidFill>
                <a:latin typeface="Calibri" panose="020F0502020204030204" pitchFamily="34" charset="0"/>
                <a:cs typeface="Calibri" panose="020F0502020204030204" pitchFamily="34" charset="0"/>
              </a:rPr>
            </a:br>
            <a:br>
              <a:rPr lang="en-US" sz="3200" dirty="0">
                <a:solidFill>
                  <a:schemeClr val="tx1"/>
                </a:solidFill>
                <a:latin typeface="Calibri" panose="020F0502020204030204" pitchFamily="34" charset="0"/>
                <a:cs typeface="Calibri" panose="020F0502020204030204" pitchFamily="34" charset="0"/>
              </a:rPr>
            </a:br>
            <a:r>
              <a:rPr lang="en-US" sz="2200" dirty="0">
                <a:solidFill>
                  <a:srgbClr val="969696"/>
                </a:solidFill>
                <a:latin typeface="Calibri" panose="020F0502020204030204" pitchFamily="34" charset="0"/>
                <a:cs typeface="Calibri" panose="020F0502020204030204" pitchFamily="34" charset="0"/>
              </a:rPr>
              <a:t>John Adams Institute</a:t>
            </a:r>
            <a:br>
              <a:rPr lang="en-US" sz="2200" dirty="0">
                <a:solidFill>
                  <a:srgbClr val="969696"/>
                </a:solidFill>
                <a:latin typeface="Calibri" panose="020F0502020204030204" pitchFamily="34" charset="0"/>
                <a:cs typeface="Calibri" panose="020F0502020204030204" pitchFamily="34" charset="0"/>
              </a:rPr>
            </a:br>
            <a:r>
              <a:rPr lang="en-US" sz="2200" dirty="0">
                <a:solidFill>
                  <a:srgbClr val="969696"/>
                </a:solidFill>
                <a:latin typeface="Calibri" panose="020F0502020204030204" pitchFamily="34" charset="0"/>
                <a:cs typeface="Calibri" panose="020F0502020204030204" pitchFamily="34" charset="0"/>
              </a:rPr>
              <a:t>Accelerator Course</a:t>
            </a:r>
            <a:br>
              <a:rPr lang="en-US" sz="2200" dirty="0">
                <a:solidFill>
                  <a:srgbClr val="969696"/>
                </a:solidFill>
                <a:latin typeface="Calibri" panose="020F0502020204030204" pitchFamily="34" charset="0"/>
                <a:cs typeface="Calibri" panose="020F0502020204030204" pitchFamily="34" charset="0"/>
              </a:rPr>
            </a:br>
            <a:r>
              <a:rPr lang="en-US" sz="2200" dirty="0">
                <a:solidFill>
                  <a:srgbClr val="969696"/>
                </a:solidFill>
                <a:latin typeface="Calibri" panose="020F0502020204030204" pitchFamily="34" charset="0"/>
                <a:cs typeface="Calibri" panose="020F0502020204030204" pitchFamily="34" charset="0"/>
              </a:rPr>
              <a:t> </a:t>
            </a:r>
            <a:br>
              <a:rPr lang="en-US" sz="2200" dirty="0">
                <a:solidFill>
                  <a:srgbClr val="969696"/>
                </a:solidFill>
                <a:latin typeface="Calibri" panose="020F0502020204030204" pitchFamily="34" charset="0"/>
                <a:cs typeface="Calibri" panose="020F0502020204030204" pitchFamily="34" charset="0"/>
              </a:rPr>
            </a:br>
            <a:r>
              <a:rPr lang="en-US" sz="2200" dirty="0">
                <a:solidFill>
                  <a:srgbClr val="969696"/>
                </a:solidFill>
                <a:latin typeface="Calibri" panose="020F0502020204030204" pitchFamily="34" charset="0"/>
                <a:cs typeface="Calibri" panose="020F0502020204030204" pitchFamily="34" charset="0"/>
              </a:rPr>
              <a:t>23 Jan. 2025</a:t>
            </a:r>
            <a:br>
              <a:rPr lang="en-US" sz="2200" dirty="0">
                <a:solidFill>
                  <a:srgbClr val="0033CC"/>
                </a:solidFill>
                <a:latin typeface="Calibri" panose="020F0502020204030204" pitchFamily="34" charset="0"/>
                <a:cs typeface="Calibri" panose="020F0502020204030204" pitchFamily="34" charset="0"/>
              </a:rPr>
            </a:br>
            <a:br>
              <a:rPr lang="en-US" sz="3600" b="1" dirty="0">
                <a:solidFill>
                  <a:schemeClr val="tx1">
                    <a:lumMod val="50000"/>
                    <a:lumOff val="50000"/>
                  </a:schemeClr>
                </a:solidFill>
                <a:latin typeface="Calibri Light" panose="020F0302020204030204" pitchFamily="34" charset="0"/>
              </a:rPr>
            </a:br>
            <a:br>
              <a:rPr lang="en-US" sz="2200" b="1" dirty="0">
                <a:solidFill>
                  <a:schemeClr val="tx1">
                    <a:lumMod val="50000"/>
                    <a:lumOff val="50000"/>
                  </a:schemeClr>
                </a:solidFill>
                <a:latin typeface="Calibri Light" panose="020F0302020204030204" pitchFamily="34" charset="0"/>
              </a:rPr>
            </a:br>
            <a:endParaRPr lang="en-US" sz="2000" dirty="0">
              <a:solidFill>
                <a:srgbClr val="0033CC"/>
              </a:solidFill>
              <a:latin typeface="Calibri Light" panose="020F0302020204030204" pitchFamily="34" charset="0"/>
            </a:endParaRPr>
          </a:p>
        </p:txBody>
      </p:sp>
      <p:sp>
        <p:nvSpPr>
          <p:cNvPr id="3" name="AutoShape 3"/>
          <p:cNvSpPr>
            <a:spLocks noChangeAspect="1" noChangeArrowheads="1" noTextEdit="1"/>
          </p:cNvSpPr>
          <p:nvPr/>
        </p:nvSpPr>
        <p:spPr bwMode="auto">
          <a:xfrm>
            <a:off x="5967710" y="1648803"/>
            <a:ext cx="2224087"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4" name="Rectangle 5"/>
          <p:cNvSpPr>
            <a:spLocks noChangeArrowheads="1"/>
          </p:cNvSpPr>
          <p:nvPr/>
        </p:nvSpPr>
        <p:spPr bwMode="auto">
          <a:xfrm>
            <a:off x="7175797" y="2226653"/>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 name="Rectangle 6"/>
          <p:cNvSpPr>
            <a:spLocks noChangeArrowheads="1"/>
          </p:cNvSpPr>
          <p:nvPr/>
        </p:nvSpPr>
        <p:spPr bwMode="auto">
          <a:xfrm>
            <a:off x="8133060" y="2233003"/>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6" name="Rectangle 17"/>
          <p:cNvSpPr>
            <a:spLocks noChangeArrowheads="1"/>
          </p:cNvSpPr>
          <p:nvPr/>
        </p:nvSpPr>
        <p:spPr bwMode="auto">
          <a:xfrm>
            <a:off x="13278146" y="2159978"/>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7" name="Rectangle 18"/>
          <p:cNvSpPr>
            <a:spLocks noChangeArrowheads="1"/>
          </p:cNvSpPr>
          <p:nvPr/>
        </p:nvSpPr>
        <p:spPr bwMode="auto">
          <a:xfrm>
            <a:off x="6074072" y="2525103"/>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92076" y="4281129"/>
            <a:ext cx="559848" cy="557371"/>
          </a:xfrm>
          <a:prstGeom prst="rect">
            <a:avLst/>
          </a:prstGeom>
        </p:spPr>
      </p:pic>
      <p:sp>
        <p:nvSpPr>
          <p:cNvPr id="9" name="TextBox 8">
            <a:extLst>
              <a:ext uri="{FF2B5EF4-FFF2-40B4-BE49-F238E27FC236}">
                <a16:creationId xmlns:a16="http://schemas.microsoft.com/office/drawing/2014/main" id="{C5AEC2EE-7F12-4A68-0435-8A0D40CCC1E1}"/>
              </a:ext>
            </a:extLst>
          </p:cNvPr>
          <p:cNvSpPr txBox="1"/>
          <p:nvPr/>
        </p:nvSpPr>
        <p:spPr>
          <a:xfrm>
            <a:off x="2663788" y="3493418"/>
            <a:ext cx="3816424" cy="523220"/>
          </a:xfrm>
          <a:prstGeom prst="rect">
            <a:avLst/>
          </a:prstGeom>
          <a:noFill/>
        </p:spPr>
        <p:txBody>
          <a:bodyPr wrap="square" rtlCol="0">
            <a:spAutoFit/>
          </a:bodyPr>
          <a:lstStyle/>
          <a:p>
            <a:pPr algn="ctr"/>
            <a:r>
              <a:rPr lang="en-US" sz="2800" b="0" dirty="0">
                <a:solidFill>
                  <a:srgbClr val="B2B2B2"/>
                </a:solid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jeremie.bauche@cern.ch</a:t>
            </a:r>
            <a:endParaRPr lang="en-GB" sz="2800" b="0" dirty="0"/>
          </a:p>
        </p:txBody>
      </p:sp>
    </p:spTree>
    <p:extLst>
      <p:ext uri="{BB962C8B-B14F-4D97-AF65-F5344CB8AC3E}">
        <p14:creationId xmlns:p14="http://schemas.microsoft.com/office/powerpoint/2010/main" val="34196653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a cross section of a main quadrupole of the LHC at CERN: 223 T/m × 3.2 m</a:t>
            </a: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18" t="13222" r="-118" b="3316"/>
          <a:stretch/>
        </p:blipFill>
        <p:spPr>
          <a:xfrm>
            <a:off x="972000" y="1197272"/>
            <a:ext cx="7200000" cy="4680000"/>
          </a:xfrm>
          <a:prstGeom prst="rect">
            <a:avLst/>
          </a:prstGeom>
        </p:spPr>
      </p:pic>
    </p:spTree>
    <p:extLst>
      <p:ext uri="{BB962C8B-B14F-4D97-AF65-F5344CB8AC3E}">
        <p14:creationId xmlns:p14="http://schemas.microsoft.com/office/powerpoint/2010/main" val="3351930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324528"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These are main quadrupoles of the SPS at CERN:                          22 T/m × 3.2 m</a:t>
            </a: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1" b="2499"/>
          <a:stretch/>
        </p:blipFill>
        <p:spPr>
          <a:xfrm>
            <a:off x="972000" y="1197272"/>
            <a:ext cx="7200000" cy="4680000"/>
          </a:xfrm>
          <a:prstGeom prst="rect">
            <a:avLst/>
          </a:prstGeom>
        </p:spPr>
      </p:pic>
    </p:spTree>
    <p:extLst>
      <p:ext uri="{BB962C8B-B14F-4D97-AF65-F5344CB8AC3E}">
        <p14:creationId xmlns:p14="http://schemas.microsoft.com/office/powerpoint/2010/main" val="13829579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a combined function bending magnet of the ELETTRA light source</a:t>
            </a:r>
          </a:p>
        </p:txBody>
      </p:sp>
      <p:pic>
        <p:nvPicPr>
          <p:cNvPr id="4" name="Picture 5" descr="P5.jpg"/>
          <p:cNvPicPr>
            <a:picLocks noChangeAspect="1"/>
          </p:cNvPicPr>
          <p:nvPr/>
        </p:nvPicPr>
        <p:blipFill rotWithShape="1">
          <a:blip r:embed="rId3" cstate="print"/>
          <a:srcRect t="11864" b="23137"/>
          <a:stretch/>
        </p:blipFill>
        <p:spPr bwMode="auto">
          <a:xfrm flipH="1">
            <a:off x="972000" y="1197272"/>
            <a:ext cx="7200000" cy="4680000"/>
          </a:xfrm>
          <a:prstGeom prst="rect">
            <a:avLst/>
          </a:prstGeom>
          <a:noFill/>
          <a:ln w="9525">
            <a:noFill/>
            <a:miter lim="800000"/>
            <a:headEnd/>
            <a:tailEnd/>
          </a:ln>
        </p:spPr>
      </p:pic>
    </p:spTree>
    <p:extLst>
      <p:ext uri="{BB962C8B-B14F-4D97-AF65-F5344CB8AC3E}">
        <p14:creationId xmlns:p14="http://schemas.microsoft.com/office/powerpoint/2010/main" val="19566509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These are sextupoles (with embedded correctors) of the main ring of the SESAME light source</a:t>
            </a: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4644" r="8818"/>
          <a:stretch/>
        </p:blipFill>
        <p:spPr>
          <a:xfrm>
            <a:off x="972000" y="1197272"/>
            <a:ext cx="7200000" cy="4680000"/>
          </a:xfrm>
          <a:prstGeom prst="rect">
            <a:avLst/>
          </a:prstGeom>
        </p:spPr>
      </p:pic>
    </p:spTree>
    <p:extLst>
      <p:ext uri="{BB962C8B-B14F-4D97-AF65-F5344CB8AC3E}">
        <p14:creationId xmlns:p14="http://schemas.microsoft.com/office/powerpoint/2010/main" val="7959937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Magnets can be classified also differently, looking for example at their technology</a:t>
            </a:r>
          </a:p>
        </p:txBody>
      </p:sp>
      <p:sp>
        <p:nvSpPr>
          <p:cNvPr id="17" name="TextBox 16"/>
          <p:cNvSpPr txBox="1"/>
          <p:nvPr/>
        </p:nvSpPr>
        <p:spPr>
          <a:xfrm>
            <a:off x="1177428" y="2780928"/>
            <a:ext cx="2556000" cy="792000"/>
          </a:xfrm>
          <a:prstGeom prst="rect">
            <a:avLst/>
          </a:prstGeom>
          <a:noFill/>
          <a:ln w="12700">
            <a:solidFill>
              <a:schemeClr val="tx1"/>
            </a:solidFill>
          </a:ln>
        </p:spPr>
        <p:txBody>
          <a:bodyPr wrap="square" rtlCol="0" anchor="ctr">
            <a:spAutoFit/>
          </a:bodyPr>
          <a:lstStyle/>
          <a:p>
            <a:pPr algn="ctr"/>
            <a:r>
              <a:rPr lang="en-GB" b="0" i="0" dirty="0">
                <a:latin typeface="Calibri" panose="020F0502020204030204" pitchFamily="34" charset="0"/>
                <a:cs typeface="Calibri" panose="020F0502020204030204" pitchFamily="34" charset="0"/>
              </a:rPr>
              <a:t>iron dominated</a:t>
            </a:r>
          </a:p>
        </p:txBody>
      </p:sp>
      <p:sp>
        <p:nvSpPr>
          <p:cNvPr id="18" name="TextBox 17"/>
          <p:cNvSpPr txBox="1"/>
          <p:nvPr/>
        </p:nvSpPr>
        <p:spPr>
          <a:xfrm>
            <a:off x="1177428" y="1628800"/>
            <a:ext cx="2556000" cy="792000"/>
          </a:xfrm>
          <a:prstGeom prst="rect">
            <a:avLst/>
          </a:prstGeom>
          <a:noFill/>
          <a:ln w="12700">
            <a:solidFill>
              <a:schemeClr val="tx1"/>
            </a:solidFill>
          </a:ln>
        </p:spPr>
        <p:txBody>
          <a:bodyPr wrap="square" rtlCol="0" anchor="ctr">
            <a:spAutoFit/>
          </a:bodyPr>
          <a:lstStyle/>
          <a:p>
            <a:pPr algn="ctr"/>
            <a:r>
              <a:rPr lang="en-GB" b="0" i="0" dirty="0">
                <a:latin typeface="Calibri" panose="020F0502020204030204" pitchFamily="34" charset="0"/>
                <a:cs typeface="Calibri" panose="020F0502020204030204" pitchFamily="34" charset="0"/>
              </a:rPr>
              <a:t>electromagnet</a:t>
            </a:r>
          </a:p>
        </p:txBody>
      </p:sp>
      <p:sp>
        <p:nvSpPr>
          <p:cNvPr id="19" name="TextBox 18"/>
          <p:cNvSpPr txBox="1"/>
          <p:nvPr/>
        </p:nvSpPr>
        <p:spPr>
          <a:xfrm>
            <a:off x="5497908" y="1628800"/>
            <a:ext cx="2556000" cy="792000"/>
          </a:xfrm>
          <a:prstGeom prst="rect">
            <a:avLst/>
          </a:prstGeom>
          <a:noFill/>
          <a:ln w="12700">
            <a:solidFill>
              <a:schemeClr val="tx1"/>
            </a:solidFill>
          </a:ln>
        </p:spPr>
        <p:txBody>
          <a:bodyPr wrap="square" rtlCol="0" anchor="ctr">
            <a:spAutoFit/>
          </a:bodyPr>
          <a:lstStyle/>
          <a:p>
            <a:pPr algn="ctr"/>
            <a:r>
              <a:rPr lang="en-GB" b="0" i="0" dirty="0">
                <a:solidFill>
                  <a:schemeClr val="tx1">
                    <a:lumMod val="50000"/>
                    <a:lumOff val="50000"/>
                  </a:schemeClr>
                </a:solidFill>
                <a:latin typeface="Calibri" panose="020F0502020204030204" pitchFamily="34" charset="0"/>
                <a:cs typeface="Calibri" panose="020F0502020204030204" pitchFamily="34" charset="0"/>
              </a:rPr>
              <a:t>permanent magnet</a:t>
            </a:r>
          </a:p>
        </p:txBody>
      </p:sp>
      <p:sp>
        <p:nvSpPr>
          <p:cNvPr id="20" name="TextBox 19"/>
          <p:cNvSpPr txBox="1"/>
          <p:nvPr/>
        </p:nvSpPr>
        <p:spPr>
          <a:xfrm>
            <a:off x="5497908" y="2780928"/>
            <a:ext cx="2556000" cy="792000"/>
          </a:xfrm>
          <a:prstGeom prst="rect">
            <a:avLst/>
          </a:prstGeom>
          <a:noFill/>
          <a:ln w="12700">
            <a:solidFill>
              <a:schemeClr val="tx1"/>
            </a:solidFill>
          </a:ln>
        </p:spPr>
        <p:txBody>
          <a:bodyPr wrap="square" rtlCol="0" anchor="ctr">
            <a:spAutoFit/>
          </a:bodyPr>
          <a:lstStyle/>
          <a:p>
            <a:pPr algn="ctr"/>
            <a:r>
              <a:rPr lang="en-GB" b="0" i="0" dirty="0">
                <a:latin typeface="Calibri" panose="020F0502020204030204" pitchFamily="34" charset="0"/>
                <a:cs typeface="Calibri" panose="020F0502020204030204" pitchFamily="34" charset="0"/>
              </a:rPr>
              <a:t>coil dominated</a:t>
            </a:r>
          </a:p>
        </p:txBody>
      </p:sp>
      <p:sp>
        <p:nvSpPr>
          <p:cNvPr id="21" name="TextBox 20"/>
          <p:cNvSpPr txBox="1"/>
          <p:nvPr/>
        </p:nvSpPr>
        <p:spPr>
          <a:xfrm>
            <a:off x="5497908" y="3933056"/>
            <a:ext cx="2556000" cy="792000"/>
          </a:xfrm>
          <a:prstGeom prst="rect">
            <a:avLst/>
          </a:prstGeom>
          <a:noFill/>
          <a:ln w="12700">
            <a:solidFill>
              <a:schemeClr val="tx1"/>
            </a:solidFill>
          </a:ln>
        </p:spPr>
        <p:txBody>
          <a:bodyPr wrap="square" rtlCol="0" anchor="ctr">
            <a:spAutoFit/>
          </a:bodyPr>
          <a:lstStyle/>
          <a:p>
            <a:pPr algn="ctr"/>
            <a:r>
              <a:rPr lang="en-GB" b="0" i="0" dirty="0">
                <a:latin typeface="Calibri" panose="020F0502020204030204" pitchFamily="34" charset="0"/>
                <a:cs typeface="Calibri" panose="020F0502020204030204" pitchFamily="34" charset="0"/>
              </a:rPr>
              <a:t>superconducting</a:t>
            </a:r>
          </a:p>
        </p:txBody>
      </p:sp>
      <p:sp>
        <p:nvSpPr>
          <p:cNvPr id="22" name="TextBox 21"/>
          <p:cNvSpPr txBox="1"/>
          <p:nvPr/>
        </p:nvSpPr>
        <p:spPr>
          <a:xfrm>
            <a:off x="1177428" y="3933056"/>
            <a:ext cx="2556000" cy="792000"/>
          </a:xfrm>
          <a:prstGeom prst="rect">
            <a:avLst/>
          </a:prstGeom>
          <a:noFill/>
          <a:ln w="12700">
            <a:solidFill>
              <a:schemeClr val="tx1"/>
            </a:solidFill>
          </a:ln>
        </p:spPr>
        <p:txBody>
          <a:bodyPr wrap="square" rtlCol="0" anchor="ctr">
            <a:spAutoFit/>
          </a:bodyPr>
          <a:lstStyle/>
          <a:p>
            <a:pPr algn="ctr"/>
            <a:r>
              <a:rPr lang="en-GB" b="0" i="0" dirty="0">
                <a:latin typeface="Calibri" panose="020F0502020204030204" pitchFamily="34" charset="0"/>
                <a:cs typeface="Calibri" panose="020F0502020204030204" pitchFamily="34" charset="0"/>
              </a:rPr>
              <a:t>normal conducting (resistive)</a:t>
            </a:r>
          </a:p>
        </p:txBody>
      </p:sp>
      <p:sp>
        <p:nvSpPr>
          <p:cNvPr id="23" name="TextBox 22"/>
          <p:cNvSpPr txBox="1"/>
          <p:nvPr/>
        </p:nvSpPr>
        <p:spPr>
          <a:xfrm>
            <a:off x="1177428" y="5085184"/>
            <a:ext cx="2016224" cy="792000"/>
          </a:xfrm>
          <a:prstGeom prst="rect">
            <a:avLst/>
          </a:prstGeom>
          <a:noFill/>
          <a:ln w="12700">
            <a:solidFill>
              <a:schemeClr val="tx1"/>
            </a:solidFill>
          </a:ln>
        </p:spPr>
        <p:txBody>
          <a:bodyPr wrap="square" rtlCol="0" anchor="ctr">
            <a:spAutoFit/>
          </a:bodyPr>
          <a:lstStyle/>
          <a:p>
            <a:pPr algn="ctr"/>
            <a:r>
              <a:rPr lang="en-GB" b="0" i="0" dirty="0">
                <a:latin typeface="Calibri" panose="020F0502020204030204" pitchFamily="34" charset="0"/>
                <a:cs typeface="Calibri" panose="020F0502020204030204" pitchFamily="34" charset="0"/>
              </a:rPr>
              <a:t>static</a:t>
            </a:r>
          </a:p>
        </p:txBody>
      </p:sp>
      <p:sp>
        <p:nvSpPr>
          <p:cNvPr id="24" name="TextBox 23"/>
          <p:cNvSpPr txBox="1"/>
          <p:nvPr/>
        </p:nvSpPr>
        <p:spPr>
          <a:xfrm>
            <a:off x="3456000" y="5085184"/>
            <a:ext cx="2232000" cy="792000"/>
          </a:xfrm>
          <a:prstGeom prst="rect">
            <a:avLst/>
          </a:prstGeom>
          <a:noFill/>
          <a:ln w="12700">
            <a:solidFill>
              <a:schemeClr val="tx1"/>
            </a:solidFill>
          </a:ln>
        </p:spPr>
        <p:txBody>
          <a:bodyPr wrap="square" rtlCol="0" anchor="ctr">
            <a:spAutoFit/>
          </a:bodyPr>
          <a:lstStyle/>
          <a:p>
            <a:pPr algn="ctr"/>
            <a:r>
              <a:rPr lang="en-GB" b="0" i="0" dirty="0">
                <a:latin typeface="Calibri" panose="020F0502020204030204" pitchFamily="34" charset="0"/>
                <a:cs typeface="Calibri" panose="020F0502020204030204" pitchFamily="34" charset="0"/>
              </a:rPr>
              <a:t>cycled / ramped  slow pulsed</a:t>
            </a:r>
          </a:p>
        </p:txBody>
      </p:sp>
      <p:sp>
        <p:nvSpPr>
          <p:cNvPr id="27" name="TextBox 26"/>
          <p:cNvSpPr txBox="1"/>
          <p:nvPr/>
        </p:nvSpPr>
        <p:spPr>
          <a:xfrm>
            <a:off x="6037684" y="5085184"/>
            <a:ext cx="2016224" cy="792000"/>
          </a:xfrm>
          <a:prstGeom prst="rect">
            <a:avLst/>
          </a:prstGeom>
          <a:noFill/>
          <a:ln w="12700">
            <a:solidFill>
              <a:schemeClr val="tx1"/>
            </a:solidFill>
          </a:ln>
        </p:spPr>
        <p:txBody>
          <a:bodyPr wrap="square" rtlCol="0" anchor="ctr">
            <a:spAutoFit/>
          </a:bodyPr>
          <a:lstStyle/>
          <a:p>
            <a:pPr algn="ctr"/>
            <a:r>
              <a:rPr lang="en-GB" b="0" i="0" dirty="0">
                <a:solidFill>
                  <a:schemeClr val="tx1">
                    <a:lumMod val="50000"/>
                    <a:lumOff val="50000"/>
                  </a:schemeClr>
                </a:solidFill>
                <a:latin typeface="Calibri" panose="020F0502020204030204" pitchFamily="34" charset="0"/>
                <a:cs typeface="Calibri" panose="020F0502020204030204" pitchFamily="34" charset="0"/>
              </a:rPr>
              <a:t>fast pulsed</a:t>
            </a:r>
          </a:p>
        </p:txBody>
      </p:sp>
    </p:spTree>
    <p:extLst>
      <p:ext uri="{BB962C8B-B14F-4D97-AF65-F5344CB8AC3E}">
        <p14:creationId xmlns:p14="http://schemas.microsoft.com/office/powerpoint/2010/main" val="3422564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Nomenclature</a:t>
            </a:r>
          </a:p>
        </p:txBody>
      </p:sp>
      <p:sp>
        <p:nvSpPr>
          <p:cNvPr id="4" name="TextBox 3"/>
          <p:cNvSpPr txBox="1"/>
          <p:nvPr/>
        </p:nvSpPr>
        <p:spPr>
          <a:xfrm>
            <a:off x="251520" y="902325"/>
            <a:ext cx="8640960" cy="5632311"/>
          </a:xfrm>
          <a:prstGeom prst="rect">
            <a:avLst/>
          </a:prstGeom>
          <a:solidFill>
            <a:srgbClr val="FFFFFF"/>
          </a:solidFill>
          <a:ln w="12700">
            <a:noFill/>
          </a:ln>
        </p:spPr>
        <p:txBody>
          <a:bodyPr wrap="square" rtlCol="0">
            <a:spAutoFit/>
          </a:bodyPr>
          <a:lstStyle/>
          <a:p>
            <a:r>
              <a:rPr lang="en-US" b="0" i="0" dirty="0">
                <a:latin typeface="Calibri" panose="020F0502020204030204" pitchFamily="34" charset="0"/>
                <a:cs typeface="Calibri" panose="020F0502020204030204" pitchFamily="34" charset="0"/>
              </a:rPr>
              <a:t>B	magnetic field			T (Tesla)</a:t>
            </a:r>
          </a:p>
          <a:p>
            <a:r>
              <a:rPr lang="en-US" b="0" i="0" dirty="0">
                <a:solidFill>
                  <a:schemeClr val="tx1">
                    <a:lumMod val="50000"/>
                    <a:lumOff val="50000"/>
                  </a:schemeClr>
                </a:solidFill>
                <a:latin typeface="Calibri" panose="020F0502020204030204" pitchFamily="34" charset="0"/>
                <a:cs typeface="Calibri" panose="020F0502020204030204" pitchFamily="34" charset="0"/>
              </a:rPr>
              <a:t>	B field</a:t>
            </a:r>
          </a:p>
          <a:p>
            <a:r>
              <a:rPr lang="en-US" b="0" i="0" dirty="0">
                <a:solidFill>
                  <a:schemeClr val="tx1">
                    <a:lumMod val="50000"/>
                    <a:lumOff val="50000"/>
                  </a:schemeClr>
                </a:solidFill>
                <a:latin typeface="Calibri" panose="020F0502020204030204" pitchFamily="34" charset="0"/>
                <a:cs typeface="Calibri" panose="020F0502020204030204" pitchFamily="34" charset="0"/>
              </a:rPr>
              <a:t>	magnetic flux density</a:t>
            </a:r>
          </a:p>
          <a:p>
            <a:r>
              <a:rPr lang="en-US" b="0" i="0" dirty="0">
                <a:solidFill>
                  <a:schemeClr val="tx1">
                    <a:lumMod val="50000"/>
                    <a:lumOff val="50000"/>
                  </a:schemeClr>
                </a:solidFill>
                <a:latin typeface="Calibri" panose="020F0502020204030204" pitchFamily="34" charset="0"/>
                <a:cs typeface="Calibri" panose="020F0502020204030204" pitchFamily="34" charset="0"/>
              </a:rPr>
              <a:t>	magnetic induction</a:t>
            </a:r>
          </a:p>
          <a:p>
            <a:endParaRPr lang="en-US" b="0" i="0" dirty="0">
              <a:latin typeface="Calibri" panose="020F0502020204030204" pitchFamily="34" charset="0"/>
              <a:cs typeface="Calibri" panose="020F0502020204030204" pitchFamily="34" charset="0"/>
            </a:endParaRPr>
          </a:p>
          <a:p>
            <a:r>
              <a:rPr lang="en-US" b="0" i="0" dirty="0">
                <a:latin typeface="Calibri" panose="020F0502020204030204" pitchFamily="34" charset="0"/>
                <a:cs typeface="Calibri" panose="020F0502020204030204" pitchFamily="34" charset="0"/>
              </a:rPr>
              <a:t>H 	H field				A/m (Ampe</a:t>
            </a:r>
            <a:r>
              <a:rPr lang="it-IT" b="0" i="0" dirty="0">
                <a:latin typeface="Calibri" panose="020F0502020204030204" pitchFamily="34" charset="0"/>
                <a:cs typeface="Calibri" panose="020F0502020204030204" pitchFamily="34" charset="0"/>
              </a:rPr>
              <a:t>re/m)</a:t>
            </a:r>
            <a:endParaRPr lang="en-US" b="0" i="0" dirty="0">
              <a:latin typeface="Calibri" panose="020F0502020204030204" pitchFamily="34" charset="0"/>
              <a:cs typeface="Calibri" panose="020F0502020204030204" pitchFamily="34" charset="0"/>
            </a:endParaRPr>
          </a:p>
          <a:p>
            <a:r>
              <a:rPr lang="en-US" b="0" i="0" dirty="0">
                <a:solidFill>
                  <a:schemeClr val="tx1">
                    <a:lumMod val="50000"/>
                    <a:lumOff val="50000"/>
                  </a:schemeClr>
                </a:solidFill>
                <a:latin typeface="Calibri" panose="020F0502020204030204" pitchFamily="34" charset="0"/>
                <a:cs typeface="Calibri" panose="020F0502020204030204" pitchFamily="34" charset="0"/>
              </a:rPr>
              <a:t>	magnetic field strength</a:t>
            </a:r>
          </a:p>
          <a:p>
            <a:r>
              <a:rPr lang="en-US" b="0" i="0" dirty="0">
                <a:solidFill>
                  <a:schemeClr val="tx1">
                    <a:lumMod val="50000"/>
                    <a:lumOff val="50000"/>
                  </a:schemeClr>
                </a:solidFill>
                <a:latin typeface="Calibri" panose="020F0502020204030204" pitchFamily="34" charset="0"/>
                <a:cs typeface="Calibri" panose="020F0502020204030204" pitchFamily="34" charset="0"/>
              </a:rPr>
              <a:t>	magnetic field</a:t>
            </a:r>
          </a:p>
          <a:p>
            <a:endParaRPr lang="en-US" i="0" dirty="0">
              <a:latin typeface="Calibri Light" panose="020F0302020204030204" pitchFamily="34" charset="0"/>
            </a:endParaRPr>
          </a:p>
          <a:p>
            <a:r>
              <a:rPr lang="el-GR" sz="2400" b="0" i="0" kern="0" dirty="0">
                <a:latin typeface="Calibri" panose="020F0502020204030204" pitchFamily="34" charset="0"/>
                <a:cs typeface="Calibri" panose="020F0502020204030204" pitchFamily="34" charset="0"/>
              </a:rPr>
              <a:t>μ</a:t>
            </a:r>
            <a:r>
              <a:rPr lang="en-GB" sz="2400" b="0" i="0" kern="0" baseline="-25000" dirty="0">
                <a:latin typeface="Calibri" panose="020F0502020204030204" pitchFamily="34" charset="0"/>
                <a:cs typeface="Calibri" panose="020F0502020204030204" pitchFamily="34" charset="0"/>
              </a:rPr>
              <a:t>0</a:t>
            </a:r>
            <a:r>
              <a:rPr lang="en-US" i="0" dirty="0">
                <a:latin typeface="Calibri Light" panose="020F0302020204030204" pitchFamily="34" charset="0"/>
              </a:rPr>
              <a:t>	</a:t>
            </a:r>
            <a:r>
              <a:rPr lang="en-US" b="0" i="0" dirty="0">
                <a:latin typeface="Calibri" panose="020F0502020204030204" pitchFamily="34" charset="0"/>
                <a:cs typeface="Calibri" panose="020F0502020204030204" pitchFamily="34" charset="0"/>
              </a:rPr>
              <a:t>vacuum permeability 		1.25663706212(19)·10</a:t>
            </a:r>
            <a:r>
              <a:rPr lang="en-US" b="0" i="0" baseline="30000" dirty="0">
                <a:latin typeface="Calibri" panose="020F0502020204030204" pitchFamily="34" charset="0"/>
                <a:cs typeface="Calibri" panose="020F0502020204030204" pitchFamily="34" charset="0"/>
              </a:rPr>
              <a:t>−6</a:t>
            </a:r>
            <a:r>
              <a:rPr lang="en-US" b="0" i="0" dirty="0">
                <a:latin typeface="Calibri" panose="020F0502020204030204" pitchFamily="34" charset="0"/>
                <a:cs typeface="Calibri" panose="020F0502020204030204" pitchFamily="34" charset="0"/>
              </a:rPr>
              <a:t>  H/m</a:t>
            </a:r>
            <a:endParaRPr lang="en-US" b="0" i="0" baseline="30000" dirty="0">
              <a:latin typeface="Calibri" panose="020F0502020204030204" pitchFamily="34" charset="0"/>
              <a:cs typeface="Calibri" panose="020F0502020204030204" pitchFamily="34" charset="0"/>
            </a:endParaRPr>
          </a:p>
          <a:p>
            <a:r>
              <a:rPr lang="en-US" i="0" dirty="0">
                <a:latin typeface="Calibri Light" panose="020F0302020204030204" pitchFamily="34" charset="0"/>
              </a:rPr>
              <a:t>					</a:t>
            </a:r>
            <a:r>
              <a:rPr lang="en-US" b="0" i="0" dirty="0">
                <a:solidFill>
                  <a:srgbClr val="969696"/>
                </a:solidFill>
                <a:latin typeface="Calibri" panose="020F0502020204030204" pitchFamily="34" charset="0"/>
                <a:cs typeface="Calibri" panose="020F0502020204030204" pitchFamily="34" charset="0"/>
              </a:rPr>
              <a:t>4</a:t>
            </a:r>
            <a:r>
              <a:rPr lang="en-US" b="0" i="0" dirty="0">
                <a:solidFill>
                  <a:srgbClr val="969696"/>
                </a:solidFill>
                <a:latin typeface="Symbol" panose="05050102010706020507" pitchFamily="18" charset="2"/>
              </a:rPr>
              <a:t>p</a:t>
            </a:r>
            <a:r>
              <a:rPr lang="en-US" b="0" i="0" dirty="0">
                <a:solidFill>
                  <a:srgbClr val="969696"/>
                </a:solidFill>
                <a:latin typeface="Calibri" panose="020F0502020204030204" pitchFamily="34" charset="0"/>
                <a:cs typeface="Calibri" panose="020F0502020204030204" pitchFamily="34" charset="0"/>
              </a:rPr>
              <a:t>·10</a:t>
            </a:r>
            <a:r>
              <a:rPr lang="en-US" b="0" i="0" baseline="30000" dirty="0">
                <a:solidFill>
                  <a:srgbClr val="969696"/>
                </a:solidFill>
                <a:latin typeface="Calibri" panose="020F0502020204030204" pitchFamily="34" charset="0"/>
                <a:cs typeface="Calibri" panose="020F0502020204030204" pitchFamily="34" charset="0"/>
              </a:rPr>
              <a:t>-7</a:t>
            </a:r>
            <a:r>
              <a:rPr lang="en-US" b="0" i="0" dirty="0">
                <a:solidFill>
                  <a:srgbClr val="969696"/>
                </a:solidFill>
                <a:latin typeface="Calibri" panose="020F0502020204030204" pitchFamily="34" charset="0"/>
                <a:cs typeface="Calibri" panose="020F0502020204030204" pitchFamily="34" charset="0"/>
              </a:rPr>
              <a:t> H/m (Henry/m)</a:t>
            </a:r>
          </a:p>
          <a:p>
            <a:endParaRPr lang="en-US" i="0" dirty="0">
              <a:latin typeface="Calibri Light" panose="020F0302020204030204" pitchFamily="34" charset="0"/>
            </a:endParaRPr>
          </a:p>
          <a:p>
            <a:r>
              <a:rPr lang="el-GR" sz="2400" b="0" i="0" kern="0" dirty="0">
                <a:latin typeface="Calibri" panose="020F0502020204030204" pitchFamily="34" charset="0"/>
                <a:cs typeface="Calibri" panose="020F0502020204030204" pitchFamily="34" charset="0"/>
              </a:rPr>
              <a:t>μ</a:t>
            </a:r>
            <a:r>
              <a:rPr lang="en-GB" sz="2400" b="0" i="0" kern="0" baseline="-25000" dirty="0">
                <a:latin typeface="Calibri" panose="020F0502020204030204" pitchFamily="34" charset="0"/>
                <a:cs typeface="Calibri" panose="020F0502020204030204" pitchFamily="34" charset="0"/>
              </a:rPr>
              <a:t>r </a:t>
            </a:r>
            <a:r>
              <a:rPr lang="en-US" i="0" dirty="0">
                <a:latin typeface="Calibri Light" panose="020F0302020204030204" pitchFamily="34" charset="0"/>
              </a:rPr>
              <a:t>	</a:t>
            </a:r>
            <a:r>
              <a:rPr lang="en-US" b="0" i="0" dirty="0">
                <a:latin typeface="Calibri" panose="020F0502020204030204" pitchFamily="34" charset="0"/>
                <a:cs typeface="Calibri" panose="020F0502020204030204" pitchFamily="34" charset="0"/>
              </a:rPr>
              <a:t>relative permeability 		dimensionless</a:t>
            </a:r>
          </a:p>
          <a:p>
            <a:endParaRPr lang="en-US" i="0" dirty="0">
              <a:latin typeface="Calibri Light" panose="020F0302020204030204" pitchFamily="34" charset="0"/>
            </a:endParaRPr>
          </a:p>
          <a:p>
            <a:r>
              <a:rPr lang="el-GR" sz="2400" b="0" i="0" kern="0" dirty="0">
                <a:latin typeface="Calibri" panose="020F0502020204030204" pitchFamily="34" charset="0"/>
                <a:cs typeface="Calibri" panose="020F0502020204030204" pitchFamily="34" charset="0"/>
              </a:rPr>
              <a:t>μ</a:t>
            </a:r>
            <a:r>
              <a:rPr lang="en-GB" sz="2400" b="0" i="0" kern="0" baseline="-25000" dirty="0">
                <a:latin typeface="Calibri" panose="020F0502020204030204" pitchFamily="34" charset="0"/>
                <a:cs typeface="Calibri" panose="020F0502020204030204" pitchFamily="34" charset="0"/>
              </a:rPr>
              <a:t> </a:t>
            </a:r>
            <a:r>
              <a:rPr lang="en-US" i="0" dirty="0">
                <a:latin typeface="Calibri Light" panose="020F0302020204030204" pitchFamily="34" charset="0"/>
              </a:rPr>
              <a:t>	</a:t>
            </a:r>
            <a:r>
              <a:rPr lang="en-US" b="0" i="0" dirty="0">
                <a:latin typeface="Calibri" panose="020F0502020204030204" pitchFamily="34" charset="0"/>
                <a:cs typeface="Calibri" panose="020F0502020204030204" pitchFamily="34" charset="0"/>
              </a:rPr>
              <a:t>permeability, </a:t>
            </a:r>
            <a:r>
              <a:rPr lang="el-GR" sz="2400" b="0" i="0" kern="0" dirty="0">
                <a:latin typeface="Calibri" panose="020F0502020204030204" pitchFamily="34" charset="0"/>
                <a:cs typeface="Calibri" panose="020F0502020204030204" pitchFamily="34" charset="0"/>
              </a:rPr>
              <a:t>μ</a:t>
            </a:r>
            <a:r>
              <a:rPr lang="en-GB" sz="2400" b="0" i="0" kern="0" dirty="0">
                <a:latin typeface="Calibri" panose="020F0502020204030204" pitchFamily="34" charset="0"/>
                <a:cs typeface="Calibri" panose="020F0502020204030204" pitchFamily="34" charset="0"/>
              </a:rPr>
              <a:t> =</a:t>
            </a:r>
            <a:r>
              <a:rPr lang="en-GB" sz="2400" b="0" i="0" kern="0" baseline="-25000" dirty="0">
                <a:latin typeface="Calibri" panose="020F0502020204030204" pitchFamily="34" charset="0"/>
                <a:cs typeface="Calibri" panose="020F0502020204030204" pitchFamily="34" charset="0"/>
              </a:rPr>
              <a:t> </a:t>
            </a:r>
            <a:r>
              <a:rPr lang="el-GR" sz="2400" b="0" i="0" kern="0" dirty="0">
                <a:latin typeface="Calibri" panose="020F0502020204030204" pitchFamily="34" charset="0"/>
                <a:cs typeface="Calibri" panose="020F0502020204030204" pitchFamily="34" charset="0"/>
              </a:rPr>
              <a:t>μ</a:t>
            </a:r>
            <a:r>
              <a:rPr lang="en-GB" sz="2400" b="0" i="0" kern="0" baseline="-25000" dirty="0">
                <a:latin typeface="Calibri" panose="020F0502020204030204" pitchFamily="34" charset="0"/>
                <a:cs typeface="Calibri" panose="020F0502020204030204" pitchFamily="34" charset="0"/>
              </a:rPr>
              <a:t>0</a:t>
            </a:r>
            <a:r>
              <a:rPr lang="el-GR" sz="2400" b="0" i="0" kern="0" dirty="0">
                <a:latin typeface="Calibri" panose="020F0502020204030204" pitchFamily="34" charset="0"/>
                <a:cs typeface="Calibri" panose="020F0502020204030204" pitchFamily="34" charset="0"/>
              </a:rPr>
              <a:t>μ</a:t>
            </a:r>
            <a:r>
              <a:rPr lang="en-GB" sz="2400" b="0" i="0" kern="0" baseline="-25000" dirty="0">
                <a:latin typeface="Calibri" panose="020F0502020204030204" pitchFamily="34" charset="0"/>
                <a:cs typeface="Calibri" panose="020F0502020204030204" pitchFamily="34" charset="0"/>
              </a:rPr>
              <a:t>r</a:t>
            </a:r>
            <a:r>
              <a:rPr lang="en-US" b="0" i="0" baseline="-25000" dirty="0">
                <a:latin typeface="Calibri" panose="020F0502020204030204" pitchFamily="34" charset="0"/>
                <a:cs typeface="Calibri" panose="020F0502020204030204" pitchFamily="34" charset="0"/>
              </a:rPr>
              <a:t> </a:t>
            </a:r>
            <a:r>
              <a:rPr lang="en-US" i="0" dirty="0">
                <a:latin typeface="Calibri Light" panose="020F0302020204030204" pitchFamily="34" charset="0"/>
              </a:rPr>
              <a:t> 	</a:t>
            </a:r>
            <a:r>
              <a:rPr lang="en-US" b="0" i="0" dirty="0">
                <a:latin typeface="Calibri" panose="020F0502020204030204" pitchFamily="34" charset="0"/>
                <a:cs typeface="Calibri" panose="020F0502020204030204" pitchFamily="34" charset="0"/>
              </a:rPr>
              <a:t>H/m</a:t>
            </a:r>
          </a:p>
        </p:txBody>
      </p:sp>
    </p:spTree>
    <p:extLst>
      <p:ext uri="{BB962C8B-B14F-4D97-AF65-F5344CB8AC3E}">
        <p14:creationId xmlns:p14="http://schemas.microsoft.com/office/powerpoint/2010/main" val="31197055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700" b="0" i="0" kern="0" dirty="0">
                <a:solidFill>
                  <a:srgbClr val="0033CC"/>
                </a:solidFill>
                <a:latin typeface="Calibri" panose="020F0502020204030204" pitchFamily="34" charset="0"/>
                <a:cs typeface="Calibri" panose="020F0502020204030204" pitchFamily="34" charset="0"/>
              </a:rPr>
              <a:t>The polarity comes from the direction of the flux lines, that go from a North to a South pole (outside the magnetic material)</a:t>
            </a:r>
          </a:p>
        </p:txBody>
      </p:sp>
      <p:sp>
        <p:nvSpPr>
          <p:cNvPr id="4" name="TextBox 3"/>
          <p:cNvSpPr txBox="1"/>
          <p:nvPr/>
        </p:nvSpPr>
        <p:spPr>
          <a:xfrm>
            <a:off x="251520" y="5589240"/>
            <a:ext cx="8640960" cy="830997"/>
          </a:xfrm>
          <a:prstGeom prst="rect">
            <a:avLst/>
          </a:prstGeom>
          <a:solidFill>
            <a:srgbClr val="FFFFFF"/>
          </a:solidFill>
          <a:ln w="12700">
            <a:noFill/>
          </a:ln>
        </p:spPr>
        <p:txBody>
          <a:bodyPr wrap="square" rtlCol="0">
            <a:spAutoFit/>
          </a:bodyPr>
          <a:lstStyle/>
          <a:p>
            <a:pPr algn="ctr"/>
            <a:r>
              <a:rPr lang="en-GB" b="0" i="0" dirty="0">
                <a:latin typeface="Calibri" panose="020F0502020204030204" pitchFamily="34" charset="0"/>
                <a:cs typeface="Calibri" panose="020F0502020204030204" pitchFamily="34" charset="0"/>
              </a:rPr>
              <a:t>in Oxford, on 22/01/2025</a:t>
            </a:r>
          </a:p>
          <a:p>
            <a:pPr algn="ctr"/>
            <a:r>
              <a:rPr lang="en-GB" b="0" i="0" dirty="0">
                <a:latin typeface="Calibri" panose="020F0502020204030204" pitchFamily="34" charset="0"/>
                <a:cs typeface="Calibri" panose="020F0502020204030204" pitchFamily="34" charset="0"/>
              </a:rPr>
              <a:t>|B| = 49099 </a:t>
            </a:r>
            <a:r>
              <a:rPr lang="en-GB" b="0" i="0" dirty="0" err="1">
                <a:latin typeface="Calibri" panose="020F0502020204030204" pitchFamily="34" charset="0"/>
                <a:cs typeface="Calibri" panose="020F0502020204030204" pitchFamily="34" charset="0"/>
              </a:rPr>
              <a:t>nT</a:t>
            </a:r>
            <a:r>
              <a:rPr lang="en-GB" b="0" i="0" dirty="0">
                <a:latin typeface="Calibri" panose="020F0502020204030204" pitchFamily="34" charset="0"/>
                <a:cs typeface="Calibri" panose="020F0502020204030204" pitchFamily="34" charset="0"/>
              </a:rPr>
              <a:t> = 0.0 49099 mT = 0.0000 49099 T</a:t>
            </a:r>
            <a:endParaRPr lang="en-US" b="0" i="0" dirty="0">
              <a:latin typeface="Calibri" panose="020F0502020204030204" pitchFamily="34" charset="0"/>
              <a:cs typeface="Calibri" panose="020F050202020403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7372" y="1570455"/>
            <a:ext cx="4209256" cy="3514729"/>
          </a:xfrm>
          <a:prstGeom prst="rect">
            <a:avLst/>
          </a:prstGeom>
        </p:spPr>
      </p:pic>
      <p:pic>
        <p:nvPicPr>
          <p:cNvPr id="7" name="Picture 6"/>
          <p:cNvPicPr>
            <a:picLocks noChangeAspect="1"/>
          </p:cNvPicPr>
          <p:nvPr/>
        </p:nvPicPr>
        <p:blipFill>
          <a:blip r:embed="rId4">
            <a:clrChange>
              <a:clrFrom>
                <a:srgbClr val="FFFFFF"/>
              </a:clrFrom>
              <a:clrTo>
                <a:srgbClr val="FFFFFF">
                  <a:alpha val="0"/>
                </a:srgbClr>
              </a:clrTo>
            </a:clrChange>
          </a:blip>
          <a:stretch>
            <a:fillRect/>
          </a:stretch>
        </p:blipFill>
        <p:spPr>
          <a:xfrm rot="964680">
            <a:off x="7912692" y="1231586"/>
            <a:ext cx="706600" cy="1113228"/>
          </a:xfrm>
          <a:prstGeom prst="rect">
            <a:avLst/>
          </a:prstGeom>
        </p:spPr>
      </p:pic>
    </p:spTree>
    <p:extLst>
      <p:ext uri="{BB962C8B-B14F-4D97-AF65-F5344CB8AC3E}">
        <p14:creationId xmlns:p14="http://schemas.microsoft.com/office/powerpoint/2010/main" val="5808875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Magnetostatic fields are described by Maxwell’s equations, coupled with a law describing the material</a:t>
            </a:r>
          </a:p>
        </p:txBody>
      </p:sp>
      <mc:AlternateContent xmlns:mc="http://schemas.openxmlformats.org/markup-compatibility/2006" xmlns:a14="http://schemas.microsoft.com/office/drawing/2010/main">
        <mc:Choice Requires="a14">
          <p:sp>
            <p:nvSpPr>
              <p:cNvPr id="4" name="TextBox 3"/>
              <p:cNvSpPr txBox="1"/>
              <p:nvPr/>
            </p:nvSpPr>
            <p:spPr>
              <a:xfrm>
                <a:off x="683568" y="1471299"/>
                <a:ext cx="1326966" cy="41415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nor/>
                        </m:rPr>
                        <a:rPr lang="en-GB" b="0" i="0" smtClean="0">
                          <a:latin typeface="Cambria Math" panose="02040503050406030204" pitchFamily="18" charset="0"/>
                        </a:rPr>
                        <m:t>div</m:t>
                      </m:r>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𝐵</m:t>
                          </m:r>
                        </m:e>
                      </m:acc>
                      <m:r>
                        <a:rPr lang="en-GB" b="0" i="1" smtClean="0">
                          <a:latin typeface="Cambria Math" panose="02040503050406030204" pitchFamily="18" charset="0"/>
                        </a:rPr>
                        <m:t>=0</m:t>
                      </m:r>
                    </m:oMath>
                  </m:oMathPara>
                </a14:m>
                <a:br>
                  <a:rPr lang="en-GB" b="0" i="1" dirty="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683568" y="1471299"/>
                <a:ext cx="1326966" cy="414152"/>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717332" y="3606895"/>
                <a:ext cx="1295291" cy="4140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nor/>
                        </m:rPr>
                        <a:rPr lang="en-GB" b="0" i="0" smtClean="0">
                          <a:latin typeface="Cambria Math" panose="02040503050406030204" pitchFamily="18" charset="0"/>
                        </a:rPr>
                        <m:t>rot</m:t>
                      </m:r>
                      <m:r>
                        <a:rPr lang="en-GB" b="0">
                          <a:latin typeface="Cambria Math" panose="02040503050406030204" pitchFamily="18" charset="0"/>
                        </a:rPr>
                        <m:t> </m:t>
                      </m:r>
                      <m:acc>
                        <m:accPr>
                          <m:chr m:val="⃗"/>
                          <m:ctrlPr>
                            <a:rPr lang="en-GB" b="0" i="1">
                              <a:latin typeface="Cambria Math" panose="02040503050406030204" pitchFamily="18" charset="0"/>
                            </a:rPr>
                          </m:ctrlPr>
                        </m:accPr>
                        <m:e>
                          <m:r>
                            <a:rPr lang="en-GB" b="0" i="1" smtClean="0">
                              <a:latin typeface="Cambria Math" panose="02040503050406030204" pitchFamily="18" charset="0"/>
                            </a:rPr>
                            <m:t>𝐻</m:t>
                          </m:r>
                        </m:e>
                      </m:acc>
                      <m:r>
                        <a:rPr lang="en-GB" b="0">
                          <a:latin typeface="Cambria Math" panose="02040503050406030204" pitchFamily="18" charset="0"/>
                        </a:rPr>
                        <m:t>=</m:t>
                      </m:r>
                      <m:acc>
                        <m:accPr>
                          <m:chr m:val="⃗"/>
                          <m:ctrlPr>
                            <a:rPr lang="en-GB" b="0" i="1">
                              <a:latin typeface="Cambria Math" panose="02040503050406030204" pitchFamily="18" charset="0"/>
                            </a:rPr>
                          </m:ctrlPr>
                        </m:accPr>
                        <m:e>
                          <m:r>
                            <a:rPr lang="en-GB" b="0" i="1" smtClean="0">
                              <a:latin typeface="Cambria Math" panose="02040503050406030204" pitchFamily="18" charset="0"/>
                            </a:rPr>
                            <m:t>𝐽</m:t>
                          </m:r>
                        </m:e>
                      </m:acc>
                    </m:oMath>
                  </m:oMathPara>
                </a14:m>
                <a:endParaRPr lang="en-GB" b="0" dirty="0"/>
              </a:p>
            </p:txBody>
          </p:sp>
        </mc:Choice>
        <mc:Fallback xmlns="">
          <p:sp>
            <p:nvSpPr>
              <p:cNvPr id="25" name="TextBox 24"/>
              <p:cNvSpPr txBox="1">
                <a:spLocks noRot="1" noChangeAspect="1" noMove="1" noResize="1" noEditPoints="1" noAdjustHandles="1" noChangeArrowheads="1" noChangeShapeType="1" noTextEdit="1"/>
              </p:cNvSpPr>
              <p:nvPr/>
            </p:nvSpPr>
            <p:spPr>
              <a:xfrm>
                <a:off x="717332" y="3606895"/>
                <a:ext cx="1295291" cy="414088"/>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686578" y="5751216"/>
                <a:ext cx="1538563" cy="4140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a:latin typeface="Cambria Math" panose="02040503050406030204" pitchFamily="18" charset="0"/>
                            </a:rPr>
                            <m:t>𝐵</m:t>
                          </m:r>
                        </m:e>
                      </m:acc>
                      <m:r>
                        <a:rPr lang="en-GB" b="0">
                          <a:latin typeface="Cambria Math" panose="02040503050406030204" pitchFamily="18" charset="0"/>
                        </a:rPr>
                        <m:t>=</m:t>
                      </m:r>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rPr>
                            <m:t>0</m:t>
                          </m:r>
                        </m:sub>
                      </m:sSub>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rPr>
                            <m:t>𝑟</m:t>
                          </m:r>
                        </m:sub>
                      </m:sSub>
                      <m:acc>
                        <m:accPr>
                          <m:chr m:val="⃗"/>
                          <m:ctrlPr>
                            <a:rPr lang="en-GB" b="0" i="1">
                              <a:latin typeface="Cambria Math" panose="02040503050406030204" pitchFamily="18" charset="0"/>
                            </a:rPr>
                          </m:ctrlPr>
                        </m:accPr>
                        <m:e>
                          <m:r>
                            <a:rPr lang="en-GB" b="0" i="1" smtClean="0">
                              <a:latin typeface="Cambria Math" panose="02040503050406030204" pitchFamily="18" charset="0"/>
                            </a:rPr>
                            <m:t>𝐻</m:t>
                          </m:r>
                        </m:e>
                      </m:acc>
                    </m:oMath>
                  </m:oMathPara>
                </a14:m>
                <a:endParaRPr lang="en-GB" b="0" dirty="0"/>
              </a:p>
            </p:txBody>
          </p:sp>
        </mc:Choice>
        <mc:Fallback xmlns="">
          <p:sp>
            <p:nvSpPr>
              <p:cNvPr id="26" name="TextBox 25"/>
              <p:cNvSpPr txBox="1">
                <a:spLocks noRot="1" noChangeAspect="1" noMove="1" noResize="1" noEditPoints="1" noAdjustHandles="1" noChangeArrowheads="1" noChangeShapeType="1" noTextEdit="1"/>
              </p:cNvSpPr>
              <p:nvPr/>
            </p:nvSpPr>
            <p:spPr>
              <a:xfrm>
                <a:off x="686578" y="5751216"/>
                <a:ext cx="1538563" cy="414088"/>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717332" y="4065229"/>
                <a:ext cx="3567002" cy="86318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nary>
                        <m:naryPr>
                          <m:chr m:val="∮"/>
                          <m:ctrlPr>
                            <a:rPr lang="en-GB" b="0" i="1" smtClean="0">
                              <a:solidFill>
                                <a:srgbClr val="969696"/>
                              </a:solidFill>
                              <a:latin typeface="Cambria Math" panose="02040503050406030204" pitchFamily="18" charset="0"/>
                            </a:rPr>
                          </m:ctrlPr>
                        </m:naryPr>
                        <m:sub>
                          <m:r>
                            <m:rPr>
                              <m:brk m:alnAt="23"/>
                            </m:rPr>
                            <a:rPr lang="en-GB" b="0" i="1" smtClean="0">
                              <a:solidFill>
                                <a:srgbClr val="969696"/>
                              </a:solidFill>
                              <a:latin typeface="Cambria Math" panose="02040503050406030204" pitchFamily="18" charset="0"/>
                            </a:rPr>
                            <m:t>𝐶</m:t>
                          </m:r>
                        </m:sub>
                        <m:sup/>
                        <m:e>
                          <m:acc>
                            <m:accPr>
                              <m:chr m:val="⃗"/>
                              <m:ctrlPr>
                                <a:rPr lang="en-GB" b="0" i="1">
                                  <a:solidFill>
                                    <a:srgbClr val="969696"/>
                                  </a:solidFill>
                                  <a:latin typeface="Cambria Math" panose="02040503050406030204" pitchFamily="18" charset="0"/>
                                </a:rPr>
                              </m:ctrlPr>
                            </m:accPr>
                            <m:e>
                              <m:r>
                                <a:rPr lang="en-GB" b="0" i="1" smtClean="0">
                                  <a:solidFill>
                                    <a:srgbClr val="969696"/>
                                  </a:solidFill>
                                  <a:latin typeface="Cambria Math" panose="02040503050406030204" pitchFamily="18" charset="0"/>
                                </a:rPr>
                                <m:t>𝐻</m:t>
                              </m:r>
                            </m:e>
                          </m:acc>
                          <m:r>
                            <a:rPr lang="en-GB" b="0">
                              <a:solidFill>
                                <a:srgbClr val="969696"/>
                              </a:solidFill>
                              <a:latin typeface="Cambria Math" panose="02040503050406030204" pitchFamily="18" charset="0"/>
                              <a:ea typeface="Cambria Math" panose="02040503050406030204" pitchFamily="18" charset="0"/>
                            </a:rPr>
                            <m:t>∙</m:t>
                          </m:r>
                          <m:acc>
                            <m:accPr>
                              <m:chr m:val="⃗"/>
                              <m:ctrlPr>
                                <a:rPr lang="en-GB" b="0" i="1">
                                  <a:solidFill>
                                    <a:srgbClr val="969696"/>
                                  </a:solidFill>
                                  <a:latin typeface="Cambria Math" panose="02040503050406030204" pitchFamily="18" charset="0"/>
                                </a:rPr>
                              </m:ctrlPr>
                            </m:accPr>
                            <m:e>
                              <m:r>
                                <a:rPr lang="en-GB" b="0">
                                  <a:solidFill>
                                    <a:srgbClr val="969696"/>
                                  </a:solidFill>
                                  <a:latin typeface="Cambria Math" panose="02040503050406030204" pitchFamily="18" charset="0"/>
                                </a:rPr>
                                <m:t>𝑑𝑙</m:t>
                              </m:r>
                            </m:e>
                          </m:acc>
                        </m:e>
                      </m:nary>
                      <m:r>
                        <a:rPr lang="en-GB" b="0">
                          <a:solidFill>
                            <a:srgbClr val="969696"/>
                          </a:solidFill>
                          <a:latin typeface="Cambria Math" panose="02040503050406030204" pitchFamily="18" charset="0"/>
                        </a:rPr>
                        <m:t>=</m:t>
                      </m:r>
                      <m:nary>
                        <m:naryPr>
                          <m:ctrlPr>
                            <a:rPr lang="en-GB" b="0" i="1">
                              <a:solidFill>
                                <a:srgbClr val="969696"/>
                              </a:solidFill>
                              <a:latin typeface="Cambria Math" panose="02040503050406030204" pitchFamily="18" charset="0"/>
                            </a:rPr>
                          </m:ctrlPr>
                        </m:naryPr>
                        <m:sub>
                          <m:r>
                            <a:rPr lang="en-GB" b="0">
                              <a:solidFill>
                                <a:srgbClr val="969696"/>
                              </a:solidFill>
                              <a:latin typeface="Cambria Math" panose="02040503050406030204" pitchFamily="18" charset="0"/>
                            </a:rPr>
                            <m:t>𝑆</m:t>
                          </m:r>
                        </m:sub>
                        <m:sup/>
                        <m:e>
                          <m:acc>
                            <m:accPr>
                              <m:chr m:val="⃗"/>
                              <m:ctrlPr>
                                <a:rPr lang="en-GB" b="0" i="1">
                                  <a:solidFill>
                                    <a:srgbClr val="969696"/>
                                  </a:solidFill>
                                  <a:latin typeface="Cambria Math" panose="02040503050406030204" pitchFamily="18" charset="0"/>
                                </a:rPr>
                              </m:ctrlPr>
                            </m:accPr>
                            <m:e>
                              <m:r>
                                <a:rPr lang="en-GB" b="0" i="1" smtClean="0">
                                  <a:solidFill>
                                    <a:srgbClr val="969696"/>
                                  </a:solidFill>
                                  <a:latin typeface="Cambria Math" panose="02040503050406030204" pitchFamily="18" charset="0"/>
                                </a:rPr>
                                <m:t>𝑗</m:t>
                              </m:r>
                            </m:e>
                          </m:acc>
                        </m:e>
                      </m:nary>
                      <m:r>
                        <a:rPr lang="en-GB" b="0">
                          <a:solidFill>
                            <a:srgbClr val="969696"/>
                          </a:solidFill>
                          <a:latin typeface="Cambria Math" panose="02040503050406030204" pitchFamily="18" charset="0"/>
                          <a:ea typeface="Cambria Math" panose="02040503050406030204" pitchFamily="18" charset="0"/>
                        </a:rPr>
                        <m:t>∙</m:t>
                      </m:r>
                      <m:acc>
                        <m:accPr>
                          <m:chr m:val="⃗"/>
                          <m:ctrlPr>
                            <a:rPr lang="en-GB" b="0" i="1">
                              <a:solidFill>
                                <a:srgbClr val="969696"/>
                              </a:solidFill>
                              <a:latin typeface="Cambria Math" panose="02040503050406030204" pitchFamily="18" charset="0"/>
                            </a:rPr>
                          </m:ctrlPr>
                        </m:accPr>
                        <m:e>
                          <m:r>
                            <a:rPr lang="en-GB" b="0">
                              <a:solidFill>
                                <a:srgbClr val="969696"/>
                              </a:solidFill>
                              <a:latin typeface="Cambria Math" panose="02040503050406030204" pitchFamily="18" charset="0"/>
                            </a:rPr>
                            <m:t>𝑑𝑆</m:t>
                          </m:r>
                        </m:e>
                      </m:acc>
                      <m:r>
                        <a:rPr lang="en-GB" b="0">
                          <a:solidFill>
                            <a:srgbClr val="969696"/>
                          </a:solidFill>
                          <a:latin typeface="Cambria Math" panose="02040503050406030204" pitchFamily="18" charset="0"/>
                        </a:rPr>
                        <m:t>=</m:t>
                      </m:r>
                      <m:r>
                        <a:rPr lang="en-GB" b="0" i="1" smtClean="0">
                          <a:solidFill>
                            <a:srgbClr val="969696"/>
                          </a:solidFill>
                          <a:latin typeface="Cambria Math" panose="02040503050406030204" pitchFamily="18" charset="0"/>
                        </a:rPr>
                        <m:t>𝑁𝐼</m:t>
                      </m:r>
                    </m:oMath>
                  </m:oMathPara>
                </a14:m>
                <a:endParaRPr lang="en-GB" b="0" dirty="0">
                  <a:solidFill>
                    <a:srgbClr val="969696"/>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717332" y="4065229"/>
                <a:ext cx="3567002" cy="863185"/>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683568" y="1929634"/>
                <a:ext cx="1883208" cy="86318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nary>
                        <m:naryPr>
                          <m:chr m:val="∮"/>
                          <m:ctrlPr>
                            <a:rPr lang="en-GB" b="0" i="1" smtClean="0">
                              <a:solidFill>
                                <a:srgbClr val="969696"/>
                              </a:solidFill>
                              <a:latin typeface="Cambria Math" panose="02040503050406030204" pitchFamily="18" charset="0"/>
                            </a:rPr>
                          </m:ctrlPr>
                        </m:naryPr>
                        <m:sub>
                          <m:r>
                            <a:rPr lang="en-GB" b="0" i="1" smtClean="0">
                              <a:solidFill>
                                <a:srgbClr val="969696"/>
                              </a:solidFill>
                              <a:latin typeface="Cambria Math" panose="02040503050406030204" pitchFamily="18" charset="0"/>
                            </a:rPr>
                            <m:t>𝑆</m:t>
                          </m:r>
                        </m:sub>
                        <m:sup/>
                        <m:e>
                          <m:acc>
                            <m:accPr>
                              <m:chr m:val="⃗"/>
                              <m:ctrlPr>
                                <a:rPr lang="en-GB" b="0" i="1">
                                  <a:solidFill>
                                    <a:srgbClr val="969696"/>
                                  </a:solidFill>
                                  <a:latin typeface="Cambria Math" panose="02040503050406030204" pitchFamily="18" charset="0"/>
                                </a:rPr>
                              </m:ctrlPr>
                            </m:accPr>
                            <m:e>
                              <m:r>
                                <a:rPr lang="en-GB" b="0" i="1" smtClean="0">
                                  <a:solidFill>
                                    <a:srgbClr val="969696"/>
                                  </a:solidFill>
                                  <a:latin typeface="Cambria Math" panose="02040503050406030204" pitchFamily="18" charset="0"/>
                                </a:rPr>
                                <m:t>𝐵</m:t>
                              </m:r>
                            </m:e>
                          </m:acc>
                          <m:r>
                            <a:rPr lang="en-GB" b="0">
                              <a:solidFill>
                                <a:srgbClr val="969696"/>
                              </a:solidFill>
                              <a:latin typeface="Cambria Math" panose="02040503050406030204" pitchFamily="18" charset="0"/>
                              <a:ea typeface="Cambria Math" panose="02040503050406030204" pitchFamily="18" charset="0"/>
                            </a:rPr>
                            <m:t>∙</m:t>
                          </m:r>
                          <m:acc>
                            <m:accPr>
                              <m:chr m:val="⃗"/>
                              <m:ctrlPr>
                                <a:rPr lang="en-GB" b="0" i="1">
                                  <a:solidFill>
                                    <a:srgbClr val="969696"/>
                                  </a:solidFill>
                                  <a:latin typeface="Cambria Math" panose="02040503050406030204" pitchFamily="18" charset="0"/>
                                </a:rPr>
                              </m:ctrlPr>
                            </m:accPr>
                            <m:e>
                              <m:r>
                                <a:rPr lang="en-GB" b="0">
                                  <a:solidFill>
                                    <a:srgbClr val="969696"/>
                                  </a:solidFill>
                                  <a:latin typeface="Cambria Math" panose="02040503050406030204" pitchFamily="18" charset="0"/>
                                </a:rPr>
                                <m:t>𝑑</m:t>
                              </m:r>
                              <m:r>
                                <a:rPr lang="en-GB" b="0" i="1" smtClean="0">
                                  <a:solidFill>
                                    <a:srgbClr val="969696"/>
                                  </a:solidFill>
                                  <a:latin typeface="Cambria Math" panose="02040503050406030204" pitchFamily="18" charset="0"/>
                                </a:rPr>
                                <m:t>𝑆</m:t>
                              </m:r>
                            </m:e>
                          </m:acc>
                          <m:r>
                            <a:rPr lang="en-GB" b="0" i="1" smtClean="0">
                              <a:solidFill>
                                <a:srgbClr val="969696"/>
                              </a:solidFill>
                              <a:latin typeface="Cambria Math" panose="02040503050406030204" pitchFamily="18" charset="0"/>
                            </a:rPr>
                            <m:t>=0</m:t>
                          </m:r>
                        </m:e>
                      </m:nary>
                    </m:oMath>
                  </m:oMathPara>
                </a14:m>
                <a:endParaRPr lang="en-GB" b="0" dirty="0">
                  <a:solidFill>
                    <a:srgbClr val="969696"/>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683568" y="1929634"/>
                <a:ext cx="1883208" cy="863185"/>
              </a:xfrm>
              <a:prstGeom prst="rect">
                <a:avLst/>
              </a:prstGeom>
              <a:blipFill rotWithShape="0">
                <a:blip r:embed="rId7"/>
                <a:stretch>
                  <a:fillRect/>
                </a:stretch>
              </a:blipFill>
            </p:spPr>
            <p:txBody>
              <a:bodyPr/>
              <a:lstStyle/>
              <a:p>
                <a:r>
                  <a:rPr lang="en-GB">
                    <a:noFill/>
                  </a:rPr>
                  <a:t> </a:t>
                </a:r>
              </a:p>
            </p:txBody>
          </p:sp>
        </mc:Fallback>
      </mc:AlternateContent>
      <p:pic>
        <p:nvPicPr>
          <p:cNvPr id="3" name="Picture 2"/>
          <p:cNvPicPr>
            <a:picLocks noChangeAspect="1"/>
          </p:cNvPicPr>
          <p:nvPr/>
        </p:nvPicPr>
        <p:blipFill rotWithShape="1">
          <a:blip r:embed="rId8">
            <a:extLst>
              <a:ext uri="{28A0092B-C50C-407E-A947-70E740481C1C}">
                <a14:useLocalDpi xmlns:a14="http://schemas.microsoft.com/office/drawing/2010/main" val="0"/>
              </a:ext>
            </a:extLst>
          </a:blip>
          <a:srcRect l="31323" r="3345"/>
          <a:stretch/>
        </p:blipFill>
        <p:spPr>
          <a:xfrm>
            <a:off x="6188326" y="1750358"/>
            <a:ext cx="2583837" cy="2746463"/>
          </a:xfrm>
          <a:prstGeom prst="rect">
            <a:avLst/>
          </a:prstGeom>
        </p:spPr>
      </p:pic>
      <p:sp>
        <p:nvSpPr>
          <p:cNvPr id="10" name="Text Box 36"/>
          <p:cNvSpPr txBox="1">
            <a:spLocks noChangeArrowheads="1"/>
          </p:cNvSpPr>
          <p:nvPr/>
        </p:nvSpPr>
        <p:spPr bwMode="auto">
          <a:xfrm>
            <a:off x="6110081" y="4654818"/>
            <a:ext cx="2740328" cy="40011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 James Clerk Maxwell</a:t>
            </a:r>
          </a:p>
        </p:txBody>
      </p:sp>
      <p:pic>
        <p:nvPicPr>
          <p:cNvPr id="2" name="Picture 8" descr="Archivo:GaussLaw4.svg">
            <a:extLst>
              <a:ext uri="{FF2B5EF4-FFF2-40B4-BE49-F238E27FC236}">
                <a16:creationId xmlns:a16="http://schemas.microsoft.com/office/drawing/2014/main" id="{6F6F3FDC-82A5-5DA8-3CDC-DCF3723931E1}"/>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875661" y="1485171"/>
            <a:ext cx="1585607" cy="158560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圖片標題： Ampere’s Law">
            <a:extLst>
              <a:ext uri="{FF2B5EF4-FFF2-40B4-BE49-F238E27FC236}">
                <a16:creationId xmlns:a16="http://schemas.microsoft.com/office/drawing/2014/main" id="{CED00516-A29F-6FB5-9E5F-05F88AD3B6FF}"/>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3541" r="3226"/>
          <a:stretch/>
        </p:blipFill>
        <p:spPr bwMode="auto">
          <a:xfrm>
            <a:off x="4171794" y="3429000"/>
            <a:ext cx="2016532" cy="13676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28325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Lorentz force is the link between electromagnetism and mechanics</a:t>
            </a:r>
          </a:p>
        </p:txBody>
      </p:sp>
      <mc:AlternateContent xmlns:mc="http://schemas.openxmlformats.org/markup-compatibility/2006" xmlns:a14="http://schemas.microsoft.com/office/drawing/2010/main">
        <mc:Choice Requires="a14">
          <p:sp>
            <p:nvSpPr>
              <p:cNvPr id="4" name="TextBox 3"/>
              <p:cNvSpPr txBox="1"/>
              <p:nvPr/>
            </p:nvSpPr>
            <p:spPr>
              <a:xfrm>
                <a:off x="971600" y="1340768"/>
                <a:ext cx="2650084" cy="443776"/>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𝐹</m:t>
                          </m:r>
                        </m:e>
                      </m:acc>
                      <m:r>
                        <a:rPr lang="en-GB" b="0" i="1" smtClean="0">
                          <a:latin typeface="Cambria Math" panose="02040503050406030204" pitchFamily="18" charset="0"/>
                        </a:rPr>
                        <m:t>=</m:t>
                      </m:r>
                      <m:r>
                        <a:rPr lang="en-GB" b="0" i="1" smtClean="0">
                          <a:latin typeface="Cambria Math" panose="02040503050406030204" pitchFamily="18" charset="0"/>
                        </a:rPr>
                        <m:t>𝑞</m:t>
                      </m:r>
                      <m:d>
                        <m:dPr>
                          <m:begChr m:val="["/>
                          <m:endChr m:val="]"/>
                          <m:ctrlPr>
                            <a:rPr lang="en-GB" b="0" i="1" smtClean="0">
                              <a:latin typeface="Cambria Math" panose="02040503050406030204" pitchFamily="18" charset="0"/>
                            </a:rPr>
                          </m:ctrlPr>
                        </m:d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𝐸</m:t>
                              </m:r>
                            </m:e>
                          </m:acc>
                          <m:r>
                            <a:rPr lang="en-GB" b="0" i="1" smtClean="0">
                              <a:latin typeface="Cambria Math" panose="02040503050406030204" pitchFamily="18" charset="0"/>
                            </a:rPr>
                            <m:t>+</m:t>
                          </m:r>
                          <m:d>
                            <m:dPr>
                              <m:ctrlPr>
                                <a:rPr lang="en-GB" b="0" i="1" smtClean="0">
                                  <a:latin typeface="Cambria Math" panose="02040503050406030204" pitchFamily="18" charset="0"/>
                                </a:rPr>
                              </m:ctrlPr>
                            </m:dPr>
                            <m:e>
                              <m:acc>
                                <m:accPr>
                                  <m:chr m:val="⃗"/>
                                  <m:ctrlPr>
                                    <a:rPr lang="en-GB" b="0" i="1">
                                      <a:latin typeface="Cambria Math" panose="02040503050406030204" pitchFamily="18" charset="0"/>
                                    </a:rPr>
                                  </m:ctrlPr>
                                </m:accPr>
                                <m:e>
                                  <m:r>
                                    <a:rPr lang="en-GB" b="0" i="1" smtClean="0">
                                      <a:latin typeface="Cambria Math" panose="02040503050406030204" pitchFamily="18" charset="0"/>
                                    </a:rPr>
                                    <m:t>𝑣</m:t>
                                  </m:r>
                                </m:e>
                              </m:acc>
                              <m:r>
                                <a:rPr lang="en-GB" b="0" i="1" smtClean="0">
                                  <a:latin typeface="Cambria Math" panose="02040503050406030204" pitchFamily="18" charset="0"/>
                                  <a:ea typeface="Cambria Math" panose="02040503050406030204" pitchFamily="18" charset="0"/>
                                </a:rPr>
                                <m:t>×</m:t>
                              </m:r>
                              <m:acc>
                                <m:accPr>
                                  <m:chr m:val="⃗"/>
                                  <m:ctrlPr>
                                    <a:rPr lang="en-GB" b="0" i="1">
                                      <a:latin typeface="Cambria Math" panose="02040503050406030204" pitchFamily="18" charset="0"/>
                                    </a:rPr>
                                  </m:ctrlPr>
                                </m:accPr>
                                <m:e>
                                  <m:r>
                                    <a:rPr lang="en-GB" b="0">
                                      <a:latin typeface="Cambria Math" panose="02040503050406030204" pitchFamily="18" charset="0"/>
                                    </a:rPr>
                                    <m:t>𝐵</m:t>
                                  </m:r>
                                </m:e>
                              </m:acc>
                            </m:e>
                          </m:d>
                        </m:e>
                      </m:d>
                    </m:oMath>
                  </m:oMathPara>
                </a14:m>
                <a:br>
                  <a:rPr lang="en-GB" b="0" i="1" dirty="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971600" y="1340768"/>
                <a:ext cx="2650084" cy="443776"/>
              </a:xfrm>
              <a:prstGeom prst="rect">
                <a:avLst/>
              </a:prstGeom>
              <a:blipFill rotWithShape="0">
                <a:blip r:embed="rId3"/>
                <a:stretch>
                  <a:fillRect/>
                </a:stretch>
              </a:blipFill>
            </p:spPr>
            <p:txBody>
              <a:bodyPr/>
              <a:lstStyle/>
              <a:p>
                <a:r>
                  <a:rPr lang="en-GB">
                    <a:noFill/>
                  </a:rPr>
                  <a:t> </a:t>
                </a:r>
              </a:p>
            </p:txBody>
          </p:sp>
        </mc:Fallback>
      </mc:AlternateContent>
      <p:sp>
        <p:nvSpPr>
          <p:cNvPr id="10" name="Text Box 36"/>
          <p:cNvSpPr txBox="1">
            <a:spLocks noChangeArrowheads="1"/>
          </p:cNvSpPr>
          <p:nvPr/>
        </p:nvSpPr>
        <p:spPr bwMode="auto">
          <a:xfrm>
            <a:off x="971600" y="1784544"/>
            <a:ext cx="3528392" cy="46166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for charged particles</a:t>
            </a:r>
          </a:p>
        </p:txBody>
      </p:sp>
      <p:sp>
        <p:nvSpPr>
          <p:cNvPr id="11" name="Text Box 36"/>
          <p:cNvSpPr txBox="1">
            <a:spLocks noChangeArrowheads="1"/>
          </p:cNvSpPr>
          <p:nvPr/>
        </p:nvSpPr>
        <p:spPr bwMode="auto">
          <a:xfrm>
            <a:off x="971600" y="2942331"/>
            <a:ext cx="3636000" cy="46166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for conductors</a:t>
            </a:r>
          </a:p>
        </p:txBody>
      </p:sp>
      <mc:AlternateContent xmlns:mc="http://schemas.openxmlformats.org/markup-compatibility/2006">
        <mc:Choice xmlns:a14="http://schemas.microsoft.com/office/drawing/2010/main" Requires="a14">
          <p:sp>
            <p:nvSpPr>
              <p:cNvPr id="12" name="TextBox 11"/>
              <p:cNvSpPr txBox="1"/>
              <p:nvPr/>
            </p:nvSpPr>
            <p:spPr>
              <a:xfrm>
                <a:off x="971600" y="2519138"/>
                <a:ext cx="1328056" cy="783420"/>
              </a:xfrm>
              <a:prstGeom prst="rect">
                <a:avLst/>
              </a:prstGeom>
              <a:noFill/>
            </p:spPr>
            <p:txBody>
              <a:bodyPr wrap="none" lIns="0" tIns="0" rIns="0" bIns="0" rtlCol="0">
                <a:spAutoFit/>
              </a:bodyPr>
              <a:lstStyle/>
              <a:p>
                <a:pPr/>
                <a14:m>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𝐹</m:t>
                        </m:r>
                      </m:e>
                    </m:acc>
                    <m:r>
                      <a:rPr lang="en-GB" b="0" i="1" smtClean="0">
                        <a:latin typeface="Cambria Math" panose="02040503050406030204" pitchFamily="18" charset="0"/>
                      </a:rPr>
                      <m:t>=</m:t>
                    </m:r>
                    <m:acc>
                      <m:accPr>
                        <m:chr m:val="⃗"/>
                        <m:ctrlPr>
                          <a:rPr lang="en-GB" b="0" i="1">
                            <a:latin typeface="Cambria Math" panose="02040503050406030204" pitchFamily="18" charset="0"/>
                          </a:rPr>
                        </m:ctrlPr>
                      </m:accPr>
                      <m:e>
                        <m:r>
                          <a:rPr lang="en-GB" b="0">
                            <a:latin typeface="Cambria Math" panose="02040503050406030204" pitchFamily="18" charset="0"/>
                          </a:rPr>
                          <m:t>𝐵</m:t>
                        </m:r>
                      </m:e>
                    </m:acc>
                  </m:oMath>
                </a14:m>
                <a:r>
                  <a:rPr lang="en-GB" b="0" i="1" dirty="0">
                    <a:latin typeface="Cambria Math" panose="02040503050406030204" pitchFamily="18" charset="0"/>
                  </a:rPr>
                  <a:t> x </a:t>
                </a:r>
                <a14:m>
                  <m:oMath xmlns:m="http://schemas.openxmlformats.org/officeDocument/2006/math">
                    <m:acc>
                      <m:accPr>
                        <m:chr m:val="⃗"/>
                        <m:ctrlPr>
                          <a:rPr lang="en-GB" b="0">
                            <a:latin typeface="Cambria Math" panose="02040503050406030204" pitchFamily="18" charset="0"/>
                          </a:rPr>
                        </m:ctrlPr>
                      </m:accPr>
                      <m:e>
                        <m:r>
                          <a:rPr lang="fr-CH" b="0">
                            <a:latin typeface="Cambria Math" panose="02040503050406030204" pitchFamily="18" charset="0"/>
                            <a:ea typeface="Cambria Math" panose="02040503050406030204" pitchFamily="18" charset="0"/>
                          </a:rPr>
                          <m:t>𝐼</m:t>
                        </m:r>
                      </m:e>
                    </m:acc>
                    <m:r>
                      <a:rPr lang="fr-CH" b="0">
                        <a:latin typeface="Cambria Math" panose="02040503050406030204" pitchFamily="18" charset="0"/>
                        <a:ea typeface="Cambria Math" panose="02040503050406030204" pitchFamily="18" charset="0"/>
                      </a:rPr>
                      <m:t>𝑙</m:t>
                    </m:r>
                  </m:oMath>
                </a14:m>
                <a:br>
                  <a:rPr lang="en-GB" b="0" i="1" dirty="0">
                    <a:latin typeface="Cambria Math" panose="02040503050406030204" pitchFamily="18" charset="0"/>
                  </a:rPr>
                </a:br>
                <a:endParaRPr lang="en-GB" b="0" dirty="0"/>
              </a:p>
            </p:txBody>
          </p:sp>
        </mc:Choice>
        <mc:Fallback>
          <p:sp>
            <p:nvSpPr>
              <p:cNvPr id="12" name="TextBox 11"/>
              <p:cNvSpPr txBox="1">
                <a:spLocks noRot="1" noChangeAspect="1" noMove="1" noResize="1" noEditPoints="1" noAdjustHandles="1" noChangeArrowheads="1" noChangeShapeType="1" noTextEdit="1"/>
              </p:cNvSpPr>
              <p:nvPr/>
            </p:nvSpPr>
            <p:spPr>
              <a:xfrm>
                <a:off x="971600" y="2519138"/>
                <a:ext cx="1328056" cy="783420"/>
              </a:xfrm>
              <a:prstGeom prst="rect">
                <a:avLst/>
              </a:prstGeom>
              <a:blipFill>
                <a:blip r:embed="rId4"/>
                <a:stretch>
                  <a:fillRect t="-6202"/>
                </a:stretch>
              </a:blipFill>
            </p:spPr>
            <p:txBody>
              <a:bodyPr/>
              <a:lstStyle/>
              <a:p>
                <a:r>
                  <a:rPr lang="en-GB">
                    <a:noFill/>
                  </a:rPr>
                  <a:t> </a:t>
                </a:r>
              </a:p>
            </p:txBody>
          </p:sp>
        </mc:Fallback>
      </mc:AlternateContent>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5576" y="3676926"/>
            <a:ext cx="1591842" cy="2448272"/>
          </a:xfrm>
          <a:prstGeom prst="rect">
            <a:avLst/>
          </a:prstGeom>
        </p:spPr>
      </p:pic>
      <p:sp>
        <p:nvSpPr>
          <p:cNvPr id="9" name="Text Box 36"/>
          <p:cNvSpPr txBox="1">
            <a:spLocks noChangeArrowheads="1"/>
          </p:cNvSpPr>
          <p:nvPr/>
        </p:nvSpPr>
        <p:spPr bwMode="auto">
          <a:xfrm>
            <a:off x="-572739" y="6297058"/>
            <a:ext cx="4248472" cy="40011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Oliver Heaviside</a:t>
            </a:r>
          </a:p>
        </p:txBody>
      </p:sp>
      <p:sp>
        <p:nvSpPr>
          <p:cNvPr id="13" name="Text Box 36"/>
          <p:cNvSpPr txBox="1">
            <a:spLocks noChangeArrowheads="1"/>
          </p:cNvSpPr>
          <p:nvPr/>
        </p:nvSpPr>
        <p:spPr bwMode="auto">
          <a:xfrm>
            <a:off x="2057304" y="6268863"/>
            <a:ext cx="4248472" cy="40011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Hendrik Lorentz</a:t>
            </a:r>
          </a:p>
        </p:txBody>
      </p:sp>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28831" y="3648731"/>
            <a:ext cx="1747225" cy="2448272"/>
          </a:xfrm>
          <a:prstGeom prst="rect">
            <a:avLst/>
          </a:prstGeom>
        </p:spPr>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46476" y="3607512"/>
            <a:ext cx="2435852" cy="2633156"/>
          </a:xfrm>
          <a:prstGeom prst="rect">
            <a:avLst/>
          </a:prstGeom>
        </p:spPr>
      </p:pic>
      <p:sp>
        <p:nvSpPr>
          <p:cNvPr id="14" name="Text Box 36"/>
          <p:cNvSpPr txBox="1">
            <a:spLocks noChangeArrowheads="1"/>
          </p:cNvSpPr>
          <p:nvPr/>
        </p:nvSpPr>
        <p:spPr bwMode="auto">
          <a:xfrm>
            <a:off x="5076056" y="6268863"/>
            <a:ext cx="4248472" cy="40011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Pierre-Simon, marquis de Laplace </a:t>
            </a:r>
          </a:p>
        </p:txBody>
      </p:sp>
      <p:grpSp>
        <p:nvGrpSpPr>
          <p:cNvPr id="2" name="Group 1">
            <a:extLst>
              <a:ext uri="{FF2B5EF4-FFF2-40B4-BE49-F238E27FC236}">
                <a16:creationId xmlns:a16="http://schemas.microsoft.com/office/drawing/2014/main" id="{2760DC2E-E4D1-CB99-019A-66DAAEEA6A12}"/>
              </a:ext>
            </a:extLst>
          </p:cNvPr>
          <p:cNvGrpSpPr/>
          <p:nvPr/>
        </p:nvGrpSpPr>
        <p:grpSpPr>
          <a:xfrm>
            <a:off x="5864882" y="937617"/>
            <a:ext cx="2279420" cy="1570350"/>
            <a:chOff x="6510290" y="879374"/>
            <a:chExt cx="2560759" cy="1840164"/>
          </a:xfrm>
        </p:grpSpPr>
        <p:pic>
          <p:nvPicPr>
            <p:cNvPr id="5" name="Picture 2" descr="C:\Users\Martin\Desktop\Desktop\Septa\Pictures\RightHandRuleAxes.png">
              <a:extLst>
                <a:ext uri="{FF2B5EF4-FFF2-40B4-BE49-F238E27FC236}">
                  <a16:creationId xmlns:a16="http://schemas.microsoft.com/office/drawing/2014/main" id="{A36F854F-60A3-ABDF-05B4-105A32B82E04}"/>
                </a:ext>
              </a:extLst>
            </p:cNvPr>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6200000" flipV="1">
              <a:off x="6691998" y="738060"/>
              <a:ext cx="1799770" cy="2163185"/>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Straight Arrow Connector 14">
              <a:extLst>
                <a:ext uri="{FF2B5EF4-FFF2-40B4-BE49-F238E27FC236}">
                  <a16:creationId xmlns:a16="http://schemas.microsoft.com/office/drawing/2014/main" id="{726C3B35-2F7A-79A6-21D7-54FD0ED78A36}"/>
                </a:ext>
              </a:extLst>
            </p:cNvPr>
            <p:cNvCxnSpPr/>
            <p:nvPr/>
          </p:nvCxnSpPr>
          <p:spPr>
            <a:xfrm flipH="1" flipV="1">
              <a:off x="7774485" y="886332"/>
              <a:ext cx="1915" cy="381001"/>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C241ECD-A70A-1CD5-DD54-0D1C08A78A18}"/>
                </a:ext>
              </a:extLst>
            </p:cNvPr>
            <p:cNvCxnSpPr>
              <a:cxnSpLocks/>
            </p:cNvCxnSpPr>
            <p:nvPr/>
          </p:nvCxnSpPr>
          <p:spPr>
            <a:xfrm>
              <a:off x="8629111" y="1905462"/>
              <a:ext cx="441938"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9FA32238-D829-471F-9DB0-E19240C98BDA}"/>
                </a:ext>
              </a:extLst>
            </p:cNvPr>
            <p:cNvGrpSpPr/>
            <p:nvPr/>
          </p:nvGrpSpPr>
          <p:grpSpPr>
            <a:xfrm>
              <a:off x="7673662" y="2342276"/>
              <a:ext cx="274321" cy="274320"/>
              <a:chOff x="5387359" y="1987394"/>
              <a:chExt cx="381002" cy="381000"/>
            </a:xfrm>
          </p:grpSpPr>
          <p:sp>
            <p:nvSpPr>
              <p:cNvPr id="21" name="Oval 20">
                <a:extLst>
                  <a:ext uri="{FF2B5EF4-FFF2-40B4-BE49-F238E27FC236}">
                    <a16:creationId xmlns:a16="http://schemas.microsoft.com/office/drawing/2014/main" id="{88AC0E9B-3298-102F-0BF3-370A917B07E8}"/>
                  </a:ext>
                </a:extLst>
              </p:cNvPr>
              <p:cNvSpPr/>
              <p:nvPr/>
            </p:nvSpPr>
            <p:spPr>
              <a:xfrm>
                <a:off x="5387359" y="1987394"/>
                <a:ext cx="381002"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6928797A-76A4-7D08-D699-93BD112A5EED}"/>
                  </a:ext>
                </a:extLst>
              </p:cNvPr>
              <p:cNvSpPr/>
              <p:nvPr/>
            </p:nvSpPr>
            <p:spPr>
              <a:xfrm>
                <a:off x="5555005" y="2155034"/>
                <a:ext cx="45720" cy="45720"/>
              </a:xfrm>
              <a:prstGeom prst="ellipse">
                <a:avLst/>
              </a:prstGeom>
              <a:solidFill>
                <a:srgbClr val="00B05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E4D07B9F-9B4D-535D-F356-6CA88D2D5BF8}"/>
                    </a:ext>
                  </a:extLst>
                </p:cNvPr>
                <p:cNvSpPr txBox="1"/>
                <p:nvPr/>
              </p:nvSpPr>
              <p:spPr>
                <a:xfrm>
                  <a:off x="7753321" y="879374"/>
                  <a:ext cx="412756" cy="43181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smtClean="0">
                                <a:solidFill>
                                  <a:srgbClr val="00B050"/>
                                </a:solidFill>
                                <a:latin typeface="Cambria Math" panose="02040503050406030204" pitchFamily="18" charset="0"/>
                              </a:rPr>
                            </m:ctrlPr>
                          </m:accPr>
                          <m:e>
                            <m:r>
                              <a:rPr lang="en-US" sz="1600" b="1" i="1" smtClean="0">
                                <a:solidFill>
                                  <a:srgbClr val="00B050"/>
                                </a:solidFill>
                                <a:latin typeface="Cambria Math"/>
                              </a:rPr>
                              <m:t>𝑭</m:t>
                            </m:r>
                          </m:e>
                        </m:acc>
                      </m:oMath>
                    </m:oMathPara>
                  </a14:m>
                  <a:endParaRPr lang="en-US" sz="1600" b="1" dirty="0"/>
                </a:p>
              </p:txBody>
            </p:sp>
          </mc:Choice>
          <mc:Fallback>
            <p:sp>
              <p:nvSpPr>
                <p:cNvPr id="18" name="TextBox 17">
                  <a:extLst>
                    <a:ext uri="{FF2B5EF4-FFF2-40B4-BE49-F238E27FC236}">
                      <a16:creationId xmlns:a16="http://schemas.microsoft.com/office/drawing/2014/main" id="{E4D07B9F-9B4D-535D-F356-6CA88D2D5BF8}"/>
                    </a:ext>
                  </a:extLst>
                </p:cNvPr>
                <p:cNvSpPr txBox="1">
                  <a:spLocks noRot="1" noChangeAspect="1" noMove="1" noResize="1" noEditPoints="1" noAdjustHandles="1" noChangeArrowheads="1" noChangeShapeType="1" noTextEdit="1"/>
                </p:cNvSpPr>
                <p:nvPr/>
              </p:nvSpPr>
              <p:spPr>
                <a:xfrm>
                  <a:off x="7753321" y="879374"/>
                  <a:ext cx="412756" cy="431814"/>
                </a:xfrm>
                <a:prstGeom prst="rect">
                  <a:avLst/>
                </a:prstGeom>
                <a:blipFill>
                  <a:blip r:embed="rId9"/>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0" name="TextBox 19">
                  <a:extLst>
                    <a:ext uri="{FF2B5EF4-FFF2-40B4-BE49-F238E27FC236}">
                      <a16:creationId xmlns:a16="http://schemas.microsoft.com/office/drawing/2014/main" id="{1677A74A-D6A7-3671-8E04-727EBB9EC7DA}"/>
                    </a:ext>
                  </a:extLst>
                </p:cNvPr>
                <p:cNvSpPr txBox="1"/>
                <p:nvPr/>
              </p:nvSpPr>
              <p:spPr>
                <a:xfrm>
                  <a:off x="8570033" y="1441285"/>
                  <a:ext cx="432565" cy="43181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smtClean="0">
                                <a:solidFill>
                                  <a:srgbClr val="0070C0"/>
                                </a:solidFill>
                                <a:latin typeface="Cambria Math" panose="02040503050406030204" pitchFamily="18" charset="0"/>
                              </a:rPr>
                            </m:ctrlPr>
                          </m:accPr>
                          <m:e>
                            <m:r>
                              <a:rPr lang="en-US" sz="1600" b="1" i="1" smtClean="0">
                                <a:solidFill>
                                  <a:srgbClr val="0070C0"/>
                                </a:solidFill>
                                <a:latin typeface="Cambria Math"/>
                              </a:rPr>
                              <m:t>𝑩</m:t>
                            </m:r>
                          </m:e>
                        </m:acc>
                      </m:oMath>
                    </m:oMathPara>
                  </a14:m>
                  <a:endParaRPr lang="en-US" sz="1600" b="1" dirty="0"/>
                </a:p>
              </p:txBody>
            </p:sp>
          </mc:Choice>
          <mc:Fallback>
            <p:sp>
              <p:nvSpPr>
                <p:cNvPr id="20" name="TextBox 19">
                  <a:extLst>
                    <a:ext uri="{FF2B5EF4-FFF2-40B4-BE49-F238E27FC236}">
                      <a16:creationId xmlns:a16="http://schemas.microsoft.com/office/drawing/2014/main" id="{1677A74A-D6A7-3671-8E04-727EBB9EC7DA}"/>
                    </a:ext>
                  </a:extLst>
                </p:cNvPr>
                <p:cNvSpPr txBox="1">
                  <a:spLocks noRot="1" noChangeAspect="1" noMove="1" noResize="1" noEditPoints="1" noAdjustHandles="1" noChangeArrowheads="1" noChangeShapeType="1" noTextEdit="1"/>
                </p:cNvSpPr>
                <p:nvPr/>
              </p:nvSpPr>
              <p:spPr>
                <a:xfrm>
                  <a:off x="8570033" y="1441285"/>
                  <a:ext cx="432565" cy="431814"/>
                </a:xfrm>
                <a:prstGeom prst="rect">
                  <a:avLst/>
                </a:prstGeom>
                <a:blipFill>
                  <a:blip r:embed="rId10"/>
                  <a:stretch>
                    <a:fillRect/>
                  </a:stretch>
                </a:blipFill>
              </p:spPr>
              <p:txBody>
                <a:bodyPr/>
                <a:lstStyle/>
                <a:p>
                  <a:r>
                    <a:rPr lang="en-GB">
                      <a:noFill/>
                    </a:rPr>
                    <a:t> </a:t>
                  </a:r>
                </a:p>
              </p:txBody>
            </p:sp>
          </mc:Fallback>
        </mc:AlternateContent>
      </p:grpSp>
      <mc:AlternateContent xmlns:mc="http://schemas.openxmlformats.org/markup-compatibility/2006">
        <mc:Choice xmlns:a14="http://schemas.microsoft.com/office/drawing/2010/main" Requires="a14">
          <p:sp>
            <p:nvSpPr>
              <p:cNvPr id="24" name="TextBox 23">
                <a:extLst>
                  <a:ext uri="{FF2B5EF4-FFF2-40B4-BE49-F238E27FC236}">
                    <a16:creationId xmlns:a16="http://schemas.microsoft.com/office/drawing/2014/main" id="{4557B826-7681-AA42-2139-C23090D5329A}"/>
                  </a:ext>
                </a:extLst>
              </p:cNvPr>
              <p:cNvSpPr txBox="1"/>
              <p:nvPr/>
            </p:nvSpPr>
            <p:spPr>
              <a:xfrm>
                <a:off x="3581396" y="2688627"/>
                <a:ext cx="5455099" cy="745269"/>
              </a:xfrm>
              <a:prstGeom prst="rect">
                <a:avLst/>
              </a:prstGeom>
              <a:noFill/>
            </p:spPr>
            <p:txBody>
              <a:bodyPr wrap="square">
                <a:spAutoFit/>
              </a:bodyPr>
              <a:lstStyle/>
              <a:p>
                <a:pPr algn="ctr"/>
                <a:r>
                  <a:rPr lang="en-GB" sz="2000" b="0" i="0" dirty="0">
                    <a:latin typeface="Calibri" panose="020F0502020204030204" pitchFamily="34" charset="0"/>
                    <a:ea typeface="Calibri" panose="020F0502020204030204" pitchFamily="34" charset="0"/>
                    <a:cs typeface="Calibri" panose="020F0502020204030204" pitchFamily="34" charset="0"/>
                  </a:rPr>
                  <a:t>My mnemonic: “F.B.I.” </a:t>
                </a:r>
              </a:p>
              <a:p>
                <a:pPr algn="ctr"/>
                <a14:m>
                  <m:oMath xmlns:m="http://schemas.openxmlformats.org/officeDocument/2006/math">
                    <m:acc>
                      <m:accPr>
                        <m:chr m:val="⃑"/>
                        <m:ctrlPr>
                          <a:rPr lang="en-GB" sz="2000" b="0" i="0" smtClean="0">
                            <a:solidFill>
                              <a:schemeClr val="tx1"/>
                            </a:solidFill>
                            <a:latin typeface="Cambria Math" panose="02040503050406030204" pitchFamily="18" charset="0"/>
                          </a:rPr>
                        </m:ctrlPr>
                      </m:accPr>
                      <m:e>
                        <m:r>
                          <m:rPr>
                            <m:sty m:val="p"/>
                          </m:rPr>
                          <a:rPr lang="en-GB" sz="2000" b="0" i="0" smtClean="0">
                            <a:solidFill>
                              <a:schemeClr val="tx1"/>
                            </a:solidFill>
                            <a:latin typeface="Cambria Math" panose="02040503050406030204" pitchFamily="18" charset="0"/>
                          </a:rPr>
                          <m:t>v</m:t>
                        </m:r>
                      </m:e>
                    </m:acc>
                  </m:oMath>
                </a14:m>
                <a:r>
                  <a:rPr lang="en-GB" sz="2000" b="0" i="0" dirty="0">
                    <a:latin typeface="Calibri" panose="020F0502020204030204" pitchFamily="34" charset="0"/>
                    <a:ea typeface="Calibri" panose="020F0502020204030204" pitchFamily="34" charset="0"/>
                    <a:cs typeface="Calibri" panose="020F0502020204030204" pitchFamily="34" charset="0"/>
                  </a:rPr>
                  <a:t> and </a:t>
                </a:r>
                <a14:m>
                  <m:oMath xmlns:m="http://schemas.openxmlformats.org/officeDocument/2006/math">
                    <m:acc>
                      <m:accPr>
                        <m:chr m:val="⃑"/>
                        <m:ctrlPr>
                          <a:rPr lang="en-GB" sz="2000" b="0" i="0">
                            <a:latin typeface="Cambria Math" panose="02040503050406030204" pitchFamily="18" charset="0"/>
                          </a:rPr>
                        </m:ctrlPr>
                      </m:accPr>
                      <m:e>
                        <m:r>
                          <m:rPr>
                            <m:sty m:val="p"/>
                          </m:rPr>
                          <a:rPr lang="fr-CH" sz="2000" b="0" i="0" smtClean="0">
                            <a:latin typeface="Cambria Math" panose="02040503050406030204" pitchFamily="18" charset="0"/>
                          </a:rPr>
                          <m:t>I</m:t>
                        </m:r>
                      </m:e>
                    </m:acc>
                  </m:oMath>
                </a14:m>
                <a:r>
                  <a:rPr lang="en-GB" sz="2000" b="0" i="0" dirty="0">
                    <a:latin typeface="Calibri" panose="020F0502020204030204" pitchFamily="34" charset="0"/>
                    <a:ea typeface="Calibri" panose="020F0502020204030204" pitchFamily="34" charset="0"/>
                    <a:cs typeface="Calibri" panose="020F0502020204030204" pitchFamily="34" charset="0"/>
                  </a:rPr>
                  <a:t> are a flow (current) of positive charges</a:t>
                </a:r>
              </a:p>
            </p:txBody>
          </p:sp>
        </mc:Choice>
        <mc:Fallback>
          <p:sp>
            <p:nvSpPr>
              <p:cNvPr id="24" name="TextBox 23">
                <a:extLst>
                  <a:ext uri="{FF2B5EF4-FFF2-40B4-BE49-F238E27FC236}">
                    <a16:creationId xmlns:a16="http://schemas.microsoft.com/office/drawing/2014/main" id="{4557B826-7681-AA42-2139-C23090D5329A}"/>
                  </a:ext>
                </a:extLst>
              </p:cNvPr>
              <p:cNvSpPr txBox="1">
                <a:spLocks noRot="1" noChangeAspect="1" noMove="1" noResize="1" noEditPoints="1" noAdjustHandles="1" noChangeArrowheads="1" noChangeShapeType="1" noTextEdit="1"/>
              </p:cNvSpPr>
              <p:nvPr/>
            </p:nvSpPr>
            <p:spPr>
              <a:xfrm>
                <a:off x="3581396" y="2688627"/>
                <a:ext cx="5455099" cy="745269"/>
              </a:xfrm>
              <a:prstGeom prst="rect">
                <a:avLst/>
              </a:prstGeom>
              <a:blipFill>
                <a:blip r:embed="rId11"/>
                <a:stretch>
                  <a:fillRect t="-4098" b="-13934"/>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6" name="TextBox 25">
                <a:extLst>
                  <a:ext uri="{FF2B5EF4-FFF2-40B4-BE49-F238E27FC236}">
                    <a16:creationId xmlns:a16="http://schemas.microsoft.com/office/drawing/2014/main" id="{F3935939-1441-779F-73B3-D7A9B562B6FD}"/>
                  </a:ext>
                </a:extLst>
              </p:cNvPr>
              <p:cNvSpPr txBox="1"/>
              <p:nvPr/>
            </p:nvSpPr>
            <p:spPr>
              <a:xfrm>
                <a:off x="7177662" y="2147839"/>
                <a:ext cx="755335"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smtClean="0">
                              <a:solidFill>
                                <a:srgbClr val="FF0000"/>
                              </a:solidFill>
                              <a:latin typeface="Cambria Math" panose="02040503050406030204" pitchFamily="18" charset="0"/>
                            </a:rPr>
                          </m:ctrlPr>
                        </m:accPr>
                        <m:e>
                          <m:r>
                            <a:rPr lang="en-US" sz="1600">
                              <a:solidFill>
                                <a:srgbClr val="FF0000"/>
                              </a:solidFill>
                              <a:latin typeface="Cambria Math"/>
                            </a:rPr>
                            <m:t>𝒗</m:t>
                          </m:r>
                        </m:e>
                      </m:acc>
                      <m:r>
                        <a:rPr lang="fr-CH" sz="1600" b="1" i="1" smtClean="0">
                          <a:solidFill>
                            <a:srgbClr val="FF0000"/>
                          </a:solidFill>
                          <a:latin typeface="Cambria Math" panose="02040503050406030204" pitchFamily="18" charset="0"/>
                        </a:rPr>
                        <m:t> </m:t>
                      </m:r>
                      <m:r>
                        <a:rPr lang="fr-CH" sz="1600" b="1" i="1" smtClean="0">
                          <a:solidFill>
                            <a:srgbClr val="FF0000"/>
                          </a:solidFill>
                          <a:latin typeface="Cambria Math" panose="02040503050406030204" pitchFamily="18" charset="0"/>
                        </a:rPr>
                        <m:t>𝒐𝒓</m:t>
                      </m:r>
                      <m:r>
                        <a:rPr lang="fr-CH" sz="1600" b="1" i="1" smtClean="0">
                          <a:solidFill>
                            <a:srgbClr val="FF0000"/>
                          </a:solidFill>
                          <a:latin typeface="Cambria Math" panose="02040503050406030204" pitchFamily="18" charset="0"/>
                        </a:rPr>
                        <m:t> </m:t>
                      </m:r>
                      <m:acc>
                        <m:accPr>
                          <m:chr m:val="⃗"/>
                          <m:ctrlPr>
                            <a:rPr lang="en-US" sz="1600" b="1" i="1" smtClean="0">
                              <a:solidFill>
                                <a:srgbClr val="FF0000"/>
                              </a:solidFill>
                              <a:latin typeface="Cambria Math" panose="02040503050406030204" pitchFamily="18" charset="0"/>
                            </a:rPr>
                          </m:ctrlPr>
                        </m:accPr>
                        <m:e>
                          <m:r>
                            <a:rPr lang="fr-CH" sz="1600" b="1" i="1" smtClean="0">
                              <a:solidFill>
                                <a:srgbClr val="FF0000"/>
                              </a:solidFill>
                              <a:latin typeface="Cambria Math" panose="02040503050406030204" pitchFamily="18" charset="0"/>
                            </a:rPr>
                            <m:t>𝒊</m:t>
                          </m:r>
                        </m:e>
                      </m:acc>
                    </m:oMath>
                  </m:oMathPara>
                </a14:m>
                <a:endParaRPr lang="en-US" sz="1600" b="1" dirty="0"/>
              </a:p>
            </p:txBody>
          </p:sp>
        </mc:Choice>
        <mc:Fallback>
          <p:sp>
            <p:nvSpPr>
              <p:cNvPr id="26" name="TextBox 25">
                <a:extLst>
                  <a:ext uri="{FF2B5EF4-FFF2-40B4-BE49-F238E27FC236}">
                    <a16:creationId xmlns:a16="http://schemas.microsoft.com/office/drawing/2014/main" id="{F3935939-1441-779F-73B3-D7A9B562B6FD}"/>
                  </a:ext>
                </a:extLst>
              </p:cNvPr>
              <p:cNvSpPr txBox="1">
                <a:spLocks noRot="1" noChangeAspect="1" noMove="1" noResize="1" noEditPoints="1" noAdjustHandles="1" noChangeArrowheads="1" noChangeShapeType="1" noTextEdit="1"/>
              </p:cNvSpPr>
              <p:nvPr/>
            </p:nvSpPr>
            <p:spPr>
              <a:xfrm>
                <a:off x="7177662" y="2147839"/>
                <a:ext cx="755335" cy="338554"/>
              </a:xfrm>
              <a:prstGeom prst="rect">
                <a:avLst/>
              </a:prstGeom>
              <a:blipFill>
                <a:blip r:embed="rId12"/>
                <a:stretch>
                  <a:fillRect t="-12500" r="-31452"/>
                </a:stretch>
              </a:blipFill>
            </p:spPr>
            <p:txBody>
              <a:bodyPr/>
              <a:lstStyle/>
              <a:p>
                <a:r>
                  <a:rPr lang="en-GB">
                    <a:noFill/>
                  </a:rPr>
                  <a:t> </a:t>
                </a:r>
              </a:p>
            </p:txBody>
          </p:sp>
        </mc:Fallback>
      </mc:AlternateContent>
    </p:spTree>
    <p:extLst>
      <p:ext uri="{BB962C8B-B14F-4D97-AF65-F5344CB8AC3E}">
        <p14:creationId xmlns:p14="http://schemas.microsoft.com/office/powerpoint/2010/main" val="26408464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In synchrotrons / transfer lines magnets, the B field seen from the beam is often expressed as a series of multipoles</a:t>
            </a:r>
          </a:p>
        </p:txBody>
      </p:sp>
      <mc:AlternateContent xmlns:mc="http://schemas.openxmlformats.org/markup-compatibility/2006" xmlns:a14="http://schemas.microsoft.com/office/drawing/2010/main">
        <mc:Choice Requires="a14">
          <p:sp>
            <p:nvSpPr>
              <p:cNvPr id="3" name="Rectangle 2"/>
              <p:cNvSpPr/>
              <p:nvPr/>
            </p:nvSpPr>
            <p:spPr>
              <a:xfrm>
                <a:off x="251520" y="1383735"/>
                <a:ext cx="7139929"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𝑟</m:t>
                          </m:r>
                        </m:sub>
                      </m:sSub>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𝑟</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d>
                            <m:dPr>
                              <m:begChr m:val="["/>
                              <m:endChr m:val="]"/>
                              <m:ctrlPr>
                                <a:rPr lang="en-GB" sz="2000" i="1">
                                  <a:latin typeface="Cambria Math" panose="02040503050406030204" pitchFamily="18" charset="0"/>
                                </a:rPr>
                              </m:ctrlPr>
                            </m:dPr>
                            <m:e>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i="0">
                                      <a:latin typeface="Cambria Math" panose="02040503050406030204" pitchFamily="18" charset="0"/>
                                    </a:rPr>
                                    <m:t>sin</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𝐴</m:t>
                                  </m:r>
                                </m:e>
                                <m:sub>
                                  <m:r>
                                    <a:rPr lang="en-GB" sz="2000">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i="0">
                                      <a:latin typeface="Cambria Math" panose="02040503050406030204" pitchFamily="18" charset="0"/>
                                    </a:rPr>
                                    <m:t>cos</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e>
                          </m:d>
                        </m:e>
                      </m:nary>
                    </m:oMath>
                  </m:oMathPara>
                </a14:m>
                <a:endParaRPr lang="en-GB" sz="2000" dirty="0"/>
              </a:p>
            </p:txBody>
          </p:sp>
        </mc:Choice>
        <mc:Fallback xmlns="">
          <p:sp>
            <p:nvSpPr>
              <p:cNvPr id="3" name="Rectangle 2"/>
              <p:cNvSpPr>
                <a:spLocks noRot="1" noChangeAspect="1" noMove="1" noResize="1" noEditPoints="1" noAdjustHandles="1" noChangeArrowheads="1" noChangeShapeType="1" noTextEdit="1"/>
              </p:cNvSpPr>
              <p:nvPr/>
            </p:nvSpPr>
            <p:spPr>
              <a:xfrm>
                <a:off x="251520" y="1383735"/>
                <a:ext cx="7139929" cy="931537"/>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251520" y="2713487"/>
                <a:ext cx="7139929"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smtClean="0">
                              <a:latin typeface="Cambria Math" panose="02040503050406030204" pitchFamily="18" charset="0"/>
                            </a:rPr>
                          </m:ctrlPr>
                        </m:sSubPr>
                        <m:e>
                          <m:r>
                            <a:rPr lang="en-GB" sz="2000">
                              <a:latin typeface="Cambria Math" panose="02040503050406030204" pitchFamily="18" charset="0"/>
                            </a:rPr>
                            <m:t>𝐵</m:t>
                          </m:r>
                        </m:e>
                        <m:sub>
                          <m:r>
                            <a:rPr lang="en-GB" sz="2000" b="0" i="1" smtClean="0">
                              <a:latin typeface="Cambria Math" panose="02040503050406030204" pitchFamily="18" charset="0"/>
                              <a:ea typeface="Cambria Math" panose="02040503050406030204" pitchFamily="18" charset="0"/>
                            </a:rPr>
                            <m:t>𝜃</m:t>
                          </m:r>
                        </m:sub>
                      </m:sSub>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𝑟</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d>
                            <m:dPr>
                              <m:begChr m:val="["/>
                              <m:endChr m:val="]"/>
                              <m:ctrlPr>
                                <a:rPr lang="en-GB" sz="2000" i="1">
                                  <a:latin typeface="Cambria Math" panose="02040503050406030204" pitchFamily="18" charset="0"/>
                                </a:rPr>
                              </m:ctrlPr>
                            </m:dPr>
                            <m:e>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b="0" i="0" smtClean="0">
                                      <a:latin typeface="Cambria Math" panose="02040503050406030204" pitchFamily="18" charset="0"/>
                                    </a:rPr>
                                    <m:t>cos</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r>
                                <a:rPr lang="en-GB" sz="2000" b="1" i="0" smtClean="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𝐴</m:t>
                                  </m:r>
                                </m:e>
                                <m:sub>
                                  <m:r>
                                    <a:rPr lang="en-GB" sz="2000">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b="0" i="0" smtClean="0">
                                      <a:latin typeface="Cambria Math" panose="02040503050406030204" pitchFamily="18" charset="0"/>
                                    </a:rPr>
                                    <m:t>sin</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e>
                          </m:d>
                        </m:e>
                      </m:nary>
                    </m:oMath>
                  </m:oMathPara>
                </a14:m>
                <a:endParaRPr lang="en-GB" dirty="0"/>
              </a:p>
            </p:txBody>
          </p:sp>
        </mc:Choice>
        <mc:Fallback xmlns="">
          <p:sp>
            <p:nvSpPr>
              <p:cNvPr id="13" name="Rectangle 12"/>
              <p:cNvSpPr>
                <a:spLocks noRot="1" noChangeAspect="1" noMove="1" noResize="1" noEditPoints="1" noAdjustHandles="1" noChangeArrowheads="1" noChangeShapeType="1" noTextEdit="1"/>
              </p:cNvSpPr>
              <p:nvPr/>
            </p:nvSpPr>
            <p:spPr>
              <a:xfrm>
                <a:off x="251520" y="2713487"/>
                <a:ext cx="7139929" cy="931537"/>
              </a:xfrm>
              <a:prstGeom prst="rect">
                <a:avLst/>
              </a:prstGeom>
              <a:blipFill rotWithShape="0">
                <a:blip r:embed="rId4"/>
                <a:stretch>
                  <a:fillRect/>
                </a:stretch>
              </a:blipFill>
            </p:spPr>
            <p:txBody>
              <a:bodyPr/>
              <a:lstStyle/>
              <a:p>
                <a:r>
                  <a:rPr lang="en-GB">
                    <a:noFill/>
                  </a:rPr>
                  <a:t> </a:t>
                </a:r>
              </a:p>
            </p:txBody>
          </p:sp>
        </mc:Fallback>
      </mc:AlternateContent>
      <p:cxnSp>
        <p:nvCxnSpPr>
          <p:cNvPr id="9" name="Straight Connector 8"/>
          <p:cNvCxnSpPr/>
          <p:nvPr/>
        </p:nvCxnSpPr>
        <p:spPr bwMode="auto">
          <a:xfrm>
            <a:off x="5618680" y="3366253"/>
            <a:ext cx="3024336" cy="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16" name="Straight Connector 15"/>
          <p:cNvCxnSpPr/>
          <p:nvPr/>
        </p:nvCxnSpPr>
        <p:spPr bwMode="auto">
          <a:xfrm flipV="1">
            <a:off x="5618680" y="1566053"/>
            <a:ext cx="0" cy="180020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19" name="Straight Connector 18"/>
          <p:cNvCxnSpPr/>
          <p:nvPr/>
        </p:nvCxnSpPr>
        <p:spPr bwMode="auto">
          <a:xfrm flipV="1">
            <a:off x="5618680" y="2574165"/>
            <a:ext cx="2304256" cy="792088"/>
          </a:xfrm>
          <a:prstGeom prst="line">
            <a:avLst/>
          </a:prstGeom>
          <a:solidFill>
            <a:schemeClr val="accent1"/>
          </a:solidFill>
          <a:ln w="12700" cap="flat" cmpd="sng" algn="ctr">
            <a:solidFill>
              <a:schemeClr val="tx1">
                <a:lumMod val="50000"/>
                <a:lumOff val="50000"/>
              </a:schemeClr>
            </a:solidFill>
            <a:prstDash val="solid"/>
            <a:round/>
            <a:headEnd type="none" w="med" len="med"/>
            <a:tailEnd type="none" w="med" len="lg"/>
          </a:ln>
          <a:effectLst/>
        </p:spPr>
      </p:cxnSp>
      <p:cxnSp>
        <p:nvCxnSpPr>
          <p:cNvPr id="22" name="Straight Connector 21"/>
          <p:cNvCxnSpPr/>
          <p:nvPr/>
        </p:nvCxnSpPr>
        <p:spPr bwMode="auto">
          <a:xfrm flipV="1">
            <a:off x="7922936" y="2319531"/>
            <a:ext cx="740751" cy="254633"/>
          </a:xfrm>
          <a:prstGeom prst="line">
            <a:avLst/>
          </a:prstGeom>
          <a:solidFill>
            <a:schemeClr val="accent1"/>
          </a:solidFill>
          <a:ln w="12700" cap="flat" cmpd="sng" algn="ctr">
            <a:solidFill>
              <a:srgbClr val="0033CC"/>
            </a:solidFill>
            <a:prstDash val="solid"/>
            <a:round/>
            <a:headEnd type="none" w="med" len="med"/>
            <a:tailEnd type="triangle" w="med" len="lg"/>
          </a:ln>
          <a:effectLst/>
        </p:spPr>
      </p:cxnSp>
      <p:cxnSp>
        <p:nvCxnSpPr>
          <p:cNvPr id="27" name="Straight Connector 26"/>
          <p:cNvCxnSpPr/>
          <p:nvPr/>
        </p:nvCxnSpPr>
        <p:spPr bwMode="auto">
          <a:xfrm rot="16200000" flipV="1">
            <a:off x="7425244" y="2076472"/>
            <a:ext cx="740751" cy="254633"/>
          </a:xfrm>
          <a:prstGeom prst="line">
            <a:avLst/>
          </a:prstGeom>
          <a:solidFill>
            <a:schemeClr val="accent1"/>
          </a:solidFill>
          <a:ln w="12700" cap="flat" cmpd="sng" algn="ctr">
            <a:solidFill>
              <a:srgbClr val="0033CC"/>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29" name="Rectangle 28"/>
              <p:cNvSpPr/>
              <p:nvPr/>
            </p:nvSpPr>
            <p:spPr>
              <a:xfrm>
                <a:off x="8571008" y="3294245"/>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i="1" smtClean="0">
                          <a:latin typeface="Cambria Math" panose="02040503050406030204" pitchFamily="18" charset="0"/>
                        </a:rPr>
                        <m:t>𝑥</m:t>
                      </m:r>
                    </m:oMath>
                  </m:oMathPara>
                </a14:m>
                <a:endParaRPr lang="en-GB" sz="2000" dirty="0"/>
              </a:p>
            </p:txBody>
          </p:sp>
        </mc:Choice>
        <mc:Fallback xmlns="">
          <p:sp>
            <p:nvSpPr>
              <p:cNvPr id="29" name="Rectangle 28"/>
              <p:cNvSpPr>
                <a:spLocks noRot="1" noChangeAspect="1" noMove="1" noResize="1" noEditPoints="1" noAdjustHandles="1" noChangeArrowheads="1" noChangeShapeType="1" noTextEdit="1"/>
              </p:cNvSpPr>
              <p:nvPr/>
            </p:nvSpPr>
            <p:spPr>
              <a:xfrm>
                <a:off x="8571008" y="3294245"/>
                <a:ext cx="360040" cy="400110"/>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Rectangle 31"/>
              <p:cNvSpPr/>
              <p:nvPr/>
            </p:nvSpPr>
            <p:spPr>
              <a:xfrm>
                <a:off x="5268532" y="1267575"/>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b="0" i="1" smtClean="0">
                          <a:latin typeface="Cambria Math" panose="02040503050406030204" pitchFamily="18" charset="0"/>
                        </a:rPr>
                        <m:t>𝑦</m:t>
                      </m:r>
                    </m:oMath>
                  </m:oMathPara>
                </a14:m>
                <a:endParaRPr lang="en-GB" sz="2000" b="0" dirty="0"/>
              </a:p>
            </p:txBody>
          </p:sp>
        </mc:Choice>
        <mc:Fallback xmlns="">
          <p:sp>
            <p:nvSpPr>
              <p:cNvPr id="32" name="Rectangle 31"/>
              <p:cNvSpPr>
                <a:spLocks noRot="1" noChangeAspect="1" noMove="1" noResize="1" noEditPoints="1" noAdjustHandles="1" noChangeArrowheads="1" noChangeShapeType="1" noTextEdit="1"/>
              </p:cNvSpPr>
              <p:nvPr/>
            </p:nvSpPr>
            <p:spPr>
              <a:xfrm>
                <a:off x="5268532" y="1267575"/>
                <a:ext cx="360040" cy="400110"/>
              </a:xfrm>
              <a:prstGeom prst="rect">
                <a:avLst/>
              </a:prstGeom>
              <a:blipFill rotWithShape="0">
                <a:blip r:embed="rId6"/>
                <a:stretch>
                  <a:fillRect b="-757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8633476" y="2063985"/>
                <a:ext cx="510524"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𝐵</m:t>
                          </m:r>
                        </m:e>
                        <m:sub>
                          <m:r>
                            <a:rPr lang="en-GB" sz="2000">
                              <a:solidFill>
                                <a:srgbClr val="0033CC"/>
                              </a:solidFill>
                              <a:latin typeface="Cambria Math" panose="02040503050406030204" pitchFamily="18" charset="0"/>
                            </a:rPr>
                            <m:t>𝑟</m:t>
                          </m:r>
                        </m:sub>
                      </m:sSub>
                    </m:oMath>
                  </m:oMathPara>
                </a14:m>
                <a:endParaRPr lang="en-GB" dirty="0"/>
              </a:p>
            </p:txBody>
          </p:sp>
        </mc:Choice>
        <mc:Fallback xmlns="">
          <p:sp>
            <p:nvSpPr>
              <p:cNvPr id="18" name="Rectangle 17"/>
              <p:cNvSpPr>
                <a:spLocks noRot="1" noChangeAspect="1" noMove="1" noResize="1" noEditPoints="1" noAdjustHandles="1" noChangeArrowheads="1" noChangeShapeType="1" noTextEdit="1"/>
              </p:cNvSpPr>
              <p:nvPr/>
            </p:nvSpPr>
            <p:spPr>
              <a:xfrm>
                <a:off x="8633476" y="2063985"/>
                <a:ext cx="510524" cy="400110"/>
              </a:xfrm>
              <a:prstGeom prst="rect">
                <a:avLst/>
              </a:prstGeom>
              <a:blipFill rotWithShape="0">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a:off x="7190154" y="1482843"/>
                <a:ext cx="540596"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𝐵</m:t>
                          </m:r>
                        </m:e>
                        <m:sub>
                          <m:r>
                            <a:rPr lang="en-GB" sz="2000" b="0">
                              <a:solidFill>
                                <a:srgbClr val="0033CC"/>
                              </a:solidFill>
                              <a:latin typeface="Cambria Math" panose="02040503050406030204" pitchFamily="18" charset="0"/>
                              <a:ea typeface="Cambria Math" panose="02040503050406030204" pitchFamily="18" charset="0"/>
                            </a:rPr>
                            <m:t>𝜃</m:t>
                          </m:r>
                        </m:sub>
                      </m:sSub>
                    </m:oMath>
                  </m:oMathPara>
                </a14:m>
                <a:endParaRPr lang="en-GB" dirty="0"/>
              </a:p>
            </p:txBody>
          </p:sp>
        </mc:Choice>
        <mc:Fallback xmlns="">
          <p:sp>
            <p:nvSpPr>
              <p:cNvPr id="20" name="Rectangle 19"/>
              <p:cNvSpPr>
                <a:spLocks noRot="1" noChangeAspect="1" noMove="1" noResize="1" noEditPoints="1" noAdjustHandles="1" noChangeArrowheads="1" noChangeShapeType="1" noTextEdit="1"/>
              </p:cNvSpPr>
              <p:nvPr/>
            </p:nvSpPr>
            <p:spPr>
              <a:xfrm>
                <a:off x="7190154" y="1482843"/>
                <a:ext cx="540596" cy="400110"/>
              </a:xfrm>
              <a:prstGeom prst="rect">
                <a:avLst/>
              </a:prstGeom>
              <a:blipFill rotWithShape="0">
                <a:blip r:embed="rId8"/>
                <a:stretch>
                  <a:fillRect b="-303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Rectangle 32"/>
              <p:cNvSpPr/>
              <p:nvPr/>
            </p:nvSpPr>
            <p:spPr>
              <a:xfrm>
                <a:off x="6649128" y="2560289"/>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b="0" i="1" smtClean="0">
                          <a:solidFill>
                            <a:schemeClr val="tx1">
                              <a:lumMod val="50000"/>
                              <a:lumOff val="50000"/>
                            </a:schemeClr>
                          </a:solidFill>
                          <a:latin typeface="Cambria Math" panose="02040503050406030204" pitchFamily="18" charset="0"/>
                        </a:rPr>
                        <m:t>𝑟</m:t>
                      </m:r>
                    </m:oMath>
                  </m:oMathPara>
                </a14:m>
                <a:endParaRPr lang="en-GB" sz="2000" b="0" dirty="0"/>
              </a:p>
            </p:txBody>
          </p:sp>
        </mc:Choice>
        <mc:Fallback xmlns="">
          <p:sp>
            <p:nvSpPr>
              <p:cNvPr id="33" name="Rectangle 32"/>
              <p:cNvSpPr>
                <a:spLocks noRot="1" noChangeAspect="1" noMove="1" noResize="1" noEditPoints="1" noAdjustHandles="1" noChangeArrowheads="1" noChangeShapeType="1" noTextEdit="1"/>
              </p:cNvSpPr>
              <p:nvPr/>
            </p:nvSpPr>
            <p:spPr>
              <a:xfrm>
                <a:off x="6649128" y="2560289"/>
                <a:ext cx="360040" cy="400110"/>
              </a:xfrm>
              <a:prstGeom prst="rect">
                <a:avLst/>
              </a:prstGeom>
              <a:blipFill rotWithShape="0">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7330191" y="2865266"/>
                <a:ext cx="400559"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smtClean="0">
                          <a:solidFill>
                            <a:schemeClr val="tx1">
                              <a:lumMod val="50000"/>
                              <a:lumOff val="50000"/>
                            </a:schemeClr>
                          </a:solidFill>
                          <a:latin typeface="Cambria Math" panose="02040503050406030204" pitchFamily="18" charset="0"/>
                        </a:rPr>
                        <m:t>𝜃</m:t>
                      </m:r>
                    </m:oMath>
                  </m:oMathPara>
                </a14:m>
                <a:endParaRPr lang="en-GB" sz="2000" dirty="0">
                  <a:solidFill>
                    <a:schemeClr val="tx1">
                      <a:lumMod val="50000"/>
                      <a:lumOff val="50000"/>
                    </a:schemeClr>
                  </a:solidFill>
                </a:endParaRPr>
              </a:p>
            </p:txBody>
          </p:sp>
        </mc:Choice>
        <mc:Fallback xmlns="">
          <p:sp>
            <p:nvSpPr>
              <p:cNvPr id="21" name="Rectangle 20"/>
              <p:cNvSpPr>
                <a:spLocks noRot="1" noChangeAspect="1" noMove="1" noResize="1" noEditPoints="1" noAdjustHandles="1" noChangeArrowheads="1" noChangeShapeType="1" noTextEdit="1"/>
              </p:cNvSpPr>
              <p:nvPr/>
            </p:nvSpPr>
            <p:spPr>
              <a:xfrm>
                <a:off x="7330191" y="2865266"/>
                <a:ext cx="400559" cy="400110"/>
              </a:xfrm>
              <a:prstGeom prst="rect">
                <a:avLst/>
              </a:prstGeom>
              <a:blipFill rotWithShape="0">
                <a:blip r:embed="rId10"/>
                <a:stretch>
                  <a:fillRect/>
                </a:stretch>
              </a:blipFill>
            </p:spPr>
            <p:txBody>
              <a:bodyPr/>
              <a:lstStyle/>
              <a:p>
                <a:r>
                  <a:rPr lang="en-GB">
                    <a:noFill/>
                  </a:rPr>
                  <a:t> </a:t>
                </a:r>
              </a:p>
            </p:txBody>
          </p:sp>
        </mc:Fallback>
      </mc:AlternateContent>
      <p:sp>
        <p:nvSpPr>
          <p:cNvPr id="24" name="Arc 23"/>
          <p:cNvSpPr/>
          <p:nvPr/>
        </p:nvSpPr>
        <p:spPr bwMode="auto">
          <a:xfrm>
            <a:off x="3743399" y="1567769"/>
            <a:ext cx="3600400" cy="3600400"/>
          </a:xfrm>
          <a:prstGeom prst="arc">
            <a:avLst>
              <a:gd name="adj1" fmla="val 20464564"/>
              <a:gd name="adj2" fmla="val 0"/>
            </a:avLst>
          </a:prstGeom>
          <a:noFill/>
          <a:ln w="12700" cap="flat" cmpd="sng" algn="ctr">
            <a:solidFill>
              <a:schemeClr val="tx1">
                <a:lumMod val="50000"/>
                <a:lumOff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23" name="Rectangle 22"/>
              <p:cNvSpPr/>
              <p:nvPr/>
            </p:nvSpPr>
            <p:spPr>
              <a:xfrm>
                <a:off x="611560" y="5017743"/>
                <a:ext cx="6444208"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𝑥</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d>
                            <m:dPr>
                              <m:ctrlPr>
                                <a:rPr lang="en-GB" sz="2000" i="1">
                                  <a:latin typeface="Cambria Math" panose="02040503050406030204" pitchFamily="18" charset="0"/>
                                </a:rPr>
                              </m:ctrlPr>
                            </m:dPr>
                            <m:e>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𝐴</m:t>
                                  </m:r>
                                </m:e>
                                <m:sub>
                                  <m:r>
                                    <a:rPr lang="en-GB" sz="2000">
                                      <a:latin typeface="Cambria Math" panose="02040503050406030204" pitchFamily="18" charset="0"/>
                                    </a:rPr>
                                    <m:t>𝑛</m:t>
                                  </m:r>
                                </m:sub>
                              </m:sSub>
                            </m:e>
                          </m:d>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𝑧</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e>
                      </m:nary>
                    </m:oMath>
                  </m:oMathPara>
                </a14:m>
                <a:endParaRPr lang="en-GB" sz="2000" dirty="0"/>
              </a:p>
            </p:txBody>
          </p:sp>
        </mc:Choice>
        <mc:Fallback xmlns="">
          <p:sp>
            <p:nvSpPr>
              <p:cNvPr id="23" name="Rectangle 22"/>
              <p:cNvSpPr>
                <a:spLocks noRot="1" noChangeAspect="1" noMove="1" noResize="1" noEditPoints="1" noAdjustHandles="1" noChangeArrowheads="1" noChangeShapeType="1" noTextEdit="1"/>
              </p:cNvSpPr>
              <p:nvPr/>
            </p:nvSpPr>
            <p:spPr>
              <a:xfrm>
                <a:off x="611560" y="5017743"/>
                <a:ext cx="6444208" cy="931537"/>
              </a:xfrm>
              <a:prstGeom prst="rect">
                <a:avLst/>
              </a:prstGeom>
              <a:blipFill rotWithShape="0">
                <a:blip r:embed="rId1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Rectangle 24"/>
              <p:cNvSpPr/>
              <p:nvPr/>
            </p:nvSpPr>
            <p:spPr>
              <a:xfrm>
                <a:off x="6121008" y="5359383"/>
                <a:ext cx="2195408" cy="413703"/>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n-GB" sz="2000">
                          <a:latin typeface="Cambria Math" panose="02040503050406030204" pitchFamily="18" charset="0"/>
                        </a:rPr>
                        <m:t>𝑧</m:t>
                      </m:r>
                      <m:r>
                        <a:rPr lang="en-GB" sz="2000" i="0">
                          <a:latin typeface="Cambria Math" panose="02040503050406030204" pitchFamily="18" charset="0"/>
                        </a:rPr>
                        <m:t>=</m:t>
                      </m:r>
                      <m:r>
                        <a:rPr lang="en-GB" sz="2000">
                          <a:latin typeface="Cambria Math" panose="02040503050406030204" pitchFamily="18" charset="0"/>
                        </a:rPr>
                        <m:t>𝑥</m:t>
                      </m:r>
                      <m:r>
                        <a:rPr lang="en-GB" sz="2000" i="0">
                          <a:latin typeface="Cambria Math" panose="02040503050406030204" pitchFamily="18" charset="0"/>
                        </a:rPr>
                        <m:t>+</m:t>
                      </m:r>
                      <m:r>
                        <a:rPr lang="en-GB" sz="2000">
                          <a:latin typeface="Cambria Math" panose="02040503050406030204" pitchFamily="18" charset="0"/>
                        </a:rPr>
                        <m:t>𝑖𝑦</m:t>
                      </m:r>
                      <m:r>
                        <a:rPr lang="en-GB" sz="2000" i="0">
                          <a:latin typeface="Cambria Math" panose="02040503050406030204" pitchFamily="18" charset="0"/>
                        </a:rPr>
                        <m:t>=</m:t>
                      </m:r>
                      <m:r>
                        <a:rPr lang="en-GB" sz="2000">
                          <a:latin typeface="Cambria Math" panose="02040503050406030204" pitchFamily="18" charset="0"/>
                        </a:rPr>
                        <m:t>𝑟</m:t>
                      </m:r>
                      <m:sSup>
                        <m:sSupPr>
                          <m:ctrlPr>
                            <a:rPr lang="en-GB" sz="2000" i="1">
                              <a:latin typeface="Cambria Math" panose="02040503050406030204" pitchFamily="18" charset="0"/>
                            </a:rPr>
                          </m:ctrlPr>
                        </m:sSupPr>
                        <m:e>
                          <m:r>
                            <a:rPr lang="en-GB" sz="2000">
                              <a:latin typeface="Cambria Math" panose="02040503050406030204" pitchFamily="18" charset="0"/>
                            </a:rPr>
                            <m:t>𝑒</m:t>
                          </m:r>
                        </m:e>
                        <m:sup>
                          <m:r>
                            <a:rPr lang="en-GB" sz="2000">
                              <a:latin typeface="Cambria Math" panose="02040503050406030204" pitchFamily="18" charset="0"/>
                            </a:rPr>
                            <m:t>𝑖</m:t>
                          </m:r>
                          <m:r>
                            <a:rPr lang="en-GB" sz="2000">
                              <a:latin typeface="Cambria Math" panose="02040503050406030204" pitchFamily="18" charset="0"/>
                            </a:rPr>
                            <m:t>𝜃</m:t>
                          </m:r>
                        </m:sup>
                      </m:sSup>
                    </m:oMath>
                  </m:oMathPara>
                </a14:m>
                <a:endParaRPr lang="en-GB" sz="2000" dirty="0"/>
              </a:p>
            </p:txBody>
          </p:sp>
        </mc:Choice>
        <mc:Fallback xmlns="">
          <p:sp>
            <p:nvSpPr>
              <p:cNvPr id="25" name="Rectangle 24"/>
              <p:cNvSpPr>
                <a:spLocks noRot="1" noChangeAspect="1" noMove="1" noResize="1" noEditPoints="1" noAdjustHandles="1" noChangeArrowheads="1" noChangeShapeType="1" noTextEdit="1"/>
              </p:cNvSpPr>
              <p:nvPr/>
            </p:nvSpPr>
            <p:spPr>
              <a:xfrm>
                <a:off x="6121008" y="5359383"/>
                <a:ext cx="2195408" cy="413703"/>
              </a:xfrm>
              <a:prstGeom prst="rect">
                <a:avLst/>
              </a:prstGeom>
              <a:blipFill rotWithShape="0">
                <a:blip r:embed="rId12"/>
                <a:stretch>
                  <a:fillRect b="-16176"/>
                </a:stretch>
              </a:blipFill>
            </p:spPr>
            <p:txBody>
              <a:bodyPr/>
              <a:lstStyle/>
              <a:p>
                <a:r>
                  <a:rPr lang="en-GB">
                    <a:noFill/>
                  </a:rPr>
                  <a:t> </a:t>
                </a:r>
              </a:p>
            </p:txBody>
          </p:sp>
        </mc:Fallback>
      </mc:AlternateContent>
      <p:sp>
        <p:nvSpPr>
          <p:cNvPr id="4" name="Oval 3"/>
          <p:cNvSpPr/>
          <p:nvPr/>
        </p:nvSpPr>
        <p:spPr bwMode="auto">
          <a:xfrm>
            <a:off x="5456679" y="3204253"/>
            <a:ext cx="324000" cy="324000"/>
          </a:xfrm>
          <a:prstGeom prst="ellipse">
            <a:avLst/>
          </a:prstGeom>
          <a:solidFill>
            <a:srgbClr val="00B050">
              <a:alpha val="50000"/>
            </a:srgb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 name="Text Box 36"/>
          <p:cNvSpPr txBox="1">
            <a:spLocks noChangeArrowheads="1"/>
          </p:cNvSpPr>
          <p:nvPr/>
        </p:nvSpPr>
        <p:spPr bwMode="auto">
          <a:xfrm>
            <a:off x="4415215" y="3816251"/>
            <a:ext cx="4248472" cy="830997"/>
          </a:xfrm>
          <a:prstGeom prst="rect">
            <a:avLst/>
          </a:prstGeom>
          <a:noFill/>
          <a:ln w="9525" algn="ctr">
            <a:noFill/>
            <a:miter lim="800000"/>
            <a:headEnd/>
            <a:tailEnd/>
          </a:ln>
        </p:spPr>
        <p:txBody>
          <a:bodyPr wrap="square">
            <a:spAutoFit/>
          </a:bodyPr>
          <a:lstStyle/>
          <a:p>
            <a:pPr algn="ctr" eaLnBrk="0" hangingPunct="0"/>
            <a:r>
              <a:rPr lang="en-US" b="0" i="0" dirty="0">
                <a:solidFill>
                  <a:srgbClr val="00B050"/>
                </a:solidFill>
                <a:latin typeface="Calibri" panose="020F0502020204030204" pitchFamily="34" charset="0"/>
                <a:ea typeface="ＭＳ Ｐゴシック" pitchFamily="34" charset="-128"/>
                <a:cs typeface="Calibri" panose="020F0502020204030204" pitchFamily="34" charset="0"/>
              </a:rPr>
              <a:t>direction of the beam</a:t>
            </a:r>
          </a:p>
          <a:p>
            <a:pPr algn="ctr" eaLnBrk="0" hangingPunct="0"/>
            <a:r>
              <a:rPr lang="en-US" b="0" i="0" dirty="0">
                <a:solidFill>
                  <a:srgbClr val="00B050"/>
                </a:solidFill>
                <a:latin typeface="Calibri" panose="020F0502020204030204" pitchFamily="34" charset="0"/>
                <a:ea typeface="ＭＳ Ｐゴシック" pitchFamily="34" charset="-128"/>
                <a:cs typeface="Calibri" panose="020F0502020204030204" pitchFamily="34" charset="0"/>
              </a:rPr>
              <a:t>(orthogonal to plane)</a:t>
            </a:r>
          </a:p>
        </p:txBody>
      </p:sp>
    </p:spTree>
    <p:extLst>
      <p:ext uri="{BB962C8B-B14F-4D97-AF65-F5344CB8AC3E}">
        <p14:creationId xmlns:p14="http://schemas.microsoft.com/office/powerpoint/2010/main" val="4220132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If you want to know more…</a:t>
            </a:r>
          </a:p>
        </p:txBody>
      </p:sp>
      <p:sp>
        <p:nvSpPr>
          <p:cNvPr id="4" name="TextBox 3"/>
          <p:cNvSpPr txBox="1"/>
          <p:nvPr/>
        </p:nvSpPr>
        <p:spPr>
          <a:xfrm>
            <a:off x="251520" y="764704"/>
            <a:ext cx="8496944" cy="5909310"/>
          </a:xfrm>
          <a:prstGeom prst="rect">
            <a:avLst/>
          </a:prstGeom>
          <a:noFill/>
          <a:ln w="12700">
            <a:noFill/>
          </a:ln>
        </p:spPr>
        <p:txBody>
          <a:bodyPr wrap="square" rtlCol="0">
            <a:spAutoFit/>
          </a:bodyPr>
          <a:lstStyle/>
          <a:p>
            <a:pPr marL="514350" indent="-514350">
              <a:spcBef>
                <a:spcPts val="0"/>
              </a:spcBef>
              <a:buFontTx/>
              <a:buAutoNum type="arabicPeriod"/>
            </a:pPr>
            <a:r>
              <a:rPr lang="en-US" sz="2100" b="0" i="0" dirty="0">
                <a:latin typeface="Calibri" panose="020F0502020204030204" pitchFamily="34" charset="0"/>
                <a:cs typeface="Calibri" panose="020F0502020204030204" pitchFamily="34" charset="0"/>
              </a:rPr>
              <a:t>Special CAS edition on magnets, St. </a:t>
            </a:r>
            <a:r>
              <a:rPr lang="en-US" sz="2100" b="0" i="0" dirty="0" err="1">
                <a:latin typeface="Calibri" panose="020F0502020204030204" pitchFamily="34" charset="0"/>
                <a:cs typeface="Calibri" panose="020F0502020204030204" pitchFamily="34" charset="0"/>
              </a:rPr>
              <a:t>Pölten</a:t>
            </a:r>
            <a:r>
              <a:rPr lang="en-US" sz="2100" b="0" i="0" dirty="0">
                <a:latin typeface="Calibri" panose="020F0502020204030204" pitchFamily="34" charset="0"/>
                <a:cs typeface="Calibri" panose="020F0502020204030204" pitchFamily="34" charset="0"/>
              </a:rPr>
              <a:t>, Nov.-Dec. 2023</a:t>
            </a:r>
          </a:p>
          <a:p>
            <a:pPr marL="514350" indent="-514350">
              <a:spcBef>
                <a:spcPts val="0"/>
              </a:spcBef>
              <a:buFontTx/>
              <a:buAutoNum type="arabicPeriod"/>
            </a:pPr>
            <a:r>
              <a:rPr lang="en-US" sz="2100" b="0" i="0" dirty="0">
                <a:latin typeface="Calibri" panose="020F0502020204030204" pitchFamily="34" charset="0"/>
                <a:cs typeface="Calibri" panose="020F0502020204030204" pitchFamily="34" charset="0"/>
              </a:rPr>
              <a:t>Special CAS edition on magnets, Bruges, Jun. 2009</a:t>
            </a:r>
          </a:p>
          <a:p>
            <a:pPr marL="514350" indent="-514350">
              <a:spcBef>
                <a:spcPts val="0"/>
              </a:spcBef>
              <a:buAutoNum type="arabicPeriod"/>
            </a:pPr>
            <a:r>
              <a:rPr lang="en-US" sz="2100" b="0" i="0" dirty="0">
                <a:latin typeface="Calibri" panose="020F0502020204030204" pitchFamily="34" charset="0"/>
                <a:cs typeface="Calibri" panose="020F0502020204030204" pitchFamily="34" charset="0"/>
              </a:rPr>
              <a:t>N. Marks, Magnets for Accelerators, JAI (John Adams Institute) course, Jan. 2015</a:t>
            </a:r>
          </a:p>
          <a:p>
            <a:pPr marL="514350" indent="-514350">
              <a:spcBef>
                <a:spcPts val="0"/>
              </a:spcBef>
              <a:buAutoNum type="arabicPeriod"/>
            </a:pPr>
            <a:r>
              <a:rPr lang="en-US" sz="2100" b="0" i="0" dirty="0">
                <a:latin typeface="Calibri" panose="020F0502020204030204" pitchFamily="34" charset="0"/>
                <a:cs typeface="Calibri" panose="020F0502020204030204" pitchFamily="34" charset="0"/>
              </a:rPr>
              <a:t>D. Tommasini, Practical Definitions &amp; Formulae for Normal Conducting Magnets</a:t>
            </a:r>
          </a:p>
          <a:p>
            <a:pPr marL="514350" indent="-514350">
              <a:spcBef>
                <a:spcPts val="0"/>
              </a:spcBef>
              <a:buAutoNum type="arabicPeriod"/>
            </a:pPr>
            <a:r>
              <a:rPr lang="en-US" sz="2100" b="0" i="0" dirty="0">
                <a:latin typeface="Calibri" panose="020F0502020204030204" pitchFamily="34" charset="0"/>
                <a:cs typeface="Calibri" panose="020F0502020204030204" pitchFamily="34" charset="0"/>
              </a:rPr>
              <a:t>Lectures about magnets in CAS (CERN Accelerator School) and JUAS (Join Universities Accelerator School)</a:t>
            </a:r>
          </a:p>
          <a:p>
            <a:pPr marL="514350" indent="-514350">
              <a:spcBef>
                <a:spcPts val="0"/>
              </a:spcBef>
              <a:buAutoNum type="arabicPeriod"/>
            </a:pPr>
            <a:r>
              <a:rPr lang="en-US" sz="2100" b="0" i="0" dirty="0">
                <a:latin typeface="Calibri" panose="020F0502020204030204" pitchFamily="34" charset="0"/>
                <a:cs typeface="Calibri" panose="020F0502020204030204" pitchFamily="34" charset="0"/>
              </a:rPr>
              <a:t>Superconducting magnets for particle accelerators in USPAS (U.S. Particle Accelerator Schools)</a:t>
            </a:r>
          </a:p>
          <a:p>
            <a:pPr marL="514350" indent="-514350">
              <a:spcBef>
                <a:spcPts val="0"/>
              </a:spcBef>
              <a:buAutoNum type="arabicPeriod"/>
            </a:pPr>
            <a:r>
              <a:rPr lang="en-US" sz="2100" b="0" i="0" dirty="0">
                <a:latin typeface="Calibri" panose="020F0502020204030204" pitchFamily="34" charset="0"/>
                <a:cs typeface="Calibri" panose="020F0502020204030204" pitchFamily="34" charset="0"/>
              </a:rPr>
              <a:t>J. Tanabe, Iron Dominated Electromagnets</a:t>
            </a:r>
          </a:p>
          <a:p>
            <a:pPr marL="514350" indent="-514350">
              <a:spcBef>
                <a:spcPts val="0"/>
              </a:spcBef>
              <a:buAutoNum type="arabicPeriod"/>
            </a:pPr>
            <a:r>
              <a:rPr lang="en-US" sz="2100" b="0" i="0" dirty="0">
                <a:latin typeface="Calibri" panose="020F0502020204030204" pitchFamily="34" charset="0"/>
                <a:cs typeface="Calibri" panose="020F0502020204030204" pitchFamily="34" charset="0"/>
              </a:rPr>
              <a:t>P. Campbell, Permanent Magnet Materials and their Application</a:t>
            </a:r>
          </a:p>
          <a:p>
            <a:pPr marL="514350" indent="-514350">
              <a:spcBef>
                <a:spcPts val="0"/>
              </a:spcBef>
              <a:buAutoNum type="arabicPeriod"/>
            </a:pPr>
            <a:r>
              <a:rPr lang="en-US" sz="2100" b="0" i="0" dirty="0">
                <a:latin typeface="Calibri" panose="020F0502020204030204" pitchFamily="34" charset="0"/>
                <a:cs typeface="Calibri" panose="020F0502020204030204" pitchFamily="34" charset="0"/>
              </a:rPr>
              <a:t>K.-H. Mess, P. </a:t>
            </a:r>
            <a:r>
              <a:rPr lang="en-US" sz="2100" b="0" i="0" dirty="0" err="1">
                <a:latin typeface="Calibri" panose="020F0502020204030204" pitchFamily="34" charset="0"/>
                <a:cs typeface="Calibri" panose="020F0502020204030204" pitchFamily="34" charset="0"/>
              </a:rPr>
              <a:t>Schmüser</a:t>
            </a:r>
            <a:r>
              <a:rPr lang="en-US" sz="2100" b="0" i="0" dirty="0">
                <a:latin typeface="Calibri" panose="020F0502020204030204" pitchFamily="34" charset="0"/>
                <a:cs typeface="Calibri" panose="020F0502020204030204" pitchFamily="34" charset="0"/>
              </a:rPr>
              <a:t>, S. Wolff, Superconducting Accelerator Magnets</a:t>
            </a:r>
          </a:p>
          <a:p>
            <a:pPr marL="514350" indent="-514350">
              <a:spcBef>
                <a:spcPts val="0"/>
              </a:spcBef>
              <a:buAutoNum type="arabicPeriod"/>
            </a:pPr>
            <a:r>
              <a:rPr lang="en-US" sz="2100" b="0" i="0" dirty="0">
                <a:latin typeface="Calibri" panose="020F0502020204030204" pitchFamily="34" charset="0"/>
                <a:cs typeface="Calibri" panose="020F0502020204030204" pitchFamily="34" charset="0"/>
              </a:rPr>
              <a:t>M. N. Wilson, Superconducting Magnets</a:t>
            </a:r>
          </a:p>
          <a:p>
            <a:pPr marL="514350" indent="-514350">
              <a:spcBef>
                <a:spcPts val="0"/>
              </a:spcBef>
              <a:buAutoNum type="arabicPeriod"/>
            </a:pPr>
            <a:r>
              <a:rPr lang="en-GB" sz="2100" b="0" i="0" dirty="0">
                <a:latin typeface="Calibri" panose="020F0502020204030204" pitchFamily="34" charset="0"/>
                <a:cs typeface="Calibri" panose="020F0502020204030204" pitchFamily="34" charset="0"/>
              </a:rPr>
              <a:t>A. Devred, Practical Low-Temperature Superconductors for Electromagnets</a:t>
            </a:r>
          </a:p>
          <a:p>
            <a:pPr marL="514350" indent="-514350">
              <a:spcBef>
                <a:spcPts val="0"/>
              </a:spcBef>
              <a:buAutoNum type="arabicPeriod"/>
            </a:pPr>
            <a:r>
              <a:rPr lang="en-GB" sz="2100" b="0" i="0" dirty="0">
                <a:latin typeface="Calibri" panose="020F0502020204030204" pitchFamily="34" charset="0"/>
                <a:cs typeface="Calibri" panose="020F0502020204030204" pitchFamily="34" charset="0"/>
              </a:rPr>
              <a:t>L. Rossi and E. </a:t>
            </a:r>
            <a:r>
              <a:rPr lang="en-GB" sz="2100" b="0" i="0" dirty="0" err="1">
                <a:latin typeface="Calibri" panose="020F0502020204030204" pitchFamily="34" charset="0"/>
                <a:cs typeface="Calibri" panose="020F0502020204030204" pitchFamily="34" charset="0"/>
              </a:rPr>
              <a:t>Todesco</a:t>
            </a:r>
            <a:r>
              <a:rPr lang="en-GB" sz="2100" b="0" i="0" dirty="0">
                <a:latin typeface="Calibri" panose="020F0502020204030204" pitchFamily="34" charset="0"/>
                <a:cs typeface="Calibri" panose="020F0502020204030204" pitchFamily="34" charset="0"/>
              </a:rPr>
              <a:t>, Electromagnetic design of superconducting dipoles based on sector coils</a:t>
            </a:r>
            <a:endParaRPr lang="en-US" sz="2100" b="0" i="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841508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Each multipole term corresponds to a field distribution; they can be added up (exploiting linear superposition)</a:t>
            </a:r>
          </a:p>
        </p:txBody>
      </p:sp>
      <p:sp>
        <p:nvSpPr>
          <p:cNvPr id="50" name="TextBox 49"/>
          <p:cNvSpPr txBox="1"/>
          <p:nvPr/>
        </p:nvSpPr>
        <p:spPr>
          <a:xfrm>
            <a:off x="466069" y="1402388"/>
            <a:ext cx="2521755" cy="400110"/>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B</a:t>
            </a:r>
            <a:r>
              <a:rPr lang="en-US" sz="2000" b="0" i="0" baseline="-25000" dirty="0">
                <a:latin typeface="Calibri" panose="020F0502020204030204" pitchFamily="34" charset="0"/>
                <a:cs typeface="Calibri" panose="020F0502020204030204" pitchFamily="34" charset="0"/>
              </a:rPr>
              <a:t>1</a:t>
            </a:r>
            <a:r>
              <a:rPr lang="en-US" sz="2000" b="0" i="0" dirty="0">
                <a:latin typeface="Calibri" panose="020F0502020204030204" pitchFamily="34" charset="0"/>
                <a:cs typeface="Calibri" panose="020F0502020204030204" pitchFamily="34" charset="0"/>
              </a:rPr>
              <a:t>: normal dipole</a:t>
            </a:r>
          </a:p>
        </p:txBody>
      </p:sp>
      <p:pic>
        <p:nvPicPr>
          <p:cNvPr id="5" name="Picture 4"/>
          <p:cNvPicPr>
            <a:picLocks noChangeAspect="1"/>
          </p:cNvPicPr>
          <p:nvPr/>
        </p:nvPicPr>
        <p:blipFill rotWithShape="1">
          <a:blip r:embed="rId3"/>
          <a:srcRect l="5337" t="9216" r="6038" b="2133"/>
          <a:stretch/>
        </p:blipFill>
        <p:spPr>
          <a:xfrm>
            <a:off x="831467" y="4581328"/>
            <a:ext cx="1800000" cy="1800000"/>
          </a:xfrm>
          <a:prstGeom prst="rect">
            <a:avLst/>
          </a:prstGeom>
        </p:spPr>
      </p:pic>
      <p:pic>
        <p:nvPicPr>
          <p:cNvPr id="8" name="Picture 7"/>
          <p:cNvPicPr>
            <a:picLocks noChangeAspect="1"/>
          </p:cNvPicPr>
          <p:nvPr/>
        </p:nvPicPr>
        <p:blipFill rotWithShape="1">
          <a:blip r:embed="rId4"/>
          <a:srcRect l="5321" t="9216" r="6054" b="2133"/>
          <a:stretch/>
        </p:blipFill>
        <p:spPr>
          <a:xfrm>
            <a:off x="3672000" y="4581328"/>
            <a:ext cx="1800000" cy="1800000"/>
          </a:xfrm>
          <a:prstGeom prst="rect">
            <a:avLst/>
          </a:prstGeom>
        </p:spPr>
      </p:pic>
      <p:pic>
        <p:nvPicPr>
          <p:cNvPr id="7" name="Picture 6"/>
          <p:cNvPicPr>
            <a:picLocks noChangeAspect="1"/>
          </p:cNvPicPr>
          <p:nvPr/>
        </p:nvPicPr>
        <p:blipFill rotWithShape="1">
          <a:blip r:embed="rId5"/>
          <a:srcRect l="5687" t="9298" r="5688" b="2050"/>
          <a:stretch/>
        </p:blipFill>
        <p:spPr>
          <a:xfrm>
            <a:off x="3672000" y="1845360"/>
            <a:ext cx="1800000" cy="1800000"/>
          </a:xfrm>
          <a:prstGeom prst="rect">
            <a:avLst/>
          </a:prstGeom>
        </p:spPr>
      </p:pic>
      <p:pic>
        <p:nvPicPr>
          <p:cNvPr id="10" name="Picture 9"/>
          <p:cNvPicPr>
            <a:picLocks noChangeAspect="1"/>
          </p:cNvPicPr>
          <p:nvPr/>
        </p:nvPicPr>
        <p:blipFill rotWithShape="1">
          <a:blip r:embed="rId6"/>
          <a:srcRect l="4986" t="9298" r="6389" b="2050"/>
          <a:stretch/>
        </p:blipFill>
        <p:spPr>
          <a:xfrm>
            <a:off x="6515952" y="1845360"/>
            <a:ext cx="1800000" cy="1800000"/>
          </a:xfrm>
          <a:prstGeom prst="rect">
            <a:avLst/>
          </a:prstGeom>
        </p:spPr>
      </p:pic>
      <p:pic>
        <p:nvPicPr>
          <p:cNvPr id="11" name="Picture 10"/>
          <p:cNvPicPr>
            <a:picLocks noChangeAspect="1"/>
          </p:cNvPicPr>
          <p:nvPr/>
        </p:nvPicPr>
        <p:blipFill rotWithShape="1">
          <a:blip r:embed="rId7"/>
          <a:srcRect l="5482" t="9216" r="5892" b="2133"/>
          <a:stretch/>
        </p:blipFill>
        <p:spPr>
          <a:xfrm>
            <a:off x="6515952" y="4581328"/>
            <a:ext cx="1800000" cy="1800000"/>
          </a:xfrm>
          <a:prstGeom prst="rect">
            <a:avLst/>
          </a:prstGeom>
        </p:spPr>
      </p:pic>
      <p:sp>
        <p:nvSpPr>
          <p:cNvPr id="30" name="TextBox 29"/>
          <p:cNvSpPr txBox="1"/>
          <p:nvPr/>
        </p:nvSpPr>
        <p:spPr>
          <a:xfrm>
            <a:off x="3294000" y="1402898"/>
            <a:ext cx="2556000" cy="399600"/>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B</a:t>
            </a:r>
            <a:r>
              <a:rPr lang="en-US" sz="2000" b="0" i="0" baseline="-25000" dirty="0">
                <a:latin typeface="Calibri" panose="020F0502020204030204" pitchFamily="34" charset="0"/>
                <a:cs typeface="Calibri" panose="020F0502020204030204" pitchFamily="34" charset="0"/>
              </a:rPr>
              <a:t>2</a:t>
            </a:r>
            <a:r>
              <a:rPr lang="en-US" sz="2000" b="0" i="0" dirty="0">
                <a:latin typeface="Calibri" panose="020F0502020204030204" pitchFamily="34" charset="0"/>
                <a:cs typeface="Calibri" panose="020F0502020204030204" pitchFamily="34" charset="0"/>
              </a:rPr>
              <a:t>: normal quadrupole</a:t>
            </a:r>
          </a:p>
        </p:txBody>
      </p:sp>
      <p:sp>
        <p:nvSpPr>
          <p:cNvPr id="31" name="TextBox 30"/>
          <p:cNvSpPr txBox="1"/>
          <p:nvPr/>
        </p:nvSpPr>
        <p:spPr>
          <a:xfrm>
            <a:off x="6084168" y="1402388"/>
            <a:ext cx="2521755" cy="400110"/>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B</a:t>
            </a:r>
            <a:r>
              <a:rPr lang="en-US" sz="2000" b="0" i="0" baseline="-25000" dirty="0">
                <a:latin typeface="Calibri" panose="020F0502020204030204" pitchFamily="34" charset="0"/>
                <a:cs typeface="Calibri" panose="020F0502020204030204" pitchFamily="34" charset="0"/>
              </a:rPr>
              <a:t>3</a:t>
            </a:r>
            <a:r>
              <a:rPr lang="en-US" sz="2000" b="0" i="0" dirty="0">
                <a:latin typeface="Calibri" panose="020F0502020204030204" pitchFamily="34" charset="0"/>
                <a:cs typeface="Calibri" panose="020F0502020204030204" pitchFamily="34" charset="0"/>
              </a:rPr>
              <a:t>: normal sextupole</a:t>
            </a:r>
          </a:p>
        </p:txBody>
      </p:sp>
      <p:sp>
        <p:nvSpPr>
          <p:cNvPr id="34" name="TextBox 33"/>
          <p:cNvSpPr txBox="1"/>
          <p:nvPr/>
        </p:nvSpPr>
        <p:spPr>
          <a:xfrm>
            <a:off x="466069" y="4178725"/>
            <a:ext cx="2521755" cy="400110"/>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A</a:t>
            </a:r>
            <a:r>
              <a:rPr lang="en-US" sz="2000" b="0" i="0" baseline="-25000" dirty="0">
                <a:latin typeface="Calibri" panose="020F0502020204030204" pitchFamily="34" charset="0"/>
                <a:cs typeface="Calibri" panose="020F0502020204030204" pitchFamily="34" charset="0"/>
              </a:rPr>
              <a:t>1</a:t>
            </a:r>
            <a:r>
              <a:rPr lang="en-US" sz="2000" b="0" i="0" dirty="0">
                <a:latin typeface="Calibri" panose="020F0502020204030204" pitchFamily="34" charset="0"/>
                <a:cs typeface="Calibri" panose="020F0502020204030204" pitchFamily="34" charset="0"/>
              </a:rPr>
              <a:t>: skew dipole</a:t>
            </a:r>
          </a:p>
        </p:txBody>
      </p:sp>
      <p:sp>
        <p:nvSpPr>
          <p:cNvPr id="35" name="TextBox 34"/>
          <p:cNvSpPr txBox="1"/>
          <p:nvPr/>
        </p:nvSpPr>
        <p:spPr>
          <a:xfrm>
            <a:off x="3347864" y="4167662"/>
            <a:ext cx="2521755" cy="400110"/>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A</a:t>
            </a:r>
            <a:r>
              <a:rPr lang="en-US" sz="2000" b="0" i="0" baseline="-25000" dirty="0">
                <a:latin typeface="Calibri" panose="020F0502020204030204" pitchFamily="34" charset="0"/>
                <a:cs typeface="Calibri" panose="020F0502020204030204" pitchFamily="34" charset="0"/>
              </a:rPr>
              <a:t>2</a:t>
            </a:r>
            <a:r>
              <a:rPr lang="en-US" sz="2000" b="0" i="0" dirty="0">
                <a:latin typeface="Calibri" panose="020F0502020204030204" pitchFamily="34" charset="0"/>
                <a:cs typeface="Calibri" panose="020F0502020204030204" pitchFamily="34" charset="0"/>
              </a:rPr>
              <a:t>: skew quadrupole</a:t>
            </a:r>
          </a:p>
        </p:txBody>
      </p:sp>
      <p:sp>
        <p:nvSpPr>
          <p:cNvPr id="36" name="TextBox 35"/>
          <p:cNvSpPr txBox="1"/>
          <p:nvPr/>
        </p:nvSpPr>
        <p:spPr>
          <a:xfrm>
            <a:off x="6154701" y="4167662"/>
            <a:ext cx="2521755" cy="400110"/>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A</a:t>
            </a:r>
            <a:r>
              <a:rPr lang="en-US" sz="2000" b="0" i="0" baseline="-25000" dirty="0">
                <a:latin typeface="Calibri" panose="020F0502020204030204" pitchFamily="34" charset="0"/>
                <a:cs typeface="Calibri" panose="020F0502020204030204" pitchFamily="34" charset="0"/>
              </a:rPr>
              <a:t>3</a:t>
            </a:r>
            <a:r>
              <a:rPr lang="en-US" sz="2000" b="0" i="0" dirty="0">
                <a:latin typeface="Calibri" panose="020F0502020204030204" pitchFamily="34" charset="0"/>
                <a:cs typeface="Calibri" panose="020F0502020204030204" pitchFamily="34" charset="0"/>
              </a:rPr>
              <a:t>: skew sextupole</a:t>
            </a:r>
          </a:p>
        </p:txBody>
      </p:sp>
      <p:grpSp>
        <p:nvGrpSpPr>
          <p:cNvPr id="9" name="Group 8"/>
          <p:cNvGrpSpPr/>
          <p:nvPr/>
        </p:nvGrpSpPr>
        <p:grpSpPr>
          <a:xfrm>
            <a:off x="831467" y="1700808"/>
            <a:ext cx="2346634" cy="2088232"/>
            <a:chOff x="831467" y="1196752"/>
            <a:chExt cx="2346634" cy="2088232"/>
          </a:xfrm>
        </p:grpSpPr>
        <p:pic>
          <p:nvPicPr>
            <p:cNvPr id="4" name="Picture 3"/>
            <p:cNvPicPr>
              <a:picLocks noChangeAspect="1"/>
            </p:cNvPicPr>
            <p:nvPr/>
          </p:nvPicPr>
          <p:blipFill rotWithShape="1">
            <a:blip r:embed="rId8"/>
            <a:srcRect l="6363" t="9298" r="5000" b="2041"/>
            <a:stretch/>
          </p:blipFill>
          <p:spPr>
            <a:xfrm>
              <a:off x="831467" y="1341304"/>
              <a:ext cx="1800200" cy="1800201"/>
            </a:xfrm>
            <a:prstGeom prst="rect">
              <a:avLst/>
            </a:prstGeom>
          </p:spPr>
        </p:pic>
        <p:sp>
          <p:nvSpPr>
            <p:cNvPr id="3" name="Rectangle 2"/>
            <p:cNvSpPr/>
            <p:nvPr/>
          </p:nvSpPr>
          <p:spPr bwMode="auto">
            <a:xfrm>
              <a:off x="2602037" y="1196752"/>
              <a:ext cx="576064" cy="20882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34338217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field profile in the horizontal plane follows a polynomial expansion</a:t>
            </a:r>
          </a:p>
        </p:txBody>
      </p:sp>
      <mc:AlternateContent xmlns:mc="http://schemas.openxmlformats.org/markup-compatibility/2006" xmlns:a14="http://schemas.microsoft.com/office/drawing/2010/main">
        <mc:Choice Requires="a14">
          <p:sp>
            <p:nvSpPr>
              <p:cNvPr id="3" name="Rectangle 2"/>
              <p:cNvSpPr/>
              <p:nvPr/>
            </p:nvSpPr>
            <p:spPr>
              <a:xfrm>
                <a:off x="719572" y="1129311"/>
                <a:ext cx="7704856" cy="93153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𝑥</m:t>
                          </m:r>
                        </m:e>
                      </m:d>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𝑥</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e>
                      </m:nary>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i="0">
                              <a:latin typeface="Cambria Math" panose="02040503050406030204" pitchFamily="18" charset="0"/>
                            </a:rPr>
                            <m:t>1</m:t>
                          </m:r>
                        </m:sub>
                      </m:sSub>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i="0">
                              <a:latin typeface="Cambria Math" panose="02040503050406030204" pitchFamily="18" charset="0"/>
                            </a:rPr>
                            <m:t>2</m:t>
                          </m:r>
                        </m:sub>
                      </m:sSub>
                      <m:f>
                        <m:fPr>
                          <m:ctrlPr>
                            <a:rPr lang="en-GB" sz="2000" i="1">
                              <a:latin typeface="Cambria Math" panose="02040503050406030204" pitchFamily="18" charset="0"/>
                            </a:rPr>
                          </m:ctrlPr>
                        </m:fPr>
                        <m:num>
                          <m:r>
                            <a:rPr lang="en-GB" sz="2000">
                              <a:latin typeface="Cambria Math" panose="02040503050406030204" pitchFamily="18" charset="0"/>
                            </a:rPr>
                            <m:t>𝑥</m:t>
                          </m:r>
                        </m:num>
                        <m:den>
                          <m:r>
                            <a:rPr lang="en-GB" sz="2000">
                              <a:latin typeface="Cambria Math" panose="02040503050406030204" pitchFamily="18" charset="0"/>
                            </a:rPr>
                            <m:t>𝑅</m:t>
                          </m:r>
                        </m:den>
                      </m:f>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i="0">
                              <a:latin typeface="Cambria Math" panose="02040503050406030204" pitchFamily="18" charset="0"/>
                            </a:rPr>
                            <m:t>3</m:t>
                          </m:r>
                        </m:sub>
                      </m:sSub>
                      <m:f>
                        <m:fPr>
                          <m:ctrlPr>
                            <a:rPr lang="en-GB" sz="2000" i="1">
                              <a:latin typeface="Cambria Math" panose="02040503050406030204" pitchFamily="18" charset="0"/>
                            </a:rPr>
                          </m:ctrlPr>
                        </m:fPr>
                        <m:num>
                          <m:sSup>
                            <m:sSupPr>
                              <m:ctrlPr>
                                <a:rPr lang="en-GB" sz="2000" i="1">
                                  <a:latin typeface="Cambria Math" panose="02040503050406030204" pitchFamily="18" charset="0"/>
                                </a:rPr>
                              </m:ctrlPr>
                            </m:sSupPr>
                            <m:e>
                              <m:r>
                                <a:rPr lang="en-GB" sz="2000">
                                  <a:latin typeface="Cambria Math" panose="02040503050406030204" pitchFamily="18" charset="0"/>
                                </a:rPr>
                                <m:t>𝑥</m:t>
                              </m:r>
                            </m:e>
                            <m:sup>
                              <m:r>
                                <a:rPr lang="en-GB" sz="2000" i="0">
                                  <a:latin typeface="Cambria Math" panose="02040503050406030204" pitchFamily="18" charset="0"/>
                                </a:rPr>
                                <m:t>2</m:t>
                              </m:r>
                            </m:sup>
                          </m:sSup>
                        </m:num>
                        <m:den>
                          <m:sSup>
                            <m:sSupPr>
                              <m:ctrlPr>
                                <a:rPr lang="en-GB" sz="2000" i="1">
                                  <a:latin typeface="Cambria Math" panose="02040503050406030204" pitchFamily="18" charset="0"/>
                                </a:rPr>
                              </m:ctrlPr>
                            </m:sSupPr>
                            <m:e>
                              <m:r>
                                <a:rPr lang="en-GB" sz="2000">
                                  <a:latin typeface="Cambria Math" panose="02040503050406030204" pitchFamily="18" charset="0"/>
                                </a:rPr>
                                <m:t>𝑅</m:t>
                              </m:r>
                            </m:e>
                            <m:sup>
                              <m:r>
                                <a:rPr lang="en-GB" sz="2000" i="0">
                                  <a:latin typeface="Cambria Math" panose="02040503050406030204" pitchFamily="18" charset="0"/>
                                </a:rPr>
                                <m:t>2</m:t>
                              </m:r>
                            </m:sup>
                          </m:sSup>
                        </m:den>
                      </m:f>
                      <m:r>
                        <a:rPr lang="en-GB" sz="2000" i="0">
                          <a:latin typeface="Cambria Math" panose="02040503050406030204" pitchFamily="18" charset="0"/>
                        </a:rPr>
                        <m:t>+…</m:t>
                      </m:r>
                    </m:oMath>
                  </m:oMathPara>
                </a14:m>
                <a:endParaRPr lang="en-GB" sz="2000" dirty="0"/>
              </a:p>
            </p:txBody>
          </p:sp>
        </mc:Choice>
        <mc:Fallback xmlns="">
          <p:sp>
            <p:nvSpPr>
              <p:cNvPr id="3" name="Rectangle 2"/>
              <p:cNvSpPr>
                <a:spLocks noRot="1" noChangeAspect="1" noMove="1" noResize="1" noEditPoints="1" noAdjustHandles="1" noChangeArrowheads="1" noChangeShapeType="1" noTextEdit="1"/>
              </p:cNvSpPr>
              <p:nvPr/>
            </p:nvSpPr>
            <p:spPr>
              <a:xfrm>
                <a:off x="719572" y="1129311"/>
                <a:ext cx="7704856" cy="931537"/>
              </a:xfrm>
              <a:prstGeom prst="rect">
                <a:avLst/>
              </a:prstGeom>
              <a:blipFill rotWithShape="0">
                <a:blip r:embed="rId3"/>
                <a:stretch>
                  <a:fillRect/>
                </a:stretch>
              </a:blipFill>
            </p:spPr>
            <p:txBody>
              <a:bodyPr/>
              <a:lstStyle/>
              <a:p>
                <a:r>
                  <a:rPr lang="en-GB">
                    <a:noFill/>
                  </a:rPr>
                  <a:t> </a:t>
                </a:r>
              </a:p>
            </p:txBody>
          </p:sp>
        </mc:Fallback>
      </mc:AlternateContent>
      <p:sp>
        <p:nvSpPr>
          <p:cNvPr id="13" name="Freeform 12"/>
          <p:cNvSpPr/>
          <p:nvPr/>
        </p:nvSpPr>
        <p:spPr bwMode="auto">
          <a:xfrm>
            <a:off x="6410325" y="3123512"/>
            <a:ext cx="1698625" cy="856527"/>
          </a:xfrm>
          <a:custGeom>
            <a:avLst/>
            <a:gdLst>
              <a:gd name="connsiteX0" fmla="*/ 0 w 1698625"/>
              <a:gd name="connsiteY0" fmla="*/ 3175 h 1705118"/>
              <a:gd name="connsiteX1" fmla="*/ 422275 w 1698625"/>
              <a:gd name="connsiteY1" fmla="*/ 1285875 h 1705118"/>
              <a:gd name="connsiteX2" fmla="*/ 844550 w 1698625"/>
              <a:gd name="connsiteY2" fmla="*/ 1704975 h 1705118"/>
              <a:gd name="connsiteX3" fmla="*/ 1282700 w 1698625"/>
              <a:gd name="connsiteY3" fmla="*/ 1254125 h 1705118"/>
              <a:gd name="connsiteX4" fmla="*/ 1698625 w 1698625"/>
              <a:gd name="connsiteY4" fmla="*/ 0 h 1705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8625" h="1705118">
                <a:moveTo>
                  <a:pt x="0" y="3175"/>
                </a:moveTo>
                <a:cubicBezTo>
                  <a:pt x="140758" y="502708"/>
                  <a:pt x="281517" y="1002242"/>
                  <a:pt x="422275" y="1285875"/>
                </a:cubicBezTo>
                <a:cubicBezTo>
                  <a:pt x="563033" y="1569508"/>
                  <a:pt x="701146" y="1710267"/>
                  <a:pt x="844550" y="1704975"/>
                </a:cubicBezTo>
                <a:cubicBezTo>
                  <a:pt x="987954" y="1699683"/>
                  <a:pt x="1140354" y="1538287"/>
                  <a:pt x="1282700" y="1254125"/>
                </a:cubicBezTo>
                <a:cubicBezTo>
                  <a:pt x="1425046" y="969963"/>
                  <a:pt x="1561835" y="484981"/>
                  <a:pt x="1698625" y="0"/>
                </a:cubicBezTo>
              </a:path>
            </a:pathLst>
          </a:custGeom>
          <a:noFill/>
          <a:ln w="12700" cap="flat" cmpd="sng" algn="ctr">
            <a:solidFill>
              <a:srgbClr val="0033CC"/>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cxnSp>
        <p:nvCxnSpPr>
          <p:cNvPr id="21" name="Straight Connector 20"/>
          <p:cNvCxnSpPr/>
          <p:nvPr/>
        </p:nvCxnSpPr>
        <p:spPr bwMode="auto">
          <a:xfrm>
            <a:off x="6300192" y="3980039"/>
            <a:ext cx="1955954" cy="6822"/>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23" name="Straight Connector 22"/>
          <p:cNvCxnSpPr/>
          <p:nvPr/>
        </p:nvCxnSpPr>
        <p:spPr bwMode="auto">
          <a:xfrm flipV="1">
            <a:off x="7236296" y="2687016"/>
            <a:ext cx="1" cy="2229438"/>
          </a:xfrm>
          <a:prstGeom prst="line">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27" name="Rectangle 26"/>
              <p:cNvSpPr/>
              <p:nvPr/>
            </p:nvSpPr>
            <p:spPr>
              <a:xfrm>
                <a:off x="6741083" y="2352964"/>
                <a:ext cx="528350" cy="4242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oMath>
                  </m:oMathPara>
                </a14:m>
                <a:endParaRPr lang="en-GB" dirty="0"/>
              </a:p>
            </p:txBody>
          </p:sp>
        </mc:Choice>
        <mc:Fallback xmlns="">
          <p:sp>
            <p:nvSpPr>
              <p:cNvPr id="27" name="Rectangle 26"/>
              <p:cNvSpPr>
                <a:spLocks noRot="1" noChangeAspect="1" noMove="1" noResize="1" noEditPoints="1" noAdjustHandles="1" noChangeArrowheads="1" noChangeShapeType="1" noTextEdit="1"/>
              </p:cNvSpPr>
              <p:nvPr/>
            </p:nvSpPr>
            <p:spPr>
              <a:xfrm>
                <a:off x="6741083" y="2352964"/>
                <a:ext cx="528350" cy="424283"/>
              </a:xfrm>
              <a:prstGeom prst="rect">
                <a:avLst/>
              </a:prstGeom>
              <a:blipFill rotWithShape="0">
                <a:blip r:embed="rId4"/>
                <a:stretch>
                  <a:fillRect b="-428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Rectangle 27"/>
              <p:cNvSpPr/>
              <p:nvPr/>
            </p:nvSpPr>
            <p:spPr>
              <a:xfrm>
                <a:off x="8085378" y="3952096"/>
                <a:ext cx="396262"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𝑥</m:t>
                      </m:r>
                    </m:oMath>
                  </m:oMathPara>
                </a14:m>
                <a:endParaRPr lang="en-GB" b="0" dirty="0"/>
              </a:p>
            </p:txBody>
          </p:sp>
        </mc:Choice>
        <mc:Fallback xmlns="">
          <p:sp>
            <p:nvSpPr>
              <p:cNvPr id="28" name="Rectangle 27"/>
              <p:cNvSpPr>
                <a:spLocks noRot="1" noChangeAspect="1" noMove="1" noResize="1" noEditPoints="1" noAdjustHandles="1" noChangeArrowheads="1" noChangeShapeType="1" noTextEdit="1"/>
              </p:cNvSpPr>
              <p:nvPr/>
            </p:nvSpPr>
            <p:spPr>
              <a:xfrm>
                <a:off x="8085378" y="3952096"/>
                <a:ext cx="396262" cy="400110"/>
              </a:xfrm>
              <a:prstGeom prst="rect">
                <a:avLst/>
              </a:prstGeom>
              <a:blipFill rotWithShape="0">
                <a:blip r:embed="rId5"/>
                <a:stretch>
                  <a:fillRect/>
                </a:stretch>
              </a:blipFill>
            </p:spPr>
            <p:txBody>
              <a:bodyPr/>
              <a:lstStyle/>
              <a:p>
                <a:r>
                  <a:rPr lang="en-GB">
                    <a:noFill/>
                  </a:rPr>
                  <a:t> </a:t>
                </a:r>
              </a:p>
            </p:txBody>
          </p:sp>
        </mc:Fallback>
      </mc:AlternateContent>
      <p:sp>
        <p:nvSpPr>
          <p:cNvPr id="30" name="TextBox 29"/>
          <p:cNvSpPr txBox="1"/>
          <p:nvPr/>
        </p:nvSpPr>
        <p:spPr>
          <a:xfrm>
            <a:off x="5959885" y="4973106"/>
            <a:ext cx="2521755" cy="400110"/>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B</a:t>
            </a:r>
            <a:r>
              <a:rPr lang="en-US" sz="2000" b="0" i="0" baseline="-25000" dirty="0">
                <a:latin typeface="Calibri" panose="020F0502020204030204" pitchFamily="34" charset="0"/>
                <a:cs typeface="Calibri" panose="020F0502020204030204" pitchFamily="34" charset="0"/>
              </a:rPr>
              <a:t>3</a:t>
            </a:r>
            <a:r>
              <a:rPr lang="en-US" sz="2000" b="0" i="0" dirty="0">
                <a:latin typeface="Calibri" panose="020F0502020204030204" pitchFamily="34" charset="0"/>
                <a:cs typeface="Calibri" panose="020F0502020204030204" pitchFamily="34" charset="0"/>
              </a:rPr>
              <a:t>: sextupole</a:t>
            </a:r>
          </a:p>
        </p:txBody>
      </p:sp>
      <p:sp>
        <p:nvSpPr>
          <p:cNvPr id="46" name="TextBox 45"/>
          <p:cNvSpPr txBox="1"/>
          <p:nvPr/>
        </p:nvSpPr>
        <p:spPr>
          <a:xfrm>
            <a:off x="3131840" y="4973106"/>
            <a:ext cx="2521755" cy="400110"/>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B</a:t>
            </a:r>
            <a:r>
              <a:rPr lang="en-US" sz="2000" b="0" i="0" baseline="-25000" dirty="0">
                <a:latin typeface="Calibri" panose="020F0502020204030204" pitchFamily="34" charset="0"/>
                <a:cs typeface="Calibri" panose="020F0502020204030204" pitchFamily="34" charset="0"/>
              </a:rPr>
              <a:t>2</a:t>
            </a:r>
            <a:r>
              <a:rPr lang="en-US" sz="2000" b="0" i="0" dirty="0">
                <a:latin typeface="Calibri" panose="020F0502020204030204" pitchFamily="34" charset="0"/>
                <a:cs typeface="Calibri" panose="020F0502020204030204" pitchFamily="34" charset="0"/>
              </a:rPr>
              <a:t>: quadrupole</a:t>
            </a:r>
          </a:p>
        </p:txBody>
      </p:sp>
      <p:cxnSp>
        <p:nvCxnSpPr>
          <p:cNvPr id="48" name="Straight Connector 47"/>
          <p:cNvCxnSpPr/>
          <p:nvPr/>
        </p:nvCxnSpPr>
        <p:spPr bwMode="auto">
          <a:xfrm flipV="1">
            <a:off x="3893374" y="2941534"/>
            <a:ext cx="1149428" cy="1913170"/>
          </a:xfrm>
          <a:prstGeom prst="line">
            <a:avLst/>
          </a:prstGeom>
          <a:solidFill>
            <a:schemeClr val="accent1"/>
          </a:solidFill>
          <a:ln w="12700" cap="flat" cmpd="sng" algn="ctr">
            <a:solidFill>
              <a:srgbClr val="0033CC"/>
            </a:solidFill>
            <a:prstDash val="solid"/>
            <a:round/>
            <a:headEnd type="none" w="med" len="med"/>
            <a:tailEnd type="none" w="med" len="med"/>
          </a:ln>
          <a:effectLst/>
        </p:spPr>
      </p:cxnSp>
      <p:sp>
        <p:nvSpPr>
          <p:cNvPr id="57" name="TextBox 56"/>
          <p:cNvSpPr txBox="1"/>
          <p:nvPr/>
        </p:nvSpPr>
        <p:spPr>
          <a:xfrm>
            <a:off x="323528" y="4973106"/>
            <a:ext cx="2521755" cy="400110"/>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B</a:t>
            </a:r>
            <a:r>
              <a:rPr lang="en-US" sz="2000" b="0" i="0" baseline="-25000" dirty="0">
                <a:latin typeface="Calibri" panose="020F0502020204030204" pitchFamily="34" charset="0"/>
                <a:cs typeface="Calibri" panose="020F0502020204030204" pitchFamily="34" charset="0"/>
              </a:rPr>
              <a:t>1</a:t>
            </a:r>
            <a:r>
              <a:rPr lang="en-US" sz="2000" b="0" i="0" dirty="0">
                <a:latin typeface="Calibri" panose="020F0502020204030204" pitchFamily="34" charset="0"/>
                <a:cs typeface="Calibri" panose="020F0502020204030204" pitchFamily="34" charset="0"/>
              </a:rPr>
              <a:t>: dipole</a:t>
            </a:r>
          </a:p>
        </p:txBody>
      </p:sp>
      <p:cxnSp>
        <p:nvCxnSpPr>
          <p:cNvPr id="58" name="Straight Connector 57"/>
          <p:cNvCxnSpPr/>
          <p:nvPr/>
        </p:nvCxnSpPr>
        <p:spPr bwMode="auto">
          <a:xfrm>
            <a:off x="566611" y="3260270"/>
            <a:ext cx="1808927" cy="0"/>
          </a:xfrm>
          <a:prstGeom prst="line">
            <a:avLst/>
          </a:prstGeom>
          <a:solidFill>
            <a:schemeClr val="accent1"/>
          </a:solidFill>
          <a:ln w="12700" cap="flat" cmpd="sng" algn="ctr">
            <a:solidFill>
              <a:srgbClr val="0033CC"/>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26" name="Rectangle 25"/>
              <p:cNvSpPr/>
              <p:nvPr/>
            </p:nvSpPr>
            <p:spPr>
              <a:xfrm>
                <a:off x="3351097" y="5433381"/>
                <a:ext cx="2076494" cy="6899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𝐺</m:t>
                      </m:r>
                      <m:r>
                        <a:rPr lang="en-GB" sz="2000" b="0" i="1" smtClean="0">
                          <a:latin typeface="Cambria Math" panose="02040503050406030204" pitchFamily="18" charset="0"/>
                        </a:rPr>
                        <m:t>=</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0">
                                  <a:latin typeface="Cambria Math" panose="02040503050406030204" pitchFamily="18" charset="0"/>
                                </a:rPr>
                                <m:t>2</m:t>
                              </m:r>
                            </m:sub>
                          </m:sSub>
                        </m:num>
                        <m:den>
                          <m:r>
                            <a:rPr lang="en-GB" sz="2000" b="0" i="1">
                              <a:latin typeface="Cambria Math" panose="02040503050406030204" pitchFamily="18" charset="0"/>
                            </a:rPr>
                            <m:t>𝑅</m:t>
                          </m:r>
                        </m:den>
                      </m:f>
                      <m:r>
                        <a:rPr lang="en-GB" sz="2000" b="0" i="1" smtClean="0">
                          <a:latin typeface="Cambria Math" panose="02040503050406030204" pitchFamily="18" charset="0"/>
                        </a:rPr>
                        <m:t>=</m:t>
                      </m:r>
                      <m:f>
                        <m:fPr>
                          <m:ctrlPr>
                            <a:rPr lang="en-GB" sz="2000" b="0" i="1">
                              <a:latin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smtClean="0">
                                  <a:latin typeface="Cambria Math" panose="02040503050406030204" pitchFamily="18" charset="0"/>
                                </a:rPr>
                                <m:t>𝑦</m:t>
                              </m:r>
                            </m:sub>
                          </m:sSub>
                        </m:num>
                        <m:den>
                          <m:r>
                            <a:rPr lang="en-GB" sz="2000" b="0" i="1">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𝑥</m:t>
                          </m:r>
                        </m:den>
                      </m:f>
                    </m:oMath>
                  </m:oMathPara>
                </a14:m>
                <a:endParaRPr lang="en-GB" sz="2000" b="0" dirty="0"/>
              </a:p>
            </p:txBody>
          </p:sp>
        </mc:Choice>
        <mc:Fallback xmlns="">
          <p:sp>
            <p:nvSpPr>
              <p:cNvPr id="26" name="Rectangle 25"/>
              <p:cNvSpPr>
                <a:spLocks noRot="1" noChangeAspect="1" noMove="1" noResize="1" noEditPoints="1" noAdjustHandles="1" noChangeArrowheads="1" noChangeShapeType="1" noTextEdit="1"/>
              </p:cNvSpPr>
              <p:nvPr/>
            </p:nvSpPr>
            <p:spPr>
              <a:xfrm>
                <a:off x="3351097" y="5433381"/>
                <a:ext cx="2076494" cy="689932"/>
              </a:xfrm>
              <a:prstGeom prst="rect">
                <a:avLst/>
              </a:prstGeom>
              <a:blipFill rotWithShape="0">
                <a:blip r:embed="rId6"/>
                <a:stretch>
                  <a:fillRect/>
                </a:stretch>
              </a:blipFill>
            </p:spPr>
            <p:txBody>
              <a:bodyPr/>
              <a:lstStyle/>
              <a:p>
                <a:r>
                  <a:rPr lang="en-GB">
                    <a:noFill/>
                  </a:rPr>
                  <a:t> </a:t>
                </a:r>
              </a:p>
            </p:txBody>
          </p:sp>
        </mc:Fallback>
      </mc:AlternateContent>
      <p:cxnSp>
        <p:nvCxnSpPr>
          <p:cNvPr id="31" name="Straight Connector 30"/>
          <p:cNvCxnSpPr/>
          <p:nvPr/>
        </p:nvCxnSpPr>
        <p:spPr bwMode="auto">
          <a:xfrm>
            <a:off x="3475404" y="3975955"/>
            <a:ext cx="1955954" cy="6822"/>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32" name="Straight Connector 31"/>
          <p:cNvCxnSpPr/>
          <p:nvPr/>
        </p:nvCxnSpPr>
        <p:spPr bwMode="auto">
          <a:xfrm flipV="1">
            <a:off x="4411508" y="2682932"/>
            <a:ext cx="1" cy="2229438"/>
          </a:xfrm>
          <a:prstGeom prst="line">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33" name="Rectangle 32"/>
              <p:cNvSpPr/>
              <p:nvPr/>
            </p:nvSpPr>
            <p:spPr>
              <a:xfrm>
                <a:off x="3916295" y="2348880"/>
                <a:ext cx="528350" cy="4242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oMath>
                  </m:oMathPara>
                </a14:m>
                <a:endParaRPr lang="en-GB" dirty="0"/>
              </a:p>
            </p:txBody>
          </p:sp>
        </mc:Choice>
        <mc:Fallback xmlns="">
          <p:sp>
            <p:nvSpPr>
              <p:cNvPr id="33" name="Rectangle 32"/>
              <p:cNvSpPr>
                <a:spLocks noRot="1" noChangeAspect="1" noMove="1" noResize="1" noEditPoints="1" noAdjustHandles="1" noChangeArrowheads="1" noChangeShapeType="1" noTextEdit="1"/>
              </p:cNvSpPr>
              <p:nvPr/>
            </p:nvSpPr>
            <p:spPr>
              <a:xfrm>
                <a:off x="3916295" y="2348880"/>
                <a:ext cx="528350" cy="424283"/>
              </a:xfrm>
              <a:prstGeom prst="rect">
                <a:avLst/>
              </a:prstGeom>
              <a:blipFill rotWithShape="0">
                <a:blip r:embed="rId7"/>
                <a:stretch>
                  <a:fillRect b="-5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Rectangle 33"/>
              <p:cNvSpPr/>
              <p:nvPr/>
            </p:nvSpPr>
            <p:spPr>
              <a:xfrm>
                <a:off x="5260590" y="3948012"/>
                <a:ext cx="396262"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𝑥</m:t>
                      </m:r>
                    </m:oMath>
                  </m:oMathPara>
                </a14:m>
                <a:endParaRPr lang="en-GB" b="0" dirty="0"/>
              </a:p>
            </p:txBody>
          </p:sp>
        </mc:Choice>
        <mc:Fallback xmlns="">
          <p:sp>
            <p:nvSpPr>
              <p:cNvPr id="34" name="Rectangle 33"/>
              <p:cNvSpPr>
                <a:spLocks noRot="1" noChangeAspect="1" noMove="1" noResize="1" noEditPoints="1" noAdjustHandles="1" noChangeArrowheads="1" noChangeShapeType="1" noTextEdit="1"/>
              </p:cNvSpPr>
              <p:nvPr/>
            </p:nvSpPr>
            <p:spPr>
              <a:xfrm>
                <a:off x="5260590" y="3948012"/>
                <a:ext cx="396262" cy="400110"/>
              </a:xfrm>
              <a:prstGeom prst="rect">
                <a:avLst/>
              </a:prstGeom>
              <a:blipFill rotWithShape="0">
                <a:blip r:embed="rId8"/>
                <a:stretch>
                  <a:fillRect/>
                </a:stretch>
              </a:blipFill>
            </p:spPr>
            <p:txBody>
              <a:bodyPr/>
              <a:lstStyle/>
              <a:p>
                <a:r>
                  <a:rPr lang="en-GB">
                    <a:noFill/>
                  </a:rPr>
                  <a:t> </a:t>
                </a:r>
              </a:p>
            </p:txBody>
          </p:sp>
        </mc:Fallback>
      </mc:AlternateContent>
      <p:cxnSp>
        <p:nvCxnSpPr>
          <p:cNvPr id="38" name="Straight Connector 37"/>
          <p:cNvCxnSpPr/>
          <p:nvPr/>
        </p:nvCxnSpPr>
        <p:spPr bwMode="auto">
          <a:xfrm>
            <a:off x="590352" y="3982059"/>
            <a:ext cx="1955954" cy="6822"/>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40" name="Straight Connector 39"/>
          <p:cNvCxnSpPr/>
          <p:nvPr/>
        </p:nvCxnSpPr>
        <p:spPr bwMode="auto">
          <a:xfrm flipV="1">
            <a:off x="1526456" y="2689036"/>
            <a:ext cx="1" cy="2229438"/>
          </a:xfrm>
          <a:prstGeom prst="line">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41" name="Rectangle 40"/>
              <p:cNvSpPr/>
              <p:nvPr/>
            </p:nvSpPr>
            <p:spPr>
              <a:xfrm>
                <a:off x="1031243" y="2354984"/>
                <a:ext cx="528350" cy="4242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oMath>
                  </m:oMathPara>
                </a14:m>
                <a:endParaRPr lang="en-GB" dirty="0"/>
              </a:p>
            </p:txBody>
          </p:sp>
        </mc:Choice>
        <mc:Fallback xmlns="">
          <p:sp>
            <p:nvSpPr>
              <p:cNvPr id="41" name="Rectangle 40"/>
              <p:cNvSpPr>
                <a:spLocks noRot="1" noChangeAspect="1" noMove="1" noResize="1" noEditPoints="1" noAdjustHandles="1" noChangeArrowheads="1" noChangeShapeType="1" noTextEdit="1"/>
              </p:cNvSpPr>
              <p:nvPr/>
            </p:nvSpPr>
            <p:spPr>
              <a:xfrm>
                <a:off x="1031243" y="2354984"/>
                <a:ext cx="528350" cy="424283"/>
              </a:xfrm>
              <a:prstGeom prst="rect">
                <a:avLst/>
              </a:prstGeom>
              <a:blipFill rotWithShape="0">
                <a:blip r:embed="rId9"/>
                <a:stretch>
                  <a:fillRect b="-5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7" name="Rectangle 46"/>
              <p:cNvSpPr/>
              <p:nvPr/>
            </p:nvSpPr>
            <p:spPr>
              <a:xfrm>
                <a:off x="2375538" y="3954116"/>
                <a:ext cx="396262"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𝑥</m:t>
                      </m:r>
                    </m:oMath>
                  </m:oMathPara>
                </a14:m>
                <a:endParaRPr lang="en-GB" b="0" dirty="0"/>
              </a:p>
            </p:txBody>
          </p:sp>
        </mc:Choice>
        <mc:Fallback xmlns="">
          <p:sp>
            <p:nvSpPr>
              <p:cNvPr id="47" name="Rectangle 46"/>
              <p:cNvSpPr>
                <a:spLocks noRot="1" noChangeAspect="1" noMove="1" noResize="1" noEditPoints="1" noAdjustHandles="1" noChangeArrowheads="1" noChangeShapeType="1" noTextEdit="1"/>
              </p:cNvSpPr>
              <p:nvPr/>
            </p:nvSpPr>
            <p:spPr>
              <a:xfrm>
                <a:off x="2375538" y="3954116"/>
                <a:ext cx="396262" cy="400110"/>
              </a:xfrm>
              <a:prstGeom prst="rect">
                <a:avLst/>
              </a:prstGeom>
              <a:blipFill rotWithShape="0">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Rectangle 24"/>
              <p:cNvSpPr/>
              <p:nvPr/>
            </p:nvSpPr>
            <p:spPr>
              <a:xfrm>
                <a:off x="6206976" y="5429868"/>
                <a:ext cx="2076494" cy="68717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𝐵</m:t>
                      </m:r>
                      <m:r>
                        <a:rPr lang="en-GB" sz="2000" b="0" i="1" smtClean="0">
                          <a:latin typeface="Cambria Math" panose="02040503050406030204" pitchFamily="18" charset="0"/>
                        </a:rPr>
                        <m:t>′′=</m:t>
                      </m:r>
                      <m:f>
                        <m:fPr>
                          <m:ctrlPr>
                            <a:rPr lang="en-GB" sz="2000" b="0" i="1">
                              <a:latin typeface="Cambria Math" panose="02040503050406030204" pitchFamily="18" charset="0"/>
                            </a:rPr>
                          </m:ctrlPr>
                        </m:fPr>
                        <m:num>
                          <m:r>
                            <a:rPr lang="en-GB" sz="2000" b="0" i="1" smtClean="0">
                              <a:latin typeface="Cambria Math" panose="02040503050406030204" pitchFamily="18" charset="0"/>
                            </a:rPr>
                            <m:t>2</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smtClean="0">
                                  <a:latin typeface="Cambria Math" panose="02040503050406030204" pitchFamily="18" charset="0"/>
                                </a:rPr>
                                <m:t>3</m:t>
                              </m:r>
                            </m:sub>
                          </m:sSub>
                        </m:num>
                        <m:den>
                          <m:sSup>
                            <m:sSupPr>
                              <m:ctrlPr>
                                <a:rPr lang="en-GB" sz="2000" b="0" i="1" smtClean="0">
                                  <a:latin typeface="Cambria Math" panose="02040503050406030204" pitchFamily="18" charset="0"/>
                                </a:rPr>
                              </m:ctrlPr>
                            </m:sSupPr>
                            <m:e>
                              <m:r>
                                <a:rPr lang="en-GB" sz="2000" b="0" i="1" smtClean="0">
                                  <a:latin typeface="Cambria Math" panose="02040503050406030204" pitchFamily="18" charset="0"/>
                                </a:rPr>
                                <m:t>𝑅</m:t>
                              </m:r>
                            </m:e>
                            <m:sup>
                              <m:r>
                                <a:rPr lang="en-GB" sz="2000" b="0" i="1" smtClean="0">
                                  <a:latin typeface="Cambria Math" panose="02040503050406030204" pitchFamily="18" charset="0"/>
                                </a:rPr>
                                <m:t>2</m:t>
                              </m:r>
                            </m:sup>
                          </m:sSup>
                        </m:den>
                      </m:f>
                    </m:oMath>
                  </m:oMathPara>
                </a14:m>
                <a:endParaRPr lang="en-GB" sz="2000" b="0" dirty="0"/>
              </a:p>
            </p:txBody>
          </p:sp>
        </mc:Choice>
        <mc:Fallback xmlns="">
          <p:sp>
            <p:nvSpPr>
              <p:cNvPr id="25" name="Rectangle 24"/>
              <p:cNvSpPr>
                <a:spLocks noRot="1" noChangeAspect="1" noMove="1" noResize="1" noEditPoints="1" noAdjustHandles="1" noChangeArrowheads="1" noChangeShapeType="1" noTextEdit="1"/>
              </p:cNvSpPr>
              <p:nvPr/>
            </p:nvSpPr>
            <p:spPr>
              <a:xfrm>
                <a:off x="6206976" y="5429868"/>
                <a:ext cx="2076494" cy="687176"/>
              </a:xfrm>
              <a:prstGeom prst="rect">
                <a:avLst/>
              </a:prstGeom>
              <a:blipFill>
                <a:blip r:embed="rId11"/>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0686727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For the optics, usually the field or multipole component is given, together with the (magnetic) length: ex. from MAD-X</a:t>
            </a:r>
            <a:endParaRPr lang="en-US" sz="2800" b="0" i="0" kern="0" dirty="0">
              <a:solidFill>
                <a:srgbClr val="FF0000"/>
              </a:solidFill>
              <a:latin typeface="Calibri" panose="020F0502020204030204" pitchFamily="34" charset="0"/>
              <a:cs typeface="Calibri" panose="020F0502020204030204" pitchFamily="34" charset="0"/>
            </a:endParaRPr>
          </a:p>
        </p:txBody>
      </p:sp>
      <p:sp>
        <p:nvSpPr>
          <p:cNvPr id="11" name="Text Box 36"/>
          <p:cNvSpPr txBox="1">
            <a:spLocks noChangeArrowheads="1"/>
          </p:cNvSpPr>
          <p:nvPr/>
        </p:nvSpPr>
        <p:spPr bwMode="auto">
          <a:xfrm>
            <a:off x="755576" y="1196752"/>
            <a:ext cx="8424936" cy="5632311"/>
          </a:xfrm>
          <a:prstGeom prst="rect">
            <a:avLst/>
          </a:prstGeom>
          <a:noFill/>
          <a:ln w="9525" algn="ctr">
            <a:noFill/>
            <a:miter lim="800000"/>
            <a:headEnd/>
            <a:tailEnd/>
          </a:ln>
        </p:spPr>
        <p:txBody>
          <a:bodyPr wrap="square">
            <a:spAutoFit/>
          </a:bodyPr>
          <a:lstStyle/>
          <a:p>
            <a:pPr eaLnBrk="0" hangingPunct="0"/>
            <a:r>
              <a:rPr lang="en-US" b="0" i="0" u="sng" dirty="0">
                <a:latin typeface="Calibri" panose="020F0502020204030204" pitchFamily="34" charset="0"/>
                <a:ea typeface="ＭＳ Ｐゴシック" pitchFamily="34" charset="-128"/>
                <a:cs typeface="Calibri" panose="020F0502020204030204" pitchFamily="34" charset="0"/>
              </a:rPr>
              <a:t>Dipole</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bend angle a [rad] &amp; length L [m]</a:t>
            </a:r>
          </a:p>
          <a:p>
            <a:pPr eaLnBrk="0" hangingPunct="0"/>
            <a:r>
              <a:rPr lang="en-US" b="0" i="0" dirty="0">
                <a:solidFill>
                  <a:srgbClr val="777777"/>
                </a:solidFill>
                <a:latin typeface="Calibri" panose="020F0502020204030204" pitchFamily="34" charset="0"/>
                <a:ea typeface="ＭＳ Ｐゴシック" pitchFamily="34" charset="-128"/>
                <a:cs typeface="Calibri" panose="020F0502020204030204" pitchFamily="34" charset="0"/>
              </a:rPr>
              <a:t>k</a:t>
            </a:r>
            <a:r>
              <a:rPr lang="en-US" b="0" i="0" baseline="-25000" dirty="0">
                <a:solidFill>
                  <a:srgbClr val="777777"/>
                </a:solidFill>
                <a:latin typeface="Calibri" panose="020F0502020204030204" pitchFamily="34" charset="0"/>
                <a:ea typeface="ＭＳ Ｐゴシック" pitchFamily="34" charset="-128"/>
                <a:cs typeface="Calibri" panose="020F0502020204030204" pitchFamily="34" charset="0"/>
              </a:rPr>
              <a:t>0</a:t>
            </a:r>
            <a:r>
              <a:rPr lang="en-US" b="0" i="0" dirty="0">
                <a:solidFill>
                  <a:srgbClr val="777777"/>
                </a:solidFill>
                <a:latin typeface="Calibri" panose="020F0502020204030204" pitchFamily="34" charset="0"/>
                <a:ea typeface="ＭＳ Ｐゴシック" pitchFamily="34" charset="-128"/>
                <a:cs typeface="Calibri" panose="020F0502020204030204" pitchFamily="34" charset="0"/>
              </a:rPr>
              <a:t> [1/m] &amp; length L [m]	 obsolete</a:t>
            </a:r>
          </a:p>
          <a:p>
            <a:pPr eaLnBrk="0" hangingPunct="0"/>
            <a:r>
              <a:rPr lang="en-US" b="0" i="0" dirty="0">
                <a:solidFill>
                  <a:srgbClr val="777777"/>
                </a:solidFill>
                <a:latin typeface="Calibri" panose="020F0502020204030204" pitchFamily="34" charset="0"/>
                <a:ea typeface="ＭＳ Ｐゴシック" pitchFamily="34" charset="-128"/>
                <a:cs typeface="Calibri" panose="020F0502020204030204" pitchFamily="34" charset="0"/>
              </a:rPr>
              <a:t>	k</a:t>
            </a:r>
            <a:r>
              <a:rPr lang="en-US" b="0" i="0" baseline="-25000" dirty="0">
                <a:solidFill>
                  <a:srgbClr val="777777"/>
                </a:solidFill>
                <a:latin typeface="Calibri" panose="020F0502020204030204" pitchFamily="34" charset="0"/>
                <a:ea typeface="ＭＳ Ｐゴシック" pitchFamily="34" charset="-128"/>
                <a:cs typeface="Calibri" panose="020F0502020204030204" pitchFamily="34" charset="0"/>
              </a:rPr>
              <a:t>0</a:t>
            </a:r>
            <a:r>
              <a:rPr lang="en-US" b="0" i="0" dirty="0">
                <a:solidFill>
                  <a:srgbClr val="777777"/>
                </a:solidFill>
                <a:latin typeface="Calibri" panose="020F0502020204030204" pitchFamily="34" charset="0"/>
                <a:ea typeface="ＭＳ Ｐゴシック" pitchFamily="34" charset="-128"/>
                <a:cs typeface="Calibri" panose="020F0502020204030204" pitchFamily="34" charset="0"/>
              </a:rPr>
              <a:t> = B / (B</a:t>
            </a:r>
            <a:r>
              <a:rPr lang="en-US" b="0" i="0" dirty="0">
                <a:solidFill>
                  <a:srgbClr val="777777"/>
                </a:solidFill>
                <a:latin typeface="Symbol" panose="05050102010706020507" pitchFamily="18" charset="2"/>
                <a:ea typeface="ＭＳ Ｐゴシック" pitchFamily="34" charset="-128"/>
                <a:cs typeface="Calibri" panose="020F0502020204030204" pitchFamily="34" charset="0"/>
              </a:rPr>
              <a:t>r</a:t>
            </a:r>
            <a:r>
              <a:rPr lang="en-US" b="0" i="0" dirty="0">
                <a:solidFill>
                  <a:srgbClr val="777777"/>
                </a:solidFill>
                <a:latin typeface="Calibri" panose="020F0502020204030204" pitchFamily="34" charset="0"/>
                <a:ea typeface="ＭＳ Ｐゴシック" pitchFamily="34" charset="-128"/>
                <a:cs typeface="Calibri" panose="020F0502020204030204" pitchFamily="34" charset="0"/>
              </a:rPr>
              <a:t>)		 B = B</a:t>
            </a:r>
            <a:r>
              <a:rPr lang="en-US" b="0" i="0" baseline="-25000" dirty="0">
                <a:solidFill>
                  <a:srgbClr val="777777"/>
                </a:solidFill>
                <a:latin typeface="Calibri" panose="020F0502020204030204" pitchFamily="34" charset="0"/>
                <a:ea typeface="ＭＳ Ｐゴシック" pitchFamily="34" charset="-128"/>
                <a:cs typeface="Calibri" panose="020F0502020204030204" pitchFamily="34" charset="0"/>
              </a:rPr>
              <a:t>1 </a:t>
            </a:r>
            <a:r>
              <a:rPr lang="en-US" b="0" i="0" dirty="0">
                <a:solidFill>
                  <a:srgbClr val="777777"/>
                </a:solidFill>
                <a:latin typeface="Calibri" panose="020F0502020204030204" pitchFamily="34" charset="0"/>
                <a:ea typeface="ＭＳ Ｐゴシック" pitchFamily="34" charset="-128"/>
                <a:cs typeface="Calibri" panose="020F0502020204030204" pitchFamily="34" charset="0"/>
              </a:rPr>
              <a:t>	</a:t>
            </a:r>
          </a:p>
          <a:p>
            <a:pPr eaLnBrk="0" hangingPunct="0"/>
            <a:r>
              <a:rPr lang="en-US" b="0" i="0" dirty="0">
                <a:solidFill>
                  <a:srgbClr val="777777"/>
                </a:solidFill>
                <a:latin typeface="Calibri" panose="020F0502020204030204" pitchFamily="34" charset="0"/>
                <a:ea typeface="ＭＳ Ｐゴシック" pitchFamily="34" charset="-128"/>
                <a:cs typeface="Calibri" panose="020F0502020204030204" pitchFamily="34" charset="0"/>
              </a:rPr>
              <a:t>						</a:t>
            </a:r>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u="sng" dirty="0">
                <a:latin typeface="Calibri" panose="020F0502020204030204" pitchFamily="34" charset="0"/>
                <a:ea typeface="ＭＳ Ｐゴシック" pitchFamily="34" charset="-128"/>
                <a:cs typeface="Calibri" panose="020F0502020204030204" pitchFamily="34" charset="0"/>
              </a:rPr>
              <a:t>Quadrupole</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quadrupole coefficient k</a:t>
            </a:r>
            <a:r>
              <a:rPr lang="en-US" b="0" i="0" baseline="-25000" dirty="0">
                <a:latin typeface="Calibri" panose="020F0502020204030204" pitchFamily="34" charset="0"/>
                <a:ea typeface="ＭＳ Ｐゴシック" pitchFamily="34" charset="-128"/>
                <a:cs typeface="Calibri" panose="020F0502020204030204" pitchFamily="34" charset="0"/>
              </a:rPr>
              <a:t>1</a:t>
            </a:r>
            <a:r>
              <a:rPr lang="en-US" b="0" i="0" dirty="0">
                <a:latin typeface="Calibri" panose="020F0502020204030204" pitchFamily="34" charset="0"/>
                <a:ea typeface="ＭＳ Ｐゴシック" pitchFamily="34" charset="-128"/>
                <a:cs typeface="Calibri" panose="020F0502020204030204" pitchFamily="34" charset="0"/>
              </a:rPr>
              <a:t> [1/m</a:t>
            </a:r>
            <a:r>
              <a:rPr lang="en-US" b="0" i="0" baseline="30000" dirty="0">
                <a:latin typeface="Calibri" panose="020F0502020204030204" pitchFamily="34" charset="0"/>
                <a:ea typeface="ＭＳ Ｐゴシック" pitchFamily="34" charset="-128"/>
                <a:cs typeface="Calibri" panose="020F0502020204030204" pitchFamily="34" charset="0"/>
              </a:rPr>
              <a:t>2</a:t>
            </a:r>
            <a:r>
              <a:rPr lang="en-US" b="0" i="0" dirty="0">
                <a:latin typeface="Calibri" panose="020F0502020204030204" pitchFamily="34" charset="0"/>
                <a:ea typeface="ＭＳ Ｐゴシック" pitchFamily="34" charset="-128"/>
                <a:cs typeface="Calibri" panose="020F0502020204030204" pitchFamily="34" charset="0"/>
              </a:rPr>
              <a:t>] × length L [m]</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	k</a:t>
            </a:r>
            <a:r>
              <a:rPr lang="en-US" b="0" i="0" baseline="-25000" dirty="0">
                <a:latin typeface="Calibri" panose="020F0502020204030204" pitchFamily="34" charset="0"/>
                <a:ea typeface="ＭＳ Ｐゴシック" pitchFamily="34" charset="-128"/>
                <a:cs typeface="Calibri" panose="020F0502020204030204" pitchFamily="34" charset="0"/>
              </a:rPr>
              <a:t>1</a:t>
            </a:r>
            <a:r>
              <a:rPr lang="en-US" b="0" i="0" dirty="0">
                <a:latin typeface="Calibri" panose="020F0502020204030204" pitchFamily="34" charset="0"/>
                <a:ea typeface="ＭＳ Ｐゴシック" pitchFamily="34" charset="-128"/>
                <a:cs typeface="Calibri" panose="020F0502020204030204" pitchFamily="34" charset="0"/>
              </a:rPr>
              <a:t> = (</a:t>
            </a:r>
            <a:r>
              <a:rPr lang="en-US" b="0" i="0" dirty="0" err="1">
                <a:latin typeface="Calibri" panose="020F0502020204030204" pitchFamily="34" charset="0"/>
                <a:cs typeface="Calibri" panose="020F0502020204030204" pitchFamily="34" charset="0"/>
              </a:rPr>
              <a:t>dB</a:t>
            </a:r>
            <a:r>
              <a:rPr lang="en-US" b="0" i="0" baseline="-25000" dirty="0" err="1">
                <a:latin typeface="Calibri" panose="020F0502020204030204" pitchFamily="34" charset="0"/>
                <a:cs typeface="Calibri" panose="020F0502020204030204" pitchFamily="34" charset="0"/>
              </a:rPr>
              <a:t>y</a:t>
            </a:r>
            <a:r>
              <a:rPr lang="en-US" b="0" i="0" dirty="0">
                <a:latin typeface="Calibri" panose="020F0502020204030204" pitchFamily="34" charset="0"/>
                <a:cs typeface="Calibri" panose="020F0502020204030204" pitchFamily="34" charset="0"/>
              </a:rPr>
              <a:t>/dx) </a:t>
            </a:r>
            <a:r>
              <a:rPr lang="en-US" b="0" i="0" dirty="0">
                <a:latin typeface="Calibri" panose="020F0502020204030204" pitchFamily="34" charset="0"/>
                <a:ea typeface="ＭＳ Ｐゴシック" pitchFamily="34" charset="-128"/>
                <a:cs typeface="Calibri" panose="020F0502020204030204" pitchFamily="34" charset="0"/>
              </a:rPr>
              <a:t>/ (B</a:t>
            </a:r>
            <a:r>
              <a:rPr lang="en-US" b="0" i="0" dirty="0">
                <a:latin typeface="Symbol" panose="05050102010706020507" pitchFamily="18" charset="2"/>
                <a:ea typeface="ＭＳ Ｐゴシック" pitchFamily="34" charset="-128"/>
                <a:cs typeface="Calibri" panose="020F0502020204030204" pitchFamily="34" charset="0"/>
              </a:rPr>
              <a:t>r</a:t>
            </a:r>
            <a:r>
              <a:rPr lang="en-US" b="0" i="0" dirty="0">
                <a:latin typeface="Calibri" panose="020F0502020204030204" pitchFamily="34" charset="0"/>
                <a:ea typeface="ＭＳ Ｐゴシック" pitchFamily="34" charset="-128"/>
                <a:cs typeface="Calibri" panose="020F0502020204030204" pitchFamily="34" charset="0"/>
              </a:rPr>
              <a:t>)</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				G = </a:t>
            </a:r>
            <a:r>
              <a:rPr lang="en-US" b="0" i="0" dirty="0" err="1">
                <a:latin typeface="Calibri" panose="020F0502020204030204" pitchFamily="34" charset="0"/>
                <a:cs typeface="Calibri" panose="020F0502020204030204" pitchFamily="34" charset="0"/>
              </a:rPr>
              <a:t>dB</a:t>
            </a:r>
            <a:r>
              <a:rPr lang="en-US" b="0" i="0" baseline="-25000" dirty="0" err="1">
                <a:latin typeface="Calibri" panose="020F0502020204030204" pitchFamily="34" charset="0"/>
                <a:cs typeface="Calibri" panose="020F0502020204030204" pitchFamily="34" charset="0"/>
              </a:rPr>
              <a:t>y</a:t>
            </a:r>
            <a:r>
              <a:rPr lang="en-US" b="0" i="0" dirty="0">
                <a:latin typeface="Calibri" panose="020F0502020204030204" pitchFamily="34" charset="0"/>
                <a:cs typeface="Calibri" panose="020F0502020204030204" pitchFamily="34" charset="0"/>
              </a:rPr>
              <a:t>/dx = B</a:t>
            </a:r>
            <a:r>
              <a:rPr lang="en-US" b="0" i="0" baseline="-25000" dirty="0">
                <a:latin typeface="Calibri" panose="020F0502020204030204" pitchFamily="34" charset="0"/>
                <a:cs typeface="Calibri" panose="020F0502020204030204" pitchFamily="34" charset="0"/>
              </a:rPr>
              <a:t>2</a:t>
            </a:r>
            <a:r>
              <a:rPr lang="en-US" b="0" i="0" dirty="0">
                <a:latin typeface="Calibri" panose="020F0502020204030204" pitchFamily="34" charset="0"/>
                <a:cs typeface="Calibri" panose="020F0502020204030204" pitchFamily="34" charset="0"/>
              </a:rPr>
              <a:t>/R</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u="sng" dirty="0">
                <a:latin typeface="Calibri" panose="020F0502020204030204" pitchFamily="34" charset="0"/>
                <a:ea typeface="ＭＳ Ｐゴシック" pitchFamily="34" charset="-128"/>
                <a:cs typeface="Calibri" panose="020F0502020204030204" pitchFamily="34" charset="0"/>
              </a:rPr>
              <a:t>Sextupole</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sextupole coefficient k</a:t>
            </a:r>
            <a:r>
              <a:rPr lang="en-US" b="0" i="0" baseline="-25000" dirty="0">
                <a:latin typeface="Calibri" panose="020F0502020204030204" pitchFamily="34" charset="0"/>
                <a:ea typeface="ＭＳ Ｐゴシック" pitchFamily="34" charset="-128"/>
                <a:cs typeface="Calibri" panose="020F0502020204030204" pitchFamily="34" charset="0"/>
              </a:rPr>
              <a:t>2</a:t>
            </a:r>
            <a:r>
              <a:rPr lang="en-US" b="0" i="0" dirty="0">
                <a:latin typeface="Calibri" panose="020F0502020204030204" pitchFamily="34" charset="0"/>
                <a:ea typeface="ＭＳ Ｐゴシック" pitchFamily="34" charset="-128"/>
                <a:cs typeface="Calibri" panose="020F0502020204030204" pitchFamily="34" charset="0"/>
              </a:rPr>
              <a:t> [1/m</a:t>
            </a:r>
            <a:r>
              <a:rPr lang="en-US" b="0" i="0" baseline="30000" dirty="0">
                <a:latin typeface="Calibri" panose="020F0502020204030204" pitchFamily="34" charset="0"/>
                <a:ea typeface="ＭＳ Ｐゴシック" pitchFamily="34" charset="-128"/>
                <a:cs typeface="Calibri" panose="020F0502020204030204" pitchFamily="34" charset="0"/>
              </a:rPr>
              <a:t>3</a:t>
            </a:r>
            <a:r>
              <a:rPr lang="en-US" b="0" i="0" dirty="0">
                <a:latin typeface="Calibri" panose="020F0502020204030204" pitchFamily="34" charset="0"/>
                <a:ea typeface="ＭＳ Ｐゴシック" pitchFamily="34" charset="-128"/>
                <a:cs typeface="Calibri" panose="020F0502020204030204" pitchFamily="34" charset="0"/>
              </a:rPr>
              <a:t>] × length L [m]</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	k</a:t>
            </a:r>
            <a:r>
              <a:rPr lang="en-US" b="0" i="0" baseline="-25000" dirty="0">
                <a:latin typeface="Calibri" panose="020F0502020204030204" pitchFamily="34" charset="0"/>
                <a:ea typeface="ＭＳ Ｐゴシック" pitchFamily="34" charset="-128"/>
                <a:cs typeface="Calibri" panose="020F0502020204030204" pitchFamily="34" charset="0"/>
              </a:rPr>
              <a:t>2</a:t>
            </a:r>
            <a:r>
              <a:rPr lang="en-US" b="0" i="0" dirty="0">
                <a:latin typeface="Calibri" panose="020F0502020204030204" pitchFamily="34" charset="0"/>
                <a:ea typeface="ＭＳ Ｐゴシック" pitchFamily="34" charset="-128"/>
                <a:cs typeface="Calibri" panose="020F0502020204030204" pitchFamily="34" charset="0"/>
              </a:rPr>
              <a:t> = (</a:t>
            </a:r>
            <a:r>
              <a:rPr lang="en-US" b="0" i="0" dirty="0">
                <a:latin typeface="Calibri" panose="020F0502020204030204" pitchFamily="34" charset="0"/>
                <a:cs typeface="Calibri" panose="020F0502020204030204" pitchFamily="34" charset="0"/>
              </a:rPr>
              <a:t>d</a:t>
            </a:r>
            <a:r>
              <a:rPr lang="en-US" b="0" i="0" baseline="30000" dirty="0">
                <a:latin typeface="Calibri" panose="020F0502020204030204" pitchFamily="34" charset="0"/>
                <a:cs typeface="Calibri" panose="020F0502020204030204" pitchFamily="34" charset="0"/>
              </a:rPr>
              <a:t>2</a:t>
            </a:r>
            <a:r>
              <a:rPr lang="en-US" b="0" i="0" dirty="0">
                <a:latin typeface="Calibri" panose="020F0502020204030204" pitchFamily="34" charset="0"/>
                <a:cs typeface="Calibri" panose="020F0502020204030204" pitchFamily="34" charset="0"/>
              </a:rPr>
              <a:t>B</a:t>
            </a:r>
            <a:r>
              <a:rPr lang="en-US" b="0" i="0" baseline="-25000" dirty="0">
                <a:latin typeface="Calibri" panose="020F0502020204030204" pitchFamily="34" charset="0"/>
                <a:cs typeface="Calibri" panose="020F0502020204030204" pitchFamily="34" charset="0"/>
              </a:rPr>
              <a:t>y</a:t>
            </a:r>
            <a:r>
              <a:rPr lang="en-US" b="0" i="0" dirty="0">
                <a:latin typeface="Calibri" panose="020F0502020204030204" pitchFamily="34" charset="0"/>
                <a:cs typeface="Calibri" panose="020F0502020204030204" pitchFamily="34" charset="0"/>
              </a:rPr>
              <a:t>/dx</a:t>
            </a:r>
            <a:r>
              <a:rPr lang="en-US" b="0" i="0" baseline="30000" dirty="0">
                <a:latin typeface="Calibri" panose="020F0502020204030204" pitchFamily="34" charset="0"/>
                <a:cs typeface="Calibri" panose="020F0502020204030204" pitchFamily="34" charset="0"/>
              </a:rPr>
              <a:t>2</a:t>
            </a:r>
            <a:r>
              <a:rPr lang="en-US" b="0" i="0" dirty="0">
                <a:latin typeface="Calibri" panose="020F0502020204030204" pitchFamily="34" charset="0"/>
                <a:cs typeface="Calibri" panose="020F0502020204030204" pitchFamily="34" charset="0"/>
              </a:rPr>
              <a:t>) </a:t>
            </a:r>
            <a:r>
              <a:rPr lang="en-US" b="0" i="0" dirty="0">
                <a:latin typeface="Calibri" panose="020F0502020204030204" pitchFamily="34" charset="0"/>
                <a:ea typeface="ＭＳ Ｐゴシック" pitchFamily="34" charset="-128"/>
                <a:cs typeface="Calibri" panose="020F0502020204030204" pitchFamily="34" charset="0"/>
              </a:rPr>
              <a:t>/ (B</a:t>
            </a:r>
            <a:r>
              <a:rPr lang="en-US" b="0" i="0" dirty="0">
                <a:latin typeface="Symbol" panose="05050102010706020507" pitchFamily="18" charset="2"/>
                <a:ea typeface="ＭＳ Ｐゴシック" pitchFamily="34" charset="-128"/>
                <a:cs typeface="Calibri" panose="020F0502020204030204" pitchFamily="34" charset="0"/>
              </a:rPr>
              <a:t>r</a:t>
            </a:r>
            <a:r>
              <a:rPr lang="en-US" b="0" i="0" dirty="0">
                <a:latin typeface="Calibri" panose="020F0502020204030204" pitchFamily="34" charset="0"/>
                <a:ea typeface="ＭＳ Ｐゴシック" pitchFamily="34" charset="-128"/>
                <a:cs typeface="Calibri" panose="020F0502020204030204" pitchFamily="34" charset="0"/>
              </a:rPr>
              <a:t>)</a:t>
            </a:r>
          </a:p>
          <a:p>
            <a:pPr eaLnBrk="0" hangingPunct="0"/>
            <a:r>
              <a:rPr lang="en-US" b="0" i="0" dirty="0">
                <a:latin typeface="Calibri" panose="020F0502020204030204" pitchFamily="34" charset="0"/>
                <a:cs typeface="Calibri" panose="020F0502020204030204" pitchFamily="34" charset="0"/>
              </a:rPr>
              <a:t>				(d</a:t>
            </a:r>
            <a:r>
              <a:rPr lang="en-US" b="0" i="0" baseline="30000" dirty="0">
                <a:latin typeface="Calibri" panose="020F0502020204030204" pitchFamily="34" charset="0"/>
                <a:cs typeface="Calibri" panose="020F0502020204030204" pitchFamily="34" charset="0"/>
              </a:rPr>
              <a:t>2</a:t>
            </a:r>
            <a:r>
              <a:rPr lang="en-US" b="0" i="0" dirty="0">
                <a:latin typeface="Calibri" panose="020F0502020204030204" pitchFamily="34" charset="0"/>
                <a:cs typeface="Calibri" panose="020F0502020204030204" pitchFamily="34" charset="0"/>
              </a:rPr>
              <a:t>B</a:t>
            </a:r>
            <a:r>
              <a:rPr lang="en-US" b="0" i="0" baseline="-25000" dirty="0">
                <a:latin typeface="Calibri" panose="020F0502020204030204" pitchFamily="34" charset="0"/>
                <a:cs typeface="Calibri" panose="020F0502020204030204" pitchFamily="34" charset="0"/>
              </a:rPr>
              <a:t>y</a:t>
            </a:r>
            <a:r>
              <a:rPr lang="en-US" b="0" i="0" dirty="0">
                <a:latin typeface="Calibri" panose="020F0502020204030204" pitchFamily="34" charset="0"/>
                <a:cs typeface="Calibri" panose="020F0502020204030204" pitchFamily="34" charset="0"/>
              </a:rPr>
              <a:t>/dx</a:t>
            </a:r>
            <a:r>
              <a:rPr lang="en-US" b="0" i="0" baseline="30000" dirty="0">
                <a:latin typeface="Calibri" panose="020F0502020204030204" pitchFamily="34" charset="0"/>
                <a:cs typeface="Calibri" panose="020F0502020204030204" pitchFamily="34" charset="0"/>
              </a:rPr>
              <a:t>2</a:t>
            </a:r>
            <a:r>
              <a:rPr lang="en-US" b="0" i="0" dirty="0">
                <a:latin typeface="Calibri" panose="020F0502020204030204" pitchFamily="34" charset="0"/>
                <a:cs typeface="Calibri" panose="020F0502020204030204" pitchFamily="34" charset="0"/>
              </a:rPr>
              <a:t>)/2! = B</a:t>
            </a:r>
            <a:r>
              <a:rPr lang="en-US" b="0" i="0" baseline="-25000" dirty="0">
                <a:latin typeface="Calibri" panose="020F0502020204030204" pitchFamily="34" charset="0"/>
                <a:cs typeface="Calibri" panose="020F0502020204030204" pitchFamily="34" charset="0"/>
              </a:rPr>
              <a:t>3</a:t>
            </a:r>
            <a:r>
              <a:rPr lang="en-US" b="0" i="0" dirty="0">
                <a:latin typeface="Calibri" panose="020F0502020204030204" pitchFamily="34" charset="0"/>
                <a:cs typeface="Calibri" panose="020F0502020204030204" pitchFamily="34" charset="0"/>
              </a:rPr>
              <a:t>/R</a:t>
            </a:r>
            <a:r>
              <a:rPr lang="en-US" b="0" i="0" baseline="30000" dirty="0">
                <a:latin typeface="Calibri" panose="020F0502020204030204" pitchFamily="34" charset="0"/>
                <a:cs typeface="Calibri" panose="020F0502020204030204" pitchFamily="34" charset="0"/>
              </a:rPr>
              <a:t>2</a:t>
            </a:r>
            <a:r>
              <a:rPr lang="en-US" b="0" i="0" dirty="0">
                <a:latin typeface="Calibri" panose="020F0502020204030204" pitchFamily="34" charset="0"/>
                <a:cs typeface="Calibri" panose="020F0502020204030204" pitchFamily="34" charset="0"/>
              </a:rPr>
              <a:t> </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p:txBody>
      </p:sp>
      <p:pic>
        <p:nvPicPr>
          <p:cNvPr id="5" name="Picture 4"/>
          <p:cNvPicPr>
            <a:picLocks noChangeAspect="1"/>
          </p:cNvPicPr>
          <p:nvPr/>
        </p:nvPicPr>
        <p:blipFill>
          <a:blip r:embed="rId3">
            <a:clrChange>
              <a:clrFrom>
                <a:srgbClr val="FFFFFF"/>
              </a:clrFrom>
              <a:clrTo>
                <a:srgbClr val="FFFFFF">
                  <a:alpha val="0"/>
                </a:srgbClr>
              </a:clrTo>
            </a:clrChange>
          </a:blip>
          <a:stretch>
            <a:fillRect/>
          </a:stretch>
        </p:blipFill>
        <p:spPr>
          <a:xfrm rot="964680">
            <a:off x="7912692" y="1231586"/>
            <a:ext cx="706600" cy="1113228"/>
          </a:xfrm>
          <a:prstGeom prst="rect">
            <a:avLst/>
          </a:prstGeom>
        </p:spPr>
      </p:pic>
    </p:spTree>
    <p:extLst>
      <p:ext uri="{BB962C8B-B14F-4D97-AF65-F5344CB8AC3E}">
        <p14:creationId xmlns:p14="http://schemas.microsoft.com/office/powerpoint/2010/main" val="37443233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Here is how to compute magnetic quantities from MAD-X entries, and vice versa</a:t>
            </a:r>
          </a:p>
        </p:txBody>
      </p:sp>
      <p:sp>
        <p:nvSpPr>
          <p:cNvPr id="4" name="TextBox 3"/>
          <p:cNvSpPr txBox="1"/>
          <p:nvPr/>
        </p:nvSpPr>
        <p:spPr>
          <a:xfrm>
            <a:off x="2411760" y="1000614"/>
            <a:ext cx="4320480" cy="1323439"/>
          </a:xfrm>
          <a:prstGeom prst="rect">
            <a:avLst/>
          </a:prstGeom>
          <a:solidFill>
            <a:srgbClr val="FFFFFF"/>
          </a:solidFill>
          <a:ln w="12700">
            <a:solidFill>
              <a:schemeClr val="tx1"/>
            </a:solidFill>
          </a:ln>
        </p:spPr>
        <p:txBody>
          <a:bodyPr wrap="square" rtlCol="0">
            <a:spAutoFit/>
          </a:bodyPr>
          <a:lstStyle/>
          <a:p>
            <a:r>
              <a:rPr lang="en-US" sz="1600" i="0" dirty="0">
                <a:latin typeface="Courier New" panose="02070309020205020404" pitchFamily="49" charset="0"/>
                <a:cs typeface="Courier New" panose="02070309020205020404" pitchFamily="49" charset="0"/>
              </a:rPr>
              <a:t>BEAM, PARTICLE=ELECTRON,PC=</a:t>
            </a:r>
            <a:r>
              <a:rPr lang="en-US" sz="1600" i="0" dirty="0">
                <a:solidFill>
                  <a:srgbClr val="0033CC"/>
                </a:solidFill>
                <a:latin typeface="Courier New" panose="02070309020205020404" pitchFamily="49" charset="0"/>
                <a:cs typeface="Courier New" panose="02070309020205020404" pitchFamily="49" charset="0"/>
              </a:rPr>
              <a:t>3.0</a:t>
            </a:r>
            <a:r>
              <a:rPr lang="en-US" sz="1600" i="0" dirty="0">
                <a:latin typeface="Courier New" panose="02070309020205020404" pitchFamily="49" charset="0"/>
                <a:cs typeface="Courier New" panose="02070309020205020404" pitchFamily="49" charset="0"/>
              </a:rPr>
              <a:t>;     </a:t>
            </a:r>
          </a:p>
          <a:p>
            <a:r>
              <a:rPr lang="en-US" sz="1600" i="0" dirty="0">
                <a:latin typeface="Courier New" panose="02070309020205020404" pitchFamily="49" charset="0"/>
                <a:cs typeface="Courier New" panose="02070309020205020404" pitchFamily="49" charset="0"/>
              </a:rPr>
              <a:t>DEGREE:=PI/180.0;</a:t>
            </a:r>
          </a:p>
          <a:p>
            <a:r>
              <a:rPr lang="en-US" sz="1600" i="0" dirty="0">
                <a:latin typeface="Courier New" panose="02070309020205020404" pitchFamily="49" charset="0"/>
                <a:cs typeface="Courier New" panose="02070309020205020404" pitchFamily="49" charset="0"/>
              </a:rPr>
              <a:t>QF: </a:t>
            </a:r>
            <a:r>
              <a:rPr lang="en-US" sz="1600" i="0" dirty="0">
                <a:solidFill>
                  <a:srgbClr val="0033CC"/>
                </a:solidFill>
                <a:latin typeface="Courier New" panose="02070309020205020404" pitchFamily="49" charset="0"/>
                <a:cs typeface="Courier New" panose="02070309020205020404" pitchFamily="49" charset="0"/>
              </a:rPr>
              <a:t>QUADRUPOLE,L=0.5,K1=0.2</a:t>
            </a:r>
            <a:r>
              <a:rPr lang="en-US" sz="1600" i="0" dirty="0">
                <a:latin typeface="Courier New" panose="02070309020205020404" pitchFamily="49" charset="0"/>
                <a:cs typeface="Courier New" panose="02070309020205020404" pitchFamily="49" charset="0"/>
              </a:rPr>
              <a:t>; </a:t>
            </a:r>
          </a:p>
          <a:p>
            <a:r>
              <a:rPr lang="en-US" sz="1600" i="0" dirty="0">
                <a:latin typeface="Courier New" panose="02070309020205020404" pitchFamily="49" charset="0"/>
                <a:cs typeface="Courier New" panose="02070309020205020404" pitchFamily="49" charset="0"/>
              </a:rPr>
              <a:t>QD: QUADRUPOLE,L=1.0,K1=-0.2;      </a:t>
            </a:r>
          </a:p>
          <a:p>
            <a:r>
              <a:rPr lang="en-US" sz="1600" i="0" dirty="0">
                <a:latin typeface="Courier New" panose="02070309020205020404" pitchFamily="49" charset="0"/>
                <a:cs typeface="Courier New" panose="02070309020205020404" pitchFamily="49" charset="0"/>
              </a:rPr>
              <a:t>B: </a:t>
            </a:r>
            <a:r>
              <a:rPr lang="en-US" sz="1600" i="0" dirty="0">
                <a:solidFill>
                  <a:srgbClr val="0033CC"/>
                </a:solidFill>
                <a:latin typeface="Courier New" panose="02070309020205020404" pitchFamily="49" charset="0"/>
                <a:cs typeface="Courier New" panose="02070309020205020404" pitchFamily="49" charset="0"/>
              </a:rPr>
              <a:t>SBEND,L=1.0,ANGLE=15.0*DEGREE</a:t>
            </a:r>
            <a:r>
              <a:rPr lang="en-US" sz="1600" i="0" dirty="0">
                <a:latin typeface="Courier New" panose="02070309020205020404" pitchFamily="49" charset="0"/>
                <a:cs typeface="Courier New" panose="02070309020205020404" pitchFamily="49" charset="0"/>
              </a:rPr>
              <a:t>;  </a:t>
            </a:r>
          </a:p>
        </p:txBody>
      </p:sp>
      <p:sp>
        <p:nvSpPr>
          <p:cNvPr id="5" name="TextBox 4"/>
          <p:cNvSpPr txBox="1"/>
          <p:nvPr/>
        </p:nvSpPr>
        <p:spPr>
          <a:xfrm>
            <a:off x="755576" y="2762456"/>
            <a:ext cx="3960440" cy="3785652"/>
          </a:xfrm>
          <a:prstGeom prst="rect">
            <a:avLst/>
          </a:prstGeom>
          <a:solidFill>
            <a:srgbClr val="FFFFFF"/>
          </a:solidFill>
          <a:ln w="12700">
            <a:noFill/>
          </a:ln>
        </p:spPr>
        <p:txBody>
          <a:bodyPr wrap="square" rtlCol="0">
            <a:spAutoFit/>
          </a:bodyPr>
          <a:lstStyle/>
          <a:p>
            <a:r>
              <a:rPr lang="en-US" sz="2000" b="0" i="0" dirty="0">
                <a:latin typeface="Calibri" panose="020F0502020204030204" pitchFamily="34" charset="0"/>
                <a:cs typeface="Calibri" panose="020F0502020204030204" pitchFamily="34" charset="0"/>
              </a:rPr>
              <a:t>(B</a:t>
            </a:r>
            <a:r>
              <a:rPr lang="en-US" sz="2000" b="0" i="0" dirty="0">
                <a:latin typeface="Symbol" panose="05050102010706020507" pitchFamily="18" charset="2"/>
                <a:cs typeface="Calibri" panose="020F0502020204030204" pitchFamily="34" charset="0"/>
              </a:rPr>
              <a:t>r</a:t>
            </a:r>
            <a:r>
              <a:rPr lang="en-US" sz="2000" b="0" i="0" dirty="0">
                <a:latin typeface="Calibri" panose="020F0502020204030204" pitchFamily="34" charset="0"/>
                <a:cs typeface="Calibri" panose="020F0502020204030204" pitchFamily="34" charset="0"/>
              </a:rPr>
              <a:t>) = 10</a:t>
            </a:r>
            <a:r>
              <a:rPr lang="en-US" sz="2000" b="0" i="0" baseline="30000" dirty="0">
                <a:latin typeface="Calibri" panose="020F0502020204030204" pitchFamily="34" charset="0"/>
                <a:cs typeface="Calibri" panose="020F0502020204030204" pitchFamily="34" charset="0"/>
              </a:rPr>
              <a:t>9</a:t>
            </a:r>
            <a:r>
              <a:rPr lang="en-US" sz="2000" b="0" i="0" dirty="0">
                <a:latin typeface="Calibri" panose="020F0502020204030204" pitchFamily="34" charset="0"/>
                <a:cs typeface="Calibri" panose="020F0502020204030204" pitchFamily="34" charset="0"/>
              </a:rPr>
              <a:t>/c*PC </a:t>
            </a:r>
          </a:p>
          <a:p>
            <a:r>
              <a:rPr lang="en-US" sz="2000" b="0" i="0" dirty="0">
                <a:latin typeface="Calibri" panose="020F0502020204030204" pitchFamily="34" charset="0"/>
                <a:cs typeface="Calibri" panose="020F0502020204030204" pitchFamily="34" charset="0"/>
              </a:rPr>
              <a:t>= 10^9/299792458*3.0 </a:t>
            </a:r>
          </a:p>
          <a:p>
            <a:r>
              <a:rPr lang="en-US" sz="2000" b="0" i="0" dirty="0">
                <a:latin typeface="Calibri" panose="020F0502020204030204" pitchFamily="34" charset="0"/>
                <a:cs typeface="Calibri" panose="020F0502020204030204" pitchFamily="34" charset="0"/>
              </a:rPr>
              <a:t>= 10.01 Tm</a:t>
            </a:r>
          </a:p>
          <a:p>
            <a:endParaRPr lang="en-US" sz="2000" b="0" i="0" dirty="0">
              <a:latin typeface="Calibri" panose="020F0502020204030204" pitchFamily="34" charset="0"/>
              <a:cs typeface="Calibri" panose="020F0502020204030204" pitchFamily="34" charset="0"/>
            </a:endParaRPr>
          </a:p>
          <a:p>
            <a:r>
              <a:rPr lang="en-US" sz="2000" b="0" i="0" u="sng" dirty="0">
                <a:latin typeface="Calibri" panose="020F0502020204030204" pitchFamily="34" charset="0"/>
                <a:cs typeface="Calibri" panose="020F0502020204030204" pitchFamily="34" charset="0"/>
              </a:rPr>
              <a:t>dipole</a:t>
            </a:r>
            <a:r>
              <a:rPr lang="en-US" sz="2000" b="0" i="0" dirty="0">
                <a:latin typeface="Calibri" panose="020F0502020204030204" pitchFamily="34" charset="0"/>
                <a:cs typeface="Calibri" panose="020F0502020204030204" pitchFamily="34" charset="0"/>
              </a:rPr>
              <a:t> (SBEND)</a:t>
            </a:r>
          </a:p>
          <a:p>
            <a:r>
              <a:rPr lang="en-US" sz="2000" b="0" i="0" dirty="0">
                <a:latin typeface="Calibri" panose="020F0502020204030204" pitchFamily="34" charset="0"/>
                <a:cs typeface="Calibri" panose="020F0502020204030204" pitchFamily="34" charset="0"/>
              </a:rPr>
              <a:t>B = |ANGLE|/L*(B</a:t>
            </a:r>
            <a:r>
              <a:rPr lang="en-US" sz="2000" b="0" i="0" dirty="0">
                <a:latin typeface="Symbol" panose="05050102010706020507" pitchFamily="18" charset="2"/>
                <a:cs typeface="Calibri" panose="020F0502020204030204" pitchFamily="34" charset="0"/>
              </a:rPr>
              <a:t>r</a:t>
            </a:r>
            <a:r>
              <a:rPr lang="en-US" sz="2000" b="0" i="0" dirty="0">
                <a:latin typeface="Calibri" panose="020F0502020204030204" pitchFamily="34" charset="0"/>
                <a:cs typeface="Calibri" panose="020F0502020204030204" pitchFamily="34" charset="0"/>
              </a:rPr>
              <a:t>) </a:t>
            </a:r>
          </a:p>
          <a:p>
            <a:r>
              <a:rPr lang="en-US" sz="2000" b="0" i="0" dirty="0">
                <a:latin typeface="Calibri" panose="020F0502020204030204" pitchFamily="34" charset="0"/>
                <a:cs typeface="Calibri" panose="020F0502020204030204" pitchFamily="34" charset="0"/>
              </a:rPr>
              <a:t>= (15*pi/180)/1.0*10.01 </a:t>
            </a:r>
          </a:p>
          <a:p>
            <a:r>
              <a:rPr lang="en-US" sz="2000" b="0" i="0" dirty="0">
                <a:latin typeface="Calibri" panose="020F0502020204030204" pitchFamily="34" charset="0"/>
                <a:cs typeface="Calibri" panose="020F0502020204030204" pitchFamily="34" charset="0"/>
              </a:rPr>
              <a:t>= 2.62 T</a:t>
            </a:r>
          </a:p>
          <a:p>
            <a:endParaRPr lang="en-US" sz="2000" b="0" i="0" dirty="0">
              <a:latin typeface="Calibri" panose="020F0502020204030204" pitchFamily="34" charset="0"/>
              <a:cs typeface="Calibri" panose="020F0502020204030204" pitchFamily="34" charset="0"/>
            </a:endParaRPr>
          </a:p>
          <a:p>
            <a:r>
              <a:rPr lang="en-US" sz="2000" b="0" i="0" u="sng" dirty="0">
                <a:latin typeface="Calibri" panose="020F0502020204030204" pitchFamily="34" charset="0"/>
                <a:cs typeface="Calibri" panose="020F0502020204030204" pitchFamily="34" charset="0"/>
              </a:rPr>
              <a:t>quadrupole</a:t>
            </a:r>
          </a:p>
          <a:p>
            <a:r>
              <a:rPr lang="en-US" sz="2000" b="0" i="0" dirty="0">
                <a:latin typeface="Calibri" panose="020F0502020204030204" pitchFamily="34" charset="0"/>
                <a:cs typeface="Calibri" panose="020F0502020204030204" pitchFamily="34" charset="0"/>
              </a:rPr>
              <a:t>G = |K1|*(B</a:t>
            </a:r>
            <a:r>
              <a:rPr lang="en-US" sz="2000" b="0" i="0" dirty="0">
                <a:latin typeface="Symbol" panose="05050102010706020507" pitchFamily="18" charset="2"/>
                <a:cs typeface="Calibri" panose="020F0502020204030204" pitchFamily="34" charset="0"/>
              </a:rPr>
              <a:t>r</a:t>
            </a:r>
            <a:r>
              <a:rPr lang="en-US" sz="2000" b="0" i="0" dirty="0">
                <a:latin typeface="Calibri" panose="020F0502020204030204" pitchFamily="34" charset="0"/>
                <a:cs typeface="Calibri" panose="020F0502020204030204" pitchFamily="34" charset="0"/>
              </a:rPr>
              <a:t>) </a:t>
            </a:r>
          </a:p>
          <a:p>
            <a:r>
              <a:rPr lang="en-US" sz="2000" b="0" i="0" dirty="0">
                <a:latin typeface="Calibri" panose="020F0502020204030204" pitchFamily="34" charset="0"/>
                <a:cs typeface="Calibri" panose="020F0502020204030204" pitchFamily="34" charset="0"/>
              </a:rPr>
              <a:t>= 0.2*10.01 = 2.00 T/m</a:t>
            </a:r>
          </a:p>
        </p:txBody>
      </p:sp>
      <mc:AlternateContent xmlns:mc="http://schemas.openxmlformats.org/markup-compatibility/2006">
        <mc:Choice xmlns:a14="http://schemas.microsoft.com/office/drawing/2010/main" Requires="a14">
          <p:sp>
            <p:nvSpPr>
              <p:cNvPr id="2" name="Rectangle 3">
                <a:extLst>
                  <a:ext uri="{FF2B5EF4-FFF2-40B4-BE49-F238E27FC236}">
                    <a16:creationId xmlns:a16="http://schemas.microsoft.com/office/drawing/2014/main" id="{B9C711E8-3D5F-1BCC-7D72-C02AE4A96746}"/>
                  </a:ext>
                </a:extLst>
              </p:cNvPr>
              <p:cNvSpPr txBox="1">
                <a:spLocks noChangeArrowheads="1"/>
              </p:cNvSpPr>
              <p:nvPr/>
            </p:nvSpPr>
            <p:spPr bwMode="auto">
              <a:xfrm>
                <a:off x="4860032" y="2569196"/>
                <a:ext cx="4047353" cy="4172172"/>
              </a:xfrm>
              <a:prstGeom prst="rect">
                <a:avLst/>
              </a:prstGeom>
              <a:noFill/>
              <a:ln>
                <a:noFill/>
              </a:ln>
              <a:extLst>
                <a:ext uri="{909E8E84-426E-40dd-AFC4-6F175D3DCCD1}">
                  <a14:hiddenFill xmlns="">
                    <a:solidFill>
                      <a:srgbClr val="FFFFFF"/>
                    </a:solidFill>
                  </a14:hiddenFill>
                </a:ext>
                <a:ext uri="{91240B29-F687-4f45-9708-019B960494DF}">
                  <a14:hiddenLine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65000"/>
                  <a:buBlip>
                    <a:blip r:embed="rId3"/>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65000"/>
                  <a:buBlip>
                    <a:blip r:embed="rId4"/>
                  </a:buBlip>
                  <a:defRPr sz="2000">
                    <a:solidFill>
                      <a:schemeClr val="tx1"/>
                    </a:solidFill>
                    <a:latin typeface="+mn-lt"/>
                  </a:defRPr>
                </a:lvl2pPr>
                <a:lvl3pPr marL="1143000" indent="-228600" algn="l" rtl="0" eaLnBrk="0" fontAlgn="base" hangingPunct="0">
                  <a:spcBef>
                    <a:spcPct val="20000"/>
                  </a:spcBef>
                  <a:spcAft>
                    <a:spcPct val="0"/>
                  </a:spcAft>
                  <a:buSzPct val="65000"/>
                  <a:buBlip>
                    <a:blip r:embed="rId5"/>
                  </a:buBlip>
                  <a:defRPr sz="1800">
                    <a:solidFill>
                      <a:schemeClr val="tx1"/>
                    </a:solidFill>
                    <a:latin typeface="+mn-lt"/>
                  </a:defRPr>
                </a:lvl3pPr>
                <a:lvl4pPr marL="1600200" indent="-228600" algn="l" rtl="0" eaLnBrk="0" fontAlgn="base" hangingPunct="0">
                  <a:spcBef>
                    <a:spcPct val="20000"/>
                  </a:spcBef>
                  <a:spcAft>
                    <a:spcPct val="0"/>
                  </a:spcAft>
                  <a:buSzPct val="65000"/>
                  <a:buBlip>
                    <a:blip r:embed="rId6"/>
                  </a:buBlip>
                  <a:defRPr sz="16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pPr marL="457200" lvl="1" indent="0">
                  <a:buNone/>
                </a:pPr>
                <a:endParaRPr lang="fr-CH" sz="2600" b="0" i="1" kern="0" dirty="0">
                  <a:latin typeface="Cambria Math" panose="02040503050406030204" pitchFamily="18" charset="0"/>
                </a:endParaRPr>
              </a:p>
              <a:p>
                <a:pPr marL="457200" lvl="1" indent="0">
                  <a:buNone/>
                </a:pPr>
                <a14:m>
                  <m:oMath xmlns:m="http://schemas.openxmlformats.org/officeDocument/2006/math">
                    <m:r>
                      <a:rPr lang="fr-CH" sz="2600" b="0" i="1" kern="0" smtClean="0">
                        <a:latin typeface="Cambria Math" panose="02040503050406030204" pitchFamily="18" charset="0"/>
                      </a:rPr>
                      <m:t>𝐵</m:t>
                    </m:r>
                    <m:r>
                      <m:rPr>
                        <m:sty m:val="p"/>
                      </m:rPr>
                      <a:rPr lang="el-GR" sz="2600" b="0" i="1" kern="0" smtClean="0">
                        <a:latin typeface="Cambria Math" panose="02040503050406030204" pitchFamily="18" charset="0"/>
                      </a:rPr>
                      <m:t>ρ</m:t>
                    </m:r>
                    <m:r>
                      <a:rPr lang="en-GB" sz="2600" i="1" kern="0" smtClean="0">
                        <a:latin typeface="Cambria Math" panose="02040503050406030204" pitchFamily="18" charset="0"/>
                      </a:rPr>
                      <m:t>=</m:t>
                    </m:r>
                    <m:f>
                      <m:fPr>
                        <m:ctrlPr>
                          <a:rPr lang="en-GB" sz="2600" i="1" kern="0" smtClean="0">
                            <a:latin typeface="Cambria Math" panose="02040503050406030204" pitchFamily="18" charset="0"/>
                          </a:rPr>
                        </m:ctrlPr>
                      </m:fPr>
                      <m:num>
                        <m:r>
                          <a:rPr lang="fr-CH" sz="2600" b="0" i="1" kern="0" smtClean="0">
                            <a:latin typeface="Cambria Math" panose="02040503050406030204" pitchFamily="18" charset="0"/>
                          </a:rPr>
                          <m:t>1</m:t>
                        </m:r>
                      </m:num>
                      <m:den>
                        <m:r>
                          <a:rPr lang="fr-CH" sz="2600" b="0" i="1" kern="0" smtClean="0">
                            <a:latin typeface="Cambria Math" panose="02040503050406030204" pitchFamily="18" charset="0"/>
                          </a:rPr>
                          <m:t>𝑐</m:t>
                        </m:r>
                      </m:den>
                    </m:f>
                    <m:f>
                      <m:fPr>
                        <m:ctrlPr>
                          <a:rPr lang="en-GB" sz="2600" i="1" kern="0">
                            <a:latin typeface="Cambria Math" panose="02040503050406030204" pitchFamily="18" charset="0"/>
                          </a:rPr>
                        </m:ctrlPr>
                      </m:fPr>
                      <m:num>
                        <m:r>
                          <a:rPr lang="fr-CH" sz="2600" i="1" kern="0">
                            <a:latin typeface="Cambria Math" panose="02040503050406030204" pitchFamily="18" charset="0"/>
                          </a:rPr>
                          <m:t>𝐴</m:t>
                        </m:r>
                      </m:num>
                      <m:den>
                        <m:r>
                          <a:rPr lang="fr-CH" sz="2600" i="1" kern="0">
                            <a:latin typeface="Cambria Math" panose="02040503050406030204" pitchFamily="18" charset="0"/>
                          </a:rPr>
                          <m:t>𝑞</m:t>
                        </m:r>
                      </m:den>
                    </m:f>
                  </m:oMath>
                </a14:m>
                <a:r>
                  <a:rPr lang="en-GB" sz="2600" i="1" kern="0" dirty="0">
                    <a:latin typeface="Comic Sans MS" panose="030F0702030302020204" pitchFamily="66" charset="0"/>
                    <a:sym typeface="Symbol" pitchFamily="18" charset="2"/>
                  </a:rPr>
                  <a:t> </a:t>
                </a:r>
                <a14:m>
                  <m:oMath xmlns:m="http://schemas.openxmlformats.org/officeDocument/2006/math">
                    <m:rad>
                      <m:radPr>
                        <m:degHide m:val="on"/>
                        <m:ctrlPr>
                          <a:rPr lang="en-GB" sz="2600" i="1" kern="0">
                            <a:latin typeface="Cambria Math" panose="02040503050406030204" pitchFamily="18" charset="0"/>
                          </a:rPr>
                        </m:ctrlPr>
                      </m:radPr>
                      <m:deg/>
                      <m:e>
                        <m:sSup>
                          <m:sSupPr>
                            <m:ctrlPr>
                              <a:rPr lang="en-GB" sz="2600" i="1" kern="0">
                                <a:latin typeface="Cambria Math" panose="02040503050406030204" pitchFamily="18" charset="0"/>
                              </a:rPr>
                            </m:ctrlPr>
                          </m:sSupPr>
                          <m:e>
                            <m:r>
                              <a:rPr lang="fr-CH" sz="2600" i="1" kern="0">
                                <a:latin typeface="Cambria Math" panose="02040503050406030204" pitchFamily="18" charset="0"/>
                              </a:rPr>
                              <m:t>𝐸</m:t>
                            </m:r>
                            <m:r>
                              <a:rPr lang="fr-CH" sz="2600" i="1" kern="0" baseline="-25000">
                                <a:latin typeface="Cambria Math" panose="02040503050406030204" pitchFamily="18" charset="0"/>
                              </a:rPr>
                              <m:t>𝑘</m:t>
                            </m:r>
                          </m:e>
                          <m:sup>
                            <m:r>
                              <a:rPr lang="en-GB" sz="2600" i="1" kern="0">
                                <a:latin typeface="Cambria Math" panose="02040503050406030204" pitchFamily="18" charset="0"/>
                              </a:rPr>
                              <m:t>2</m:t>
                            </m:r>
                          </m:sup>
                        </m:sSup>
                        <m:r>
                          <a:rPr lang="fr-CH" sz="2600" i="1" kern="0">
                            <a:latin typeface="Cambria Math" panose="02040503050406030204" pitchFamily="18" charset="0"/>
                          </a:rPr>
                          <m:t>+2</m:t>
                        </m:r>
                        <m:r>
                          <a:rPr lang="fr-CH" sz="2600" b="0" i="1" kern="0" smtClean="0">
                            <a:latin typeface="Cambria Math" panose="02040503050406030204" pitchFamily="18" charset="0"/>
                          </a:rPr>
                          <m:t>𝐸</m:t>
                        </m:r>
                        <m:r>
                          <a:rPr lang="fr-CH" sz="2600" b="0" i="1" kern="0" baseline="-25000" smtClean="0">
                            <a:latin typeface="Cambria Math" panose="02040503050406030204" pitchFamily="18" charset="0"/>
                          </a:rPr>
                          <m:t>𝑘</m:t>
                        </m:r>
                        <m:r>
                          <a:rPr lang="fr-CH" sz="2600" i="1" kern="0">
                            <a:latin typeface="Cambria Math" panose="02040503050406030204" pitchFamily="18" charset="0"/>
                          </a:rPr>
                          <m:t>𝐸</m:t>
                        </m:r>
                        <m:r>
                          <a:rPr lang="fr-CH" sz="2600" i="1" kern="0" baseline="-25000">
                            <a:latin typeface="Cambria Math" panose="02040503050406030204" pitchFamily="18" charset="0"/>
                          </a:rPr>
                          <m:t>0</m:t>
                        </m:r>
                      </m:e>
                    </m:rad>
                  </m:oMath>
                </a14:m>
                <a:endParaRPr lang="fr-CH" sz="2600" i="1" kern="0" baseline="-25000" dirty="0">
                  <a:latin typeface="Comic Sans MS" panose="030F0702030302020204" pitchFamily="66" charset="0"/>
                </a:endParaRPr>
              </a:p>
              <a:p>
                <a:pPr marL="457200" lvl="1" indent="0">
                  <a:buNone/>
                </a:pPr>
                <a:endParaRPr lang="fr-CH" sz="2600" i="1" kern="0" baseline="-25000" dirty="0">
                  <a:latin typeface="Cambria Math" panose="02040503050406030204" pitchFamily="18" charset="0"/>
                </a:endParaRPr>
              </a:p>
              <a:p>
                <a:pPr marL="457200" lvl="1" indent="0">
                  <a:buNone/>
                </a:pPr>
                <a:endParaRPr lang="fr-CH" sz="2600" i="1" kern="0" baseline="-25000" dirty="0">
                  <a:latin typeface="Cambria Math" panose="02040503050406030204" pitchFamily="18" charset="0"/>
                </a:endParaRPr>
              </a:p>
              <a:p>
                <a:pPr marL="457200" lvl="1" indent="0">
                  <a:buNone/>
                </a:pPr>
                <a14:m>
                  <m:oMathPara xmlns:m="http://schemas.openxmlformats.org/officeDocument/2006/math">
                    <m:oMathParaPr>
                      <m:jc m:val="centerGroup"/>
                    </m:oMathParaPr>
                    <m:oMath xmlns:m="http://schemas.openxmlformats.org/officeDocument/2006/math">
                      <m:r>
                        <a:rPr lang="fr-CH" sz="2600" b="0" i="1" kern="0" smtClean="0">
                          <a:latin typeface="Cambria Math" panose="02040503050406030204" pitchFamily="18" charset="0"/>
                        </a:rPr>
                        <m:t>𝐵</m:t>
                      </m:r>
                      <m:r>
                        <a:rPr lang="fr-CH" sz="2600" b="0" i="1" kern="0" smtClean="0">
                          <a:latin typeface="Cambria Math" panose="02040503050406030204" pitchFamily="18" charset="0"/>
                        </a:rPr>
                        <m:t>.</m:t>
                      </m:r>
                      <m:r>
                        <a:rPr lang="fr-CH" sz="2600" b="0" i="1" kern="0" smtClean="0">
                          <a:latin typeface="Cambria Math" panose="02040503050406030204" pitchFamily="18" charset="0"/>
                        </a:rPr>
                        <m:t>𝐿𝑚𝑎𝑔</m:t>
                      </m:r>
                      <m:r>
                        <a:rPr lang="en-GB" sz="2600" i="1" kern="0" smtClean="0">
                          <a:latin typeface="Cambria Math" panose="02040503050406030204" pitchFamily="18" charset="0"/>
                        </a:rPr>
                        <m:t>=</m:t>
                      </m:r>
                      <m:r>
                        <m:rPr>
                          <m:sty m:val="p"/>
                        </m:rPr>
                        <a:rPr lang="el-GR" sz="2600" i="1" kern="0" smtClean="0">
                          <a:latin typeface="Cambria Math" panose="02040503050406030204" pitchFamily="18" charset="0"/>
                        </a:rPr>
                        <m:t>θ</m:t>
                      </m:r>
                      <m:r>
                        <a:rPr lang="fr-CH" sz="2600" b="0" i="1" kern="0" smtClean="0">
                          <a:latin typeface="Cambria Math" panose="02040503050406030204" pitchFamily="18" charset="0"/>
                        </a:rPr>
                        <m:t>.</m:t>
                      </m:r>
                      <m:r>
                        <a:rPr lang="fr-CH" sz="2600" b="0" i="1" kern="0" smtClean="0">
                          <a:latin typeface="Cambria Math" panose="02040503050406030204" pitchFamily="18" charset="0"/>
                        </a:rPr>
                        <m:t>𝐵</m:t>
                      </m:r>
                      <m:r>
                        <m:rPr>
                          <m:sty m:val="p"/>
                        </m:rPr>
                        <a:rPr lang="el-GR" sz="2600" i="1">
                          <a:latin typeface="Cambria Math" panose="02040503050406030204" pitchFamily="18" charset="0"/>
                        </a:rPr>
                        <m:t>ρ</m:t>
                      </m:r>
                    </m:oMath>
                  </m:oMathPara>
                </a14:m>
                <a:endParaRPr lang="en-GB" sz="2600" dirty="0"/>
              </a:p>
              <a:p>
                <a:pPr marL="914400" lvl="2" indent="0">
                  <a:buNone/>
                </a:pPr>
                <a:endParaRPr lang="en-GB" sz="1600" b="1" i="1" kern="0" dirty="0"/>
              </a:p>
            </p:txBody>
          </p:sp>
        </mc:Choice>
        <mc:Fallback>
          <p:sp>
            <p:nvSpPr>
              <p:cNvPr id="2" name="Rectangle 3">
                <a:extLst>
                  <a:ext uri="{FF2B5EF4-FFF2-40B4-BE49-F238E27FC236}">
                    <a16:creationId xmlns:a16="http://schemas.microsoft.com/office/drawing/2014/main" id="{B9C711E8-3D5F-1BCC-7D72-C02AE4A96746}"/>
                  </a:ext>
                </a:extLst>
              </p:cNvPr>
              <p:cNvSpPr txBox="1">
                <a:spLocks noRot="1" noChangeAspect="1" noMove="1" noResize="1" noEditPoints="1" noAdjustHandles="1" noChangeArrowheads="1" noChangeShapeType="1" noTextEdit="1"/>
              </p:cNvSpPr>
              <p:nvPr/>
            </p:nvSpPr>
            <p:spPr bwMode="auto">
              <a:xfrm>
                <a:off x="4860032" y="2569196"/>
                <a:ext cx="4047353" cy="4172172"/>
              </a:xfrm>
              <a:prstGeom prst="rect">
                <a:avLst/>
              </a:prstGeom>
              <a:blipFill>
                <a:blip r:embed="rId7"/>
                <a:stretch>
                  <a:fillRect/>
                </a:stretch>
              </a:blip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pic>
        <p:nvPicPr>
          <p:cNvPr id="3" name="Picture 2">
            <a:extLst>
              <a:ext uri="{FF2B5EF4-FFF2-40B4-BE49-F238E27FC236}">
                <a16:creationId xmlns:a16="http://schemas.microsoft.com/office/drawing/2014/main" id="{756C3D0D-7B7C-70E6-B252-16DD8869BA8C}"/>
              </a:ext>
            </a:extLst>
          </p:cNvPr>
          <p:cNvPicPr>
            <a:picLocks noChangeAspect="1"/>
          </p:cNvPicPr>
          <p:nvPr/>
        </p:nvPicPr>
        <p:blipFill>
          <a:blip r:embed="rId8">
            <a:clrChange>
              <a:clrFrom>
                <a:srgbClr val="FFFFFF"/>
              </a:clrFrom>
              <a:clrTo>
                <a:srgbClr val="FFFFFF">
                  <a:alpha val="0"/>
                </a:srgbClr>
              </a:clrTo>
            </a:clrChange>
          </a:blip>
          <a:stretch>
            <a:fillRect/>
          </a:stretch>
        </p:blipFill>
        <p:spPr>
          <a:xfrm rot="964680">
            <a:off x="7912692" y="1231586"/>
            <a:ext cx="706600" cy="1113228"/>
          </a:xfrm>
          <a:prstGeom prst="rect">
            <a:avLst/>
          </a:prstGeom>
        </p:spPr>
      </p:pic>
    </p:spTree>
    <p:extLst>
      <p:ext uri="{BB962C8B-B14F-4D97-AF65-F5344CB8AC3E}">
        <p14:creationId xmlns:p14="http://schemas.microsoft.com/office/powerpoint/2010/main" val="42614696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harmonic decomposition is used also to describe the field quality (or field homogeneity), that is, the deviations of the actual B with respect to the ideal one</a:t>
            </a:r>
          </a:p>
        </p:txBody>
      </p:sp>
      <mc:AlternateContent xmlns:mc="http://schemas.openxmlformats.org/markup-compatibility/2006" xmlns:a14="http://schemas.microsoft.com/office/drawing/2010/main">
        <mc:Choice Requires="a14">
          <p:sp>
            <p:nvSpPr>
              <p:cNvPr id="5" name="Rectangle 4"/>
              <p:cNvSpPr/>
              <p:nvPr/>
            </p:nvSpPr>
            <p:spPr>
              <a:xfrm>
                <a:off x="5220072" y="2210545"/>
                <a:ext cx="2376264" cy="43749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acc>
                            <m:accPr>
                              <m:chr m:val="⃗"/>
                              <m:ctrlPr>
                                <a:rPr lang="en-GB" sz="2000" b="0" i="1" smtClean="0">
                                  <a:latin typeface="Cambria Math" panose="02040503050406030204" pitchFamily="18" charset="0"/>
                                </a:rPr>
                              </m:ctrlPr>
                            </m:accPr>
                            <m:e>
                              <m:r>
                                <a:rPr lang="en-GB" sz="2000" b="0" i="1" smtClean="0">
                                  <a:latin typeface="Cambria Math" panose="02040503050406030204" pitchFamily="18" charset="0"/>
                                </a:rPr>
                                <m:t>𝐵</m:t>
                              </m:r>
                            </m:e>
                          </m:acc>
                        </m:e>
                        <m:sub>
                          <m:r>
                            <a:rPr lang="en-GB" sz="2000" b="0" i="1" smtClean="0">
                              <a:latin typeface="Cambria Math" panose="02040503050406030204" pitchFamily="18" charset="0"/>
                            </a:rPr>
                            <m:t>𝑖𝑑</m:t>
                          </m:r>
                        </m:sub>
                      </m:sSub>
                      <m:d>
                        <m:dPr>
                          <m:ctrlPr>
                            <a:rPr lang="en-GB" sz="2000" b="0" i="1" smtClean="0">
                              <a:latin typeface="Cambria Math" panose="02040503050406030204" pitchFamily="18" charset="0"/>
                            </a:rPr>
                          </m:ctrlPr>
                        </m:dPr>
                        <m:e>
                          <m:r>
                            <a:rPr lang="en-GB" sz="2000" b="0" i="1" smtClean="0">
                              <a:latin typeface="Cambria Math" panose="02040503050406030204" pitchFamily="18" charset="0"/>
                            </a:rPr>
                            <m:t>𝑥</m:t>
                          </m:r>
                          <m:r>
                            <a:rPr lang="en-GB" sz="2000" b="0" i="1" smtClean="0">
                              <a:latin typeface="Cambria Math" panose="02040503050406030204" pitchFamily="18" charset="0"/>
                            </a:rPr>
                            <m:t>,</m:t>
                          </m:r>
                          <m:r>
                            <a:rPr lang="en-GB" sz="2000" b="0" i="1" smtClean="0">
                              <a:latin typeface="Cambria Math" panose="02040503050406030204" pitchFamily="18" charset="0"/>
                            </a:rPr>
                            <m:t>𝑦</m:t>
                          </m:r>
                        </m:e>
                      </m:d>
                      <m:r>
                        <a:rPr lang="en-GB" sz="2000" b="0" i="1" smtClean="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b="0" i="1" smtClean="0">
                              <a:latin typeface="Cambria Math" panose="02040503050406030204" pitchFamily="18" charset="0"/>
                            </a:rPr>
                            <m:t>1</m:t>
                          </m:r>
                        </m:sub>
                      </m:sSub>
                      <m:acc>
                        <m:accPr>
                          <m:chr m:val="⃗"/>
                          <m:ctrlPr>
                            <a:rPr lang="en-GB" sz="2000" b="0" i="1">
                              <a:latin typeface="Cambria Math" panose="02040503050406030204" pitchFamily="18" charset="0"/>
                            </a:rPr>
                          </m:ctrlPr>
                        </m:accPr>
                        <m:e>
                          <m:r>
                            <a:rPr lang="en-GB" sz="2000" b="0" i="1" smtClean="0">
                              <a:latin typeface="Cambria Math" panose="02040503050406030204" pitchFamily="18" charset="0"/>
                            </a:rPr>
                            <m:t>𝑗</m:t>
                          </m:r>
                        </m:e>
                      </m:acc>
                    </m:oMath>
                  </m:oMathPara>
                </a14:m>
                <a:endParaRPr lang="en-GB" sz="2000" b="0" dirty="0"/>
              </a:p>
            </p:txBody>
          </p:sp>
        </mc:Choice>
        <mc:Fallback xmlns="">
          <p:sp>
            <p:nvSpPr>
              <p:cNvPr id="5" name="Rectangle 4"/>
              <p:cNvSpPr>
                <a:spLocks noRot="1" noChangeAspect="1" noMove="1" noResize="1" noEditPoints="1" noAdjustHandles="1" noChangeArrowheads="1" noChangeShapeType="1" noTextEdit="1"/>
              </p:cNvSpPr>
              <p:nvPr/>
            </p:nvSpPr>
            <p:spPr>
              <a:xfrm>
                <a:off x="5220072" y="2210545"/>
                <a:ext cx="2376264" cy="437492"/>
              </a:xfrm>
              <a:prstGeom prst="rect">
                <a:avLst/>
              </a:prstGeom>
              <a:blipFill rotWithShape="0">
                <a:blip r:embed="rId3"/>
                <a:stretch>
                  <a:fillRect t="-7042" b="-845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179512" y="3937434"/>
                <a:ext cx="9145016" cy="114775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smtClean="0">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𝑥</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b="1" i="1" smtClean="0">
                          <a:latin typeface="Cambria Math" panose="02040503050406030204" pitchFamily="18" charset="0"/>
                        </a:rPr>
                        <m:t>=</m:t>
                      </m:r>
                      <m:r>
                        <a:rPr lang="en-GB" sz="2000" b="0" i="1" smtClean="0">
                          <a:latin typeface="Cambria Math" panose="02040503050406030204" pitchFamily="18" charset="0"/>
                        </a:rPr>
                        <m:t>=</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num>
                        <m:den>
                          <m:r>
                            <a:rPr lang="en-GB" sz="2000" b="0" i="1" smtClean="0">
                              <a:latin typeface="Cambria Math" panose="02040503050406030204" pitchFamily="18" charset="0"/>
                            </a:rPr>
                            <m:t>10000</m:t>
                          </m:r>
                        </m:den>
                      </m:f>
                      <m:d>
                        <m:dPr>
                          <m:begChr m:val="["/>
                          <m:endChr m:val="]"/>
                          <m:ctrlPr>
                            <a:rPr lang="en-GB" sz="2000" b="0" i="1" smtClean="0">
                              <a:latin typeface="Cambria Math" panose="02040503050406030204" pitchFamily="18" charset="0"/>
                            </a:rPr>
                          </m:ctrlPr>
                        </m:dPr>
                        <m:e>
                          <m:r>
                            <a:rPr lang="en-GB" sz="2000" b="0">
                              <a:latin typeface="Cambria Math" panose="02040503050406030204" pitchFamily="18" charset="0"/>
                            </a:rPr>
                            <m:t>𝑖</m:t>
                          </m:r>
                          <m:sSub>
                            <m:sSubPr>
                              <m:ctrlPr>
                                <a:rPr lang="en-GB" sz="2000" b="0" i="1">
                                  <a:latin typeface="Cambria Math" panose="02040503050406030204" pitchFamily="18" charset="0"/>
                                </a:rPr>
                              </m:ctrlPr>
                            </m:sSubPr>
                            <m:e>
                              <m:r>
                                <a:rPr lang="en-GB" sz="2000" b="0">
                                  <a:latin typeface="Cambria Math" panose="02040503050406030204" pitchFamily="18" charset="0"/>
                                </a:rPr>
                                <m:t>𝑎</m:t>
                              </m:r>
                            </m:e>
                            <m:sub>
                              <m:r>
                                <a:rPr lang="en-GB" sz="2000" b="0" i="1" smtClean="0">
                                  <a:latin typeface="Cambria Math" panose="02040503050406030204" pitchFamily="18" charset="0"/>
                                </a:rPr>
                                <m:t>1</m:t>
                              </m:r>
                            </m:sub>
                          </m:sSub>
                          <m:r>
                            <a:rPr lang="en-GB" sz="2000" b="0" i="1" smtClean="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2</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2</m:t>
                                  </m:r>
                                </m:sub>
                              </m:sSub>
                            </m:e>
                          </m:d>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r>
                            <a:rPr lang="en-GB" sz="2000" b="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3</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3</m:t>
                                  </m:r>
                                </m:sub>
                              </m:sSub>
                            </m:e>
                          </m:d>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e>
                            <m:sup>
                              <m:r>
                                <a:rPr lang="en-GB" sz="2000" b="0" i="1">
                                  <a:latin typeface="Cambria Math" panose="02040503050406030204" pitchFamily="18" charset="0"/>
                                </a:rPr>
                                <m:t>2</m:t>
                              </m:r>
                            </m:sup>
                          </m:sSup>
                          <m:r>
                            <a:rPr lang="en-GB" sz="2000" b="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4</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4</m:t>
                                  </m:r>
                                </m:sub>
                              </m:sSub>
                            </m:e>
                          </m:d>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e>
                            <m:sup>
                              <m:r>
                                <a:rPr lang="en-GB" sz="2000" b="0" i="1">
                                  <a:latin typeface="Cambria Math" panose="02040503050406030204" pitchFamily="18" charset="0"/>
                                </a:rPr>
                                <m:t>3</m:t>
                              </m:r>
                            </m:sup>
                          </m:sSup>
                          <m:r>
                            <a:rPr lang="en-GB" sz="2000" b="0">
                              <a:latin typeface="Cambria Math" panose="02040503050406030204" pitchFamily="18" charset="0"/>
                            </a:rPr>
                            <m:t>+…</m:t>
                          </m:r>
                        </m:e>
                      </m:d>
                    </m:oMath>
                  </m:oMathPara>
                </a14:m>
                <a:endParaRPr lang="en-GB" sz="2000" b="0" dirty="0"/>
              </a:p>
            </p:txBody>
          </p:sp>
        </mc:Choice>
        <mc:Fallback xmlns="">
          <p:sp>
            <p:nvSpPr>
              <p:cNvPr id="8" name="Rectangle 7"/>
              <p:cNvSpPr>
                <a:spLocks noRot="1" noChangeAspect="1" noMove="1" noResize="1" noEditPoints="1" noAdjustHandles="1" noChangeArrowheads="1" noChangeShapeType="1" noTextEdit="1"/>
              </p:cNvSpPr>
              <p:nvPr/>
            </p:nvSpPr>
            <p:spPr>
              <a:xfrm>
                <a:off x="179512" y="3937434"/>
                <a:ext cx="9145016" cy="1147750"/>
              </a:xfrm>
              <a:prstGeom prst="rect">
                <a:avLst/>
              </a:prstGeom>
              <a:blipFill rotWithShape="0">
                <a:blip r:embed="rId4"/>
                <a:stretch>
                  <a:fillRect/>
                </a:stretch>
              </a:blipFill>
            </p:spPr>
            <p:txBody>
              <a:bodyPr/>
              <a:lstStyle/>
              <a:p>
                <a:r>
                  <a:rPr lang="en-GB">
                    <a:noFill/>
                  </a:rPr>
                  <a:t> </a:t>
                </a:r>
              </a:p>
            </p:txBody>
          </p:sp>
        </mc:Fallback>
      </mc:AlternateContent>
      <p:sp>
        <p:nvSpPr>
          <p:cNvPr id="9" name="TextBox 8"/>
          <p:cNvSpPr txBox="1"/>
          <p:nvPr/>
        </p:nvSpPr>
        <p:spPr>
          <a:xfrm>
            <a:off x="1902346" y="1556792"/>
            <a:ext cx="2521755" cy="400110"/>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(normal) dipole</a:t>
            </a:r>
          </a:p>
        </p:txBody>
      </p:sp>
      <mc:AlternateContent xmlns:mc="http://schemas.openxmlformats.org/markup-compatibility/2006" xmlns:a14="http://schemas.microsoft.com/office/drawing/2010/main">
        <mc:Choice Requires="a14">
          <p:sp>
            <p:nvSpPr>
              <p:cNvPr id="11" name="Rectangle 10"/>
              <p:cNvSpPr/>
              <p:nvPr/>
            </p:nvSpPr>
            <p:spPr>
              <a:xfrm>
                <a:off x="467544" y="5660490"/>
                <a:ext cx="8811822" cy="72083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2</m:t>
                          </m:r>
                        </m:sub>
                      </m:sSub>
                      <m:r>
                        <a:rPr lang="en-GB" sz="2000" b="0" i="1" smtClean="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2</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1</m:t>
                              </m:r>
                            </m:sub>
                          </m:sSub>
                        </m:den>
                      </m:f>
                      <m:r>
                        <a:rPr lang="en-GB" sz="2000" b="0" i="1" smtClean="0">
                          <a:latin typeface="Cambria Math" panose="02040503050406030204" pitchFamily="18" charset="0"/>
                        </a:rPr>
                        <m:t>      </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i="1" smtClean="0">
                              <a:latin typeface="Cambria Math" panose="02040503050406030204" pitchFamily="18" charset="0"/>
                            </a:rPr>
                            <m:t>3</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3</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1</m:t>
                              </m:r>
                            </m:sub>
                          </m:sSub>
                        </m:den>
                      </m:f>
                      <m:r>
                        <a:rPr lang="en-GB" sz="2000" b="0" i="1" smtClean="0">
                          <a:latin typeface="Cambria Math" panose="02040503050406030204" pitchFamily="18" charset="0"/>
                        </a:rPr>
                        <m:t>      </m:t>
                      </m:r>
                      <m:sSub>
                        <m:sSubPr>
                          <m:ctrlPr>
                            <a:rPr lang="en-GB" sz="2000" b="0" i="1">
                              <a:latin typeface="Cambria Math" panose="02040503050406030204" pitchFamily="18" charset="0"/>
                            </a:rPr>
                          </m:ctrlPr>
                        </m:sSubPr>
                        <m:e>
                          <m:r>
                            <a:rPr lang="en-GB" sz="2000" b="0">
                              <a:latin typeface="Cambria Math" panose="02040503050406030204" pitchFamily="18" charset="0"/>
                            </a:rPr>
                            <m:t>𝑎</m:t>
                          </m:r>
                        </m:e>
                        <m:sub>
                          <m:r>
                            <a:rPr lang="en-GB" sz="2000" b="0" i="1" smtClean="0">
                              <a:latin typeface="Cambria Math" panose="02040503050406030204" pitchFamily="18" charset="0"/>
                            </a:rPr>
                            <m:t>1</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𝐴</m:t>
                              </m:r>
                            </m:e>
                            <m:sub>
                              <m:r>
                                <a:rPr lang="en-GB" sz="2000" b="0" i="1" smtClean="0">
                                  <a:latin typeface="Cambria Math" panose="02040503050406030204" pitchFamily="18" charset="0"/>
                                </a:rPr>
                                <m:t>1</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1</m:t>
                              </m:r>
                            </m:sub>
                          </m:sSub>
                        </m:den>
                      </m:f>
                      <m:r>
                        <a:rPr lang="en-GB" sz="2000" b="0" i="1" smtClean="0">
                          <a:latin typeface="Cambria Math" panose="02040503050406030204" pitchFamily="18" charset="0"/>
                        </a:rPr>
                        <m:t>      </m:t>
                      </m:r>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𝑎</m:t>
                          </m:r>
                        </m:e>
                        <m:sub>
                          <m:r>
                            <a:rPr lang="en-GB" sz="2000" b="0">
                              <a:latin typeface="Cambria Math" panose="02040503050406030204" pitchFamily="18" charset="0"/>
                            </a:rPr>
                            <m:t>2</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smtClean="0">
                                  <a:latin typeface="Cambria Math" panose="02040503050406030204" pitchFamily="18" charset="0"/>
                                </a:rPr>
                                <m:t>𝐴</m:t>
                              </m:r>
                            </m:e>
                            <m:sub>
                              <m:r>
                                <a:rPr lang="en-GB" sz="2000" b="0">
                                  <a:latin typeface="Cambria Math" panose="02040503050406030204" pitchFamily="18" charset="0"/>
                                </a:rPr>
                                <m:t>2</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1</m:t>
                              </m:r>
                            </m:sub>
                          </m:sSub>
                        </m:den>
                      </m:f>
                      <m:r>
                        <a:rPr lang="en-GB" sz="2000" b="0" i="1" smtClean="0">
                          <a:latin typeface="Cambria Math" panose="02040503050406030204" pitchFamily="18" charset="0"/>
                        </a:rPr>
                        <m:t>     …</m:t>
                      </m:r>
                    </m:oMath>
                  </m:oMathPara>
                </a14:m>
                <a:endParaRPr lang="en-GB" sz="2000" b="0" dirty="0"/>
              </a:p>
            </p:txBody>
          </p:sp>
        </mc:Choice>
        <mc:Fallback xmlns="">
          <p:sp>
            <p:nvSpPr>
              <p:cNvPr id="11" name="Rectangle 10"/>
              <p:cNvSpPr>
                <a:spLocks noRot="1" noChangeAspect="1" noMove="1" noResize="1" noEditPoints="1" noAdjustHandles="1" noChangeArrowheads="1" noChangeShapeType="1" noTextEdit="1"/>
              </p:cNvSpPr>
              <p:nvPr/>
            </p:nvSpPr>
            <p:spPr>
              <a:xfrm>
                <a:off x="467544" y="5660490"/>
                <a:ext cx="8811822" cy="720838"/>
              </a:xfrm>
              <a:prstGeom prst="rect">
                <a:avLst/>
              </a:prstGeom>
              <a:blipFill rotWithShape="0">
                <a:blip r:embed="rId5"/>
                <a:stretch>
                  <a:fillRect/>
                </a:stretch>
              </a:blipFill>
            </p:spPr>
            <p:txBody>
              <a:bodyPr/>
              <a:lstStyle/>
              <a:p>
                <a:r>
                  <a:rPr lang="en-GB">
                    <a:noFill/>
                  </a:rPr>
                  <a:t> </a:t>
                </a:r>
              </a:p>
            </p:txBody>
          </p:sp>
        </mc:Fallback>
      </mc:AlternateContent>
      <p:grpSp>
        <p:nvGrpSpPr>
          <p:cNvPr id="3" name="Group 2"/>
          <p:cNvGrpSpPr/>
          <p:nvPr/>
        </p:nvGrpSpPr>
        <p:grpSpPr>
          <a:xfrm>
            <a:off x="2267744" y="1999764"/>
            <a:ext cx="2347692" cy="2088232"/>
            <a:chOff x="2267744" y="1710393"/>
            <a:chExt cx="2347692" cy="2088232"/>
          </a:xfrm>
        </p:grpSpPr>
        <p:pic>
          <p:nvPicPr>
            <p:cNvPr id="10" name="Picture 9"/>
            <p:cNvPicPr>
              <a:picLocks noChangeAspect="1"/>
            </p:cNvPicPr>
            <p:nvPr/>
          </p:nvPicPr>
          <p:blipFill rotWithShape="1">
            <a:blip r:embed="rId6"/>
            <a:srcRect l="6363" t="9298" r="5000" b="2041"/>
            <a:stretch/>
          </p:blipFill>
          <p:spPr>
            <a:xfrm>
              <a:off x="2267744" y="1710393"/>
              <a:ext cx="1800200" cy="1800201"/>
            </a:xfrm>
            <a:prstGeom prst="rect">
              <a:avLst/>
            </a:prstGeom>
          </p:spPr>
        </p:pic>
        <p:sp>
          <p:nvSpPr>
            <p:cNvPr id="14" name="Rectangle 13"/>
            <p:cNvSpPr/>
            <p:nvPr/>
          </p:nvSpPr>
          <p:spPr bwMode="auto">
            <a:xfrm>
              <a:off x="4039372" y="1710393"/>
              <a:ext cx="576064" cy="20882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pic>
        <p:nvPicPr>
          <p:cNvPr id="13" name="Picture 12"/>
          <p:cNvPicPr>
            <a:picLocks noChangeAspect="1"/>
          </p:cNvPicPr>
          <p:nvPr/>
        </p:nvPicPr>
        <p:blipFill>
          <a:blip r:embed="rId7">
            <a:clrChange>
              <a:clrFrom>
                <a:srgbClr val="FFFFFF"/>
              </a:clrFrom>
              <a:clrTo>
                <a:srgbClr val="FFFFFF">
                  <a:alpha val="0"/>
                </a:srgbClr>
              </a:clrTo>
            </a:clrChange>
          </a:blip>
          <a:stretch>
            <a:fillRect/>
          </a:stretch>
        </p:blipFill>
        <p:spPr>
          <a:xfrm rot="964680">
            <a:off x="8051414" y="1125181"/>
            <a:ext cx="706600" cy="1113228"/>
          </a:xfrm>
          <a:prstGeom prst="rect">
            <a:avLst/>
          </a:prstGeom>
        </p:spPr>
      </p:pic>
    </p:spTree>
    <p:extLst>
      <p:ext uri="{BB962C8B-B14F-4D97-AF65-F5344CB8AC3E}">
        <p14:creationId xmlns:p14="http://schemas.microsoft.com/office/powerpoint/2010/main" val="3748680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l="5687" t="9298" r="5688" b="2050"/>
          <a:stretch/>
        </p:blipFill>
        <p:spPr>
          <a:xfrm>
            <a:off x="2231840" y="1701008"/>
            <a:ext cx="1800000" cy="1800000"/>
          </a:xfrm>
          <a:prstGeom prst="rect">
            <a:avLst/>
          </a:prstGeom>
        </p:spPr>
      </p:pic>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same expression can be written for a quadrupole</a:t>
            </a:r>
          </a:p>
        </p:txBody>
      </p:sp>
      <mc:AlternateContent xmlns:mc="http://schemas.openxmlformats.org/markup-compatibility/2006" xmlns:a14="http://schemas.microsoft.com/office/drawing/2010/main">
        <mc:Choice Requires="a14">
          <p:sp>
            <p:nvSpPr>
              <p:cNvPr id="11" name="Rectangle 10"/>
              <p:cNvSpPr/>
              <p:nvPr/>
            </p:nvSpPr>
            <p:spPr>
              <a:xfrm>
                <a:off x="1664834" y="5732498"/>
                <a:ext cx="7371662" cy="72083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a:latin typeface="Cambria Math" panose="02040503050406030204" pitchFamily="18" charset="0"/>
                            </a:rPr>
                            <m:t>𝑏</m:t>
                          </m:r>
                        </m:e>
                        <m:sub>
                          <m:r>
                            <a:rPr lang="en-GB" sz="2000" b="0" i="1" smtClean="0">
                              <a:latin typeface="Cambria Math" panose="02040503050406030204" pitchFamily="18" charset="0"/>
                            </a:rPr>
                            <m:t>3</m:t>
                          </m:r>
                        </m:sub>
                      </m:sSub>
                      <m:r>
                        <a:rPr lang="en-GB" sz="2000" b="0" i="1" smtClean="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3</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2</m:t>
                              </m:r>
                            </m:sub>
                          </m:sSub>
                        </m:den>
                      </m:f>
                      <m:r>
                        <a:rPr lang="en-GB" sz="2000" b="0" i="1" smtClean="0">
                          <a:latin typeface="Cambria Math" panose="02040503050406030204" pitchFamily="18" charset="0"/>
                        </a:rPr>
                        <m:t>      </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i="1" smtClean="0">
                              <a:latin typeface="Cambria Math" panose="02040503050406030204" pitchFamily="18" charset="0"/>
                            </a:rPr>
                            <m:t>4</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4</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2</m:t>
                              </m:r>
                            </m:sub>
                          </m:sSub>
                        </m:den>
                      </m:f>
                      <m:r>
                        <a:rPr lang="en-GB" sz="2000" b="0" i="1" smtClean="0">
                          <a:latin typeface="Cambria Math" panose="02040503050406030204" pitchFamily="18" charset="0"/>
                        </a:rPr>
                        <m:t>      </m:t>
                      </m:r>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𝑎</m:t>
                          </m:r>
                        </m:e>
                        <m:sub>
                          <m:r>
                            <a:rPr lang="en-GB" sz="2000" b="0">
                              <a:latin typeface="Cambria Math" panose="02040503050406030204" pitchFamily="18" charset="0"/>
                            </a:rPr>
                            <m:t>2</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smtClean="0">
                                  <a:latin typeface="Cambria Math" panose="02040503050406030204" pitchFamily="18" charset="0"/>
                                </a:rPr>
                                <m:t>𝐴</m:t>
                              </m:r>
                            </m:e>
                            <m:sub>
                              <m:r>
                                <a:rPr lang="en-GB" sz="2000" b="0">
                                  <a:latin typeface="Cambria Math" panose="02040503050406030204" pitchFamily="18" charset="0"/>
                                </a:rPr>
                                <m:t>2</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2</m:t>
                              </m:r>
                            </m:sub>
                          </m:sSub>
                        </m:den>
                      </m:f>
                      <m:r>
                        <a:rPr lang="en-GB" sz="2000" b="0" i="1" smtClean="0">
                          <a:latin typeface="Cambria Math" panose="02040503050406030204" pitchFamily="18" charset="0"/>
                        </a:rPr>
                        <m:t>      …</m:t>
                      </m:r>
                    </m:oMath>
                  </m:oMathPara>
                </a14:m>
                <a:endParaRPr lang="en-GB" sz="2000" b="0" dirty="0"/>
              </a:p>
            </p:txBody>
          </p:sp>
        </mc:Choice>
        <mc:Fallback xmlns="">
          <p:sp>
            <p:nvSpPr>
              <p:cNvPr id="11" name="Rectangle 10"/>
              <p:cNvSpPr>
                <a:spLocks noRot="1" noChangeAspect="1" noMove="1" noResize="1" noEditPoints="1" noAdjustHandles="1" noChangeArrowheads="1" noChangeShapeType="1" noTextEdit="1"/>
              </p:cNvSpPr>
              <p:nvPr/>
            </p:nvSpPr>
            <p:spPr>
              <a:xfrm>
                <a:off x="1664834" y="5732498"/>
                <a:ext cx="7371662" cy="720838"/>
              </a:xfrm>
              <a:prstGeom prst="rect">
                <a:avLst/>
              </a:prstGeom>
              <a:blipFill rotWithShape="0">
                <a:blip r:embed="rId4"/>
                <a:stretch>
                  <a:fillRect/>
                </a:stretch>
              </a:blipFill>
            </p:spPr>
            <p:txBody>
              <a:bodyPr/>
              <a:lstStyle/>
              <a:p>
                <a:r>
                  <a:rPr lang="en-GB">
                    <a:noFill/>
                  </a:rPr>
                  <a:t> </a:t>
                </a:r>
              </a:p>
            </p:txBody>
          </p:sp>
        </mc:Fallback>
      </mc:AlternateContent>
      <p:sp>
        <p:nvSpPr>
          <p:cNvPr id="13" name="TextBox 12"/>
          <p:cNvSpPr txBox="1"/>
          <p:nvPr/>
        </p:nvSpPr>
        <p:spPr>
          <a:xfrm>
            <a:off x="1907704" y="1258036"/>
            <a:ext cx="2521755" cy="400110"/>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(normal) quadrupole</a:t>
            </a:r>
          </a:p>
        </p:txBody>
      </p:sp>
      <mc:AlternateContent xmlns:mc="http://schemas.openxmlformats.org/markup-compatibility/2006" xmlns:a14="http://schemas.microsoft.com/office/drawing/2010/main">
        <mc:Choice Requires="a14">
          <p:sp>
            <p:nvSpPr>
              <p:cNvPr id="14" name="Rectangle 13"/>
              <p:cNvSpPr/>
              <p:nvPr/>
            </p:nvSpPr>
            <p:spPr>
              <a:xfrm>
                <a:off x="5220072" y="2210545"/>
                <a:ext cx="3168352" cy="69506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acc>
                            <m:accPr>
                              <m:chr m:val="⃗"/>
                              <m:ctrlPr>
                                <a:rPr lang="en-GB" sz="2000" b="0" i="1" smtClean="0">
                                  <a:latin typeface="Cambria Math" panose="02040503050406030204" pitchFamily="18" charset="0"/>
                                </a:rPr>
                              </m:ctrlPr>
                            </m:accPr>
                            <m:e>
                              <m:r>
                                <a:rPr lang="en-GB" sz="2000" b="0" i="1" smtClean="0">
                                  <a:latin typeface="Cambria Math" panose="02040503050406030204" pitchFamily="18" charset="0"/>
                                </a:rPr>
                                <m:t>𝐵</m:t>
                              </m:r>
                            </m:e>
                          </m:acc>
                        </m:e>
                        <m:sub>
                          <m:r>
                            <a:rPr lang="en-GB" sz="2000" b="0" i="1" smtClean="0">
                              <a:latin typeface="Cambria Math" panose="02040503050406030204" pitchFamily="18" charset="0"/>
                            </a:rPr>
                            <m:t>𝑖𝑑</m:t>
                          </m:r>
                        </m:sub>
                      </m:sSub>
                      <m:d>
                        <m:dPr>
                          <m:ctrlPr>
                            <a:rPr lang="en-GB" sz="2000" b="0" i="1" smtClean="0">
                              <a:latin typeface="Cambria Math" panose="02040503050406030204" pitchFamily="18" charset="0"/>
                            </a:rPr>
                          </m:ctrlPr>
                        </m:dPr>
                        <m:e>
                          <m:r>
                            <a:rPr lang="en-GB" sz="2000" b="0" i="1" smtClean="0">
                              <a:latin typeface="Cambria Math" panose="02040503050406030204" pitchFamily="18" charset="0"/>
                            </a:rPr>
                            <m:t>𝑥</m:t>
                          </m:r>
                          <m:r>
                            <a:rPr lang="en-GB" sz="2000" b="0" i="1" smtClean="0">
                              <a:latin typeface="Cambria Math" panose="02040503050406030204" pitchFamily="18" charset="0"/>
                            </a:rPr>
                            <m:t>,</m:t>
                          </m:r>
                          <m:r>
                            <a:rPr lang="en-GB" sz="2000" b="0" i="1" smtClean="0">
                              <a:latin typeface="Cambria Math" panose="02040503050406030204" pitchFamily="18" charset="0"/>
                            </a:rPr>
                            <m:t>𝑦</m:t>
                          </m:r>
                        </m:e>
                      </m:d>
                      <m:r>
                        <a:rPr lang="en-GB" sz="2000" b="0" i="1" smtClean="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b="0">
                              <a:latin typeface="Cambria Math" panose="02040503050406030204" pitchFamily="18" charset="0"/>
                            </a:rPr>
                            <m:t>2</m:t>
                          </m:r>
                        </m:sub>
                      </m:sSub>
                      <m:d>
                        <m:dPr>
                          <m:begChr m:val="["/>
                          <m:endChr m:val="]"/>
                          <m:ctrlPr>
                            <a:rPr lang="en-GB" sz="2000" b="0" i="1" smtClean="0">
                              <a:latin typeface="Cambria Math" panose="02040503050406030204" pitchFamily="18" charset="0"/>
                            </a:rPr>
                          </m:ctrlPr>
                        </m:dPr>
                        <m:e>
                          <m:r>
                            <a:rPr lang="en-GB" sz="2000" b="0" i="1" smtClean="0">
                              <a:latin typeface="Cambria Math" panose="02040503050406030204" pitchFamily="18" charset="0"/>
                            </a:rPr>
                            <m:t>𝑥</m:t>
                          </m:r>
                          <m:acc>
                            <m:accPr>
                              <m:chr m:val="⃗"/>
                              <m:ctrlPr>
                                <a:rPr lang="en-GB" sz="2000" b="0" i="1">
                                  <a:latin typeface="Cambria Math" panose="02040503050406030204" pitchFamily="18" charset="0"/>
                                </a:rPr>
                              </m:ctrlPr>
                            </m:accPr>
                            <m:e>
                              <m:r>
                                <a:rPr lang="en-GB" sz="2000" b="0">
                                  <a:latin typeface="Cambria Math" panose="02040503050406030204" pitchFamily="18" charset="0"/>
                                </a:rPr>
                                <m:t>𝑗</m:t>
                              </m:r>
                            </m:e>
                          </m:acc>
                          <m:r>
                            <a:rPr lang="en-GB" sz="2000" b="0" i="1" smtClean="0">
                              <a:latin typeface="Cambria Math" panose="02040503050406030204" pitchFamily="18" charset="0"/>
                            </a:rPr>
                            <m:t>+</m:t>
                          </m:r>
                          <m:r>
                            <a:rPr lang="en-GB" sz="2000" b="0" i="1" smtClean="0">
                              <a:latin typeface="Cambria Math" panose="02040503050406030204" pitchFamily="18" charset="0"/>
                            </a:rPr>
                            <m:t>𝑦</m:t>
                          </m:r>
                          <m:acc>
                            <m:accPr>
                              <m:chr m:val="⃗"/>
                              <m:ctrlPr>
                                <a:rPr lang="en-GB" sz="2000" b="0" i="1">
                                  <a:latin typeface="Cambria Math" panose="02040503050406030204" pitchFamily="18" charset="0"/>
                                </a:rPr>
                              </m:ctrlPr>
                            </m:accPr>
                            <m:e>
                              <m:r>
                                <a:rPr lang="en-GB" sz="2000" b="0">
                                  <a:latin typeface="Cambria Math" panose="02040503050406030204" pitchFamily="18" charset="0"/>
                                </a:rPr>
                                <m:t>𝑖</m:t>
                              </m:r>
                            </m:e>
                          </m:acc>
                        </m:e>
                      </m:d>
                      <m:f>
                        <m:fPr>
                          <m:ctrlPr>
                            <a:rPr lang="en-GB" sz="2000" b="0" i="1">
                              <a:latin typeface="Cambria Math" panose="02040503050406030204" pitchFamily="18" charset="0"/>
                            </a:rPr>
                          </m:ctrlPr>
                        </m:fPr>
                        <m:num>
                          <m:r>
                            <a:rPr lang="en-GB" sz="2000" b="0" i="1" smtClean="0">
                              <a:latin typeface="Cambria Math" panose="02040503050406030204" pitchFamily="18" charset="0"/>
                            </a:rPr>
                            <m:t>1</m:t>
                          </m:r>
                        </m:num>
                        <m:den>
                          <m:r>
                            <a:rPr lang="en-GB" sz="2000" b="0">
                              <a:latin typeface="Cambria Math" panose="02040503050406030204" pitchFamily="18" charset="0"/>
                            </a:rPr>
                            <m:t>𝑅</m:t>
                          </m:r>
                        </m:den>
                      </m:f>
                    </m:oMath>
                  </m:oMathPara>
                </a14:m>
                <a:endParaRPr lang="en-GB" sz="2000" b="0" dirty="0"/>
              </a:p>
            </p:txBody>
          </p:sp>
        </mc:Choice>
        <mc:Fallback xmlns="">
          <p:sp>
            <p:nvSpPr>
              <p:cNvPr id="14" name="Rectangle 13"/>
              <p:cNvSpPr>
                <a:spLocks noRot="1" noChangeAspect="1" noMove="1" noResize="1" noEditPoints="1" noAdjustHandles="1" noChangeArrowheads="1" noChangeShapeType="1" noTextEdit="1"/>
              </p:cNvSpPr>
              <p:nvPr/>
            </p:nvSpPr>
            <p:spPr>
              <a:xfrm>
                <a:off x="5220072" y="2210545"/>
                <a:ext cx="3168352" cy="695062"/>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755576" y="4140000"/>
                <a:ext cx="9145016" cy="110921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smtClean="0">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𝑥</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b="1" i="1" smtClean="0">
                          <a:latin typeface="Cambria Math" panose="02040503050406030204" pitchFamily="18" charset="0"/>
                        </a:rPr>
                        <m:t>=</m:t>
                      </m:r>
                      <m:r>
                        <a:rPr lang="en-GB" sz="2000" b="0" i="1" smtClean="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2</m:t>
                          </m:r>
                        </m:sub>
                      </m:sSub>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𝑧</m:t>
                          </m:r>
                        </m:num>
                        <m:den>
                          <m:r>
                            <a:rPr lang="en-GB" sz="2000" b="0" i="1" smtClean="0">
                              <a:latin typeface="Cambria Math" panose="02040503050406030204" pitchFamily="18" charset="0"/>
                            </a:rPr>
                            <m:t>𝑅</m:t>
                          </m:r>
                        </m:den>
                      </m:f>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2</m:t>
                              </m:r>
                            </m:sub>
                          </m:sSub>
                        </m:num>
                        <m:den>
                          <m:r>
                            <a:rPr lang="en-GB" sz="2000" b="0" i="1" smtClean="0">
                              <a:latin typeface="Cambria Math" panose="02040503050406030204" pitchFamily="18" charset="0"/>
                            </a:rPr>
                            <m:t>10000</m:t>
                          </m:r>
                        </m:den>
                      </m:f>
                      <m:d>
                        <m:dPr>
                          <m:begChr m:val="["/>
                          <m:endChr m:val="]"/>
                          <m:ctrlPr>
                            <a:rPr lang="en-GB" sz="2000" b="0" i="1" smtClean="0">
                              <a:latin typeface="Cambria Math" panose="02040503050406030204" pitchFamily="18" charset="0"/>
                            </a:rPr>
                          </m:ctrlPr>
                        </m:dPr>
                        <m:e>
                          <m:r>
                            <a:rPr lang="en-GB" sz="2000" b="0">
                              <a:latin typeface="Cambria Math" panose="02040503050406030204" pitchFamily="18" charset="0"/>
                            </a:rPr>
                            <m:t>𝑖</m:t>
                          </m:r>
                          <m:sSub>
                            <m:sSubPr>
                              <m:ctrlPr>
                                <a:rPr lang="en-GB" sz="2000" b="0" i="1">
                                  <a:latin typeface="Cambria Math" panose="02040503050406030204" pitchFamily="18" charset="0"/>
                                </a:rPr>
                              </m:ctrlPr>
                            </m:sSubPr>
                            <m:e>
                              <m:r>
                                <a:rPr lang="en-GB" sz="2000" b="0">
                                  <a:latin typeface="Cambria Math" panose="02040503050406030204" pitchFamily="18" charset="0"/>
                                </a:rPr>
                                <m:t>𝑎</m:t>
                              </m:r>
                            </m:e>
                            <m:sub>
                              <m:r>
                                <a:rPr lang="en-GB" sz="2000" b="0" i="1" smtClean="0">
                                  <a:latin typeface="Cambria Math" panose="02040503050406030204" pitchFamily="18" charset="0"/>
                                </a:rPr>
                                <m:t>2</m:t>
                              </m:r>
                            </m:sub>
                          </m:sSub>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a:latin typeface="Cambria Math" panose="02040503050406030204" pitchFamily="18" charset="0"/>
                                    </a:rPr>
                                    <m:t>𝑧</m:t>
                                  </m:r>
                                </m:num>
                                <m:den>
                                  <m:r>
                                    <a:rPr lang="en-GB" sz="2000" b="0">
                                      <a:latin typeface="Cambria Math" panose="02040503050406030204" pitchFamily="18" charset="0"/>
                                    </a:rPr>
                                    <m:t>𝑅</m:t>
                                  </m:r>
                                </m:den>
                              </m:f>
                            </m:e>
                          </m:d>
                          <m:r>
                            <a:rPr lang="en-GB" sz="2000" b="0" i="1" smtClean="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3</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3</m:t>
                                  </m:r>
                                </m:sub>
                              </m:sSub>
                            </m:e>
                          </m:d>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e>
                            <m:sup>
                              <m:r>
                                <a:rPr lang="en-GB" sz="2000" b="0" i="1">
                                  <a:latin typeface="Cambria Math" panose="02040503050406030204" pitchFamily="18" charset="0"/>
                                </a:rPr>
                                <m:t>2</m:t>
                              </m:r>
                            </m:sup>
                          </m:sSup>
                          <m:r>
                            <a:rPr lang="en-GB" sz="2000" b="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4</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4</m:t>
                                  </m:r>
                                </m:sub>
                              </m:sSub>
                            </m:e>
                          </m:d>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e>
                            <m:sup>
                              <m:r>
                                <a:rPr lang="en-GB" sz="2000" b="0" i="1">
                                  <a:latin typeface="Cambria Math" panose="02040503050406030204" pitchFamily="18" charset="0"/>
                                </a:rPr>
                                <m:t>3</m:t>
                              </m:r>
                            </m:sup>
                          </m:sSup>
                          <m:r>
                            <a:rPr lang="en-GB" sz="2000" b="0">
                              <a:latin typeface="Cambria Math" panose="02040503050406030204" pitchFamily="18" charset="0"/>
                            </a:rPr>
                            <m:t>+…</m:t>
                          </m:r>
                        </m:e>
                      </m:d>
                    </m:oMath>
                  </m:oMathPara>
                </a14:m>
                <a:endParaRPr lang="en-GB" sz="2000" b="0" dirty="0"/>
              </a:p>
            </p:txBody>
          </p:sp>
        </mc:Choice>
        <mc:Fallback xmlns="">
          <p:sp>
            <p:nvSpPr>
              <p:cNvPr id="15" name="Rectangle 14"/>
              <p:cNvSpPr>
                <a:spLocks noRot="1" noChangeAspect="1" noMove="1" noResize="1" noEditPoints="1" noAdjustHandles="1" noChangeArrowheads="1" noChangeShapeType="1" noTextEdit="1"/>
              </p:cNvSpPr>
              <p:nvPr/>
            </p:nvSpPr>
            <p:spPr>
              <a:xfrm>
                <a:off x="755576" y="4140000"/>
                <a:ext cx="9145016" cy="1109214"/>
              </a:xfrm>
              <a:prstGeom prst="rect">
                <a:avLst/>
              </a:prstGeom>
              <a:blipFill rotWithShape="0">
                <a:blip r:embed="rId6"/>
                <a:stretch>
                  <a:fillRect/>
                </a:stretch>
              </a:blipFill>
            </p:spPr>
            <p:txBody>
              <a:bodyPr/>
              <a:lstStyle/>
              <a:p>
                <a:r>
                  <a:rPr lang="en-GB">
                    <a:noFill/>
                  </a:rPr>
                  <a:t> </a:t>
                </a:r>
              </a:p>
            </p:txBody>
          </p:sp>
        </mc:Fallback>
      </mc:AlternateContent>
      <p:pic>
        <p:nvPicPr>
          <p:cNvPr id="9" name="Picture 8"/>
          <p:cNvPicPr>
            <a:picLocks noChangeAspect="1"/>
          </p:cNvPicPr>
          <p:nvPr/>
        </p:nvPicPr>
        <p:blipFill>
          <a:blip r:embed="rId7">
            <a:clrChange>
              <a:clrFrom>
                <a:srgbClr val="FFFFFF"/>
              </a:clrFrom>
              <a:clrTo>
                <a:srgbClr val="FFFFFF">
                  <a:alpha val="0"/>
                </a:srgbClr>
              </a:clrTo>
            </a:clrChange>
          </a:blip>
          <a:stretch>
            <a:fillRect/>
          </a:stretch>
        </p:blipFill>
        <p:spPr>
          <a:xfrm rot="964680">
            <a:off x="7952693" y="480738"/>
            <a:ext cx="706600" cy="1113228"/>
          </a:xfrm>
          <a:prstGeom prst="rect">
            <a:avLst/>
          </a:prstGeom>
        </p:spPr>
      </p:pic>
    </p:spTree>
    <p:extLst>
      <p:ext uri="{BB962C8B-B14F-4D97-AF65-F5344CB8AC3E}">
        <p14:creationId xmlns:p14="http://schemas.microsoft.com/office/powerpoint/2010/main" val="18718363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a:t>
            </a:r>
            <a:r>
              <a:rPr lang="en-US" sz="2800" b="0" kern="0" dirty="0">
                <a:solidFill>
                  <a:srgbClr val="0033CC"/>
                </a:solidFill>
                <a:latin typeface="Calibri" panose="020F0502020204030204" pitchFamily="34" charset="0"/>
                <a:cs typeface="Calibri" panose="020F0502020204030204" pitchFamily="34" charset="0"/>
              </a:rPr>
              <a:t>allowed </a:t>
            </a:r>
            <a:r>
              <a:rPr lang="en-US" sz="2800" b="0" i="0" kern="0" dirty="0">
                <a:solidFill>
                  <a:srgbClr val="0033CC"/>
                </a:solidFill>
                <a:latin typeface="Calibri" panose="020F0502020204030204" pitchFamily="34" charset="0"/>
                <a:cs typeface="Calibri" panose="020F0502020204030204" pitchFamily="34" charset="0"/>
              </a:rPr>
              <a:t>/</a:t>
            </a:r>
            <a:r>
              <a:rPr lang="en-US" sz="2800" b="0" kern="0" dirty="0">
                <a:solidFill>
                  <a:srgbClr val="0033CC"/>
                </a:solidFill>
                <a:latin typeface="Calibri" panose="020F0502020204030204" pitchFamily="34" charset="0"/>
                <a:cs typeface="Calibri" panose="020F0502020204030204" pitchFamily="34" charset="0"/>
              </a:rPr>
              <a:t> not-allowed </a:t>
            </a:r>
            <a:r>
              <a:rPr lang="en-US" sz="2800" b="0" i="0" kern="0" dirty="0">
                <a:solidFill>
                  <a:srgbClr val="0033CC"/>
                </a:solidFill>
                <a:latin typeface="Calibri" panose="020F0502020204030204" pitchFamily="34" charset="0"/>
                <a:cs typeface="Calibri" panose="020F0502020204030204" pitchFamily="34" charset="0"/>
              </a:rPr>
              <a:t>harmonics refer to some terms that shall / shall not cancel out thanks to design symmetries</a:t>
            </a:r>
          </a:p>
        </p:txBody>
      </p:sp>
      <p:sp>
        <p:nvSpPr>
          <p:cNvPr id="4" name="TextBox 3"/>
          <p:cNvSpPr txBox="1"/>
          <p:nvPr/>
        </p:nvSpPr>
        <p:spPr>
          <a:xfrm>
            <a:off x="251520" y="1196752"/>
            <a:ext cx="8640960" cy="5632311"/>
          </a:xfrm>
          <a:prstGeom prst="rect">
            <a:avLst/>
          </a:prstGeom>
          <a:solidFill>
            <a:srgbClr val="FFFFFF"/>
          </a:solidFill>
          <a:ln w="12700">
            <a:noFill/>
          </a:ln>
        </p:spPr>
        <p:txBody>
          <a:bodyPr wrap="square" rtlCol="0">
            <a:spAutoFit/>
          </a:bodyPr>
          <a:lstStyle/>
          <a:p>
            <a:r>
              <a:rPr lang="en-US" i="0" dirty="0">
                <a:latin typeface="Calibri Light" panose="020F0302020204030204" pitchFamily="34" charset="0"/>
              </a:rPr>
              <a:t>	</a:t>
            </a:r>
            <a:r>
              <a:rPr lang="en-US" b="0" i="0" u="sng" dirty="0">
                <a:latin typeface="Calibri" panose="020F0502020204030204" pitchFamily="34" charset="0"/>
                <a:cs typeface="Calibri" panose="020F0502020204030204" pitchFamily="34" charset="0"/>
              </a:rPr>
              <a:t>fully symmetric dipoles</a:t>
            </a:r>
            <a:endParaRPr lang="en-US" b="0" i="0" dirty="0">
              <a:latin typeface="Calibri" panose="020F0502020204030204" pitchFamily="34" charset="0"/>
              <a:cs typeface="Calibri" panose="020F0502020204030204" pitchFamily="34" charset="0"/>
            </a:endParaRPr>
          </a:p>
          <a:p>
            <a:r>
              <a:rPr lang="en-US" b="0" i="0" dirty="0">
                <a:latin typeface="Calibri" panose="020F0502020204030204" pitchFamily="34" charset="0"/>
                <a:cs typeface="Calibri" panose="020F0502020204030204" pitchFamily="34" charset="0"/>
              </a:rPr>
              <a:t>	allowed: B</a:t>
            </a:r>
            <a:r>
              <a:rPr lang="en-US" b="0" i="0" baseline="-25000" dirty="0">
                <a:latin typeface="Calibri" panose="020F0502020204030204" pitchFamily="34" charset="0"/>
                <a:cs typeface="Calibri" panose="020F0502020204030204" pitchFamily="34" charset="0"/>
              </a:rPr>
              <a:t>1</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3</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5</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7</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9</a:t>
            </a:r>
            <a:r>
              <a:rPr lang="en-US" b="0" i="0" dirty="0">
                <a:latin typeface="Calibri" panose="020F0502020204030204" pitchFamily="34" charset="0"/>
                <a:cs typeface="Calibri" panose="020F0502020204030204" pitchFamily="34" charset="0"/>
              </a:rPr>
              <a:t>, etc.</a:t>
            </a:r>
          </a:p>
          <a:p>
            <a:r>
              <a:rPr lang="en-US" b="0" i="0" dirty="0">
                <a:latin typeface="Calibri" panose="020F0502020204030204" pitchFamily="34" charset="0"/>
                <a:cs typeface="Calibri" panose="020F0502020204030204" pitchFamily="34" charset="0"/>
              </a:rPr>
              <a:t>	not-allowed: all the others</a:t>
            </a:r>
          </a:p>
          <a:p>
            <a:endParaRPr lang="en-US" sz="2000" b="0" i="0" dirty="0">
              <a:latin typeface="Calibri" panose="020F0502020204030204" pitchFamily="34" charset="0"/>
              <a:cs typeface="Calibri" panose="020F0502020204030204" pitchFamily="34" charset="0"/>
            </a:endParaRPr>
          </a:p>
          <a:p>
            <a:r>
              <a:rPr lang="en-US" b="0" i="0" dirty="0">
                <a:latin typeface="Calibri" panose="020F0502020204030204" pitchFamily="34" charset="0"/>
                <a:cs typeface="Calibri" panose="020F0502020204030204" pitchFamily="34" charset="0"/>
              </a:rPr>
              <a:t>				</a:t>
            </a:r>
            <a:r>
              <a:rPr lang="en-US" b="0" i="0" u="sng" dirty="0">
                <a:latin typeface="Calibri" panose="020F0502020204030204" pitchFamily="34" charset="0"/>
                <a:cs typeface="Calibri" panose="020F0502020204030204" pitchFamily="34" charset="0"/>
              </a:rPr>
              <a:t>half symmetric dipoles</a:t>
            </a:r>
            <a:endParaRPr lang="en-US" b="0" i="0" dirty="0">
              <a:latin typeface="Calibri" panose="020F0502020204030204" pitchFamily="34" charset="0"/>
              <a:cs typeface="Calibri" panose="020F0502020204030204" pitchFamily="34" charset="0"/>
            </a:endParaRPr>
          </a:p>
          <a:p>
            <a:r>
              <a:rPr lang="en-US" b="0" i="0" dirty="0">
                <a:latin typeface="Calibri" panose="020F0502020204030204" pitchFamily="34" charset="0"/>
                <a:cs typeface="Calibri" panose="020F0502020204030204" pitchFamily="34" charset="0"/>
              </a:rPr>
              <a:t>				allowed: B</a:t>
            </a:r>
            <a:r>
              <a:rPr lang="en-US" b="0" i="0" baseline="-25000" dirty="0">
                <a:latin typeface="Calibri" panose="020F0502020204030204" pitchFamily="34" charset="0"/>
                <a:cs typeface="Calibri" panose="020F0502020204030204" pitchFamily="34" charset="0"/>
              </a:rPr>
              <a:t>1</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2</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3</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4</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5</a:t>
            </a:r>
            <a:r>
              <a:rPr lang="en-US" b="0" i="0" dirty="0">
                <a:latin typeface="Calibri" panose="020F0502020204030204" pitchFamily="34" charset="0"/>
                <a:cs typeface="Calibri" panose="020F0502020204030204" pitchFamily="34" charset="0"/>
              </a:rPr>
              <a:t>, etc.</a:t>
            </a:r>
          </a:p>
          <a:p>
            <a:r>
              <a:rPr lang="en-US" b="0" i="0" dirty="0">
                <a:latin typeface="Calibri" panose="020F0502020204030204" pitchFamily="34" charset="0"/>
                <a:cs typeface="Calibri" panose="020F0502020204030204" pitchFamily="34" charset="0"/>
              </a:rPr>
              <a:t>				not-allowed: all the others </a:t>
            </a:r>
          </a:p>
          <a:p>
            <a:endParaRPr lang="en-US" sz="2000" b="0" i="0" dirty="0">
              <a:latin typeface="Calibri" panose="020F0502020204030204" pitchFamily="34" charset="0"/>
              <a:cs typeface="Calibri" panose="020F0502020204030204" pitchFamily="34" charset="0"/>
            </a:endParaRPr>
          </a:p>
          <a:p>
            <a:r>
              <a:rPr lang="en-US" b="0" i="0" dirty="0">
                <a:latin typeface="Calibri" panose="020F0502020204030204" pitchFamily="34" charset="0"/>
                <a:cs typeface="Calibri" panose="020F0502020204030204" pitchFamily="34" charset="0"/>
              </a:rPr>
              <a:t>	</a:t>
            </a:r>
            <a:r>
              <a:rPr lang="en-US" b="0" i="0" u="sng" dirty="0">
                <a:latin typeface="Calibri" panose="020F0502020204030204" pitchFamily="34" charset="0"/>
                <a:cs typeface="Calibri" panose="020F0502020204030204" pitchFamily="34" charset="0"/>
              </a:rPr>
              <a:t>fully symmetric quadrupoles</a:t>
            </a:r>
          </a:p>
          <a:p>
            <a:r>
              <a:rPr lang="en-US" b="0" i="0" dirty="0">
                <a:latin typeface="Calibri" panose="020F0502020204030204" pitchFamily="34" charset="0"/>
                <a:cs typeface="Calibri" panose="020F0502020204030204" pitchFamily="34" charset="0"/>
              </a:rPr>
              <a:t>	allowed: B</a:t>
            </a:r>
            <a:r>
              <a:rPr lang="en-US" b="0" i="0" baseline="-25000" dirty="0">
                <a:latin typeface="Calibri" panose="020F0502020204030204" pitchFamily="34" charset="0"/>
                <a:cs typeface="Calibri" panose="020F0502020204030204" pitchFamily="34" charset="0"/>
              </a:rPr>
              <a:t>2</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6</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10</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14</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18</a:t>
            </a:r>
            <a:r>
              <a:rPr lang="en-US" b="0" i="0" dirty="0">
                <a:latin typeface="Calibri" panose="020F0502020204030204" pitchFamily="34" charset="0"/>
                <a:cs typeface="Calibri" panose="020F0502020204030204" pitchFamily="34" charset="0"/>
              </a:rPr>
              <a:t>, etc.</a:t>
            </a:r>
          </a:p>
          <a:p>
            <a:r>
              <a:rPr lang="en-US" b="0" i="0" dirty="0">
                <a:latin typeface="Calibri" panose="020F0502020204030204" pitchFamily="34" charset="0"/>
                <a:cs typeface="Calibri" panose="020F0502020204030204" pitchFamily="34" charset="0"/>
              </a:rPr>
              <a:t>	not-allowed: all the others</a:t>
            </a:r>
          </a:p>
          <a:p>
            <a:endParaRPr lang="en-US" sz="2000" b="0" i="0" dirty="0">
              <a:latin typeface="Calibri" panose="020F0502020204030204" pitchFamily="34" charset="0"/>
              <a:cs typeface="Calibri" panose="020F0502020204030204" pitchFamily="34" charset="0"/>
            </a:endParaRPr>
          </a:p>
          <a:p>
            <a:r>
              <a:rPr lang="en-US" b="0" i="0" dirty="0">
                <a:latin typeface="Calibri" panose="020F0502020204030204" pitchFamily="34" charset="0"/>
                <a:cs typeface="Calibri" panose="020F0502020204030204" pitchFamily="34" charset="0"/>
              </a:rPr>
              <a:t>				</a:t>
            </a:r>
            <a:r>
              <a:rPr lang="en-US" b="0" i="0" u="sng" dirty="0">
                <a:latin typeface="Calibri" panose="020F0502020204030204" pitchFamily="34" charset="0"/>
                <a:cs typeface="Calibri" panose="020F0502020204030204" pitchFamily="34" charset="0"/>
              </a:rPr>
              <a:t>fully symmetric sextupoles</a:t>
            </a:r>
          </a:p>
          <a:p>
            <a:r>
              <a:rPr lang="en-US" b="0" i="0" dirty="0">
                <a:latin typeface="Calibri" panose="020F0502020204030204" pitchFamily="34" charset="0"/>
                <a:cs typeface="Calibri" panose="020F0502020204030204" pitchFamily="34" charset="0"/>
              </a:rPr>
              <a:t>				allowed: B</a:t>
            </a:r>
            <a:r>
              <a:rPr lang="en-US" b="0" i="0" baseline="-25000" dirty="0">
                <a:latin typeface="Calibri" panose="020F0502020204030204" pitchFamily="34" charset="0"/>
                <a:cs typeface="Calibri" panose="020F0502020204030204" pitchFamily="34" charset="0"/>
              </a:rPr>
              <a:t>3</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9</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15</a:t>
            </a:r>
            <a:r>
              <a:rPr lang="en-US" b="0" i="0" dirty="0">
                <a:latin typeface="Calibri" panose="020F0502020204030204" pitchFamily="34" charset="0"/>
                <a:cs typeface="Calibri" panose="020F0502020204030204" pitchFamily="34" charset="0"/>
              </a:rPr>
              <a:t>, b</a:t>
            </a:r>
            <a:r>
              <a:rPr lang="en-US" b="0" i="0" baseline="-25000" dirty="0">
                <a:latin typeface="Calibri" panose="020F0502020204030204" pitchFamily="34" charset="0"/>
                <a:cs typeface="Calibri" panose="020F0502020204030204" pitchFamily="34" charset="0"/>
              </a:rPr>
              <a:t>21</a:t>
            </a:r>
            <a:r>
              <a:rPr lang="en-US" b="0" i="0" dirty="0">
                <a:latin typeface="Calibri" panose="020F0502020204030204" pitchFamily="34" charset="0"/>
                <a:cs typeface="Calibri" panose="020F0502020204030204" pitchFamily="34" charset="0"/>
              </a:rPr>
              <a:t>, etc.</a:t>
            </a:r>
          </a:p>
          <a:p>
            <a:r>
              <a:rPr lang="en-US" b="0" i="0" dirty="0">
                <a:latin typeface="Calibri" panose="020F0502020204030204" pitchFamily="34" charset="0"/>
                <a:cs typeface="Calibri" panose="020F0502020204030204" pitchFamily="34" charset="0"/>
              </a:rPr>
              <a:t>				not-allowed: all the others</a:t>
            </a:r>
          </a:p>
        </p:txBody>
      </p:sp>
      <p:grpSp>
        <p:nvGrpSpPr>
          <p:cNvPr id="11" name="Group 10"/>
          <p:cNvGrpSpPr>
            <a:grpSpLocks noChangeAspect="1"/>
          </p:cNvGrpSpPr>
          <p:nvPr/>
        </p:nvGrpSpPr>
        <p:grpSpPr>
          <a:xfrm>
            <a:off x="5940152" y="1268760"/>
            <a:ext cx="1117800" cy="1117800"/>
            <a:chOff x="5760000" y="1008000"/>
            <a:chExt cx="1620000" cy="1620000"/>
          </a:xfrm>
        </p:grpSpPr>
        <p:cxnSp>
          <p:nvCxnSpPr>
            <p:cNvPr id="5" name="Straight Connector 4"/>
            <p:cNvCxnSpPr/>
            <p:nvPr/>
          </p:nvCxnSpPr>
          <p:spPr bwMode="auto">
            <a:xfrm>
              <a:off x="5760000" y="1818000"/>
              <a:ext cx="16200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10" name="Straight Connector 9"/>
            <p:cNvCxnSpPr/>
            <p:nvPr/>
          </p:nvCxnSpPr>
          <p:spPr bwMode="auto">
            <a:xfrm>
              <a:off x="6570000" y="1008000"/>
              <a:ext cx="0" cy="16200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grpSp>
      <p:cxnSp>
        <p:nvCxnSpPr>
          <p:cNvPr id="13" name="Straight Connector 12"/>
          <p:cNvCxnSpPr/>
          <p:nvPr/>
        </p:nvCxnSpPr>
        <p:spPr bwMode="auto">
          <a:xfrm>
            <a:off x="2411760" y="3212976"/>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grpSp>
        <p:nvGrpSpPr>
          <p:cNvPr id="20" name="Group 19"/>
          <p:cNvGrpSpPr/>
          <p:nvPr/>
        </p:nvGrpSpPr>
        <p:grpSpPr>
          <a:xfrm>
            <a:off x="5940152" y="4039392"/>
            <a:ext cx="1119547" cy="1117800"/>
            <a:chOff x="5940152" y="3987483"/>
            <a:chExt cx="1119547" cy="1117800"/>
          </a:xfrm>
        </p:grpSpPr>
        <p:cxnSp>
          <p:nvCxnSpPr>
            <p:cNvPr id="16" name="Straight Connector 15"/>
            <p:cNvCxnSpPr/>
            <p:nvPr/>
          </p:nvCxnSpPr>
          <p:spPr bwMode="auto">
            <a:xfrm>
              <a:off x="5940152" y="4546383"/>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17" name="Straight Connector 16"/>
            <p:cNvCxnSpPr/>
            <p:nvPr/>
          </p:nvCxnSpPr>
          <p:spPr bwMode="auto">
            <a:xfrm>
              <a:off x="6499052" y="3987483"/>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18" name="Straight Connector 17"/>
            <p:cNvCxnSpPr/>
            <p:nvPr/>
          </p:nvCxnSpPr>
          <p:spPr bwMode="auto">
            <a:xfrm rot="2700000">
              <a:off x="5941899" y="4546383"/>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19" name="Straight Connector 18"/>
            <p:cNvCxnSpPr/>
            <p:nvPr/>
          </p:nvCxnSpPr>
          <p:spPr bwMode="auto">
            <a:xfrm rot="2700000">
              <a:off x="6500799" y="3987483"/>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grpSp>
      <p:grpSp>
        <p:nvGrpSpPr>
          <p:cNvPr id="28" name="Group 27"/>
          <p:cNvGrpSpPr/>
          <p:nvPr/>
        </p:nvGrpSpPr>
        <p:grpSpPr>
          <a:xfrm>
            <a:off x="2401596" y="5464274"/>
            <a:ext cx="1129711" cy="1117802"/>
            <a:chOff x="2401596" y="5551558"/>
            <a:chExt cx="1129711" cy="1117802"/>
          </a:xfrm>
        </p:grpSpPr>
        <p:cxnSp>
          <p:nvCxnSpPr>
            <p:cNvPr id="22" name="Straight Connector 21"/>
            <p:cNvCxnSpPr/>
            <p:nvPr/>
          </p:nvCxnSpPr>
          <p:spPr bwMode="auto">
            <a:xfrm>
              <a:off x="2411760" y="6110460"/>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3" name="Straight Connector 22"/>
            <p:cNvCxnSpPr/>
            <p:nvPr/>
          </p:nvCxnSpPr>
          <p:spPr bwMode="auto">
            <a:xfrm>
              <a:off x="2970660" y="5551560"/>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4" name="Straight Connector 23"/>
            <p:cNvCxnSpPr/>
            <p:nvPr/>
          </p:nvCxnSpPr>
          <p:spPr bwMode="auto">
            <a:xfrm rot="3600000">
              <a:off x="2413507" y="6110460"/>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5" name="Straight Connector 24"/>
            <p:cNvCxnSpPr/>
            <p:nvPr/>
          </p:nvCxnSpPr>
          <p:spPr bwMode="auto">
            <a:xfrm rot="3600000">
              <a:off x="2972407" y="5551560"/>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6" name="Straight Connector 25"/>
            <p:cNvCxnSpPr/>
            <p:nvPr/>
          </p:nvCxnSpPr>
          <p:spPr bwMode="auto">
            <a:xfrm rot="7200000">
              <a:off x="2401596" y="6110458"/>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7" name="Straight Connector 26"/>
            <p:cNvCxnSpPr/>
            <p:nvPr/>
          </p:nvCxnSpPr>
          <p:spPr bwMode="auto">
            <a:xfrm rot="7200000">
              <a:off x="2960496" y="5551558"/>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grpSp>
      <p:pic>
        <p:nvPicPr>
          <p:cNvPr id="21" name="Picture 20"/>
          <p:cNvPicPr>
            <a:picLocks noChangeAspect="1"/>
          </p:cNvPicPr>
          <p:nvPr/>
        </p:nvPicPr>
        <p:blipFill>
          <a:blip r:embed="rId3">
            <a:clrChange>
              <a:clrFrom>
                <a:srgbClr val="FFFFFF"/>
              </a:clrFrom>
              <a:clrTo>
                <a:srgbClr val="FFFFFF">
                  <a:alpha val="0"/>
                </a:srgbClr>
              </a:clrTo>
            </a:clrChange>
          </a:blip>
          <a:stretch>
            <a:fillRect/>
          </a:stretch>
        </p:blipFill>
        <p:spPr>
          <a:xfrm rot="964680">
            <a:off x="7841480" y="1344833"/>
            <a:ext cx="706600" cy="1113228"/>
          </a:xfrm>
          <a:prstGeom prst="rect">
            <a:avLst/>
          </a:prstGeom>
        </p:spPr>
      </p:pic>
    </p:spTree>
    <p:extLst>
      <p:ext uri="{BB962C8B-B14F-4D97-AF65-F5344CB8AC3E}">
        <p14:creationId xmlns:p14="http://schemas.microsoft.com/office/powerpoint/2010/main" val="12726926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field quality is often also shown with a </a:t>
            </a:r>
            <a:r>
              <a:rPr lang="en-US" sz="2800" b="0" i="0" kern="0" dirty="0">
                <a:solidFill>
                  <a:srgbClr val="0033CC"/>
                </a:solidFill>
                <a:latin typeface="Symbol" panose="05050102010706020507" pitchFamily="18" charset="2"/>
                <a:cs typeface="Calibri" panose="020F0502020204030204" pitchFamily="34" charset="0"/>
              </a:rPr>
              <a:t>D</a:t>
            </a:r>
            <a:r>
              <a:rPr lang="en-US" sz="2800" b="0" i="0" kern="0" dirty="0">
                <a:solidFill>
                  <a:srgbClr val="0033CC"/>
                </a:solidFill>
                <a:latin typeface="Calibri" panose="020F0502020204030204" pitchFamily="34" charset="0"/>
                <a:cs typeface="Calibri" panose="020F0502020204030204" pitchFamily="34" charset="0"/>
              </a:rPr>
              <a:t>B/B plot</a:t>
            </a:r>
          </a:p>
        </p:txBody>
      </p:sp>
      <mc:AlternateContent xmlns:mc="http://schemas.openxmlformats.org/markup-compatibility/2006" xmlns:a14="http://schemas.microsoft.com/office/drawing/2010/main">
        <mc:Choice Requires="a14">
          <p:sp>
            <p:nvSpPr>
              <p:cNvPr id="12" name="Rectangle 11"/>
              <p:cNvSpPr/>
              <p:nvPr/>
            </p:nvSpPr>
            <p:spPr>
              <a:xfrm>
                <a:off x="2627784" y="1412776"/>
                <a:ext cx="3888432" cy="742254"/>
              </a:xfrm>
              <a:prstGeom prst="rect">
                <a:avLst/>
              </a:prstGeom>
            </p:spPr>
            <p:txBody>
              <a:bodyPr wrap="square">
                <a:spAutoFit/>
              </a:bodyPr>
              <a:lstStyle/>
              <a:p>
                <a:pPr/>
                <a14:m>
                  <m:oMathPara xmlns:m="http://schemas.openxmlformats.org/officeDocument/2006/math">
                    <m:oMathParaPr>
                      <m:jc m:val="center"/>
                    </m:oMathParaPr>
                    <m:oMath xmlns:m="http://schemas.openxmlformats.org/officeDocument/2006/math">
                      <m:f>
                        <m:fPr>
                          <m:ctrlPr>
                            <a:rPr lang="el-GR" sz="2000" b="0" i="1" smtClean="0">
                              <a:latin typeface="Cambria Math" panose="02040503050406030204" pitchFamily="18" charset="0"/>
                              <a:ea typeface="Cambria Math" panose="02040503050406030204" pitchFamily="18" charset="0"/>
                            </a:rPr>
                          </m:ctrlPr>
                        </m:fPr>
                        <m:num>
                          <m:r>
                            <m:rPr>
                              <m:sty m:val="p"/>
                            </m:rPr>
                            <a:rPr lang="el-GR" sz="2000" b="0">
                              <a:latin typeface="Cambria Math" panose="02040503050406030204" pitchFamily="18" charset="0"/>
                              <a:ea typeface="Cambria Math" panose="02040503050406030204" pitchFamily="18" charset="0"/>
                            </a:rPr>
                            <m:t>Δ</m:t>
                          </m:r>
                          <m:r>
                            <a:rPr lang="en-GB" sz="2000" b="0">
                              <a:latin typeface="Cambria Math" panose="02040503050406030204" pitchFamily="18" charset="0"/>
                              <a:ea typeface="Cambria Math" panose="02040503050406030204" pitchFamily="18" charset="0"/>
                            </a:rPr>
                            <m:t>𝐵</m:t>
                          </m:r>
                        </m:num>
                        <m:den>
                          <m:r>
                            <a:rPr lang="en-GB" sz="2000" b="0" i="1" smtClean="0">
                              <a:latin typeface="Cambria Math" panose="02040503050406030204" pitchFamily="18" charset="0"/>
                              <a:ea typeface="Cambria Math" panose="02040503050406030204" pitchFamily="18" charset="0"/>
                            </a:rPr>
                            <m:t>𝐵</m:t>
                          </m:r>
                        </m:den>
                      </m:f>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a:latin typeface="Cambria Math" panose="02040503050406030204" pitchFamily="18" charset="0"/>
                            </a:rPr>
                            <m:t>𝐵</m:t>
                          </m:r>
                          <m:d>
                            <m:dPr>
                              <m:ctrlPr>
                                <a:rPr lang="en-GB" sz="2000" b="0" i="1">
                                  <a:latin typeface="Cambria Math" panose="02040503050406030204" pitchFamily="18" charset="0"/>
                                </a:rPr>
                              </m:ctrlPr>
                            </m:dPr>
                            <m:e>
                              <m:r>
                                <a:rPr lang="en-GB" sz="2000" b="0">
                                  <a:latin typeface="Cambria Math" panose="02040503050406030204" pitchFamily="18" charset="0"/>
                                </a:rPr>
                                <m:t>𝑥</m:t>
                              </m:r>
                              <m:r>
                                <a:rPr lang="en-GB" sz="2000" b="0">
                                  <a:latin typeface="Cambria Math" panose="02040503050406030204" pitchFamily="18" charset="0"/>
                                </a:rPr>
                                <m:t>,</m:t>
                              </m:r>
                              <m:r>
                                <a:rPr lang="en-GB" sz="2000" b="0">
                                  <a:latin typeface="Cambria Math" panose="02040503050406030204" pitchFamily="18" charset="0"/>
                                </a:rPr>
                                <m:t>𝑦</m:t>
                              </m:r>
                            </m:e>
                          </m:d>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𝑖𝑑</m:t>
                              </m:r>
                            </m:sub>
                          </m:sSub>
                          <m:d>
                            <m:dPr>
                              <m:ctrlPr>
                                <a:rPr lang="en-GB" sz="2000" b="0" i="1">
                                  <a:latin typeface="Cambria Math" panose="02040503050406030204" pitchFamily="18" charset="0"/>
                                </a:rPr>
                              </m:ctrlPr>
                            </m:dPr>
                            <m:e>
                              <m:r>
                                <a:rPr lang="en-GB" sz="2000" b="0">
                                  <a:latin typeface="Cambria Math" panose="02040503050406030204" pitchFamily="18" charset="0"/>
                                </a:rPr>
                                <m:t>𝑥</m:t>
                              </m:r>
                              <m:r>
                                <a:rPr lang="en-GB" sz="2000" b="0">
                                  <a:latin typeface="Cambria Math" panose="02040503050406030204" pitchFamily="18" charset="0"/>
                                </a:rPr>
                                <m:t>,</m:t>
                              </m:r>
                              <m:r>
                                <a:rPr lang="en-GB" sz="2000" b="0">
                                  <a:latin typeface="Cambria Math" panose="02040503050406030204" pitchFamily="18" charset="0"/>
                                </a:rPr>
                                <m:t>𝑦</m:t>
                              </m:r>
                            </m:e>
                          </m:d>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𝑖𝑑</m:t>
                              </m:r>
                            </m:sub>
                          </m:sSub>
                          <m:d>
                            <m:dPr>
                              <m:ctrlPr>
                                <a:rPr lang="en-GB" sz="2000" b="0" i="1">
                                  <a:latin typeface="Cambria Math" panose="02040503050406030204" pitchFamily="18" charset="0"/>
                                </a:rPr>
                              </m:ctrlPr>
                            </m:dPr>
                            <m:e>
                              <m:r>
                                <a:rPr lang="en-GB" sz="2000" b="0">
                                  <a:latin typeface="Cambria Math" panose="02040503050406030204" pitchFamily="18" charset="0"/>
                                </a:rPr>
                                <m:t>𝑥</m:t>
                              </m:r>
                              <m:r>
                                <a:rPr lang="en-GB" sz="2000" b="0">
                                  <a:latin typeface="Cambria Math" panose="02040503050406030204" pitchFamily="18" charset="0"/>
                                </a:rPr>
                                <m:t>,</m:t>
                              </m:r>
                              <m:r>
                                <a:rPr lang="en-GB" sz="2000" b="0">
                                  <a:latin typeface="Cambria Math" panose="02040503050406030204" pitchFamily="18" charset="0"/>
                                </a:rPr>
                                <m:t>𝑦</m:t>
                              </m:r>
                            </m:e>
                          </m:d>
                        </m:den>
                      </m:f>
                    </m:oMath>
                  </m:oMathPara>
                </a14:m>
                <a:endParaRPr lang="en-GB" sz="2000" dirty="0"/>
              </a:p>
            </p:txBody>
          </p:sp>
        </mc:Choice>
        <mc:Fallback xmlns="">
          <p:sp>
            <p:nvSpPr>
              <p:cNvPr id="12" name="Rectangle 11"/>
              <p:cNvSpPr>
                <a:spLocks noRot="1" noChangeAspect="1" noMove="1" noResize="1" noEditPoints="1" noAdjustHandles="1" noChangeArrowheads="1" noChangeShapeType="1" noTextEdit="1"/>
              </p:cNvSpPr>
              <p:nvPr/>
            </p:nvSpPr>
            <p:spPr>
              <a:xfrm>
                <a:off x="2627784" y="1412776"/>
                <a:ext cx="3888432" cy="742254"/>
              </a:xfrm>
              <a:prstGeom prst="rect">
                <a:avLst/>
              </a:prstGeom>
              <a:blipFill rotWithShape="0">
                <a:blip r:embed="rId3"/>
                <a:stretch>
                  <a:fillRect/>
                </a:stretch>
              </a:blipFill>
            </p:spPr>
            <p:txBody>
              <a:bodyPr/>
              <a:lstStyle/>
              <a:p>
                <a:r>
                  <a:rPr lang="en-GB">
                    <a:noFill/>
                  </a:rPr>
                  <a:t> </a:t>
                </a:r>
              </a:p>
            </p:txBody>
          </p:sp>
        </mc:Fallback>
      </mc:AlternateContent>
      <p:pic>
        <p:nvPicPr>
          <p:cNvPr id="3" name="Picture 2"/>
          <p:cNvPicPr>
            <a:picLocks noChangeAspect="1"/>
          </p:cNvPicPr>
          <p:nvPr/>
        </p:nvPicPr>
        <p:blipFill rotWithShape="1">
          <a:blip r:embed="rId4"/>
          <a:srcRect l="14805" t="9392" r="51111" b="7983"/>
          <a:stretch/>
        </p:blipFill>
        <p:spPr>
          <a:xfrm rot="5400000">
            <a:off x="3284045" y="-220635"/>
            <a:ext cx="2690755" cy="9217026"/>
          </a:xfrm>
          <a:prstGeom prst="rect">
            <a:avLst/>
          </a:prstGeom>
        </p:spPr>
      </p:pic>
      <p:pic>
        <p:nvPicPr>
          <p:cNvPr id="7" name="Picture 6"/>
          <p:cNvPicPr>
            <a:picLocks noChangeAspect="1"/>
          </p:cNvPicPr>
          <p:nvPr/>
        </p:nvPicPr>
        <p:blipFill>
          <a:blip r:embed="rId5">
            <a:clrChange>
              <a:clrFrom>
                <a:srgbClr val="FFFFFF"/>
              </a:clrFrom>
              <a:clrTo>
                <a:srgbClr val="FFFFFF">
                  <a:alpha val="0"/>
                </a:srgbClr>
              </a:clrTo>
            </a:clrChange>
          </a:blip>
          <a:stretch>
            <a:fillRect/>
          </a:stretch>
        </p:blipFill>
        <p:spPr>
          <a:xfrm rot="964680">
            <a:off x="8128693" y="372073"/>
            <a:ext cx="706600" cy="1113228"/>
          </a:xfrm>
          <a:prstGeom prst="rect">
            <a:avLst/>
          </a:prstGeom>
        </p:spPr>
      </p:pic>
      <p:sp>
        <p:nvSpPr>
          <p:cNvPr id="8" name="TextBox 7"/>
          <p:cNvSpPr txBox="1"/>
          <p:nvPr/>
        </p:nvSpPr>
        <p:spPr>
          <a:xfrm>
            <a:off x="5738810" y="2055870"/>
            <a:ext cx="3395514" cy="707886"/>
          </a:xfrm>
          <a:prstGeom prst="rect">
            <a:avLst/>
          </a:prstGeom>
          <a:solidFill>
            <a:srgbClr val="FFFFFF"/>
          </a:solidFill>
          <a:ln w="12700">
            <a:noFill/>
          </a:ln>
        </p:spPr>
        <p:txBody>
          <a:bodyPr wrap="square" rtlCol="0">
            <a:spAutoFit/>
          </a:bodyPr>
          <a:lstStyle/>
          <a:p>
            <a:pPr algn="ctr"/>
            <a:r>
              <a:rPr lang="en-US" sz="2000" b="0" i="0" dirty="0">
                <a:latin typeface="Calibri" panose="020F0502020204030204" pitchFamily="34" charset="0"/>
                <a:cs typeface="Calibri" panose="020F0502020204030204" pitchFamily="34" charset="0"/>
              </a:rPr>
              <a:t>done on one component, usually B</a:t>
            </a:r>
            <a:r>
              <a:rPr lang="en-US" sz="2000" b="0" i="0" baseline="-25000" dirty="0">
                <a:latin typeface="Calibri" panose="020F0502020204030204" pitchFamily="34" charset="0"/>
                <a:cs typeface="Calibri" panose="020F0502020204030204" pitchFamily="34" charset="0"/>
              </a:rPr>
              <a:t>y</a:t>
            </a:r>
            <a:r>
              <a:rPr lang="en-US" sz="2000" b="0" i="0" dirty="0">
                <a:latin typeface="Calibri" panose="020F0502020204030204" pitchFamily="34" charset="0"/>
                <a:cs typeface="Calibri" panose="020F0502020204030204" pitchFamily="34" charset="0"/>
              </a:rPr>
              <a:t> for a dipole</a:t>
            </a:r>
          </a:p>
        </p:txBody>
      </p:sp>
    </p:spTree>
    <p:extLst>
      <p:ext uri="{BB962C8B-B14F-4D97-AF65-F5344CB8AC3E}">
        <p14:creationId xmlns:p14="http://schemas.microsoft.com/office/powerpoint/2010/main" val="38322421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Symbol" panose="05050102010706020507" pitchFamily="18" charset="2"/>
                <a:cs typeface="Calibri" panose="020F0502020204030204" pitchFamily="34" charset="0"/>
              </a:rPr>
              <a:t>D</a:t>
            </a:r>
            <a:r>
              <a:rPr lang="en-US" sz="2800" b="0" i="0" kern="0" dirty="0">
                <a:solidFill>
                  <a:srgbClr val="0033CC"/>
                </a:solidFill>
                <a:latin typeface="Calibri" panose="020F0502020204030204" pitchFamily="34" charset="0"/>
                <a:cs typeface="Calibri" panose="020F0502020204030204" pitchFamily="34" charset="0"/>
              </a:rPr>
              <a:t>B/B can (at least locally) be expressed from the harmonics: this is the expansion for a dipole</a:t>
            </a:r>
          </a:p>
        </p:txBody>
      </p:sp>
      <mc:AlternateContent xmlns:mc="http://schemas.openxmlformats.org/markup-compatibility/2006" xmlns:a14="http://schemas.microsoft.com/office/drawing/2010/main">
        <mc:Choice Requires="a14">
          <p:sp>
            <p:nvSpPr>
              <p:cNvPr id="14" name="Rectangle 13"/>
              <p:cNvSpPr/>
              <p:nvPr/>
            </p:nvSpPr>
            <p:spPr>
              <a:xfrm>
                <a:off x="1115616" y="3212976"/>
                <a:ext cx="9145016" cy="77726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𝑦</m:t>
                          </m:r>
                        </m:sub>
                      </m:sSub>
                      <m:d>
                        <m:dPr>
                          <m:ctrlPr>
                            <a:rPr lang="en-GB" sz="2000" b="0" i="1" smtClean="0">
                              <a:latin typeface="Cambria Math" panose="02040503050406030204" pitchFamily="18" charset="0"/>
                            </a:rPr>
                          </m:ctrlPr>
                        </m:dPr>
                        <m:e>
                          <m:r>
                            <a:rPr lang="en-GB" sz="2000" b="0" i="1" smtClean="0">
                              <a:latin typeface="Cambria Math" panose="02040503050406030204" pitchFamily="18" charset="0"/>
                            </a:rPr>
                            <m:t>𝑥</m:t>
                          </m:r>
                        </m:e>
                      </m:d>
                      <m:r>
                        <a:rPr lang="en-GB" sz="2000" b="0" i="1" smtClean="0">
                          <a:latin typeface="Cambria Math" panose="02040503050406030204" pitchFamily="18" charset="0"/>
                        </a:rPr>
                        <m:t>=</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num>
                        <m:den>
                          <m:r>
                            <a:rPr lang="en-GB" sz="2000" b="0" i="1" smtClean="0">
                              <a:latin typeface="Cambria Math" panose="02040503050406030204" pitchFamily="18" charset="0"/>
                            </a:rPr>
                            <m:t>10000</m:t>
                          </m:r>
                        </m:den>
                      </m:f>
                      <m:d>
                        <m:dPr>
                          <m:begChr m:val="["/>
                          <m:endChr m:val="]"/>
                          <m:ctrlPr>
                            <a:rPr lang="en-GB" sz="2000" b="0" i="1" smtClean="0">
                              <a:latin typeface="Cambria Math" panose="02040503050406030204" pitchFamily="18" charset="0"/>
                            </a:rPr>
                          </m:ctrlPr>
                        </m:dPr>
                        <m:e>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2</m:t>
                              </m:r>
                            </m:sub>
                          </m:sSub>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3</m:t>
                              </m:r>
                            </m:sub>
                          </m:sSub>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e>
                            <m:sup>
                              <m:r>
                                <a:rPr lang="en-GB" sz="2000" b="0" i="1">
                                  <a:latin typeface="Cambria Math" panose="02040503050406030204" pitchFamily="18" charset="0"/>
                                </a:rPr>
                                <m:t>2</m:t>
                              </m:r>
                            </m:sup>
                          </m:sSup>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4</m:t>
                              </m:r>
                            </m:sub>
                          </m:sSub>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e>
                            <m:sup>
                              <m:r>
                                <a:rPr lang="en-GB" sz="2000" b="0" i="1">
                                  <a:latin typeface="Cambria Math" panose="02040503050406030204" pitchFamily="18" charset="0"/>
                                </a:rPr>
                                <m:t>3</m:t>
                              </m:r>
                            </m:sup>
                          </m:sSup>
                          <m:r>
                            <a:rPr lang="en-GB" sz="2000" b="0">
                              <a:latin typeface="Cambria Math" panose="02040503050406030204" pitchFamily="18" charset="0"/>
                            </a:rPr>
                            <m:t>+…</m:t>
                          </m:r>
                        </m:e>
                      </m:d>
                    </m:oMath>
                  </m:oMathPara>
                </a14:m>
                <a:endParaRPr lang="en-GB" sz="2000" b="0" dirty="0"/>
              </a:p>
            </p:txBody>
          </p:sp>
        </mc:Choice>
        <mc:Fallback xmlns="">
          <p:sp>
            <p:nvSpPr>
              <p:cNvPr id="14" name="Rectangle 13"/>
              <p:cNvSpPr>
                <a:spLocks noRot="1" noChangeAspect="1" noMove="1" noResize="1" noEditPoints="1" noAdjustHandles="1" noChangeArrowheads="1" noChangeShapeType="1" noTextEdit="1"/>
              </p:cNvSpPr>
              <p:nvPr/>
            </p:nvSpPr>
            <p:spPr>
              <a:xfrm>
                <a:off x="1115616" y="3212976"/>
                <a:ext cx="9145016" cy="777264"/>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1115616" y="2204864"/>
                <a:ext cx="2434849" cy="424283"/>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𝑦</m:t>
                          </m:r>
                          <m:r>
                            <a:rPr lang="en-GB" sz="2000" b="0" i="1" smtClean="0">
                              <a:latin typeface="Cambria Math" panose="02040503050406030204" pitchFamily="18" charset="0"/>
                            </a:rPr>
                            <m:t>,</m:t>
                          </m:r>
                          <m:r>
                            <a:rPr lang="en-GB" sz="2000" b="0" i="1" smtClean="0">
                              <a:latin typeface="Cambria Math" panose="02040503050406030204" pitchFamily="18" charset="0"/>
                            </a:rPr>
                            <m:t>𝑖𝑑</m:t>
                          </m:r>
                        </m:sub>
                      </m:sSub>
                      <m:d>
                        <m:dPr>
                          <m:ctrlPr>
                            <a:rPr lang="en-GB" sz="2000" b="0" i="1">
                              <a:latin typeface="Cambria Math" panose="02040503050406030204" pitchFamily="18" charset="0"/>
                            </a:rPr>
                          </m:ctrlPr>
                        </m:dPr>
                        <m:e>
                          <m:r>
                            <a:rPr lang="en-GB" sz="2000" b="0" i="1" smtClean="0">
                              <a:latin typeface="Cambria Math" panose="02040503050406030204" pitchFamily="18" charset="0"/>
                            </a:rPr>
                            <m:t>𝑥</m:t>
                          </m:r>
                        </m:e>
                      </m:d>
                      <m:r>
                        <a:rPr lang="en-GB" sz="2000" b="0" i="1" smtClean="0">
                          <a:latin typeface="Cambria Math" panose="02040503050406030204" pitchFamily="18" charset="0"/>
                        </a:rPr>
                        <m:t>=</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oMath>
                  </m:oMathPara>
                </a14:m>
                <a:endParaRPr lang="en-GB" sz="2000" b="0" dirty="0"/>
              </a:p>
            </p:txBody>
          </p:sp>
        </mc:Choice>
        <mc:Fallback xmlns="">
          <p:sp>
            <p:nvSpPr>
              <p:cNvPr id="15" name="Rectangle 14"/>
              <p:cNvSpPr>
                <a:spLocks noRot="1" noChangeAspect="1" noMove="1" noResize="1" noEditPoints="1" noAdjustHandles="1" noChangeArrowheads="1" noChangeShapeType="1" noTextEdit="1"/>
              </p:cNvSpPr>
              <p:nvPr/>
            </p:nvSpPr>
            <p:spPr>
              <a:xfrm>
                <a:off x="1115616" y="2204864"/>
                <a:ext cx="2434849" cy="424283"/>
              </a:xfrm>
              <a:prstGeom prst="rect">
                <a:avLst/>
              </a:prstGeom>
              <a:blipFill rotWithShape="0">
                <a:blip r:embed="rId4"/>
                <a:stretch>
                  <a:fillRect b="-579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1115616" y="4437112"/>
                <a:ext cx="9145016" cy="77726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f>
                        <m:fPr>
                          <m:ctrlPr>
                            <a:rPr lang="en-GB" sz="2000" b="0" i="1" smtClean="0">
                              <a:latin typeface="Cambria Math" panose="02040503050406030204" pitchFamily="18" charset="0"/>
                            </a:rPr>
                          </m:ctrlPr>
                        </m:fPr>
                        <m:num>
                          <m:r>
                            <m:rPr>
                              <m:sty m:val="p"/>
                            </m:rPr>
                            <a:rPr lang="el-GR" sz="2000" b="0">
                              <a:latin typeface="Cambria Math" panose="02040503050406030204" pitchFamily="18" charset="0"/>
                              <a:ea typeface="Cambria Math" panose="02040503050406030204" pitchFamily="18" charset="0"/>
                            </a:rPr>
                            <m:t>Δ</m:t>
                          </m:r>
                          <m:r>
                            <a:rPr lang="en-GB" sz="2000" b="0" i="1" smtClean="0">
                              <a:latin typeface="Cambria Math" panose="02040503050406030204" pitchFamily="18" charset="0"/>
                              <a:ea typeface="Cambria Math" panose="02040503050406030204" pitchFamily="18" charset="0"/>
                            </a:rPr>
                            <m:t>𝐵</m:t>
                          </m:r>
                        </m:num>
                        <m:den>
                          <m:r>
                            <a:rPr lang="en-GB" sz="2000" b="0" i="1" smtClean="0">
                              <a:latin typeface="Cambria Math" panose="02040503050406030204" pitchFamily="18" charset="0"/>
                            </a:rPr>
                            <m:t>𝐵</m:t>
                          </m:r>
                        </m:den>
                      </m:f>
                      <m:r>
                        <a:rPr lang="en-GB" sz="2000" b="0" i="1" smtClean="0">
                          <a:latin typeface="Cambria Math" panose="02040503050406030204" pitchFamily="18" charset="0"/>
                        </a:rPr>
                        <m:t>(</m:t>
                      </m:r>
                      <m:r>
                        <a:rPr lang="en-GB" sz="2000" b="0" i="1" smtClean="0">
                          <a:latin typeface="Cambria Math" panose="02040503050406030204" pitchFamily="18" charset="0"/>
                        </a:rPr>
                        <m:t>𝑥</m:t>
                      </m:r>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1</m:t>
                          </m:r>
                        </m:num>
                        <m:den>
                          <m:r>
                            <a:rPr lang="en-GB" sz="2000" b="0" i="1" smtClean="0">
                              <a:latin typeface="Cambria Math" panose="02040503050406030204" pitchFamily="18" charset="0"/>
                            </a:rPr>
                            <m:t>10000</m:t>
                          </m:r>
                        </m:den>
                      </m:f>
                      <m:d>
                        <m:dPr>
                          <m:begChr m:val="["/>
                          <m:endChr m:val="]"/>
                          <m:ctrlPr>
                            <a:rPr lang="en-GB" sz="2000" b="0" i="1" smtClean="0">
                              <a:latin typeface="Cambria Math" panose="02040503050406030204" pitchFamily="18" charset="0"/>
                            </a:rPr>
                          </m:ctrlPr>
                        </m:dPr>
                        <m:e>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2</m:t>
                              </m:r>
                            </m:sub>
                          </m:sSub>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3</m:t>
                              </m:r>
                            </m:sub>
                          </m:sSub>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e>
                            <m:sup>
                              <m:r>
                                <a:rPr lang="en-GB" sz="2000" b="0" i="1">
                                  <a:latin typeface="Cambria Math" panose="02040503050406030204" pitchFamily="18" charset="0"/>
                                </a:rPr>
                                <m:t>2</m:t>
                              </m:r>
                            </m:sup>
                          </m:sSup>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4</m:t>
                              </m:r>
                            </m:sub>
                          </m:sSub>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e>
                            <m:sup>
                              <m:r>
                                <a:rPr lang="en-GB" sz="2000" b="0" i="1">
                                  <a:latin typeface="Cambria Math" panose="02040503050406030204" pitchFamily="18" charset="0"/>
                                </a:rPr>
                                <m:t>3</m:t>
                              </m:r>
                            </m:sup>
                          </m:sSup>
                          <m:r>
                            <a:rPr lang="en-GB" sz="2000" b="0">
                              <a:latin typeface="Cambria Math" panose="02040503050406030204" pitchFamily="18" charset="0"/>
                            </a:rPr>
                            <m:t>+…</m:t>
                          </m:r>
                        </m:e>
                      </m:d>
                    </m:oMath>
                  </m:oMathPara>
                </a14:m>
                <a:endParaRPr lang="en-GB" sz="2000" b="0" dirty="0"/>
              </a:p>
            </p:txBody>
          </p:sp>
        </mc:Choice>
        <mc:Fallback xmlns="">
          <p:sp>
            <p:nvSpPr>
              <p:cNvPr id="16" name="Rectangle 15"/>
              <p:cNvSpPr>
                <a:spLocks noRot="1" noChangeAspect="1" noMove="1" noResize="1" noEditPoints="1" noAdjustHandles="1" noChangeArrowheads="1" noChangeShapeType="1" noTextEdit="1"/>
              </p:cNvSpPr>
              <p:nvPr/>
            </p:nvSpPr>
            <p:spPr>
              <a:xfrm>
                <a:off x="1115616" y="4437112"/>
                <a:ext cx="9145016" cy="777264"/>
              </a:xfrm>
              <a:prstGeom prst="rect">
                <a:avLst/>
              </a:prstGeom>
              <a:blipFill rotWithShape="0">
                <a:blip r:embed="rId5"/>
                <a:stretch>
                  <a:fillRect/>
                </a:stretch>
              </a:blipFill>
            </p:spPr>
            <p:txBody>
              <a:bodyPr/>
              <a:lstStyle/>
              <a:p>
                <a:r>
                  <a:rPr lang="en-GB">
                    <a:noFill/>
                  </a:rPr>
                  <a:t> </a:t>
                </a:r>
              </a:p>
            </p:txBody>
          </p:sp>
        </mc:Fallback>
      </mc:AlternateContent>
      <p:pic>
        <p:nvPicPr>
          <p:cNvPr id="7" name="Picture 6"/>
          <p:cNvPicPr>
            <a:picLocks noChangeAspect="1"/>
          </p:cNvPicPr>
          <p:nvPr/>
        </p:nvPicPr>
        <p:blipFill>
          <a:blip r:embed="rId6">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38737420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1516717"/>
            <a:ext cx="8136904" cy="3831818"/>
          </a:xfrm>
          <a:prstGeom prst="rect">
            <a:avLst/>
          </a:prstGeom>
          <a:solidFill>
            <a:srgbClr val="FFFFFF"/>
          </a:solidFill>
          <a:ln w="12700">
            <a:noFill/>
          </a:ln>
        </p:spPr>
        <p:txBody>
          <a:bodyPr wrap="square" rtlCol="0">
            <a:spAutoFit/>
          </a:bodyPr>
          <a:lstStyle/>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Introduction, jargon, general concepts and formulae</a:t>
            </a:r>
          </a:p>
          <a:p>
            <a:pPr marL="514350" indent="-514350">
              <a:spcBef>
                <a:spcPts val="3000"/>
              </a:spcBef>
              <a:buAutoNum type="arabicPeriod"/>
            </a:pPr>
            <a:r>
              <a:rPr lang="en-US" sz="2800" b="0" i="0" dirty="0">
                <a:solidFill>
                  <a:srgbClr val="0033CC"/>
                </a:solidFill>
                <a:latin typeface="Calibri" panose="020F0502020204030204" pitchFamily="34" charset="0"/>
                <a:cs typeface="Calibri" panose="020F0502020204030204" pitchFamily="34" charset="0"/>
              </a:rPr>
              <a:t>Resistive magnets</a:t>
            </a:r>
          </a:p>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Superconducting magnets</a:t>
            </a:r>
          </a:p>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Tutorial with FEMM</a:t>
            </a:r>
          </a:p>
          <a:p>
            <a:pPr marL="514350" indent="-514350">
              <a:buAutoNum type="arabicPeriod"/>
            </a:pPr>
            <a:endParaRPr lang="en-US" sz="2800" i="0" dirty="0">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3416826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an introduction to magnets as building blocks of synchrotrons / transfer lines</a:t>
            </a:r>
          </a:p>
          <a:p>
            <a:pPr algn="l">
              <a:lnSpc>
                <a:spcPct val="110000"/>
              </a:lnSpc>
            </a:pPr>
            <a:endParaRPr lang="en-US" sz="2800" b="0" i="0" kern="0" dirty="0">
              <a:solidFill>
                <a:srgbClr val="0033CC"/>
              </a:solidFill>
              <a:latin typeface="Calibri Light" panose="020F0302020204030204" pitchFamily="34" charset="0"/>
            </a:endParaRPr>
          </a:p>
        </p:txBody>
      </p:sp>
      <p:sp>
        <p:nvSpPr>
          <p:cNvPr id="4" name="TextBox 3"/>
          <p:cNvSpPr txBox="1"/>
          <p:nvPr/>
        </p:nvSpPr>
        <p:spPr>
          <a:xfrm>
            <a:off x="467544" y="1124744"/>
            <a:ext cx="8136904" cy="5509200"/>
          </a:xfrm>
          <a:prstGeom prst="rect">
            <a:avLst/>
          </a:prstGeom>
          <a:solidFill>
            <a:srgbClr val="FFFFFF"/>
          </a:solidFill>
          <a:ln w="12700">
            <a:noFill/>
          </a:ln>
        </p:spPr>
        <p:txBody>
          <a:bodyPr wrap="square" rtlCol="0">
            <a:spAutoFit/>
          </a:bodyPr>
          <a:lstStyle/>
          <a:p>
            <a:r>
              <a:rPr lang="en-US" sz="1600" i="0" dirty="0">
                <a:latin typeface="Courier New" panose="02070309020205020404" pitchFamily="49" charset="0"/>
                <a:cs typeface="Courier New" panose="02070309020205020404" pitchFamily="49" charset="0"/>
              </a:rPr>
              <a:t>//</a:t>
            </a:r>
          </a:p>
          <a:p>
            <a:r>
              <a:rPr lang="en-US" sz="1600" i="0" dirty="0">
                <a:latin typeface="Courier New" panose="02070309020205020404" pitchFamily="49" charset="0"/>
                <a:cs typeface="Courier New" panose="02070309020205020404" pitchFamily="49" charset="0"/>
              </a:rPr>
              <a:t>// MADX Example 2: FODO cell with dipoles</a:t>
            </a:r>
          </a:p>
          <a:p>
            <a:r>
              <a:rPr lang="en-US" sz="1600" i="0" dirty="0">
                <a:latin typeface="Courier New" panose="02070309020205020404" pitchFamily="49" charset="0"/>
                <a:cs typeface="Courier New" panose="02070309020205020404" pitchFamily="49" charset="0"/>
              </a:rPr>
              <a:t>// Author: V. </a:t>
            </a:r>
            <a:r>
              <a:rPr lang="en-US" sz="1600" i="0" dirty="0" err="1">
                <a:latin typeface="Courier New" panose="02070309020205020404" pitchFamily="49" charset="0"/>
                <a:cs typeface="Courier New" panose="02070309020205020404" pitchFamily="49" charset="0"/>
              </a:rPr>
              <a:t>Ziemann</a:t>
            </a:r>
            <a:r>
              <a:rPr lang="en-US" sz="1600" i="0" dirty="0">
                <a:latin typeface="Courier New" panose="02070309020205020404" pitchFamily="49" charset="0"/>
                <a:cs typeface="Courier New" panose="02070309020205020404" pitchFamily="49" charset="0"/>
              </a:rPr>
              <a:t>, Uppsala University</a:t>
            </a:r>
          </a:p>
          <a:p>
            <a:r>
              <a:rPr lang="en-US" sz="1600" i="0" dirty="0">
                <a:latin typeface="Courier New" panose="02070309020205020404" pitchFamily="49" charset="0"/>
                <a:cs typeface="Courier New" panose="02070309020205020404" pitchFamily="49" charset="0"/>
              </a:rPr>
              <a:t>// Date: 060911</a:t>
            </a:r>
          </a:p>
          <a:p>
            <a:endParaRPr lang="en-US" sz="1600" i="0" dirty="0">
              <a:latin typeface="Courier New" panose="02070309020205020404" pitchFamily="49" charset="0"/>
              <a:cs typeface="Courier New" panose="02070309020205020404" pitchFamily="49" charset="0"/>
            </a:endParaRPr>
          </a:p>
          <a:p>
            <a:r>
              <a:rPr lang="en-US" sz="1600" i="0" dirty="0" err="1">
                <a:latin typeface="Courier New" panose="02070309020205020404" pitchFamily="49" charset="0"/>
                <a:cs typeface="Courier New" panose="02070309020205020404" pitchFamily="49" charset="0"/>
              </a:rPr>
              <a:t>TITLE,'Example</a:t>
            </a:r>
            <a:r>
              <a:rPr lang="en-US" sz="1600" i="0" dirty="0">
                <a:latin typeface="Courier New" panose="02070309020205020404" pitchFamily="49" charset="0"/>
                <a:cs typeface="Courier New" panose="02070309020205020404" pitchFamily="49" charset="0"/>
              </a:rPr>
              <a:t> 2: FODO2.MADX'; </a:t>
            </a:r>
          </a:p>
          <a:p>
            <a:endParaRPr lang="en-US" sz="1600" i="0" dirty="0">
              <a:latin typeface="Courier New" panose="02070309020205020404" pitchFamily="49" charset="0"/>
              <a:cs typeface="Courier New" panose="02070309020205020404" pitchFamily="49" charset="0"/>
            </a:endParaRPr>
          </a:p>
          <a:p>
            <a:r>
              <a:rPr lang="en-US" sz="1600" i="0" dirty="0">
                <a:latin typeface="Courier New" panose="02070309020205020404" pitchFamily="49" charset="0"/>
                <a:cs typeface="Courier New" panose="02070309020205020404" pitchFamily="49" charset="0"/>
              </a:rPr>
              <a:t>BEAM, PARTICLE=ELECTRON,PC=3.0;     </a:t>
            </a:r>
          </a:p>
          <a:p>
            <a:endParaRPr lang="en-US" sz="1600" i="0" dirty="0">
              <a:latin typeface="Courier New" panose="02070309020205020404" pitchFamily="49" charset="0"/>
              <a:cs typeface="Courier New" panose="02070309020205020404" pitchFamily="49" charset="0"/>
            </a:endParaRPr>
          </a:p>
          <a:p>
            <a:r>
              <a:rPr lang="en-US" sz="1600" i="0" dirty="0">
                <a:latin typeface="Courier New" panose="02070309020205020404" pitchFamily="49" charset="0"/>
                <a:cs typeface="Courier New" panose="02070309020205020404" pitchFamily="49" charset="0"/>
              </a:rPr>
              <a:t>DEGREE:=PI/180.0;</a:t>
            </a:r>
          </a:p>
          <a:p>
            <a:endParaRPr lang="en-US" sz="1600" i="0" dirty="0">
              <a:latin typeface="Courier New" panose="02070309020205020404" pitchFamily="49" charset="0"/>
              <a:cs typeface="Courier New" panose="02070309020205020404" pitchFamily="49" charset="0"/>
            </a:endParaRPr>
          </a:p>
          <a:p>
            <a:r>
              <a:rPr lang="en-US" sz="1600" i="0" dirty="0">
                <a:latin typeface="Courier New" panose="02070309020205020404" pitchFamily="49" charset="0"/>
                <a:cs typeface="Courier New" panose="02070309020205020404" pitchFamily="49" charset="0"/>
              </a:rPr>
              <a:t>QF: </a:t>
            </a:r>
            <a:r>
              <a:rPr lang="en-US" sz="1600" i="0" dirty="0">
                <a:solidFill>
                  <a:srgbClr val="0033CC"/>
                </a:solidFill>
                <a:latin typeface="Courier New" panose="02070309020205020404" pitchFamily="49" charset="0"/>
                <a:cs typeface="Courier New" panose="02070309020205020404" pitchFamily="49" charset="0"/>
              </a:rPr>
              <a:t>QUADRUPOLE,L=0.5,K1=0.2</a:t>
            </a:r>
            <a:r>
              <a:rPr lang="en-US" sz="1600" i="0" dirty="0">
                <a:latin typeface="Courier New" panose="02070309020205020404" pitchFamily="49" charset="0"/>
                <a:cs typeface="Courier New" panose="02070309020205020404" pitchFamily="49" charset="0"/>
              </a:rPr>
              <a:t>;       </a:t>
            </a:r>
          </a:p>
          <a:p>
            <a:r>
              <a:rPr lang="en-US" sz="1600" i="0" dirty="0">
                <a:latin typeface="Courier New" panose="02070309020205020404" pitchFamily="49" charset="0"/>
                <a:cs typeface="Courier New" panose="02070309020205020404" pitchFamily="49" charset="0"/>
              </a:rPr>
              <a:t>QD: QUADRUPOLE,L=1.0,K1=-0.2;      </a:t>
            </a:r>
          </a:p>
          <a:p>
            <a:r>
              <a:rPr lang="en-US" sz="1600" i="0" dirty="0">
                <a:latin typeface="Courier New" panose="02070309020205020404" pitchFamily="49" charset="0"/>
                <a:cs typeface="Courier New" panose="02070309020205020404" pitchFamily="49" charset="0"/>
              </a:rPr>
              <a:t>B: </a:t>
            </a:r>
            <a:r>
              <a:rPr lang="en-US" sz="1600" i="0" dirty="0">
                <a:solidFill>
                  <a:srgbClr val="0033CC"/>
                </a:solidFill>
                <a:latin typeface="Courier New" panose="02070309020205020404" pitchFamily="49" charset="0"/>
                <a:cs typeface="Courier New" panose="02070309020205020404" pitchFamily="49" charset="0"/>
              </a:rPr>
              <a:t>SBEND,L=1.0,ANGLE=15.0*DEGREE</a:t>
            </a:r>
            <a:r>
              <a:rPr lang="en-US" sz="1600" i="0" dirty="0">
                <a:latin typeface="Courier New" panose="02070309020205020404" pitchFamily="49" charset="0"/>
                <a:cs typeface="Courier New" panose="02070309020205020404" pitchFamily="49" charset="0"/>
              </a:rPr>
              <a:t>;  </a:t>
            </a:r>
          </a:p>
          <a:p>
            <a:endParaRPr lang="en-US" sz="1600" i="0" dirty="0">
              <a:latin typeface="Courier New" panose="02070309020205020404" pitchFamily="49" charset="0"/>
              <a:cs typeface="Courier New" panose="02070309020205020404" pitchFamily="49" charset="0"/>
            </a:endParaRPr>
          </a:p>
          <a:p>
            <a:r>
              <a:rPr lang="en-US" sz="1600" i="0" dirty="0">
                <a:latin typeface="Courier New" panose="02070309020205020404" pitchFamily="49" charset="0"/>
                <a:cs typeface="Courier New" panose="02070309020205020404" pitchFamily="49" charset="0"/>
              </a:rPr>
              <a:t>FODO: SEQUENCE,REFER=ENTRY,L=12.0;</a:t>
            </a:r>
          </a:p>
          <a:p>
            <a:r>
              <a:rPr lang="en-US" sz="1600" i="0" dirty="0">
                <a:latin typeface="Courier New" panose="02070309020205020404" pitchFamily="49" charset="0"/>
                <a:cs typeface="Courier New" panose="02070309020205020404" pitchFamily="49" charset="0"/>
              </a:rPr>
              <a:t>  QF1:   QF,      AT=0.0;</a:t>
            </a:r>
          </a:p>
          <a:p>
            <a:r>
              <a:rPr lang="en-US" sz="1600" i="0" dirty="0">
                <a:latin typeface="Courier New" panose="02070309020205020404" pitchFamily="49" charset="0"/>
                <a:cs typeface="Courier New" panose="02070309020205020404" pitchFamily="49" charset="0"/>
              </a:rPr>
              <a:t>  B1:    B,       AT=2.5;</a:t>
            </a:r>
          </a:p>
          <a:p>
            <a:r>
              <a:rPr lang="en-US" sz="1600" i="0" dirty="0">
                <a:latin typeface="Courier New" panose="02070309020205020404" pitchFamily="49" charset="0"/>
                <a:cs typeface="Courier New" panose="02070309020205020404" pitchFamily="49" charset="0"/>
              </a:rPr>
              <a:t>  QD1:   QD,      AT=5.5;</a:t>
            </a:r>
          </a:p>
          <a:p>
            <a:r>
              <a:rPr lang="en-US" sz="1600" i="0" dirty="0">
                <a:latin typeface="Courier New" panose="02070309020205020404" pitchFamily="49" charset="0"/>
                <a:cs typeface="Courier New" panose="02070309020205020404" pitchFamily="49" charset="0"/>
              </a:rPr>
              <a:t>  B2:    B,       AT=8.5;</a:t>
            </a:r>
          </a:p>
          <a:p>
            <a:r>
              <a:rPr lang="en-US" sz="1600" i="0" dirty="0">
                <a:latin typeface="Courier New" panose="02070309020205020404" pitchFamily="49" charset="0"/>
                <a:cs typeface="Courier New" panose="02070309020205020404" pitchFamily="49" charset="0"/>
              </a:rPr>
              <a:t>  QF2:   QF,      AT=11.5;</a:t>
            </a:r>
          </a:p>
          <a:p>
            <a:r>
              <a:rPr lang="en-US" sz="1600" i="0" dirty="0">
                <a:latin typeface="Courier New" panose="02070309020205020404" pitchFamily="49" charset="0"/>
                <a:cs typeface="Courier New" panose="02070309020205020404" pitchFamily="49" charset="0"/>
              </a:rPr>
              <a:t>ENDSEQUENCE;</a:t>
            </a:r>
          </a:p>
        </p:txBody>
      </p:sp>
    </p:spTree>
    <p:extLst>
      <p:ext uri="{BB962C8B-B14F-4D97-AF65-F5344CB8AC3E}">
        <p14:creationId xmlns:p14="http://schemas.microsoft.com/office/powerpoint/2010/main" val="13809324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Resistive magnets are in most cases “iron-dominated”: the BH response of the yoke material is important</a:t>
            </a:r>
          </a:p>
        </p:txBody>
      </p:sp>
      <p:sp>
        <p:nvSpPr>
          <p:cNvPr id="5" name="Text Box 36"/>
          <p:cNvSpPr txBox="1">
            <a:spLocks noChangeArrowheads="1"/>
          </p:cNvSpPr>
          <p:nvPr/>
        </p:nvSpPr>
        <p:spPr bwMode="auto">
          <a:xfrm>
            <a:off x="2102947" y="5909210"/>
            <a:ext cx="5061341" cy="40011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curves for typical M1200-100 A electrical steel</a:t>
            </a:r>
          </a:p>
        </p:txBody>
      </p:sp>
      <p:pic>
        <p:nvPicPr>
          <p:cNvPr id="4" name="Picture 3"/>
          <p:cNvPicPr>
            <a:picLocks noChangeAspect="1"/>
          </p:cNvPicPr>
          <p:nvPr/>
        </p:nvPicPr>
        <p:blipFill>
          <a:blip r:embed="rId3"/>
          <a:stretch>
            <a:fillRect/>
          </a:stretch>
        </p:blipFill>
        <p:spPr>
          <a:xfrm>
            <a:off x="1586099" y="1776571"/>
            <a:ext cx="5971802" cy="3956685"/>
          </a:xfrm>
          <a:prstGeom prst="rect">
            <a:avLst/>
          </a:prstGeom>
        </p:spPr>
      </p:pic>
    </p:spTree>
    <p:extLst>
      <p:ext uri="{BB962C8B-B14F-4D97-AF65-F5344CB8AC3E}">
        <p14:creationId xmlns:p14="http://schemas.microsoft.com/office/powerpoint/2010/main" val="17179654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These are typical fields for resistive dipoles and quadrupoles, taken from machines at CERN</a:t>
            </a:r>
          </a:p>
        </p:txBody>
      </p:sp>
      <p:sp>
        <p:nvSpPr>
          <p:cNvPr id="7" name="Text Box 36"/>
          <p:cNvSpPr txBox="1">
            <a:spLocks noChangeArrowheads="1"/>
          </p:cNvSpPr>
          <p:nvPr/>
        </p:nvSpPr>
        <p:spPr bwMode="auto">
          <a:xfrm>
            <a:off x="395536" y="1487681"/>
            <a:ext cx="8424936" cy="4893647"/>
          </a:xfrm>
          <a:prstGeom prst="rect">
            <a:avLst/>
          </a:prstGeom>
          <a:noFill/>
          <a:ln w="9525" algn="ctr">
            <a:noFill/>
            <a:miter lim="800000"/>
            <a:headEnd/>
            <a:tailEnd/>
          </a:ln>
        </p:spPr>
        <p:txBody>
          <a:bodyPr wrap="square">
            <a:spAutoFit/>
          </a:bodyPr>
          <a:lstStyle/>
          <a:p>
            <a:pPr eaLnBrk="0" hangingPunct="0"/>
            <a:r>
              <a:rPr lang="en-US" b="0" i="0" u="sng" dirty="0">
                <a:latin typeface="Calibri" panose="020F0502020204030204" pitchFamily="34" charset="0"/>
                <a:ea typeface="ＭＳ Ｐゴシック" pitchFamily="34" charset="-128"/>
                <a:cs typeface="Calibri" panose="020F0502020204030204" pitchFamily="34" charset="0"/>
              </a:rPr>
              <a:t>PS @ 26 GeV</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combined function bending 	B = 1.5 T</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				</a:t>
            </a:r>
            <a:r>
              <a:rPr lang="en-US" b="0" i="0" dirty="0">
                <a:solidFill>
                  <a:srgbClr val="B2B2B2"/>
                </a:solidFill>
                <a:latin typeface="Calibri" panose="020F0502020204030204" pitchFamily="34" charset="0"/>
                <a:ea typeface="ＭＳ Ｐゴシック" pitchFamily="34" charset="-128"/>
                <a:cs typeface="Calibri" panose="020F0502020204030204" pitchFamily="34" charset="0"/>
              </a:rPr>
              <a:t>(G = 6.2 T/m)</a:t>
            </a:r>
          </a:p>
          <a:p>
            <a:pPr eaLnBrk="0" hangingPunct="0"/>
            <a:endParaRPr lang="en-US" b="0" i="0" u="sng"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u="sng" dirty="0">
                <a:latin typeface="Calibri" panose="020F0502020204030204" pitchFamily="34" charset="0"/>
                <a:ea typeface="ＭＳ Ｐゴシック" pitchFamily="34" charset="-128"/>
                <a:cs typeface="Calibri" panose="020F0502020204030204" pitchFamily="34" charset="0"/>
              </a:rPr>
              <a:t>SPS @ 450 GeV</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bending			B = 2.0 T</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quadrupole			</a:t>
            </a:r>
            <a:r>
              <a:rPr lang="en-US" b="0" i="0" dirty="0" err="1">
                <a:latin typeface="Calibri" panose="020F0502020204030204" pitchFamily="34" charset="0"/>
                <a:ea typeface="ＭＳ Ｐゴシック" pitchFamily="34" charset="-128"/>
                <a:cs typeface="Calibri" panose="020F0502020204030204" pitchFamily="34" charset="0"/>
              </a:rPr>
              <a:t>B</a:t>
            </a:r>
            <a:r>
              <a:rPr lang="en-US" b="0" i="0" baseline="-25000" dirty="0" err="1">
                <a:latin typeface="Calibri" panose="020F0502020204030204" pitchFamily="34" charset="0"/>
                <a:ea typeface="ＭＳ Ｐゴシック" pitchFamily="34" charset="-128"/>
                <a:cs typeface="Calibri" panose="020F0502020204030204" pitchFamily="34" charset="0"/>
              </a:rPr>
              <a:t>pole</a:t>
            </a:r>
            <a:r>
              <a:rPr lang="en-US" b="0" i="0" dirty="0">
                <a:latin typeface="Calibri" panose="020F0502020204030204" pitchFamily="34" charset="0"/>
                <a:ea typeface="ＭＳ Ｐゴシック" pitchFamily="34" charset="-128"/>
                <a:cs typeface="Calibri" panose="020F0502020204030204" pitchFamily="34" charset="0"/>
              </a:rPr>
              <a:t> = 21.7*0.044 = 0.95 T</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u="sng" dirty="0">
                <a:latin typeface="Calibri" panose="020F0502020204030204" pitchFamily="34" charset="0"/>
                <a:ea typeface="ＭＳ Ｐゴシック" pitchFamily="34" charset="-128"/>
                <a:cs typeface="Calibri" panose="020F0502020204030204" pitchFamily="34" charset="0"/>
              </a:rPr>
              <a:t>TI2 / TI8 (transfer lines SPS to LHC, @ 450 GeV)</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bending			B = 1.8 T</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quadrupole			</a:t>
            </a:r>
            <a:r>
              <a:rPr lang="en-US" b="0" i="0" dirty="0" err="1">
                <a:latin typeface="Calibri" panose="020F0502020204030204" pitchFamily="34" charset="0"/>
                <a:ea typeface="ＭＳ Ｐゴシック" pitchFamily="34" charset="-128"/>
                <a:cs typeface="Calibri" panose="020F0502020204030204" pitchFamily="34" charset="0"/>
              </a:rPr>
              <a:t>B</a:t>
            </a:r>
            <a:r>
              <a:rPr lang="en-US" b="0" i="0" baseline="-25000" dirty="0" err="1">
                <a:latin typeface="Calibri" panose="020F0502020204030204" pitchFamily="34" charset="0"/>
                <a:ea typeface="ＭＳ Ｐゴシック" pitchFamily="34" charset="-128"/>
                <a:cs typeface="Calibri" panose="020F0502020204030204" pitchFamily="34" charset="0"/>
              </a:rPr>
              <a:t>pole</a:t>
            </a:r>
            <a:r>
              <a:rPr lang="en-US" b="0" i="0" dirty="0">
                <a:latin typeface="Calibri" panose="020F0502020204030204" pitchFamily="34" charset="0"/>
                <a:ea typeface="ＭＳ Ｐゴシック" pitchFamily="34" charset="-128"/>
                <a:cs typeface="Calibri" panose="020F0502020204030204" pitchFamily="34" charset="0"/>
              </a:rPr>
              <a:t> = 53.5*0.016 = 0.86 T</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p:txBody>
      </p:sp>
      <p:pic>
        <p:nvPicPr>
          <p:cNvPr id="2" name="Picture 1">
            <a:extLst>
              <a:ext uri="{FF2B5EF4-FFF2-40B4-BE49-F238E27FC236}">
                <a16:creationId xmlns:a16="http://schemas.microsoft.com/office/drawing/2014/main" id="{DE76B967-6181-B6A6-8931-24D0DBB543B7}"/>
              </a:ext>
            </a:extLst>
          </p:cNvPr>
          <p:cNvPicPr>
            <a:picLocks noChangeAspect="1"/>
          </p:cNvPicPr>
          <p:nvPr/>
        </p:nvPicPr>
        <p:blipFill>
          <a:blip r:embed="rId3">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17378581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the (average) transfer function field B vs. current I for the SPS main dipoles</a:t>
            </a:r>
          </a:p>
        </p:txBody>
      </p:sp>
      <p:pic>
        <p:nvPicPr>
          <p:cNvPr id="3" name="Picture 2"/>
          <p:cNvPicPr>
            <a:picLocks noChangeAspect="1"/>
          </p:cNvPicPr>
          <p:nvPr/>
        </p:nvPicPr>
        <p:blipFill>
          <a:blip r:embed="rId3"/>
          <a:stretch>
            <a:fillRect/>
          </a:stretch>
        </p:blipFill>
        <p:spPr>
          <a:xfrm>
            <a:off x="820233" y="1409775"/>
            <a:ext cx="7503535" cy="4971553"/>
          </a:xfrm>
          <a:prstGeom prst="rect">
            <a:avLst/>
          </a:prstGeom>
        </p:spPr>
      </p:pic>
      <p:pic>
        <p:nvPicPr>
          <p:cNvPr id="4" name="Picture 3"/>
          <p:cNvPicPr>
            <a:picLocks noChangeAspect="1"/>
          </p:cNvPicPr>
          <p:nvPr/>
        </p:nvPicPr>
        <p:blipFill rotWithShape="1">
          <a:blip r:embed="rId4"/>
          <a:srcRect r="23684"/>
          <a:stretch/>
        </p:blipFill>
        <p:spPr>
          <a:xfrm>
            <a:off x="5913228" y="2996952"/>
            <a:ext cx="2047340" cy="2587858"/>
          </a:xfrm>
          <a:prstGeom prst="rect">
            <a:avLst/>
          </a:prstGeom>
        </p:spPr>
      </p:pic>
      <p:pic>
        <p:nvPicPr>
          <p:cNvPr id="5" name="Picture 4"/>
          <p:cNvPicPr>
            <a:picLocks noChangeAspect="1"/>
          </p:cNvPicPr>
          <p:nvPr/>
        </p:nvPicPr>
        <p:blipFill>
          <a:blip r:embed="rId5">
            <a:clrChange>
              <a:clrFrom>
                <a:srgbClr val="FFFFFF"/>
              </a:clrFrom>
              <a:clrTo>
                <a:srgbClr val="FFFFFF">
                  <a:alpha val="0"/>
                </a:srgbClr>
              </a:clrTo>
            </a:clrChange>
          </a:blip>
          <a:stretch>
            <a:fillRect/>
          </a:stretch>
        </p:blipFill>
        <p:spPr>
          <a:xfrm rot="964680">
            <a:off x="8118229" y="618106"/>
            <a:ext cx="706600" cy="1113228"/>
          </a:xfrm>
          <a:prstGeom prst="rect">
            <a:avLst/>
          </a:prstGeom>
        </p:spPr>
      </p:pic>
    </p:spTree>
    <p:extLst>
      <p:ext uri="{BB962C8B-B14F-4D97-AF65-F5344CB8AC3E}">
        <p14:creationId xmlns:p14="http://schemas.microsoft.com/office/powerpoint/2010/main" val="3401984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If the magnet is not dc, then an rms power / current is taken, considering the duty cycle</a:t>
            </a:r>
          </a:p>
          <a:p>
            <a:pPr algn="l">
              <a:lnSpc>
                <a:spcPct val="110000"/>
              </a:lnSpc>
            </a:pPr>
            <a:endParaRPr lang="en-US" sz="2800" b="0" i="0" kern="0" dirty="0">
              <a:solidFill>
                <a:srgbClr val="0033CC"/>
              </a:solidFill>
              <a:latin typeface="Calibri" panose="020F0502020204030204" pitchFamily="34" charset="0"/>
              <a:cs typeface="Calibri" panose="020F0502020204030204" pitchFamily="34" charset="0"/>
            </a:endParaRPr>
          </a:p>
          <a:p>
            <a:pPr algn="l">
              <a:lnSpc>
                <a:spcPct val="110000"/>
              </a:lnSpc>
            </a:pPr>
            <a:endParaRPr lang="en-US" sz="2800" b="0" i="0" kern="0" dirty="0">
              <a:solidFill>
                <a:srgbClr val="0033CC"/>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2459370" y="2171794"/>
                <a:ext cx="4225259" cy="1113190"/>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𝑃</m:t>
                          </m:r>
                        </m:e>
                        <m:sub>
                          <m:r>
                            <a:rPr lang="en-GB" b="0" i="1" smtClean="0">
                              <a:latin typeface="Cambria Math" panose="02040503050406030204" pitchFamily="18" charset="0"/>
                              <a:ea typeface="Cambria Math" panose="02040503050406030204" pitchFamily="18" charset="0"/>
                            </a:rPr>
                            <m:t>𝑟𝑚𝑠</m:t>
                          </m:r>
                        </m:sub>
                      </m:sSub>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𝑅</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𝐼</m:t>
                          </m:r>
                        </m:e>
                        <m:sub>
                          <m:r>
                            <a:rPr lang="en-GB" b="0" i="1" smtClean="0">
                              <a:latin typeface="Cambria Math" panose="02040503050406030204" pitchFamily="18" charset="0"/>
                              <a:ea typeface="Cambria Math" panose="02040503050406030204" pitchFamily="18" charset="0"/>
                            </a:rPr>
                            <m:t>𝑟𝑚𝑠</m:t>
                          </m:r>
                        </m:sub>
                        <m:sup>
                          <m:r>
                            <a:rPr lang="en-GB" b="0" i="1" smtClean="0">
                              <a:latin typeface="Cambria Math" panose="02040503050406030204" pitchFamily="18" charset="0"/>
                              <a:ea typeface="Cambria Math" panose="02040503050406030204" pitchFamily="18" charset="0"/>
                            </a:rPr>
                            <m:t>2</m:t>
                          </m:r>
                        </m:sup>
                      </m:sSubSup>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r>
                            <a:rPr lang="en-GB" b="0" i="1" smtClean="0">
                              <a:latin typeface="Cambria Math" panose="02040503050406030204" pitchFamily="18" charset="0"/>
                              <a:ea typeface="Cambria Math" panose="02040503050406030204" pitchFamily="18" charset="0"/>
                            </a:rPr>
                            <m:t>𝑇</m:t>
                          </m:r>
                        </m:den>
                      </m:f>
                      <m:nary>
                        <m:naryPr>
                          <m:limLoc m:val="undOvr"/>
                          <m:ctrlPr>
                            <a:rPr lang="en-GB" b="0" i="1" smtClean="0">
                              <a:latin typeface="Cambria Math" panose="02040503050406030204" pitchFamily="18" charset="0"/>
                              <a:ea typeface="Cambria Math" panose="02040503050406030204" pitchFamily="18" charset="0"/>
                            </a:rPr>
                          </m:ctrlPr>
                        </m:naryPr>
                        <m:sub>
                          <m:r>
                            <m:rPr>
                              <m:brk m:alnAt="24"/>
                            </m:rPr>
                            <a:rPr lang="en-GB" b="0" i="1" smtClean="0">
                              <a:latin typeface="Cambria Math" panose="02040503050406030204" pitchFamily="18" charset="0"/>
                              <a:ea typeface="Cambria Math" panose="02040503050406030204" pitchFamily="18" charset="0"/>
                            </a:rPr>
                            <m:t>0</m:t>
                          </m:r>
                        </m:sub>
                        <m:sup>
                          <m:r>
                            <a:rPr lang="en-GB" b="0" i="1" smtClean="0">
                              <a:latin typeface="Cambria Math" panose="02040503050406030204" pitchFamily="18" charset="0"/>
                              <a:ea typeface="Cambria Math" panose="02040503050406030204" pitchFamily="18" charset="0"/>
                            </a:rPr>
                            <m:t>𝑇</m:t>
                          </m:r>
                        </m:sup>
                        <m:e>
                          <m:r>
                            <a:rPr lang="en-GB" b="0" i="1" smtClean="0">
                              <a:latin typeface="Cambria Math" panose="02040503050406030204" pitchFamily="18" charset="0"/>
                              <a:ea typeface="Cambria Math" panose="02040503050406030204" pitchFamily="18" charset="0"/>
                            </a:rPr>
                            <m:t>𝑅</m:t>
                          </m:r>
                          <m:sSup>
                            <m:sSupPr>
                              <m:ctrlPr>
                                <a:rPr lang="en-GB" b="0" i="1" smtClean="0">
                                  <a:latin typeface="Cambria Math" panose="02040503050406030204" pitchFamily="18" charset="0"/>
                                  <a:ea typeface="Cambria Math" panose="02040503050406030204" pitchFamily="18" charset="0"/>
                                </a:rPr>
                              </m:ctrlPr>
                            </m:sSupPr>
                            <m:e>
                              <m:d>
                                <m:dPr>
                                  <m:begChr m:val="["/>
                                  <m:endChr m:val="]"/>
                                  <m:ctrlPr>
                                    <a:rPr lang="en-GB" b="0" i="1" smtClean="0">
                                      <a:latin typeface="Cambria Math" panose="02040503050406030204" pitchFamily="18" charset="0"/>
                                      <a:ea typeface="Cambria Math" panose="02040503050406030204" pitchFamily="18" charset="0"/>
                                    </a:rPr>
                                  </m:ctrlPr>
                                </m:dPr>
                                <m:e>
                                  <m:r>
                                    <a:rPr lang="en-GB" b="0">
                                      <a:latin typeface="Cambria Math" panose="02040503050406030204" pitchFamily="18" charset="0"/>
                                      <a:ea typeface="Cambria Math" panose="02040503050406030204" pitchFamily="18" charset="0"/>
                                    </a:rPr>
                                    <m:t>𝐼</m:t>
                                  </m:r>
                                  <m:d>
                                    <m:dPr>
                                      <m:ctrlPr>
                                        <a:rPr lang="en-GB" b="0" i="1">
                                          <a:latin typeface="Cambria Math" panose="02040503050406030204" pitchFamily="18" charset="0"/>
                                          <a:ea typeface="Cambria Math" panose="02040503050406030204" pitchFamily="18" charset="0"/>
                                        </a:rPr>
                                      </m:ctrlPr>
                                    </m:dPr>
                                    <m:e>
                                      <m:r>
                                        <a:rPr lang="en-GB" b="0">
                                          <a:latin typeface="Cambria Math" panose="02040503050406030204" pitchFamily="18" charset="0"/>
                                          <a:ea typeface="Cambria Math" panose="02040503050406030204" pitchFamily="18" charset="0"/>
                                        </a:rPr>
                                        <m:t>𝑡</m:t>
                                      </m:r>
                                    </m:e>
                                  </m:d>
                                </m:e>
                              </m:d>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𝑑𝑡</m:t>
                          </m:r>
                        </m:e>
                      </m:nary>
                    </m:oMath>
                  </m:oMathPara>
                </a14:m>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2459370" y="2171794"/>
                <a:ext cx="4225259" cy="1113190"/>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5052165" y="3789040"/>
                <a:ext cx="1680075" cy="77001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𝐼</m:t>
                          </m:r>
                        </m:e>
                        <m:sub>
                          <m:r>
                            <a:rPr lang="en-GB" b="0">
                              <a:latin typeface="Cambria Math" panose="02040503050406030204" pitchFamily="18" charset="0"/>
                              <a:ea typeface="Cambria Math" panose="02040503050406030204" pitchFamily="18" charset="0"/>
                            </a:rPr>
                            <m:t>𝑟𝑚𝑠</m:t>
                          </m:r>
                        </m:sub>
                      </m:sSub>
                      <m:r>
                        <a:rPr lang="en-GB" b="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𝐼</m:t>
                              </m:r>
                            </m:e>
                            <m:sub>
                              <m:r>
                                <a:rPr lang="en-GB" b="0">
                                  <a:latin typeface="Cambria Math" panose="02040503050406030204" pitchFamily="18" charset="0"/>
                                  <a:ea typeface="Cambria Math" panose="02040503050406030204" pitchFamily="18" charset="0"/>
                                </a:rPr>
                                <m:t>𝑝𝑒𝑎𝑘</m:t>
                              </m:r>
                            </m:sub>
                          </m:sSub>
                        </m:num>
                        <m:den>
                          <m:rad>
                            <m:radPr>
                              <m:degHide m:val="on"/>
                              <m:ctrlPr>
                                <a:rPr lang="en-GB" b="0" i="1" smtClean="0">
                                  <a:latin typeface="Cambria Math" panose="02040503050406030204" pitchFamily="18" charset="0"/>
                                  <a:ea typeface="Cambria Math" panose="02040503050406030204" pitchFamily="18" charset="0"/>
                                </a:rPr>
                              </m:ctrlPr>
                            </m:radPr>
                            <m:deg/>
                            <m:e>
                              <m:r>
                                <a:rPr lang="en-GB" b="0" i="1" smtClean="0">
                                  <a:latin typeface="Cambria Math" panose="02040503050406030204" pitchFamily="18" charset="0"/>
                                  <a:ea typeface="Cambria Math" panose="02040503050406030204" pitchFamily="18" charset="0"/>
                                </a:rPr>
                                <m:t>2</m:t>
                              </m:r>
                            </m:e>
                          </m:rad>
                        </m:den>
                      </m:f>
                    </m:oMath>
                  </m:oMathPara>
                </a14:m>
                <a:br>
                  <a:rPr lang="en-GB" b="0" i="1" dirty="0">
                    <a:latin typeface="Cambria Math" panose="02040503050406030204" pitchFamily="18" charset="0"/>
                  </a:rPr>
                </a:br>
                <a:endParaRPr lang="en-GB" b="0" dirty="0"/>
              </a:p>
            </p:txBody>
          </p:sp>
        </mc:Choice>
        <mc:Fallback xmlns="">
          <p:sp>
            <p:nvSpPr>
              <p:cNvPr id="5" name="TextBox 4"/>
              <p:cNvSpPr txBox="1">
                <a:spLocks noRot="1" noChangeAspect="1" noMove="1" noResize="1" noEditPoints="1" noAdjustHandles="1" noChangeArrowheads="1" noChangeShapeType="1" noTextEdit="1"/>
              </p:cNvSpPr>
              <p:nvPr/>
            </p:nvSpPr>
            <p:spPr>
              <a:xfrm>
                <a:off x="5052165" y="3789040"/>
                <a:ext cx="1680075" cy="770019"/>
              </a:xfrm>
              <a:prstGeom prst="rect">
                <a:avLst/>
              </a:prstGeom>
              <a:blipFill>
                <a:blip r:embed="rId4"/>
                <a:stretch>
                  <a:fillRect/>
                </a:stretch>
              </a:blipFill>
            </p:spPr>
            <p:txBody>
              <a:bodyPr/>
              <a:lstStyle/>
              <a:p>
                <a:r>
                  <a:rPr lang="en-GB">
                    <a:noFill/>
                  </a:rPr>
                  <a:t> </a:t>
                </a:r>
              </a:p>
            </p:txBody>
          </p:sp>
        </mc:Fallback>
      </mc:AlternateContent>
      <p:sp>
        <p:nvSpPr>
          <p:cNvPr id="8" name="Text Box 36"/>
          <p:cNvSpPr txBox="1">
            <a:spLocks noChangeArrowheads="1"/>
          </p:cNvSpPr>
          <p:nvPr/>
        </p:nvSpPr>
        <p:spPr bwMode="auto">
          <a:xfrm>
            <a:off x="1338146" y="4009634"/>
            <a:ext cx="3528392" cy="46166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for a pure sine wave</a:t>
            </a:r>
          </a:p>
        </p:txBody>
      </p:sp>
      <mc:AlternateContent xmlns:mc="http://schemas.openxmlformats.org/markup-compatibility/2006" xmlns:a14="http://schemas.microsoft.com/office/drawing/2010/main">
        <mc:Choice Requires="a14">
          <p:sp>
            <p:nvSpPr>
              <p:cNvPr id="7" name="TextBox 6"/>
              <p:cNvSpPr txBox="1"/>
              <p:nvPr/>
            </p:nvSpPr>
            <p:spPr>
              <a:xfrm>
                <a:off x="5052165" y="5122962"/>
                <a:ext cx="1680075" cy="77001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𝐼</m:t>
                          </m:r>
                        </m:e>
                        <m:sub>
                          <m:r>
                            <a:rPr lang="en-GB" b="0">
                              <a:latin typeface="Cambria Math" panose="02040503050406030204" pitchFamily="18" charset="0"/>
                              <a:ea typeface="Cambria Math" panose="02040503050406030204" pitchFamily="18" charset="0"/>
                            </a:rPr>
                            <m:t>𝑟𝑚𝑠</m:t>
                          </m:r>
                        </m:sub>
                      </m:sSub>
                      <m:r>
                        <a:rPr lang="en-GB" b="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𝐼</m:t>
                              </m:r>
                            </m:e>
                            <m:sub>
                              <m:r>
                                <a:rPr lang="en-GB" b="0">
                                  <a:latin typeface="Cambria Math" panose="02040503050406030204" pitchFamily="18" charset="0"/>
                                  <a:ea typeface="Cambria Math" panose="02040503050406030204" pitchFamily="18" charset="0"/>
                                </a:rPr>
                                <m:t>𝑝𝑒𝑎𝑘</m:t>
                              </m:r>
                            </m:sub>
                          </m:sSub>
                        </m:num>
                        <m:den>
                          <m:rad>
                            <m:radPr>
                              <m:degHide m:val="on"/>
                              <m:ctrlPr>
                                <a:rPr lang="en-GB" b="0" i="1">
                                  <a:latin typeface="Cambria Math" panose="02040503050406030204" pitchFamily="18" charset="0"/>
                                  <a:ea typeface="Cambria Math" panose="02040503050406030204" pitchFamily="18" charset="0"/>
                                </a:rPr>
                              </m:ctrlPr>
                            </m:radPr>
                            <m:deg/>
                            <m:e>
                              <m:r>
                                <a:rPr lang="en-GB" b="0" i="1" smtClean="0">
                                  <a:latin typeface="Cambria Math" panose="02040503050406030204" pitchFamily="18" charset="0"/>
                                  <a:ea typeface="Cambria Math" panose="02040503050406030204" pitchFamily="18" charset="0"/>
                                </a:rPr>
                                <m:t>3</m:t>
                              </m:r>
                            </m:e>
                          </m:rad>
                        </m:den>
                      </m:f>
                    </m:oMath>
                  </m:oMathPara>
                </a14:m>
                <a:br>
                  <a:rPr lang="en-GB" b="0" i="1" dirty="0">
                    <a:latin typeface="Cambria Math" panose="02040503050406030204" pitchFamily="18" charset="0"/>
                  </a:rPr>
                </a:br>
                <a:endParaRPr lang="en-GB" b="0" dirty="0"/>
              </a:p>
            </p:txBody>
          </p:sp>
        </mc:Choice>
        <mc:Fallback xmlns="">
          <p:sp>
            <p:nvSpPr>
              <p:cNvPr id="7" name="TextBox 6"/>
              <p:cNvSpPr txBox="1">
                <a:spLocks noRot="1" noChangeAspect="1" noMove="1" noResize="1" noEditPoints="1" noAdjustHandles="1" noChangeArrowheads="1" noChangeShapeType="1" noTextEdit="1"/>
              </p:cNvSpPr>
              <p:nvPr/>
            </p:nvSpPr>
            <p:spPr>
              <a:xfrm>
                <a:off x="5052165" y="5122962"/>
                <a:ext cx="1680075" cy="770019"/>
              </a:xfrm>
              <a:prstGeom prst="rect">
                <a:avLst/>
              </a:prstGeom>
              <a:blipFill>
                <a:blip r:embed="rId5"/>
                <a:stretch>
                  <a:fillRect/>
                </a:stretch>
              </a:blipFill>
            </p:spPr>
            <p:txBody>
              <a:bodyPr/>
              <a:lstStyle/>
              <a:p>
                <a:r>
                  <a:rPr lang="en-GB">
                    <a:noFill/>
                  </a:rPr>
                  <a:t> </a:t>
                </a:r>
              </a:p>
            </p:txBody>
          </p:sp>
        </mc:Fallback>
      </mc:AlternateContent>
      <p:sp>
        <p:nvSpPr>
          <p:cNvPr id="9" name="Text Box 36"/>
          <p:cNvSpPr txBox="1">
            <a:spLocks noChangeArrowheads="1"/>
          </p:cNvSpPr>
          <p:nvPr/>
        </p:nvSpPr>
        <p:spPr bwMode="auto">
          <a:xfrm>
            <a:off x="1338146" y="5343556"/>
            <a:ext cx="3528392" cy="46166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for a linear ramp from 0</a:t>
            </a:r>
          </a:p>
        </p:txBody>
      </p:sp>
      <p:pic>
        <p:nvPicPr>
          <p:cNvPr id="10" name="Picture 9"/>
          <p:cNvPicPr>
            <a:picLocks noChangeAspect="1"/>
          </p:cNvPicPr>
          <p:nvPr/>
        </p:nvPicPr>
        <p:blipFill>
          <a:blip r:embed="rId6">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3442096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a cycle to 2.0 GeV of the PSB at CERN</a:t>
            </a:r>
          </a:p>
        </p:txBody>
      </p:sp>
      <p:pic>
        <p:nvPicPr>
          <p:cNvPr id="3" name="Picture 2"/>
          <p:cNvPicPr>
            <a:picLocks noChangeAspect="1"/>
          </p:cNvPicPr>
          <p:nvPr/>
        </p:nvPicPr>
        <p:blipFill>
          <a:blip r:embed="rId3"/>
          <a:stretch>
            <a:fillRect/>
          </a:stretch>
        </p:blipFill>
        <p:spPr>
          <a:xfrm>
            <a:off x="820233" y="1409775"/>
            <a:ext cx="7503535" cy="4971553"/>
          </a:xfrm>
          <a:prstGeom prst="rect">
            <a:avLst/>
          </a:prstGeom>
        </p:spPr>
      </p:pic>
      <p:sp>
        <p:nvSpPr>
          <p:cNvPr id="5" name="Text Box 36"/>
          <p:cNvSpPr txBox="1">
            <a:spLocks noChangeArrowheads="1"/>
          </p:cNvSpPr>
          <p:nvPr/>
        </p:nvSpPr>
        <p:spPr bwMode="auto">
          <a:xfrm>
            <a:off x="7220715" y="3864021"/>
            <a:ext cx="2101001" cy="476845"/>
          </a:xfrm>
          <a:prstGeom prst="rect">
            <a:avLst/>
          </a:prstGeom>
          <a:noFill/>
          <a:ln w="9525" algn="ctr">
            <a:noFill/>
            <a:miter lim="800000"/>
            <a:headEnd/>
            <a:tailEnd/>
          </a:ln>
        </p:spPr>
        <p:txBody>
          <a:bodyPr wrap="square">
            <a:spAutoFit/>
          </a:bodyPr>
          <a:lstStyle/>
          <a:p>
            <a:pPr algn="ctr" eaLnBrk="0" hangingPunct="0"/>
            <a:r>
              <a:rPr lang="en-US" b="0" i="0" dirty="0" err="1">
                <a:solidFill>
                  <a:srgbClr val="F6860A"/>
                </a:solidFill>
                <a:latin typeface="Calibri" panose="020F0502020204030204" pitchFamily="34" charset="0"/>
                <a:ea typeface="ＭＳ Ｐゴシック" pitchFamily="34" charset="-128"/>
                <a:cs typeface="Calibri" panose="020F0502020204030204" pitchFamily="34" charset="0"/>
              </a:rPr>
              <a:t>rms</a:t>
            </a:r>
            <a:endParaRPr lang="en-US" b="0" i="0" dirty="0">
              <a:solidFill>
                <a:srgbClr val="F6860A"/>
              </a:solidFill>
              <a:latin typeface="Calibri" panose="020F0502020204030204" pitchFamily="34" charset="0"/>
              <a:ea typeface="ＭＳ Ｐゴシック" pitchFamily="34" charset="-128"/>
              <a:cs typeface="Calibri" panose="020F0502020204030204" pitchFamily="34" charset="0"/>
            </a:endParaRPr>
          </a:p>
        </p:txBody>
      </p:sp>
      <p:pic>
        <p:nvPicPr>
          <p:cNvPr id="7" name="Picture 6"/>
          <p:cNvPicPr>
            <a:picLocks noChangeAspect="1"/>
          </p:cNvPicPr>
          <p:nvPr/>
        </p:nvPicPr>
        <p:blipFill>
          <a:blip r:embed="rId4">
            <a:clrChange>
              <a:clrFrom>
                <a:srgbClr val="FFFFFF"/>
              </a:clrFrom>
              <a:clrTo>
                <a:srgbClr val="FFFFFF">
                  <a:alpha val="0"/>
                </a:srgbClr>
              </a:clrTo>
            </a:clrChange>
          </a:blip>
          <a:stretch>
            <a:fillRect/>
          </a:stretch>
        </p:blipFill>
        <p:spPr>
          <a:xfrm rot="964680">
            <a:off x="8269315" y="657530"/>
            <a:ext cx="706600" cy="1113228"/>
          </a:xfrm>
          <a:prstGeom prst="rect">
            <a:avLst/>
          </a:prstGeom>
        </p:spPr>
      </p:pic>
    </p:spTree>
    <p:extLst>
      <p:ext uri="{BB962C8B-B14F-4D97-AF65-F5344CB8AC3E}">
        <p14:creationId xmlns:p14="http://schemas.microsoft.com/office/powerpoint/2010/main" val="23794743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For resistive coils, the material is most often copper, sometimes aluminum</a:t>
            </a:r>
          </a:p>
        </p:txBody>
      </p:sp>
      <p:sp>
        <p:nvSpPr>
          <p:cNvPr id="4" name="Content Placeholder 2"/>
          <p:cNvSpPr txBox="1">
            <a:spLocks/>
          </p:cNvSpPr>
          <p:nvPr/>
        </p:nvSpPr>
        <p:spPr bwMode="auto">
          <a:xfrm>
            <a:off x="1043608" y="884970"/>
            <a:ext cx="9144000" cy="5040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indent="0">
              <a:buNone/>
              <a:tabLst>
                <a:tab pos="2514600" algn="l"/>
                <a:tab pos="5470525" algn="l"/>
                <a:tab pos="7527925" algn="l"/>
              </a:tabLst>
            </a:pPr>
            <a:r>
              <a:rPr lang="en-GB" sz="2400" i="0" kern="0" dirty="0">
                <a:latin typeface="Calibri Light" panose="020F0302020204030204" pitchFamily="34" charset="0"/>
              </a:rPr>
              <a:t>	</a:t>
            </a:r>
            <a:r>
              <a:rPr lang="en-GB" sz="2400" b="0" i="0" kern="0" dirty="0">
                <a:latin typeface="Calibri" panose="020F0502020204030204" pitchFamily="34" charset="0"/>
                <a:cs typeface="Calibri" panose="020F0502020204030204" pitchFamily="34" charset="0"/>
              </a:rPr>
              <a:t>Cu	Al	</a:t>
            </a:r>
          </a:p>
          <a:p>
            <a:pPr marL="0" indent="0">
              <a:buNone/>
              <a:tabLst>
                <a:tab pos="2514600" algn="l"/>
                <a:tab pos="5197475" algn="l"/>
              </a:tabLst>
            </a:pPr>
            <a:r>
              <a:rPr lang="en-GB" sz="2400" b="0" i="0" kern="0" dirty="0">
                <a:latin typeface="Calibri" panose="020F0502020204030204" pitchFamily="34" charset="0"/>
                <a:cs typeface="Calibri" panose="020F0502020204030204" pitchFamily="34" charset="0"/>
              </a:rPr>
              <a:t>raw metal price	≈ 9300 $/ton 	 	≈ 2650 $/ton</a:t>
            </a:r>
          </a:p>
          <a:p>
            <a:pPr marL="0" indent="0">
              <a:buNone/>
              <a:tabLst>
                <a:tab pos="2514600" algn="l"/>
                <a:tab pos="5197475" algn="l"/>
              </a:tabLst>
            </a:pPr>
            <a:r>
              <a:rPr lang="en-GB" sz="2400" b="0" i="0" kern="0" dirty="0">
                <a:latin typeface="Calibri" panose="020F0502020204030204" pitchFamily="34" charset="0"/>
                <a:cs typeface="Calibri" panose="020F0502020204030204" pitchFamily="34" charset="0"/>
              </a:rPr>
              <a:t>electrical resistivity 	1.72∙10</a:t>
            </a:r>
            <a:r>
              <a:rPr lang="en-GB" sz="2400" b="0" i="0" kern="0" baseline="30000" dirty="0">
                <a:latin typeface="Calibri" panose="020F0502020204030204" pitchFamily="34" charset="0"/>
                <a:cs typeface="Calibri" panose="020F0502020204030204" pitchFamily="34" charset="0"/>
              </a:rPr>
              <a:t>-8</a:t>
            </a:r>
            <a:r>
              <a:rPr lang="en-GB" sz="2400" b="0" i="0" kern="0" dirty="0">
                <a:latin typeface="Calibri" panose="020F0502020204030204" pitchFamily="34" charset="0"/>
                <a:cs typeface="Calibri" panose="020F0502020204030204" pitchFamily="34" charset="0"/>
              </a:rPr>
              <a:t> </a:t>
            </a:r>
            <a:r>
              <a:rPr lang="en-GB" sz="2400" b="0" i="0" kern="0" dirty="0">
                <a:latin typeface="Symbol" panose="05050102010706020507" pitchFamily="18" charset="2"/>
                <a:cs typeface="Calibri" panose="020F0502020204030204" pitchFamily="34" charset="0"/>
              </a:rPr>
              <a:t>W</a:t>
            </a:r>
            <a:r>
              <a:rPr lang="en-GB" sz="2400" b="0" i="0" kern="0" dirty="0">
                <a:latin typeface="Calibri" panose="020F0502020204030204" pitchFamily="34" charset="0"/>
                <a:cs typeface="Calibri" panose="020F0502020204030204" pitchFamily="34" charset="0"/>
              </a:rPr>
              <a:t>m </a:t>
            </a:r>
            <a:r>
              <a:rPr lang="en-GB" sz="2400" b="0" i="0" kern="0" baseline="30000" dirty="0">
                <a:latin typeface="Calibri" panose="020F0502020204030204" pitchFamily="34" charset="0"/>
                <a:cs typeface="Calibri" panose="020F0502020204030204" pitchFamily="34" charset="0"/>
              </a:rPr>
              <a:t>		</a:t>
            </a:r>
            <a:r>
              <a:rPr lang="en-GB" sz="2400" b="0" i="0" kern="0" dirty="0">
                <a:latin typeface="Calibri" panose="020F0502020204030204" pitchFamily="34" charset="0"/>
                <a:cs typeface="Calibri" panose="020F0502020204030204" pitchFamily="34" charset="0"/>
              </a:rPr>
              <a:t>2.65∙10</a:t>
            </a:r>
            <a:r>
              <a:rPr lang="en-GB" sz="2400" b="0" i="0" kern="0" baseline="30000" dirty="0">
                <a:latin typeface="Calibri" panose="020F0502020204030204" pitchFamily="34" charset="0"/>
                <a:cs typeface="Calibri" panose="020F0502020204030204" pitchFamily="34" charset="0"/>
              </a:rPr>
              <a:t>-8</a:t>
            </a:r>
            <a:r>
              <a:rPr lang="en-GB" sz="2400" b="0" i="0" kern="0" dirty="0">
                <a:latin typeface="Calibri" panose="020F0502020204030204" pitchFamily="34" charset="0"/>
                <a:cs typeface="Calibri" panose="020F0502020204030204" pitchFamily="34" charset="0"/>
              </a:rPr>
              <a:t> </a:t>
            </a:r>
            <a:r>
              <a:rPr lang="en-GB" sz="2400" b="0" i="0" kern="0" dirty="0">
                <a:latin typeface="Symbol" panose="05050102010706020507" pitchFamily="18" charset="2"/>
                <a:cs typeface="Calibri" panose="020F0502020204030204" pitchFamily="34" charset="0"/>
              </a:rPr>
              <a:t>W</a:t>
            </a:r>
            <a:r>
              <a:rPr lang="en-GB" sz="2400" b="0" i="0" kern="0" dirty="0">
                <a:latin typeface="Calibri" panose="020F0502020204030204" pitchFamily="34" charset="0"/>
                <a:cs typeface="Calibri" panose="020F0502020204030204" pitchFamily="34" charset="0"/>
              </a:rPr>
              <a:t>m</a:t>
            </a:r>
          </a:p>
          <a:p>
            <a:pPr marL="0" indent="0">
              <a:buNone/>
              <a:tabLst>
                <a:tab pos="2514600" algn="l"/>
                <a:tab pos="5197475" algn="l"/>
              </a:tabLst>
            </a:pPr>
            <a:r>
              <a:rPr lang="en-GB" sz="2400" b="0" i="0" kern="0" dirty="0">
                <a:latin typeface="Calibri" panose="020F0502020204030204" pitchFamily="34" charset="0"/>
                <a:cs typeface="Calibri" panose="020F0502020204030204" pitchFamily="34" charset="0"/>
              </a:rPr>
              <a:t>density	8.9 kg/dm</a:t>
            </a:r>
            <a:r>
              <a:rPr lang="en-GB" sz="2400" b="0" i="0" kern="0" baseline="30000" dirty="0">
                <a:latin typeface="Calibri" panose="020F0502020204030204" pitchFamily="34" charset="0"/>
                <a:cs typeface="Calibri" panose="020F0502020204030204" pitchFamily="34" charset="0"/>
              </a:rPr>
              <a:t>3		</a:t>
            </a:r>
            <a:r>
              <a:rPr lang="en-GB" sz="2400" b="0" i="0" kern="0" dirty="0">
                <a:latin typeface="Calibri" panose="020F0502020204030204" pitchFamily="34" charset="0"/>
                <a:cs typeface="Calibri" panose="020F0502020204030204" pitchFamily="34" charset="0"/>
              </a:rPr>
              <a:t>2.7 kg/dm</a:t>
            </a:r>
            <a:r>
              <a:rPr lang="en-GB" sz="2400" b="0" i="0" kern="0" baseline="30000" dirty="0">
                <a:latin typeface="Calibri" panose="020F0502020204030204" pitchFamily="34" charset="0"/>
                <a:cs typeface="Calibri" panose="020F0502020204030204" pitchFamily="34" charset="0"/>
              </a:rPr>
              <a:t>3</a:t>
            </a:r>
          </a:p>
          <a:p>
            <a:pPr marL="0" indent="0">
              <a:buNone/>
            </a:pPr>
            <a:endParaRPr lang="en-GB" sz="2400" i="0" kern="0" baseline="30000" dirty="0">
              <a:latin typeface="Calibri Light" panose="020F0302020204030204" pitchFamily="34"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764328"/>
            <a:ext cx="5976664" cy="3891472"/>
          </a:xfrm>
          <a:prstGeom prst="rect">
            <a:avLst/>
          </a:prstGeom>
        </p:spPr>
      </p:pic>
      <p:sp>
        <p:nvSpPr>
          <p:cNvPr id="8" name="Content Placeholder 2"/>
          <p:cNvSpPr txBox="1">
            <a:spLocks/>
          </p:cNvSpPr>
          <p:nvPr/>
        </p:nvSpPr>
        <p:spPr bwMode="auto">
          <a:xfrm>
            <a:off x="6372152" y="4005064"/>
            <a:ext cx="2819473" cy="5040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indent="0">
              <a:buNone/>
            </a:pPr>
            <a:r>
              <a:rPr lang="en-GB" sz="2400" b="0" i="0" kern="0" dirty="0" err="1">
                <a:latin typeface="Calibri" panose="020F0502020204030204" pitchFamily="34" charset="0"/>
                <a:cs typeface="Calibri" panose="020F0502020204030204" pitchFamily="34" charset="0"/>
              </a:rPr>
              <a:t>LHCb</a:t>
            </a:r>
            <a:r>
              <a:rPr lang="en-GB" sz="2400" b="0" i="0" kern="0" dirty="0">
                <a:latin typeface="Calibri" panose="020F0502020204030204" pitchFamily="34" charset="0"/>
                <a:cs typeface="Calibri" panose="020F0502020204030204" pitchFamily="34" charset="0"/>
              </a:rPr>
              <a:t> detector dipole</a:t>
            </a:r>
          </a:p>
          <a:p>
            <a:pPr marL="0" indent="0">
              <a:buNone/>
            </a:pPr>
            <a:r>
              <a:rPr lang="en-GB" sz="2400" b="0" i="0" kern="0" dirty="0">
                <a:latin typeface="Calibri" panose="020F0502020204030204" pitchFamily="34" charset="0"/>
                <a:cs typeface="Calibri" panose="020F0502020204030204" pitchFamily="34" charset="0"/>
              </a:rPr>
              <a:t>Al coils</a:t>
            </a:r>
          </a:p>
          <a:p>
            <a:pPr marL="0" indent="0">
              <a:buNone/>
            </a:pPr>
            <a:r>
              <a:rPr lang="en-GB" sz="2400" b="0" i="0" kern="0" dirty="0">
                <a:latin typeface="Calibri" panose="020F0502020204030204" pitchFamily="34" charset="0"/>
                <a:cs typeface="Calibri" panose="020F0502020204030204" pitchFamily="34" charset="0"/>
              </a:rPr>
              <a:t>coil mass 2 × 25 t </a:t>
            </a:r>
          </a:p>
          <a:p>
            <a:pPr marL="0" indent="0">
              <a:buNone/>
            </a:pPr>
            <a:r>
              <a:rPr lang="en-GB" sz="2400" b="0" i="0" kern="0" dirty="0">
                <a:latin typeface="Calibri" panose="020F0502020204030204" pitchFamily="34" charset="0"/>
                <a:cs typeface="Calibri" panose="020F0502020204030204" pitchFamily="34" charset="0"/>
              </a:rPr>
              <a:t>power 2 × 2.1 MW</a:t>
            </a:r>
            <a:endParaRPr lang="en-GB" sz="2400" b="0" i="0" kern="0" baseline="30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623848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clrChange>
              <a:clrFrom>
                <a:srgbClr val="B2B2B2"/>
              </a:clrFrom>
              <a:clrTo>
                <a:srgbClr val="B2B2B2">
                  <a:alpha val="0"/>
                </a:srgbClr>
              </a:clrTo>
            </a:clrChange>
            <a:extLst>
              <a:ext uri="{28A0092B-C50C-407E-A947-70E740481C1C}">
                <a14:useLocalDpi xmlns:a14="http://schemas.microsoft.com/office/drawing/2010/main" val="0"/>
              </a:ext>
            </a:extLst>
          </a:blip>
          <a:srcRect l="28349" t="18068" r="31867" b="26471"/>
          <a:stretch/>
        </p:blipFill>
        <p:spPr>
          <a:xfrm>
            <a:off x="4860032" y="1273751"/>
            <a:ext cx="3200902" cy="2070755"/>
          </a:xfrm>
          <a:prstGeom prst="rect">
            <a:avLst/>
          </a:prstGeom>
        </p:spPr>
      </p:pic>
      <p:pic>
        <p:nvPicPr>
          <p:cNvPr id="3" name="Picture 2"/>
          <p:cNvPicPr>
            <a:picLocks noChangeAspect="1"/>
          </p:cNvPicPr>
          <p:nvPr/>
        </p:nvPicPr>
        <p:blipFill rotWithShape="1">
          <a:blip r:embed="rId4">
            <a:clrChange>
              <a:clrFrom>
                <a:srgbClr val="B2B2B2"/>
              </a:clrFrom>
              <a:clrTo>
                <a:srgbClr val="B2B2B2">
                  <a:alpha val="0"/>
                </a:srgbClr>
              </a:clrTo>
            </a:clrChange>
            <a:extLst>
              <a:ext uri="{28A0092B-C50C-407E-A947-70E740481C1C}">
                <a14:useLocalDpi xmlns:a14="http://schemas.microsoft.com/office/drawing/2010/main" val="0"/>
              </a:ext>
            </a:extLst>
          </a:blip>
          <a:srcRect l="33463" t="18064" r="32676" b="26468"/>
          <a:stretch/>
        </p:blipFill>
        <p:spPr>
          <a:xfrm flipH="1">
            <a:off x="1415593" y="1273620"/>
            <a:ext cx="2724359" cy="2071017"/>
          </a:xfrm>
          <a:prstGeom prst="rect">
            <a:avLst/>
          </a:prstGeom>
        </p:spPr>
      </p:pic>
      <p:sp>
        <p:nvSpPr>
          <p:cNvPr id="8" name="Rectangle 7"/>
          <p:cNvSpPr/>
          <p:nvPr/>
        </p:nvSpPr>
        <p:spPr bwMode="auto">
          <a:xfrm>
            <a:off x="107504" y="1052736"/>
            <a:ext cx="216024"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 name="Rectangle 8"/>
          <p:cNvSpPr/>
          <p:nvPr/>
        </p:nvSpPr>
        <p:spPr bwMode="auto">
          <a:xfrm>
            <a:off x="71500" y="1052736"/>
            <a:ext cx="9154684" cy="2880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 name="Rectangle 11"/>
          <p:cNvSpPr/>
          <p:nvPr/>
        </p:nvSpPr>
        <p:spPr bwMode="auto">
          <a:xfrm>
            <a:off x="5811183" y="869000"/>
            <a:ext cx="446524" cy="3516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 name="Rectangle 9"/>
          <p:cNvSpPr/>
          <p:nvPr/>
        </p:nvSpPr>
        <p:spPr bwMode="auto">
          <a:xfrm>
            <a:off x="8060426" y="1203945"/>
            <a:ext cx="216024"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9" name="Text Box 36"/>
          <p:cNvSpPr txBox="1">
            <a:spLocks noChangeArrowheads="1"/>
          </p:cNvSpPr>
          <p:nvPr/>
        </p:nvSpPr>
        <p:spPr bwMode="auto">
          <a:xfrm>
            <a:off x="1835696" y="3316922"/>
            <a:ext cx="1447501" cy="40011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C</a:t>
            </a:r>
          </a:p>
        </p:txBody>
      </p:sp>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These are the most common types of resistive dipoles</a:t>
            </a:r>
          </a:p>
        </p:txBody>
      </p:sp>
      <p:sp>
        <p:nvSpPr>
          <p:cNvPr id="22" name="Text Box 36"/>
          <p:cNvSpPr txBox="1">
            <a:spLocks noChangeArrowheads="1"/>
          </p:cNvSpPr>
          <p:nvPr/>
        </p:nvSpPr>
        <p:spPr bwMode="auto">
          <a:xfrm>
            <a:off x="5729611" y="3316922"/>
            <a:ext cx="1447501" cy="40011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H</a:t>
            </a:r>
          </a:p>
        </p:txBody>
      </p:sp>
      <p:sp>
        <p:nvSpPr>
          <p:cNvPr id="4" name="Rectangle 3"/>
          <p:cNvSpPr/>
          <p:nvPr/>
        </p:nvSpPr>
        <p:spPr bwMode="auto">
          <a:xfrm>
            <a:off x="4067944" y="1203945"/>
            <a:ext cx="288032"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 name="Rectangle 15"/>
          <p:cNvSpPr/>
          <p:nvPr/>
        </p:nvSpPr>
        <p:spPr bwMode="auto">
          <a:xfrm>
            <a:off x="7916410" y="1166919"/>
            <a:ext cx="288032"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pic>
        <p:nvPicPr>
          <p:cNvPr id="26" name="Picture 25"/>
          <p:cNvPicPr>
            <a:picLocks noChangeAspect="1"/>
          </p:cNvPicPr>
          <p:nvPr/>
        </p:nvPicPr>
        <p:blipFill rotWithShape="1">
          <a:blip r:embed="rId5">
            <a:clrChange>
              <a:clrFrom>
                <a:srgbClr val="B2B2B2"/>
              </a:clrFrom>
              <a:clrTo>
                <a:srgbClr val="B2B2B2">
                  <a:alpha val="0"/>
                </a:srgbClr>
              </a:clrTo>
            </a:clrChange>
            <a:extLst>
              <a:ext uri="{28A0092B-C50C-407E-A947-70E740481C1C}">
                <a14:useLocalDpi xmlns:a14="http://schemas.microsoft.com/office/drawing/2010/main" val="0"/>
              </a:ext>
            </a:extLst>
          </a:blip>
          <a:srcRect l="14341" t="19238" r="17652" b="28688"/>
          <a:stretch/>
        </p:blipFill>
        <p:spPr>
          <a:xfrm>
            <a:off x="-1044624" y="3940321"/>
            <a:ext cx="5472000" cy="1944000"/>
          </a:xfrm>
          <a:prstGeom prst="rect">
            <a:avLst/>
          </a:prstGeom>
        </p:spPr>
      </p:pic>
      <p:sp>
        <p:nvSpPr>
          <p:cNvPr id="27" name="Text Box 36"/>
          <p:cNvSpPr txBox="1">
            <a:spLocks noChangeArrowheads="1"/>
          </p:cNvSpPr>
          <p:nvPr/>
        </p:nvSpPr>
        <p:spPr bwMode="auto">
          <a:xfrm>
            <a:off x="395536" y="5668405"/>
            <a:ext cx="2520000" cy="707886"/>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window frame              (O)</a:t>
            </a:r>
          </a:p>
        </p:txBody>
      </p:sp>
      <p:sp>
        <p:nvSpPr>
          <p:cNvPr id="29" name="Text Box 36"/>
          <p:cNvSpPr txBox="1">
            <a:spLocks noChangeArrowheads="1"/>
          </p:cNvSpPr>
          <p:nvPr/>
        </p:nvSpPr>
        <p:spPr bwMode="auto">
          <a:xfrm>
            <a:off x="4517888" y="5673442"/>
            <a:ext cx="3564000" cy="707886"/>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window frame (O)</a:t>
            </a:r>
          </a:p>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with windings on both </a:t>
            </a:r>
            <a:r>
              <a:rPr lang="en-US" sz="2000" b="0" i="0" dirty="0" err="1">
                <a:latin typeface="Calibri" panose="020F0502020204030204" pitchFamily="34" charset="0"/>
                <a:ea typeface="ＭＳ Ｐゴシック" pitchFamily="34" charset="-128"/>
                <a:cs typeface="Calibri" panose="020F0502020204030204" pitchFamily="34" charset="0"/>
              </a:rPr>
              <a:t>backlegs</a:t>
            </a:r>
            <a:endParaRPr lang="en-US" sz="2000" b="0" i="0" dirty="0">
              <a:latin typeface="Calibri" panose="020F0502020204030204" pitchFamily="34" charset="0"/>
              <a:ea typeface="ＭＳ Ｐゴシック" pitchFamily="34" charset="-128"/>
              <a:cs typeface="Calibri" panose="020F0502020204030204" pitchFamily="34" charset="0"/>
            </a:endParaRPr>
          </a:p>
        </p:txBody>
      </p:sp>
      <p:sp>
        <p:nvSpPr>
          <p:cNvPr id="7" name="Rectangle 6"/>
          <p:cNvSpPr/>
          <p:nvPr/>
        </p:nvSpPr>
        <p:spPr bwMode="auto">
          <a:xfrm>
            <a:off x="4355976" y="3717032"/>
            <a:ext cx="144016" cy="252028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pic>
        <p:nvPicPr>
          <p:cNvPr id="28" name="Picture 27"/>
          <p:cNvPicPr>
            <a:picLocks noChangeAspect="1"/>
          </p:cNvPicPr>
          <p:nvPr/>
        </p:nvPicPr>
        <p:blipFill rotWithShape="1">
          <a:blip r:embed="rId6">
            <a:clrChange>
              <a:clrFrom>
                <a:srgbClr val="B2B2B2"/>
              </a:clrFrom>
              <a:clrTo>
                <a:srgbClr val="B2B2B2">
                  <a:alpha val="0"/>
                </a:srgbClr>
              </a:clrTo>
            </a:clrChange>
            <a:extLst>
              <a:ext uri="{28A0092B-C50C-407E-A947-70E740481C1C}">
                <a14:useLocalDpi xmlns:a14="http://schemas.microsoft.com/office/drawing/2010/main" val="0"/>
              </a:ext>
            </a:extLst>
          </a:blip>
          <a:srcRect l="14320" t="19286" r="17661" b="28642"/>
          <a:stretch/>
        </p:blipFill>
        <p:spPr>
          <a:xfrm>
            <a:off x="3563888" y="3940213"/>
            <a:ext cx="5472608" cy="1944216"/>
          </a:xfrm>
          <a:prstGeom prst="rect">
            <a:avLst/>
          </a:prstGeom>
        </p:spPr>
      </p:pic>
    </p:spTree>
    <p:extLst>
      <p:ext uri="{BB962C8B-B14F-4D97-AF65-F5344CB8AC3E}">
        <p14:creationId xmlns:p14="http://schemas.microsoft.com/office/powerpoint/2010/main" val="6746905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table describes the field quality – in terms of allowed multipoles – for the different layouts of these examples</a:t>
            </a:r>
            <a:endParaRPr lang="en-US" sz="2800" b="0" i="0" kern="0" dirty="0">
              <a:solidFill>
                <a:srgbClr val="FF0000"/>
              </a:solidFill>
              <a:latin typeface="Calibri" panose="020F0502020204030204" pitchFamily="34" charset="0"/>
              <a:cs typeface="Calibri" panose="020F0502020204030204" pitchFamily="34" charset="0"/>
            </a:endParaRPr>
          </a:p>
        </p:txBody>
      </p:sp>
      <p:sp>
        <p:nvSpPr>
          <p:cNvPr id="20" name="Text Box 36"/>
          <p:cNvSpPr txBox="1">
            <a:spLocks noChangeArrowheads="1"/>
          </p:cNvSpPr>
          <p:nvPr/>
        </p:nvSpPr>
        <p:spPr bwMode="auto">
          <a:xfrm>
            <a:off x="2232000" y="5782643"/>
            <a:ext cx="6984776" cy="400110"/>
          </a:xfrm>
          <a:prstGeom prst="rect">
            <a:avLst/>
          </a:prstGeom>
          <a:noFill/>
          <a:ln w="9525" algn="ctr">
            <a:noFill/>
            <a:miter lim="800000"/>
            <a:headEnd/>
            <a:tailEnd/>
          </a:ln>
        </p:spPr>
        <p:txBody>
          <a:bodyPr wrap="square">
            <a:spAutoFit/>
          </a:bodyPr>
          <a:lstStyle/>
          <a:p>
            <a:pPr eaLnBrk="0" hangingPunct="0"/>
            <a:r>
              <a:rPr lang="en-US" sz="2000" b="0" i="0" dirty="0">
                <a:solidFill>
                  <a:srgbClr val="777777"/>
                </a:solidFill>
                <a:latin typeface="Calibri" panose="020F0502020204030204" pitchFamily="34" charset="0"/>
                <a:ea typeface="ＭＳ Ｐゴシック" pitchFamily="34" charset="-128"/>
                <a:cs typeface="Calibri" panose="020F0502020204030204" pitchFamily="34" charset="0"/>
              </a:rPr>
              <a:t>NI = 20 kA, h = 50 mm, </a:t>
            </a:r>
            <a:r>
              <a:rPr lang="en-US" sz="2000" b="0" i="0" dirty="0" err="1">
                <a:solidFill>
                  <a:srgbClr val="777777"/>
                </a:solidFill>
                <a:latin typeface="Calibri" panose="020F0502020204030204" pitchFamily="34" charset="0"/>
                <a:ea typeface="ＭＳ Ｐゴシック" pitchFamily="34" charset="-128"/>
                <a:cs typeface="Calibri" panose="020F0502020204030204" pitchFamily="34" charset="0"/>
              </a:rPr>
              <a:t>w</a:t>
            </a:r>
            <a:r>
              <a:rPr lang="en-US" sz="2000" b="0" i="0" baseline="-25000" dirty="0" err="1">
                <a:solidFill>
                  <a:srgbClr val="777777"/>
                </a:solidFill>
                <a:latin typeface="Calibri" panose="020F0502020204030204" pitchFamily="34" charset="0"/>
                <a:ea typeface="ＭＳ Ｐゴシック" pitchFamily="34" charset="-128"/>
                <a:cs typeface="Calibri" panose="020F0502020204030204" pitchFamily="34" charset="0"/>
              </a:rPr>
              <a:t>pole</a:t>
            </a:r>
            <a:r>
              <a:rPr lang="en-US" sz="2000" b="0" i="0" baseline="-25000" dirty="0">
                <a:solidFill>
                  <a:srgbClr val="777777"/>
                </a:solidFill>
                <a:latin typeface="Calibri" panose="020F0502020204030204" pitchFamily="34" charset="0"/>
                <a:ea typeface="ＭＳ Ｐゴシック" pitchFamily="34" charset="-128"/>
                <a:cs typeface="Calibri" panose="020F0502020204030204" pitchFamily="34" charset="0"/>
              </a:rPr>
              <a:t> </a:t>
            </a:r>
            <a:r>
              <a:rPr lang="en-US" sz="2000" b="0" i="0" dirty="0">
                <a:solidFill>
                  <a:srgbClr val="777777"/>
                </a:solidFill>
                <a:latin typeface="Calibri" panose="020F0502020204030204" pitchFamily="34" charset="0"/>
                <a:ea typeface="ＭＳ Ｐゴシック" pitchFamily="34" charset="-128"/>
                <a:cs typeface="Calibri" panose="020F0502020204030204" pitchFamily="34" charset="0"/>
              </a:rPr>
              <a:t>= 80 mm</a:t>
            </a:r>
          </a:p>
        </p:txBody>
      </p:sp>
      <p:graphicFrame>
        <p:nvGraphicFramePr>
          <p:cNvPr id="13" name="Table 12"/>
          <p:cNvGraphicFramePr>
            <a:graphicFrameLocks noGrp="1"/>
          </p:cNvGraphicFramePr>
          <p:nvPr>
            <p:extLst>
              <p:ext uri="{D42A27DB-BD31-4B8C-83A1-F6EECF244321}">
                <p14:modId xmlns:p14="http://schemas.microsoft.com/office/powerpoint/2010/main" val="1239156567"/>
              </p:ext>
            </p:extLst>
          </p:nvPr>
        </p:nvGraphicFramePr>
        <p:xfrm>
          <a:off x="2232000" y="1484784"/>
          <a:ext cx="4680000" cy="3888000"/>
        </p:xfrm>
        <a:graphic>
          <a:graphicData uri="http://schemas.openxmlformats.org/drawingml/2006/table">
            <a:tbl>
              <a:tblPr>
                <a:tableStyleId>{5C22544A-7EE6-4342-B048-85BDC9FD1C3A}</a:tableStyleId>
              </a:tblPr>
              <a:tblGrid>
                <a:gridCol w="900000">
                  <a:extLst>
                    <a:ext uri="{9D8B030D-6E8A-4147-A177-3AD203B41FA5}">
                      <a16:colId xmlns:a16="http://schemas.microsoft.com/office/drawing/2014/main" val="20000"/>
                    </a:ext>
                  </a:extLst>
                </a:gridCol>
                <a:gridCol w="1260000">
                  <a:extLst>
                    <a:ext uri="{9D8B030D-6E8A-4147-A177-3AD203B41FA5}">
                      <a16:colId xmlns:a16="http://schemas.microsoft.com/office/drawing/2014/main" val="20001"/>
                    </a:ext>
                  </a:extLst>
                </a:gridCol>
                <a:gridCol w="1260000">
                  <a:extLst>
                    <a:ext uri="{9D8B030D-6E8A-4147-A177-3AD203B41FA5}">
                      <a16:colId xmlns:a16="http://schemas.microsoft.com/office/drawing/2014/main" val="20002"/>
                    </a:ext>
                  </a:extLst>
                </a:gridCol>
                <a:gridCol w="1260000">
                  <a:extLst>
                    <a:ext uri="{9D8B030D-6E8A-4147-A177-3AD203B41FA5}">
                      <a16:colId xmlns:a16="http://schemas.microsoft.com/office/drawing/2014/main" val="20003"/>
                    </a:ext>
                  </a:extLst>
                </a:gridCol>
              </a:tblGrid>
              <a:tr h="432000">
                <a:tc>
                  <a:txBody>
                    <a:bodyPr/>
                    <a:lstStyle/>
                    <a:p>
                      <a:pPr algn="ctr" fontAlgn="ctr"/>
                      <a:endParaRPr lang="en-GB" sz="2000" b="0" i="0" u="none" strike="noStrike" baseline="-25000"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C-shaped</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H-shaped</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O-shaped</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0"/>
                  </a:ext>
                </a:extLst>
              </a:tr>
              <a:tr h="432000">
                <a:tc>
                  <a:txBody>
                    <a:bodyPr/>
                    <a:lstStyle/>
                    <a:p>
                      <a:pPr algn="ctr" fontAlgn="ctr"/>
                      <a:r>
                        <a:rPr lang="en-GB" sz="2000" b="0" u="none" strike="noStrike" dirty="0">
                          <a:solidFill>
                            <a:schemeClr val="tx1"/>
                          </a:solidFill>
                          <a:effectLst/>
                          <a:latin typeface="Calibri" panose="020F0502020204030204" pitchFamily="34" charset="0"/>
                          <a:cs typeface="Calibri" panose="020F0502020204030204" pitchFamily="34" charset="0"/>
                        </a:rPr>
                        <a:t> b</a:t>
                      </a:r>
                      <a:r>
                        <a:rPr lang="en-GB" sz="2000" b="0" u="none" strike="noStrike" baseline="-25000" dirty="0">
                          <a:solidFill>
                            <a:schemeClr val="tx1"/>
                          </a:solidFill>
                          <a:effectLst/>
                          <a:latin typeface="Calibri" panose="020F0502020204030204" pitchFamily="34" charset="0"/>
                          <a:cs typeface="Calibri" panose="020F0502020204030204" pitchFamily="34" charset="0"/>
                        </a:rPr>
                        <a:t>2</a:t>
                      </a:r>
                      <a:endParaRPr lang="en-GB" sz="2000" b="0" i="0" u="none" strike="noStrike" baseline="-25000"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u="none" strike="noStrike" dirty="0">
                          <a:solidFill>
                            <a:schemeClr val="tx1"/>
                          </a:solidFill>
                          <a:effectLst/>
                          <a:latin typeface="Calibri" panose="020F0502020204030204" pitchFamily="34" charset="0"/>
                          <a:cs typeface="Calibri" panose="020F0502020204030204" pitchFamily="34" charset="0"/>
                        </a:rPr>
                        <a:t>1.4</a:t>
                      </a:r>
                      <a:endParaRPr lang="en-GB" sz="2000" b="0" i="0" u="none" strike="noStrike"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rgbClr val="B2B2B2"/>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rgbClr val="B2B2B2"/>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1"/>
                  </a:ext>
                </a:extLst>
              </a:tr>
              <a:tr h="432000">
                <a:tc>
                  <a:txBody>
                    <a:bodyPr/>
                    <a:lstStyle/>
                    <a:p>
                      <a:pPr algn="ctr" fontAlgn="ctr"/>
                      <a:r>
                        <a:rPr lang="en-GB" sz="2000" b="0" u="none" strike="noStrike" dirty="0">
                          <a:solidFill>
                            <a:schemeClr val="tx1"/>
                          </a:solidFill>
                          <a:effectLst/>
                          <a:latin typeface="Calibri" panose="020F0502020204030204" pitchFamily="34" charset="0"/>
                          <a:cs typeface="Calibri" panose="020F0502020204030204" pitchFamily="34" charset="0"/>
                        </a:rPr>
                        <a:t> b</a:t>
                      </a:r>
                      <a:r>
                        <a:rPr lang="en-GB" sz="2000" b="0" u="none" strike="noStrike" baseline="-25000" dirty="0">
                          <a:solidFill>
                            <a:schemeClr val="tx1"/>
                          </a:solidFill>
                          <a:effectLst/>
                          <a:latin typeface="Calibri" panose="020F0502020204030204" pitchFamily="34" charset="0"/>
                          <a:cs typeface="Calibri" panose="020F0502020204030204" pitchFamily="34" charset="0"/>
                        </a:rPr>
                        <a:t>3</a:t>
                      </a:r>
                      <a:endParaRPr lang="en-GB" sz="2000" b="0" i="0" u="none" strike="noStrike" baseline="-25000"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-88.2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-87.0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2"/>
                  </a:ext>
                </a:extLst>
              </a:tr>
              <a:tr h="432000">
                <a:tc>
                  <a:txBody>
                    <a:bodyPr/>
                    <a:lstStyle/>
                    <a:p>
                      <a:pPr algn="ctr" fontAlgn="ctr"/>
                      <a:r>
                        <a:rPr lang="en-GB" sz="2000" b="0" u="none" strike="noStrike" dirty="0">
                          <a:solidFill>
                            <a:schemeClr val="tx1"/>
                          </a:solidFill>
                          <a:effectLst/>
                          <a:latin typeface="Calibri" panose="020F0502020204030204" pitchFamily="34" charset="0"/>
                          <a:cs typeface="Calibri" panose="020F0502020204030204" pitchFamily="34" charset="0"/>
                        </a:rPr>
                        <a:t> b</a:t>
                      </a:r>
                      <a:r>
                        <a:rPr lang="en-GB" sz="2000" b="0" u="none" strike="noStrike" baseline="-25000" dirty="0">
                          <a:solidFill>
                            <a:schemeClr val="tx1"/>
                          </a:solidFill>
                          <a:effectLst/>
                          <a:latin typeface="Calibri" panose="020F0502020204030204" pitchFamily="34" charset="0"/>
                          <a:cs typeface="Calibri" panose="020F0502020204030204" pitchFamily="34" charset="0"/>
                        </a:rPr>
                        <a:t>4</a:t>
                      </a:r>
                      <a:endParaRPr lang="en-GB" sz="2000" b="0" i="0" u="none" strike="noStrike" baseline="-25000"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rgbClr val="B2B2B2"/>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rgbClr val="B2B2B2"/>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3"/>
                  </a:ext>
                </a:extLst>
              </a:tr>
              <a:tr h="432000">
                <a:tc>
                  <a:txBody>
                    <a:bodyPr/>
                    <a:lstStyle/>
                    <a:p>
                      <a:pPr algn="ctr" fontAlgn="ctr"/>
                      <a:r>
                        <a:rPr lang="en-GB" sz="2000" b="0" u="none" strike="noStrike" dirty="0">
                          <a:solidFill>
                            <a:schemeClr val="tx1"/>
                          </a:solidFill>
                          <a:effectLst/>
                          <a:latin typeface="Calibri" panose="020F0502020204030204" pitchFamily="34" charset="0"/>
                          <a:cs typeface="Calibri" panose="020F0502020204030204" pitchFamily="34" charset="0"/>
                        </a:rPr>
                        <a:t> b</a:t>
                      </a:r>
                      <a:r>
                        <a:rPr lang="en-GB" sz="2000" b="0" u="none" strike="noStrike" baseline="-25000" dirty="0">
                          <a:solidFill>
                            <a:schemeClr val="tx1"/>
                          </a:solidFill>
                          <a:effectLst/>
                          <a:latin typeface="Calibri" panose="020F0502020204030204" pitchFamily="34" charset="0"/>
                          <a:cs typeface="Calibri" panose="020F0502020204030204" pitchFamily="34" charset="0"/>
                        </a:rPr>
                        <a:t>5</a:t>
                      </a:r>
                      <a:endParaRPr lang="en-GB" sz="2000" b="0" i="0" u="none" strike="noStrike" baseline="-25000"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-31.6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4"/>
                  </a:ext>
                </a:extLst>
              </a:tr>
              <a:tr h="432000">
                <a:tc>
                  <a:txBody>
                    <a:bodyPr/>
                    <a:lstStyle/>
                    <a:p>
                      <a:pPr algn="ctr" fontAlgn="ctr"/>
                      <a:r>
                        <a:rPr lang="en-GB" sz="2000" b="0" u="none" strike="noStrike" dirty="0">
                          <a:solidFill>
                            <a:schemeClr val="tx1"/>
                          </a:solidFill>
                          <a:effectLst/>
                          <a:latin typeface="Calibri" panose="020F0502020204030204" pitchFamily="34" charset="0"/>
                          <a:cs typeface="Calibri" panose="020F0502020204030204" pitchFamily="34" charset="0"/>
                        </a:rPr>
                        <a:t> b</a:t>
                      </a:r>
                      <a:r>
                        <a:rPr lang="en-GB" sz="2000" b="0" u="none" strike="noStrike" baseline="-25000" dirty="0">
                          <a:solidFill>
                            <a:schemeClr val="tx1"/>
                          </a:solidFill>
                          <a:effectLst/>
                          <a:latin typeface="Calibri" panose="020F0502020204030204" pitchFamily="34" charset="0"/>
                          <a:cs typeface="Calibri" panose="020F0502020204030204" pitchFamily="34" charset="0"/>
                        </a:rPr>
                        <a:t>6</a:t>
                      </a:r>
                      <a:endParaRPr lang="en-GB" sz="2000" b="0" i="0" u="none" strike="noStrike" baseline="-25000"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rgbClr val="B2B2B2"/>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rgbClr val="B2B2B2"/>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5"/>
                  </a:ext>
                </a:extLst>
              </a:tr>
              <a:tr h="432000">
                <a:tc>
                  <a:txBody>
                    <a:bodyPr/>
                    <a:lstStyle/>
                    <a:p>
                      <a:pPr algn="ctr" fontAlgn="ctr"/>
                      <a:r>
                        <a:rPr lang="en-GB" sz="2000" b="0" u="none" strike="noStrike" dirty="0">
                          <a:solidFill>
                            <a:schemeClr val="tx1"/>
                          </a:solidFill>
                          <a:effectLst/>
                          <a:latin typeface="Calibri" panose="020F0502020204030204" pitchFamily="34" charset="0"/>
                          <a:cs typeface="Calibri" panose="020F0502020204030204" pitchFamily="34" charset="0"/>
                        </a:rPr>
                        <a:t> b</a:t>
                      </a:r>
                      <a:r>
                        <a:rPr lang="en-GB" sz="2000" b="0" u="none" strike="noStrike" baseline="-25000" dirty="0">
                          <a:solidFill>
                            <a:schemeClr val="tx1"/>
                          </a:solidFill>
                          <a:effectLst/>
                          <a:latin typeface="Calibri" panose="020F0502020204030204" pitchFamily="34" charset="0"/>
                          <a:cs typeface="Calibri" panose="020F0502020204030204" pitchFamily="34" charset="0"/>
                        </a:rPr>
                        <a:t>7</a:t>
                      </a:r>
                      <a:endParaRPr lang="en-GB" sz="2000" b="0" i="0" u="none" strike="noStrike" baseline="-25000"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-3.8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-3.8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6"/>
                  </a:ext>
                </a:extLst>
              </a:tr>
              <a:tr h="432000">
                <a:tc>
                  <a:txBody>
                    <a:bodyPr/>
                    <a:lstStyle/>
                    <a:p>
                      <a:pPr algn="ctr" fontAlgn="ctr"/>
                      <a:r>
                        <a:rPr lang="en-GB" sz="2000" b="0" u="none" strike="noStrike" dirty="0">
                          <a:solidFill>
                            <a:schemeClr val="tx1"/>
                          </a:solidFill>
                          <a:effectLst/>
                          <a:latin typeface="Calibri" panose="020F0502020204030204" pitchFamily="34" charset="0"/>
                          <a:cs typeface="Calibri" panose="020F0502020204030204" pitchFamily="34" charset="0"/>
                        </a:rPr>
                        <a:t> b</a:t>
                      </a:r>
                      <a:r>
                        <a:rPr lang="en-GB" sz="2000" b="0" u="none" strike="noStrike" baseline="-25000" dirty="0">
                          <a:solidFill>
                            <a:schemeClr val="tx1"/>
                          </a:solidFill>
                          <a:effectLst/>
                          <a:latin typeface="Calibri" panose="020F0502020204030204" pitchFamily="34" charset="0"/>
                          <a:cs typeface="Calibri" panose="020F0502020204030204" pitchFamily="34" charset="0"/>
                        </a:rPr>
                        <a:t>8</a:t>
                      </a:r>
                      <a:endParaRPr lang="en-GB" sz="2000" b="0" i="0" u="none" strike="noStrike" baseline="-25000"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rgbClr val="B2B2B2"/>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rgbClr val="B2B2B2"/>
                          </a:solidFill>
                          <a:effectLst/>
                          <a:latin typeface="Calibri" panose="020F0502020204030204" pitchFamily="34" charset="0"/>
                          <a:cs typeface="Calibri" panose="020F0502020204030204" pitchFamily="34" charset="0"/>
                        </a:rPr>
                        <a:t>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7"/>
                  </a:ext>
                </a:extLst>
              </a:tr>
              <a:tr h="432000">
                <a:tc>
                  <a:txBody>
                    <a:bodyPr/>
                    <a:lstStyle/>
                    <a:p>
                      <a:pPr algn="ctr" fontAlgn="ctr"/>
                      <a:r>
                        <a:rPr lang="en-GB" sz="2000" b="0" u="none" strike="noStrike" dirty="0">
                          <a:solidFill>
                            <a:schemeClr val="tx1"/>
                          </a:solidFill>
                          <a:effectLst/>
                          <a:latin typeface="Calibri" panose="020F0502020204030204" pitchFamily="34" charset="0"/>
                          <a:cs typeface="Calibri" panose="020F0502020204030204" pitchFamily="34" charset="0"/>
                        </a:rPr>
                        <a:t> b</a:t>
                      </a:r>
                      <a:r>
                        <a:rPr lang="en-GB" sz="2000" b="0" u="none" strike="noStrike" baseline="-25000" dirty="0">
                          <a:solidFill>
                            <a:schemeClr val="tx1"/>
                          </a:solidFill>
                          <a:effectLst/>
                          <a:latin typeface="Calibri" panose="020F0502020204030204" pitchFamily="34" charset="0"/>
                          <a:cs typeface="Calibri" panose="020F0502020204030204" pitchFamily="34" charset="0"/>
                        </a:rPr>
                        <a:t>9</a:t>
                      </a:r>
                      <a:endParaRPr lang="en-GB" sz="2000" b="0" i="0" u="none" strike="noStrike" baseline="-25000"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a:solidFill>
                            <a:schemeClr val="tx1"/>
                          </a:solidFill>
                          <a:effectLst/>
                          <a:latin typeface="Calibri" panose="020F0502020204030204" pitchFamily="34" charset="0"/>
                          <a:cs typeface="Calibri" panose="020F0502020204030204" pitchFamily="34" charset="0"/>
                        </a:rPr>
                        <a:t>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8"/>
                  </a:ext>
                </a:extLst>
              </a:tr>
            </a:tbl>
          </a:graphicData>
        </a:graphic>
      </p:graphicFrame>
      <p:sp>
        <p:nvSpPr>
          <p:cNvPr id="7" name="Rectangle 6"/>
          <p:cNvSpPr/>
          <p:nvPr/>
        </p:nvSpPr>
        <p:spPr>
          <a:xfrm>
            <a:off x="2358446" y="5405576"/>
            <a:ext cx="4553554" cy="400110"/>
          </a:xfrm>
          <a:prstGeom prst="rect">
            <a:avLst/>
          </a:prstGeom>
        </p:spPr>
        <p:txBody>
          <a:bodyPr wrap="none">
            <a:spAutoFit/>
          </a:bodyPr>
          <a:lstStyle/>
          <a:p>
            <a:pPr algn="r" eaLnBrk="0" hangingPunct="0"/>
            <a:r>
              <a:rPr lang="en-US" sz="2000" b="0" i="0" dirty="0" err="1">
                <a:solidFill>
                  <a:srgbClr val="777777"/>
                </a:solidFill>
                <a:latin typeface="Calibri" panose="020F0502020204030204" pitchFamily="34" charset="0"/>
                <a:ea typeface="ＭＳ Ｐゴシック" pitchFamily="34" charset="-128"/>
                <a:cs typeface="Calibri" panose="020F0502020204030204" pitchFamily="34" charset="0"/>
              </a:rPr>
              <a:t>b</a:t>
            </a:r>
            <a:r>
              <a:rPr lang="en-US" sz="2000" b="0" i="0" baseline="-25000" dirty="0" err="1">
                <a:solidFill>
                  <a:srgbClr val="777777"/>
                </a:solidFill>
                <a:latin typeface="Calibri" panose="020F0502020204030204" pitchFamily="34" charset="0"/>
                <a:ea typeface="ＭＳ Ｐゴシック" pitchFamily="34" charset="-128"/>
                <a:cs typeface="Calibri" panose="020F0502020204030204" pitchFamily="34" charset="0"/>
              </a:rPr>
              <a:t>n</a:t>
            </a:r>
            <a:r>
              <a:rPr lang="en-US" sz="2000" b="0" i="0" dirty="0">
                <a:solidFill>
                  <a:srgbClr val="777777"/>
                </a:solidFill>
                <a:latin typeface="Calibri" panose="020F0502020204030204" pitchFamily="34" charset="0"/>
                <a:ea typeface="ＭＳ Ｐゴシック" pitchFamily="34" charset="-128"/>
                <a:cs typeface="Calibri" panose="020F0502020204030204" pitchFamily="34" charset="0"/>
              </a:rPr>
              <a:t> multipoles in units of 10</a:t>
            </a:r>
            <a:r>
              <a:rPr lang="en-US" sz="2000" b="0" i="0" baseline="30000" dirty="0">
                <a:solidFill>
                  <a:srgbClr val="777777"/>
                </a:solidFill>
                <a:latin typeface="Calibri" panose="020F0502020204030204" pitchFamily="34" charset="0"/>
                <a:ea typeface="ＭＳ Ｐゴシック" pitchFamily="34" charset="-128"/>
                <a:cs typeface="Calibri" panose="020F0502020204030204" pitchFamily="34" charset="0"/>
              </a:rPr>
              <a:t>-4</a:t>
            </a:r>
            <a:r>
              <a:rPr lang="en-US" sz="2000" b="0" i="0" dirty="0">
                <a:solidFill>
                  <a:srgbClr val="777777"/>
                </a:solidFill>
                <a:latin typeface="Calibri" panose="020F0502020204030204" pitchFamily="34" charset="0"/>
                <a:ea typeface="ＭＳ Ｐゴシック" pitchFamily="34" charset="-128"/>
                <a:cs typeface="Calibri" panose="020F0502020204030204" pitchFamily="34" charset="0"/>
              </a:rPr>
              <a:t> at R = 17 mm</a:t>
            </a:r>
          </a:p>
        </p:txBody>
      </p:sp>
      <p:pic>
        <p:nvPicPr>
          <p:cNvPr id="8" name="Picture 7"/>
          <p:cNvPicPr>
            <a:picLocks noChangeAspect="1"/>
          </p:cNvPicPr>
          <p:nvPr/>
        </p:nvPicPr>
        <p:blipFill>
          <a:blip r:embed="rId3">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41725596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clrChange>
              <a:clrFrom>
                <a:srgbClr val="B2B2B2"/>
              </a:clrFrom>
              <a:clrTo>
                <a:srgbClr val="B2B2B2">
                  <a:alpha val="0"/>
                </a:srgbClr>
              </a:clrTo>
            </a:clrChange>
            <a:extLst>
              <a:ext uri="{28A0092B-C50C-407E-A947-70E740481C1C}">
                <a14:useLocalDpi xmlns:a14="http://schemas.microsoft.com/office/drawing/2010/main" val="0"/>
              </a:ext>
            </a:extLst>
          </a:blip>
          <a:srcRect l="33463" t="18064" r="32676" b="26468"/>
          <a:stretch/>
        </p:blipFill>
        <p:spPr>
          <a:xfrm flipH="1">
            <a:off x="3275856" y="1913608"/>
            <a:ext cx="2859635" cy="2173851"/>
          </a:xfrm>
          <a:prstGeom prst="rect">
            <a:avLst/>
          </a:prstGeom>
        </p:spPr>
      </p:pic>
      <p:sp>
        <p:nvSpPr>
          <p:cNvPr id="8" name="Rectangle 7"/>
          <p:cNvSpPr/>
          <p:nvPr/>
        </p:nvSpPr>
        <p:spPr bwMode="auto">
          <a:xfrm>
            <a:off x="-36512" y="836712"/>
            <a:ext cx="216024"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 name="Rectangle 11"/>
          <p:cNvSpPr/>
          <p:nvPr/>
        </p:nvSpPr>
        <p:spPr bwMode="auto">
          <a:xfrm>
            <a:off x="5811183" y="869000"/>
            <a:ext cx="446524" cy="3516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magnetic circuit is dimensioned so that the pole is wide enough for field quality, and there is enough room for the flux in the return legs</a:t>
            </a:r>
          </a:p>
        </p:txBody>
      </p:sp>
      <mc:AlternateContent xmlns:mc="http://schemas.openxmlformats.org/markup-compatibility/2006" xmlns:a14="http://schemas.microsoft.com/office/drawing/2010/main">
        <mc:Choice Requires="a14">
          <p:sp>
            <p:nvSpPr>
              <p:cNvPr id="15" name="TextBox 14"/>
              <p:cNvSpPr txBox="1"/>
              <p:nvPr/>
            </p:nvSpPr>
            <p:spPr>
              <a:xfrm>
                <a:off x="2894388" y="5566040"/>
                <a:ext cx="3405804" cy="8152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𝑙𝑒𝑔</m:t>
                          </m:r>
                        </m:sub>
                      </m:sSub>
                      <m:r>
                        <a:rPr lang="en-GB" b="0" i="1" smtClean="0">
                          <a:latin typeface="Cambria Math" panose="02040503050406030204" pitchFamily="18" charset="0"/>
                          <a:ea typeface="Cambria Math" panose="02040503050406030204" pitchFamily="18" charset="0"/>
                        </a:rPr>
                        <m:t> ≅</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𝑔𝑎𝑝</m:t>
                          </m:r>
                        </m:sub>
                      </m:sSub>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𝑤</m:t>
                              </m:r>
                            </m:e>
                            <m:sub>
                              <m:r>
                                <a:rPr lang="en-GB" b="0" i="1" smtClean="0">
                                  <a:latin typeface="Cambria Math" panose="02040503050406030204" pitchFamily="18" charset="0"/>
                                  <a:ea typeface="Cambria Math" panose="02040503050406030204" pitchFamily="18" charset="0"/>
                                </a:rPr>
                                <m:t>𝑝𝑜𝑙𝑒</m:t>
                              </m:r>
                            </m:sub>
                          </m:sSub>
                          <m:r>
                            <a:rPr lang="en-GB" b="0" i="1" smtClean="0">
                              <a:latin typeface="Cambria Math" panose="02040503050406030204" pitchFamily="18" charset="0"/>
                              <a:ea typeface="Cambria Math" panose="02040503050406030204" pitchFamily="18" charset="0"/>
                            </a:rPr>
                            <m:t>+1.2</m:t>
                          </m:r>
                          <m:r>
                            <a:rPr lang="en-GB" b="0" i="1" smtClean="0">
                              <a:latin typeface="Cambria Math" panose="02040503050406030204" pitchFamily="18" charset="0"/>
                              <a:ea typeface="Cambria Math" panose="02040503050406030204" pitchFamily="18" charset="0"/>
                            </a:rPr>
                            <m:t>h</m:t>
                          </m:r>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𝑤</m:t>
                              </m:r>
                            </m:e>
                            <m:sub>
                              <m:r>
                                <a:rPr lang="en-GB" b="0" i="1" smtClean="0">
                                  <a:latin typeface="Cambria Math" panose="02040503050406030204" pitchFamily="18" charset="0"/>
                                  <a:ea typeface="Cambria Math" panose="02040503050406030204" pitchFamily="18" charset="0"/>
                                </a:rPr>
                                <m:t>𝑙𝑒𝑔</m:t>
                              </m:r>
                            </m:sub>
                          </m:sSub>
                        </m:den>
                      </m:f>
                    </m:oMath>
                  </m:oMathPara>
                </a14:m>
                <a:br>
                  <a:rPr lang="en-GB" b="0" i="1" dirty="0">
                    <a:latin typeface="Cambria Math" panose="02040503050406030204" pitchFamily="18" charset="0"/>
                  </a:rPr>
                </a:br>
                <a:endParaRPr lang="en-GB" b="0" dirty="0"/>
              </a:p>
            </p:txBody>
          </p:sp>
        </mc:Choice>
        <mc:Fallback xmlns="">
          <p:sp>
            <p:nvSpPr>
              <p:cNvPr id="15" name="TextBox 14"/>
              <p:cNvSpPr txBox="1">
                <a:spLocks noRot="1" noChangeAspect="1" noMove="1" noResize="1" noEditPoints="1" noAdjustHandles="1" noChangeArrowheads="1" noChangeShapeType="1" noTextEdit="1"/>
              </p:cNvSpPr>
              <p:nvPr/>
            </p:nvSpPr>
            <p:spPr>
              <a:xfrm>
                <a:off x="2894388" y="5566040"/>
                <a:ext cx="3405804" cy="815288"/>
              </a:xfrm>
              <a:prstGeom prst="rect">
                <a:avLst/>
              </a:prstGeom>
              <a:blipFill rotWithShape="0">
                <a:blip r:embed="rId4"/>
                <a:stretch>
                  <a:fillRect/>
                </a:stretch>
              </a:blipFill>
            </p:spPr>
            <p:txBody>
              <a:bodyPr/>
              <a:lstStyle/>
              <a:p>
                <a:r>
                  <a:rPr lang="en-GB">
                    <a:noFill/>
                  </a:rPr>
                  <a:t> </a:t>
                </a:r>
              </a:p>
            </p:txBody>
          </p:sp>
        </mc:Fallback>
      </mc:AlternateContent>
      <p:cxnSp>
        <p:nvCxnSpPr>
          <p:cNvPr id="17" name="Straight Connector 16"/>
          <p:cNvCxnSpPr/>
          <p:nvPr/>
        </p:nvCxnSpPr>
        <p:spPr bwMode="auto">
          <a:xfrm>
            <a:off x="3320616" y="2989523"/>
            <a:ext cx="804721" cy="0"/>
          </a:xfrm>
          <a:prstGeom prst="line">
            <a:avLst/>
          </a:prstGeom>
          <a:solidFill>
            <a:schemeClr val="accent1"/>
          </a:solidFill>
          <a:ln w="12700" cap="flat" cmpd="sng" algn="ctr">
            <a:solidFill>
              <a:srgbClr val="FFC000"/>
            </a:solidFill>
            <a:prstDash val="solid"/>
            <a:round/>
            <a:headEnd type="triangle" w="med" len="lg"/>
            <a:tailEnd type="triangle" w="med" len="lg"/>
          </a:ln>
          <a:effectLst/>
        </p:spPr>
      </p:cxnSp>
      <p:cxnSp>
        <p:nvCxnSpPr>
          <p:cNvPr id="35" name="Straight Connector 34"/>
          <p:cNvCxnSpPr/>
          <p:nvPr/>
        </p:nvCxnSpPr>
        <p:spPr bwMode="auto">
          <a:xfrm>
            <a:off x="4427984" y="2004645"/>
            <a:ext cx="0" cy="504000"/>
          </a:xfrm>
          <a:prstGeom prst="line">
            <a:avLst/>
          </a:prstGeom>
          <a:solidFill>
            <a:schemeClr val="accent1"/>
          </a:solidFill>
          <a:ln w="12700" cap="flat" cmpd="sng" algn="ctr">
            <a:solidFill>
              <a:srgbClr val="FFC000"/>
            </a:solidFill>
            <a:prstDash val="solid"/>
            <a:round/>
            <a:headEnd type="triangle" w="med" len="lg"/>
            <a:tailEnd type="triangle" w="med" len="lg"/>
          </a:ln>
          <a:effectLst/>
        </p:spPr>
      </p:cxnSp>
      <mc:AlternateContent xmlns:mc="http://schemas.openxmlformats.org/markup-compatibility/2006" xmlns:a14="http://schemas.microsoft.com/office/drawing/2010/main">
        <mc:Choice Requires="a14">
          <p:sp>
            <p:nvSpPr>
              <p:cNvPr id="36" name="TextBox 35"/>
              <p:cNvSpPr txBox="1"/>
              <p:nvPr/>
            </p:nvSpPr>
            <p:spPr>
              <a:xfrm>
                <a:off x="2635244" y="2719612"/>
                <a:ext cx="696216" cy="332720"/>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solidFill>
                                <a:schemeClr val="tx1"/>
                              </a:solidFill>
                              <a:latin typeface="Cambria Math" panose="02040503050406030204" pitchFamily="18" charset="0"/>
                              <a:ea typeface="Cambria Math" panose="02040503050406030204" pitchFamily="18" charset="0"/>
                            </a:rPr>
                          </m:ctrlPr>
                        </m:sSubPr>
                        <m:e>
                          <m:r>
                            <a:rPr lang="en-GB" sz="2000" b="0">
                              <a:solidFill>
                                <a:schemeClr val="tx1"/>
                              </a:solidFill>
                              <a:latin typeface="Cambria Math" panose="02040503050406030204" pitchFamily="18" charset="0"/>
                              <a:ea typeface="Cambria Math" panose="02040503050406030204" pitchFamily="18" charset="0"/>
                            </a:rPr>
                            <m:t>𝑤</m:t>
                          </m:r>
                        </m:e>
                        <m:sub>
                          <m:r>
                            <a:rPr lang="en-GB" sz="2000" b="0">
                              <a:solidFill>
                                <a:schemeClr val="tx1"/>
                              </a:solidFill>
                              <a:latin typeface="Cambria Math" panose="02040503050406030204" pitchFamily="18" charset="0"/>
                              <a:ea typeface="Cambria Math" panose="02040503050406030204" pitchFamily="18" charset="0"/>
                            </a:rPr>
                            <m:t>𝑙𝑒𝑔</m:t>
                          </m:r>
                          <m:r>
                            <a:rPr lang="en-GB" sz="2000" b="0" i="1" smtClean="0">
                              <a:solidFill>
                                <a:schemeClr val="tx1"/>
                              </a:solidFill>
                              <a:latin typeface="Cambria Math" panose="02040503050406030204" pitchFamily="18" charset="0"/>
                              <a:ea typeface="Cambria Math" panose="02040503050406030204" pitchFamily="18" charset="0"/>
                            </a:rPr>
                            <m:t>,2</m:t>
                          </m:r>
                        </m:sub>
                      </m:sSub>
                    </m:oMath>
                  </m:oMathPara>
                </a14:m>
                <a:endParaRPr lang="en-GB" b="0" dirty="0"/>
              </a:p>
            </p:txBody>
          </p:sp>
        </mc:Choice>
        <mc:Fallback xmlns="">
          <p:sp>
            <p:nvSpPr>
              <p:cNvPr id="36" name="TextBox 35"/>
              <p:cNvSpPr txBox="1">
                <a:spLocks noRot="1" noChangeAspect="1" noMove="1" noResize="1" noEditPoints="1" noAdjustHandles="1" noChangeArrowheads="1" noChangeShapeType="1" noTextEdit="1"/>
              </p:cNvSpPr>
              <p:nvPr/>
            </p:nvSpPr>
            <p:spPr>
              <a:xfrm>
                <a:off x="2635244" y="2719612"/>
                <a:ext cx="696216" cy="332720"/>
              </a:xfrm>
              <a:prstGeom prst="rect">
                <a:avLst/>
              </a:prstGeom>
              <a:blipFill rotWithShape="0">
                <a:blip r:embed="rId5"/>
                <a:stretch>
                  <a:fillRect l="-8772" b="-25455"/>
                </a:stretch>
              </a:blipFill>
            </p:spPr>
            <p:txBody>
              <a:bodyPr/>
              <a:lstStyle/>
              <a:p>
                <a:r>
                  <a:rPr lang="en-GB">
                    <a:noFill/>
                  </a:rPr>
                  <a:t> </a:t>
                </a:r>
              </a:p>
            </p:txBody>
          </p:sp>
        </mc:Fallback>
      </mc:AlternateContent>
      <p:cxnSp>
        <p:nvCxnSpPr>
          <p:cNvPr id="37" name="Straight Connector 36"/>
          <p:cNvCxnSpPr/>
          <p:nvPr/>
        </p:nvCxnSpPr>
        <p:spPr bwMode="auto">
          <a:xfrm>
            <a:off x="4679242" y="3358061"/>
            <a:ext cx="810000" cy="0"/>
          </a:xfrm>
          <a:prstGeom prst="line">
            <a:avLst/>
          </a:prstGeom>
          <a:solidFill>
            <a:schemeClr val="accent1"/>
          </a:solidFill>
          <a:ln w="12700" cap="flat" cmpd="sng" algn="ctr">
            <a:solidFill>
              <a:srgbClr val="FFC000"/>
            </a:solidFill>
            <a:prstDash val="solid"/>
            <a:round/>
            <a:headEnd type="triangle" w="med" len="lg"/>
            <a:tailEnd type="triangle" w="med" len="lg"/>
          </a:ln>
          <a:effectLst/>
        </p:spPr>
      </p:cxnSp>
      <mc:AlternateContent xmlns:mc="http://schemas.openxmlformats.org/markup-compatibility/2006" xmlns:a14="http://schemas.microsoft.com/office/drawing/2010/main">
        <mc:Choice Requires="a14">
          <p:sp>
            <p:nvSpPr>
              <p:cNvPr id="38" name="TextBox 37"/>
              <p:cNvSpPr txBox="1"/>
              <p:nvPr/>
            </p:nvSpPr>
            <p:spPr>
              <a:xfrm>
                <a:off x="4832267" y="3297006"/>
                <a:ext cx="656975" cy="33143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solidFill>
                                <a:srgbClr val="FFC000"/>
                              </a:solidFill>
                              <a:latin typeface="Cambria Math" panose="02040503050406030204" pitchFamily="18" charset="0"/>
                              <a:ea typeface="Cambria Math" panose="02040503050406030204" pitchFamily="18" charset="0"/>
                            </a:rPr>
                          </m:ctrlPr>
                        </m:sSubPr>
                        <m:e>
                          <m:r>
                            <a:rPr lang="en-GB" sz="2000" b="0">
                              <a:solidFill>
                                <a:srgbClr val="FFC000"/>
                              </a:solidFill>
                              <a:latin typeface="Cambria Math" panose="02040503050406030204" pitchFamily="18" charset="0"/>
                              <a:ea typeface="Cambria Math" panose="02040503050406030204" pitchFamily="18" charset="0"/>
                            </a:rPr>
                            <m:t>𝑤</m:t>
                          </m:r>
                        </m:e>
                        <m:sub>
                          <m:r>
                            <a:rPr lang="en-GB" sz="2000" b="0" i="1" smtClean="0">
                              <a:solidFill>
                                <a:srgbClr val="FFC000"/>
                              </a:solidFill>
                              <a:latin typeface="Cambria Math" panose="02040503050406030204" pitchFamily="18" charset="0"/>
                              <a:ea typeface="Cambria Math" panose="02040503050406030204" pitchFamily="18" charset="0"/>
                            </a:rPr>
                            <m:t>𝑝𝑜𝑙𝑒</m:t>
                          </m:r>
                        </m:sub>
                      </m:sSub>
                    </m:oMath>
                  </m:oMathPara>
                </a14:m>
                <a:endParaRPr lang="en-GB" b="0" dirty="0"/>
              </a:p>
            </p:txBody>
          </p:sp>
        </mc:Choice>
        <mc:Fallback xmlns="">
          <p:sp>
            <p:nvSpPr>
              <p:cNvPr id="38" name="TextBox 37"/>
              <p:cNvSpPr txBox="1">
                <a:spLocks noRot="1" noChangeAspect="1" noMove="1" noResize="1" noEditPoints="1" noAdjustHandles="1" noChangeArrowheads="1" noChangeShapeType="1" noTextEdit="1"/>
              </p:cNvSpPr>
              <p:nvPr/>
            </p:nvSpPr>
            <p:spPr>
              <a:xfrm>
                <a:off x="4832267" y="3297006"/>
                <a:ext cx="656975" cy="331437"/>
              </a:xfrm>
              <a:prstGeom prst="rect">
                <a:avLst/>
              </a:prstGeom>
              <a:blipFill rotWithShape="0">
                <a:blip r:embed="rId6"/>
                <a:stretch>
                  <a:fillRect l="-10280" r="-1869" b="-27778"/>
                </a:stretch>
              </a:blipFill>
            </p:spPr>
            <p:txBody>
              <a:bodyPr/>
              <a:lstStyle/>
              <a:p>
                <a:r>
                  <a:rPr lang="en-GB">
                    <a:noFill/>
                  </a:rPr>
                  <a:t> </a:t>
                </a:r>
              </a:p>
            </p:txBody>
          </p:sp>
        </mc:Fallback>
      </mc:AlternateContent>
      <p:cxnSp>
        <p:nvCxnSpPr>
          <p:cNvPr id="39" name="Straight Connector 38"/>
          <p:cNvCxnSpPr/>
          <p:nvPr/>
        </p:nvCxnSpPr>
        <p:spPr bwMode="auto">
          <a:xfrm>
            <a:off x="5292080" y="2736006"/>
            <a:ext cx="0" cy="504000"/>
          </a:xfrm>
          <a:prstGeom prst="line">
            <a:avLst/>
          </a:prstGeom>
          <a:solidFill>
            <a:schemeClr val="accent1"/>
          </a:solidFill>
          <a:ln w="12700" cap="flat" cmpd="sng" algn="ctr">
            <a:solidFill>
              <a:schemeClr val="tx1"/>
            </a:solidFill>
            <a:prstDash val="solid"/>
            <a:round/>
            <a:headEnd type="triangle" w="med" len="lg"/>
            <a:tailEnd type="triangle" w="med" len="lg"/>
          </a:ln>
          <a:effectLst/>
        </p:spPr>
      </p:cxnSp>
      <p:sp>
        <p:nvSpPr>
          <p:cNvPr id="41" name="TextBox 40"/>
          <p:cNvSpPr txBox="1"/>
          <p:nvPr/>
        </p:nvSpPr>
        <p:spPr>
          <a:xfrm>
            <a:off x="5375850" y="2830192"/>
            <a:ext cx="128240" cy="307777"/>
          </a:xfrm>
          <a:prstGeom prst="rect">
            <a:avLst/>
          </a:prstGeom>
          <a:solidFill>
            <a:srgbClr val="FFFFFF"/>
          </a:solidFill>
        </p:spPr>
        <p:txBody>
          <a:bodyPr wrap="none" lIns="0" tIns="0" rIns="0" bIns="0" rtlCol="0">
            <a:spAutoFit/>
          </a:bodyPr>
          <a:lstStyle/>
          <a:p>
            <a:r>
              <a:rPr lang="en-GB" sz="2000" b="0" dirty="0"/>
              <a:t>h</a:t>
            </a:r>
          </a:p>
        </p:txBody>
      </p:sp>
      <p:sp>
        <p:nvSpPr>
          <p:cNvPr id="4" name="Rectangle 3"/>
          <p:cNvSpPr/>
          <p:nvPr/>
        </p:nvSpPr>
        <p:spPr bwMode="auto">
          <a:xfrm>
            <a:off x="7409866" y="928688"/>
            <a:ext cx="258478" cy="473256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 name="Rectangle 6"/>
          <p:cNvSpPr/>
          <p:nvPr/>
        </p:nvSpPr>
        <p:spPr bwMode="auto">
          <a:xfrm>
            <a:off x="2915816" y="1685032"/>
            <a:ext cx="3744416" cy="2880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 name="Rectangle 31"/>
          <p:cNvSpPr/>
          <p:nvPr/>
        </p:nvSpPr>
        <p:spPr bwMode="auto">
          <a:xfrm>
            <a:off x="6055676" y="1781200"/>
            <a:ext cx="351656" cy="236788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33" name="TextBox 32"/>
              <p:cNvSpPr txBox="1"/>
              <p:nvPr/>
            </p:nvSpPr>
            <p:spPr>
              <a:xfrm>
                <a:off x="4211376" y="1599108"/>
                <a:ext cx="696216" cy="332720"/>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solidFill>
                                <a:schemeClr val="tx1"/>
                              </a:solidFill>
                              <a:latin typeface="Cambria Math" panose="02040503050406030204" pitchFamily="18" charset="0"/>
                              <a:ea typeface="Cambria Math" panose="02040503050406030204" pitchFamily="18" charset="0"/>
                            </a:rPr>
                          </m:ctrlPr>
                        </m:sSubPr>
                        <m:e>
                          <m:r>
                            <a:rPr lang="en-GB" sz="2000" b="0">
                              <a:solidFill>
                                <a:schemeClr val="tx1"/>
                              </a:solidFill>
                              <a:latin typeface="Cambria Math" panose="02040503050406030204" pitchFamily="18" charset="0"/>
                              <a:ea typeface="Cambria Math" panose="02040503050406030204" pitchFamily="18" charset="0"/>
                            </a:rPr>
                            <m:t>𝑤</m:t>
                          </m:r>
                        </m:e>
                        <m:sub>
                          <m:r>
                            <a:rPr lang="en-GB" sz="2000" b="0">
                              <a:solidFill>
                                <a:schemeClr val="tx1"/>
                              </a:solidFill>
                              <a:latin typeface="Cambria Math" panose="02040503050406030204" pitchFamily="18" charset="0"/>
                              <a:ea typeface="Cambria Math" panose="02040503050406030204" pitchFamily="18" charset="0"/>
                            </a:rPr>
                            <m:t>𝑙𝑒𝑔</m:t>
                          </m:r>
                          <m:r>
                            <a:rPr lang="en-GB" sz="2000" b="0" i="1" smtClean="0">
                              <a:solidFill>
                                <a:schemeClr val="tx1"/>
                              </a:solidFill>
                              <a:latin typeface="Cambria Math" panose="02040503050406030204" pitchFamily="18" charset="0"/>
                              <a:ea typeface="Cambria Math" panose="02040503050406030204" pitchFamily="18" charset="0"/>
                            </a:rPr>
                            <m:t>,1</m:t>
                          </m:r>
                        </m:sub>
                      </m:sSub>
                    </m:oMath>
                  </m:oMathPara>
                </a14:m>
                <a:endParaRPr lang="en-GB" b="0" dirty="0"/>
              </a:p>
            </p:txBody>
          </p:sp>
        </mc:Choice>
        <mc:Fallback xmlns="">
          <p:sp>
            <p:nvSpPr>
              <p:cNvPr id="33" name="TextBox 32"/>
              <p:cNvSpPr txBox="1">
                <a:spLocks noRot="1" noChangeAspect="1" noMove="1" noResize="1" noEditPoints="1" noAdjustHandles="1" noChangeArrowheads="1" noChangeShapeType="1" noTextEdit="1"/>
              </p:cNvSpPr>
              <p:nvPr/>
            </p:nvSpPr>
            <p:spPr>
              <a:xfrm>
                <a:off x="4211376" y="1599108"/>
                <a:ext cx="696216" cy="332720"/>
              </a:xfrm>
              <a:prstGeom prst="rect">
                <a:avLst/>
              </a:prstGeom>
              <a:blipFill rotWithShape="0">
                <a:blip r:embed="rId7"/>
                <a:stretch>
                  <a:fillRect l="-9649" b="-254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2894388" y="4640452"/>
                <a:ext cx="2864502" cy="39792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𝑤</m:t>
                          </m:r>
                        </m:e>
                        <m:sub>
                          <m:r>
                            <a:rPr lang="en-GB" b="0" i="1" smtClean="0">
                              <a:latin typeface="Cambria Math" panose="02040503050406030204" pitchFamily="18" charset="0"/>
                              <a:ea typeface="Cambria Math" panose="02040503050406030204" pitchFamily="18" charset="0"/>
                            </a:rPr>
                            <m:t>𝑝𝑜𝑙𝑒</m:t>
                          </m:r>
                        </m:sub>
                      </m:sSub>
                      <m:r>
                        <a:rPr lang="en-GB" b="0" i="1" smtClean="0">
                          <a:latin typeface="Cambria Math" panose="02040503050406030204" pitchFamily="18" charset="0"/>
                          <a:ea typeface="Cambria Math" panose="02040503050406030204" pitchFamily="18" charset="0"/>
                        </a:rPr>
                        <m:t> ≅</m:t>
                      </m:r>
                      <m:sSub>
                        <m:sSubPr>
                          <m:ctrlPr>
                            <a:rPr lang="en-GB" b="0" i="1">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𝑤</m:t>
                          </m:r>
                        </m:e>
                        <m:sub>
                          <m:r>
                            <a:rPr lang="en-GB" b="0" i="1" smtClean="0">
                              <a:latin typeface="Cambria Math" panose="02040503050406030204" pitchFamily="18" charset="0"/>
                              <a:ea typeface="Cambria Math" panose="02040503050406030204" pitchFamily="18" charset="0"/>
                            </a:rPr>
                            <m:t>𝐺𝐹𝑅</m:t>
                          </m:r>
                        </m:sub>
                      </m:sSub>
                      <m:r>
                        <a:rPr lang="en-GB" b="0" i="1" smtClean="0">
                          <a:latin typeface="Cambria Math" panose="02040503050406030204" pitchFamily="18" charset="0"/>
                          <a:ea typeface="Cambria Math" panose="02040503050406030204" pitchFamily="18" charset="0"/>
                        </a:rPr>
                        <m:t>+2.5</m:t>
                      </m:r>
                      <m:r>
                        <a:rPr lang="en-GB" b="0" i="1" smtClean="0">
                          <a:latin typeface="Cambria Math" panose="02040503050406030204" pitchFamily="18" charset="0"/>
                          <a:ea typeface="Cambria Math" panose="02040503050406030204" pitchFamily="18" charset="0"/>
                        </a:rPr>
                        <m:t>h</m:t>
                      </m:r>
                    </m:oMath>
                  </m:oMathPara>
                </a14:m>
                <a:br>
                  <a:rPr lang="en-GB" b="0" i="1" dirty="0">
                    <a:latin typeface="Cambria Math" panose="02040503050406030204" pitchFamily="18" charset="0"/>
                  </a:rPr>
                </a:br>
                <a:endParaRPr lang="en-GB" b="0" dirty="0"/>
              </a:p>
            </p:txBody>
          </p:sp>
        </mc:Choice>
        <mc:Fallback xmlns="">
          <p:sp>
            <p:nvSpPr>
              <p:cNvPr id="20" name="TextBox 19"/>
              <p:cNvSpPr txBox="1">
                <a:spLocks noRot="1" noChangeAspect="1" noMove="1" noResize="1" noEditPoints="1" noAdjustHandles="1" noChangeArrowheads="1" noChangeShapeType="1" noTextEdit="1"/>
              </p:cNvSpPr>
              <p:nvPr/>
            </p:nvSpPr>
            <p:spPr>
              <a:xfrm>
                <a:off x="2894388" y="4640452"/>
                <a:ext cx="2864502" cy="397929"/>
              </a:xfrm>
              <a:prstGeom prst="rect">
                <a:avLst/>
              </a:prstGeom>
              <a:blipFill rotWithShape="0">
                <a:blip r:embed="rId8"/>
                <a:stretch>
                  <a:fillRect l="-2766" r="-426" b="-24242"/>
                </a:stretch>
              </a:blipFill>
            </p:spPr>
            <p:txBody>
              <a:bodyPr/>
              <a:lstStyle/>
              <a:p>
                <a:r>
                  <a:rPr lang="en-GB">
                    <a:noFill/>
                  </a:rPr>
                  <a:t> </a:t>
                </a:r>
              </a:p>
            </p:txBody>
          </p:sp>
        </mc:Fallback>
      </mc:AlternateContent>
    </p:spTree>
    <p:extLst>
      <p:ext uri="{BB962C8B-B14F-4D97-AF65-F5344CB8AC3E}">
        <p14:creationId xmlns:p14="http://schemas.microsoft.com/office/powerpoint/2010/main" val="32993698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Ampere-turns are a linear function of the gap and of the B field (at least up to saturation)</a:t>
            </a:r>
          </a:p>
        </p:txBody>
      </p:sp>
      <mc:AlternateContent xmlns:mc="http://schemas.openxmlformats.org/markup-compatibility/2006" xmlns:a14="http://schemas.microsoft.com/office/drawing/2010/main">
        <mc:Choice Requires="a14">
          <p:sp>
            <p:nvSpPr>
              <p:cNvPr id="32" name="TextBox 31"/>
              <p:cNvSpPr txBox="1"/>
              <p:nvPr/>
            </p:nvSpPr>
            <p:spPr>
              <a:xfrm>
                <a:off x="1619672" y="4322918"/>
                <a:ext cx="6009722" cy="968791"/>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nary>
                        <m:naryPr>
                          <m:chr m:val="∮"/>
                          <m:limLoc m:val="undOvr"/>
                          <m:subHide m:val="on"/>
                          <m:supHide m:val="on"/>
                          <m:ctrlPr>
                            <a:rPr lang="en-GB" b="0" i="1" smtClean="0">
                              <a:latin typeface="Cambria Math" panose="02040503050406030204" pitchFamily="18" charset="0"/>
                              <a:ea typeface="Cambria Math" panose="02040503050406030204" pitchFamily="18" charset="0"/>
                            </a:rPr>
                          </m:ctrlPr>
                        </m:naryPr>
                        <m:sub/>
                        <m:sup/>
                        <m:e>
                          <m:acc>
                            <m:accPr>
                              <m:chr m:val="⃗"/>
                              <m:ctrlPr>
                                <a:rPr lang="en-GB" b="0" i="1" smtClean="0">
                                  <a:latin typeface="Cambria Math" panose="02040503050406030204" pitchFamily="18" charset="0"/>
                                  <a:ea typeface="Cambria Math" panose="02040503050406030204" pitchFamily="18" charset="0"/>
                                </a:rPr>
                              </m:ctrlPr>
                            </m:accPr>
                            <m:e>
                              <m:r>
                                <a:rPr lang="en-GB" b="0" i="1" smtClean="0">
                                  <a:latin typeface="Cambria Math" panose="02040503050406030204" pitchFamily="18" charset="0"/>
                                  <a:ea typeface="Cambria Math" panose="02040503050406030204" pitchFamily="18" charset="0"/>
                                </a:rPr>
                                <m:t>𝐻</m:t>
                              </m:r>
                            </m:e>
                          </m:acc>
                          <m:r>
                            <a:rPr lang="en-GB" b="0" i="1" smtClean="0">
                              <a:latin typeface="Cambria Math" panose="02040503050406030204" pitchFamily="18" charset="0"/>
                              <a:ea typeface="Cambria Math" panose="02040503050406030204" pitchFamily="18" charset="0"/>
                            </a:rPr>
                            <m:t>∙</m:t>
                          </m:r>
                          <m:acc>
                            <m:accPr>
                              <m:chr m:val="⃗"/>
                              <m:ctrlPr>
                                <a:rPr lang="en-GB" b="0" i="1">
                                  <a:latin typeface="Cambria Math" panose="02040503050406030204" pitchFamily="18" charset="0"/>
                                  <a:ea typeface="Cambria Math" panose="02040503050406030204" pitchFamily="18" charset="0"/>
                                </a:rPr>
                              </m:ctrlPr>
                            </m:accPr>
                            <m:e>
                              <m:r>
                                <a:rPr lang="en-GB" b="0" i="1" smtClean="0">
                                  <a:latin typeface="Cambria Math" panose="02040503050406030204" pitchFamily="18" charset="0"/>
                                  <a:ea typeface="Cambria Math" panose="02040503050406030204" pitchFamily="18" charset="0"/>
                                </a:rPr>
                                <m:t>𝑑𝑙</m:t>
                              </m:r>
                            </m:e>
                          </m:acc>
                          <m:r>
                            <a:rPr lang="en-GB" b="0" i="1" smtClean="0">
                              <a:latin typeface="Cambria Math" panose="02040503050406030204" pitchFamily="18" charset="0"/>
                              <a:ea typeface="Cambria Math" panose="02040503050406030204" pitchFamily="18" charset="0"/>
                            </a:rPr>
                            <m:t>=</m:t>
                          </m:r>
                        </m:e>
                      </m:nary>
                      <m:f>
                        <m:fPr>
                          <m:ctrlPr>
                            <a:rPr lang="en-GB" b="0" i="1" smtClean="0">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a:latin typeface="Cambria Math" panose="02040503050406030204" pitchFamily="18" charset="0"/>
                                  <a:ea typeface="Cambria Math" panose="02040503050406030204" pitchFamily="18" charset="0"/>
                                </a:rPr>
                                <m:t>𝐹𝑒</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𝑟</m:t>
                              </m:r>
                            </m:sub>
                          </m:sSub>
                        </m:den>
                      </m:f>
                      <m:r>
                        <a:rPr lang="en-GB" b="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𝑔𝑎𝑝</m:t>
                              </m:r>
                            </m:sub>
                          </m:sSub>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h</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a:latin typeface="Cambria Math" panose="02040503050406030204" pitchFamily="18" charset="0"/>
                                  <a:ea typeface="Cambria Math" panose="02040503050406030204" pitchFamily="18" charset="0"/>
                                </a:rPr>
                                <m:t>𝑔𝑎𝑝</m:t>
                              </m:r>
                            </m:sub>
                          </m:sSub>
                          <m:r>
                            <a:rPr lang="en-GB" b="0" i="1" smtClean="0">
                              <a:latin typeface="Cambria Math" panose="02040503050406030204" pitchFamily="18" charset="0"/>
                              <a:ea typeface="Cambria Math" panose="02040503050406030204" pitchFamily="18" charset="0"/>
                            </a:rPr>
                            <m:t>h</m:t>
                          </m:r>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oMath>
                  </m:oMathPara>
                </a14:m>
                <a:br>
                  <a:rPr lang="en-GB" b="0" i="1" dirty="0">
                    <a:latin typeface="Cambria Math" panose="02040503050406030204" pitchFamily="18" charset="0"/>
                  </a:rPr>
                </a:br>
                <a:endParaRPr lang="en-GB" b="0" dirty="0"/>
              </a:p>
            </p:txBody>
          </p:sp>
        </mc:Choice>
        <mc:Fallback xmlns="">
          <p:sp>
            <p:nvSpPr>
              <p:cNvPr id="32" name="TextBox 31"/>
              <p:cNvSpPr txBox="1">
                <a:spLocks noRot="1" noChangeAspect="1" noMove="1" noResize="1" noEditPoints="1" noAdjustHandles="1" noChangeArrowheads="1" noChangeShapeType="1" noTextEdit="1"/>
              </p:cNvSpPr>
              <p:nvPr/>
            </p:nvSpPr>
            <p:spPr>
              <a:xfrm>
                <a:off x="1619672" y="4322918"/>
                <a:ext cx="6009722" cy="968791"/>
              </a:xfrm>
              <a:prstGeom prst="rect">
                <a:avLst/>
              </a:prstGeom>
              <a:blipFill rotWithShape="0">
                <a:blip r:embed="rId3"/>
                <a:stretch>
                  <a:fillRect/>
                </a:stretch>
              </a:blipFill>
            </p:spPr>
            <p:txBody>
              <a:bodyPr/>
              <a:lstStyle/>
              <a:p>
                <a:r>
                  <a:rPr lang="en-GB">
                    <a:noFill/>
                  </a:rPr>
                  <a:t> </a:t>
                </a:r>
              </a:p>
            </p:txBody>
          </p:sp>
        </mc:Fallback>
      </mc:AlternateContent>
      <p:grpSp>
        <p:nvGrpSpPr>
          <p:cNvPr id="37" name="Group 36"/>
          <p:cNvGrpSpPr>
            <a:grpSpLocks noChangeAspect="1"/>
          </p:cNvGrpSpPr>
          <p:nvPr/>
        </p:nvGrpSpPr>
        <p:grpSpPr>
          <a:xfrm>
            <a:off x="2708909" y="1412777"/>
            <a:ext cx="3373783" cy="2304255"/>
            <a:chOff x="2094706" y="946740"/>
            <a:chExt cx="5120896" cy="3497513"/>
          </a:xfrm>
        </p:grpSpPr>
        <p:grpSp>
          <p:nvGrpSpPr>
            <p:cNvPr id="31" name="Group 30"/>
            <p:cNvGrpSpPr/>
            <p:nvPr/>
          </p:nvGrpSpPr>
          <p:grpSpPr>
            <a:xfrm>
              <a:off x="2094706" y="946740"/>
              <a:ext cx="4781550" cy="3497513"/>
              <a:chOff x="1374626" y="946740"/>
              <a:chExt cx="4781550" cy="3497513"/>
            </a:xfrm>
          </p:grpSpPr>
          <p:pic>
            <p:nvPicPr>
              <p:cNvPr id="20" name="Picture 19"/>
              <p:cNvPicPr>
                <a:picLocks noChangeAspect="1"/>
              </p:cNvPicPr>
              <p:nvPr/>
            </p:nvPicPr>
            <p:blipFill rotWithShape="1">
              <a:blip r:embed="rId4">
                <a:clrChange>
                  <a:clrFrom>
                    <a:srgbClr val="B2B2B2"/>
                  </a:clrFrom>
                  <a:clrTo>
                    <a:srgbClr val="B2B2B2">
                      <a:alpha val="0"/>
                    </a:srgbClr>
                  </a:clrTo>
                </a:clrChange>
                <a:extLst>
                  <a:ext uri="{28A0092B-C50C-407E-A947-70E740481C1C}">
                    <a14:useLocalDpi xmlns:a14="http://schemas.microsoft.com/office/drawing/2010/main" val="0"/>
                  </a:ext>
                </a:extLst>
              </a:blip>
              <a:srcRect l="33463" t="18064" r="32676" b="26468"/>
              <a:stretch/>
            </p:blipFill>
            <p:spPr>
              <a:xfrm flipH="1">
                <a:off x="1486741" y="1127487"/>
                <a:ext cx="4258988" cy="3237618"/>
              </a:xfrm>
              <a:prstGeom prst="rect">
                <a:avLst/>
              </a:prstGeom>
            </p:spPr>
          </p:pic>
          <p:cxnSp>
            <p:nvCxnSpPr>
              <p:cNvPr id="21" name="Straight Connector 20"/>
              <p:cNvCxnSpPr/>
              <p:nvPr/>
            </p:nvCxnSpPr>
            <p:spPr bwMode="auto">
              <a:xfrm flipH="1">
                <a:off x="4237205" y="2384423"/>
                <a:ext cx="0" cy="702000"/>
              </a:xfrm>
              <a:prstGeom prst="line">
                <a:avLst/>
              </a:prstGeom>
              <a:solidFill>
                <a:schemeClr val="accent1"/>
              </a:solidFill>
              <a:ln w="19050" cap="flat" cmpd="sng" algn="ctr">
                <a:solidFill>
                  <a:srgbClr val="FFC000"/>
                </a:solidFill>
                <a:prstDash val="solid"/>
                <a:round/>
                <a:headEnd type="none" w="med" len="med"/>
                <a:tailEnd type="none" w="med" len="med"/>
              </a:ln>
              <a:effectLst/>
            </p:spPr>
          </p:cxnSp>
          <p:sp>
            <p:nvSpPr>
              <p:cNvPr id="27" name="Freeform 26"/>
              <p:cNvSpPr/>
              <p:nvPr/>
            </p:nvSpPr>
            <p:spPr bwMode="auto">
              <a:xfrm>
                <a:off x="2164740" y="1606514"/>
                <a:ext cx="2080235" cy="1130336"/>
              </a:xfrm>
              <a:custGeom>
                <a:avLst/>
                <a:gdLst>
                  <a:gd name="connsiteX0" fmla="*/ 2080235 w 2080235"/>
                  <a:gd name="connsiteY0" fmla="*/ 771561 h 1130336"/>
                  <a:gd name="connsiteX1" fmla="*/ 2010385 w 2080235"/>
                  <a:gd name="connsiteY1" fmla="*/ 635036 h 1130336"/>
                  <a:gd name="connsiteX2" fmla="*/ 1953235 w 2080235"/>
                  <a:gd name="connsiteY2" fmla="*/ 520736 h 1130336"/>
                  <a:gd name="connsiteX3" fmla="*/ 1870685 w 2080235"/>
                  <a:gd name="connsiteY3" fmla="*/ 371511 h 1130336"/>
                  <a:gd name="connsiteX4" fmla="*/ 1791310 w 2080235"/>
                  <a:gd name="connsiteY4" fmla="*/ 244511 h 1130336"/>
                  <a:gd name="connsiteX5" fmla="*/ 1699235 w 2080235"/>
                  <a:gd name="connsiteY5" fmla="*/ 152436 h 1130336"/>
                  <a:gd name="connsiteX6" fmla="*/ 1575410 w 2080235"/>
                  <a:gd name="connsiteY6" fmla="*/ 73061 h 1130336"/>
                  <a:gd name="connsiteX7" fmla="*/ 1413485 w 2080235"/>
                  <a:gd name="connsiteY7" fmla="*/ 28611 h 1130336"/>
                  <a:gd name="connsiteX8" fmla="*/ 1003910 w 2080235"/>
                  <a:gd name="connsiteY8" fmla="*/ 9561 h 1130336"/>
                  <a:gd name="connsiteX9" fmla="*/ 730860 w 2080235"/>
                  <a:gd name="connsiteY9" fmla="*/ 36 h 1130336"/>
                  <a:gd name="connsiteX10" fmla="*/ 591160 w 2080235"/>
                  <a:gd name="connsiteY10" fmla="*/ 12736 h 1130336"/>
                  <a:gd name="connsiteX11" fmla="*/ 457810 w 2080235"/>
                  <a:gd name="connsiteY11" fmla="*/ 38136 h 1130336"/>
                  <a:gd name="connsiteX12" fmla="*/ 340335 w 2080235"/>
                  <a:gd name="connsiteY12" fmla="*/ 88936 h 1130336"/>
                  <a:gd name="connsiteX13" fmla="*/ 241910 w 2080235"/>
                  <a:gd name="connsiteY13" fmla="*/ 168311 h 1130336"/>
                  <a:gd name="connsiteX14" fmla="*/ 178410 w 2080235"/>
                  <a:gd name="connsiteY14" fmla="*/ 241336 h 1130336"/>
                  <a:gd name="connsiteX15" fmla="*/ 133960 w 2080235"/>
                  <a:gd name="connsiteY15" fmla="*/ 327061 h 1130336"/>
                  <a:gd name="connsiteX16" fmla="*/ 95860 w 2080235"/>
                  <a:gd name="connsiteY16" fmla="*/ 431836 h 1130336"/>
                  <a:gd name="connsiteX17" fmla="*/ 57760 w 2080235"/>
                  <a:gd name="connsiteY17" fmla="*/ 555661 h 1130336"/>
                  <a:gd name="connsiteX18" fmla="*/ 29185 w 2080235"/>
                  <a:gd name="connsiteY18" fmla="*/ 708061 h 1130336"/>
                  <a:gd name="connsiteX19" fmla="*/ 13310 w 2080235"/>
                  <a:gd name="connsiteY19" fmla="*/ 831886 h 1130336"/>
                  <a:gd name="connsiteX20" fmla="*/ 6960 w 2080235"/>
                  <a:gd name="connsiteY20" fmla="*/ 933486 h 1130336"/>
                  <a:gd name="connsiteX21" fmla="*/ 610 w 2080235"/>
                  <a:gd name="connsiteY21" fmla="*/ 1019211 h 1130336"/>
                  <a:gd name="connsiteX22" fmla="*/ 610 w 2080235"/>
                  <a:gd name="connsiteY22" fmla="*/ 1130336 h 1130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80235" h="1130336">
                    <a:moveTo>
                      <a:pt x="2080235" y="771561"/>
                    </a:moveTo>
                    <a:lnTo>
                      <a:pt x="2010385" y="635036"/>
                    </a:lnTo>
                    <a:cubicBezTo>
                      <a:pt x="1989218" y="593232"/>
                      <a:pt x="1976518" y="564657"/>
                      <a:pt x="1953235" y="520736"/>
                    </a:cubicBezTo>
                    <a:cubicBezTo>
                      <a:pt x="1929952" y="476815"/>
                      <a:pt x="1897673" y="417549"/>
                      <a:pt x="1870685" y="371511"/>
                    </a:cubicBezTo>
                    <a:cubicBezTo>
                      <a:pt x="1843697" y="325473"/>
                      <a:pt x="1819885" y="281023"/>
                      <a:pt x="1791310" y="244511"/>
                    </a:cubicBezTo>
                    <a:cubicBezTo>
                      <a:pt x="1762735" y="207999"/>
                      <a:pt x="1735218" y="181011"/>
                      <a:pt x="1699235" y="152436"/>
                    </a:cubicBezTo>
                    <a:cubicBezTo>
                      <a:pt x="1663252" y="123861"/>
                      <a:pt x="1623035" y="93698"/>
                      <a:pt x="1575410" y="73061"/>
                    </a:cubicBezTo>
                    <a:cubicBezTo>
                      <a:pt x="1527785" y="52423"/>
                      <a:pt x="1508735" y="39194"/>
                      <a:pt x="1413485" y="28611"/>
                    </a:cubicBezTo>
                    <a:cubicBezTo>
                      <a:pt x="1318235" y="18028"/>
                      <a:pt x="1003910" y="9561"/>
                      <a:pt x="1003910" y="9561"/>
                    </a:cubicBezTo>
                    <a:cubicBezTo>
                      <a:pt x="890139" y="4799"/>
                      <a:pt x="799652" y="-493"/>
                      <a:pt x="730860" y="36"/>
                    </a:cubicBezTo>
                    <a:cubicBezTo>
                      <a:pt x="662068" y="565"/>
                      <a:pt x="636668" y="6386"/>
                      <a:pt x="591160" y="12736"/>
                    </a:cubicBezTo>
                    <a:cubicBezTo>
                      <a:pt x="545652" y="19086"/>
                      <a:pt x="499614" y="25436"/>
                      <a:pt x="457810" y="38136"/>
                    </a:cubicBezTo>
                    <a:cubicBezTo>
                      <a:pt x="416006" y="50836"/>
                      <a:pt x="376318" y="67240"/>
                      <a:pt x="340335" y="88936"/>
                    </a:cubicBezTo>
                    <a:cubicBezTo>
                      <a:pt x="304352" y="110632"/>
                      <a:pt x="268897" y="142911"/>
                      <a:pt x="241910" y="168311"/>
                    </a:cubicBezTo>
                    <a:cubicBezTo>
                      <a:pt x="214922" y="193711"/>
                      <a:pt x="196402" y="214878"/>
                      <a:pt x="178410" y="241336"/>
                    </a:cubicBezTo>
                    <a:cubicBezTo>
                      <a:pt x="160418" y="267794"/>
                      <a:pt x="147718" y="295311"/>
                      <a:pt x="133960" y="327061"/>
                    </a:cubicBezTo>
                    <a:cubicBezTo>
                      <a:pt x="120202" y="358811"/>
                      <a:pt x="108560" y="393736"/>
                      <a:pt x="95860" y="431836"/>
                    </a:cubicBezTo>
                    <a:cubicBezTo>
                      <a:pt x="83160" y="469936"/>
                      <a:pt x="68872" y="509624"/>
                      <a:pt x="57760" y="555661"/>
                    </a:cubicBezTo>
                    <a:cubicBezTo>
                      <a:pt x="46648" y="601698"/>
                      <a:pt x="36593" y="662023"/>
                      <a:pt x="29185" y="708061"/>
                    </a:cubicBezTo>
                    <a:cubicBezTo>
                      <a:pt x="21777" y="754098"/>
                      <a:pt x="17014" y="794315"/>
                      <a:pt x="13310" y="831886"/>
                    </a:cubicBezTo>
                    <a:cubicBezTo>
                      <a:pt x="9606" y="869457"/>
                      <a:pt x="9077" y="902265"/>
                      <a:pt x="6960" y="933486"/>
                    </a:cubicBezTo>
                    <a:cubicBezTo>
                      <a:pt x="4843" y="964707"/>
                      <a:pt x="1668" y="986403"/>
                      <a:pt x="610" y="1019211"/>
                    </a:cubicBezTo>
                    <a:cubicBezTo>
                      <a:pt x="-448" y="1052019"/>
                      <a:pt x="81" y="1091177"/>
                      <a:pt x="610" y="1130336"/>
                    </a:cubicBezTo>
                  </a:path>
                </a:pathLst>
              </a:custGeom>
              <a:noFill/>
              <a:ln w="1905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8" name="Freeform 27"/>
              <p:cNvSpPr/>
              <p:nvPr/>
            </p:nvSpPr>
            <p:spPr bwMode="auto">
              <a:xfrm flipV="1">
                <a:off x="2164740" y="2738423"/>
                <a:ext cx="2080235" cy="1130336"/>
              </a:xfrm>
              <a:custGeom>
                <a:avLst/>
                <a:gdLst>
                  <a:gd name="connsiteX0" fmla="*/ 2080235 w 2080235"/>
                  <a:gd name="connsiteY0" fmla="*/ 771561 h 1130336"/>
                  <a:gd name="connsiteX1" fmla="*/ 2010385 w 2080235"/>
                  <a:gd name="connsiteY1" fmla="*/ 635036 h 1130336"/>
                  <a:gd name="connsiteX2" fmla="*/ 1953235 w 2080235"/>
                  <a:gd name="connsiteY2" fmla="*/ 520736 h 1130336"/>
                  <a:gd name="connsiteX3" fmla="*/ 1870685 w 2080235"/>
                  <a:gd name="connsiteY3" fmla="*/ 371511 h 1130336"/>
                  <a:gd name="connsiteX4" fmla="*/ 1791310 w 2080235"/>
                  <a:gd name="connsiteY4" fmla="*/ 244511 h 1130336"/>
                  <a:gd name="connsiteX5" fmla="*/ 1699235 w 2080235"/>
                  <a:gd name="connsiteY5" fmla="*/ 152436 h 1130336"/>
                  <a:gd name="connsiteX6" fmla="*/ 1575410 w 2080235"/>
                  <a:gd name="connsiteY6" fmla="*/ 73061 h 1130336"/>
                  <a:gd name="connsiteX7" fmla="*/ 1413485 w 2080235"/>
                  <a:gd name="connsiteY7" fmla="*/ 28611 h 1130336"/>
                  <a:gd name="connsiteX8" fmla="*/ 1003910 w 2080235"/>
                  <a:gd name="connsiteY8" fmla="*/ 9561 h 1130336"/>
                  <a:gd name="connsiteX9" fmla="*/ 730860 w 2080235"/>
                  <a:gd name="connsiteY9" fmla="*/ 36 h 1130336"/>
                  <a:gd name="connsiteX10" fmla="*/ 591160 w 2080235"/>
                  <a:gd name="connsiteY10" fmla="*/ 12736 h 1130336"/>
                  <a:gd name="connsiteX11" fmla="*/ 457810 w 2080235"/>
                  <a:gd name="connsiteY11" fmla="*/ 38136 h 1130336"/>
                  <a:gd name="connsiteX12" fmla="*/ 340335 w 2080235"/>
                  <a:gd name="connsiteY12" fmla="*/ 88936 h 1130336"/>
                  <a:gd name="connsiteX13" fmla="*/ 241910 w 2080235"/>
                  <a:gd name="connsiteY13" fmla="*/ 168311 h 1130336"/>
                  <a:gd name="connsiteX14" fmla="*/ 178410 w 2080235"/>
                  <a:gd name="connsiteY14" fmla="*/ 241336 h 1130336"/>
                  <a:gd name="connsiteX15" fmla="*/ 133960 w 2080235"/>
                  <a:gd name="connsiteY15" fmla="*/ 327061 h 1130336"/>
                  <a:gd name="connsiteX16" fmla="*/ 95860 w 2080235"/>
                  <a:gd name="connsiteY16" fmla="*/ 431836 h 1130336"/>
                  <a:gd name="connsiteX17" fmla="*/ 57760 w 2080235"/>
                  <a:gd name="connsiteY17" fmla="*/ 555661 h 1130336"/>
                  <a:gd name="connsiteX18" fmla="*/ 29185 w 2080235"/>
                  <a:gd name="connsiteY18" fmla="*/ 708061 h 1130336"/>
                  <a:gd name="connsiteX19" fmla="*/ 13310 w 2080235"/>
                  <a:gd name="connsiteY19" fmla="*/ 831886 h 1130336"/>
                  <a:gd name="connsiteX20" fmla="*/ 6960 w 2080235"/>
                  <a:gd name="connsiteY20" fmla="*/ 933486 h 1130336"/>
                  <a:gd name="connsiteX21" fmla="*/ 610 w 2080235"/>
                  <a:gd name="connsiteY21" fmla="*/ 1019211 h 1130336"/>
                  <a:gd name="connsiteX22" fmla="*/ 610 w 2080235"/>
                  <a:gd name="connsiteY22" fmla="*/ 1130336 h 1130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80235" h="1130336">
                    <a:moveTo>
                      <a:pt x="2080235" y="771561"/>
                    </a:moveTo>
                    <a:lnTo>
                      <a:pt x="2010385" y="635036"/>
                    </a:lnTo>
                    <a:cubicBezTo>
                      <a:pt x="1989218" y="593232"/>
                      <a:pt x="1976518" y="564657"/>
                      <a:pt x="1953235" y="520736"/>
                    </a:cubicBezTo>
                    <a:cubicBezTo>
                      <a:pt x="1929952" y="476815"/>
                      <a:pt x="1897673" y="417549"/>
                      <a:pt x="1870685" y="371511"/>
                    </a:cubicBezTo>
                    <a:cubicBezTo>
                      <a:pt x="1843697" y="325473"/>
                      <a:pt x="1819885" y="281023"/>
                      <a:pt x="1791310" y="244511"/>
                    </a:cubicBezTo>
                    <a:cubicBezTo>
                      <a:pt x="1762735" y="207999"/>
                      <a:pt x="1735218" y="181011"/>
                      <a:pt x="1699235" y="152436"/>
                    </a:cubicBezTo>
                    <a:cubicBezTo>
                      <a:pt x="1663252" y="123861"/>
                      <a:pt x="1623035" y="93698"/>
                      <a:pt x="1575410" y="73061"/>
                    </a:cubicBezTo>
                    <a:cubicBezTo>
                      <a:pt x="1527785" y="52423"/>
                      <a:pt x="1508735" y="39194"/>
                      <a:pt x="1413485" y="28611"/>
                    </a:cubicBezTo>
                    <a:cubicBezTo>
                      <a:pt x="1318235" y="18028"/>
                      <a:pt x="1003910" y="9561"/>
                      <a:pt x="1003910" y="9561"/>
                    </a:cubicBezTo>
                    <a:cubicBezTo>
                      <a:pt x="890139" y="4799"/>
                      <a:pt x="799652" y="-493"/>
                      <a:pt x="730860" y="36"/>
                    </a:cubicBezTo>
                    <a:cubicBezTo>
                      <a:pt x="662068" y="565"/>
                      <a:pt x="636668" y="6386"/>
                      <a:pt x="591160" y="12736"/>
                    </a:cubicBezTo>
                    <a:cubicBezTo>
                      <a:pt x="545652" y="19086"/>
                      <a:pt x="499614" y="25436"/>
                      <a:pt x="457810" y="38136"/>
                    </a:cubicBezTo>
                    <a:cubicBezTo>
                      <a:pt x="416006" y="50836"/>
                      <a:pt x="376318" y="67240"/>
                      <a:pt x="340335" y="88936"/>
                    </a:cubicBezTo>
                    <a:cubicBezTo>
                      <a:pt x="304352" y="110632"/>
                      <a:pt x="268897" y="142911"/>
                      <a:pt x="241910" y="168311"/>
                    </a:cubicBezTo>
                    <a:cubicBezTo>
                      <a:pt x="214922" y="193711"/>
                      <a:pt x="196402" y="214878"/>
                      <a:pt x="178410" y="241336"/>
                    </a:cubicBezTo>
                    <a:cubicBezTo>
                      <a:pt x="160418" y="267794"/>
                      <a:pt x="147718" y="295311"/>
                      <a:pt x="133960" y="327061"/>
                    </a:cubicBezTo>
                    <a:cubicBezTo>
                      <a:pt x="120202" y="358811"/>
                      <a:pt x="108560" y="393736"/>
                      <a:pt x="95860" y="431836"/>
                    </a:cubicBezTo>
                    <a:cubicBezTo>
                      <a:pt x="83160" y="469936"/>
                      <a:pt x="68872" y="509624"/>
                      <a:pt x="57760" y="555661"/>
                    </a:cubicBezTo>
                    <a:cubicBezTo>
                      <a:pt x="46648" y="601698"/>
                      <a:pt x="36593" y="662023"/>
                      <a:pt x="29185" y="708061"/>
                    </a:cubicBezTo>
                    <a:cubicBezTo>
                      <a:pt x="21777" y="754098"/>
                      <a:pt x="17014" y="794315"/>
                      <a:pt x="13310" y="831886"/>
                    </a:cubicBezTo>
                    <a:cubicBezTo>
                      <a:pt x="9606" y="869457"/>
                      <a:pt x="9077" y="902265"/>
                      <a:pt x="6960" y="933486"/>
                    </a:cubicBezTo>
                    <a:cubicBezTo>
                      <a:pt x="4843" y="964707"/>
                      <a:pt x="1668" y="986403"/>
                      <a:pt x="610" y="1019211"/>
                    </a:cubicBezTo>
                    <a:cubicBezTo>
                      <a:pt x="-448" y="1052019"/>
                      <a:pt x="81" y="1091177"/>
                      <a:pt x="610" y="1130336"/>
                    </a:cubicBezTo>
                  </a:path>
                </a:pathLst>
              </a:custGeom>
              <a:noFill/>
              <a:ln w="1905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9" name="Rectangle 28"/>
              <p:cNvSpPr/>
              <p:nvPr/>
            </p:nvSpPr>
            <p:spPr bwMode="auto">
              <a:xfrm>
                <a:off x="1374626" y="1059121"/>
                <a:ext cx="4781550" cy="11408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 name="Rectangle 29"/>
              <p:cNvSpPr/>
              <p:nvPr/>
            </p:nvSpPr>
            <p:spPr bwMode="auto">
              <a:xfrm>
                <a:off x="5662603" y="946740"/>
                <a:ext cx="266431" cy="3497513"/>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33" name="TextBox 32"/>
            <p:cNvSpPr txBox="1"/>
            <p:nvPr/>
          </p:nvSpPr>
          <p:spPr>
            <a:xfrm>
              <a:off x="5439152" y="2550757"/>
              <a:ext cx="194649" cy="467159"/>
            </a:xfrm>
            <a:prstGeom prst="rect">
              <a:avLst/>
            </a:prstGeom>
            <a:solidFill>
              <a:srgbClr val="FFFFFF"/>
            </a:solidFill>
          </p:spPr>
          <p:txBody>
            <a:bodyPr wrap="none" lIns="0" tIns="0" rIns="0" bIns="0" rtlCol="0">
              <a:spAutoFit/>
            </a:bodyPr>
            <a:lstStyle/>
            <a:p>
              <a:r>
                <a:rPr lang="en-GB" sz="2000" b="0" dirty="0"/>
                <a:t>h</a:t>
              </a:r>
            </a:p>
          </p:txBody>
        </p:sp>
        <p:cxnSp>
          <p:nvCxnSpPr>
            <p:cNvPr id="34" name="Straight Connector 33"/>
            <p:cNvCxnSpPr/>
            <p:nvPr/>
          </p:nvCxnSpPr>
          <p:spPr bwMode="auto">
            <a:xfrm>
              <a:off x="5330180" y="2368018"/>
              <a:ext cx="0" cy="720000"/>
            </a:xfrm>
            <a:prstGeom prst="line">
              <a:avLst/>
            </a:prstGeom>
            <a:solidFill>
              <a:schemeClr val="accent1"/>
            </a:solidFill>
            <a:ln w="12700" cap="flat" cmpd="sng" algn="ctr">
              <a:solidFill>
                <a:schemeClr val="tx1"/>
              </a:solidFill>
              <a:prstDash val="solid"/>
              <a:round/>
              <a:headEnd type="triangle" w="med" len="lg"/>
              <a:tailEnd type="triangle" w="med" len="lg"/>
            </a:ln>
            <a:effectLst/>
          </p:spPr>
        </p:cxnSp>
        <p:sp>
          <p:nvSpPr>
            <p:cNvPr id="35" name="TextBox 34"/>
            <p:cNvSpPr txBox="1"/>
            <p:nvPr/>
          </p:nvSpPr>
          <p:spPr>
            <a:xfrm>
              <a:off x="6417539" y="1987017"/>
              <a:ext cx="798063" cy="467159"/>
            </a:xfrm>
            <a:prstGeom prst="rect">
              <a:avLst/>
            </a:prstGeom>
            <a:solidFill>
              <a:srgbClr val="FFFFFF"/>
            </a:solidFill>
          </p:spPr>
          <p:txBody>
            <a:bodyPr wrap="none" lIns="0" tIns="0" rIns="0" bIns="0" rtlCol="0">
              <a:spAutoFit/>
            </a:bodyPr>
            <a:lstStyle/>
            <a:p>
              <a:r>
                <a:rPr lang="en-GB" sz="2000" b="0" dirty="0">
                  <a:latin typeface="Cambria Math" panose="02040503050406030204" pitchFamily="18" charset="0"/>
                  <a:ea typeface="Cambria Math" panose="02040503050406030204" pitchFamily="18" charset="0"/>
                </a:rPr>
                <a:t>NI</a:t>
              </a:r>
              <a:r>
                <a:rPr lang="en-GB" sz="2000" b="0" i="0" dirty="0">
                  <a:latin typeface="Cambria Math" panose="02040503050406030204" pitchFamily="18" charset="0"/>
                  <a:ea typeface="Cambria Math" panose="02040503050406030204" pitchFamily="18" charset="0"/>
                </a:rPr>
                <a:t>/2</a:t>
              </a:r>
            </a:p>
          </p:txBody>
        </p:sp>
        <p:sp>
          <p:nvSpPr>
            <p:cNvPr id="36" name="TextBox 35"/>
            <p:cNvSpPr txBox="1"/>
            <p:nvPr/>
          </p:nvSpPr>
          <p:spPr>
            <a:xfrm>
              <a:off x="6417539" y="3086423"/>
              <a:ext cx="798063" cy="467159"/>
            </a:xfrm>
            <a:prstGeom prst="rect">
              <a:avLst/>
            </a:prstGeom>
            <a:solidFill>
              <a:srgbClr val="FFFFFF"/>
            </a:solidFill>
          </p:spPr>
          <p:txBody>
            <a:bodyPr wrap="none" lIns="0" tIns="0" rIns="0" bIns="0" rtlCol="0">
              <a:spAutoFit/>
            </a:bodyPr>
            <a:lstStyle/>
            <a:p>
              <a:r>
                <a:rPr lang="en-GB" sz="2000" b="0" dirty="0">
                  <a:latin typeface="Cambria Math" panose="02040503050406030204" pitchFamily="18" charset="0"/>
                  <a:ea typeface="Cambria Math" panose="02040503050406030204" pitchFamily="18" charset="0"/>
                </a:rPr>
                <a:t>NI</a:t>
              </a:r>
              <a:r>
                <a:rPr lang="en-GB" sz="2000" b="0" i="0" dirty="0">
                  <a:latin typeface="Cambria Math" panose="02040503050406030204" pitchFamily="18" charset="0"/>
                  <a:ea typeface="Cambria Math" panose="02040503050406030204" pitchFamily="18" charset="0"/>
                </a:rPr>
                <a:t>/2</a:t>
              </a:r>
            </a:p>
          </p:txBody>
        </p:sp>
      </p:grpSp>
      <mc:AlternateContent xmlns:mc="http://schemas.openxmlformats.org/markup-compatibility/2006" xmlns:a14="http://schemas.microsoft.com/office/drawing/2010/main">
        <mc:Choice Requires="a14">
          <p:sp>
            <p:nvSpPr>
              <p:cNvPr id="39" name="TextBox 38"/>
              <p:cNvSpPr txBox="1"/>
              <p:nvPr/>
            </p:nvSpPr>
            <p:spPr>
              <a:xfrm>
                <a:off x="4455143" y="1694460"/>
                <a:ext cx="380169" cy="30777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solidFill>
                                <a:srgbClr val="FFC000"/>
                              </a:solidFill>
                              <a:latin typeface="Cambria Math" panose="02040503050406030204" pitchFamily="18" charset="0"/>
                              <a:ea typeface="Cambria Math" panose="02040503050406030204" pitchFamily="18" charset="0"/>
                            </a:rPr>
                          </m:ctrlPr>
                        </m:sSubPr>
                        <m:e>
                          <m:r>
                            <a:rPr lang="en-GB" sz="2000" b="0" i="1" smtClean="0">
                              <a:solidFill>
                                <a:srgbClr val="FFC000"/>
                              </a:solidFill>
                              <a:latin typeface="Cambria Math" panose="02040503050406030204" pitchFamily="18" charset="0"/>
                              <a:ea typeface="Cambria Math" panose="02040503050406030204" pitchFamily="18" charset="0"/>
                            </a:rPr>
                            <m:t>𝑙</m:t>
                          </m:r>
                        </m:e>
                        <m:sub>
                          <m:r>
                            <a:rPr lang="en-GB" sz="2000" b="0" i="1" smtClean="0">
                              <a:solidFill>
                                <a:srgbClr val="FFC000"/>
                              </a:solidFill>
                              <a:latin typeface="Cambria Math" panose="02040503050406030204" pitchFamily="18" charset="0"/>
                              <a:ea typeface="Cambria Math" panose="02040503050406030204" pitchFamily="18" charset="0"/>
                            </a:rPr>
                            <m:t>𝐹𝑒</m:t>
                          </m:r>
                        </m:sub>
                      </m:sSub>
                    </m:oMath>
                  </m:oMathPara>
                </a14:m>
                <a:endParaRPr lang="en-GB" b="0" dirty="0"/>
              </a:p>
            </p:txBody>
          </p:sp>
        </mc:Choice>
        <mc:Fallback xmlns="">
          <p:sp>
            <p:nvSpPr>
              <p:cNvPr id="39" name="TextBox 38"/>
              <p:cNvSpPr txBox="1">
                <a:spLocks noRot="1" noChangeAspect="1" noMove="1" noResize="1" noEditPoints="1" noAdjustHandles="1" noChangeArrowheads="1" noChangeShapeType="1" noTextEdit="1"/>
              </p:cNvSpPr>
              <p:nvPr/>
            </p:nvSpPr>
            <p:spPr>
              <a:xfrm>
                <a:off x="4455143" y="1694460"/>
                <a:ext cx="380169" cy="307777"/>
              </a:xfrm>
              <a:prstGeom prst="rect">
                <a:avLst/>
              </a:prstGeom>
              <a:blipFill rotWithShape="0">
                <a:blip r:embed="rId5"/>
                <a:stretch>
                  <a:fillRect l="-24194" b="-18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TextBox 42"/>
              <p:cNvSpPr txBox="1"/>
              <p:nvPr/>
            </p:nvSpPr>
            <p:spPr>
              <a:xfrm>
                <a:off x="2386299" y="5431558"/>
                <a:ext cx="1302151" cy="76405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𝐵h</m:t>
                          </m:r>
                        </m:num>
                        <m:den>
                          <m:r>
                            <a:rPr lang="en-GB" b="0">
                              <a:latin typeface="Cambria Math" panose="02040503050406030204" pitchFamily="18" charset="0"/>
                              <a:ea typeface="Cambria Math" panose="02040503050406030204" pitchFamily="18" charset="0"/>
                            </a:rPr>
                            <m:t>𝜂</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oMath>
                  </m:oMathPara>
                </a14:m>
                <a:br>
                  <a:rPr lang="en-GB" b="0" i="1" dirty="0">
                    <a:latin typeface="Cambria Math" panose="02040503050406030204" pitchFamily="18" charset="0"/>
                  </a:rPr>
                </a:br>
                <a:endParaRPr lang="en-GB" b="0" dirty="0"/>
              </a:p>
            </p:txBody>
          </p:sp>
        </mc:Choice>
        <mc:Fallback xmlns="">
          <p:sp>
            <p:nvSpPr>
              <p:cNvPr id="43" name="TextBox 42"/>
              <p:cNvSpPr txBox="1">
                <a:spLocks noRot="1" noChangeAspect="1" noMove="1" noResize="1" noEditPoints="1" noAdjustHandles="1" noChangeArrowheads="1" noChangeShapeType="1" noTextEdit="1"/>
              </p:cNvSpPr>
              <p:nvPr/>
            </p:nvSpPr>
            <p:spPr>
              <a:xfrm>
                <a:off x="2386299" y="5431558"/>
                <a:ext cx="1302151" cy="764055"/>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4" name="TextBox 43"/>
              <p:cNvSpPr txBox="1"/>
              <p:nvPr/>
            </p:nvSpPr>
            <p:spPr>
              <a:xfrm>
                <a:off x="4018107" y="5431558"/>
                <a:ext cx="1912768" cy="1062086"/>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smtClean="0">
                          <a:latin typeface="Cambria Math" panose="02040503050406030204" pitchFamily="18" charset="0"/>
                          <a:ea typeface="Cambria Math" panose="02040503050406030204" pitchFamily="18" charset="0"/>
                        </a:rPr>
                        <m:t>𝜂</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r>
                            <a:rPr lang="en-GB" b="0" i="1" smtClean="0">
                              <a:latin typeface="Cambria Math" panose="02040503050406030204" pitchFamily="18" charset="0"/>
                              <a:ea typeface="Cambria Math" panose="02040503050406030204" pitchFamily="18" charset="0"/>
                            </a:rPr>
                            <m:t>1+</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𝑟</m:t>
                                  </m:r>
                                </m:sub>
                              </m:sSub>
                            </m:den>
                          </m:f>
                          <m:f>
                            <m:fPr>
                              <m:ctrlPr>
                                <a:rPr lang="en-GB" b="0" i="1" smtClean="0">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num>
                            <m:den>
                              <m:r>
                                <a:rPr lang="en-GB" b="0">
                                  <a:latin typeface="Cambria Math" panose="02040503050406030204" pitchFamily="18" charset="0"/>
                                  <a:ea typeface="Cambria Math" panose="02040503050406030204" pitchFamily="18" charset="0"/>
                                </a:rPr>
                                <m:t>h</m:t>
                              </m:r>
                            </m:den>
                          </m:f>
                        </m:den>
                      </m:f>
                    </m:oMath>
                  </m:oMathPara>
                </a14:m>
                <a:br>
                  <a:rPr lang="en-GB" b="0" i="1" dirty="0">
                    <a:latin typeface="Cambria Math" panose="02040503050406030204" pitchFamily="18" charset="0"/>
                  </a:rPr>
                </a:br>
                <a:endParaRPr lang="en-GB" b="0" dirty="0"/>
              </a:p>
            </p:txBody>
          </p:sp>
        </mc:Choice>
        <mc:Fallback xmlns="">
          <p:sp>
            <p:nvSpPr>
              <p:cNvPr id="44" name="TextBox 43"/>
              <p:cNvSpPr txBox="1">
                <a:spLocks noRot="1" noChangeAspect="1" noMove="1" noResize="1" noEditPoints="1" noAdjustHandles="1" noChangeArrowheads="1" noChangeShapeType="1" noTextEdit="1"/>
              </p:cNvSpPr>
              <p:nvPr/>
            </p:nvSpPr>
            <p:spPr>
              <a:xfrm>
                <a:off x="4018107" y="5431558"/>
                <a:ext cx="1912768" cy="1062086"/>
              </a:xfrm>
              <a:prstGeom prst="rect">
                <a:avLst/>
              </a:prstGeom>
              <a:blipFill rotWithShape="0">
                <a:blip r:embed="rId7"/>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565471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According to history, the first electromagnet (not for an accelerator) was built in England in 1824 by William Sturgeon</a:t>
            </a:r>
          </a:p>
          <a:p>
            <a:pPr algn="l">
              <a:lnSpc>
                <a:spcPct val="110000"/>
              </a:lnSpc>
            </a:pPr>
            <a:endParaRPr lang="en-US" sz="2800" b="0" i="0" kern="0" dirty="0">
              <a:solidFill>
                <a:srgbClr val="0033CC"/>
              </a:solidFill>
              <a:latin typeface="Calibri" panose="020F0502020204030204" pitchFamily="34" charset="0"/>
              <a:cs typeface="Calibri" panose="020F0502020204030204" pitchFamily="34" charset="0"/>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2439" t="3431" r="4878" b="2220"/>
          <a:stretch/>
        </p:blipFill>
        <p:spPr>
          <a:xfrm>
            <a:off x="899592" y="1210017"/>
            <a:ext cx="3672408" cy="5315327"/>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6136" y="2092785"/>
            <a:ext cx="2376264" cy="3391251"/>
          </a:xfrm>
          <a:prstGeom prst="rect">
            <a:avLst/>
          </a:prstGeom>
        </p:spPr>
      </p:pic>
      <p:sp>
        <p:nvSpPr>
          <p:cNvPr id="7" name="Text Box 36"/>
          <p:cNvSpPr txBox="1">
            <a:spLocks noChangeArrowheads="1"/>
          </p:cNvSpPr>
          <p:nvPr/>
        </p:nvSpPr>
        <p:spPr bwMode="auto">
          <a:xfrm>
            <a:off x="4860032" y="5477162"/>
            <a:ext cx="4248472" cy="40011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 William Sturgeon</a:t>
            </a:r>
          </a:p>
        </p:txBody>
      </p:sp>
      <p:pic>
        <p:nvPicPr>
          <p:cNvPr id="8" name="Picture 7"/>
          <p:cNvPicPr>
            <a:picLocks noChangeAspect="1"/>
          </p:cNvPicPr>
          <p:nvPr/>
        </p:nvPicPr>
        <p:blipFill>
          <a:blip r:embed="rId5">
            <a:clrChange>
              <a:clrFrom>
                <a:srgbClr val="FFFFFF"/>
              </a:clrFrom>
              <a:clrTo>
                <a:srgbClr val="FFFFFF">
                  <a:alpha val="0"/>
                </a:srgbClr>
              </a:clrTo>
            </a:clrChange>
          </a:blip>
          <a:stretch>
            <a:fillRect/>
          </a:stretch>
        </p:blipFill>
        <p:spPr>
          <a:xfrm rot="964680">
            <a:off x="7912692" y="1231586"/>
            <a:ext cx="706600" cy="1113228"/>
          </a:xfrm>
          <a:prstGeom prst="rect">
            <a:avLst/>
          </a:prstGeom>
        </p:spPr>
      </p:pic>
    </p:spTree>
    <p:extLst>
      <p:ext uri="{BB962C8B-B14F-4D97-AF65-F5344CB8AC3E}">
        <p14:creationId xmlns:p14="http://schemas.microsoft.com/office/powerpoint/2010/main" val="13195748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Example of computation of Ampere-turns and current</a:t>
            </a:r>
          </a:p>
        </p:txBody>
      </p:sp>
      <mc:AlternateContent xmlns:mc="http://schemas.openxmlformats.org/markup-compatibility/2006" xmlns:a14="http://schemas.microsoft.com/office/drawing/2010/main">
        <mc:Choice Requires="a14">
          <p:sp>
            <p:nvSpPr>
              <p:cNvPr id="48" name="Text Box 36"/>
              <p:cNvSpPr txBox="1">
                <a:spLocks noChangeArrowheads="1"/>
              </p:cNvSpPr>
              <p:nvPr/>
            </p:nvSpPr>
            <p:spPr bwMode="auto">
              <a:xfrm>
                <a:off x="179512" y="903486"/>
                <a:ext cx="8424936" cy="532453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central field	B = 1.5 T</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total gap	80 mm</a:t>
                </a:r>
              </a:p>
              <a:p>
                <a:pPr eaLnBrk="0" hangingPunct="0"/>
                <a:endParaRPr lang="en-US" sz="2000" b="0" i="0" dirty="0">
                  <a:latin typeface="Calibri" panose="020F0502020204030204" pitchFamily="34" charset="0"/>
                  <a:ea typeface="ＭＳ Ｐゴシック" pitchFamily="34" charset="-128"/>
                  <a:cs typeface="Calibri" panose="020F0502020204030204" pitchFamily="34" charset="0"/>
                </a:endParaRPr>
              </a:p>
              <a:p>
                <a:pPr eaLnBrk="0" hangingPunct="0"/>
                <a:r>
                  <a:rPr lang="en-GB" b="0" i="0" dirty="0">
                    <a:latin typeface="Symbol" panose="05050102010706020507" pitchFamily="18" charset="2"/>
                    <a:ea typeface="Cambria Math" panose="02040503050406030204" pitchFamily="18" charset="0"/>
                    <a:cs typeface="Calibri" panose="020F0502020204030204" pitchFamily="34" charset="0"/>
                  </a:rPr>
                  <a:t>h</a:t>
                </a:r>
                <a:r>
                  <a:rPr lang="en-GB" b="0" dirty="0">
                    <a:latin typeface="Calibri" panose="020F0502020204030204" pitchFamily="34" charset="0"/>
                    <a:ea typeface="Cambria Math" panose="02040503050406030204" pitchFamily="18" charset="0"/>
                    <a:cs typeface="Calibri" panose="020F0502020204030204" pitchFamily="34" charset="0"/>
                  </a:rPr>
                  <a:t> </a:t>
                </a:r>
                <a14:m>
                  <m:oMath xmlns:m="http://schemas.openxmlformats.org/officeDocument/2006/math">
                    <m:r>
                      <a:rPr lang="en-GB" b="0" smtClean="0">
                        <a:latin typeface="Cambria Math" panose="02040503050406030204" pitchFamily="18" charset="0"/>
                        <a:ea typeface="Cambria Math" panose="02040503050406030204" pitchFamily="18" charset="0"/>
                      </a:rPr>
                      <m:t>≅</m:t>
                    </m:r>
                  </m:oMath>
                </a14:m>
                <a:r>
                  <a:rPr lang="en-US" b="0" i="0" dirty="0">
                    <a:latin typeface="Calibri" panose="020F0502020204030204" pitchFamily="34" charset="0"/>
                    <a:ea typeface="ＭＳ Ｐゴシック" pitchFamily="34" charset="-128"/>
                    <a:cs typeface="Calibri" panose="020F0502020204030204" pitchFamily="34" charset="0"/>
                  </a:rPr>
                  <a:t> 0.97 </a:t>
                </a:r>
              </a:p>
              <a:p>
                <a:pPr eaLnBrk="0" hangingPunct="0"/>
                <a:endParaRPr lang="en-US" sz="2000"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latin typeface="Calibri" panose="020F0502020204030204" pitchFamily="34" charset="0"/>
                    <a:ea typeface="ＭＳ Ｐゴシック" pitchFamily="34" charset="-128"/>
                    <a:cs typeface="Calibri" panose="020F0502020204030204" pitchFamily="34" charset="0"/>
                  </a:rPr>
                  <a:t>NI = (1.5*0.080)/(0.97*4*pi*10^-7) = 98446 A   total</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u="sng" dirty="0">
                    <a:latin typeface="Calibri" panose="020F0502020204030204" pitchFamily="34" charset="0"/>
                    <a:ea typeface="ＭＳ Ｐゴシック" pitchFamily="34" charset="-128"/>
                    <a:cs typeface="Calibri" panose="020F0502020204030204" pitchFamily="34" charset="0"/>
                  </a:rPr>
                  <a:t>low inductance option</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64 turns, I </a:t>
                </a:r>
                <a14:m>
                  <m:oMath xmlns:m="http://schemas.openxmlformats.org/officeDocument/2006/math">
                    <m:r>
                      <a:rPr lang="en-GB" b="0" smtClean="0">
                        <a:latin typeface="Cambria Math" panose="02040503050406030204" pitchFamily="18" charset="0"/>
                        <a:ea typeface="Cambria Math" panose="02040503050406030204" pitchFamily="18" charset="0"/>
                      </a:rPr>
                      <m:t>≅</m:t>
                    </m:r>
                  </m:oMath>
                </a14:m>
                <a:r>
                  <a:rPr lang="en-US" b="0" i="0" dirty="0">
                    <a:latin typeface="Calibri" panose="020F0502020204030204" pitchFamily="34" charset="0"/>
                    <a:ea typeface="ＭＳ Ｐゴシック" pitchFamily="34" charset="-128"/>
                    <a:cs typeface="Calibri" panose="020F0502020204030204" pitchFamily="34" charset="0"/>
                  </a:rPr>
                  <a:t> 98500/64 = 1540 A</a:t>
                </a:r>
              </a:p>
              <a:p>
                <a:pPr eaLnBrk="0" hangingPunct="0"/>
                <a:r>
                  <a:rPr lang="en-US" b="0" i="0" dirty="0">
                    <a:solidFill>
                      <a:srgbClr val="969696"/>
                    </a:solidFill>
                    <a:latin typeface="Calibri" panose="020F0502020204030204" pitchFamily="34" charset="0"/>
                    <a:ea typeface="ＭＳ Ｐゴシック" pitchFamily="34" charset="-128"/>
                    <a:cs typeface="Calibri" panose="020F0502020204030204" pitchFamily="34" charset="0"/>
                  </a:rPr>
                  <a:t>L = 62.9 </a:t>
                </a:r>
                <a:r>
                  <a:rPr lang="en-US" b="0" i="0" dirty="0" err="1">
                    <a:solidFill>
                      <a:srgbClr val="969696"/>
                    </a:solidFill>
                    <a:latin typeface="Calibri" panose="020F0502020204030204" pitchFamily="34" charset="0"/>
                    <a:ea typeface="ＭＳ Ｐゴシック" pitchFamily="34" charset="-128"/>
                    <a:cs typeface="Calibri" panose="020F0502020204030204" pitchFamily="34" charset="0"/>
                  </a:rPr>
                  <a:t>mH</a:t>
                </a:r>
                <a:r>
                  <a:rPr lang="en-US" b="0" i="0" dirty="0">
                    <a:solidFill>
                      <a:srgbClr val="969696"/>
                    </a:solidFill>
                    <a:latin typeface="Calibri" panose="020F0502020204030204" pitchFamily="34" charset="0"/>
                    <a:ea typeface="ＭＳ Ｐゴシック" pitchFamily="34" charset="-128"/>
                    <a:cs typeface="Calibri" panose="020F0502020204030204" pitchFamily="34" charset="0"/>
                  </a:rPr>
                  <a:t>, R = 15.0 </a:t>
                </a:r>
                <a:r>
                  <a:rPr lang="en-US" b="0" i="0" dirty="0" err="1">
                    <a:solidFill>
                      <a:srgbClr val="969696"/>
                    </a:solidFill>
                    <a:latin typeface="Calibri" panose="020F0502020204030204" pitchFamily="34" charset="0"/>
                    <a:ea typeface="ＭＳ Ｐゴシック" pitchFamily="34" charset="-128"/>
                    <a:cs typeface="Calibri" panose="020F0502020204030204" pitchFamily="34" charset="0"/>
                  </a:rPr>
                  <a:t>m</a:t>
                </a:r>
                <a:r>
                  <a:rPr lang="en-US" b="0" i="0" dirty="0" err="1">
                    <a:solidFill>
                      <a:srgbClr val="969696"/>
                    </a:solidFill>
                    <a:latin typeface="Symbol" panose="05050102010706020507" pitchFamily="18" charset="2"/>
                    <a:ea typeface="ＭＳ Ｐゴシック" pitchFamily="34" charset="-128"/>
                    <a:cs typeface="Calibri" panose="020F0502020204030204" pitchFamily="34" charset="0"/>
                  </a:rPr>
                  <a:t>W</a:t>
                </a:r>
                <a:endParaRPr lang="en-US" b="0" i="0" dirty="0">
                  <a:solidFill>
                    <a:srgbClr val="969696"/>
                  </a:solidFill>
                  <a:latin typeface="Symbol" panose="05050102010706020507" pitchFamily="18" charset="2"/>
                  <a:ea typeface="ＭＳ Ｐゴシック" pitchFamily="34" charset="-128"/>
                  <a:cs typeface="Calibri" panose="020F0502020204030204" pitchFamily="34" charset="0"/>
                </a:endParaRPr>
              </a:p>
              <a:p>
                <a:pPr eaLnBrk="0" hangingPunct="0"/>
                <a:endParaRPr lang="en-US" sz="1200"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u="sng" dirty="0">
                    <a:latin typeface="Calibri" panose="020F0502020204030204" pitchFamily="34" charset="0"/>
                    <a:ea typeface="ＭＳ Ｐゴシック" pitchFamily="34" charset="-128"/>
                    <a:cs typeface="Calibri" panose="020F0502020204030204" pitchFamily="34" charset="0"/>
                  </a:rPr>
                  <a:t>low current option</a:t>
                </a:r>
              </a:p>
              <a:p>
                <a:pPr eaLnBrk="0" hangingPunct="0"/>
                <a:r>
                  <a:rPr lang="en-US" b="0" i="0" dirty="0">
                    <a:latin typeface="Calibri" panose="020F0502020204030204" pitchFamily="34" charset="0"/>
                    <a:ea typeface="ＭＳ Ｐゴシック" pitchFamily="34" charset="-128"/>
                    <a:cs typeface="Calibri" panose="020F0502020204030204" pitchFamily="34" charset="0"/>
                  </a:rPr>
                  <a:t>204 turns, I </a:t>
                </a:r>
                <a14:m>
                  <m:oMath xmlns:m="http://schemas.openxmlformats.org/officeDocument/2006/math">
                    <m:r>
                      <a:rPr lang="en-GB" b="0" smtClean="0">
                        <a:latin typeface="Cambria Math" panose="02040503050406030204" pitchFamily="18" charset="0"/>
                        <a:ea typeface="Cambria Math" panose="02040503050406030204" pitchFamily="18" charset="0"/>
                      </a:rPr>
                      <m:t>≅</m:t>
                    </m:r>
                  </m:oMath>
                </a14:m>
                <a:r>
                  <a:rPr lang="en-US" b="0" i="0" dirty="0">
                    <a:latin typeface="Calibri" panose="020F0502020204030204" pitchFamily="34" charset="0"/>
                    <a:ea typeface="ＭＳ Ｐゴシック" pitchFamily="34" charset="-128"/>
                    <a:cs typeface="Calibri" panose="020F0502020204030204" pitchFamily="34" charset="0"/>
                  </a:rPr>
                  <a:t> 98500/204 = 483 A</a:t>
                </a:r>
              </a:p>
              <a:p>
                <a:pPr eaLnBrk="0" hangingPunct="0"/>
                <a:r>
                  <a:rPr lang="en-US" b="0" i="0" dirty="0">
                    <a:solidFill>
                      <a:srgbClr val="969696"/>
                    </a:solidFill>
                    <a:latin typeface="Calibri" panose="020F0502020204030204" pitchFamily="34" charset="0"/>
                    <a:ea typeface="ＭＳ Ｐゴシック" pitchFamily="34" charset="-128"/>
                    <a:cs typeface="Calibri" panose="020F0502020204030204" pitchFamily="34" charset="0"/>
                  </a:rPr>
                  <a:t>L = 639 </a:t>
                </a:r>
                <a:r>
                  <a:rPr lang="en-US" b="0" i="0" dirty="0" err="1">
                    <a:solidFill>
                      <a:srgbClr val="969696"/>
                    </a:solidFill>
                    <a:latin typeface="Calibri" panose="020F0502020204030204" pitchFamily="34" charset="0"/>
                    <a:ea typeface="ＭＳ Ｐゴシック" pitchFamily="34" charset="-128"/>
                    <a:cs typeface="Calibri" panose="020F0502020204030204" pitchFamily="34" charset="0"/>
                  </a:rPr>
                  <a:t>mH</a:t>
                </a:r>
                <a:r>
                  <a:rPr lang="en-US" b="0" i="0" dirty="0">
                    <a:solidFill>
                      <a:srgbClr val="969696"/>
                    </a:solidFill>
                    <a:latin typeface="Calibri" panose="020F0502020204030204" pitchFamily="34" charset="0"/>
                    <a:ea typeface="ＭＳ Ｐゴシック" pitchFamily="34" charset="-128"/>
                    <a:cs typeface="Calibri" panose="020F0502020204030204" pitchFamily="34" charset="0"/>
                  </a:rPr>
                  <a:t>, R = 160 </a:t>
                </a:r>
                <a:r>
                  <a:rPr lang="en-US" b="0" i="0" dirty="0" err="1">
                    <a:solidFill>
                      <a:srgbClr val="969696"/>
                    </a:solidFill>
                    <a:latin typeface="Calibri" panose="020F0502020204030204" pitchFamily="34" charset="0"/>
                    <a:ea typeface="ＭＳ Ｐゴシック" pitchFamily="34" charset="-128"/>
                    <a:cs typeface="Calibri" panose="020F0502020204030204" pitchFamily="34" charset="0"/>
                  </a:rPr>
                  <a:t>m</a:t>
                </a:r>
                <a:r>
                  <a:rPr lang="en-US" b="0" i="0" dirty="0" err="1">
                    <a:solidFill>
                      <a:srgbClr val="969696"/>
                    </a:solidFill>
                    <a:latin typeface="Symbol" panose="05050102010706020507" pitchFamily="18" charset="2"/>
                    <a:ea typeface="ＭＳ Ｐゴシック" pitchFamily="34" charset="-128"/>
                    <a:cs typeface="Calibri" panose="020F0502020204030204" pitchFamily="34" charset="0"/>
                  </a:rPr>
                  <a:t>W</a:t>
                </a:r>
                <a:endParaRPr lang="en-US" b="0" i="0" dirty="0">
                  <a:solidFill>
                    <a:srgbClr val="969696"/>
                  </a:solidFill>
                  <a:latin typeface="Symbol" panose="05050102010706020507" pitchFamily="18" charset="2"/>
                  <a:ea typeface="ＭＳ Ｐゴシック" pitchFamily="34" charset="-128"/>
                  <a:cs typeface="Calibri" panose="020F0502020204030204" pitchFamily="34" charset="0"/>
                </a:endParaRPr>
              </a:p>
            </p:txBody>
          </p:sp>
        </mc:Choice>
        <mc:Fallback xmlns="">
          <p:sp>
            <p:nvSpPr>
              <p:cNvPr id="48" name="Text Box 36"/>
              <p:cNvSpPr txBox="1">
                <a:spLocks noRot="1" noChangeAspect="1" noMove="1" noResize="1" noEditPoints="1" noAdjustHandles="1" noChangeArrowheads="1" noChangeShapeType="1" noTextEdit="1"/>
              </p:cNvSpPr>
              <p:nvPr/>
            </p:nvSpPr>
            <p:spPr bwMode="auto">
              <a:xfrm>
                <a:off x="179512" y="903486"/>
                <a:ext cx="8424936" cy="5324535"/>
              </a:xfrm>
              <a:prstGeom prst="rect">
                <a:avLst/>
              </a:prstGeom>
              <a:blipFill>
                <a:blip r:embed="rId3"/>
                <a:stretch>
                  <a:fillRect l="-1085" t="-915" b="-1602"/>
                </a:stretch>
              </a:blipFill>
              <a:ln w="9525" algn="ctr">
                <a:noFill/>
                <a:miter lim="800000"/>
                <a:headEnd/>
                <a:tailEnd/>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5940152" y="1196752"/>
                <a:ext cx="1302151" cy="76405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solidFill>
                            <a:srgbClr val="969696"/>
                          </a:solidFill>
                          <a:latin typeface="Cambria Math" panose="02040503050406030204" pitchFamily="18" charset="0"/>
                          <a:ea typeface="Cambria Math" panose="02040503050406030204" pitchFamily="18" charset="0"/>
                        </a:rPr>
                        <m:t>𝑁𝐼</m:t>
                      </m:r>
                      <m:r>
                        <a:rPr lang="en-GB" b="0" i="1" smtClean="0">
                          <a:solidFill>
                            <a:srgbClr val="969696"/>
                          </a:solidFill>
                          <a:latin typeface="Cambria Math" panose="02040503050406030204" pitchFamily="18" charset="0"/>
                          <a:ea typeface="Cambria Math" panose="02040503050406030204" pitchFamily="18" charset="0"/>
                        </a:rPr>
                        <m:t>=</m:t>
                      </m:r>
                      <m:f>
                        <m:fPr>
                          <m:ctrlPr>
                            <a:rPr lang="en-GB" b="0" i="1">
                              <a:solidFill>
                                <a:srgbClr val="969696"/>
                              </a:solidFill>
                              <a:latin typeface="Cambria Math" panose="02040503050406030204" pitchFamily="18" charset="0"/>
                              <a:ea typeface="Cambria Math" panose="02040503050406030204" pitchFamily="18" charset="0"/>
                            </a:rPr>
                          </m:ctrlPr>
                        </m:fPr>
                        <m:num>
                          <m:r>
                            <a:rPr lang="en-GB" b="0" i="1" smtClean="0">
                              <a:solidFill>
                                <a:srgbClr val="969696"/>
                              </a:solidFill>
                              <a:latin typeface="Cambria Math" panose="02040503050406030204" pitchFamily="18" charset="0"/>
                              <a:ea typeface="Cambria Math" panose="02040503050406030204" pitchFamily="18" charset="0"/>
                            </a:rPr>
                            <m:t>𝐵h</m:t>
                          </m:r>
                        </m:num>
                        <m:den>
                          <m:r>
                            <a:rPr lang="en-GB" b="0">
                              <a:solidFill>
                                <a:srgbClr val="969696"/>
                              </a:solidFill>
                              <a:latin typeface="Cambria Math" panose="02040503050406030204" pitchFamily="18" charset="0"/>
                              <a:ea typeface="Cambria Math" panose="02040503050406030204" pitchFamily="18" charset="0"/>
                            </a:rPr>
                            <m:t>𝜂</m:t>
                          </m:r>
                          <m:sSub>
                            <m:sSubPr>
                              <m:ctrlPr>
                                <a:rPr lang="en-GB" b="0" i="1">
                                  <a:solidFill>
                                    <a:srgbClr val="969696"/>
                                  </a:solidFill>
                                  <a:latin typeface="Cambria Math" panose="02040503050406030204" pitchFamily="18" charset="0"/>
                                  <a:ea typeface="Cambria Math" panose="02040503050406030204" pitchFamily="18" charset="0"/>
                                </a:rPr>
                              </m:ctrlPr>
                            </m:sSubPr>
                            <m:e>
                              <m:r>
                                <a:rPr lang="en-GB" b="0">
                                  <a:solidFill>
                                    <a:srgbClr val="969696"/>
                                  </a:solidFill>
                                  <a:latin typeface="Cambria Math" panose="02040503050406030204" pitchFamily="18" charset="0"/>
                                  <a:ea typeface="Cambria Math" panose="02040503050406030204" pitchFamily="18" charset="0"/>
                                </a:rPr>
                                <m:t>𝜇</m:t>
                              </m:r>
                            </m:e>
                            <m:sub>
                              <m:r>
                                <a:rPr lang="en-GB" b="0">
                                  <a:solidFill>
                                    <a:srgbClr val="969696"/>
                                  </a:solidFill>
                                  <a:latin typeface="Cambria Math" panose="02040503050406030204" pitchFamily="18" charset="0"/>
                                  <a:ea typeface="Cambria Math" panose="02040503050406030204" pitchFamily="18" charset="0"/>
                                </a:rPr>
                                <m:t>0</m:t>
                              </m:r>
                            </m:sub>
                          </m:sSub>
                        </m:den>
                      </m:f>
                    </m:oMath>
                  </m:oMathPara>
                </a14:m>
                <a:br>
                  <a:rPr lang="en-GB" b="0" i="1" dirty="0">
                    <a:latin typeface="Cambria Math" panose="02040503050406030204" pitchFamily="18" charset="0"/>
                  </a:rPr>
                </a:br>
                <a:endParaRPr lang="en-GB" b="0" dirty="0"/>
              </a:p>
            </p:txBody>
          </p:sp>
        </mc:Choice>
        <mc:Fallback xmlns="">
          <p:sp>
            <p:nvSpPr>
              <p:cNvPr id="5" name="TextBox 4"/>
              <p:cNvSpPr txBox="1">
                <a:spLocks noRot="1" noChangeAspect="1" noMove="1" noResize="1" noEditPoints="1" noAdjustHandles="1" noChangeArrowheads="1" noChangeShapeType="1" noTextEdit="1"/>
              </p:cNvSpPr>
              <p:nvPr/>
            </p:nvSpPr>
            <p:spPr>
              <a:xfrm>
                <a:off x="5940152" y="1196752"/>
                <a:ext cx="1302151" cy="764055"/>
              </a:xfrm>
              <a:prstGeom prst="rect">
                <a:avLst/>
              </a:prstGeom>
              <a:blipFill rotWithShape="0">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790482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Besides the number of turns, the overall size of the coil depends on the current density, which drives the resistive power consumption (linearly)</a:t>
            </a:r>
            <a:endParaRPr lang="en-US" sz="2800" b="0" i="0" kern="0" dirty="0">
              <a:solidFill>
                <a:srgbClr val="FF0000"/>
              </a:solidFill>
              <a:latin typeface="Calibri" panose="020F0502020204030204" pitchFamily="34" charset="0"/>
              <a:cs typeface="Calibri" panose="020F0502020204030204" pitchFamily="34" charset="0"/>
            </a:endParaRPr>
          </a:p>
          <a:p>
            <a:pPr algn="l">
              <a:lnSpc>
                <a:spcPct val="110000"/>
              </a:lnSpc>
            </a:pPr>
            <a:endParaRPr lang="en-US" sz="2800" b="0" i="0" kern="0" dirty="0">
              <a:solidFill>
                <a:srgbClr val="0033CC"/>
              </a:solidFill>
              <a:latin typeface="Calibri Light" panose="020F0302020204030204" pitchFamily="34" charset="0"/>
            </a:endParaRPr>
          </a:p>
        </p:txBody>
      </p:sp>
      <p:sp>
        <p:nvSpPr>
          <p:cNvPr id="555" name="Text Box 36"/>
          <p:cNvSpPr txBox="1">
            <a:spLocks noChangeArrowheads="1"/>
          </p:cNvSpPr>
          <p:nvPr/>
        </p:nvSpPr>
        <p:spPr bwMode="auto">
          <a:xfrm>
            <a:off x="3897016" y="1598866"/>
            <a:ext cx="4923456" cy="40011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ex. NI = 50000 A (</a:t>
            </a:r>
            <a:r>
              <a:rPr lang="en-US" sz="2000" b="0" i="0" dirty="0" err="1">
                <a:latin typeface="Calibri" panose="020F0502020204030204" pitchFamily="34" charset="0"/>
                <a:ea typeface="ＭＳ Ｐゴシック" pitchFamily="34" charset="-128"/>
                <a:cs typeface="Calibri" panose="020F0502020204030204" pitchFamily="34" charset="0"/>
              </a:rPr>
              <a:t>rms</a:t>
            </a:r>
            <a:r>
              <a:rPr lang="en-US" sz="2000" b="0" i="0" dirty="0">
                <a:latin typeface="Calibri" panose="020F0502020204030204" pitchFamily="34" charset="0"/>
                <a:ea typeface="ＭＳ Ｐゴシック" pitchFamily="34" charset="-128"/>
                <a:cs typeface="Calibri" panose="020F0502020204030204" pitchFamily="34" charset="0"/>
              </a:rPr>
              <a:t>)</a:t>
            </a:r>
          </a:p>
        </p:txBody>
      </p:sp>
      <p:sp>
        <p:nvSpPr>
          <p:cNvPr id="554" name="Rounded Rectangle 553"/>
          <p:cNvSpPr/>
          <p:nvPr/>
        </p:nvSpPr>
        <p:spPr bwMode="auto">
          <a:xfrm>
            <a:off x="5399344" y="4889970"/>
            <a:ext cx="1918800" cy="1080000"/>
          </a:xfrm>
          <a:prstGeom prst="roundRect">
            <a:avLst>
              <a:gd name="adj" fmla="val 0"/>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cxnSp>
        <p:nvCxnSpPr>
          <p:cNvPr id="7" name="Straight Arrow Connector 6"/>
          <p:cNvCxnSpPr/>
          <p:nvPr/>
        </p:nvCxnSpPr>
        <p:spPr bwMode="auto">
          <a:xfrm>
            <a:off x="2483768" y="2060848"/>
            <a:ext cx="0" cy="4242415"/>
          </a:xfrm>
          <a:prstGeom prst="straightConnector1">
            <a:avLst/>
          </a:prstGeom>
          <a:solidFill>
            <a:schemeClr val="accent1"/>
          </a:solidFill>
          <a:ln w="12700" cap="flat" cmpd="sng" algn="ctr">
            <a:solidFill>
              <a:schemeClr val="tx1"/>
            </a:solidFill>
            <a:prstDash val="solid"/>
            <a:round/>
            <a:headEnd type="none" w="med" len="med"/>
            <a:tailEnd type="triangle" w="med" len="lg"/>
          </a:ln>
          <a:effectLst/>
        </p:spPr>
      </p:cxnSp>
      <p:sp>
        <p:nvSpPr>
          <p:cNvPr id="13" name="Text Box 36"/>
          <p:cNvSpPr txBox="1">
            <a:spLocks noChangeArrowheads="1"/>
          </p:cNvSpPr>
          <p:nvPr/>
        </p:nvSpPr>
        <p:spPr bwMode="auto">
          <a:xfrm>
            <a:off x="-36512" y="2736123"/>
            <a:ext cx="2726624" cy="707886"/>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air cooled</a:t>
            </a:r>
          </a:p>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(on external surface)</a:t>
            </a:r>
          </a:p>
        </p:txBody>
      </p:sp>
      <p:sp>
        <p:nvSpPr>
          <p:cNvPr id="16" name="Text Box 36"/>
          <p:cNvSpPr txBox="1">
            <a:spLocks noChangeArrowheads="1"/>
          </p:cNvSpPr>
          <p:nvPr/>
        </p:nvSpPr>
        <p:spPr bwMode="auto">
          <a:xfrm>
            <a:off x="1766936" y="6144428"/>
            <a:ext cx="1146807" cy="707886"/>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j</a:t>
            </a:r>
          </a:p>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a:t>
            </a:r>
            <a:r>
              <a:rPr lang="en-US" sz="2000" b="0" i="0" dirty="0" err="1">
                <a:latin typeface="Calibri" panose="020F0502020204030204" pitchFamily="34" charset="0"/>
                <a:ea typeface="ＭＳ Ｐゴシック" pitchFamily="34" charset="-128"/>
                <a:cs typeface="Calibri" panose="020F0502020204030204" pitchFamily="34" charset="0"/>
              </a:rPr>
              <a:t>rms</a:t>
            </a:r>
            <a:r>
              <a:rPr lang="en-US" sz="2000" b="0" i="0" dirty="0">
                <a:latin typeface="Calibri" panose="020F0502020204030204" pitchFamily="34" charset="0"/>
                <a:ea typeface="ＭＳ Ｐゴシック" pitchFamily="34" charset="-128"/>
                <a:cs typeface="Calibri" panose="020F0502020204030204" pitchFamily="34" charset="0"/>
              </a:rPr>
              <a:t>)</a:t>
            </a:r>
          </a:p>
        </p:txBody>
      </p:sp>
      <p:cxnSp>
        <p:nvCxnSpPr>
          <p:cNvPr id="9" name="Straight Connector 8"/>
          <p:cNvCxnSpPr/>
          <p:nvPr/>
        </p:nvCxnSpPr>
        <p:spPr bwMode="auto">
          <a:xfrm>
            <a:off x="683568" y="4122274"/>
            <a:ext cx="2556730" cy="0"/>
          </a:xfrm>
          <a:prstGeom prst="line">
            <a:avLst/>
          </a:prstGeom>
          <a:solidFill>
            <a:schemeClr val="accent1"/>
          </a:solidFill>
          <a:ln w="12700" cap="flat" cmpd="sng" algn="ctr">
            <a:solidFill>
              <a:schemeClr val="tx1"/>
            </a:solidFill>
            <a:prstDash val="dash"/>
            <a:round/>
            <a:headEnd type="none" w="med" len="med"/>
            <a:tailEnd type="none" w="med" len="med"/>
          </a:ln>
          <a:effectLst/>
        </p:spPr>
      </p:cxnSp>
      <p:sp>
        <p:nvSpPr>
          <p:cNvPr id="15" name="Text Box 36"/>
          <p:cNvSpPr txBox="1">
            <a:spLocks noChangeArrowheads="1"/>
          </p:cNvSpPr>
          <p:nvPr/>
        </p:nvSpPr>
        <p:spPr bwMode="auto">
          <a:xfrm>
            <a:off x="1027501" y="3906064"/>
            <a:ext cx="1692000" cy="707886"/>
          </a:xfrm>
          <a:prstGeom prst="rect">
            <a:avLst/>
          </a:prstGeom>
          <a:solidFill>
            <a:srgbClr val="FFFFFF"/>
          </a:solid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1 – 1.5 A/mm</a:t>
            </a:r>
            <a:r>
              <a:rPr lang="en-US" sz="2000" b="0" i="0" baseline="30000" dirty="0">
                <a:latin typeface="Calibri" panose="020F0502020204030204" pitchFamily="34" charset="0"/>
                <a:ea typeface="ＭＳ Ｐゴシック" pitchFamily="34" charset="-128"/>
                <a:cs typeface="Calibri" panose="020F0502020204030204" pitchFamily="34" charset="0"/>
              </a:rPr>
              <a:t>2</a:t>
            </a:r>
          </a:p>
        </p:txBody>
      </p:sp>
      <p:sp>
        <p:nvSpPr>
          <p:cNvPr id="23" name="Text Box 36"/>
          <p:cNvSpPr txBox="1">
            <a:spLocks noChangeArrowheads="1"/>
          </p:cNvSpPr>
          <p:nvPr/>
        </p:nvSpPr>
        <p:spPr bwMode="auto">
          <a:xfrm>
            <a:off x="-36512" y="4737338"/>
            <a:ext cx="2726624" cy="707886"/>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water-cooled</a:t>
            </a:r>
          </a:p>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(hollow conductor)</a:t>
            </a:r>
          </a:p>
        </p:txBody>
      </p:sp>
      <p:sp>
        <p:nvSpPr>
          <p:cNvPr id="24" name="Rounded Rectangle 23"/>
          <p:cNvSpPr/>
          <p:nvPr/>
        </p:nvSpPr>
        <p:spPr bwMode="auto">
          <a:xfrm>
            <a:off x="1000411" y="5534287"/>
            <a:ext cx="589091" cy="589091"/>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5" name="Oval 24"/>
          <p:cNvSpPr/>
          <p:nvPr/>
        </p:nvSpPr>
        <p:spPr bwMode="auto">
          <a:xfrm>
            <a:off x="1164047" y="5697242"/>
            <a:ext cx="261818" cy="261818"/>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 name="Rounded Rectangle 25"/>
          <p:cNvSpPr/>
          <p:nvPr/>
        </p:nvSpPr>
        <p:spPr bwMode="auto">
          <a:xfrm>
            <a:off x="1161454" y="2027927"/>
            <a:ext cx="267004" cy="524297"/>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0" name="Text Box 36"/>
          <p:cNvSpPr txBox="1">
            <a:spLocks noChangeArrowheads="1"/>
          </p:cNvSpPr>
          <p:nvPr/>
        </p:nvSpPr>
        <p:spPr bwMode="auto">
          <a:xfrm>
            <a:off x="1441501" y="4211338"/>
            <a:ext cx="828000" cy="338554"/>
          </a:xfrm>
          <a:prstGeom prst="rect">
            <a:avLst/>
          </a:prstGeom>
          <a:solidFill>
            <a:srgbClr val="FFFFFF"/>
          </a:solidFill>
          <a:ln w="9525" algn="ctr">
            <a:noFill/>
            <a:miter lim="800000"/>
            <a:headEnd/>
            <a:tailEnd/>
          </a:ln>
        </p:spPr>
        <p:txBody>
          <a:bodyPr wrap="square">
            <a:spAutoFit/>
          </a:bodyPr>
          <a:lstStyle/>
          <a:p>
            <a:pPr algn="ctr" eaLnBrk="0" hangingPunct="0"/>
            <a:r>
              <a:rPr lang="en-US" sz="1600" b="0" i="0" dirty="0">
                <a:latin typeface="Calibri" panose="020F0502020204030204" pitchFamily="34" charset="0"/>
                <a:ea typeface="ＭＳ Ｐゴシック" pitchFamily="34" charset="-128"/>
                <a:cs typeface="Calibri" panose="020F0502020204030204" pitchFamily="34" charset="0"/>
              </a:rPr>
              <a:t>(for Cu)</a:t>
            </a:r>
            <a:endParaRPr lang="en-US" sz="1600" b="0" i="0" baseline="30000" dirty="0">
              <a:latin typeface="Calibri" panose="020F0502020204030204" pitchFamily="34" charset="0"/>
              <a:ea typeface="ＭＳ Ｐゴシック" pitchFamily="34" charset="-128"/>
              <a:cs typeface="Calibri" panose="020F0502020204030204" pitchFamily="34" charset="0"/>
            </a:endParaRPr>
          </a:p>
        </p:txBody>
      </p:sp>
      <p:grpSp>
        <p:nvGrpSpPr>
          <p:cNvPr id="8" name="Group 7"/>
          <p:cNvGrpSpPr/>
          <p:nvPr/>
        </p:nvGrpSpPr>
        <p:grpSpPr>
          <a:xfrm>
            <a:off x="3897016" y="2226151"/>
            <a:ext cx="4923456" cy="2160000"/>
            <a:chOff x="3897016" y="2226151"/>
            <a:chExt cx="4923456" cy="2160000"/>
          </a:xfrm>
        </p:grpSpPr>
        <p:sp>
          <p:nvSpPr>
            <p:cNvPr id="288" name="Rounded Rectangle 287"/>
            <p:cNvSpPr/>
            <p:nvPr/>
          </p:nvSpPr>
          <p:spPr bwMode="auto">
            <a:xfrm>
              <a:off x="3959344" y="2226151"/>
              <a:ext cx="4798800" cy="2160000"/>
            </a:xfrm>
            <a:prstGeom prst="roundRect">
              <a:avLst>
                <a:gd name="adj" fmla="val 0"/>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cxnSp>
          <p:nvCxnSpPr>
            <p:cNvPr id="27" name="Straight Connector 26"/>
            <p:cNvCxnSpPr/>
            <p:nvPr/>
          </p:nvCxnSpPr>
          <p:spPr bwMode="auto">
            <a:xfrm>
              <a:off x="3959344" y="2586151"/>
              <a:ext cx="479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28" name="Straight Connector 27"/>
            <p:cNvCxnSpPr/>
            <p:nvPr/>
          </p:nvCxnSpPr>
          <p:spPr bwMode="auto">
            <a:xfrm>
              <a:off x="3959344" y="2946151"/>
              <a:ext cx="479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29" name="Straight Connector 28"/>
            <p:cNvCxnSpPr/>
            <p:nvPr/>
          </p:nvCxnSpPr>
          <p:spPr bwMode="auto">
            <a:xfrm>
              <a:off x="3959344" y="3306151"/>
              <a:ext cx="479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0" name="Straight Connector 29"/>
            <p:cNvCxnSpPr/>
            <p:nvPr/>
          </p:nvCxnSpPr>
          <p:spPr bwMode="auto">
            <a:xfrm>
              <a:off x="3959344" y="3666151"/>
              <a:ext cx="479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1" name="Straight Connector 30"/>
            <p:cNvCxnSpPr/>
            <p:nvPr/>
          </p:nvCxnSpPr>
          <p:spPr bwMode="auto">
            <a:xfrm>
              <a:off x="3959344" y="4026151"/>
              <a:ext cx="479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4" name="Straight Connector 33"/>
            <p:cNvCxnSpPr/>
            <p:nvPr/>
          </p:nvCxnSpPr>
          <p:spPr bwMode="auto">
            <a:xfrm flipV="1">
              <a:off x="455919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5" name="Straight Connector 34"/>
            <p:cNvCxnSpPr/>
            <p:nvPr/>
          </p:nvCxnSpPr>
          <p:spPr bwMode="auto">
            <a:xfrm flipV="1">
              <a:off x="515904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6" name="Straight Connector 35"/>
            <p:cNvCxnSpPr/>
            <p:nvPr/>
          </p:nvCxnSpPr>
          <p:spPr bwMode="auto">
            <a:xfrm flipV="1">
              <a:off x="575889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7" name="Straight Connector 36"/>
            <p:cNvCxnSpPr/>
            <p:nvPr/>
          </p:nvCxnSpPr>
          <p:spPr bwMode="auto">
            <a:xfrm flipV="1">
              <a:off x="635874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8" name="Straight Connector 37"/>
            <p:cNvCxnSpPr/>
            <p:nvPr/>
          </p:nvCxnSpPr>
          <p:spPr bwMode="auto">
            <a:xfrm flipV="1">
              <a:off x="695859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9" name="Straight Connector 38"/>
            <p:cNvCxnSpPr/>
            <p:nvPr/>
          </p:nvCxnSpPr>
          <p:spPr bwMode="auto">
            <a:xfrm flipV="1">
              <a:off x="755844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0" name="Straight Connector 39"/>
            <p:cNvCxnSpPr/>
            <p:nvPr/>
          </p:nvCxnSpPr>
          <p:spPr bwMode="auto">
            <a:xfrm flipV="1">
              <a:off x="815829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sp>
          <p:nvSpPr>
            <p:cNvPr id="556" name="Text Box 36"/>
            <p:cNvSpPr txBox="1">
              <a:spLocks noChangeArrowheads="1"/>
            </p:cNvSpPr>
            <p:nvPr/>
          </p:nvSpPr>
          <p:spPr bwMode="auto">
            <a:xfrm>
              <a:off x="3897016" y="2952208"/>
              <a:ext cx="4923456" cy="78483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j = 1 A/mm</a:t>
              </a:r>
              <a:r>
                <a:rPr lang="en-US" sz="2000" b="0" i="0" baseline="30000" dirty="0">
                  <a:latin typeface="Calibri" panose="020F0502020204030204" pitchFamily="34" charset="0"/>
                  <a:ea typeface="ＭＳ Ｐゴシック" pitchFamily="34" charset="-128"/>
                  <a:cs typeface="Calibri" panose="020F0502020204030204" pitchFamily="34" charset="0"/>
                </a:rPr>
                <a:t>2</a:t>
              </a:r>
            </a:p>
            <a:p>
              <a:pPr algn="ctr" eaLnBrk="0" hangingPunct="0"/>
              <a:endParaRPr lang="en-US" sz="500" b="0" i="0" dirty="0">
                <a:latin typeface="Calibri" panose="020F0502020204030204" pitchFamily="34" charset="0"/>
                <a:ea typeface="ＭＳ Ｐゴシック" pitchFamily="34" charset="-128"/>
                <a:cs typeface="Calibri" panose="020F0502020204030204" pitchFamily="34" charset="0"/>
              </a:endParaRPr>
            </a:p>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A = 50000/1 = 50000 mm</a:t>
              </a:r>
              <a:r>
                <a:rPr lang="en-US" sz="2000" b="0" i="0" baseline="30000" dirty="0">
                  <a:latin typeface="Calibri" panose="020F0502020204030204" pitchFamily="34" charset="0"/>
                  <a:ea typeface="ＭＳ Ｐゴシック" pitchFamily="34" charset="-128"/>
                  <a:cs typeface="Calibri" panose="020F0502020204030204" pitchFamily="34" charset="0"/>
                </a:rPr>
                <a:t>2</a:t>
              </a:r>
              <a:endParaRPr lang="en-US" sz="2000" b="0" i="0" dirty="0">
                <a:latin typeface="Calibri" panose="020F0502020204030204" pitchFamily="34" charset="0"/>
                <a:ea typeface="ＭＳ Ｐゴシック" pitchFamily="34" charset="-128"/>
                <a:cs typeface="Calibri" panose="020F0502020204030204" pitchFamily="34" charset="0"/>
              </a:endParaRPr>
            </a:p>
          </p:txBody>
        </p:sp>
      </p:grpSp>
      <p:cxnSp>
        <p:nvCxnSpPr>
          <p:cNvPr id="42" name="Straight Connector 41"/>
          <p:cNvCxnSpPr/>
          <p:nvPr/>
        </p:nvCxnSpPr>
        <p:spPr bwMode="auto">
          <a:xfrm>
            <a:off x="5399344" y="5159970"/>
            <a:ext cx="191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3" name="Straight Connector 42"/>
          <p:cNvCxnSpPr/>
          <p:nvPr/>
        </p:nvCxnSpPr>
        <p:spPr bwMode="auto">
          <a:xfrm>
            <a:off x="5399344" y="5429970"/>
            <a:ext cx="191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4" name="Straight Connector 43"/>
          <p:cNvCxnSpPr/>
          <p:nvPr/>
        </p:nvCxnSpPr>
        <p:spPr bwMode="auto">
          <a:xfrm>
            <a:off x="5399344" y="5699970"/>
            <a:ext cx="191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6" name="Straight Connector 45"/>
          <p:cNvCxnSpPr/>
          <p:nvPr/>
        </p:nvCxnSpPr>
        <p:spPr bwMode="auto">
          <a:xfrm>
            <a:off x="6358744" y="4889970"/>
            <a:ext cx="0" cy="108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7" name="Straight Connector 46"/>
          <p:cNvCxnSpPr/>
          <p:nvPr/>
        </p:nvCxnSpPr>
        <p:spPr bwMode="auto">
          <a:xfrm>
            <a:off x="6838444" y="4889970"/>
            <a:ext cx="0" cy="108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8" name="Straight Connector 47"/>
          <p:cNvCxnSpPr/>
          <p:nvPr/>
        </p:nvCxnSpPr>
        <p:spPr bwMode="auto">
          <a:xfrm>
            <a:off x="5879044" y="4889970"/>
            <a:ext cx="0" cy="108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sp>
        <p:nvSpPr>
          <p:cNvPr id="557" name="Text Box 36"/>
          <p:cNvSpPr txBox="1">
            <a:spLocks noChangeArrowheads="1"/>
          </p:cNvSpPr>
          <p:nvPr/>
        </p:nvSpPr>
        <p:spPr bwMode="auto">
          <a:xfrm>
            <a:off x="3897016" y="4883667"/>
            <a:ext cx="4923456" cy="1092607"/>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j = 5 A/mm</a:t>
            </a:r>
            <a:r>
              <a:rPr lang="en-US" sz="2000" b="0" i="0" baseline="30000" dirty="0">
                <a:latin typeface="Calibri" panose="020F0502020204030204" pitchFamily="34" charset="0"/>
                <a:ea typeface="ＭＳ Ｐゴシック" pitchFamily="34" charset="-128"/>
                <a:cs typeface="Calibri" panose="020F0502020204030204" pitchFamily="34" charset="0"/>
              </a:rPr>
              <a:t>2</a:t>
            </a:r>
            <a:r>
              <a:rPr lang="en-US" sz="2000" b="0" i="0" dirty="0">
                <a:latin typeface="Calibri" panose="020F0502020204030204" pitchFamily="34" charset="0"/>
                <a:ea typeface="ＭＳ Ｐゴシック" pitchFamily="34" charset="-128"/>
                <a:cs typeface="Calibri" panose="020F0502020204030204" pitchFamily="34" charset="0"/>
              </a:rPr>
              <a:t> </a:t>
            </a:r>
          </a:p>
          <a:p>
            <a:pPr algn="ctr" eaLnBrk="0" hangingPunct="0"/>
            <a:endParaRPr lang="en-US" sz="500" b="0" i="0" dirty="0">
              <a:latin typeface="Calibri" panose="020F0502020204030204" pitchFamily="34" charset="0"/>
              <a:ea typeface="ＭＳ Ｐゴシック" pitchFamily="34" charset="-128"/>
              <a:cs typeface="Calibri" panose="020F0502020204030204" pitchFamily="34" charset="0"/>
            </a:endParaRPr>
          </a:p>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A = 50000/5 = </a:t>
            </a:r>
          </a:p>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 10000 mm</a:t>
            </a:r>
            <a:r>
              <a:rPr lang="en-US" sz="2000" b="0" i="0" baseline="30000" dirty="0">
                <a:latin typeface="Calibri" panose="020F0502020204030204" pitchFamily="34" charset="0"/>
                <a:ea typeface="ＭＳ Ｐゴシック" pitchFamily="34" charset="-128"/>
                <a:cs typeface="Calibri" panose="020F0502020204030204" pitchFamily="34" charset="0"/>
              </a:rPr>
              <a:t>2</a:t>
            </a:r>
            <a:endParaRPr lang="en-US" sz="2000" b="0" i="0" dirty="0">
              <a:latin typeface="Calibri" panose="020F0502020204030204" pitchFamily="34" charset="0"/>
              <a:ea typeface="ＭＳ Ｐゴシック" pitchFamily="34" charset="-128"/>
              <a:cs typeface="Calibri" panose="020F0502020204030204" pitchFamily="34" charset="0"/>
            </a:endParaRPr>
          </a:p>
        </p:txBody>
      </p:sp>
    </p:spTree>
    <p:extLst>
      <p:ext uri="{BB962C8B-B14F-4D97-AF65-F5344CB8AC3E}">
        <p14:creationId xmlns:p14="http://schemas.microsoft.com/office/powerpoint/2010/main" val="23245214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These are common formulae for the main electric parameters of a resistive dipole (1/2)</a:t>
            </a:r>
          </a:p>
          <a:p>
            <a:pPr algn="l">
              <a:lnSpc>
                <a:spcPct val="110000"/>
              </a:lnSpc>
            </a:pP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3921264" y="1618328"/>
                <a:ext cx="1302151" cy="76405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𝐵h</m:t>
                          </m:r>
                        </m:num>
                        <m:den>
                          <m:r>
                            <a:rPr lang="en-GB" b="0">
                              <a:latin typeface="Cambria Math" panose="02040503050406030204" pitchFamily="18" charset="0"/>
                              <a:ea typeface="Cambria Math" panose="02040503050406030204" pitchFamily="18" charset="0"/>
                            </a:rPr>
                            <m:t>𝜂</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oMath>
                  </m:oMathPara>
                </a14:m>
                <a:br>
                  <a:rPr lang="en-GB" b="0" i="1" dirty="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3921264" y="1618328"/>
                <a:ext cx="1302151" cy="764055"/>
              </a:xfrm>
              <a:prstGeom prst="rect">
                <a:avLst/>
              </a:prstGeom>
              <a:blipFill rotWithShape="0">
                <a:blip r:embed="rId3"/>
                <a:stretch>
                  <a:fillRect/>
                </a:stretch>
              </a:blipFill>
            </p:spPr>
            <p:txBody>
              <a:bodyPr/>
              <a:lstStyle/>
              <a:p>
                <a:r>
                  <a:rPr lang="en-GB">
                    <a:noFill/>
                  </a:rPr>
                  <a:t> </a:t>
                </a:r>
              </a:p>
            </p:txBody>
          </p:sp>
        </mc:Fallback>
      </mc:AlternateContent>
      <p:sp>
        <p:nvSpPr>
          <p:cNvPr id="7" name="Text Box 36"/>
          <p:cNvSpPr txBox="1">
            <a:spLocks noChangeArrowheads="1"/>
          </p:cNvSpPr>
          <p:nvPr/>
        </p:nvSpPr>
        <p:spPr bwMode="auto">
          <a:xfrm>
            <a:off x="827584" y="1757129"/>
            <a:ext cx="3528392" cy="5632311"/>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Ampere-turns (total)</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latin typeface="Calibri" panose="020F0502020204030204" pitchFamily="34" charset="0"/>
                <a:ea typeface="ＭＳ Ｐゴシック" pitchFamily="34" charset="-128"/>
                <a:cs typeface="Calibri" panose="020F0502020204030204" pitchFamily="34" charset="0"/>
              </a:rPr>
              <a:t>current</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latin typeface="Calibri" panose="020F0502020204030204" pitchFamily="34" charset="0"/>
                <a:ea typeface="ＭＳ Ｐゴシック" pitchFamily="34" charset="-128"/>
                <a:cs typeface="Calibri" panose="020F0502020204030204" pitchFamily="34" charset="0"/>
              </a:rPr>
              <a:t>resistance (total)</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solidFill>
                  <a:srgbClr val="969696"/>
                </a:solidFill>
                <a:latin typeface="Calibri" panose="020F0502020204030204" pitchFamily="34" charset="0"/>
                <a:ea typeface="ＭＳ Ｐゴシック" pitchFamily="34" charset="-128"/>
                <a:cs typeface="Calibri" panose="020F0502020204030204" pitchFamily="34" charset="0"/>
              </a:rPr>
              <a:t>inductance</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p:txBody>
      </p:sp>
      <mc:AlternateContent xmlns:mc="http://schemas.openxmlformats.org/markup-compatibility/2006" xmlns:a14="http://schemas.microsoft.com/office/drawing/2010/main">
        <mc:Choice Requires="a14">
          <p:sp>
            <p:nvSpPr>
              <p:cNvPr id="18" name="TextBox 17"/>
              <p:cNvSpPr txBox="1"/>
              <p:nvPr/>
            </p:nvSpPr>
            <p:spPr>
              <a:xfrm>
                <a:off x="3921264" y="2689181"/>
                <a:ext cx="1203535" cy="70115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num>
                        <m:den>
                          <m:r>
                            <a:rPr lang="en-GB" b="0" i="1" smtClean="0">
                              <a:latin typeface="Cambria Math" panose="02040503050406030204" pitchFamily="18" charset="0"/>
                              <a:ea typeface="Cambria Math" panose="02040503050406030204" pitchFamily="18" charset="0"/>
                            </a:rPr>
                            <m:t>𝑁</m:t>
                          </m:r>
                        </m:den>
                      </m:f>
                    </m:oMath>
                  </m:oMathPara>
                </a14:m>
                <a:br>
                  <a:rPr lang="en-GB" b="0" i="1" dirty="0">
                    <a:latin typeface="Cambria Math" panose="02040503050406030204" pitchFamily="18" charset="0"/>
                  </a:rPr>
                </a:br>
                <a:endParaRPr lang="en-GB" b="0" dirty="0"/>
              </a:p>
            </p:txBody>
          </p:sp>
        </mc:Choice>
        <mc:Fallback xmlns="">
          <p:sp>
            <p:nvSpPr>
              <p:cNvPr id="18" name="TextBox 17"/>
              <p:cNvSpPr txBox="1">
                <a:spLocks noRot="1" noChangeAspect="1" noMove="1" noResize="1" noEditPoints="1" noAdjustHandles="1" noChangeArrowheads="1" noChangeShapeType="1" noTextEdit="1"/>
              </p:cNvSpPr>
              <p:nvPr/>
            </p:nvSpPr>
            <p:spPr>
              <a:xfrm>
                <a:off x="3921264" y="2689181"/>
                <a:ext cx="1203535" cy="701154"/>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3845064" y="3777992"/>
                <a:ext cx="1768626" cy="75392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𝑅</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a:latin typeface="Cambria Math" panose="02040503050406030204" pitchFamily="18" charset="0"/>
                              <a:ea typeface="Cambria Math" panose="02040503050406030204" pitchFamily="18" charset="0"/>
                            </a:rPr>
                            <m:t>𝜌</m:t>
                          </m:r>
                          <m:r>
                            <a:rPr lang="en-GB" b="0" i="1" smtClean="0">
                              <a:latin typeface="Cambria Math" panose="02040503050406030204" pitchFamily="18" charset="0"/>
                              <a:ea typeface="Cambria Math" panose="02040503050406030204" pitchFamily="18" charset="0"/>
                            </a:rPr>
                            <m:t>𝑁</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𝐿</m:t>
                              </m:r>
                            </m:e>
                            <m:sub>
                              <m:r>
                                <a:rPr lang="en-GB" b="0" i="1" smtClean="0">
                                  <a:latin typeface="Cambria Math" panose="02040503050406030204" pitchFamily="18" charset="0"/>
                                  <a:ea typeface="Cambria Math" panose="02040503050406030204" pitchFamily="18" charset="0"/>
                                </a:rPr>
                                <m:t>𝑡𝑢𝑟𝑛</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𝐴</m:t>
                              </m:r>
                            </m:e>
                            <m:sub>
                              <m:r>
                                <a:rPr lang="en-GB" b="0" i="1" smtClean="0">
                                  <a:latin typeface="Cambria Math" panose="02040503050406030204" pitchFamily="18" charset="0"/>
                                  <a:ea typeface="Cambria Math" panose="02040503050406030204" pitchFamily="18" charset="0"/>
                                </a:rPr>
                                <m:t>𝑐𝑜𝑛𝑑</m:t>
                              </m:r>
                            </m:sub>
                          </m:sSub>
                        </m:den>
                      </m:f>
                    </m:oMath>
                  </m:oMathPara>
                </a14:m>
                <a:br>
                  <a:rPr lang="en-GB" b="0" i="1" dirty="0">
                    <a:latin typeface="Cambria Math" panose="02040503050406030204" pitchFamily="18" charset="0"/>
                  </a:rPr>
                </a:br>
                <a:endParaRPr lang="en-GB" b="0" dirty="0"/>
              </a:p>
            </p:txBody>
          </p:sp>
        </mc:Choice>
        <mc:Fallback xmlns="">
          <p:sp>
            <p:nvSpPr>
              <p:cNvPr id="19" name="TextBox 18"/>
              <p:cNvSpPr txBox="1">
                <a:spLocks noRot="1" noChangeAspect="1" noMove="1" noResize="1" noEditPoints="1" noAdjustHandles="1" noChangeArrowheads="1" noChangeShapeType="1" noTextEdit="1"/>
              </p:cNvSpPr>
              <p:nvPr/>
            </p:nvSpPr>
            <p:spPr>
              <a:xfrm>
                <a:off x="3845064" y="3777992"/>
                <a:ext cx="1768626" cy="753924"/>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3889734" y="5123615"/>
                <a:ext cx="2030620"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solidFill>
                            <a:srgbClr val="969696"/>
                          </a:solidFill>
                          <a:latin typeface="Cambria Math" panose="02040503050406030204" pitchFamily="18" charset="0"/>
                          <a:ea typeface="Cambria Math" panose="02040503050406030204" pitchFamily="18" charset="0"/>
                        </a:rPr>
                        <m:t>𝐿</m:t>
                      </m:r>
                      <m:r>
                        <a:rPr lang="en-GB" b="0">
                          <a:solidFill>
                            <a:srgbClr val="969696"/>
                          </a:solidFill>
                          <a:latin typeface="Cambria Math" panose="02040503050406030204" pitchFamily="18" charset="0"/>
                          <a:ea typeface="Cambria Math" panose="02040503050406030204" pitchFamily="18" charset="0"/>
                        </a:rPr>
                        <m:t>≅</m:t>
                      </m:r>
                      <m:r>
                        <a:rPr lang="en-GB" b="0">
                          <a:solidFill>
                            <a:srgbClr val="969696"/>
                          </a:solidFill>
                          <a:latin typeface="Cambria Math" panose="02040503050406030204" pitchFamily="18" charset="0"/>
                          <a:ea typeface="Cambria Math" panose="02040503050406030204" pitchFamily="18" charset="0"/>
                        </a:rPr>
                        <m:t>𝜂</m:t>
                      </m:r>
                      <m:sSub>
                        <m:sSubPr>
                          <m:ctrlPr>
                            <a:rPr lang="en-GB" b="0" i="1">
                              <a:solidFill>
                                <a:srgbClr val="969696"/>
                              </a:solidFill>
                              <a:latin typeface="Cambria Math" panose="02040503050406030204" pitchFamily="18" charset="0"/>
                              <a:ea typeface="Cambria Math" panose="02040503050406030204" pitchFamily="18" charset="0"/>
                            </a:rPr>
                          </m:ctrlPr>
                        </m:sSubPr>
                        <m:e>
                          <m:r>
                            <a:rPr lang="en-GB" b="0">
                              <a:solidFill>
                                <a:srgbClr val="969696"/>
                              </a:solidFill>
                              <a:latin typeface="Cambria Math" panose="02040503050406030204" pitchFamily="18" charset="0"/>
                              <a:ea typeface="Cambria Math" panose="02040503050406030204" pitchFamily="18" charset="0"/>
                            </a:rPr>
                            <m:t>𝜇</m:t>
                          </m:r>
                        </m:e>
                        <m:sub>
                          <m:r>
                            <a:rPr lang="en-GB" b="0">
                              <a:solidFill>
                                <a:srgbClr val="969696"/>
                              </a:solidFill>
                              <a:latin typeface="Cambria Math" panose="02040503050406030204" pitchFamily="18" charset="0"/>
                              <a:ea typeface="Cambria Math" panose="02040503050406030204" pitchFamily="18" charset="0"/>
                            </a:rPr>
                            <m:t>0</m:t>
                          </m:r>
                        </m:sub>
                      </m:sSub>
                      <m:sSup>
                        <m:sSupPr>
                          <m:ctrlPr>
                            <a:rPr lang="en-GB" b="0" i="1" smtClean="0">
                              <a:solidFill>
                                <a:srgbClr val="969696"/>
                              </a:solidFill>
                              <a:latin typeface="Cambria Math" panose="02040503050406030204" pitchFamily="18" charset="0"/>
                              <a:ea typeface="Cambria Math" panose="02040503050406030204" pitchFamily="18" charset="0"/>
                            </a:rPr>
                          </m:ctrlPr>
                        </m:sSupPr>
                        <m:e>
                          <m:r>
                            <a:rPr lang="en-GB" b="0" i="1" smtClean="0">
                              <a:solidFill>
                                <a:srgbClr val="969696"/>
                              </a:solidFill>
                              <a:latin typeface="Cambria Math" panose="02040503050406030204" pitchFamily="18" charset="0"/>
                              <a:ea typeface="Cambria Math" panose="02040503050406030204" pitchFamily="18" charset="0"/>
                            </a:rPr>
                            <m:t>𝑁</m:t>
                          </m:r>
                        </m:e>
                        <m:sup>
                          <m:r>
                            <a:rPr lang="en-GB" b="0" i="1" smtClean="0">
                              <a:solidFill>
                                <a:srgbClr val="969696"/>
                              </a:solidFill>
                              <a:latin typeface="Cambria Math" panose="02040503050406030204" pitchFamily="18" charset="0"/>
                              <a:ea typeface="Cambria Math" panose="02040503050406030204" pitchFamily="18" charset="0"/>
                            </a:rPr>
                            <m:t>2</m:t>
                          </m:r>
                        </m:sup>
                      </m:sSup>
                      <m:r>
                        <a:rPr lang="en-GB" b="0" i="1" smtClean="0">
                          <a:solidFill>
                            <a:srgbClr val="969696"/>
                          </a:solidFill>
                          <a:latin typeface="Cambria Math" panose="02040503050406030204" pitchFamily="18" charset="0"/>
                          <a:ea typeface="Cambria Math" panose="02040503050406030204" pitchFamily="18" charset="0"/>
                        </a:rPr>
                        <m:t>𝐴</m:t>
                      </m:r>
                      <m:r>
                        <a:rPr lang="en-GB" b="0" i="1" smtClean="0">
                          <a:solidFill>
                            <a:srgbClr val="969696"/>
                          </a:solidFill>
                          <a:latin typeface="Cambria Math" panose="02040503050406030204" pitchFamily="18" charset="0"/>
                          <a:ea typeface="Cambria Math" panose="02040503050406030204" pitchFamily="18" charset="0"/>
                        </a:rPr>
                        <m:t>/</m:t>
                      </m:r>
                      <m:r>
                        <a:rPr lang="en-GB" b="0" i="1" smtClean="0">
                          <a:solidFill>
                            <a:srgbClr val="969696"/>
                          </a:solidFill>
                          <a:latin typeface="Cambria Math" panose="02040503050406030204" pitchFamily="18" charset="0"/>
                          <a:ea typeface="Cambria Math" panose="02040503050406030204" pitchFamily="18" charset="0"/>
                        </a:rPr>
                        <m:t>h</m:t>
                      </m:r>
                    </m:oMath>
                  </m:oMathPara>
                </a14:m>
                <a:br>
                  <a:rPr lang="en-GB" b="0" i="1" dirty="0">
                    <a:solidFill>
                      <a:srgbClr val="969696"/>
                    </a:solidFill>
                    <a:latin typeface="Cambria Math" panose="02040503050406030204" pitchFamily="18" charset="0"/>
                  </a:rPr>
                </a:br>
                <a:endParaRPr lang="en-GB" b="0" dirty="0">
                  <a:solidFill>
                    <a:srgbClr val="969696"/>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3889734" y="5123615"/>
                <a:ext cx="2030620" cy="369397"/>
              </a:xfrm>
              <a:prstGeom prst="rect">
                <a:avLst/>
              </a:prstGeom>
              <a:blipFill rotWithShape="0">
                <a:blip r:embed="rId6"/>
                <a:stretch>
                  <a:fillRect l="-5105" r="-1201" b="-3770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4322832" y="5754112"/>
                <a:ext cx="3729482" cy="39792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solidFill>
                            <a:srgbClr val="969696"/>
                          </a:solidFill>
                          <a:latin typeface="Cambria Math" panose="02040503050406030204" pitchFamily="18" charset="0"/>
                          <a:ea typeface="Cambria Math" panose="02040503050406030204" pitchFamily="18" charset="0"/>
                        </a:rPr>
                        <m:t>𝐴</m:t>
                      </m:r>
                      <m:r>
                        <a:rPr lang="en-GB" b="0">
                          <a:solidFill>
                            <a:srgbClr val="969696"/>
                          </a:solidFill>
                          <a:latin typeface="Cambria Math" panose="02040503050406030204" pitchFamily="18" charset="0"/>
                          <a:ea typeface="Cambria Math" panose="02040503050406030204" pitchFamily="18" charset="0"/>
                        </a:rPr>
                        <m:t>≅</m:t>
                      </m:r>
                      <m:sSub>
                        <m:sSubPr>
                          <m:ctrlPr>
                            <a:rPr lang="en-GB" b="0" i="1">
                              <a:solidFill>
                                <a:srgbClr val="969696"/>
                              </a:solidFill>
                              <a:latin typeface="Cambria Math" panose="02040503050406030204" pitchFamily="18" charset="0"/>
                              <a:ea typeface="Cambria Math" panose="02040503050406030204" pitchFamily="18" charset="0"/>
                            </a:rPr>
                          </m:ctrlPr>
                        </m:sSubPr>
                        <m:e>
                          <m:r>
                            <a:rPr lang="en-GB" b="0" i="1" smtClean="0">
                              <a:solidFill>
                                <a:srgbClr val="969696"/>
                              </a:solidFill>
                              <a:latin typeface="Cambria Math" panose="02040503050406030204" pitchFamily="18" charset="0"/>
                              <a:ea typeface="Cambria Math" panose="02040503050406030204" pitchFamily="18" charset="0"/>
                            </a:rPr>
                            <m:t>(</m:t>
                          </m:r>
                          <m:r>
                            <a:rPr lang="en-GB" b="0">
                              <a:solidFill>
                                <a:srgbClr val="969696"/>
                              </a:solidFill>
                              <a:latin typeface="Cambria Math" panose="02040503050406030204" pitchFamily="18" charset="0"/>
                              <a:ea typeface="Cambria Math" panose="02040503050406030204" pitchFamily="18" charset="0"/>
                            </a:rPr>
                            <m:t>𝑤</m:t>
                          </m:r>
                        </m:e>
                        <m:sub>
                          <m:r>
                            <a:rPr lang="en-GB" b="0">
                              <a:solidFill>
                                <a:srgbClr val="969696"/>
                              </a:solidFill>
                              <a:latin typeface="Cambria Math" panose="02040503050406030204" pitchFamily="18" charset="0"/>
                              <a:ea typeface="Cambria Math" panose="02040503050406030204" pitchFamily="18" charset="0"/>
                            </a:rPr>
                            <m:t>𝑝𝑜𝑙𝑒</m:t>
                          </m:r>
                        </m:sub>
                      </m:sSub>
                      <m:r>
                        <a:rPr lang="en-GB" b="0">
                          <a:solidFill>
                            <a:srgbClr val="969696"/>
                          </a:solidFill>
                          <a:latin typeface="Cambria Math" panose="02040503050406030204" pitchFamily="18" charset="0"/>
                          <a:ea typeface="Cambria Math" panose="02040503050406030204" pitchFamily="18" charset="0"/>
                        </a:rPr>
                        <m:t>+1.2</m:t>
                      </m:r>
                      <m:r>
                        <a:rPr lang="en-GB" b="0">
                          <a:solidFill>
                            <a:srgbClr val="969696"/>
                          </a:solidFill>
                          <a:latin typeface="Cambria Math" panose="02040503050406030204" pitchFamily="18" charset="0"/>
                          <a:ea typeface="Cambria Math" panose="02040503050406030204" pitchFamily="18" charset="0"/>
                        </a:rPr>
                        <m:t>h</m:t>
                      </m:r>
                      <m:r>
                        <a:rPr lang="en-GB" b="0" i="1" smtClean="0">
                          <a:solidFill>
                            <a:srgbClr val="969696"/>
                          </a:solidFill>
                          <a:latin typeface="Cambria Math" panose="02040503050406030204" pitchFamily="18" charset="0"/>
                          <a:ea typeface="Cambria Math" panose="02040503050406030204" pitchFamily="18" charset="0"/>
                        </a:rPr>
                        <m:t>)(</m:t>
                      </m:r>
                      <m:sSub>
                        <m:sSubPr>
                          <m:ctrlPr>
                            <a:rPr lang="en-GB" b="0" i="1" smtClean="0">
                              <a:solidFill>
                                <a:srgbClr val="969696"/>
                              </a:solidFill>
                              <a:latin typeface="Cambria Math" panose="02040503050406030204" pitchFamily="18" charset="0"/>
                              <a:ea typeface="Cambria Math" panose="02040503050406030204" pitchFamily="18" charset="0"/>
                            </a:rPr>
                          </m:ctrlPr>
                        </m:sSubPr>
                        <m:e>
                          <m:r>
                            <a:rPr lang="en-GB" b="0" i="1" smtClean="0">
                              <a:solidFill>
                                <a:srgbClr val="969696"/>
                              </a:solidFill>
                              <a:latin typeface="Cambria Math" panose="02040503050406030204" pitchFamily="18" charset="0"/>
                              <a:ea typeface="Cambria Math" panose="02040503050406030204" pitchFamily="18" charset="0"/>
                            </a:rPr>
                            <m:t>𝑙</m:t>
                          </m:r>
                        </m:e>
                        <m:sub>
                          <m:r>
                            <a:rPr lang="en-GB" b="0" i="1" smtClean="0">
                              <a:solidFill>
                                <a:srgbClr val="969696"/>
                              </a:solidFill>
                              <a:latin typeface="Cambria Math" panose="02040503050406030204" pitchFamily="18" charset="0"/>
                              <a:ea typeface="Cambria Math" panose="02040503050406030204" pitchFamily="18" charset="0"/>
                            </a:rPr>
                            <m:t>𝐹𝑒</m:t>
                          </m:r>
                        </m:sub>
                      </m:sSub>
                      <m:r>
                        <a:rPr lang="en-GB" b="0" i="1" smtClean="0">
                          <a:solidFill>
                            <a:srgbClr val="969696"/>
                          </a:solidFill>
                          <a:latin typeface="Cambria Math" panose="02040503050406030204" pitchFamily="18" charset="0"/>
                          <a:ea typeface="Cambria Math" panose="02040503050406030204" pitchFamily="18" charset="0"/>
                        </a:rPr>
                        <m:t>+</m:t>
                      </m:r>
                      <m:r>
                        <a:rPr lang="en-GB" b="0" i="1" smtClean="0">
                          <a:solidFill>
                            <a:srgbClr val="969696"/>
                          </a:solidFill>
                          <a:latin typeface="Cambria Math" panose="02040503050406030204" pitchFamily="18" charset="0"/>
                          <a:ea typeface="Cambria Math" panose="02040503050406030204" pitchFamily="18" charset="0"/>
                        </a:rPr>
                        <m:t>h</m:t>
                      </m:r>
                      <m:r>
                        <a:rPr lang="en-GB" b="0" i="1" smtClean="0">
                          <a:solidFill>
                            <a:srgbClr val="969696"/>
                          </a:solidFill>
                          <a:latin typeface="Cambria Math" panose="02040503050406030204" pitchFamily="18" charset="0"/>
                          <a:ea typeface="Cambria Math" panose="02040503050406030204" pitchFamily="18" charset="0"/>
                        </a:rPr>
                        <m:t>)</m:t>
                      </m:r>
                    </m:oMath>
                  </m:oMathPara>
                </a14:m>
                <a:br>
                  <a:rPr lang="en-GB" b="0" i="1" dirty="0">
                    <a:solidFill>
                      <a:srgbClr val="969696"/>
                    </a:solidFill>
                    <a:latin typeface="Cambria Math" panose="02040503050406030204" pitchFamily="18" charset="0"/>
                  </a:rPr>
                </a:br>
                <a:endParaRPr lang="en-GB" b="0" dirty="0">
                  <a:solidFill>
                    <a:srgbClr val="969696"/>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4322832" y="5754112"/>
                <a:ext cx="3729482" cy="397929"/>
              </a:xfrm>
              <a:prstGeom prst="rect">
                <a:avLst/>
              </a:prstGeom>
              <a:blipFill rotWithShape="0">
                <a:blip r:embed="rId7"/>
                <a:stretch>
                  <a:fillRect l="-2778" b="-26154"/>
                </a:stretch>
              </a:blipFill>
            </p:spPr>
            <p:txBody>
              <a:bodyPr/>
              <a:lstStyle/>
              <a:p>
                <a:r>
                  <a:rPr lang="en-GB">
                    <a:noFill/>
                  </a:rPr>
                  <a:t> </a:t>
                </a:r>
              </a:p>
            </p:txBody>
          </p:sp>
        </mc:Fallback>
      </mc:AlternateContent>
      <p:pic>
        <p:nvPicPr>
          <p:cNvPr id="10" name="Picture 9"/>
          <p:cNvPicPr>
            <a:picLocks noChangeAspect="1"/>
          </p:cNvPicPr>
          <p:nvPr/>
        </p:nvPicPr>
        <p:blipFill>
          <a:blip r:embed="rId8">
            <a:clrChange>
              <a:clrFrom>
                <a:srgbClr val="FFFFFF"/>
              </a:clrFrom>
              <a:clrTo>
                <a:srgbClr val="FFFFFF">
                  <a:alpha val="0"/>
                </a:srgbClr>
              </a:clrTo>
            </a:clrChange>
          </a:blip>
          <a:stretch>
            <a:fillRect/>
          </a:stretch>
        </p:blipFill>
        <p:spPr>
          <a:xfrm rot="964680">
            <a:off x="8122159" y="696762"/>
            <a:ext cx="706600" cy="1113228"/>
          </a:xfrm>
          <a:prstGeom prst="rect">
            <a:avLst/>
          </a:prstGeom>
        </p:spPr>
      </p:pic>
    </p:spTree>
    <p:extLst>
      <p:ext uri="{BB962C8B-B14F-4D97-AF65-F5344CB8AC3E}">
        <p14:creationId xmlns:p14="http://schemas.microsoft.com/office/powerpoint/2010/main" val="30207454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These are common formulae for the main electric parameters of a resistive dipole (2/2)</a:t>
            </a:r>
          </a:p>
          <a:p>
            <a:pPr algn="l">
              <a:lnSpc>
                <a:spcPct val="110000"/>
              </a:lnSpc>
            </a:pP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a:solidFill>
                <a:srgbClr val="0033CC"/>
              </a:solidFill>
              <a:latin typeface="Calibri Light" panose="020F0302020204030204" pitchFamily="34" charset="0"/>
            </a:endParaRPr>
          </a:p>
        </p:txBody>
      </p:sp>
      <p:sp>
        <p:nvSpPr>
          <p:cNvPr id="7" name="Text Box 36"/>
          <p:cNvSpPr txBox="1">
            <a:spLocks noChangeArrowheads="1"/>
          </p:cNvSpPr>
          <p:nvPr/>
        </p:nvSpPr>
        <p:spPr bwMode="auto">
          <a:xfrm>
            <a:off x="827584" y="1757129"/>
            <a:ext cx="3528392" cy="4801314"/>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voltage</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latin typeface="Calibri" panose="020F0502020204030204" pitchFamily="34" charset="0"/>
                <a:ea typeface="ＭＳ Ｐゴシック" pitchFamily="34" charset="-128"/>
                <a:cs typeface="Calibri" panose="020F0502020204030204" pitchFamily="34" charset="0"/>
              </a:rPr>
              <a:t>resistive power (</a:t>
            </a:r>
            <a:r>
              <a:rPr lang="en-US" b="0" i="0" dirty="0" err="1">
                <a:latin typeface="Calibri" panose="020F0502020204030204" pitchFamily="34" charset="0"/>
                <a:ea typeface="ＭＳ Ｐゴシック" pitchFamily="34" charset="-128"/>
                <a:cs typeface="Calibri" panose="020F0502020204030204" pitchFamily="34" charset="0"/>
              </a:rPr>
              <a:t>rms</a:t>
            </a:r>
            <a:r>
              <a:rPr lang="en-US" b="0" i="0" dirty="0">
                <a:latin typeface="Calibri" panose="020F0502020204030204" pitchFamily="34" charset="0"/>
                <a:ea typeface="ＭＳ Ｐゴシック" pitchFamily="34" charset="-128"/>
                <a:cs typeface="Calibri" panose="020F0502020204030204" pitchFamily="34" charset="0"/>
              </a:rPr>
              <a:t>)</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sz="1200"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sz="1200"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sz="1200"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sz="1200"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sz="1800"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solidFill>
                  <a:srgbClr val="969696"/>
                </a:solidFill>
                <a:latin typeface="Calibri" panose="020F0502020204030204" pitchFamily="34" charset="0"/>
                <a:ea typeface="ＭＳ Ｐゴシック" pitchFamily="34" charset="-128"/>
                <a:cs typeface="Calibri" panose="020F0502020204030204" pitchFamily="34" charset="0"/>
              </a:rPr>
              <a:t>magnetic stored energy</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i="0" dirty="0">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21" name="TextBox 20"/>
              <p:cNvSpPr txBox="1"/>
              <p:nvPr/>
            </p:nvSpPr>
            <p:spPr>
              <a:xfrm>
                <a:off x="4225433" y="1618328"/>
                <a:ext cx="1883785" cy="69890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𝑉</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𝑅𝐼</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𝐿</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𝑑𝐼</m:t>
                          </m:r>
                        </m:num>
                        <m:den>
                          <m:r>
                            <a:rPr lang="en-GB" b="0" i="1" smtClean="0">
                              <a:latin typeface="Cambria Math" panose="02040503050406030204" pitchFamily="18" charset="0"/>
                              <a:ea typeface="Cambria Math" panose="02040503050406030204" pitchFamily="18" charset="0"/>
                            </a:rPr>
                            <m:t>𝑑𝑡</m:t>
                          </m:r>
                        </m:den>
                      </m:f>
                    </m:oMath>
                  </m:oMathPara>
                </a14:m>
                <a:br>
                  <a:rPr lang="en-GB" b="0" i="1" dirty="0">
                    <a:latin typeface="Cambria Math" panose="02040503050406030204" pitchFamily="18" charset="0"/>
                  </a:rPr>
                </a:br>
                <a:endParaRPr lang="en-GB" b="0" dirty="0"/>
              </a:p>
            </p:txBody>
          </p:sp>
        </mc:Choice>
        <mc:Fallback xmlns="">
          <p:sp>
            <p:nvSpPr>
              <p:cNvPr id="21" name="TextBox 20"/>
              <p:cNvSpPr txBox="1">
                <a:spLocks noRot="1" noChangeAspect="1" noMove="1" noResize="1" noEditPoints="1" noAdjustHandles="1" noChangeArrowheads="1" noChangeShapeType="1" noTextEdit="1"/>
              </p:cNvSpPr>
              <p:nvPr/>
            </p:nvSpPr>
            <p:spPr>
              <a:xfrm>
                <a:off x="4225433" y="1618328"/>
                <a:ext cx="1883785" cy="698909"/>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4225433" y="2871677"/>
                <a:ext cx="3327642" cy="196438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𝑃</m:t>
                          </m:r>
                        </m:e>
                        <m:sub>
                          <m:r>
                            <a:rPr lang="en-GB" b="0">
                              <a:latin typeface="Cambria Math" panose="02040503050406030204" pitchFamily="18" charset="0"/>
                              <a:ea typeface="Cambria Math" panose="02040503050406030204" pitchFamily="18" charset="0"/>
                            </a:rPr>
                            <m:t>𝑟𝑚𝑠</m:t>
                          </m:r>
                        </m:sub>
                      </m:sSub>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𝑅</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𝐼</m:t>
                          </m:r>
                        </m:e>
                        <m:sub>
                          <m:r>
                            <a:rPr lang="en-GB" b="0" i="1" smtClean="0">
                              <a:latin typeface="Cambria Math" panose="02040503050406030204" pitchFamily="18" charset="0"/>
                              <a:ea typeface="Cambria Math" panose="02040503050406030204" pitchFamily="18" charset="0"/>
                            </a:rPr>
                            <m:t>𝑟𝑚𝑠</m:t>
                          </m:r>
                        </m:sub>
                        <m:sup>
                          <m:r>
                            <a:rPr lang="en-GB" b="0" i="1" smtClean="0">
                              <a:latin typeface="Cambria Math" panose="02040503050406030204" pitchFamily="18" charset="0"/>
                              <a:ea typeface="Cambria Math" panose="02040503050406030204" pitchFamily="18" charset="0"/>
                            </a:rPr>
                            <m:t>2</m:t>
                          </m:r>
                        </m:sup>
                      </m:sSubSup>
                    </m:oMath>
                  </m:oMathPara>
                </a14:m>
                <a:endParaRPr lang="en-GB" b="0" i="1" dirty="0">
                  <a:latin typeface="Cambria Math" panose="02040503050406030204" pitchFamily="18" charset="0"/>
                  <a:ea typeface="Cambria Math" panose="02040503050406030204" pitchFamily="18" charset="0"/>
                </a:endParaRPr>
              </a:p>
              <a:p>
                <a:endParaRPr lang="en-GB" sz="15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          =</m:t>
                      </m:r>
                      <m:r>
                        <a:rPr lang="en-GB" b="0">
                          <a:latin typeface="Cambria Math" panose="02040503050406030204" pitchFamily="18" charset="0"/>
                          <a:ea typeface="Cambria Math" panose="02040503050406030204" pitchFamily="18" charset="0"/>
                        </a:rPr>
                        <m:t>𝜌</m:t>
                      </m:r>
                      <m:sSubSup>
                        <m:sSubSupPr>
                          <m:ctrlPr>
                            <a:rPr lang="en-GB" b="0" i="1">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𝑗</m:t>
                          </m:r>
                        </m:e>
                        <m:sub>
                          <m:r>
                            <a:rPr lang="en-GB" b="0">
                              <a:latin typeface="Cambria Math" panose="02040503050406030204" pitchFamily="18" charset="0"/>
                              <a:ea typeface="Cambria Math" panose="02040503050406030204" pitchFamily="18" charset="0"/>
                            </a:rPr>
                            <m:t>𝑟𝑚𝑠</m:t>
                          </m:r>
                        </m:sub>
                        <m:sup>
                          <m:r>
                            <a:rPr lang="en-GB" b="0">
                              <a:latin typeface="Cambria Math" panose="02040503050406030204" pitchFamily="18" charset="0"/>
                              <a:ea typeface="Cambria Math" panose="02040503050406030204" pitchFamily="18" charset="0"/>
                            </a:rPr>
                            <m:t>2</m:t>
                          </m:r>
                        </m:sup>
                      </m:sSubSup>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𝑉</m:t>
                          </m:r>
                        </m:e>
                        <m:sub>
                          <m:r>
                            <a:rPr lang="en-GB" b="0">
                              <a:latin typeface="Cambria Math" panose="02040503050406030204" pitchFamily="18" charset="0"/>
                              <a:ea typeface="Cambria Math" panose="02040503050406030204" pitchFamily="18" charset="0"/>
                            </a:rPr>
                            <m:t>𝑐𝑜𝑛𝑑</m:t>
                          </m:r>
                        </m:sub>
                      </m:sSub>
                    </m:oMath>
                  </m:oMathPara>
                </a14:m>
                <a:endParaRPr lang="en-GB" b="0" i="1" dirty="0">
                  <a:latin typeface="Cambria Math" panose="02040503050406030204" pitchFamily="18" charset="0"/>
                </a:endParaRPr>
              </a:p>
              <a:p>
                <a:endParaRPr lang="en-GB" sz="1500" b="0" i="1" dirty="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          </m:t>
                      </m:r>
                      <m:r>
                        <a:rPr lang="en-GB" b="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a:latin typeface="Cambria Math" panose="02040503050406030204" pitchFamily="18" charset="0"/>
                              <a:ea typeface="Cambria Math" panose="02040503050406030204" pitchFamily="18" charset="0"/>
                            </a:rPr>
                            <m:t>𝜌</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𝐿</m:t>
                              </m:r>
                            </m:e>
                            <m:sub>
                              <m:r>
                                <a:rPr lang="en-GB" b="0">
                                  <a:latin typeface="Cambria Math" panose="02040503050406030204" pitchFamily="18" charset="0"/>
                                  <a:ea typeface="Cambria Math" panose="02040503050406030204" pitchFamily="18" charset="0"/>
                                </a:rPr>
                                <m:t>𝑡𝑢𝑟𝑛</m:t>
                              </m:r>
                            </m:sub>
                          </m:sSub>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𝑟𝑚𝑠</m:t>
                              </m:r>
                            </m:sub>
                          </m:sSub>
                          <m:r>
                            <a:rPr lang="en-GB" b="0">
                              <a:latin typeface="Cambria Math" panose="02040503050406030204" pitchFamily="18" charset="0"/>
                              <a:ea typeface="Cambria Math" panose="02040503050406030204" pitchFamily="18" charset="0"/>
                            </a:rPr>
                            <m:t>h</m:t>
                          </m:r>
                        </m:num>
                        <m:den>
                          <m:r>
                            <a:rPr lang="en-GB" b="0">
                              <a:latin typeface="Cambria Math" panose="02040503050406030204" pitchFamily="18" charset="0"/>
                              <a:ea typeface="Cambria Math" panose="02040503050406030204" pitchFamily="18" charset="0"/>
                            </a:rPr>
                            <m:t>𝜂</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𝑗</m:t>
                          </m:r>
                        </m:e>
                        <m:sub>
                          <m:r>
                            <a:rPr lang="en-GB" b="0">
                              <a:latin typeface="Cambria Math" panose="02040503050406030204" pitchFamily="18" charset="0"/>
                              <a:ea typeface="Cambria Math" panose="02040503050406030204" pitchFamily="18" charset="0"/>
                            </a:rPr>
                            <m:t>𝑟𝑚𝑠</m:t>
                          </m:r>
                        </m:sub>
                      </m:sSub>
                    </m:oMath>
                  </m:oMathPara>
                </a14:m>
                <a:br>
                  <a:rPr lang="en-GB" b="0" i="1" dirty="0">
                    <a:latin typeface="Cambria Math" panose="02040503050406030204" pitchFamily="18" charset="0"/>
                  </a:rPr>
                </a:br>
                <a:endParaRPr lang="en-GB" b="0" dirty="0"/>
              </a:p>
            </p:txBody>
          </p:sp>
        </mc:Choice>
        <mc:Fallback xmlns="">
          <p:sp>
            <p:nvSpPr>
              <p:cNvPr id="22" name="TextBox 21"/>
              <p:cNvSpPr txBox="1">
                <a:spLocks noRot="1" noChangeAspect="1" noMove="1" noResize="1" noEditPoints="1" noAdjustHandles="1" noChangeArrowheads="1" noChangeShapeType="1" noTextEdit="1"/>
              </p:cNvSpPr>
              <p:nvPr/>
            </p:nvSpPr>
            <p:spPr>
              <a:xfrm>
                <a:off x="4225433" y="2871677"/>
                <a:ext cx="3327642" cy="1964384"/>
              </a:xfrm>
              <a:prstGeom prst="rect">
                <a:avLst/>
              </a:prstGeom>
              <a:blipFill>
                <a:blip r:embed="rId4"/>
                <a:stretch>
                  <a:fillRect l="-31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4149233" y="5185736"/>
                <a:ext cx="1530291" cy="691536"/>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solidFill>
                                <a:srgbClr val="969696"/>
                              </a:solidFill>
                              <a:latin typeface="Cambria Math" panose="02040503050406030204" pitchFamily="18" charset="0"/>
                              <a:ea typeface="Cambria Math" panose="02040503050406030204" pitchFamily="18" charset="0"/>
                            </a:rPr>
                          </m:ctrlPr>
                        </m:sSubPr>
                        <m:e>
                          <m:r>
                            <a:rPr lang="en-GB" b="0" i="1" smtClean="0">
                              <a:solidFill>
                                <a:srgbClr val="969696"/>
                              </a:solidFill>
                              <a:latin typeface="Cambria Math" panose="02040503050406030204" pitchFamily="18" charset="0"/>
                              <a:ea typeface="Cambria Math" panose="02040503050406030204" pitchFamily="18" charset="0"/>
                            </a:rPr>
                            <m:t>𝐸</m:t>
                          </m:r>
                        </m:e>
                        <m:sub>
                          <m:r>
                            <a:rPr lang="en-GB" b="0" i="1" smtClean="0">
                              <a:solidFill>
                                <a:srgbClr val="969696"/>
                              </a:solidFill>
                              <a:latin typeface="Cambria Math" panose="02040503050406030204" pitchFamily="18" charset="0"/>
                              <a:ea typeface="Cambria Math" panose="02040503050406030204" pitchFamily="18" charset="0"/>
                            </a:rPr>
                            <m:t>𝑚</m:t>
                          </m:r>
                        </m:sub>
                      </m:sSub>
                      <m:r>
                        <a:rPr lang="en-GB" b="0" i="1" smtClean="0">
                          <a:solidFill>
                            <a:srgbClr val="969696"/>
                          </a:solidFill>
                          <a:latin typeface="Cambria Math" panose="02040503050406030204" pitchFamily="18" charset="0"/>
                          <a:ea typeface="Cambria Math" panose="02040503050406030204" pitchFamily="18" charset="0"/>
                        </a:rPr>
                        <m:t>=</m:t>
                      </m:r>
                      <m:f>
                        <m:fPr>
                          <m:ctrlPr>
                            <a:rPr lang="en-GB" b="0" i="1">
                              <a:solidFill>
                                <a:srgbClr val="969696"/>
                              </a:solidFill>
                              <a:latin typeface="Cambria Math" panose="02040503050406030204" pitchFamily="18" charset="0"/>
                              <a:ea typeface="Cambria Math" panose="02040503050406030204" pitchFamily="18" charset="0"/>
                            </a:rPr>
                          </m:ctrlPr>
                        </m:fPr>
                        <m:num>
                          <m:r>
                            <a:rPr lang="en-GB" b="0" i="1" smtClean="0">
                              <a:solidFill>
                                <a:srgbClr val="969696"/>
                              </a:solidFill>
                              <a:latin typeface="Cambria Math" panose="02040503050406030204" pitchFamily="18" charset="0"/>
                              <a:ea typeface="Cambria Math" panose="02040503050406030204" pitchFamily="18" charset="0"/>
                            </a:rPr>
                            <m:t>1</m:t>
                          </m:r>
                        </m:num>
                        <m:den>
                          <m:r>
                            <a:rPr lang="en-GB" b="0" i="1" smtClean="0">
                              <a:solidFill>
                                <a:srgbClr val="969696"/>
                              </a:solidFill>
                              <a:latin typeface="Cambria Math" panose="02040503050406030204" pitchFamily="18" charset="0"/>
                              <a:ea typeface="Cambria Math" panose="02040503050406030204" pitchFamily="18" charset="0"/>
                            </a:rPr>
                            <m:t>2</m:t>
                          </m:r>
                        </m:den>
                      </m:f>
                      <m:r>
                        <a:rPr lang="en-GB" b="0" i="1" smtClean="0">
                          <a:solidFill>
                            <a:srgbClr val="969696"/>
                          </a:solidFill>
                          <a:latin typeface="Cambria Math" panose="02040503050406030204" pitchFamily="18" charset="0"/>
                          <a:ea typeface="Cambria Math" panose="02040503050406030204" pitchFamily="18" charset="0"/>
                        </a:rPr>
                        <m:t>𝐿</m:t>
                      </m:r>
                      <m:sSup>
                        <m:sSupPr>
                          <m:ctrlPr>
                            <a:rPr lang="en-GB" b="0" i="1" smtClean="0">
                              <a:solidFill>
                                <a:srgbClr val="969696"/>
                              </a:solidFill>
                              <a:latin typeface="Cambria Math" panose="02040503050406030204" pitchFamily="18" charset="0"/>
                              <a:ea typeface="Cambria Math" panose="02040503050406030204" pitchFamily="18" charset="0"/>
                            </a:rPr>
                          </m:ctrlPr>
                        </m:sSupPr>
                        <m:e>
                          <m:r>
                            <a:rPr lang="en-GB" b="0" i="1" smtClean="0">
                              <a:solidFill>
                                <a:srgbClr val="969696"/>
                              </a:solidFill>
                              <a:latin typeface="Cambria Math" panose="02040503050406030204" pitchFamily="18" charset="0"/>
                              <a:ea typeface="Cambria Math" panose="02040503050406030204" pitchFamily="18" charset="0"/>
                            </a:rPr>
                            <m:t>𝐼</m:t>
                          </m:r>
                        </m:e>
                        <m:sup>
                          <m:r>
                            <a:rPr lang="en-GB" b="0" i="1" smtClean="0">
                              <a:solidFill>
                                <a:srgbClr val="969696"/>
                              </a:solidFill>
                              <a:latin typeface="Cambria Math" panose="02040503050406030204" pitchFamily="18" charset="0"/>
                              <a:ea typeface="Cambria Math" panose="02040503050406030204" pitchFamily="18" charset="0"/>
                            </a:rPr>
                            <m:t>2</m:t>
                          </m:r>
                        </m:sup>
                      </m:sSup>
                    </m:oMath>
                  </m:oMathPara>
                </a14:m>
                <a:br>
                  <a:rPr lang="en-GB" b="0" i="1" dirty="0">
                    <a:solidFill>
                      <a:srgbClr val="969696"/>
                    </a:solidFill>
                    <a:latin typeface="Cambria Math" panose="02040503050406030204" pitchFamily="18" charset="0"/>
                  </a:rPr>
                </a:br>
                <a:endParaRPr lang="en-GB" b="0" dirty="0">
                  <a:solidFill>
                    <a:srgbClr val="969696"/>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4149233" y="5185736"/>
                <a:ext cx="1530291" cy="691536"/>
              </a:xfrm>
              <a:prstGeom prst="rect">
                <a:avLst/>
              </a:prstGeom>
              <a:blipFill rotWithShape="0">
                <a:blip r:embed="rId5"/>
                <a:stretch>
                  <a:fillRect/>
                </a:stretch>
              </a:blipFill>
            </p:spPr>
            <p:txBody>
              <a:bodyPr/>
              <a:lstStyle/>
              <a:p>
                <a:r>
                  <a:rPr lang="en-GB">
                    <a:noFill/>
                  </a:rPr>
                  <a:t> </a:t>
                </a:r>
              </a:p>
            </p:txBody>
          </p:sp>
        </mc:Fallback>
      </mc:AlternateContent>
      <p:pic>
        <p:nvPicPr>
          <p:cNvPr id="8" name="Picture 7"/>
          <p:cNvPicPr>
            <a:picLocks noChangeAspect="1"/>
          </p:cNvPicPr>
          <p:nvPr/>
        </p:nvPicPr>
        <p:blipFill>
          <a:blip r:embed="rId6">
            <a:clrChange>
              <a:clrFrom>
                <a:srgbClr val="FFFFFF"/>
              </a:clrFrom>
              <a:clrTo>
                <a:srgbClr val="FFFFFF">
                  <a:alpha val="0"/>
                </a:srgbClr>
              </a:clrTo>
            </a:clrChange>
          </a:blip>
          <a:stretch>
            <a:fillRect/>
          </a:stretch>
        </p:blipFill>
        <p:spPr>
          <a:xfrm rot="964680">
            <a:off x="8122159" y="696762"/>
            <a:ext cx="706600" cy="1113228"/>
          </a:xfrm>
          <a:prstGeom prst="rect">
            <a:avLst/>
          </a:prstGeom>
        </p:spPr>
      </p:pic>
    </p:spTree>
    <p:extLst>
      <p:ext uri="{BB962C8B-B14F-4D97-AF65-F5344CB8AC3E}">
        <p14:creationId xmlns:p14="http://schemas.microsoft.com/office/powerpoint/2010/main" val="16993994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These are useful formulae for the main cooling                      parameters of a water-cooled resistive magnet</a:t>
            </a:r>
          </a:p>
          <a:p>
            <a:pPr algn="l">
              <a:lnSpc>
                <a:spcPct val="110000"/>
              </a:lnSpc>
            </a:pPr>
            <a:endParaRPr lang="en-US" sz="2800" b="0" i="0" kern="0" dirty="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2" name="TextBox 11"/>
              <p:cNvSpPr txBox="1"/>
              <p:nvPr/>
            </p:nvSpPr>
            <p:spPr>
              <a:xfrm>
                <a:off x="3845064" y="1588012"/>
                <a:ext cx="2012539" cy="68909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𝑄</m:t>
                          </m:r>
                        </m:e>
                        <m:sub>
                          <m:r>
                            <a:rPr lang="en-GB" b="0" i="1" smtClean="0">
                              <a:latin typeface="Cambria Math" panose="02040503050406030204" pitchFamily="18" charset="0"/>
                              <a:ea typeface="Cambria Math" panose="02040503050406030204" pitchFamily="18" charset="0"/>
                            </a:rPr>
                            <m:t>𝑡𝑜𝑡</m:t>
                          </m:r>
                        </m:sub>
                      </m:sSub>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14.3</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𝑃</m:t>
                          </m:r>
                        </m:num>
                        <m:den>
                          <m:r>
                            <m:rPr>
                              <m:sty m:val="p"/>
                            </m:rPr>
                            <a:rPr lang="el-GR" b="0" i="1" smtClean="0">
                              <a:latin typeface="Cambria Math" panose="02040503050406030204" pitchFamily="18" charset="0"/>
                              <a:ea typeface="Cambria Math" panose="02040503050406030204" pitchFamily="18" charset="0"/>
                            </a:rPr>
                            <m:t>Δ</m:t>
                          </m:r>
                          <m:r>
                            <a:rPr lang="en-GB" b="0" i="1" smtClean="0">
                              <a:latin typeface="Cambria Math" panose="02040503050406030204" pitchFamily="18" charset="0"/>
                              <a:ea typeface="Cambria Math" panose="02040503050406030204" pitchFamily="18" charset="0"/>
                            </a:rPr>
                            <m:t>𝑇</m:t>
                          </m:r>
                        </m:den>
                      </m:f>
                    </m:oMath>
                  </m:oMathPara>
                </a14:m>
                <a:br>
                  <a:rPr lang="en-GB" b="0" i="1" dirty="0">
                    <a:latin typeface="Cambria Math" panose="02040503050406030204" pitchFamily="18" charset="0"/>
                  </a:rPr>
                </a:br>
                <a:endParaRPr lang="en-GB" b="0" dirty="0"/>
              </a:p>
            </p:txBody>
          </p:sp>
        </mc:Choice>
        <mc:Fallback xmlns="">
          <p:sp>
            <p:nvSpPr>
              <p:cNvPr id="12" name="TextBox 11"/>
              <p:cNvSpPr txBox="1">
                <a:spLocks noRot="1" noChangeAspect="1" noMove="1" noResize="1" noEditPoints="1" noAdjustHandles="1" noChangeArrowheads="1" noChangeShapeType="1" noTextEdit="1"/>
              </p:cNvSpPr>
              <p:nvPr/>
            </p:nvSpPr>
            <p:spPr>
              <a:xfrm>
                <a:off x="3845064" y="1588012"/>
                <a:ext cx="2012539" cy="689099"/>
              </a:xfrm>
              <a:prstGeom prst="rect">
                <a:avLst/>
              </a:prstGeom>
              <a:blipFill rotWithShape="0">
                <a:blip r:embed="rId3"/>
                <a:stretch>
                  <a:fillRect/>
                </a:stretch>
              </a:blipFill>
            </p:spPr>
            <p:txBody>
              <a:bodyPr/>
              <a:lstStyle/>
              <a:p>
                <a:r>
                  <a:rPr lang="en-GB">
                    <a:noFill/>
                  </a:rPr>
                  <a:t> </a:t>
                </a:r>
              </a:p>
            </p:txBody>
          </p:sp>
        </mc:Fallback>
      </mc:AlternateContent>
      <p:sp>
        <p:nvSpPr>
          <p:cNvPr id="13" name="Text Box 36"/>
          <p:cNvSpPr txBox="1">
            <a:spLocks noChangeArrowheads="1"/>
          </p:cNvSpPr>
          <p:nvPr/>
        </p:nvSpPr>
        <p:spPr bwMode="auto">
          <a:xfrm>
            <a:off x="827584" y="1757129"/>
            <a:ext cx="3528392" cy="5632311"/>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cooling flow </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latin typeface="Calibri" panose="020F0502020204030204" pitchFamily="34" charset="0"/>
                <a:ea typeface="ＭＳ Ｐゴシック" pitchFamily="34" charset="-128"/>
                <a:cs typeface="Calibri" panose="020F0502020204030204" pitchFamily="34" charset="0"/>
              </a:rPr>
              <a:t>water velocity</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latin typeface="Calibri" panose="020F0502020204030204" pitchFamily="34" charset="0"/>
                <a:ea typeface="ＭＳ Ｐゴシック" pitchFamily="34" charset="-128"/>
                <a:cs typeface="Calibri" panose="020F0502020204030204" pitchFamily="34" charset="0"/>
              </a:rPr>
              <a:t>Reynolds number</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latin typeface="Calibri" panose="020F0502020204030204" pitchFamily="34" charset="0"/>
                <a:ea typeface="ＭＳ Ｐゴシック" pitchFamily="34" charset="-128"/>
                <a:cs typeface="Calibri" panose="020F0502020204030204" pitchFamily="34" charset="0"/>
              </a:rPr>
              <a:t>pressure drop</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i="0" dirty="0">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14" name="TextBox 13"/>
              <p:cNvSpPr txBox="1"/>
              <p:nvPr/>
            </p:nvSpPr>
            <p:spPr>
              <a:xfrm>
                <a:off x="3845064" y="2738708"/>
                <a:ext cx="1771447" cy="69390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𝑣</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1000</m:t>
                          </m:r>
                        </m:num>
                        <m:den>
                          <m:r>
                            <a:rPr lang="en-GB" b="0" i="1" smtClean="0">
                              <a:latin typeface="Cambria Math" panose="02040503050406030204" pitchFamily="18" charset="0"/>
                              <a:ea typeface="Cambria Math" panose="02040503050406030204" pitchFamily="18" charset="0"/>
                            </a:rPr>
                            <m:t>15</m:t>
                          </m:r>
                          <m:r>
                            <a:rPr lang="en-GB" b="0" i="1" smtClean="0">
                              <a:latin typeface="Cambria Math" panose="02040503050406030204" pitchFamily="18" charset="0"/>
                              <a:ea typeface="Cambria Math" panose="02040503050406030204" pitchFamily="18" charset="0"/>
                            </a:rPr>
                            <m:t>𝜋</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𝑑</m:t>
                              </m:r>
                            </m:e>
                            <m:sup>
                              <m:r>
                                <a:rPr lang="en-GB" b="0" i="1" smtClean="0">
                                  <a:latin typeface="Cambria Math" panose="02040503050406030204" pitchFamily="18" charset="0"/>
                                  <a:ea typeface="Cambria Math" panose="02040503050406030204" pitchFamily="18" charset="0"/>
                                </a:rPr>
                                <m:t>2</m:t>
                              </m:r>
                            </m:sup>
                          </m:sSup>
                        </m:den>
                      </m:f>
                      <m:r>
                        <a:rPr lang="en-GB" b="0" i="1" smtClean="0">
                          <a:latin typeface="Cambria Math" panose="02040503050406030204" pitchFamily="18" charset="0"/>
                          <a:ea typeface="Cambria Math" panose="02040503050406030204" pitchFamily="18" charset="0"/>
                        </a:rPr>
                        <m:t>𝑄</m:t>
                      </m:r>
                    </m:oMath>
                  </m:oMathPara>
                </a14:m>
                <a:br>
                  <a:rPr lang="en-GB" b="0" i="1" dirty="0">
                    <a:latin typeface="Cambria Math" panose="02040503050406030204" pitchFamily="18" charset="0"/>
                  </a:rPr>
                </a:br>
                <a:endParaRPr lang="en-GB" b="0" dirty="0"/>
              </a:p>
            </p:txBody>
          </p:sp>
        </mc:Choice>
        <mc:Fallback xmlns="">
          <p:sp>
            <p:nvSpPr>
              <p:cNvPr id="14" name="TextBox 13"/>
              <p:cNvSpPr txBox="1">
                <a:spLocks noRot="1" noChangeAspect="1" noMove="1" noResize="1" noEditPoints="1" noAdjustHandles="1" noChangeArrowheads="1" noChangeShapeType="1" noTextEdit="1"/>
              </p:cNvSpPr>
              <p:nvPr/>
            </p:nvSpPr>
            <p:spPr>
              <a:xfrm>
                <a:off x="3845064" y="2738708"/>
                <a:ext cx="1771447" cy="693908"/>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3845064" y="4005064"/>
                <a:ext cx="1855444"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𝑅𝑒</m:t>
                      </m:r>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1400</m:t>
                      </m:r>
                      <m:r>
                        <a:rPr lang="en-GB" b="0" i="1" smtClean="0">
                          <a:latin typeface="Cambria Math" panose="02040503050406030204" pitchFamily="18" charset="0"/>
                          <a:ea typeface="Cambria Math" panose="02040503050406030204" pitchFamily="18" charset="0"/>
                        </a:rPr>
                        <m:t>𝑑𝑣</m:t>
                      </m:r>
                    </m:oMath>
                  </m:oMathPara>
                </a14:m>
                <a:endParaRPr lang="en-GB" b="0" dirty="0"/>
              </a:p>
            </p:txBody>
          </p:sp>
        </mc:Choice>
        <mc:Fallback xmlns="">
          <p:sp>
            <p:nvSpPr>
              <p:cNvPr id="15" name="TextBox 14"/>
              <p:cNvSpPr txBox="1">
                <a:spLocks noRot="1" noChangeAspect="1" noMove="1" noResize="1" noEditPoints="1" noAdjustHandles="1" noChangeArrowheads="1" noChangeShapeType="1" noTextEdit="1"/>
              </p:cNvSpPr>
              <p:nvPr/>
            </p:nvSpPr>
            <p:spPr>
              <a:xfrm>
                <a:off x="3845064" y="4005064"/>
                <a:ext cx="1855444" cy="369397"/>
              </a:xfrm>
              <a:prstGeom prst="rect">
                <a:avLst/>
              </a:prstGeom>
              <a:blipFill rotWithShape="0">
                <a:blip r:embed="rId5"/>
                <a:stretch>
                  <a:fillRect l="-5921" r="-1316" b="-983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3845064" y="4871368"/>
                <a:ext cx="2604687" cy="746423"/>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sty m:val="p"/>
                        </m:rPr>
                        <a:rPr lang="el-GR" b="0" i="1" smtClean="0">
                          <a:latin typeface="Cambria Math" panose="02040503050406030204" pitchFamily="18" charset="0"/>
                          <a:ea typeface="Cambria Math" panose="02040503050406030204" pitchFamily="18" charset="0"/>
                        </a:rPr>
                        <m:t>Δ</m:t>
                      </m:r>
                      <m:r>
                        <a:rPr lang="en-GB" b="0" i="1" smtClean="0">
                          <a:latin typeface="Cambria Math" panose="02040503050406030204" pitchFamily="18" charset="0"/>
                          <a:ea typeface="Cambria Math" panose="02040503050406030204" pitchFamily="18" charset="0"/>
                        </a:rPr>
                        <m:t>𝑝</m:t>
                      </m:r>
                      <m:r>
                        <a:rPr lang="en-GB" b="0" i="1" smtClean="0">
                          <a:latin typeface="Cambria Math" panose="02040503050406030204" pitchFamily="18" charset="0"/>
                          <a:ea typeface="Cambria Math" panose="02040503050406030204" pitchFamily="18" charset="0"/>
                        </a:rPr>
                        <m:t>=60</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𝐿</m:t>
                          </m:r>
                        </m:e>
                        <m:sub>
                          <m:r>
                            <a:rPr lang="en-GB" b="0" i="1" smtClean="0">
                              <a:latin typeface="Cambria Math" panose="02040503050406030204" pitchFamily="18" charset="0"/>
                              <a:ea typeface="Cambria Math" panose="02040503050406030204" pitchFamily="18" charset="0"/>
                            </a:rPr>
                            <m:t>h𝑦𝑑𝑟</m:t>
                          </m:r>
                        </m:sub>
                      </m:sSub>
                      <m:f>
                        <m:fPr>
                          <m:ctrlPr>
                            <a:rPr lang="en-GB" b="0" i="1" smtClean="0">
                              <a:latin typeface="Cambria Math" panose="02040503050406030204" pitchFamily="18" charset="0"/>
                              <a:ea typeface="Cambria Math" panose="02040503050406030204" pitchFamily="18" charset="0"/>
                            </a:rPr>
                          </m:ctrlPr>
                        </m:fPr>
                        <m:num>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𝑄</m:t>
                              </m:r>
                            </m:e>
                            <m:sup>
                              <m:r>
                                <a:rPr lang="en-GB" b="0" i="1" smtClean="0">
                                  <a:latin typeface="Cambria Math" panose="02040503050406030204" pitchFamily="18" charset="0"/>
                                  <a:ea typeface="Cambria Math" panose="02040503050406030204" pitchFamily="18" charset="0"/>
                                </a:rPr>
                                <m:t>1.75</m:t>
                              </m:r>
                            </m:sup>
                          </m:sSup>
                        </m:num>
                        <m:den>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𝑑</m:t>
                              </m:r>
                            </m:e>
                            <m:sup>
                              <m:r>
                                <a:rPr lang="en-GB" b="0" i="1" smtClean="0">
                                  <a:latin typeface="Cambria Math" panose="02040503050406030204" pitchFamily="18" charset="0"/>
                                  <a:ea typeface="Cambria Math" panose="02040503050406030204" pitchFamily="18" charset="0"/>
                                </a:rPr>
                                <m:t>4.75</m:t>
                              </m:r>
                            </m:sup>
                          </m:sSup>
                        </m:den>
                      </m:f>
                    </m:oMath>
                  </m:oMathPara>
                </a14:m>
                <a:br>
                  <a:rPr lang="en-GB" b="0" i="1" dirty="0">
                    <a:latin typeface="Cambria Math" panose="02040503050406030204" pitchFamily="18" charset="0"/>
                  </a:rPr>
                </a:br>
                <a:endParaRPr lang="en-GB" b="0" dirty="0"/>
              </a:p>
            </p:txBody>
          </p:sp>
        </mc:Choice>
        <mc:Fallback xmlns="">
          <p:sp>
            <p:nvSpPr>
              <p:cNvPr id="16" name="TextBox 15"/>
              <p:cNvSpPr txBox="1">
                <a:spLocks noRot="1" noChangeAspect="1" noMove="1" noResize="1" noEditPoints="1" noAdjustHandles="1" noChangeArrowheads="1" noChangeShapeType="1" noTextEdit="1"/>
              </p:cNvSpPr>
              <p:nvPr/>
            </p:nvSpPr>
            <p:spPr>
              <a:xfrm>
                <a:off x="3845064" y="4871368"/>
                <a:ext cx="2604687" cy="746423"/>
              </a:xfrm>
              <a:prstGeom prst="rect">
                <a:avLst/>
              </a:prstGeom>
              <a:blipFill rotWithShape="0">
                <a:blip r:embed="rId6"/>
                <a:stretch>
                  <a:fillRect/>
                </a:stretch>
              </a:blipFill>
            </p:spPr>
            <p:txBody>
              <a:bodyPr/>
              <a:lstStyle/>
              <a:p>
                <a:r>
                  <a:rPr lang="en-GB">
                    <a:noFill/>
                  </a:rPr>
                  <a:t> </a:t>
                </a:r>
              </a:p>
            </p:txBody>
          </p:sp>
        </mc:Fallback>
      </mc:AlternateContent>
      <p:pic>
        <p:nvPicPr>
          <p:cNvPr id="9" name="Picture 8"/>
          <p:cNvPicPr>
            <a:picLocks noChangeAspect="1"/>
          </p:cNvPicPr>
          <p:nvPr/>
        </p:nvPicPr>
        <p:blipFill>
          <a:blip r:embed="rId7">
            <a:clrChange>
              <a:clrFrom>
                <a:srgbClr val="FFFFFF"/>
              </a:clrFrom>
              <a:clrTo>
                <a:srgbClr val="FFFFFF">
                  <a:alpha val="0"/>
                </a:srgbClr>
              </a:clrTo>
            </a:clrChange>
          </a:blip>
          <a:stretch>
            <a:fillRect/>
          </a:stretch>
        </p:blipFill>
        <p:spPr>
          <a:xfrm rot="964680">
            <a:off x="8122159" y="264712"/>
            <a:ext cx="706600" cy="1113228"/>
          </a:xfrm>
          <a:prstGeom prst="rect">
            <a:avLst/>
          </a:prstGeom>
        </p:spPr>
      </p:pic>
      <mc:AlternateContent xmlns:mc="http://schemas.openxmlformats.org/markup-compatibility/2006" xmlns:a14="http://schemas.microsoft.com/office/drawing/2010/main">
        <mc:Choice Requires="a14">
          <p:sp>
            <p:nvSpPr>
              <p:cNvPr id="10" name="TextBox 9"/>
              <p:cNvSpPr txBox="1"/>
              <p:nvPr/>
            </p:nvSpPr>
            <p:spPr>
              <a:xfrm>
                <a:off x="6416652" y="1764805"/>
                <a:ext cx="1999586" cy="398571"/>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𝑄</m:t>
                          </m:r>
                        </m:e>
                        <m:sub>
                          <m:r>
                            <a:rPr lang="en-GB" b="0" i="1" smtClean="0">
                              <a:latin typeface="Cambria Math" panose="02040503050406030204" pitchFamily="18" charset="0"/>
                              <a:ea typeface="Cambria Math" panose="02040503050406030204" pitchFamily="18" charset="0"/>
                            </a:rPr>
                            <m:t>𝑡𝑜𝑡</m:t>
                          </m:r>
                        </m:sub>
                      </m:sSub>
                      <m:r>
                        <a:rPr lang="en-GB" b="0">
                          <a:latin typeface="Cambria Math" panose="02040503050406030204" pitchFamily="18" charset="0"/>
                          <a:ea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𝑁</m:t>
                          </m:r>
                        </m:e>
                        <m:sub>
                          <m:r>
                            <a:rPr lang="en-GB" b="0" i="1" smtClean="0">
                              <a:latin typeface="Cambria Math" panose="02040503050406030204" pitchFamily="18" charset="0"/>
                              <a:ea typeface="Cambria Math" panose="02040503050406030204" pitchFamily="18" charset="0"/>
                            </a:rPr>
                            <m:t>h𝑦𝑑𝑟</m:t>
                          </m:r>
                        </m:sub>
                      </m:sSub>
                      <m:r>
                        <a:rPr lang="en-GB" b="0" i="1" smtClean="0">
                          <a:latin typeface="Cambria Math" panose="02040503050406030204" pitchFamily="18" charset="0"/>
                          <a:ea typeface="Cambria Math" panose="02040503050406030204" pitchFamily="18" charset="0"/>
                        </a:rPr>
                        <m:t>𝑄</m:t>
                      </m:r>
                    </m:oMath>
                  </m:oMathPara>
                </a14:m>
                <a:br>
                  <a:rPr lang="en-GB" b="0" i="1" dirty="0">
                    <a:latin typeface="Cambria Math" panose="02040503050406030204" pitchFamily="18" charset="0"/>
                  </a:rPr>
                </a:br>
                <a:endParaRPr lang="en-GB" b="0" dirty="0"/>
              </a:p>
            </p:txBody>
          </p:sp>
        </mc:Choice>
        <mc:Fallback xmlns="">
          <p:sp>
            <p:nvSpPr>
              <p:cNvPr id="10" name="TextBox 9"/>
              <p:cNvSpPr txBox="1">
                <a:spLocks noRot="1" noChangeAspect="1" noMove="1" noResize="1" noEditPoints="1" noAdjustHandles="1" noChangeArrowheads="1" noChangeShapeType="1" noTextEdit="1"/>
              </p:cNvSpPr>
              <p:nvPr/>
            </p:nvSpPr>
            <p:spPr>
              <a:xfrm>
                <a:off x="6416652" y="1764805"/>
                <a:ext cx="1999586" cy="398571"/>
              </a:xfrm>
              <a:prstGeom prst="rect">
                <a:avLst/>
              </a:prstGeom>
              <a:blipFill rotWithShape="0">
                <a:blip r:embed="rId8"/>
                <a:stretch>
                  <a:fillRect l="-6707" r="-2134" b="-24615"/>
                </a:stretch>
              </a:blipFill>
            </p:spPr>
            <p:txBody>
              <a:bodyPr/>
              <a:lstStyle/>
              <a:p>
                <a:r>
                  <a:rPr lang="en-GB">
                    <a:noFill/>
                  </a:rPr>
                  <a:t> </a:t>
                </a:r>
              </a:p>
            </p:txBody>
          </p:sp>
        </mc:Fallback>
      </mc:AlternateContent>
    </p:spTree>
    <p:extLst>
      <p:ext uri="{BB962C8B-B14F-4D97-AF65-F5344CB8AC3E}">
        <p14:creationId xmlns:p14="http://schemas.microsoft.com/office/powerpoint/2010/main" val="9270915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7118E5-9DE7-2DDF-294A-7E0580340827}"/>
            </a:ext>
          </a:extLst>
        </p:cNvPr>
        <p:cNvGrpSpPr/>
        <p:nvPr/>
      </p:nvGrpSpPr>
      <p:grpSpPr>
        <a:xfrm>
          <a:off x="0" y="0"/>
          <a:ext cx="0" cy="0"/>
          <a:chOff x="0" y="0"/>
          <a:chExt cx="0" cy="0"/>
        </a:xfrm>
      </p:grpSpPr>
      <p:sp>
        <p:nvSpPr>
          <p:cNvPr id="6" name="Rectangle 2">
            <a:extLst>
              <a:ext uri="{FF2B5EF4-FFF2-40B4-BE49-F238E27FC236}">
                <a16:creationId xmlns:a16="http://schemas.microsoft.com/office/drawing/2014/main" id="{821D9E7E-824B-E9BD-C7B2-34EDE5AEDB9F}"/>
              </a:ext>
            </a:extLst>
          </p:cNvPr>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GB" sz="2800" b="0" i="0" kern="0" dirty="0">
                <a:solidFill>
                  <a:srgbClr val="0033CC"/>
                </a:solidFill>
                <a:latin typeface="Calibri" panose="020F0502020204030204" pitchFamily="34" charset="0"/>
                <a:cs typeface="Calibri" panose="020F0502020204030204" pitchFamily="34" charset="0"/>
              </a:rPr>
              <a:t>Analogy of electromagnetism with other domains</a:t>
            </a:r>
            <a:endParaRPr lang="en-US" sz="2800" b="0" i="0" kern="0" dirty="0">
              <a:solidFill>
                <a:srgbClr val="0033CC"/>
              </a:solidFill>
              <a:latin typeface="Calibri" panose="020F0502020204030204" pitchFamily="34" charset="0"/>
              <a:cs typeface="Calibri" panose="020F0502020204030204" pitchFamily="34" charset="0"/>
            </a:endParaRPr>
          </a:p>
        </p:txBody>
      </p:sp>
      <p:sp>
        <p:nvSpPr>
          <p:cNvPr id="48" name="Content Placeholder 2">
            <a:extLst>
              <a:ext uri="{FF2B5EF4-FFF2-40B4-BE49-F238E27FC236}">
                <a16:creationId xmlns:a16="http://schemas.microsoft.com/office/drawing/2014/main" id="{7343133D-F3A3-7CCE-4952-B3F0727FB856}"/>
              </a:ext>
            </a:extLst>
          </p:cNvPr>
          <p:cNvSpPr txBox="1">
            <a:spLocks/>
          </p:cNvSpPr>
          <p:nvPr/>
        </p:nvSpPr>
        <p:spPr>
          <a:xfrm>
            <a:off x="2614078" y="2262969"/>
            <a:ext cx="1880150" cy="382514"/>
          </a:xfrm>
          <a:prstGeom prst="rect">
            <a:avLst/>
          </a:prstGeom>
        </p:spPr>
        <p:txBody>
          <a:bodyPr anchor="t">
            <a:norm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indent="0" algn="ctr">
              <a:spcBef>
                <a:spcPts val="600"/>
              </a:spcBef>
              <a:buFontTx/>
              <a:buNone/>
            </a:pPr>
            <a:r>
              <a:rPr lang="en-GB" sz="1800" b="0" kern="0" dirty="0">
                <a:solidFill>
                  <a:srgbClr val="FF0000"/>
                </a:solidFill>
                <a:latin typeface="Arial" panose="020B0604020202020204" pitchFamily="34" charset="0"/>
                <a:cs typeface="Arial" panose="020B0604020202020204" pitchFamily="34" charset="0"/>
              </a:rPr>
              <a:t>Generator</a:t>
            </a:r>
          </a:p>
        </p:txBody>
      </p:sp>
      <p:grpSp>
        <p:nvGrpSpPr>
          <p:cNvPr id="60" name="Group 59">
            <a:extLst>
              <a:ext uri="{FF2B5EF4-FFF2-40B4-BE49-F238E27FC236}">
                <a16:creationId xmlns:a16="http://schemas.microsoft.com/office/drawing/2014/main" id="{B3260805-1D50-A32B-5BF3-98E55DF6733F}"/>
              </a:ext>
            </a:extLst>
          </p:cNvPr>
          <p:cNvGrpSpPr/>
          <p:nvPr/>
        </p:nvGrpSpPr>
        <p:grpSpPr>
          <a:xfrm>
            <a:off x="6628821" y="3127000"/>
            <a:ext cx="2214176" cy="1820340"/>
            <a:chOff x="1478128" y="2824414"/>
            <a:chExt cx="2955250" cy="2341818"/>
          </a:xfrm>
        </p:grpSpPr>
        <p:pic>
          <p:nvPicPr>
            <p:cNvPr id="61" name="Picture 60">
              <a:extLst>
                <a:ext uri="{FF2B5EF4-FFF2-40B4-BE49-F238E27FC236}">
                  <a16:creationId xmlns:a16="http://schemas.microsoft.com/office/drawing/2014/main" id="{B5D77B0A-BA78-BA89-3330-5E37949C3D87}"/>
                </a:ext>
              </a:extLst>
            </p:cNvPr>
            <p:cNvPicPr>
              <a:picLocks noChangeAspect="1"/>
            </p:cNvPicPr>
            <p:nvPr/>
          </p:nvPicPr>
          <p:blipFill>
            <a:blip r:embed="rId3"/>
            <a:stretch>
              <a:fillRect/>
            </a:stretch>
          </p:blipFill>
          <p:spPr>
            <a:xfrm>
              <a:off x="1478128" y="2824414"/>
              <a:ext cx="2955250" cy="2341818"/>
            </a:xfrm>
            <a:prstGeom prst="rect">
              <a:avLst/>
            </a:prstGeom>
          </p:spPr>
        </p:pic>
        <p:cxnSp>
          <p:nvCxnSpPr>
            <p:cNvPr id="62" name="Straight Arrow Connector 61">
              <a:extLst>
                <a:ext uri="{FF2B5EF4-FFF2-40B4-BE49-F238E27FC236}">
                  <a16:creationId xmlns:a16="http://schemas.microsoft.com/office/drawing/2014/main" id="{52C1B210-70D4-B2AC-27E7-1DE26E539262}"/>
                </a:ext>
              </a:extLst>
            </p:cNvPr>
            <p:cNvCxnSpPr>
              <a:cxnSpLocks/>
            </p:cNvCxnSpPr>
            <p:nvPr/>
          </p:nvCxnSpPr>
          <p:spPr>
            <a:xfrm>
              <a:off x="2943912" y="3105381"/>
              <a:ext cx="194143" cy="0"/>
            </a:xfrm>
            <a:prstGeom prst="straightConnector1">
              <a:avLst/>
            </a:prstGeom>
            <a:ln w="31750">
              <a:solidFill>
                <a:srgbClr val="3333FF"/>
              </a:solidFill>
              <a:headEnd w="lg" len="lg"/>
              <a:tailEnd type="stealth" w="lg" len="lg"/>
            </a:ln>
          </p:spPr>
          <p:style>
            <a:lnRef idx="1">
              <a:schemeClr val="accent1"/>
            </a:lnRef>
            <a:fillRef idx="0">
              <a:schemeClr val="accent1"/>
            </a:fillRef>
            <a:effectRef idx="0">
              <a:schemeClr val="accent1"/>
            </a:effectRef>
            <a:fontRef idx="minor">
              <a:schemeClr val="tx1"/>
            </a:fontRef>
          </p:style>
        </p:cxnSp>
      </p:grpSp>
      <p:grpSp>
        <p:nvGrpSpPr>
          <p:cNvPr id="98" name="Group 97">
            <a:extLst>
              <a:ext uri="{FF2B5EF4-FFF2-40B4-BE49-F238E27FC236}">
                <a16:creationId xmlns:a16="http://schemas.microsoft.com/office/drawing/2014/main" id="{6D912173-84A1-D367-090E-6F369C929D3E}"/>
              </a:ext>
            </a:extLst>
          </p:cNvPr>
          <p:cNvGrpSpPr/>
          <p:nvPr/>
        </p:nvGrpSpPr>
        <p:grpSpPr>
          <a:xfrm>
            <a:off x="467544" y="2852136"/>
            <a:ext cx="2587790" cy="2162839"/>
            <a:chOff x="467544" y="2852136"/>
            <a:chExt cx="2587790" cy="2162839"/>
          </a:xfrm>
        </p:grpSpPr>
        <p:pic>
          <p:nvPicPr>
            <p:cNvPr id="65" name="Picture 64">
              <a:extLst>
                <a:ext uri="{FF2B5EF4-FFF2-40B4-BE49-F238E27FC236}">
                  <a16:creationId xmlns:a16="http://schemas.microsoft.com/office/drawing/2014/main" id="{7FE909FC-4DEF-3137-8340-3E0D26D670DA}"/>
                </a:ext>
              </a:extLst>
            </p:cNvPr>
            <p:cNvPicPr>
              <a:picLocks noChangeAspect="1"/>
            </p:cNvPicPr>
            <p:nvPr/>
          </p:nvPicPr>
          <p:blipFill>
            <a:blip r:embed="rId4"/>
            <a:stretch>
              <a:fillRect/>
            </a:stretch>
          </p:blipFill>
          <p:spPr>
            <a:xfrm>
              <a:off x="599177" y="3227570"/>
              <a:ext cx="2068353" cy="1637090"/>
            </a:xfrm>
            <a:prstGeom prst="rect">
              <a:avLst/>
            </a:prstGeom>
          </p:spPr>
        </p:pic>
        <p:sp>
          <p:nvSpPr>
            <p:cNvPr id="66" name="TextBox 65">
              <a:extLst>
                <a:ext uri="{FF2B5EF4-FFF2-40B4-BE49-F238E27FC236}">
                  <a16:creationId xmlns:a16="http://schemas.microsoft.com/office/drawing/2014/main" id="{4673E06B-A0C1-8551-A47B-D1A548E2F433}"/>
                </a:ext>
              </a:extLst>
            </p:cNvPr>
            <p:cNvSpPr txBox="1"/>
            <p:nvPr/>
          </p:nvSpPr>
          <p:spPr>
            <a:xfrm>
              <a:off x="467544" y="4275722"/>
              <a:ext cx="505921" cy="246221"/>
            </a:xfrm>
            <a:prstGeom prst="rect">
              <a:avLst/>
            </a:prstGeom>
            <a:noFill/>
          </p:spPr>
          <p:txBody>
            <a:bodyPr wrap="square" rtlCol="0">
              <a:spAutoFit/>
            </a:bodyPr>
            <a:lstStyle/>
            <a:p>
              <a:pPr algn="ctr"/>
              <a:r>
                <a:rPr lang="en-GB" sz="1000" i="1" dirty="0">
                  <a:solidFill>
                    <a:srgbClr val="FF0000"/>
                  </a:solidFill>
                  <a:latin typeface="Times New Roman" panose="02020603050405020304" pitchFamily="18" charset="0"/>
                  <a:cs typeface="Times New Roman" panose="02020603050405020304" pitchFamily="18" charset="0"/>
                </a:rPr>
                <a:t>pump</a:t>
              </a:r>
            </a:p>
          </p:txBody>
        </p:sp>
        <p:sp>
          <p:nvSpPr>
            <p:cNvPr id="67" name="TextBox 66">
              <a:extLst>
                <a:ext uri="{FF2B5EF4-FFF2-40B4-BE49-F238E27FC236}">
                  <a16:creationId xmlns:a16="http://schemas.microsoft.com/office/drawing/2014/main" id="{546B5EFC-CB85-6CB3-C87D-6D334BFA5E2B}"/>
                </a:ext>
              </a:extLst>
            </p:cNvPr>
            <p:cNvSpPr txBox="1"/>
            <p:nvPr/>
          </p:nvSpPr>
          <p:spPr>
            <a:xfrm>
              <a:off x="2323535" y="4361557"/>
              <a:ext cx="731799" cy="400110"/>
            </a:xfrm>
            <a:prstGeom prst="rect">
              <a:avLst/>
            </a:prstGeom>
            <a:noFill/>
          </p:spPr>
          <p:txBody>
            <a:bodyPr wrap="square" rtlCol="0">
              <a:spAutoFit/>
            </a:bodyPr>
            <a:lstStyle/>
            <a:p>
              <a:pPr algn="ctr"/>
              <a:r>
                <a:rPr lang="en-GB" sz="1000" i="1" dirty="0">
                  <a:solidFill>
                    <a:srgbClr val="00B050"/>
                  </a:solidFill>
                  <a:latin typeface="Times New Roman" panose="02020603050405020304" pitchFamily="18" charset="0"/>
                  <a:cs typeface="Times New Roman" panose="02020603050405020304" pitchFamily="18" charset="0"/>
                </a:rPr>
                <a:t>hydraulic resistor</a:t>
              </a:r>
            </a:p>
          </p:txBody>
        </p:sp>
        <p:sp>
          <p:nvSpPr>
            <p:cNvPr id="68" name="TextBox 67">
              <a:extLst>
                <a:ext uri="{FF2B5EF4-FFF2-40B4-BE49-F238E27FC236}">
                  <a16:creationId xmlns:a16="http://schemas.microsoft.com/office/drawing/2014/main" id="{0B727669-FE3E-4AC9-E056-7F08F15EAA1E}"/>
                </a:ext>
              </a:extLst>
            </p:cNvPr>
            <p:cNvSpPr txBox="1"/>
            <p:nvPr/>
          </p:nvSpPr>
          <p:spPr>
            <a:xfrm>
              <a:off x="1332253" y="4768754"/>
              <a:ext cx="505921" cy="246221"/>
            </a:xfrm>
            <a:prstGeom prst="rect">
              <a:avLst/>
            </a:prstGeom>
            <a:noFill/>
          </p:spPr>
          <p:txBody>
            <a:bodyPr wrap="square" rtlCol="0">
              <a:spAutoFit/>
            </a:bodyPr>
            <a:lstStyle/>
            <a:p>
              <a:pPr algn="ctr"/>
              <a:r>
                <a:rPr lang="en-GB" sz="1000" i="1" dirty="0">
                  <a:latin typeface="Times New Roman" panose="02020603050405020304" pitchFamily="18" charset="0"/>
                  <a:cs typeface="Times New Roman" panose="02020603050405020304" pitchFamily="18" charset="0"/>
                </a:rPr>
                <a:t>pipes</a:t>
              </a:r>
            </a:p>
          </p:txBody>
        </p:sp>
        <p:sp>
          <p:nvSpPr>
            <p:cNvPr id="69" name="TextBox 68">
              <a:extLst>
                <a:ext uri="{FF2B5EF4-FFF2-40B4-BE49-F238E27FC236}">
                  <a16:creationId xmlns:a16="http://schemas.microsoft.com/office/drawing/2014/main" id="{4AC05EA6-C2F1-8BB4-8359-D6B4B4A3176C}"/>
                </a:ext>
              </a:extLst>
            </p:cNvPr>
            <p:cNvSpPr txBox="1"/>
            <p:nvPr/>
          </p:nvSpPr>
          <p:spPr>
            <a:xfrm>
              <a:off x="1332253" y="2852136"/>
              <a:ext cx="505921" cy="400110"/>
            </a:xfrm>
            <a:prstGeom prst="rect">
              <a:avLst/>
            </a:prstGeom>
            <a:noFill/>
          </p:spPr>
          <p:txBody>
            <a:bodyPr wrap="square" rtlCol="0">
              <a:spAutoFit/>
            </a:bodyPr>
            <a:lstStyle/>
            <a:p>
              <a:pPr algn="ctr"/>
              <a:r>
                <a:rPr lang="en-GB" sz="1000" i="1" dirty="0">
                  <a:solidFill>
                    <a:srgbClr val="3333FF"/>
                  </a:solidFill>
                  <a:latin typeface="Times New Roman" panose="02020603050405020304" pitchFamily="18" charset="0"/>
                  <a:cs typeface="Times New Roman" panose="02020603050405020304" pitchFamily="18" charset="0"/>
                </a:rPr>
                <a:t>water flow</a:t>
              </a:r>
            </a:p>
          </p:txBody>
        </p:sp>
        <p:cxnSp>
          <p:nvCxnSpPr>
            <p:cNvPr id="70" name="Straight Arrow Connector 69">
              <a:extLst>
                <a:ext uri="{FF2B5EF4-FFF2-40B4-BE49-F238E27FC236}">
                  <a16:creationId xmlns:a16="http://schemas.microsoft.com/office/drawing/2014/main" id="{325CD8C8-CA1B-01C0-771D-DE76D1CD111D}"/>
                </a:ext>
              </a:extLst>
            </p:cNvPr>
            <p:cNvCxnSpPr>
              <a:cxnSpLocks/>
            </p:cNvCxnSpPr>
            <p:nvPr/>
          </p:nvCxnSpPr>
          <p:spPr>
            <a:xfrm>
              <a:off x="1523872" y="3343234"/>
              <a:ext cx="159840" cy="0"/>
            </a:xfrm>
            <a:prstGeom prst="straightConnector1">
              <a:avLst/>
            </a:prstGeom>
            <a:ln w="31750">
              <a:solidFill>
                <a:srgbClr val="3333FF"/>
              </a:solidFill>
              <a:headEnd w="lg" len="lg"/>
              <a:tailEnd type="stealth" w="lg" len="lg"/>
            </a:ln>
          </p:spPr>
          <p:style>
            <a:lnRef idx="1">
              <a:schemeClr val="accent1"/>
            </a:lnRef>
            <a:fillRef idx="0">
              <a:schemeClr val="accent1"/>
            </a:fillRef>
            <a:effectRef idx="0">
              <a:schemeClr val="accent1"/>
            </a:effectRef>
            <a:fontRef idx="minor">
              <a:schemeClr val="tx1"/>
            </a:fontRef>
          </p:style>
        </p:cxnSp>
      </p:grpSp>
      <p:sp>
        <p:nvSpPr>
          <p:cNvPr id="71" name="Content Placeholder 2">
            <a:extLst>
              <a:ext uri="{FF2B5EF4-FFF2-40B4-BE49-F238E27FC236}">
                <a16:creationId xmlns:a16="http://schemas.microsoft.com/office/drawing/2014/main" id="{B9AB9557-C2D3-A7BC-8C44-BFD5E51C141E}"/>
              </a:ext>
            </a:extLst>
          </p:cNvPr>
          <p:cNvSpPr txBox="1">
            <a:spLocks/>
          </p:cNvSpPr>
          <p:nvPr/>
        </p:nvSpPr>
        <p:spPr>
          <a:xfrm>
            <a:off x="747775" y="1433581"/>
            <a:ext cx="1771156" cy="383438"/>
          </a:xfrm>
          <a:prstGeom prst="rect">
            <a:avLst/>
          </a:prstGeom>
          <a:ln>
            <a:solidFill>
              <a:schemeClr val="accent1">
                <a:shade val="15000"/>
              </a:schemeClr>
            </a:solidFill>
          </a:ln>
        </p:spPr>
        <p:txBody>
          <a:bodyPr vert="horz" lIns="91440" tIns="45720" rIns="91440" bIns="45720" rtlCol="0" anchor="ctr">
            <a:normAutofit fontScale="70000" lnSpcReduction="20000"/>
          </a:bodyPr>
          <a:lstStyle>
            <a:lvl1pPr marL="342891" indent="-342891" algn="l" defTabSz="914377"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32" indent="-28574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2971" indent="-228594" algn="l" defTabSz="914377"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160" indent="-228594" algn="l" defTabSz="914377"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349" indent="-228594" algn="l" defTabSz="914377"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Font typeface="Arial" pitchFamily="34" charset="0"/>
              <a:buNone/>
            </a:pPr>
            <a:r>
              <a:rPr lang="en-GB" b="0" i="0" dirty="0">
                <a:latin typeface="Arial" panose="020B0604020202020204" pitchFamily="34" charset="0"/>
                <a:cs typeface="Arial" panose="020B0604020202020204" pitchFamily="34" charset="0"/>
              </a:rPr>
              <a:t>Hydraulic circuit</a:t>
            </a:r>
          </a:p>
        </p:txBody>
      </p:sp>
      <p:sp>
        <p:nvSpPr>
          <p:cNvPr id="72" name="Content Placeholder 2">
            <a:extLst>
              <a:ext uri="{FF2B5EF4-FFF2-40B4-BE49-F238E27FC236}">
                <a16:creationId xmlns:a16="http://schemas.microsoft.com/office/drawing/2014/main" id="{DE95686D-2B5B-BDC6-C36D-CD18E9817149}"/>
              </a:ext>
            </a:extLst>
          </p:cNvPr>
          <p:cNvSpPr txBox="1">
            <a:spLocks/>
          </p:cNvSpPr>
          <p:nvPr/>
        </p:nvSpPr>
        <p:spPr>
          <a:xfrm>
            <a:off x="3686351" y="1428549"/>
            <a:ext cx="1771156" cy="383438"/>
          </a:xfrm>
          <a:prstGeom prst="rect">
            <a:avLst/>
          </a:prstGeom>
          <a:ln>
            <a:solidFill>
              <a:schemeClr val="accent1">
                <a:shade val="15000"/>
              </a:schemeClr>
            </a:solidFill>
          </a:ln>
        </p:spPr>
        <p:txBody>
          <a:bodyPr vert="horz" lIns="91440" tIns="45720" rIns="91440" bIns="45720" rtlCol="0" anchor="ctr">
            <a:normAutofit fontScale="70000" lnSpcReduction="20000"/>
          </a:bodyPr>
          <a:lstStyle>
            <a:lvl1pPr marL="342891" indent="-342891" algn="l" defTabSz="914377"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32" indent="-28574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2971" indent="-228594" algn="l" defTabSz="914377"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160" indent="-228594" algn="l" defTabSz="914377"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349" indent="-228594" algn="l" defTabSz="914377"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Font typeface="Arial" pitchFamily="34" charset="0"/>
              <a:buNone/>
            </a:pPr>
            <a:r>
              <a:rPr lang="en-GB" b="0" i="0" dirty="0">
                <a:latin typeface="Arial" panose="020B0604020202020204" pitchFamily="34" charset="0"/>
                <a:cs typeface="Arial" panose="020B0604020202020204" pitchFamily="34" charset="0"/>
              </a:rPr>
              <a:t>Electrical circuit</a:t>
            </a:r>
          </a:p>
        </p:txBody>
      </p:sp>
      <p:sp>
        <p:nvSpPr>
          <p:cNvPr id="73" name="Content Placeholder 2">
            <a:extLst>
              <a:ext uri="{FF2B5EF4-FFF2-40B4-BE49-F238E27FC236}">
                <a16:creationId xmlns:a16="http://schemas.microsoft.com/office/drawing/2014/main" id="{ED879225-425E-5C65-2ED7-1BDBFDD260D4}"/>
              </a:ext>
            </a:extLst>
          </p:cNvPr>
          <p:cNvSpPr txBox="1">
            <a:spLocks/>
          </p:cNvSpPr>
          <p:nvPr/>
        </p:nvSpPr>
        <p:spPr>
          <a:xfrm>
            <a:off x="6891729" y="1424643"/>
            <a:ext cx="1771156" cy="383438"/>
          </a:xfrm>
          <a:prstGeom prst="rect">
            <a:avLst/>
          </a:prstGeom>
          <a:ln>
            <a:solidFill>
              <a:schemeClr val="accent1">
                <a:shade val="15000"/>
              </a:schemeClr>
            </a:solidFill>
          </a:ln>
        </p:spPr>
        <p:txBody>
          <a:bodyPr vert="horz" lIns="91440" tIns="45720" rIns="91440" bIns="45720" rtlCol="0" anchor="ctr">
            <a:normAutofit fontScale="70000" lnSpcReduction="20000"/>
          </a:bodyPr>
          <a:lstStyle>
            <a:lvl1pPr marL="342891" indent="-342891" algn="l" defTabSz="914377"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32" indent="-28574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2971" indent="-228594" algn="l" defTabSz="914377"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160" indent="-228594" algn="l" defTabSz="914377"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349" indent="-228594" algn="l" defTabSz="914377"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Font typeface="Arial" pitchFamily="34" charset="0"/>
              <a:buNone/>
            </a:pPr>
            <a:r>
              <a:rPr lang="en-GB" b="0" i="0" dirty="0">
                <a:latin typeface="Arial" panose="020B0604020202020204" pitchFamily="34" charset="0"/>
                <a:cs typeface="Arial" panose="020B0604020202020204" pitchFamily="34" charset="0"/>
              </a:rPr>
              <a:t>Magnetic circuit</a:t>
            </a:r>
          </a:p>
        </p:txBody>
      </p:sp>
      <p:sp>
        <p:nvSpPr>
          <p:cNvPr id="74" name="Content Placeholder 2">
            <a:extLst>
              <a:ext uri="{FF2B5EF4-FFF2-40B4-BE49-F238E27FC236}">
                <a16:creationId xmlns:a16="http://schemas.microsoft.com/office/drawing/2014/main" id="{DF0E04E9-574E-ACB2-E3C6-EAFA81B924F6}"/>
              </a:ext>
            </a:extLst>
          </p:cNvPr>
          <p:cNvSpPr txBox="1">
            <a:spLocks/>
          </p:cNvSpPr>
          <p:nvPr/>
        </p:nvSpPr>
        <p:spPr>
          <a:xfrm>
            <a:off x="5992346" y="5945028"/>
            <a:ext cx="1880150" cy="353909"/>
          </a:xfrm>
          <a:prstGeom prst="rect">
            <a:avLst/>
          </a:prstGeom>
        </p:spPr>
        <p:txBody>
          <a:bodyPr vert="horz" lIns="91440" tIns="45720" rIns="91440" bIns="45720" rtlCol="0" anchor="t">
            <a:noAutofit/>
          </a:bodyPr>
          <a:lstStyle>
            <a:lvl1pPr marL="342891" indent="-342891" algn="l" defTabSz="914377"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32" indent="-28574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2971" indent="-228594" algn="l" defTabSz="914377"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160" indent="-228594" algn="l" defTabSz="914377"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349" indent="-228594" algn="l" defTabSz="914377"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600"/>
              </a:spcBef>
              <a:buFont typeface="Arial" pitchFamily="34" charset="0"/>
              <a:buNone/>
            </a:pPr>
            <a:r>
              <a:rPr lang="en-GB" sz="1800" dirty="0">
                <a:solidFill>
                  <a:srgbClr val="00B050"/>
                </a:solidFill>
                <a:latin typeface="Arial" panose="020B0604020202020204" pitchFamily="34" charset="0"/>
                <a:cs typeface="Arial" panose="020B0604020202020204" pitchFamily="34" charset="0"/>
              </a:rPr>
              <a:t>Load</a:t>
            </a:r>
          </a:p>
        </p:txBody>
      </p:sp>
      <p:sp>
        <p:nvSpPr>
          <p:cNvPr id="75" name="Rectangle 74">
            <a:extLst>
              <a:ext uri="{FF2B5EF4-FFF2-40B4-BE49-F238E27FC236}">
                <a16:creationId xmlns:a16="http://schemas.microsoft.com/office/drawing/2014/main" id="{8246F642-DB80-FAA5-E33A-5132AAC84704}"/>
              </a:ext>
            </a:extLst>
          </p:cNvPr>
          <p:cNvSpPr/>
          <p:nvPr/>
        </p:nvSpPr>
        <p:spPr>
          <a:xfrm>
            <a:off x="8648343" y="3765669"/>
            <a:ext cx="210310" cy="510053"/>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TextBox 75">
            <a:extLst>
              <a:ext uri="{FF2B5EF4-FFF2-40B4-BE49-F238E27FC236}">
                <a16:creationId xmlns:a16="http://schemas.microsoft.com/office/drawing/2014/main" id="{3F6CA5B4-4C34-0727-22F1-A3D03024228E}"/>
              </a:ext>
            </a:extLst>
          </p:cNvPr>
          <p:cNvSpPr txBox="1"/>
          <p:nvPr/>
        </p:nvSpPr>
        <p:spPr>
          <a:xfrm>
            <a:off x="8580837" y="3805251"/>
            <a:ext cx="399778" cy="400110"/>
          </a:xfrm>
          <a:prstGeom prst="rect">
            <a:avLst/>
          </a:prstGeom>
          <a:noFill/>
        </p:spPr>
        <p:txBody>
          <a:bodyPr wrap="square" rtlCol="0">
            <a:spAutoFit/>
          </a:bodyPr>
          <a:lstStyle/>
          <a:p>
            <a:pPr algn="ctr"/>
            <a:r>
              <a:rPr lang="en-GB" sz="1000" i="1" dirty="0">
                <a:solidFill>
                  <a:srgbClr val="00B050"/>
                </a:solidFill>
                <a:latin typeface="Times New Roman" panose="02020603050405020304" pitchFamily="18" charset="0"/>
                <a:cs typeface="Times New Roman" panose="02020603050405020304" pitchFamily="18" charset="0"/>
              </a:rPr>
              <a:t>air gap</a:t>
            </a:r>
          </a:p>
        </p:txBody>
      </p:sp>
      <p:sp>
        <p:nvSpPr>
          <p:cNvPr id="77" name="Content Placeholder 2">
            <a:extLst>
              <a:ext uri="{FF2B5EF4-FFF2-40B4-BE49-F238E27FC236}">
                <a16:creationId xmlns:a16="http://schemas.microsoft.com/office/drawing/2014/main" id="{3634E556-D898-8803-474F-F3B42DBD5FAF}"/>
              </a:ext>
            </a:extLst>
          </p:cNvPr>
          <p:cNvSpPr txBox="1">
            <a:spLocks/>
          </p:cNvSpPr>
          <p:nvPr/>
        </p:nvSpPr>
        <p:spPr>
          <a:xfrm>
            <a:off x="2213619" y="5969961"/>
            <a:ext cx="2268140" cy="372255"/>
          </a:xfrm>
          <a:prstGeom prst="rect">
            <a:avLst/>
          </a:prstGeom>
        </p:spPr>
        <p:txBody>
          <a:bodyPr vert="horz" lIns="91440" tIns="45720" rIns="91440" bIns="45720" rtlCol="0" anchor="t">
            <a:normAutofit/>
          </a:bodyPr>
          <a:lstStyle>
            <a:lvl1pPr marL="342891" indent="-342891" algn="l" defTabSz="914377"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32" indent="-28574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2971" indent="-228594" algn="l" defTabSz="914377"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160" indent="-228594" algn="l" defTabSz="914377"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349" indent="-228594" algn="l" defTabSz="914377"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600"/>
              </a:spcBef>
              <a:buFont typeface="Arial" pitchFamily="34" charset="0"/>
              <a:buNone/>
            </a:pPr>
            <a:r>
              <a:rPr lang="en-GB" sz="1800" dirty="0">
                <a:latin typeface="Arial" panose="020B0604020202020204" pitchFamily="34" charset="0"/>
                <a:cs typeface="Arial" panose="020B0604020202020204" pitchFamily="34" charset="0"/>
              </a:rPr>
              <a:t>Transmission line</a:t>
            </a:r>
          </a:p>
        </p:txBody>
      </p:sp>
      <p:sp>
        <p:nvSpPr>
          <p:cNvPr id="78" name="Content Placeholder 2">
            <a:extLst>
              <a:ext uri="{FF2B5EF4-FFF2-40B4-BE49-F238E27FC236}">
                <a16:creationId xmlns:a16="http://schemas.microsoft.com/office/drawing/2014/main" id="{1884E197-AF43-0129-5A44-EB3260CE2ECC}"/>
              </a:ext>
            </a:extLst>
          </p:cNvPr>
          <p:cNvSpPr txBox="1">
            <a:spLocks/>
          </p:cNvSpPr>
          <p:nvPr/>
        </p:nvSpPr>
        <p:spPr>
          <a:xfrm>
            <a:off x="5753910" y="2281314"/>
            <a:ext cx="1880150" cy="353909"/>
          </a:xfrm>
          <a:prstGeom prst="rect">
            <a:avLst/>
          </a:prstGeom>
        </p:spPr>
        <p:txBody>
          <a:bodyPr vert="horz" lIns="91440" tIns="45720" rIns="91440" bIns="45720" rtlCol="0" anchor="t">
            <a:noAutofit/>
          </a:bodyPr>
          <a:lstStyle>
            <a:lvl1pPr marL="342891" indent="-342891" algn="l" defTabSz="914377"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32" indent="-28574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2971" indent="-228594" algn="l" defTabSz="914377"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160" indent="-228594" algn="l" defTabSz="914377"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349" indent="-228594" algn="l" defTabSz="914377"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600"/>
              </a:spcBef>
              <a:buFont typeface="Arial" pitchFamily="34" charset="0"/>
              <a:buNone/>
            </a:pPr>
            <a:r>
              <a:rPr lang="en-GB" sz="1800" dirty="0">
                <a:solidFill>
                  <a:srgbClr val="3333FF"/>
                </a:solidFill>
                <a:latin typeface="Arial" panose="020B0604020202020204" pitchFamily="34" charset="0"/>
                <a:cs typeface="Arial" panose="020B0604020202020204" pitchFamily="34" charset="0"/>
              </a:rPr>
              <a:t>Flow</a:t>
            </a:r>
            <a:endParaRPr lang="en-GB" sz="1800" dirty="0">
              <a:solidFill>
                <a:srgbClr val="00B050"/>
              </a:solidFill>
              <a:latin typeface="Arial" panose="020B0604020202020204" pitchFamily="34" charset="0"/>
              <a:cs typeface="Arial" panose="020B0604020202020204" pitchFamily="34" charset="0"/>
            </a:endParaRPr>
          </a:p>
        </p:txBody>
      </p:sp>
      <p:cxnSp>
        <p:nvCxnSpPr>
          <p:cNvPr id="79" name="Straight Arrow Connector 78">
            <a:extLst>
              <a:ext uri="{FF2B5EF4-FFF2-40B4-BE49-F238E27FC236}">
                <a16:creationId xmlns:a16="http://schemas.microsoft.com/office/drawing/2014/main" id="{DE2CE4FA-138D-F46E-8B24-512F6D62E52C}"/>
              </a:ext>
            </a:extLst>
          </p:cNvPr>
          <p:cNvCxnSpPr>
            <a:cxnSpLocks/>
            <a:stCxn id="48" idx="2"/>
          </p:cNvCxnSpPr>
          <p:nvPr/>
        </p:nvCxnSpPr>
        <p:spPr>
          <a:xfrm flipH="1">
            <a:off x="1171437" y="2645483"/>
            <a:ext cx="2382716" cy="1180106"/>
          </a:xfrm>
          <a:prstGeom prst="straightConnector1">
            <a:avLst/>
          </a:prstGeom>
          <a:ln w="127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174D464D-CC62-6210-81D4-14ACBD007377}"/>
              </a:ext>
            </a:extLst>
          </p:cNvPr>
          <p:cNvCxnSpPr>
            <a:cxnSpLocks/>
            <a:stCxn id="48" idx="2"/>
            <a:endCxn id="55" idx="0"/>
          </p:cNvCxnSpPr>
          <p:nvPr/>
        </p:nvCxnSpPr>
        <p:spPr>
          <a:xfrm>
            <a:off x="3554153" y="2645483"/>
            <a:ext cx="331190" cy="724038"/>
          </a:xfrm>
          <a:prstGeom prst="straightConnector1">
            <a:avLst/>
          </a:prstGeom>
          <a:ln w="127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4C0C4E7E-BE53-A0A9-407A-FC2668CF9B91}"/>
              </a:ext>
            </a:extLst>
          </p:cNvPr>
          <p:cNvCxnSpPr>
            <a:cxnSpLocks/>
            <a:stCxn id="48" idx="2"/>
          </p:cNvCxnSpPr>
          <p:nvPr/>
        </p:nvCxnSpPr>
        <p:spPr>
          <a:xfrm>
            <a:off x="3554153" y="2645483"/>
            <a:ext cx="3202383" cy="863206"/>
          </a:xfrm>
          <a:prstGeom prst="straightConnector1">
            <a:avLst/>
          </a:prstGeom>
          <a:ln w="127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250AFFA7-3245-7D12-9722-EAD638559AF1}"/>
              </a:ext>
            </a:extLst>
          </p:cNvPr>
          <p:cNvCxnSpPr>
            <a:cxnSpLocks/>
            <a:stCxn id="78" idx="2"/>
          </p:cNvCxnSpPr>
          <p:nvPr/>
        </p:nvCxnSpPr>
        <p:spPr>
          <a:xfrm flipH="1">
            <a:off x="1822162" y="2635223"/>
            <a:ext cx="4871823" cy="473233"/>
          </a:xfrm>
          <a:prstGeom prst="straightConnector1">
            <a:avLst/>
          </a:prstGeom>
          <a:ln w="12700">
            <a:solidFill>
              <a:srgbClr val="3333FF"/>
            </a:solidFill>
            <a:tailEnd type="triangle" w="lg" len="lg"/>
          </a:ln>
        </p:spPr>
        <p:style>
          <a:lnRef idx="1">
            <a:schemeClr val="accent1"/>
          </a:lnRef>
          <a:fillRef idx="0">
            <a:schemeClr val="accent1"/>
          </a:fillRef>
          <a:effectRef idx="0">
            <a:schemeClr val="accent1"/>
          </a:effectRef>
          <a:fontRef idx="minor">
            <a:schemeClr val="tx1"/>
          </a:fontRef>
        </p:style>
      </p:cxnSp>
      <p:grpSp>
        <p:nvGrpSpPr>
          <p:cNvPr id="99" name="Group 98">
            <a:extLst>
              <a:ext uri="{FF2B5EF4-FFF2-40B4-BE49-F238E27FC236}">
                <a16:creationId xmlns:a16="http://schemas.microsoft.com/office/drawing/2014/main" id="{150EAD22-64AC-CAB0-36C5-384350F93518}"/>
              </a:ext>
            </a:extLst>
          </p:cNvPr>
          <p:cNvGrpSpPr/>
          <p:nvPr/>
        </p:nvGrpSpPr>
        <p:grpSpPr>
          <a:xfrm>
            <a:off x="3541424" y="2635223"/>
            <a:ext cx="3152561" cy="2288805"/>
            <a:chOff x="4287100" y="2646118"/>
            <a:chExt cx="3152561" cy="2288805"/>
          </a:xfrm>
        </p:grpSpPr>
        <p:pic>
          <p:nvPicPr>
            <p:cNvPr id="51" name="Picture 50">
              <a:extLst>
                <a:ext uri="{FF2B5EF4-FFF2-40B4-BE49-F238E27FC236}">
                  <a16:creationId xmlns:a16="http://schemas.microsoft.com/office/drawing/2014/main" id="{C6C5586D-A9A8-CAFD-3ECA-60BD8653D351}"/>
                </a:ext>
              </a:extLst>
            </p:cNvPr>
            <p:cNvPicPr>
              <a:picLocks noChangeAspect="1"/>
            </p:cNvPicPr>
            <p:nvPr/>
          </p:nvPicPr>
          <p:blipFill>
            <a:blip r:embed="rId5"/>
            <a:stretch>
              <a:fillRect/>
            </a:stretch>
          </p:blipFill>
          <p:spPr>
            <a:xfrm rot="5400000">
              <a:off x="4324292" y="3564593"/>
              <a:ext cx="1005678" cy="1054603"/>
            </a:xfrm>
            <a:prstGeom prst="rect">
              <a:avLst/>
            </a:prstGeom>
          </p:spPr>
        </p:pic>
        <p:pic>
          <p:nvPicPr>
            <p:cNvPr id="52" name="Picture 51">
              <a:extLst>
                <a:ext uri="{FF2B5EF4-FFF2-40B4-BE49-F238E27FC236}">
                  <a16:creationId xmlns:a16="http://schemas.microsoft.com/office/drawing/2014/main" id="{FC8CE77D-B994-C6CD-D15A-AF944CEFC5B7}"/>
                </a:ext>
              </a:extLst>
            </p:cNvPr>
            <p:cNvPicPr>
              <a:picLocks noChangeAspect="1"/>
            </p:cNvPicPr>
            <p:nvPr/>
          </p:nvPicPr>
          <p:blipFill>
            <a:blip r:embed="rId6"/>
            <a:stretch>
              <a:fillRect/>
            </a:stretch>
          </p:blipFill>
          <p:spPr>
            <a:xfrm rot="5400000">
              <a:off x="5440785" y="3678091"/>
              <a:ext cx="1141044" cy="827606"/>
            </a:xfrm>
            <a:prstGeom prst="rect">
              <a:avLst/>
            </a:prstGeom>
          </p:spPr>
        </p:pic>
        <p:sp>
          <p:nvSpPr>
            <p:cNvPr id="53" name="Freeform: Shape 52">
              <a:extLst>
                <a:ext uri="{FF2B5EF4-FFF2-40B4-BE49-F238E27FC236}">
                  <a16:creationId xmlns:a16="http://schemas.microsoft.com/office/drawing/2014/main" id="{90D8F8EF-699B-2F27-F104-E36E316E8EFB}"/>
                </a:ext>
              </a:extLst>
            </p:cNvPr>
            <p:cNvSpPr/>
            <p:nvPr/>
          </p:nvSpPr>
          <p:spPr>
            <a:xfrm>
              <a:off x="5053110" y="3215443"/>
              <a:ext cx="659720" cy="373696"/>
            </a:xfrm>
            <a:custGeom>
              <a:avLst/>
              <a:gdLst>
                <a:gd name="connsiteX0" fmla="*/ 0 w 931652"/>
                <a:gd name="connsiteY0" fmla="*/ 562189 h 562189"/>
                <a:gd name="connsiteX1" fmla="*/ 155275 w 931652"/>
                <a:gd name="connsiteY1" fmla="*/ 104989 h 562189"/>
                <a:gd name="connsiteX2" fmla="*/ 724618 w 931652"/>
                <a:gd name="connsiteY2" fmla="*/ 27352 h 562189"/>
                <a:gd name="connsiteX3" fmla="*/ 931652 w 931652"/>
                <a:gd name="connsiteY3" fmla="*/ 475925 h 562189"/>
              </a:gdLst>
              <a:ahLst/>
              <a:cxnLst>
                <a:cxn ang="0">
                  <a:pos x="connsiteX0" y="connsiteY0"/>
                </a:cxn>
                <a:cxn ang="0">
                  <a:pos x="connsiteX1" y="connsiteY1"/>
                </a:cxn>
                <a:cxn ang="0">
                  <a:pos x="connsiteX2" y="connsiteY2"/>
                </a:cxn>
                <a:cxn ang="0">
                  <a:pos x="connsiteX3" y="connsiteY3"/>
                </a:cxn>
              </a:cxnLst>
              <a:rect l="l" t="t" r="r" b="b"/>
              <a:pathLst>
                <a:path w="931652" h="562189">
                  <a:moveTo>
                    <a:pt x="0" y="562189"/>
                  </a:moveTo>
                  <a:cubicBezTo>
                    <a:pt x="17252" y="378158"/>
                    <a:pt x="34505" y="194128"/>
                    <a:pt x="155275" y="104989"/>
                  </a:cubicBezTo>
                  <a:cubicBezTo>
                    <a:pt x="276045" y="15850"/>
                    <a:pt x="595222" y="-34471"/>
                    <a:pt x="724618" y="27352"/>
                  </a:cubicBezTo>
                  <a:cubicBezTo>
                    <a:pt x="854014" y="89175"/>
                    <a:pt x="892833" y="282550"/>
                    <a:pt x="931652" y="4759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Freeform: Shape 53">
              <a:extLst>
                <a:ext uri="{FF2B5EF4-FFF2-40B4-BE49-F238E27FC236}">
                  <a16:creationId xmlns:a16="http://schemas.microsoft.com/office/drawing/2014/main" id="{43F231C9-E88A-449C-43DF-AB9D03E5C17E}"/>
                </a:ext>
              </a:extLst>
            </p:cNvPr>
            <p:cNvSpPr/>
            <p:nvPr/>
          </p:nvSpPr>
          <p:spPr>
            <a:xfrm rot="11414894">
              <a:off x="5087223" y="4584024"/>
              <a:ext cx="622335" cy="335024"/>
            </a:xfrm>
            <a:custGeom>
              <a:avLst/>
              <a:gdLst>
                <a:gd name="connsiteX0" fmla="*/ 0 w 931652"/>
                <a:gd name="connsiteY0" fmla="*/ 562189 h 562189"/>
                <a:gd name="connsiteX1" fmla="*/ 155275 w 931652"/>
                <a:gd name="connsiteY1" fmla="*/ 104989 h 562189"/>
                <a:gd name="connsiteX2" fmla="*/ 724618 w 931652"/>
                <a:gd name="connsiteY2" fmla="*/ 27352 h 562189"/>
                <a:gd name="connsiteX3" fmla="*/ 931652 w 931652"/>
                <a:gd name="connsiteY3" fmla="*/ 475925 h 562189"/>
              </a:gdLst>
              <a:ahLst/>
              <a:cxnLst>
                <a:cxn ang="0">
                  <a:pos x="connsiteX0" y="connsiteY0"/>
                </a:cxn>
                <a:cxn ang="0">
                  <a:pos x="connsiteX1" y="connsiteY1"/>
                </a:cxn>
                <a:cxn ang="0">
                  <a:pos x="connsiteX2" y="connsiteY2"/>
                </a:cxn>
                <a:cxn ang="0">
                  <a:pos x="connsiteX3" y="connsiteY3"/>
                </a:cxn>
              </a:cxnLst>
              <a:rect l="l" t="t" r="r" b="b"/>
              <a:pathLst>
                <a:path w="931652" h="562189">
                  <a:moveTo>
                    <a:pt x="0" y="562189"/>
                  </a:moveTo>
                  <a:cubicBezTo>
                    <a:pt x="17252" y="378158"/>
                    <a:pt x="34505" y="194128"/>
                    <a:pt x="155275" y="104989"/>
                  </a:cubicBezTo>
                  <a:cubicBezTo>
                    <a:pt x="276045" y="15850"/>
                    <a:pt x="595222" y="-34471"/>
                    <a:pt x="724618" y="27352"/>
                  </a:cubicBezTo>
                  <a:cubicBezTo>
                    <a:pt x="854014" y="89175"/>
                    <a:pt x="892833" y="282550"/>
                    <a:pt x="931652" y="475925"/>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TextBox 54">
              <a:extLst>
                <a:ext uri="{FF2B5EF4-FFF2-40B4-BE49-F238E27FC236}">
                  <a16:creationId xmlns:a16="http://schemas.microsoft.com/office/drawing/2014/main" id="{26DEC257-8B06-2C29-7FCE-3950DF4A2A76}"/>
                </a:ext>
              </a:extLst>
            </p:cNvPr>
            <p:cNvSpPr txBox="1"/>
            <p:nvPr/>
          </p:nvSpPr>
          <p:spPr>
            <a:xfrm>
              <a:off x="4287100" y="3380416"/>
              <a:ext cx="687838" cy="400110"/>
            </a:xfrm>
            <a:prstGeom prst="rect">
              <a:avLst/>
            </a:prstGeom>
            <a:noFill/>
          </p:spPr>
          <p:txBody>
            <a:bodyPr wrap="square" rtlCol="0">
              <a:spAutoFit/>
            </a:bodyPr>
            <a:lstStyle/>
            <a:p>
              <a:pPr algn="ctr"/>
              <a:r>
                <a:rPr lang="en-GB" sz="1000" i="1" dirty="0">
                  <a:solidFill>
                    <a:srgbClr val="FF0000"/>
                  </a:solidFill>
                  <a:latin typeface="Times New Roman" panose="02020603050405020304" pitchFamily="18" charset="0"/>
                  <a:cs typeface="Times New Roman" panose="02020603050405020304" pitchFamily="18" charset="0"/>
                </a:rPr>
                <a:t>voltage supply</a:t>
              </a:r>
            </a:p>
          </p:txBody>
        </p:sp>
        <p:sp>
          <p:nvSpPr>
            <p:cNvPr id="56" name="TextBox 55">
              <a:extLst>
                <a:ext uri="{FF2B5EF4-FFF2-40B4-BE49-F238E27FC236}">
                  <a16:creationId xmlns:a16="http://schemas.microsoft.com/office/drawing/2014/main" id="{30364508-C696-C7FE-4E0B-DEA912B59296}"/>
                </a:ext>
              </a:extLst>
            </p:cNvPr>
            <p:cNvSpPr txBox="1"/>
            <p:nvPr/>
          </p:nvSpPr>
          <p:spPr>
            <a:xfrm>
              <a:off x="5881125" y="4308894"/>
              <a:ext cx="806340" cy="400110"/>
            </a:xfrm>
            <a:prstGeom prst="rect">
              <a:avLst/>
            </a:prstGeom>
            <a:noFill/>
          </p:spPr>
          <p:txBody>
            <a:bodyPr wrap="square" rtlCol="0">
              <a:spAutoFit/>
            </a:bodyPr>
            <a:lstStyle/>
            <a:p>
              <a:pPr algn="ctr"/>
              <a:r>
                <a:rPr lang="en-GB" sz="1000" i="1" dirty="0">
                  <a:solidFill>
                    <a:srgbClr val="00B050"/>
                  </a:solidFill>
                  <a:latin typeface="Times New Roman" panose="02020603050405020304" pitchFamily="18" charset="0"/>
                  <a:cs typeface="Times New Roman" panose="02020603050405020304" pitchFamily="18" charset="0"/>
                </a:rPr>
                <a:t>lamp (resistor)</a:t>
              </a:r>
            </a:p>
          </p:txBody>
        </p:sp>
        <p:sp>
          <p:nvSpPr>
            <p:cNvPr id="57" name="TextBox 56">
              <a:extLst>
                <a:ext uri="{FF2B5EF4-FFF2-40B4-BE49-F238E27FC236}">
                  <a16:creationId xmlns:a16="http://schemas.microsoft.com/office/drawing/2014/main" id="{AE58EE4C-751E-7300-9232-2437BE94B669}"/>
                </a:ext>
              </a:extLst>
            </p:cNvPr>
            <p:cNvSpPr txBox="1"/>
            <p:nvPr/>
          </p:nvSpPr>
          <p:spPr>
            <a:xfrm>
              <a:off x="5157116" y="4688702"/>
              <a:ext cx="513116" cy="246221"/>
            </a:xfrm>
            <a:prstGeom prst="rect">
              <a:avLst/>
            </a:prstGeom>
            <a:noFill/>
          </p:spPr>
          <p:txBody>
            <a:bodyPr wrap="square" rtlCol="0">
              <a:spAutoFit/>
            </a:bodyPr>
            <a:lstStyle/>
            <a:p>
              <a:pPr algn="ctr"/>
              <a:r>
                <a:rPr lang="en-GB" sz="1000" i="1" dirty="0">
                  <a:latin typeface="Times New Roman" panose="02020603050405020304" pitchFamily="18" charset="0"/>
                  <a:cs typeface="Times New Roman" panose="02020603050405020304" pitchFamily="18" charset="0"/>
                </a:rPr>
                <a:t>wires</a:t>
              </a:r>
            </a:p>
          </p:txBody>
        </p:sp>
        <p:sp>
          <p:nvSpPr>
            <p:cNvPr id="58" name="TextBox 57">
              <a:extLst>
                <a:ext uri="{FF2B5EF4-FFF2-40B4-BE49-F238E27FC236}">
                  <a16:creationId xmlns:a16="http://schemas.microsoft.com/office/drawing/2014/main" id="{0DB6485D-7A23-EC17-9F35-74A6042CC50E}"/>
                </a:ext>
              </a:extLst>
            </p:cNvPr>
            <p:cNvSpPr txBox="1"/>
            <p:nvPr/>
          </p:nvSpPr>
          <p:spPr>
            <a:xfrm>
              <a:off x="5065982" y="2918123"/>
              <a:ext cx="633975" cy="246221"/>
            </a:xfrm>
            <a:prstGeom prst="rect">
              <a:avLst/>
            </a:prstGeom>
            <a:noFill/>
          </p:spPr>
          <p:txBody>
            <a:bodyPr wrap="square" rtlCol="0">
              <a:spAutoFit/>
            </a:bodyPr>
            <a:lstStyle/>
            <a:p>
              <a:pPr algn="ctr"/>
              <a:r>
                <a:rPr lang="en-GB" sz="1000" i="1" dirty="0">
                  <a:solidFill>
                    <a:srgbClr val="3333FF"/>
                  </a:solidFill>
                  <a:latin typeface="Times New Roman" panose="02020603050405020304" pitchFamily="18" charset="0"/>
                  <a:cs typeface="Times New Roman" panose="02020603050405020304" pitchFamily="18" charset="0"/>
                </a:rPr>
                <a:t>current</a:t>
              </a:r>
            </a:p>
          </p:txBody>
        </p:sp>
        <p:cxnSp>
          <p:nvCxnSpPr>
            <p:cNvPr id="59" name="Straight Arrow Connector 58">
              <a:extLst>
                <a:ext uri="{FF2B5EF4-FFF2-40B4-BE49-F238E27FC236}">
                  <a16:creationId xmlns:a16="http://schemas.microsoft.com/office/drawing/2014/main" id="{680E3E60-EED9-FF67-24CB-9D488CB89D94}"/>
                </a:ext>
              </a:extLst>
            </p:cNvPr>
            <p:cNvCxnSpPr>
              <a:cxnSpLocks/>
            </p:cNvCxnSpPr>
            <p:nvPr/>
          </p:nvCxnSpPr>
          <p:spPr>
            <a:xfrm>
              <a:off x="5354433" y="3215443"/>
              <a:ext cx="162114" cy="0"/>
            </a:xfrm>
            <a:prstGeom prst="straightConnector1">
              <a:avLst/>
            </a:prstGeom>
            <a:ln w="31750">
              <a:solidFill>
                <a:srgbClr val="3333FF"/>
              </a:solidFill>
              <a:headEnd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93D113FE-1586-9EF5-9DD2-455CE5D5AA84}"/>
                </a:ext>
              </a:extLst>
            </p:cNvPr>
            <p:cNvCxnSpPr>
              <a:cxnSpLocks/>
              <a:stCxn id="78" idx="2"/>
              <a:endCxn id="58" idx="3"/>
            </p:cNvCxnSpPr>
            <p:nvPr/>
          </p:nvCxnSpPr>
          <p:spPr>
            <a:xfrm flipH="1">
              <a:off x="5699957" y="2646118"/>
              <a:ext cx="1739704" cy="395116"/>
            </a:xfrm>
            <a:prstGeom prst="straightConnector1">
              <a:avLst/>
            </a:prstGeom>
            <a:ln w="12700">
              <a:solidFill>
                <a:srgbClr val="3333FF"/>
              </a:solidFill>
              <a:tailEnd type="triangle" w="lg" len="lg"/>
            </a:ln>
          </p:spPr>
          <p:style>
            <a:lnRef idx="1">
              <a:schemeClr val="accent1"/>
            </a:lnRef>
            <a:fillRef idx="0">
              <a:schemeClr val="accent1"/>
            </a:fillRef>
            <a:effectRef idx="0">
              <a:schemeClr val="accent1"/>
            </a:effectRef>
            <a:fontRef idx="minor">
              <a:schemeClr val="tx1"/>
            </a:fontRef>
          </p:style>
        </p:cxnSp>
      </p:grpSp>
      <p:cxnSp>
        <p:nvCxnSpPr>
          <p:cNvPr id="84" name="Straight Arrow Connector 83">
            <a:extLst>
              <a:ext uri="{FF2B5EF4-FFF2-40B4-BE49-F238E27FC236}">
                <a16:creationId xmlns:a16="http://schemas.microsoft.com/office/drawing/2014/main" id="{5E0888C1-C71E-CF39-41EA-51000AD6F7DF}"/>
              </a:ext>
            </a:extLst>
          </p:cNvPr>
          <p:cNvCxnSpPr>
            <a:cxnSpLocks/>
            <a:stCxn id="78" idx="2"/>
          </p:cNvCxnSpPr>
          <p:nvPr/>
        </p:nvCxnSpPr>
        <p:spPr>
          <a:xfrm>
            <a:off x="6693985" y="2635223"/>
            <a:ext cx="934872" cy="646673"/>
          </a:xfrm>
          <a:prstGeom prst="straightConnector1">
            <a:avLst/>
          </a:prstGeom>
          <a:ln w="12700">
            <a:solidFill>
              <a:srgbClr val="3333FF"/>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A1A607C7-8EEC-0340-DCE5-59BB08F8690C}"/>
              </a:ext>
            </a:extLst>
          </p:cNvPr>
          <p:cNvCxnSpPr>
            <a:cxnSpLocks/>
            <a:stCxn id="77" idx="0"/>
            <a:endCxn id="68" idx="3"/>
          </p:cNvCxnSpPr>
          <p:nvPr/>
        </p:nvCxnSpPr>
        <p:spPr>
          <a:xfrm flipH="1" flipV="1">
            <a:off x="1838174" y="4891865"/>
            <a:ext cx="1509515" cy="1078096"/>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4EDEADC2-AF92-CECD-6087-99D642B124D6}"/>
              </a:ext>
            </a:extLst>
          </p:cNvPr>
          <p:cNvCxnSpPr>
            <a:cxnSpLocks/>
            <a:stCxn id="77" idx="0"/>
          </p:cNvCxnSpPr>
          <p:nvPr/>
        </p:nvCxnSpPr>
        <p:spPr>
          <a:xfrm flipV="1">
            <a:off x="3347689" y="4970503"/>
            <a:ext cx="1134070" cy="999458"/>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6253FF20-D91D-712F-E070-A031FAB3C51E}"/>
              </a:ext>
            </a:extLst>
          </p:cNvPr>
          <p:cNvCxnSpPr>
            <a:cxnSpLocks/>
            <a:stCxn id="77" idx="0"/>
          </p:cNvCxnSpPr>
          <p:nvPr/>
        </p:nvCxnSpPr>
        <p:spPr>
          <a:xfrm flipV="1">
            <a:off x="3347689" y="4622083"/>
            <a:ext cx="3672583" cy="1347878"/>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947AE087-C08D-3A1D-6925-3747843FC456}"/>
              </a:ext>
            </a:extLst>
          </p:cNvPr>
          <p:cNvCxnSpPr>
            <a:cxnSpLocks/>
            <a:stCxn id="74" idx="0"/>
          </p:cNvCxnSpPr>
          <p:nvPr/>
        </p:nvCxnSpPr>
        <p:spPr>
          <a:xfrm flipH="1" flipV="1">
            <a:off x="2667530" y="4174732"/>
            <a:ext cx="4264891" cy="1770296"/>
          </a:xfrm>
          <a:prstGeom prst="straightConnector1">
            <a:avLst/>
          </a:prstGeom>
          <a:ln w="12700">
            <a:solidFill>
              <a:srgbClr val="00B05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C6E5D158-B207-2FF3-05E6-B6785B94D0DF}"/>
              </a:ext>
            </a:extLst>
          </p:cNvPr>
          <p:cNvCxnSpPr>
            <a:cxnSpLocks/>
            <a:stCxn id="74" idx="0"/>
          </p:cNvCxnSpPr>
          <p:nvPr/>
        </p:nvCxnSpPr>
        <p:spPr>
          <a:xfrm flipH="1" flipV="1">
            <a:off x="5675681" y="4233430"/>
            <a:ext cx="1256740" cy="1711598"/>
          </a:xfrm>
          <a:prstGeom prst="straightConnector1">
            <a:avLst/>
          </a:prstGeom>
          <a:ln w="12700">
            <a:solidFill>
              <a:srgbClr val="00B05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0" name="Straight Arrow Connector 89">
            <a:extLst>
              <a:ext uri="{FF2B5EF4-FFF2-40B4-BE49-F238E27FC236}">
                <a16:creationId xmlns:a16="http://schemas.microsoft.com/office/drawing/2014/main" id="{9BB441C5-4006-FCFF-B201-2436D324ED7D}"/>
              </a:ext>
            </a:extLst>
          </p:cNvPr>
          <p:cNvCxnSpPr>
            <a:cxnSpLocks/>
            <a:stCxn id="74" idx="0"/>
          </p:cNvCxnSpPr>
          <p:nvPr/>
        </p:nvCxnSpPr>
        <p:spPr>
          <a:xfrm flipV="1">
            <a:off x="6932421" y="4080999"/>
            <a:ext cx="1337360" cy="1864029"/>
          </a:xfrm>
          <a:prstGeom prst="straightConnector1">
            <a:avLst/>
          </a:prstGeom>
          <a:ln w="12700">
            <a:solidFill>
              <a:srgbClr val="00B05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517695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1AA743-19F5-525D-7CDF-8B3DFA6DFBD9}"/>
            </a:ext>
          </a:extLst>
        </p:cNvPr>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FE02CB3-F614-A6FD-751B-D3A430196BAA}"/>
              </a:ext>
            </a:extLst>
          </p:cNvPr>
          <p:cNvSpPr txBox="1">
            <a:spLocks/>
          </p:cNvSpPr>
          <p:nvPr/>
        </p:nvSpPr>
        <p:spPr>
          <a:xfrm>
            <a:off x="1043608" y="5910539"/>
            <a:ext cx="6984776" cy="529624"/>
          </a:xfrm>
          <a:prstGeom prst="rect">
            <a:avLst/>
          </a:prstGeom>
        </p:spPr>
        <p:txBody>
          <a:bodyPr anchor="t">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buFontTx/>
              <a:buNone/>
            </a:pPr>
            <a:r>
              <a:rPr lang="en-US" sz="2400" b="0" i="0" kern="0" dirty="0">
                <a:latin typeface="Calibri" panose="020F0502020204030204" pitchFamily="34" charset="0"/>
                <a:ea typeface="Calibri" panose="020F0502020204030204" pitchFamily="34" charset="0"/>
                <a:cs typeface="Calibri" panose="020F0502020204030204" pitchFamily="34" charset="0"/>
              </a:rPr>
              <a:t>Similar analogies exist in mechanics, electrostatics…</a:t>
            </a:r>
          </a:p>
          <a:p>
            <a:pPr lvl="2"/>
            <a:endParaRPr lang="en-US" b="0" i="0" kern="0" dirty="0">
              <a:latin typeface="Calibri" panose="020F0502020204030204" pitchFamily="34" charset="0"/>
              <a:ea typeface="Calibri" panose="020F0502020204030204" pitchFamily="34" charset="0"/>
              <a:cs typeface="Calibri" panose="020F0502020204030204" pitchFamily="34" charset="0"/>
            </a:endParaRPr>
          </a:p>
          <a:p>
            <a:pPr lvl="2"/>
            <a:endParaRPr lang="en-US" b="0" i="0" kern="0" dirty="0">
              <a:latin typeface="Calibri" panose="020F0502020204030204" pitchFamily="34" charset="0"/>
              <a:ea typeface="Calibri" panose="020F0502020204030204" pitchFamily="34" charset="0"/>
              <a:cs typeface="Calibri" panose="020F0502020204030204" pitchFamily="34" charset="0"/>
            </a:endParaRPr>
          </a:p>
          <a:p>
            <a:endParaRPr lang="en-US" sz="2400" b="0" i="0" kern="0" dirty="0">
              <a:latin typeface="Calibri" panose="020F0502020204030204" pitchFamily="34" charset="0"/>
              <a:ea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D75C6612-524E-1AFB-7625-90F9F5BEA48F}"/>
              </a:ext>
            </a:extLst>
          </p:cNvPr>
          <p:cNvPicPr>
            <a:picLocks noChangeAspect="1"/>
          </p:cNvPicPr>
          <p:nvPr/>
        </p:nvPicPr>
        <p:blipFill>
          <a:blip r:embed="rId3"/>
          <a:stretch>
            <a:fillRect/>
          </a:stretch>
        </p:blipFill>
        <p:spPr>
          <a:xfrm>
            <a:off x="1024342" y="1484784"/>
            <a:ext cx="6984776" cy="3634647"/>
          </a:xfrm>
          <a:prstGeom prst="rect">
            <a:avLst/>
          </a:prstGeom>
        </p:spPr>
      </p:pic>
      <p:sp>
        <p:nvSpPr>
          <p:cNvPr id="4" name="Rectangle 2">
            <a:extLst>
              <a:ext uri="{FF2B5EF4-FFF2-40B4-BE49-F238E27FC236}">
                <a16:creationId xmlns:a16="http://schemas.microsoft.com/office/drawing/2014/main" id="{4E53A472-ECD0-250A-AFA8-BE1693BDB258}"/>
              </a:ext>
            </a:extLst>
          </p:cNvPr>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GB" sz="2800" b="0" i="0" kern="0" dirty="0">
                <a:solidFill>
                  <a:srgbClr val="0033CC"/>
                </a:solidFill>
                <a:latin typeface="Calibri" panose="020F0502020204030204" pitchFamily="34" charset="0"/>
                <a:cs typeface="Calibri" panose="020F0502020204030204" pitchFamily="34" charset="0"/>
              </a:rPr>
              <a:t>Analogy of electromagnetism with other domains</a:t>
            </a:r>
            <a:endParaRPr lang="en-US" sz="2800" b="0" i="0" kern="0" dirty="0">
              <a:solidFill>
                <a:srgbClr val="0033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8672007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clrChange>
              <a:clrFrom>
                <a:srgbClr val="B2B2B2"/>
              </a:clrFrom>
              <a:clrTo>
                <a:srgbClr val="B2B2B2">
                  <a:alpha val="0"/>
                </a:srgbClr>
              </a:clrTo>
            </a:clrChange>
            <a:extLst>
              <a:ext uri="{28A0092B-C50C-407E-A947-70E740481C1C}">
                <a14:useLocalDpi xmlns:a14="http://schemas.microsoft.com/office/drawing/2010/main" val="0"/>
              </a:ext>
            </a:extLst>
          </a:blip>
          <a:srcRect l="33870" t="16590" r="36208" b="27422"/>
          <a:stretch/>
        </p:blipFill>
        <p:spPr>
          <a:xfrm>
            <a:off x="3049200" y="770249"/>
            <a:ext cx="3042000" cy="2642400"/>
          </a:xfrm>
          <a:prstGeom prst="rect">
            <a:avLst/>
          </a:prstGeom>
        </p:spPr>
      </p:pic>
      <p:pic>
        <p:nvPicPr>
          <p:cNvPr id="17" name="Picture 16"/>
          <p:cNvPicPr>
            <a:picLocks noChangeAspect="1"/>
          </p:cNvPicPr>
          <p:nvPr/>
        </p:nvPicPr>
        <p:blipFill rotWithShape="1">
          <a:blip r:embed="rId4">
            <a:clrChange>
              <a:clrFrom>
                <a:srgbClr val="B2B2B2"/>
              </a:clrFrom>
              <a:clrTo>
                <a:srgbClr val="B2B2B2">
                  <a:alpha val="0"/>
                </a:srgbClr>
              </a:clrTo>
            </a:clrChange>
            <a:extLst>
              <a:ext uri="{28A0092B-C50C-407E-A947-70E740481C1C}">
                <a14:useLocalDpi xmlns:a14="http://schemas.microsoft.com/office/drawing/2010/main" val="0"/>
              </a:ext>
            </a:extLst>
          </a:blip>
          <a:srcRect l="33871" t="16590" r="36207" b="27422"/>
          <a:stretch/>
        </p:blipFill>
        <p:spPr>
          <a:xfrm>
            <a:off x="5436000" y="3247049"/>
            <a:ext cx="3042000" cy="2642400"/>
          </a:xfrm>
          <a:prstGeom prst="rect">
            <a:avLst/>
          </a:prstGeom>
        </p:spPr>
      </p:pic>
      <p:sp>
        <p:nvSpPr>
          <p:cNvPr id="11" name="Right Triangle 10"/>
          <p:cNvSpPr/>
          <p:nvPr/>
        </p:nvSpPr>
        <p:spPr bwMode="auto">
          <a:xfrm rot="11423605">
            <a:off x="5414316" y="443249"/>
            <a:ext cx="1331069" cy="1154871"/>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8" name="Group 17"/>
          <p:cNvGrpSpPr/>
          <p:nvPr/>
        </p:nvGrpSpPr>
        <p:grpSpPr>
          <a:xfrm>
            <a:off x="4142333" y="2666883"/>
            <a:ext cx="5001667" cy="3667175"/>
            <a:chOff x="1758926" y="372045"/>
            <a:chExt cx="5001667" cy="3667175"/>
          </a:xfrm>
        </p:grpSpPr>
        <p:sp>
          <p:nvSpPr>
            <p:cNvPr id="13" name="Right Triangle 12"/>
            <p:cNvSpPr/>
            <p:nvPr/>
          </p:nvSpPr>
          <p:spPr bwMode="auto">
            <a:xfrm>
              <a:off x="5262560" y="372045"/>
              <a:ext cx="1390529" cy="1255764"/>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 name="Right Triangle 13"/>
            <p:cNvSpPr/>
            <p:nvPr/>
          </p:nvSpPr>
          <p:spPr bwMode="auto">
            <a:xfrm flipH="1">
              <a:off x="2198117" y="617316"/>
              <a:ext cx="1584176"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 name="Right Triangle 14"/>
            <p:cNvSpPr/>
            <p:nvPr/>
          </p:nvSpPr>
          <p:spPr bwMode="auto">
            <a:xfrm flipH="1" flipV="1">
              <a:off x="1758926" y="3003028"/>
              <a:ext cx="20162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 name="Right Triangle 15"/>
            <p:cNvSpPr/>
            <p:nvPr/>
          </p:nvSpPr>
          <p:spPr bwMode="auto">
            <a:xfrm flipV="1">
              <a:off x="5262560" y="3012054"/>
              <a:ext cx="1498033" cy="1027166"/>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24" name="Group 23"/>
          <p:cNvGrpSpPr/>
          <p:nvPr/>
        </p:nvGrpSpPr>
        <p:grpSpPr>
          <a:xfrm>
            <a:off x="1758926" y="433565"/>
            <a:ext cx="5367458" cy="3256205"/>
            <a:chOff x="1758926" y="617316"/>
            <a:chExt cx="5367458" cy="3256205"/>
          </a:xfrm>
        </p:grpSpPr>
        <p:sp>
          <p:nvSpPr>
            <p:cNvPr id="25" name="Right Triangle 24"/>
            <p:cNvSpPr/>
            <p:nvPr/>
          </p:nvSpPr>
          <p:spPr bwMode="auto">
            <a:xfrm>
              <a:off x="5262560" y="619697"/>
              <a:ext cx="1576077"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 name="Right Triangle 25"/>
            <p:cNvSpPr/>
            <p:nvPr/>
          </p:nvSpPr>
          <p:spPr bwMode="auto">
            <a:xfrm flipH="1">
              <a:off x="2198117" y="617316"/>
              <a:ext cx="1584176"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 name="Right Triangle 26"/>
            <p:cNvSpPr/>
            <p:nvPr/>
          </p:nvSpPr>
          <p:spPr bwMode="auto">
            <a:xfrm flipH="1" flipV="1">
              <a:off x="1758926" y="3003028"/>
              <a:ext cx="20162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8" name="Right Triangle 27"/>
            <p:cNvSpPr/>
            <p:nvPr/>
          </p:nvSpPr>
          <p:spPr bwMode="auto">
            <a:xfrm flipV="1">
              <a:off x="5262560" y="3012056"/>
              <a:ext cx="18638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9" name="Text Box 36"/>
          <p:cNvSpPr txBox="1">
            <a:spLocks noChangeArrowheads="1"/>
          </p:cNvSpPr>
          <p:nvPr/>
        </p:nvSpPr>
        <p:spPr bwMode="auto">
          <a:xfrm>
            <a:off x="1028368" y="5658462"/>
            <a:ext cx="2628000" cy="1015663"/>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figure-of-8</a:t>
            </a:r>
          </a:p>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(useful because narrow)</a:t>
            </a:r>
          </a:p>
        </p:txBody>
      </p:sp>
      <p:sp>
        <p:nvSpPr>
          <p:cNvPr id="10" name="Text Box 36"/>
          <p:cNvSpPr txBox="1">
            <a:spLocks noChangeArrowheads="1"/>
          </p:cNvSpPr>
          <p:nvPr/>
        </p:nvSpPr>
        <p:spPr bwMode="auto">
          <a:xfrm>
            <a:off x="5531753" y="5658461"/>
            <a:ext cx="2736000" cy="133200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quadrupole                       with half the coils</a:t>
            </a:r>
          </a:p>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(maybe not so common)</a:t>
            </a:r>
          </a:p>
        </p:txBody>
      </p:sp>
      <p:grpSp>
        <p:nvGrpSpPr>
          <p:cNvPr id="4" name="Group 3"/>
          <p:cNvGrpSpPr/>
          <p:nvPr/>
        </p:nvGrpSpPr>
        <p:grpSpPr>
          <a:xfrm>
            <a:off x="107504" y="2779743"/>
            <a:ext cx="4896544" cy="3345826"/>
            <a:chOff x="-3964632" y="301821"/>
            <a:chExt cx="4896544" cy="3345826"/>
          </a:xfrm>
        </p:grpSpPr>
        <p:pic>
          <p:nvPicPr>
            <p:cNvPr id="3" name="Picture 2"/>
            <p:cNvPicPr>
              <a:picLocks noChangeAspect="1"/>
            </p:cNvPicPr>
            <p:nvPr/>
          </p:nvPicPr>
          <p:blipFill rotWithShape="1">
            <a:blip r:embed="rId5">
              <a:clrChange>
                <a:clrFrom>
                  <a:srgbClr val="B2B2B2"/>
                </a:clrFrom>
                <a:clrTo>
                  <a:srgbClr val="B2B2B2">
                    <a:alpha val="0"/>
                  </a:srgbClr>
                </a:clrTo>
              </a:clrChange>
            </a:blip>
            <a:srcRect l="16734" t="21032" r="70241" b="29309"/>
            <a:stretch/>
          </p:blipFill>
          <p:spPr>
            <a:xfrm>
              <a:off x="-2628800" y="764704"/>
              <a:ext cx="1899766" cy="2592288"/>
            </a:xfrm>
            <a:prstGeom prst="rect">
              <a:avLst/>
            </a:prstGeom>
          </p:spPr>
        </p:pic>
        <p:sp>
          <p:nvSpPr>
            <p:cNvPr id="30" name="Right Triangle 29"/>
            <p:cNvSpPr/>
            <p:nvPr/>
          </p:nvSpPr>
          <p:spPr bwMode="auto">
            <a:xfrm>
              <a:off x="-921752" y="301821"/>
              <a:ext cx="1576077"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 name="Right Triangle 30"/>
            <p:cNvSpPr/>
            <p:nvPr/>
          </p:nvSpPr>
          <p:spPr bwMode="auto">
            <a:xfrm flipH="1">
              <a:off x="-3867223" y="301821"/>
              <a:ext cx="1340923"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 name="Right Triangle 31"/>
            <p:cNvSpPr/>
            <p:nvPr/>
          </p:nvSpPr>
          <p:spPr bwMode="auto">
            <a:xfrm flipH="1" flipV="1">
              <a:off x="-3964632" y="2782901"/>
              <a:ext cx="144219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3" name="Right Triangle 32"/>
            <p:cNvSpPr/>
            <p:nvPr/>
          </p:nvSpPr>
          <p:spPr bwMode="auto">
            <a:xfrm flipV="1">
              <a:off x="-931912" y="2786182"/>
              <a:ext cx="18638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8" name="Text Box 36"/>
          <p:cNvSpPr txBox="1">
            <a:spLocks noChangeArrowheads="1"/>
          </p:cNvSpPr>
          <p:nvPr/>
        </p:nvSpPr>
        <p:spPr bwMode="auto">
          <a:xfrm>
            <a:off x="3779912" y="3173241"/>
            <a:ext cx="1447501" cy="707886"/>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standard quadrupole</a:t>
            </a:r>
          </a:p>
        </p:txBody>
      </p:sp>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These are the most common types of resistive quadrupoles</a:t>
            </a:r>
            <a:endParaRPr lang="en-US" sz="2800" b="0" i="0" kern="0" dirty="0">
              <a:solidFill>
                <a:srgbClr val="FF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2004464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These are useful formulae for standard resistive quadrupoles</a:t>
            </a:r>
          </a:p>
          <a:p>
            <a:pPr algn="l">
              <a:lnSpc>
                <a:spcPct val="110000"/>
              </a:lnSpc>
            </a:pPr>
            <a:endParaRPr lang="en-US" sz="2800" b="0" i="0" kern="0" dirty="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9" name="TextBox 18"/>
              <p:cNvSpPr txBox="1"/>
              <p:nvPr/>
            </p:nvSpPr>
            <p:spPr>
              <a:xfrm>
                <a:off x="4329382" y="1700808"/>
                <a:ext cx="1496564" cy="39792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𝑝𝑜𝑙𝑒</m:t>
                          </m:r>
                        </m:sub>
                      </m:sSub>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𝐺𝑟</m:t>
                      </m:r>
                    </m:oMath>
                  </m:oMathPara>
                </a14:m>
                <a:br>
                  <a:rPr lang="en-GB" b="0" i="1" dirty="0">
                    <a:latin typeface="Cambria Math" panose="02040503050406030204" pitchFamily="18" charset="0"/>
                  </a:rPr>
                </a:br>
                <a:endParaRPr lang="en-GB" b="0" dirty="0"/>
              </a:p>
            </p:txBody>
          </p:sp>
        </mc:Choice>
        <mc:Fallback xmlns="">
          <p:sp>
            <p:nvSpPr>
              <p:cNvPr id="19" name="TextBox 18"/>
              <p:cNvSpPr txBox="1">
                <a:spLocks noRot="1" noChangeAspect="1" noMove="1" noResize="1" noEditPoints="1" noAdjustHandles="1" noChangeArrowheads="1" noChangeShapeType="1" noTextEdit="1"/>
              </p:cNvSpPr>
              <p:nvPr/>
            </p:nvSpPr>
            <p:spPr>
              <a:xfrm>
                <a:off x="4329382" y="1700808"/>
                <a:ext cx="1496564" cy="397929"/>
              </a:xfrm>
              <a:prstGeom prst="rect">
                <a:avLst/>
              </a:prstGeom>
              <a:blipFill rotWithShape="0">
                <a:blip r:embed="rId3"/>
                <a:stretch>
                  <a:fillRect l="-6911" r="-1626" b="-2615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4329382" y="2606827"/>
                <a:ext cx="1472070" cy="80393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a:latin typeface="Cambria Math" panose="02040503050406030204" pitchFamily="18" charset="0"/>
                              <a:ea typeface="Cambria Math" panose="02040503050406030204" pitchFamily="18" charset="0"/>
                            </a:rPr>
                            <m:t>𝐺</m:t>
                          </m:r>
                          <m:sSup>
                            <m:sSupPr>
                              <m:ctrlPr>
                                <a:rPr lang="en-GB" b="0" i="1">
                                  <a:latin typeface="Cambria Math" panose="02040503050406030204" pitchFamily="18" charset="0"/>
                                  <a:ea typeface="Cambria Math" panose="02040503050406030204" pitchFamily="18" charset="0"/>
                                </a:rPr>
                              </m:ctrlPr>
                            </m:sSupPr>
                            <m:e>
                              <m:r>
                                <a:rPr lang="en-GB" b="0">
                                  <a:latin typeface="Cambria Math" panose="02040503050406030204" pitchFamily="18" charset="0"/>
                                  <a:ea typeface="Cambria Math" panose="02040503050406030204" pitchFamily="18" charset="0"/>
                                </a:rPr>
                                <m:t>𝑟</m:t>
                              </m:r>
                            </m:e>
                            <m:sup>
                              <m:r>
                                <a:rPr lang="en-GB" b="0">
                                  <a:latin typeface="Cambria Math" panose="02040503050406030204" pitchFamily="18" charset="0"/>
                                  <a:ea typeface="Cambria Math" panose="02040503050406030204" pitchFamily="18" charset="0"/>
                                </a:rPr>
                                <m:t>2</m:t>
                              </m:r>
                            </m:sup>
                          </m:sSup>
                        </m:num>
                        <m:den>
                          <m:r>
                            <a:rPr lang="en-GB" b="0">
                              <a:latin typeface="Cambria Math" panose="02040503050406030204" pitchFamily="18" charset="0"/>
                              <a:ea typeface="Cambria Math" panose="02040503050406030204" pitchFamily="18" charset="0"/>
                            </a:rPr>
                            <m:t>2</m:t>
                          </m:r>
                          <m:r>
                            <a:rPr lang="en-GB" b="0">
                              <a:latin typeface="Cambria Math" panose="02040503050406030204" pitchFamily="18" charset="0"/>
                              <a:ea typeface="Cambria Math" panose="02040503050406030204" pitchFamily="18" charset="0"/>
                            </a:rPr>
                            <m:t>𝜂</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oMath>
                  </m:oMathPara>
                </a14:m>
                <a:br>
                  <a:rPr lang="en-GB" b="0" dirty="0">
                    <a:latin typeface="Cambria Math" panose="02040503050406030204" pitchFamily="18" charset="0"/>
                  </a:rPr>
                </a:br>
                <a:endParaRPr lang="en-GB" b="0" dirty="0"/>
              </a:p>
            </p:txBody>
          </p:sp>
        </mc:Choice>
        <mc:Fallback xmlns="">
          <p:sp>
            <p:nvSpPr>
              <p:cNvPr id="25" name="TextBox 24"/>
              <p:cNvSpPr txBox="1">
                <a:spLocks noRot="1" noChangeAspect="1" noMove="1" noResize="1" noEditPoints="1" noAdjustHandles="1" noChangeArrowheads="1" noChangeShapeType="1" noTextEdit="1"/>
              </p:cNvSpPr>
              <p:nvPr/>
            </p:nvSpPr>
            <p:spPr>
              <a:xfrm>
                <a:off x="4329382" y="2606827"/>
                <a:ext cx="1472070" cy="803938"/>
              </a:xfrm>
              <a:prstGeom prst="rect">
                <a:avLst/>
              </a:prstGeom>
              <a:blipFill rotWithShape="0">
                <a:blip r:embed="rId4"/>
                <a:stretch>
                  <a:fillRect/>
                </a:stretch>
              </a:blipFill>
            </p:spPr>
            <p:txBody>
              <a:bodyPr/>
              <a:lstStyle/>
              <a:p>
                <a:r>
                  <a:rPr lang="en-GB">
                    <a:noFill/>
                  </a:rPr>
                  <a:t> </a:t>
                </a:r>
              </a:p>
            </p:txBody>
          </p:sp>
        </mc:Fallback>
      </mc:AlternateContent>
      <p:sp>
        <p:nvSpPr>
          <p:cNvPr id="26" name="Text Box 36"/>
          <p:cNvSpPr txBox="1">
            <a:spLocks noChangeArrowheads="1"/>
          </p:cNvSpPr>
          <p:nvPr/>
        </p:nvSpPr>
        <p:spPr bwMode="auto">
          <a:xfrm>
            <a:off x="827584" y="1701913"/>
            <a:ext cx="3528392" cy="637097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pole tip field</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latin typeface="Calibri" panose="020F0502020204030204" pitchFamily="34" charset="0"/>
                <a:ea typeface="ＭＳ Ｐゴシック" pitchFamily="34" charset="-128"/>
                <a:cs typeface="Calibri" panose="020F0502020204030204" pitchFamily="34" charset="0"/>
              </a:rPr>
              <a:t>Ampere-turns (per pole)</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latin typeface="Calibri" panose="020F0502020204030204" pitchFamily="34" charset="0"/>
                <a:ea typeface="ＭＳ Ｐゴシック" pitchFamily="34" charset="-128"/>
                <a:cs typeface="Calibri" panose="020F0502020204030204" pitchFamily="34" charset="0"/>
              </a:rPr>
              <a:t>current</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r>
              <a:rPr lang="en-US" b="0" i="0" dirty="0">
                <a:latin typeface="Calibri" panose="020F0502020204030204" pitchFamily="34" charset="0"/>
                <a:ea typeface="ＭＳ Ｐゴシック" pitchFamily="34" charset="-128"/>
                <a:cs typeface="Calibri" panose="020F0502020204030204" pitchFamily="34" charset="0"/>
              </a:rPr>
              <a:t>resistance (total)</a:t>
            </a: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a:p>
            <a:pPr eaLnBrk="0" hangingPunct="0"/>
            <a:endParaRPr lang="en-US" b="0" i="0" dirty="0">
              <a:latin typeface="Calibri" panose="020F0502020204030204" pitchFamily="34" charset="0"/>
              <a:ea typeface="ＭＳ Ｐゴシック" pitchFamily="34" charset="-128"/>
              <a:cs typeface="Calibri" panose="020F0502020204030204" pitchFamily="34" charset="0"/>
            </a:endParaRPr>
          </a:p>
        </p:txBody>
      </p:sp>
      <mc:AlternateContent xmlns:mc="http://schemas.openxmlformats.org/markup-compatibility/2006" xmlns:a14="http://schemas.microsoft.com/office/drawing/2010/main">
        <mc:Choice Requires="a14">
          <p:sp>
            <p:nvSpPr>
              <p:cNvPr id="27" name="TextBox 26"/>
              <p:cNvSpPr txBox="1"/>
              <p:nvPr/>
            </p:nvSpPr>
            <p:spPr>
              <a:xfrm>
                <a:off x="4329382" y="3786265"/>
                <a:ext cx="1203535" cy="70115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num>
                        <m:den>
                          <m:r>
                            <a:rPr lang="en-GB" b="0" i="1" smtClean="0">
                              <a:latin typeface="Cambria Math" panose="02040503050406030204" pitchFamily="18" charset="0"/>
                              <a:ea typeface="Cambria Math" panose="02040503050406030204" pitchFamily="18" charset="0"/>
                            </a:rPr>
                            <m:t>𝑁</m:t>
                          </m:r>
                        </m:den>
                      </m:f>
                    </m:oMath>
                  </m:oMathPara>
                </a14:m>
                <a:br>
                  <a:rPr lang="en-GB" b="0" i="1" dirty="0">
                    <a:latin typeface="Cambria Math" panose="02040503050406030204" pitchFamily="18" charset="0"/>
                  </a:rPr>
                </a:br>
                <a:endParaRPr lang="en-GB" b="0" dirty="0"/>
              </a:p>
            </p:txBody>
          </p:sp>
        </mc:Choice>
        <mc:Fallback xmlns="">
          <p:sp>
            <p:nvSpPr>
              <p:cNvPr id="27" name="TextBox 26"/>
              <p:cNvSpPr txBox="1">
                <a:spLocks noRot="1" noChangeAspect="1" noMove="1" noResize="1" noEditPoints="1" noAdjustHandles="1" noChangeArrowheads="1" noChangeShapeType="1" noTextEdit="1"/>
              </p:cNvSpPr>
              <p:nvPr/>
            </p:nvSpPr>
            <p:spPr>
              <a:xfrm>
                <a:off x="4329382" y="3786265"/>
                <a:ext cx="1203535" cy="701154"/>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4253182" y="4871770"/>
                <a:ext cx="1989840" cy="75392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𝑅</m:t>
                      </m:r>
                      <m:r>
                        <a:rPr lang="en-GB" b="0" i="1" smtClean="0">
                          <a:latin typeface="Cambria Math" panose="02040503050406030204" pitchFamily="18" charset="0"/>
                          <a:ea typeface="Cambria Math" panose="02040503050406030204" pitchFamily="18" charset="0"/>
                        </a:rPr>
                        <m:t>=4</m:t>
                      </m:r>
                      <m:f>
                        <m:fPr>
                          <m:ctrlPr>
                            <a:rPr lang="en-GB" b="0" i="1">
                              <a:latin typeface="Cambria Math" panose="02040503050406030204" pitchFamily="18" charset="0"/>
                              <a:ea typeface="Cambria Math" panose="02040503050406030204" pitchFamily="18" charset="0"/>
                            </a:rPr>
                          </m:ctrlPr>
                        </m:fPr>
                        <m:num>
                          <m:r>
                            <a:rPr lang="en-GB" b="0">
                              <a:latin typeface="Cambria Math" panose="02040503050406030204" pitchFamily="18" charset="0"/>
                              <a:ea typeface="Cambria Math" panose="02040503050406030204" pitchFamily="18" charset="0"/>
                            </a:rPr>
                            <m:t>𝜌</m:t>
                          </m:r>
                          <m:r>
                            <a:rPr lang="en-GB" b="0" i="1" smtClean="0">
                              <a:latin typeface="Cambria Math" panose="02040503050406030204" pitchFamily="18" charset="0"/>
                              <a:ea typeface="Cambria Math" panose="02040503050406030204" pitchFamily="18" charset="0"/>
                            </a:rPr>
                            <m:t>𝑁</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𝐿</m:t>
                              </m:r>
                            </m:e>
                            <m:sub>
                              <m:r>
                                <a:rPr lang="en-GB" b="0" i="1" smtClean="0">
                                  <a:latin typeface="Cambria Math" panose="02040503050406030204" pitchFamily="18" charset="0"/>
                                  <a:ea typeface="Cambria Math" panose="02040503050406030204" pitchFamily="18" charset="0"/>
                                </a:rPr>
                                <m:t>𝑡𝑢𝑟𝑛</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𝐴</m:t>
                              </m:r>
                            </m:e>
                            <m:sub>
                              <m:r>
                                <a:rPr lang="en-GB" b="0" i="1" smtClean="0">
                                  <a:latin typeface="Cambria Math" panose="02040503050406030204" pitchFamily="18" charset="0"/>
                                  <a:ea typeface="Cambria Math" panose="02040503050406030204" pitchFamily="18" charset="0"/>
                                </a:rPr>
                                <m:t>𝑐𝑜𝑛𝑑</m:t>
                              </m:r>
                            </m:sub>
                          </m:sSub>
                        </m:den>
                      </m:f>
                    </m:oMath>
                  </m:oMathPara>
                </a14:m>
                <a:br>
                  <a:rPr lang="en-GB" b="0" i="1" dirty="0">
                    <a:latin typeface="Cambria Math" panose="02040503050406030204" pitchFamily="18" charset="0"/>
                  </a:rPr>
                </a:br>
                <a:endParaRPr lang="en-GB" b="0" dirty="0"/>
              </a:p>
            </p:txBody>
          </p:sp>
        </mc:Choice>
        <mc:Fallback xmlns="">
          <p:sp>
            <p:nvSpPr>
              <p:cNvPr id="28" name="TextBox 27"/>
              <p:cNvSpPr txBox="1">
                <a:spLocks noRot="1" noChangeAspect="1" noMove="1" noResize="1" noEditPoints="1" noAdjustHandles="1" noChangeArrowheads="1" noChangeShapeType="1" noTextEdit="1"/>
              </p:cNvSpPr>
              <p:nvPr/>
            </p:nvSpPr>
            <p:spPr>
              <a:xfrm>
                <a:off x="4253182" y="4871770"/>
                <a:ext cx="1989840" cy="753924"/>
              </a:xfrm>
              <a:prstGeom prst="rect">
                <a:avLst/>
              </a:prstGeom>
              <a:blipFill rotWithShape="0">
                <a:blip r:embed="rId6"/>
                <a:stretch>
                  <a:fillRect/>
                </a:stretch>
              </a:blipFill>
            </p:spPr>
            <p:txBody>
              <a:bodyPr/>
              <a:lstStyle/>
              <a:p>
                <a:r>
                  <a:rPr lang="en-GB">
                    <a:noFill/>
                  </a:rPr>
                  <a:t> </a:t>
                </a:r>
              </a:p>
            </p:txBody>
          </p:sp>
        </mc:Fallback>
      </mc:AlternateContent>
      <p:pic>
        <p:nvPicPr>
          <p:cNvPr id="9" name="Picture 8"/>
          <p:cNvPicPr>
            <a:picLocks noChangeAspect="1"/>
          </p:cNvPicPr>
          <p:nvPr/>
        </p:nvPicPr>
        <p:blipFill>
          <a:blip r:embed="rId7">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365219257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a:t>
            </a:r>
            <a:r>
              <a:rPr lang="en-US" sz="2800" b="0" kern="0" dirty="0">
                <a:solidFill>
                  <a:srgbClr val="0033CC"/>
                </a:solidFill>
                <a:latin typeface="Calibri" panose="020F0502020204030204" pitchFamily="34" charset="0"/>
                <a:cs typeface="Calibri" panose="020F0502020204030204" pitchFamily="34" charset="0"/>
              </a:rPr>
              <a:t>ideal</a:t>
            </a:r>
            <a:r>
              <a:rPr lang="en-US" sz="2800" b="0" i="0" kern="0" dirty="0">
                <a:solidFill>
                  <a:srgbClr val="0033CC"/>
                </a:solidFill>
                <a:latin typeface="Calibri" panose="020F0502020204030204" pitchFamily="34" charset="0"/>
                <a:cs typeface="Calibri" panose="020F0502020204030204" pitchFamily="34" charset="0"/>
              </a:rPr>
              <a:t> poles for dipole, quadrupole, sextupole, etc. are lines of constant scalar potential</a:t>
            </a:r>
          </a:p>
          <a:p>
            <a:pPr algn="l">
              <a:lnSpc>
                <a:spcPct val="110000"/>
              </a:lnSpc>
            </a:pPr>
            <a:endParaRPr lang="en-US" sz="2800" b="0" i="0" kern="0" dirty="0">
              <a:solidFill>
                <a:srgbClr val="0033CC"/>
              </a:solidFill>
              <a:latin typeface="Calibri Light" panose="020F0302020204030204" pitchFamily="34" charset="0"/>
            </a:endParaRPr>
          </a:p>
        </p:txBody>
      </p:sp>
      <mc:AlternateContent xmlns:mc="http://schemas.openxmlformats.org/markup-compatibility/2006">
        <mc:Choice xmlns:a14="http://schemas.microsoft.com/office/drawing/2010/main" Requires="a14">
          <p:sp>
            <p:nvSpPr>
              <p:cNvPr id="4" name="TextBox 3"/>
              <p:cNvSpPr txBox="1"/>
              <p:nvPr/>
            </p:nvSpPr>
            <p:spPr>
              <a:xfrm>
                <a:off x="3923928" y="2186379"/>
                <a:ext cx="1370888"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𝑦</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h</m:t>
                      </m:r>
                      <m:r>
                        <a:rPr lang="en-GB" b="0" i="1" smtClean="0">
                          <a:latin typeface="Cambria Math" panose="02040503050406030204" pitchFamily="18" charset="0"/>
                          <a:ea typeface="Cambria Math" panose="02040503050406030204" pitchFamily="18" charset="0"/>
                        </a:rPr>
                        <m:t>/2</m:t>
                      </m:r>
                    </m:oMath>
                  </m:oMathPara>
                </a14:m>
                <a:br>
                  <a:rPr lang="en-GB" b="0" i="1" dirty="0">
                    <a:latin typeface="Cambria Math" panose="02040503050406030204" pitchFamily="18" charset="0"/>
                  </a:rPr>
                </a:br>
                <a:endParaRPr lang="en-GB" b="0" dirty="0"/>
              </a:p>
            </p:txBody>
          </p:sp>
        </mc:Choice>
        <mc:Fallback>
          <p:sp>
            <p:nvSpPr>
              <p:cNvPr id="4" name="TextBox 3"/>
              <p:cNvSpPr txBox="1">
                <a:spLocks noRot="1" noChangeAspect="1" noMove="1" noResize="1" noEditPoints="1" noAdjustHandles="1" noChangeArrowheads="1" noChangeShapeType="1" noTextEdit="1"/>
              </p:cNvSpPr>
              <p:nvPr/>
            </p:nvSpPr>
            <p:spPr>
              <a:xfrm>
                <a:off x="3923928" y="2186379"/>
                <a:ext cx="1370888" cy="369397"/>
              </a:xfrm>
              <a:prstGeom prst="rect">
                <a:avLst/>
              </a:prstGeom>
              <a:blipFill>
                <a:blip r:embed="rId3"/>
                <a:stretch>
                  <a:fillRect l="-8000" r="-2222" b="-38333"/>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7" name="TextBox 6"/>
              <p:cNvSpPr txBox="1"/>
              <p:nvPr/>
            </p:nvSpPr>
            <p:spPr>
              <a:xfrm>
                <a:off x="3923928" y="3823090"/>
                <a:ext cx="1510413"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𝑥𝑦</m:t>
                      </m:r>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sSup>
                        <m:sSupPr>
                          <m:ctrlPr>
                            <a:rPr lang="en-GB" b="0" i="1">
                              <a:latin typeface="Cambria Math" panose="02040503050406030204" pitchFamily="18" charset="0"/>
                              <a:ea typeface="Cambria Math" panose="02040503050406030204" pitchFamily="18" charset="0"/>
                            </a:rPr>
                          </m:ctrlPr>
                        </m:sSupPr>
                        <m:e>
                          <m:r>
                            <a:rPr lang="en-GB" b="0">
                              <a:latin typeface="Cambria Math" panose="02040503050406030204" pitchFamily="18" charset="0"/>
                              <a:ea typeface="Cambria Math" panose="02040503050406030204" pitchFamily="18" charset="0"/>
                            </a:rPr>
                            <m:t>𝑟</m:t>
                          </m:r>
                        </m:e>
                        <m:sup>
                          <m:r>
                            <a:rPr lang="en-GB" b="0">
                              <a:latin typeface="Cambria Math" panose="02040503050406030204" pitchFamily="18" charset="0"/>
                              <a:ea typeface="Cambria Math" panose="02040503050406030204" pitchFamily="18" charset="0"/>
                            </a:rPr>
                            <m:t>2</m:t>
                          </m:r>
                        </m:sup>
                      </m:sSup>
                    </m:oMath>
                  </m:oMathPara>
                </a14:m>
                <a:br>
                  <a:rPr lang="en-GB" b="0" i="1" dirty="0">
                    <a:latin typeface="Cambria Math" panose="02040503050406030204" pitchFamily="18" charset="0"/>
                  </a:rPr>
                </a:br>
                <a:endParaRPr lang="en-GB" b="0" dirty="0"/>
              </a:p>
            </p:txBody>
          </p:sp>
        </mc:Choice>
        <mc:Fallback>
          <p:sp>
            <p:nvSpPr>
              <p:cNvPr id="7" name="TextBox 6"/>
              <p:cNvSpPr txBox="1">
                <a:spLocks noRot="1" noChangeAspect="1" noMove="1" noResize="1" noEditPoints="1" noAdjustHandles="1" noChangeArrowheads="1" noChangeShapeType="1" noTextEdit="1"/>
              </p:cNvSpPr>
              <p:nvPr/>
            </p:nvSpPr>
            <p:spPr>
              <a:xfrm>
                <a:off x="3923928" y="3823090"/>
                <a:ext cx="1510413" cy="369397"/>
              </a:xfrm>
              <a:prstGeom prst="rect">
                <a:avLst/>
              </a:prstGeom>
              <a:blipFill>
                <a:blip r:embed="rId4"/>
                <a:stretch>
                  <a:fillRect l="-9312" b="-36066"/>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8" name="TextBox 7"/>
              <p:cNvSpPr txBox="1"/>
              <p:nvPr/>
            </p:nvSpPr>
            <p:spPr>
              <a:xfrm>
                <a:off x="3923928" y="5434845"/>
                <a:ext cx="2365006"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3</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𝑥</m:t>
                          </m:r>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𝑦</m:t>
                      </m:r>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𝑦</m:t>
                          </m:r>
                        </m:e>
                        <m:sup>
                          <m:r>
                            <a:rPr lang="en-GB" b="0" i="1" smtClean="0">
                              <a:latin typeface="Cambria Math" panose="02040503050406030204" pitchFamily="18" charset="0"/>
                              <a:ea typeface="Cambria Math" panose="02040503050406030204" pitchFamily="18" charset="0"/>
                            </a:rPr>
                            <m:t>3</m:t>
                          </m:r>
                        </m:sup>
                      </m:sSup>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𝑟</m:t>
                          </m:r>
                        </m:e>
                        <m:sup>
                          <m:r>
                            <a:rPr lang="en-GB" b="0" i="1" smtClean="0">
                              <a:latin typeface="Cambria Math" panose="02040503050406030204" pitchFamily="18" charset="0"/>
                              <a:ea typeface="Cambria Math" panose="02040503050406030204" pitchFamily="18" charset="0"/>
                            </a:rPr>
                            <m:t>3</m:t>
                          </m:r>
                        </m:sup>
                      </m:sSup>
                    </m:oMath>
                  </m:oMathPara>
                </a14:m>
                <a:br>
                  <a:rPr lang="en-GB" b="0" i="1" dirty="0">
                    <a:latin typeface="Cambria Math" panose="02040503050406030204" pitchFamily="18" charset="0"/>
                  </a:rPr>
                </a:br>
                <a:endParaRPr lang="en-GB" b="0" dirty="0"/>
              </a:p>
            </p:txBody>
          </p:sp>
        </mc:Choice>
        <mc:Fallback>
          <p:sp>
            <p:nvSpPr>
              <p:cNvPr id="8" name="TextBox 7"/>
              <p:cNvSpPr txBox="1">
                <a:spLocks noRot="1" noChangeAspect="1" noMove="1" noResize="1" noEditPoints="1" noAdjustHandles="1" noChangeArrowheads="1" noChangeShapeType="1" noTextEdit="1"/>
              </p:cNvSpPr>
              <p:nvPr/>
            </p:nvSpPr>
            <p:spPr>
              <a:xfrm>
                <a:off x="3923928" y="5434845"/>
                <a:ext cx="2365006" cy="369397"/>
              </a:xfrm>
              <a:prstGeom prst="rect">
                <a:avLst/>
              </a:prstGeom>
              <a:blipFill>
                <a:blip r:embed="rId5"/>
                <a:stretch>
                  <a:fillRect l="-4639" b="-30000"/>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9" name="TextBox 8"/>
              <p:cNvSpPr txBox="1"/>
              <p:nvPr/>
            </p:nvSpPr>
            <p:spPr>
              <a:xfrm>
                <a:off x="827584" y="2186378"/>
                <a:ext cx="2249462"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𝜌</m:t>
                      </m:r>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sin</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𝜃</m:t>
                              </m:r>
                            </m:e>
                          </m:d>
                        </m:e>
                      </m:func>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h</m:t>
                      </m:r>
                      <m:r>
                        <a:rPr lang="en-GB" b="0">
                          <a:latin typeface="Cambria Math" panose="02040503050406030204" pitchFamily="18" charset="0"/>
                          <a:ea typeface="Cambria Math" panose="02040503050406030204" pitchFamily="18" charset="0"/>
                        </a:rPr>
                        <m:t>/2</m:t>
                      </m:r>
                    </m:oMath>
                  </m:oMathPara>
                </a14:m>
                <a:br>
                  <a:rPr lang="en-GB" b="0" i="1" dirty="0">
                    <a:latin typeface="Cambria Math" panose="02040503050406030204" pitchFamily="18" charset="0"/>
                  </a:rPr>
                </a:br>
                <a:endParaRPr lang="en-GB" b="0" dirty="0"/>
              </a:p>
            </p:txBody>
          </p:sp>
        </mc:Choice>
        <mc:Fallback>
          <p:sp>
            <p:nvSpPr>
              <p:cNvPr id="9" name="TextBox 8"/>
              <p:cNvSpPr txBox="1">
                <a:spLocks noRot="1" noChangeAspect="1" noMove="1" noResize="1" noEditPoints="1" noAdjustHandles="1" noChangeArrowheads="1" noChangeShapeType="1" noTextEdit="1"/>
              </p:cNvSpPr>
              <p:nvPr/>
            </p:nvSpPr>
            <p:spPr>
              <a:xfrm>
                <a:off x="827584" y="2186378"/>
                <a:ext cx="2249462" cy="369397"/>
              </a:xfrm>
              <a:prstGeom prst="rect">
                <a:avLst/>
              </a:prstGeom>
              <a:blipFill>
                <a:blip r:embed="rId6"/>
                <a:stretch>
                  <a:fillRect l="-4878" r="-813" b="-38333"/>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0" name="TextBox 9"/>
              <p:cNvSpPr txBox="1"/>
              <p:nvPr/>
            </p:nvSpPr>
            <p:spPr>
              <a:xfrm>
                <a:off x="827584" y="3823090"/>
                <a:ext cx="2371098"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p>
                        <m:sSupPr>
                          <m:ctrlPr>
                            <a:rPr lang="en-GB" b="0" i="1" smtClean="0">
                              <a:latin typeface="Cambria Math" panose="02040503050406030204" pitchFamily="18" charset="0"/>
                              <a:ea typeface="Cambria Math" panose="02040503050406030204" pitchFamily="18" charset="0"/>
                            </a:rPr>
                          </m:ctrlPr>
                        </m:sSupPr>
                        <m:e>
                          <m:r>
                            <a:rPr lang="en-GB" b="0">
                              <a:latin typeface="Cambria Math" panose="02040503050406030204" pitchFamily="18" charset="0"/>
                              <a:ea typeface="Cambria Math" panose="02040503050406030204" pitchFamily="18" charset="0"/>
                            </a:rPr>
                            <m:t>𝜌</m:t>
                          </m:r>
                        </m:e>
                        <m:sup>
                          <m:r>
                            <a:rPr lang="en-GB" b="0" i="1" smtClean="0">
                              <a:latin typeface="Cambria Math" panose="02040503050406030204" pitchFamily="18" charset="0"/>
                              <a:ea typeface="Cambria Math" panose="02040503050406030204" pitchFamily="18" charset="0"/>
                            </a:rPr>
                            <m:t>2</m:t>
                          </m:r>
                        </m:sup>
                      </m:sSup>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sin</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𝜃</m:t>
                              </m:r>
                            </m:e>
                          </m:d>
                        </m:e>
                      </m:func>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𝑟</m:t>
                          </m:r>
                        </m:e>
                        <m:sup>
                          <m:r>
                            <a:rPr lang="en-GB" b="0" i="1" smtClean="0">
                              <a:latin typeface="Cambria Math" panose="02040503050406030204" pitchFamily="18" charset="0"/>
                              <a:ea typeface="Cambria Math" panose="02040503050406030204" pitchFamily="18" charset="0"/>
                            </a:rPr>
                            <m:t>2</m:t>
                          </m:r>
                        </m:sup>
                      </m:sSup>
                    </m:oMath>
                  </m:oMathPara>
                </a14:m>
                <a:br>
                  <a:rPr lang="en-GB" b="0" i="1" dirty="0">
                    <a:latin typeface="Cambria Math" panose="02040503050406030204" pitchFamily="18" charset="0"/>
                  </a:rPr>
                </a:br>
                <a:endParaRPr lang="en-GB" b="0" dirty="0"/>
              </a:p>
            </p:txBody>
          </p:sp>
        </mc:Choice>
        <mc:Fallback>
          <p:sp>
            <p:nvSpPr>
              <p:cNvPr id="10" name="TextBox 9"/>
              <p:cNvSpPr txBox="1">
                <a:spLocks noRot="1" noChangeAspect="1" noMove="1" noResize="1" noEditPoints="1" noAdjustHandles="1" noChangeArrowheads="1" noChangeShapeType="1" noTextEdit="1"/>
              </p:cNvSpPr>
              <p:nvPr/>
            </p:nvSpPr>
            <p:spPr>
              <a:xfrm>
                <a:off x="827584" y="3823090"/>
                <a:ext cx="2371098" cy="369397"/>
              </a:xfrm>
              <a:prstGeom prst="rect">
                <a:avLst/>
              </a:prstGeom>
              <a:blipFill>
                <a:blip r:embed="rId7"/>
                <a:stretch>
                  <a:fillRect l="-4627" b="-27869"/>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1" name="TextBox 10"/>
              <p:cNvSpPr txBox="1"/>
              <p:nvPr/>
            </p:nvSpPr>
            <p:spPr>
              <a:xfrm>
                <a:off x="827584" y="5434847"/>
                <a:ext cx="2371098"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p>
                        <m:sSupPr>
                          <m:ctrlPr>
                            <a:rPr lang="en-GB" b="0" i="1" smtClean="0">
                              <a:latin typeface="Cambria Math" panose="02040503050406030204" pitchFamily="18" charset="0"/>
                              <a:ea typeface="Cambria Math" panose="02040503050406030204" pitchFamily="18" charset="0"/>
                            </a:rPr>
                          </m:ctrlPr>
                        </m:sSupPr>
                        <m:e>
                          <m:r>
                            <a:rPr lang="en-GB" b="0">
                              <a:latin typeface="Cambria Math" panose="02040503050406030204" pitchFamily="18" charset="0"/>
                              <a:ea typeface="Cambria Math" panose="02040503050406030204" pitchFamily="18" charset="0"/>
                            </a:rPr>
                            <m:t>𝜌</m:t>
                          </m:r>
                        </m:e>
                        <m:sup>
                          <m:r>
                            <a:rPr lang="en-GB" b="0" i="1" smtClean="0">
                              <a:latin typeface="Cambria Math" panose="02040503050406030204" pitchFamily="18" charset="0"/>
                              <a:ea typeface="Cambria Math" panose="02040503050406030204" pitchFamily="18" charset="0"/>
                            </a:rPr>
                            <m:t>3</m:t>
                          </m:r>
                        </m:sup>
                      </m:sSup>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sin</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3</m:t>
                              </m:r>
                              <m:r>
                                <a:rPr lang="en-GB" b="0" i="1" smtClean="0">
                                  <a:latin typeface="Cambria Math" panose="02040503050406030204" pitchFamily="18" charset="0"/>
                                  <a:ea typeface="Cambria Math" panose="02040503050406030204" pitchFamily="18" charset="0"/>
                                </a:rPr>
                                <m:t>𝜃</m:t>
                              </m:r>
                            </m:e>
                          </m:d>
                        </m:e>
                      </m:func>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𝑟</m:t>
                          </m:r>
                        </m:e>
                        <m:sup>
                          <m:r>
                            <a:rPr lang="en-GB" b="0" i="1" smtClean="0">
                              <a:latin typeface="Cambria Math" panose="02040503050406030204" pitchFamily="18" charset="0"/>
                              <a:ea typeface="Cambria Math" panose="02040503050406030204" pitchFamily="18" charset="0"/>
                            </a:rPr>
                            <m:t>3</m:t>
                          </m:r>
                        </m:sup>
                      </m:sSup>
                    </m:oMath>
                  </m:oMathPara>
                </a14:m>
                <a:br>
                  <a:rPr lang="en-GB" b="0" i="1" dirty="0">
                    <a:latin typeface="Cambria Math" panose="02040503050406030204" pitchFamily="18" charset="0"/>
                  </a:rPr>
                </a:br>
                <a:endParaRPr lang="en-GB" b="0" dirty="0"/>
              </a:p>
            </p:txBody>
          </p:sp>
        </mc:Choice>
        <mc:Fallback>
          <p:sp>
            <p:nvSpPr>
              <p:cNvPr id="11" name="TextBox 10"/>
              <p:cNvSpPr txBox="1">
                <a:spLocks noRot="1" noChangeAspect="1" noMove="1" noResize="1" noEditPoints="1" noAdjustHandles="1" noChangeArrowheads="1" noChangeShapeType="1" noTextEdit="1"/>
              </p:cNvSpPr>
              <p:nvPr/>
            </p:nvSpPr>
            <p:spPr>
              <a:xfrm>
                <a:off x="827584" y="5434847"/>
                <a:ext cx="2371098" cy="369397"/>
              </a:xfrm>
              <a:prstGeom prst="rect">
                <a:avLst/>
              </a:prstGeom>
              <a:blipFill>
                <a:blip r:embed="rId8"/>
                <a:stretch>
                  <a:fillRect l="-4627" b="-30000"/>
                </a:stretch>
              </a:blipFill>
            </p:spPr>
            <p:txBody>
              <a:bodyPr/>
              <a:lstStyle/>
              <a:p>
                <a:r>
                  <a:rPr lang="en-GB">
                    <a:noFill/>
                  </a:rPr>
                  <a:t> </a:t>
                </a:r>
              </a:p>
            </p:txBody>
          </p:sp>
        </mc:Fallback>
      </mc:AlternateContent>
      <p:sp>
        <p:nvSpPr>
          <p:cNvPr id="12" name="Text Box 36"/>
          <p:cNvSpPr txBox="1">
            <a:spLocks noChangeArrowheads="1"/>
          </p:cNvSpPr>
          <p:nvPr/>
        </p:nvSpPr>
        <p:spPr bwMode="auto">
          <a:xfrm>
            <a:off x="3734236" y="2663212"/>
            <a:ext cx="1989892" cy="46166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(straight line)</a:t>
            </a:r>
          </a:p>
        </p:txBody>
      </p:sp>
      <p:sp>
        <p:nvSpPr>
          <p:cNvPr id="13" name="Text Box 36"/>
          <p:cNvSpPr txBox="1">
            <a:spLocks noChangeArrowheads="1"/>
          </p:cNvSpPr>
          <p:nvPr/>
        </p:nvSpPr>
        <p:spPr bwMode="auto">
          <a:xfrm>
            <a:off x="3734236" y="4299924"/>
            <a:ext cx="1872208" cy="46166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(hyperbola)</a:t>
            </a:r>
          </a:p>
        </p:txBody>
      </p:sp>
      <p:sp>
        <p:nvSpPr>
          <p:cNvPr id="14" name="Text Box 36"/>
          <p:cNvSpPr txBox="1">
            <a:spLocks noChangeArrowheads="1"/>
          </p:cNvSpPr>
          <p:nvPr/>
        </p:nvSpPr>
        <p:spPr bwMode="auto">
          <a:xfrm>
            <a:off x="755576" y="1634747"/>
            <a:ext cx="3528392" cy="46166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dipole</a:t>
            </a:r>
          </a:p>
        </p:txBody>
      </p:sp>
      <p:sp>
        <p:nvSpPr>
          <p:cNvPr id="15" name="Text Box 36"/>
          <p:cNvSpPr txBox="1">
            <a:spLocks noChangeArrowheads="1"/>
          </p:cNvSpPr>
          <p:nvPr/>
        </p:nvSpPr>
        <p:spPr bwMode="auto">
          <a:xfrm>
            <a:off x="755576" y="3382179"/>
            <a:ext cx="3528392" cy="46166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quadrupole</a:t>
            </a:r>
          </a:p>
        </p:txBody>
      </p:sp>
      <p:sp>
        <p:nvSpPr>
          <p:cNvPr id="16" name="Text Box 36"/>
          <p:cNvSpPr txBox="1">
            <a:spLocks noChangeArrowheads="1"/>
          </p:cNvSpPr>
          <p:nvPr/>
        </p:nvSpPr>
        <p:spPr bwMode="auto">
          <a:xfrm>
            <a:off x="755576" y="5002799"/>
            <a:ext cx="3528392" cy="46166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sextupole</a:t>
            </a:r>
          </a:p>
        </p:txBody>
      </p:sp>
      <p:pic>
        <p:nvPicPr>
          <p:cNvPr id="2" name="Picture 1">
            <a:extLst>
              <a:ext uri="{FF2B5EF4-FFF2-40B4-BE49-F238E27FC236}">
                <a16:creationId xmlns:a16="http://schemas.microsoft.com/office/drawing/2014/main" id="{18E856DA-A90E-6DD6-042F-756F6CC6D29A}"/>
              </a:ext>
            </a:extLst>
          </p:cNvPr>
          <p:cNvPicPr>
            <a:picLocks noChangeAspect="1"/>
          </p:cNvPicPr>
          <p:nvPr/>
        </p:nvPicPr>
        <p:blipFill rotWithShape="1">
          <a:blip r:embed="rId9"/>
          <a:srcRect l="5406" t="10584" r="5673" b="1691"/>
          <a:stretch/>
        </p:blipFill>
        <p:spPr>
          <a:xfrm>
            <a:off x="7009951" y="1675079"/>
            <a:ext cx="1391994" cy="1391994"/>
          </a:xfrm>
          <a:prstGeom prst="rect">
            <a:avLst/>
          </a:prstGeom>
        </p:spPr>
      </p:pic>
      <p:pic>
        <p:nvPicPr>
          <p:cNvPr id="3" name="Picture 2">
            <a:extLst>
              <a:ext uri="{FF2B5EF4-FFF2-40B4-BE49-F238E27FC236}">
                <a16:creationId xmlns:a16="http://schemas.microsoft.com/office/drawing/2014/main" id="{9634ED0A-7254-E2A5-AA99-A434A412723E}"/>
              </a:ext>
            </a:extLst>
          </p:cNvPr>
          <p:cNvPicPr>
            <a:picLocks noChangeAspect="1"/>
          </p:cNvPicPr>
          <p:nvPr/>
        </p:nvPicPr>
        <p:blipFill rotWithShape="1">
          <a:blip r:embed="rId10"/>
          <a:srcRect l="4575" t="11082" r="4689"/>
          <a:stretch/>
        </p:blipFill>
        <p:spPr>
          <a:xfrm>
            <a:off x="7020060" y="3311791"/>
            <a:ext cx="1392149" cy="1391994"/>
          </a:xfrm>
          <a:prstGeom prst="rect">
            <a:avLst/>
          </a:prstGeom>
        </p:spPr>
      </p:pic>
      <p:pic>
        <p:nvPicPr>
          <p:cNvPr id="5" name="Picture 4">
            <a:extLst>
              <a:ext uri="{FF2B5EF4-FFF2-40B4-BE49-F238E27FC236}">
                <a16:creationId xmlns:a16="http://schemas.microsoft.com/office/drawing/2014/main" id="{F6449E0C-F4E9-05E0-51CB-44F84759940E}"/>
              </a:ext>
            </a:extLst>
          </p:cNvPr>
          <p:cNvPicPr>
            <a:picLocks noChangeAspect="1"/>
          </p:cNvPicPr>
          <p:nvPr/>
        </p:nvPicPr>
        <p:blipFill rotWithShape="1">
          <a:blip r:embed="rId11"/>
          <a:srcRect l="4737" t="11215" r="5675" b="35"/>
          <a:stretch/>
        </p:blipFill>
        <p:spPr>
          <a:xfrm>
            <a:off x="7020215" y="4948503"/>
            <a:ext cx="1391994" cy="1391994"/>
          </a:xfrm>
          <a:prstGeom prst="rect">
            <a:avLst/>
          </a:prstGeom>
        </p:spPr>
      </p:pic>
    </p:spTree>
    <p:extLst>
      <p:ext uri="{BB962C8B-B14F-4D97-AF65-F5344CB8AC3E}">
        <p14:creationId xmlns:p14="http://schemas.microsoft.com/office/powerpoint/2010/main" val="3162388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working principle is the same as this large magnet, of the 184’’ (4.7 m) cyclotron at Berkeley (picture taken in 1942)</a:t>
            </a:r>
          </a:p>
          <a:p>
            <a:pPr algn="l">
              <a:lnSpc>
                <a:spcPct val="110000"/>
              </a:lnSpc>
            </a:pPr>
            <a:endParaRPr lang="en-US" sz="2800" b="0" i="0" kern="0" dirty="0">
              <a:solidFill>
                <a:srgbClr val="0033CC"/>
              </a:solidFill>
              <a:latin typeface="Calibri Light" panose="020F0302020204030204" pitchFamily="34" charset="0"/>
            </a:endParaRPr>
          </a:p>
        </p:txBody>
      </p:sp>
      <p:pic>
        <p:nvPicPr>
          <p:cNvPr id="12" name="Picture 4" descr="\\cern.ch\dfs\Users\t\tomma\Desktop\fig_1_12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198527"/>
            <a:ext cx="7340827" cy="525480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clrChange>
              <a:clrFrom>
                <a:srgbClr val="FFFFFF"/>
              </a:clrFrom>
              <a:clrTo>
                <a:srgbClr val="FFFFFF">
                  <a:alpha val="0"/>
                </a:srgbClr>
              </a:clrTo>
            </a:clrChange>
          </a:blip>
          <a:stretch>
            <a:fillRect/>
          </a:stretch>
        </p:blipFill>
        <p:spPr>
          <a:xfrm rot="964680">
            <a:off x="8297067" y="840778"/>
            <a:ext cx="706600" cy="1113228"/>
          </a:xfrm>
          <a:prstGeom prst="rect">
            <a:avLst/>
          </a:prstGeom>
        </p:spPr>
      </p:pic>
    </p:spTree>
    <p:extLst>
      <p:ext uri="{BB962C8B-B14F-4D97-AF65-F5344CB8AC3E}">
        <p14:creationId xmlns:p14="http://schemas.microsoft.com/office/powerpoint/2010/main" val="265692178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As an example, this is the pole tip used in the SESAME quadrupoles vs. the theoretical hyperbola</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21651" t="16567" r="24800" b="14340"/>
          <a:stretch/>
        </p:blipFill>
        <p:spPr>
          <a:xfrm>
            <a:off x="683568" y="1272143"/>
            <a:ext cx="5904656" cy="5383657"/>
          </a:xfrm>
          <a:prstGeom prst="rect">
            <a:avLst/>
          </a:prstGeom>
        </p:spPr>
      </p:pic>
      <p:grpSp>
        <p:nvGrpSpPr>
          <p:cNvPr id="7" name="Group 6"/>
          <p:cNvGrpSpPr/>
          <p:nvPr/>
        </p:nvGrpSpPr>
        <p:grpSpPr>
          <a:xfrm>
            <a:off x="4860033" y="860785"/>
            <a:ext cx="4752527" cy="2928255"/>
            <a:chOff x="4860033" y="860785"/>
            <a:chExt cx="4752527" cy="2928255"/>
          </a:xfrm>
        </p:grpSpPr>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39374" t="36444" r="47929" b="51059"/>
            <a:stretch/>
          </p:blipFill>
          <p:spPr>
            <a:xfrm>
              <a:off x="4860033" y="860785"/>
              <a:ext cx="3744416" cy="2609230"/>
            </a:xfrm>
            <a:prstGeom prst="rect">
              <a:avLst/>
            </a:prstGeom>
          </p:spPr>
        </p:pic>
        <p:sp>
          <p:nvSpPr>
            <p:cNvPr id="5" name="Isosceles Triangle 4"/>
            <p:cNvSpPr/>
            <p:nvPr/>
          </p:nvSpPr>
          <p:spPr bwMode="auto">
            <a:xfrm>
              <a:off x="7524328" y="2564904"/>
              <a:ext cx="2088232" cy="1224136"/>
            </a:xfrm>
            <a:prstGeom prs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8" name="Oval 7"/>
          <p:cNvSpPr>
            <a:spLocks noChangeAspect="1"/>
          </p:cNvSpPr>
          <p:nvPr/>
        </p:nvSpPr>
        <p:spPr bwMode="auto">
          <a:xfrm>
            <a:off x="7092279" y="2280156"/>
            <a:ext cx="771208" cy="330517"/>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28788" t="75408" r="62038" b="18462"/>
          <a:stretch/>
        </p:blipFill>
        <p:spPr>
          <a:xfrm>
            <a:off x="5724128" y="3469758"/>
            <a:ext cx="3115927" cy="1471410"/>
          </a:xfrm>
          <a:prstGeom prst="rect">
            <a:avLst/>
          </a:prstGeom>
        </p:spPr>
      </p:pic>
    </p:spTree>
    <p:extLst>
      <p:ext uri="{BB962C8B-B14F-4D97-AF65-F5344CB8AC3E}">
        <p14:creationId xmlns:p14="http://schemas.microsoft.com/office/powerpoint/2010/main" val="37376974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the lamination of the LEP main bending magnets, with the pole shims well visible</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242" y="1146940"/>
            <a:ext cx="8455383" cy="5164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val 2"/>
          <p:cNvSpPr/>
          <p:nvPr/>
        </p:nvSpPr>
        <p:spPr bwMode="auto">
          <a:xfrm>
            <a:off x="3124220" y="3084200"/>
            <a:ext cx="504056" cy="216024"/>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 name="Oval 6"/>
          <p:cNvSpPr/>
          <p:nvPr/>
        </p:nvSpPr>
        <p:spPr bwMode="auto">
          <a:xfrm>
            <a:off x="4427984" y="3084200"/>
            <a:ext cx="504056" cy="216024"/>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 name="Oval 7"/>
          <p:cNvSpPr/>
          <p:nvPr/>
        </p:nvSpPr>
        <p:spPr bwMode="auto">
          <a:xfrm>
            <a:off x="3124220" y="3660264"/>
            <a:ext cx="504056" cy="216024"/>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 name="Oval 8"/>
          <p:cNvSpPr/>
          <p:nvPr/>
        </p:nvSpPr>
        <p:spPr bwMode="auto">
          <a:xfrm>
            <a:off x="4427984" y="3660264"/>
            <a:ext cx="504056" cy="216024"/>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pic>
        <p:nvPicPr>
          <p:cNvPr id="10" name="Picture 9"/>
          <p:cNvPicPr>
            <a:picLocks noChangeAspect="1"/>
          </p:cNvPicPr>
          <p:nvPr/>
        </p:nvPicPr>
        <p:blipFill>
          <a:blip r:embed="rId4">
            <a:clrChange>
              <a:clrFrom>
                <a:srgbClr val="FFFFFF"/>
              </a:clrFrom>
              <a:clrTo>
                <a:srgbClr val="FFFFFF">
                  <a:alpha val="0"/>
                </a:srgbClr>
              </a:clrTo>
            </a:clrChange>
          </a:blip>
          <a:stretch>
            <a:fillRect/>
          </a:stretch>
        </p:blipFill>
        <p:spPr>
          <a:xfrm rot="964680">
            <a:off x="4326712" y="516441"/>
            <a:ext cx="706600" cy="1113228"/>
          </a:xfrm>
          <a:prstGeom prst="rect">
            <a:avLst/>
          </a:prstGeom>
        </p:spPr>
      </p:pic>
    </p:spTree>
    <p:extLst>
      <p:ext uri="{BB962C8B-B14F-4D97-AF65-F5344CB8AC3E}">
        <p14:creationId xmlns:p14="http://schemas.microsoft.com/office/powerpoint/2010/main" val="36136401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In 3D, the longitudinal dimension of the magnet is described by a magnetic length</a:t>
            </a:r>
          </a:p>
        </p:txBody>
      </p:sp>
      <p:grpSp>
        <p:nvGrpSpPr>
          <p:cNvPr id="3" name="Group 2"/>
          <p:cNvGrpSpPr/>
          <p:nvPr/>
        </p:nvGrpSpPr>
        <p:grpSpPr>
          <a:xfrm>
            <a:off x="210706" y="1196752"/>
            <a:ext cx="8722588" cy="4350868"/>
            <a:chOff x="210706" y="1238372"/>
            <a:chExt cx="8722588" cy="4350868"/>
          </a:xfrm>
        </p:grpSpPr>
        <p:pic>
          <p:nvPicPr>
            <p:cNvPr id="5" name="Picture 4"/>
            <p:cNvPicPr>
              <a:picLocks noChangeAspect="1"/>
            </p:cNvPicPr>
            <p:nvPr/>
          </p:nvPicPr>
          <p:blipFill rotWithShape="1">
            <a:blip r:embed="rId3"/>
            <a:srcRect b="17775"/>
            <a:stretch/>
          </p:blipFill>
          <p:spPr>
            <a:xfrm>
              <a:off x="210706" y="1238372"/>
              <a:ext cx="8722588" cy="4350868"/>
            </a:xfrm>
            <a:prstGeom prst="rect">
              <a:avLst/>
            </a:prstGeom>
          </p:spPr>
        </p:pic>
        <p:pic>
          <p:nvPicPr>
            <p:cNvPr id="7" name="Picture 6"/>
            <p:cNvPicPr>
              <a:picLocks noChangeAspect="1"/>
            </p:cNvPicPr>
            <p:nvPr/>
          </p:nvPicPr>
          <p:blipFill rotWithShape="1">
            <a:blip r:embed="rId4"/>
            <a:srcRect l="48577" t="85943" r="49144" b="9534"/>
            <a:stretch/>
          </p:blipFill>
          <p:spPr>
            <a:xfrm>
              <a:off x="7878607" y="4029682"/>
              <a:ext cx="241948" cy="241946"/>
            </a:xfrm>
            <a:prstGeom prst="rect">
              <a:avLst/>
            </a:prstGeom>
          </p:spPr>
        </p:pic>
      </p:grpSp>
      <mc:AlternateContent xmlns:mc="http://schemas.openxmlformats.org/markup-compatibility/2006" xmlns:a14="http://schemas.microsoft.com/office/drawing/2010/main">
        <mc:Choice Requires="a14">
          <p:sp>
            <p:nvSpPr>
              <p:cNvPr id="8" name="TextBox 7"/>
              <p:cNvSpPr txBox="1"/>
              <p:nvPr/>
            </p:nvSpPr>
            <p:spPr>
              <a:xfrm>
                <a:off x="3389497" y="5661248"/>
                <a:ext cx="2528513" cy="1079463"/>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𝑙</m:t>
                          </m:r>
                        </m:e>
                        <m:sub>
                          <m:r>
                            <a:rPr lang="en-GB" b="0" i="1" smtClean="0">
                              <a:latin typeface="Cambria Math" panose="02040503050406030204" pitchFamily="18" charset="0"/>
                              <a:ea typeface="Cambria Math" panose="02040503050406030204" pitchFamily="18" charset="0"/>
                            </a:rPr>
                            <m:t>𝑚</m:t>
                          </m:r>
                        </m:sub>
                      </m:sSub>
                      <m:sSub>
                        <m:sSubPr>
                          <m:ctrlPr>
                            <a:rPr lang="en-GB" b="0" i="1">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0</m:t>
                          </m:r>
                        </m:sub>
                      </m:sSub>
                      <m:r>
                        <a:rPr lang="en-GB" b="0" i="1" smtClean="0">
                          <a:latin typeface="Cambria Math" panose="02040503050406030204" pitchFamily="18" charset="0"/>
                          <a:ea typeface="Cambria Math" panose="02040503050406030204" pitchFamily="18" charset="0"/>
                        </a:rPr>
                        <m:t>=</m:t>
                      </m:r>
                      <m:nary>
                        <m:naryPr>
                          <m:limLoc m:val="undOvr"/>
                          <m:ctrlPr>
                            <a:rPr lang="en-GB" b="0" i="1" smtClean="0">
                              <a:latin typeface="Cambria Math" panose="02040503050406030204" pitchFamily="18" charset="0"/>
                              <a:ea typeface="Cambria Math" panose="02040503050406030204" pitchFamily="18" charset="0"/>
                            </a:rPr>
                          </m:ctrlPr>
                        </m:naryPr>
                        <m:sub>
                          <m:r>
                            <m:rPr>
                              <m:brk m:alnAt="24"/>
                            </m:rP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m:t>
                          </m:r>
                        </m:sub>
                        <m:sup>
                          <m:r>
                            <a:rPr lang="en-GB" b="0" i="1" smtClean="0">
                              <a:latin typeface="Cambria Math" panose="02040503050406030204" pitchFamily="18" charset="0"/>
                              <a:ea typeface="Cambria Math" panose="02040503050406030204" pitchFamily="18" charset="0"/>
                            </a:rPr>
                            <m:t>∞</m:t>
                          </m:r>
                        </m:sup>
                        <m:e>
                          <m:r>
                            <a:rPr lang="en-GB" b="0" i="1" smtClean="0">
                              <a:latin typeface="Cambria Math" panose="02040503050406030204" pitchFamily="18" charset="0"/>
                              <a:ea typeface="Cambria Math" panose="02040503050406030204" pitchFamily="18" charset="0"/>
                            </a:rPr>
                            <m:t>𝐵</m:t>
                          </m:r>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𝑧</m:t>
                              </m:r>
                            </m:e>
                          </m:d>
                          <m:r>
                            <a:rPr lang="en-GB" b="0" i="1" smtClean="0">
                              <a:latin typeface="Cambria Math" panose="02040503050406030204" pitchFamily="18" charset="0"/>
                              <a:ea typeface="Cambria Math" panose="02040503050406030204" pitchFamily="18" charset="0"/>
                            </a:rPr>
                            <m:t>𝑑𝑧</m:t>
                          </m:r>
                        </m:e>
                      </m:nary>
                    </m:oMath>
                  </m:oMathPara>
                </a14:m>
                <a:br>
                  <a:rPr lang="en-GB" b="0" i="1" dirty="0">
                    <a:latin typeface="Cambria Math" panose="02040503050406030204" pitchFamily="18" charset="0"/>
                  </a:rPr>
                </a:br>
                <a:endParaRPr lang="en-GB" b="0" dirty="0"/>
              </a:p>
            </p:txBody>
          </p:sp>
        </mc:Choice>
        <mc:Fallback xmlns="">
          <p:sp>
            <p:nvSpPr>
              <p:cNvPr id="8" name="TextBox 7"/>
              <p:cNvSpPr txBox="1">
                <a:spLocks noRot="1" noChangeAspect="1" noMove="1" noResize="1" noEditPoints="1" noAdjustHandles="1" noChangeArrowheads="1" noChangeShapeType="1" noTextEdit="1"/>
              </p:cNvSpPr>
              <p:nvPr/>
            </p:nvSpPr>
            <p:spPr>
              <a:xfrm>
                <a:off x="3389497" y="5661248"/>
                <a:ext cx="2528513" cy="1079463"/>
              </a:xfrm>
              <a:prstGeom prst="rect">
                <a:avLst/>
              </a:prstGeom>
              <a:blipFill rotWithShape="0">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09521508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magnetic length can be estimated at first order with simple formulae</a:t>
            </a:r>
          </a:p>
        </p:txBody>
      </p:sp>
      <mc:AlternateContent xmlns:mc="http://schemas.openxmlformats.org/markup-compatibility/2006" xmlns:a14="http://schemas.microsoft.com/office/drawing/2010/main">
        <mc:Choice Requires="a14">
          <p:sp>
            <p:nvSpPr>
              <p:cNvPr id="12" name="TextBox 11"/>
              <p:cNvSpPr txBox="1"/>
              <p:nvPr/>
            </p:nvSpPr>
            <p:spPr>
              <a:xfrm>
                <a:off x="1691680" y="3188543"/>
                <a:ext cx="1714957"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𝑚</m:t>
                          </m:r>
                        </m:sub>
                      </m:sSub>
                      <m:r>
                        <a:rPr lang="en-GB" b="0" i="1" smtClean="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r>
                        <a:rPr lang="en-GB" b="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h</m:t>
                      </m:r>
                    </m:oMath>
                  </m:oMathPara>
                </a14:m>
                <a:br>
                  <a:rPr lang="en-GB" b="0" dirty="0">
                    <a:latin typeface="Cambria Math" panose="02040503050406030204" pitchFamily="18" charset="0"/>
                  </a:rPr>
                </a:br>
                <a:endParaRPr lang="en-GB" b="0" dirty="0"/>
              </a:p>
            </p:txBody>
          </p:sp>
        </mc:Choice>
        <mc:Fallback xmlns="">
          <p:sp>
            <p:nvSpPr>
              <p:cNvPr id="12" name="TextBox 11"/>
              <p:cNvSpPr txBox="1">
                <a:spLocks noRot="1" noChangeAspect="1" noMove="1" noResize="1" noEditPoints="1" noAdjustHandles="1" noChangeArrowheads="1" noChangeShapeType="1" noTextEdit="1"/>
              </p:cNvSpPr>
              <p:nvPr/>
            </p:nvSpPr>
            <p:spPr>
              <a:xfrm>
                <a:off x="1691680" y="3188543"/>
                <a:ext cx="1714957" cy="369397"/>
              </a:xfrm>
              <a:prstGeom prst="rect">
                <a:avLst/>
              </a:prstGeom>
              <a:blipFill rotWithShape="0">
                <a:blip r:embed="rId3"/>
                <a:stretch>
                  <a:fillRect l="-6406" r="-1423" b="-1639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1691680" y="4859803"/>
                <a:ext cx="2263055"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𝑚</m:t>
                          </m:r>
                        </m:sub>
                      </m:sSub>
                      <m:r>
                        <a:rPr lang="en-GB" b="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0.80</m:t>
                      </m:r>
                      <m:r>
                        <a:rPr lang="en-GB" b="0" i="1" smtClean="0">
                          <a:latin typeface="Cambria Math" panose="02040503050406030204" pitchFamily="18" charset="0"/>
                          <a:ea typeface="Cambria Math" panose="02040503050406030204" pitchFamily="18" charset="0"/>
                        </a:rPr>
                        <m:t>𝑟</m:t>
                      </m:r>
                    </m:oMath>
                  </m:oMathPara>
                </a14:m>
                <a:br>
                  <a:rPr lang="en-GB" b="0" dirty="0">
                    <a:latin typeface="Cambria Math" panose="02040503050406030204" pitchFamily="18" charset="0"/>
                  </a:rPr>
                </a:br>
                <a:endParaRPr lang="en-GB" b="0" dirty="0"/>
              </a:p>
            </p:txBody>
          </p:sp>
        </mc:Choice>
        <mc:Fallback xmlns="">
          <p:sp>
            <p:nvSpPr>
              <p:cNvPr id="13" name="TextBox 12"/>
              <p:cNvSpPr txBox="1">
                <a:spLocks noRot="1" noChangeAspect="1" noMove="1" noResize="1" noEditPoints="1" noAdjustHandles="1" noChangeArrowheads="1" noChangeShapeType="1" noTextEdit="1"/>
              </p:cNvSpPr>
              <p:nvPr/>
            </p:nvSpPr>
            <p:spPr>
              <a:xfrm>
                <a:off x="1691680" y="4859803"/>
                <a:ext cx="2263055" cy="369397"/>
              </a:xfrm>
              <a:prstGeom prst="rect">
                <a:avLst/>
              </a:prstGeom>
              <a:blipFill rotWithShape="0">
                <a:blip r:embed="rId4"/>
                <a:stretch>
                  <a:fillRect l="-4852" b="-1639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3985140" y="1579293"/>
                <a:ext cx="1173719"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𝑚</m:t>
                          </m:r>
                        </m:sub>
                      </m:sSub>
                      <m:r>
                        <a:rPr lang="en-GB" b="0" i="1" smtClean="0">
                          <a:latin typeface="Cambria Math" panose="02040503050406030204" pitchFamily="18" charset="0"/>
                          <a:ea typeface="Cambria Math" panose="02040503050406030204" pitchFamily="18" charset="0"/>
                        </a:rPr>
                        <m:t>&gt;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oMath>
                  </m:oMathPara>
                </a14:m>
                <a:br>
                  <a:rPr lang="en-GB" b="0" i="1" dirty="0">
                    <a:latin typeface="Cambria Math" panose="02040503050406030204" pitchFamily="18" charset="0"/>
                  </a:rPr>
                </a:br>
                <a:endParaRPr lang="en-GB" b="0" dirty="0"/>
              </a:p>
            </p:txBody>
          </p:sp>
        </mc:Choice>
        <mc:Fallback xmlns="">
          <p:sp>
            <p:nvSpPr>
              <p:cNvPr id="14" name="TextBox 13"/>
              <p:cNvSpPr txBox="1">
                <a:spLocks noRot="1" noChangeAspect="1" noMove="1" noResize="1" noEditPoints="1" noAdjustHandles="1" noChangeArrowheads="1" noChangeShapeType="1" noTextEdit="1"/>
              </p:cNvSpPr>
              <p:nvPr/>
            </p:nvSpPr>
            <p:spPr>
              <a:xfrm>
                <a:off x="3985140" y="1579293"/>
                <a:ext cx="1173719" cy="369397"/>
              </a:xfrm>
              <a:prstGeom prst="rect">
                <a:avLst/>
              </a:prstGeom>
              <a:blipFill rotWithShape="0">
                <a:blip r:embed="rId5"/>
                <a:stretch>
                  <a:fillRect l="-9375" b="-16393"/>
                </a:stretch>
              </a:blipFill>
            </p:spPr>
            <p:txBody>
              <a:bodyPr/>
              <a:lstStyle/>
              <a:p>
                <a:r>
                  <a:rPr lang="en-GB">
                    <a:noFill/>
                  </a:rPr>
                  <a:t> </a:t>
                </a:r>
              </a:p>
            </p:txBody>
          </p:sp>
        </mc:Fallback>
      </mc:AlternateContent>
      <p:sp>
        <p:nvSpPr>
          <p:cNvPr id="17" name="Text Box 36"/>
          <p:cNvSpPr txBox="1">
            <a:spLocks noChangeArrowheads="1"/>
          </p:cNvSpPr>
          <p:nvPr/>
        </p:nvSpPr>
        <p:spPr bwMode="auto">
          <a:xfrm>
            <a:off x="1619672" y="2636912"/>
            <a:ext cx="3528392" cy="46166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dipole</a:t>
            </a:r>
          </a:p>
        </p:txBody>
      </p:sp>
      <p:sp>
        <p:nvSpPr>
          <p:cNvPr id="18" name="Text Box 36"/>
          <p:cNvSpPr txBox="1">
            <a:spLocks noChangeArrowheads="1"/>
          </p:cNvSpPr>
          <p:nvPr/>
        </p:nvSpPr>
        <p:spPr bwMode="auto">
          <a:xfrm>
            <a:off x="1619672" y="4352561"/>
            <a:ext cx="3528392" cy="461665"/>
          </a:xfrm>
          <a:prstGeom prst="rect">
            <a:avLst/>
          </a:prstGeom>
          <a:noFill/>
          <a:ln w="9525" algn="ctr">
            <a:noFill/>
            <a:miter lim="800000"/>
            <a:headEnd/>
            <a:tailEnd/>
          </a:ln>
        </p:spPr>
        <p:txBody>
          <a:bodyPr wrap="square">
            <a:spAutoFit/>
          </a:bodyPr>
          <a:lstStyle/>
          <a:p>
            <a:pPr eaLnBrk="0" hangingPunct="0"/>
            <a:r>
              <a:rPr lang="en-US" b="0" i="0" dirty="0">
                <a:latin typeface="Calibri" panose="020F0502020204030204" pitchFamily="34" charset="0"/>
                <a:ea typeface="ＭＳ Ｐゴシック" pitchFamily="34" charset="-128"/>
                <a:cs typeface="Calibri" panose="020F0502020204030204" pitchFamily="34" charset="0"/>
              </a:rPr>
              <a:t>quadrupole</a:t>
            </a:r>
          </a:p>
        </p:txBody>
      </p:sp>
      <p:pic>
        <p:nvPicPr>
          <p:cNvPr id="9" name="Picture 8"/>
          <p:cNvPicPr>
            <a:picLocks noChangeAspect="1"/>
          </p:cNvPicPr>
          <p:nvPr/>
        </p:nvPicPr>
        <p:blipFill>
          <a:blip r:embed="rId6">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59708713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There are many different options to terminate the pole ends, depending on the type of magnet, its field level, etc.</a:t>
            </a:r>
            <a:endParaRPr lang="en-US" sz="2800" b="0" i="0" kern="0" dirty="0">
              <a:solidFill>
                <a:srgbClr val="FF0000"/>
              </a:solidFill>
              <a:latin typeface="Calibri" panose="020F0502020204030204" pitchFamily="34" charset="0"/>
              <a:cs typeface="Calibri" panose="020F0502020204030204" pitchFamily="34" charset="0"/>
            </a:endParaRPr>
          </a:p>
        </p:txBody>
      </p:sp>
      <p:grpSp>
        <p:nvGrpSpPr>
          <p:cNvPr id="11" name="Group 10"/>
          <p:cNvGrpSpPr/>
          <p:nvPr/>
        </p:nvGrpSpPr>
        <p:grpSpPr>
          <a:xfrm>
            <a:off x="395536" y="1527940"/>
            <a:ext cx="3748303" cy="4421340"/>
            <a:chOff x="1391910" y="1440004"/>
            <a:chExt cx="3748303" cy="4421340"/>
          </a:xfrm>
        </p:grpSpPr>
        <p:grpSp>
          <p:nvGrpSpPr>
            <p:cNvPr id="5" name="Group 4"/>
            <p:cNvGrpSpPr>
              <a:grpSpLocks noChangeAspect="1"/>
            </p:cNvGrpSpPr>
            <p:nvPr/>
          </p:nvGrpSpPr>
          <p:grpSpPr>
            <a:xfrm>
              <a:off x="1551781" y="1440004"/>
              <a:ext cx="2974824" cy="4421340"/>
              <a:chOff x="1551780" y="1440000"/>
              <a:chExt cx="3863408" cy="5742000"/>
            </a:xfrm>
          </p:grpSpPr>
          <p:pic>
            <p:nvPicPr>
              <p:cNvPr id="3" name="Picture 2"/>
              <p:cNvPicPr>
                <a:picLocks noChangeAspect="1"/>
              </p:cNvPicPr>
              <p:nvPr/>
            </p:nvPicPr>
            <p:blipFill>
              <a:blip r:embed="rId3"/>
              <a:stretch>
                <a:fillRect/>
              </a:stretch>
            </p:blipFill>
            <p:spPr>
              <a:xfrm>
                <a:off x="1551780" y="1440000"/>
                <a:ext cx="3863408" cy="2880000"/>
              </a:xfrm>
              <a:prstGeom prst="rect">
                <a:avLst/>
              </a:prstGeom>
            </p:spPr>
          </p:pic>
          <p:pic>
            <p:nvPicPr>
              <p:cNvPr id="7" name="Picture 6"/>
              <p:cNvPicPr>
                <a:picLocks noChangeAspect="1"/>
              </p:cNvPicPr>
              <p:nvPr/>
            </p:nvPicPr>
            <p:blipFill>
              <a:blip r:embed="rId3"/>
              <a:stretch>
                <a:fillRect/>
              </a:stretch>
            </p:blipFill>
            <p:spPr>
              <a:xfrm flipV="1">
                <a:off x="1551780" y="4302000"/>
                <a:ext cx="3863408" cy="2880000"/>
              </a:xfrm>
              <a:prstGeom prst="rect">
                <a:avLst/>
              </a:prstGeom>
            </p:spPr>
          </p:pic>
        </p:grpSp>
        <p:cxnSp>
          <p:nvCxnSpPr>
            <p:cNvPr id="8" name="Straight Connector 7"/>
            <p:cNvCxnSpPr/>
            <p:nvPr/>
          </p:nvCxnSpPr>
          <p:spPr bwMode="auto">
            <a:xfrm>
              <a:off x="1391910" y="3647263"/>
              <a:ext cx="3672000" cy="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sp>
          <p:nvSpPr>
            <p:cNvPr id="9" name="Rectangle 8"/>
            <p:cNvSpPr/>
            <p:nvPr/>
          </p:nvSpPr>
          <p:spPr>
            <a:xfrm>
              <a:off x="4865779" y="3634192"/>
              <a:ext cx="274434" cy="369332"/>
            </a:xfrm>
            <a:prstGeom prst="rect">
              <a:avLst/>
            </a:prstGeom>
          </p:spPr>
          <p:txBody>
            <a:bodyPr wrap="none">
              <a:spAutoFit/>
            </a:bodyPr>
            <a:lstStyle/>
            <a:p>
              <a:r>
                <a:rPr lang="en-GB" sz="1800" i="0" dirty="0">
                  <a:latin typeface="Calibri Light" panose="020F0302020204030204" pitchFamily="34" charset="0"/>
                </a:rPr>
                <a:t>z</a:t>
              </a:r>
            </a:p>
          </p:txBody>
        </p:sp>
      </p:grpSp>
      <p:grpSp>
        <p:nvGrpSpPr>
          <p:cNvPr id="21" name="Group 20"/>
          <p:cNvGrpSpPr/>
          <p:nvPr/>
        </p:nvGrpSpPr>
        <p:grpSpPr>
          <a:xfrm>
            <a:off x="4788024" y="3272284"/>
            <a:ext cx="3888432" cy="3430607"/>
            <a:chOff x="4788024" y="3272284"/>
            <a:chExt cx="3888432" cy="3430607"/>
          </a:xfrm>
        </p:grpSpPr>
        <p:pic>
          <p:nvPicPr>
            <p:cNvPr id="4" name="Picture 3"/>
            <p:cNvPicPr>
              <a:picLocks noChangeAspect="1"/>
            </p:cNvPicPr>
            <p:nvPr/>
          </p:nvPicPr>
          <p:blipFill rotWithShape="1">
            <a:blip r:embed="rId4"/>
            <a:srcRect l="20485" t="10138" r="19764" b="29413"/>
            <a:stretch/>
          </p:blipFill>
          <p:spPr>
            <a:xfrm>
              <a:off x="4788024" y="3678555"/>
              <a:ext cx="3647629" cy="3024336"/>
            </a:xfrm>
            <a:prstGeom prst="rect">
              <a:avLst/>
            </a:prstGeom>
          </p:spPr>
        </p:pic>
        <p:sp>
          <p:nvSpPr>
            <p:cNvPr id="13" name="Rectangle 12"/>
            <p:cNvSpPr/>
            <p:nvPr/>
          </p:nvSpPr>
          <p:spPr bwMode="auto">
            <a:xfrm>
              <a:off x="6378550" y="4771752"/>
              <a:ext cx="360040" cy="14401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 name="Rectangle 13"/>
            <p:cNvSpPr/>
            <p:nvPr/>
          </p:nvSpPr>
          <p:spPr bwMode="auto">
            <a:xfrm>
              <a:off x="6948264" y="5163352"/>
              <a:ext cx="486000" cy="14401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 name="Rectangle 14"/>
            <p:cNvSpPr/>
            <p:nvPr/>
          </p:nvSpPr>
          <p:spPr bwMode="auto">
            <a:xfrm>
              <a:off x="7594178" y="5504532"/>
              <a:ext cx="360040" cy="14401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 name="Text Box 36"/>
            <p:cNvSpPr txBox="1">
              <a:spLocks noChangeArrowheads="1"/>
            </p:cNvSpPr>
            <p:nvPr/>
          </p:nvSpPr>
          <p:spPr bwMode="auto">
            <a:xfrm>
              <a:off x="6349945" y="4690235"/>
              <a:ext cx="576000" cy="307777"/>
            </a:xfrm>
            <a:prstGeom prst="rect">
              <a:avLst/>
            </a:prstGeom>
            <a:noFill/>
            <a:ln w="9525" algn="ctr">
              <a:noFill/>
              <a:miter lim="800000"/>
              <a:headEnd/>
              <a:tailEnd/>
            </a:ln>
          </p:spPr>
          <p:txBody>
            <a:bodyPr wrap="square">
              <a:spAutoFit/>
            </a:bodyPr>
            <a:lstStyle/>
            <a:p>
              <a:pPr algn="ctr" eaLnBrk="0" hangingPunct="0"/>
              <a:r>
                <a:rPr lang="en-US" sz="1400" b="0" i="0" dirty="0">
                  <a:latin typeface="Calibri" panose="020F0502020204030204" pitchFamily="34" charset="0"/>
                  <a:ea typeface="ＭＳ Ｐゴシック" pitchFamily="34" charset="-128"/>
                  <a:cs typeface="Calibri" panose="020F0502020204030204" pitchFamily="34" charset="0"/>
                </a:rPr>
                <a:t>inner</a:t>
              </a:r>
              <a:endParaRPr lang="en-US" sz="2000" b="0" i="0" dirty="0">
                <a:latin typeface="Calibri" panose="020F0502020204030204" pitchFamily="34" charset="0"/>
                <a:ea typeface="ＭＳ Ｐゴシック" pitchFamily="34" charset="-128"/>
                <a:cs typeface="Calibri" panose="020F0502020204030204" pitchFamily="34" charset="0"/>
              </a:endParaRPr>
            </a:p>
          </p:txBody>
        </p:sp>
        <p:sp>
          <p:nvSpPr>
            <p:cNvPr id="16" name="Text Box 36"/>
            <p:cNvSpPr txBox="1">
              <a:spLocks noChangeArrowheads="1"/>
            </p:cNvSpPr>
            <p:nvPr/>
          </p:nvSpPr>
          <p:spPr bwMode="auto">
            <a:xfrm>
              <a:off x="6827490" y="5076405"/>
              <a:ext cx="720000" cy="523220"/>
            </a:xfrm>
            <a:prstGeom prst="rect">
              <a:avLst/>
            </a:prstGeom>
            <a:noFill/>
            <a:ln w="9525" algn="ctr">
              <a:noFill/>
              <a:miter lim="800000"/>
              <a:headEnd/>
              <a:tailEnd/>
            </a:ln>
          </p:spPr>
          <p:txBody>
            <a:bodyPr wrap="square">
              <a:spAutoFit/>
            </a:bodyPr>
            <a:lstStyle/>
            <a:p>
              <a:pPr algn="ctr" eaLnBrk="0" hangingPunct="0"/>
              <a:r>
                <a:rPr lang="en-US" sz="1400" b="0" i="0" dirty="0">
                  <a:latin typeface="Calibri" panose="020F0502020204030204" pitchFamily="34" charset="0"/>
                  <a:ea typeface="ＭＳ Ｐゴシック" pitchFamily="34" charset="-128"/>
                  <a:cs typeface="Calibri" panose="020F0502020204030204" pitchFamily="34" charset="0"/>
                </a:rPr>
                <a:t>central</a:t>
              </a:r>
              <a:endParaRPr lang="en-US" sz="2000" b="0" i="0" dirty="0">
                <a:latin typeface="Calibri" panose="020F0502020204030204" pitchFamily="34" charset="0"/>
                <a:ea typeface="ＭＳ Ｐゴシック" pitchFamily="34" charset="-128"/>
                <a:cs typeface="Calibri" panose="020F0502020204030204" pitchFamily="34" charset="0"/>
              </a:endParaRPr>
            </a:p>
          </p:txBody>
        </p:sp>
        <p:sp>
          <p:nvSpPr>
            <p:cNvPr id="17" name="Text Box 36"/>
            <p:cNvSpPr txBox="1">
              <a:spLocks noChangeArrowheads="1"/>
            </p:cNvSpPr>
            <p:nvPr/>
          </p:nvSpPr>
          <p:spPr bwMode="auto">
            <a:xfrm>
              <a:off x="7495723" y="5419824"/>
              <a:ext cx="612000" cy="523220"/>
            </a:xfrm>
            <a:prstGeom prst="rect">
              <a:avLst/>
            </a:prstGeom>
            <a:noFill/>
            <a:ln w="9525" algn="ctr">
              <a:noFill/>
              <a:miter lim="800000"/>
              <a:headEnd/>
              <a:tailEnd/>
            </a:ln>
          </p:spPr>
          <p:txBody>
            <a:bodyPr wrap="square">
              <a:spAutoFit/>
            </a:bodyPr>
            <a:lstStyle/>
            <a:p>
              <a:pPr algn="ctr" eaLnBrk="0" hangingPunct="0"/>
              <a:r>
                <a:rPr lang="en-US" sz="1400" b="0" i="0" dirty="0">
                  <a:latin typeface="Calibri" panose="020F0502020204030204" pitchFamily="34" charset="0"/>
                  <a:ea typeface="ＭＳ Ｐゴシック" pitchFamily="34" charset="-128"/>
                  <a:cs typeface="Calibri" panose="020F0502020204030204" pitchFamily="34" charset="0"/>
                </a:rPr>
                <a:t>outer</a:t>
              </a:r>
              <a:endParaRPr lang="en-US" sz="2000" b="0" i="0" dirty="0">
                <a:latin typeface="Calibri" panose="020F0502020204030204" pitchFamily="34" charset="0"/>
                <a:ea typeface="ＭＳ Ｐゴシック" pitchFamily="34" charset="-128"/>
                <a:cs typeface="Calibri" panose="020F0502020204030204" pitchFamily="34" charset="0"/>
              </a:endParaRPr>
            </a:p>
          </p:txBody>
        </p:sp>
        <p:sp>
          <p:nvSpPr>
            <p:cNvPr id="19" name="Isosceles Triangle 18"/>
            <p:cNvSpPr/>
            <p:nvPr/>
          </p:nvSpPr>
          <p:spPr bwMode="auto">
            <a:xfrm>
              <a:off x="6516217" y="3272284"/>
              <a:ext cx="2088232" cy="750974"/>
            </a:xfrm>
            <a:prstGeom prst="triangle">
              <a:avLst>
                <a:gd name="adj" fmla="val 18600"/>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 name="Rectangle 21"/>
            <p:cNvSpPr/>
            <p:nvPr/>
          </p:nvSpPr>
          <p:spPr bwMode="auto">
            <a:xfrm>
              <a:off x="7884368" y="3560316"/>
              <a:ext cx="792088" cy="1129919"/>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 name="Isosceles Triangle 17"/>
            <p:cNvSpPr/>
            <p:nvPr/>
          </p:nvSpPr>
          <p:spPr bwMode="auto">
            <a:xfrm rot="20921767">
              <a:off x="4816758" y="3348793"/>
              <a:ext cx="3139683" cy="288032"/>
            </a:xfrm>
            <a:prstGeom prst="triangle">
              <a:avLst>
                <a:gd name="adj" fmla="val 23653"/>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pic>
        <p:nvPicPr>
          <p:cNvPr id="10" name="Picture 9"/>
          <p:cNvPicPr>
            <a:picLocks noChangeAspect="1"/>
          </p:cNvPicPr>
          <p:nvPr/>
        </p:nvPicPr>
        <p:blipFill rotWithShape="1">
          <a:blip r:embed="rId5"/>
          <a:srcRect b="28878"/>
          <a:stretch/>
        </p:blipFill>
        <p:spPr>
          <a:xfrm>
            <a:off x="4572000" y="1397357"/>
            <a:ext cx="3359202" cy="1783324"/>
          </a:xfrm>
          <a:prstGeom prst="rect">
            <a:avLst/>
          </a:prstGeom>
        </p:spPr>
      </p:pic>
      <p:sp>
        <p:nvSpPr>
          <p:cNvPr id="23" name="Text Box 36"/>
          <p:cNvSpPr txBox="1">
            <a:spLocks noChangeArrowheads="1"/>
          </p:cNvSpPr>
          <p:nvPr/>
        </p:nvSpPr>
        <p:spPr bwMode="auto">
          <a:xfrm>
            <a:off x="4464052" y="6298967"/>
            <a:ext cx="2584922" cy="461665"/>
          </a:xfrm>
          <a:prstGeom prst="rect">
            <a:avLst/>
          </a:prstGeom>
          <a:solidFill>
            <a:srgbClr val="FFFFFF"/>
          </a:solidFill>
          <a:ln w="9525" algn="ctr">
            <a:noFill/>
            <a:miter lim="800000"/>
            <a:headEnd/>
            <a:tailEnd/>
          </a:ln>
        </p:spPr>
        <p:txBody>
          <a:bodyPr wrap="square">
            <a:spAutoFit/>
          </a:bodyPr>
          <a:lstStyle/>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SESAME dipole</a:t>
            </a:r>
          </a:p>
        </p:txBody>
      </p:sp>
      <p:sp>
        <p:nvSpPr>
          <p:cNvPr id="26" name="Text Box 36"/>
          <p:cNvSpPr txBox="1">
            <a:spLocks noChangeArrowheads="1"/>
          </p:cNvSpPr>
          <p:nvPr/>
        </p:nvSpPr>
        <p:spPr bwMode="auto">
          <a:xfrm>
            <a:off x="6073695" y="3031365"/>
            <a:ext cx="2584922" cy="461665"/>
          </a:xfrm>
          <a:prstGeom prst="rect">
            <a:avLst/>
          </a:prstGeom>
          <a:solidFill>
            <a:srgbClr val="FFFFFF"/>
          </a:solidFill>
          <a:ln w="9525" algn="ctr">
            <a:noFill/>
            <a:miter lim="800000"/>
            <a:headEnd/>
            <a:tailEnd/>
          </a:ln>
        </p:spPr>
        <p:txBody>
          <a:bodyPr wrap="square">
            <a:spAutoFit/>
          </a:bodyPr>
          <a:lstStyle/>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DIAMOND dipole</a:t>
            </a:r>
          </a:p>
        </p:txBody>
      </p:sp>
      <p:pic>
        <p:nvPicPr>
          <p:cNvPr id="24" name="Picture 23"/>
          <p:cNvPicPr>
            <a:picLocks noChangeAspect="1"/>
          </p:cNvPicPr>
          <p:nvPr/>
        </p:nvPicPr>
        <p:blipFill>
          <a:blip r:embed="rId6">
            <a:clrChange>
              <a:clrFrom>
                <a:srgbClr val="FFFFFF"/>
              </a:clrFrom>
              <a:clrTo>
                <a:srgbClr val="FFFFFF">
                  <a:alpha val="0"/>
                </a:srgbClr>
              </a:clrTo>
            </a:clrChange>
          </a:blip>
          <a:stretch>
            <a:fillRect/>
          </a:stretch>
        </p:blipFill>
        <p:spPr>
          <a:xfrm rot="964680">
            <a:off x="8240725" y="552746"/>
            <a:ext cx="706600" cy="1113228"/>
          </a:xfrm>
          <a:prstGeom prst="rect">
            <a:avLst/>
          </a:prstGeom>
        </p:spPr>
      </p:pic>
      <p:sp>
        <p:nvSpPr>
          <p:cNvPr id="25" name="Text Box 36"/>
          <p:cNvSpPr txBox="1">
            <a:spLocks noChangeArrowheads="1"/>
          </p:cNvSpPr>
          <p:nvPr/>
        </p:nvSpPr>
        <p:spPr bwMode="auto">
          <a:xfrm>
            <a:off x="281745" y="6068134"/>
            <a:ext cx="2584922" cy="461665"/>
          </a:xfrm>
          <a:prstGeom prst="rect">
            <a:avLst/>
          </a:prstGeom>
          <a:solidFill>
            <a:srgbClr val="FFFFFF"/>
          </a:solidFill>
          <a:ln w="9525" algn="ctr">
            <a:noFill/>
            <a:miter lim="800000"/>
            <a:headEnd/>
            <a:tailEnd/>
          </a:ln>
        </p:spPr>
        <p:txBody>
          <a:bodyPr wrap="square">
            <a:spAutoFit/>
          </a:bodyPr>
          <a:lstStyle/>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abrupt</a:t>
            </a:r>
          </a:p>
        </p:txBody>
      </p:sp>
    </p:spTree>
    <p:extLst>
      <p:ext uri="{BB962C8B-B14F-4D97-AF65-F5344CB8AC3E}">
        <p14:creationId xmlns:p14="http://schemas.microsoft.com/office/powerpoint/2010/main" val="131288361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Usually two dipole elements are found in lattice codes: the sector dipole (SBEND) and the parallel faces dipole (RBEND)</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9051" t="55572" r="63387" b="24368"/>
          <a:stretch/>
        </p:blipFill>
        <p:spPr>
          <a:xfrm>
            <a:off x="4609774" y="3717032"/>
            <a:ext cx="3920433" cy="2016224"/>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58218" t="55881" r="11407" b="24059"/>
          <a:stretch/>
        </p:blipFill>
        <p:spPr>
          <a:xfrm>
            <a:off x="467544" y="1556792"/>
            <a:ext cx="4320480" cy="2016224"/>
          </a:xfrm>
          <a:prstGeom prst="rect">
            <a:avLst/>
          </a:prstGeom>
        </p:spPr>
      </p:pic>
      <p:sp>
        <p:nvSpPr>
          <p:cNvPr id="9" name="Text Box 36"/>
          <p:cNvSpPr txBox="1">
            <a:spLocks noChangeArrowheads="1"/>
          </p:cNvSpPr>
          <p:nvPr/>
        </p:nvSpPr>
        <p:spPr bwMode="auto">
          <a:xfrm>
            <a:off x="4805794" y="2334071"/>
            <a:ext cx="3528392" cy="461665"/>
          </a:xfrm>
          <a:prstGeom prst="rect">
            <a:avLst/>
          </a:prstGeom>
          <a:noFill/>
          <a:ln w="9525" algn="ctr">
            <a:noFill/>
            <a:miter lim="800000"/>
            <a:headEnd/>
            <a:tailEnd/>
          </a:ln>
        </p:spPr>
        <p:txBody>
          <a:bodyPr wrap="square">
            <a:spAutoFit/>
          </a:bodyPr>
          <a:lstStyle/>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top</a:t>
            </a:r>
            <a:r>
              <a:rPr lang="en-US" i="0" dirty="0">
                <a:latin typeface="Calibri Light" panose="020F0302020204030204" pitchFamily="34" charset="0"/>
                <a:ea typeface="ＭＳ Ｐゴシック" pitchFamily="34" charset="-128"/>
              </a:rPr>
              <a:t> </a:t>
            </a:r>
            <a:r>
              <a:rPr lang="en-US" b="0" i="0" dirty="0">
                <a:latin typeface="Calibri" panose="020F0502020204030204" pitchFamily="34" charset="0"/>
                <a:ea typeface="ＭＳ Ｐゴシック" pitchFamily="34" charset="-128"/>
                <a:cs typeface="Calibri" panose="020F0502020204030204" pitchFamily="34" charset="0"/>
              </a:rPr>
              <a:t>views</a:t>
            </a:r>
          </a:p>
        </p:txBody>
      </p:sp>
      <p:sp>
        <p:nvSpPr>
          <p:cNvPr id="7" name="Text Box 36"/>
          <p:cNvSpPr txBox="1">
            <a:spLocks noChangeArrowheads="1"/>
          </p:cNvSpPr>
          <p:nvPr/>
        </p:nvSpPr>
        <p:spPr bwMode="auto">
          <a:xfrm>
            <a:off x="863588" y="2092027"/>
            <a:ext cx="3528392" cy="461665"/>
          </a:xfrm>
          <a:prstGeom prst="rect">
            <a:avLst/>
          </a:prstGeom>
          <a:noFill/>
          <a:ln w="9525" algn="ctr">
            <a:noFill/>
            <a:miter lim="800000"/>
            <a:headEnd/>
            <a:tailEnd/>
          </a:ln>
        </p:spPr>
        <p:txBody>
          <a:bodyPr wrap="square">
            <a:spAutoFit/>
          </a:bodyPr>
          <a:lstStyle/>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SBEND</a:t>
            </a:r>
          </a:p>
        </p:txBody>
      </p:sp>
      <p:sp>
        <p:nvSpPr>
          <p:cNvPr id="4" name="Rectangle 3"/>
          <p:cNvSpPr/>
          <p:nvPr/>
        </p:nvSpPr>
        <p:spPr>
          <a:xfrm>
            <a:off x="6045647" y="4275617"/>
            <a:ext cx="1048685" cy="461665"/>
          </a:xfrm>
          <a:prstGeom prst="rect">
            <a:avLst/>
          </a:prstGeom>
        </p:spPr>
        <p:txBody>
          <a:bodyPr wrap="none">
            <a:spAutoFit/>
          </a:bodyPr>
          <a:lstStyle/>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RBEND</a:t>
            </a:r>
          </a:p>
        </p:txBody>
      </p:sp>
      <p:pic>
        <p:nvPicPr>
          <p:cNvPr id="10" name="Picture 9"/>
          <p:cNvPicPr>
            <a:picLocks noChangeAspect="1"/>
          </p:cNvPicPr>
          <p:nvPr/>
        </p:nvPicPr>
        <p:blipFill>
          <a:blip r:embed="rId4">
            <a:clrChange>
              <a:clrFrom>
                <a:srgbClr val="FFFFFF"/>
              </a:clrFrom>
              <a:clrTo>
                <a:srgbClr val="FFFFFF">
                  <a:alpha val="0"/>
                </a:srgbClr>
              </a:clrTo>
            </a:clrChange>
          </a:blip>
          <a:stretch>
            <a:fillRect/>
          </a:stretch>
        </p:blipFill>
        <p:spPr>
          <a:xfrm rot="964680">
            <a:off x="8240725" y="1231586"/>
            <a:ext cx="706600" cy="1113228"/>
          </a:xfrm>
          <a:prstGeom prst="rect">
            <a:avLst/>
          </a:prstGeom>
        </p:spPr>
      </p:pic>
    </p:spTree>
    <p:extLst>
      <p:ext uri="{BB962C8B-B14F-4D97-AF65-F5344CB8AC3E}">
        <p14:creationId xmlns:p14="http://schemas.microsoft.com/office/powerpoint/2010/main" val="29123416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two types of dipoles are slightly different in terms of focusing, for a geometric effect</a:t>
            </a: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603" t="22259" r="54860" b="47650"/>
          <a:stretch/>
        </p:blipFill>
        <p:spPr>
          <a:xfrm>
            <a:off x="2411760" y="3212976"/>
            <a:ext cx="6192688" cy="3024336"/>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53154" t="26150" r="4321" b="46985"/>
          <a:stretch/>
        </p:blipFill>
        <p:spPr>
          <a:xfrm>
            <a:off x="251520" y="1088740"/>
            <a:ext cx="6048672" cy="2700300"/>
          </a:xfrm>
          <a:prstGeom prst="rect">
            <a:avLst/>
          </a:prstGeom>
        </p:spPr>
      </p:pic>
      <p:sp>
        <p:nvSpPr>
          <p:cNvPr id="7" name="Text Box 36"/>
          <p:cNvSpPr txBox="1">
            <a:spLocks noChangeArrowheads="1"/>
          </p:cNvSpPr>
          <p:nvPr/>
        </p:nvSpPr>
        <p:spPr bwMode="auto">
          <a:xfrm>
            <a:off x="4788024" y="1600933"/>
            <a:ext cx="3528392" cy="830997"/>
          </a:xfrm>
          <a:prstGeom prst="rect">
            <a:avLst/>
          </a:prstGeom>
          <a:noFill/>
          <a:ln w="9525" algn="ctr">
            <a:noFill/>
            <a:miter lim="800000"/>
            <a:headEnd/>
            <a:tailEnd/>
          </a:ln>
        </p:spPr>
        <p:txBody>
          <a:bodyPr wrap="square">
            <a:spAutoFit/>
          </a:bodyPr>
          <a:lstStyle/>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SBEND</a:t>
            </a:r>
          </a:p>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horizontal focusing</a:t>
            </a:r>
          </a:p>
        </p:txBody>
      </p:sp>
      <p:sp>
        <p:nvSpPr>
          <p:cNvPr id="8" name="Text Box 36"/>
          <p:cNvSpPr txBox="1">
            <a:spLocks noChangeArrowheads="1"/>
          </p:cNvSpPr>
          <p:nvPr/>
        </p:nvSpPr>
        <p:spPr bwMode="auto">
          <a:xfrm>
            <a:off x="107504" y="4154587"/>
            <a:ext cx="3528392" cy="830997"/>
          </a:xfrm>
          <a:prstGeom prst="rect">
            <a:avLst/>
          </a:prstGeom>
          <a:noFill/>
          <a:ln w="9525" algn="ctr">
            <a:noFill/>
            <a:miter lim="800000"/>
            <a:headEnd/>
            <a:tailEnd/>
          </a:ln>
        </p:spPr>
        <p:txBody>
          <a:bodyPr wrap="square">
            <a:spAutoFit/>
          </a:bodyPr>
          <a:lstStyle/>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RBEND</a:t>
            </a:r>
          </a:p>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vertical edge focusing</a:t>
            </a:r>
          </a:p>
        </p:txBody>
      </p:sp>
      <p:sp>
        <p:nvSpPr>
          <p:cNvPr id="9" name="Text Box 36"/>
          <p:cNvSpPr txBox="1">
            <a:spLocks noChangeArrowheads="1"/>
          </p:cNvSpPr>
          <p:nvPr/>
        </p:nvSpPr>
        <p:spPr bwMode="auto">
          <a:xfrm>
            <a:off x="263352" y="6236136"/>
            <a:ext cx="7416000" cy="830997"/>
          </a:xfrm>
          <a:prstGeom prst="rect">
            <a:avLst/>
          </a:prstGeom>
          <a:noFill/>
          <a:ln w="9525" algn="ctr">
            <a:noFill/>
            <a:miter lim="800000"/>
            <a:headEnd/>
            <a:tailEnd/>
          </a:ln>
        </p:spPr>
        <p:txBody>
          <a:bodyPr wrap="square">
            <a:spAutoFit/>
          </a:bodyPr>
          <a:lstStyle/>
          <a:p>
            <a:pPr algn="ctr" eaLnBrk="0" hangingPunct="0"/>
            <a:r>
              <a:rPr lang="en-US" b="0" i="0" dirty="0">
                <a:solidFill>
                  <a:srgbClr val="777777"/>
                </a:solidFill>
                <a:latin typeface="Calibri" panose="020F0502020204030204" pitchFamily="34" charset="0"/>
                <a:ea typeface="ＭＳ Ｐゴシック" pitchFamily="34" charset="-128"/>
                <a:cs typeface="Calibri" panose="020F0502020204030204" pitchFamily="34" charset="0"/>
              </a:rPr>
              <a:t> - and anything in between (playing with the edge angles) -</a:t>
            </a:r>
          </a:p>
        </p:txBody>
      </p:sp>
      <p:pic>
        <p:nvPicPr>
          <p:cNvPr id="10" name="Picture 9"/>
          <p:cNvPicPr>
            <a:picLocks noChangeAspect="1"/>
          </p:cNvPicPr>
          <p:nvPr/>
        </p:nvPicPr>
        <p:blipFill>
          <a:blip r:embed="rId4">
            <a:clrChange>
              <a:clrFrom>
                <a:srgbClr val="FFFFFF"/>
              </a:clrFrom>
              <a:clrTo>
                <a:srgbClr val="FFFFFF">
                  <a:alpha val="0"/>
                </a:srgbClr>
              </a:clrTo>
            </a:clrChange>
          </a:blip>
          <a:stretch>
            <a:fillRect/>
          </a:stretch>
        </p:blipFill>
        <p:spPr>
          <a:xfrm rot="964680">
            <a:off x="8024701" y="655522"/>
            <a:ext cx="706600" cy="1113228"/>
          </a:xfrm>
          <a:prstGeom prst="rect">
            <a:avLst/>
          </a:prstGeom>
        </p:spPr>
      </p:pic>
    </p:spTree>
    <p:extLst>
      <p:ext uri="{BB962C8B-B14F-4D97-AF65-F5344CB8AC3E}">
        <p14:creationId xmlns:p14="http://schemas.microsoft.com/office/powerpoint/2010/main" val="269053849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endParaRPr lang="en-US" sz="2800" b="0" i="0" kern="0" dirty="0">
              <a:solidFill>
                <a:srgbClr val="0033CC"/>
              </a:solidFill>
              <a:latin typeface="Calibri Light" panose="020F0302020204030204" pitchFamily="34" charset="0"/>
            </a:endParaRPr>
          </a:p>
        </p:txBody>
      </p:sp>
      <p:sp>
        <p:nvSpPr>
          <p:cNvPr id="4" name="TextBox 3"/>
          <p:cNvSpPr txBox="1"/>
          <p:nvPr/>
        </p:nvSpPr>
        <p:spPr>
          <a:xfrm>
            <a:off x="251520" y="1516717"/>
            <a:ext cx="8136904" cy="4262705"/>
          </a:xfrm>
          <a:prstGeom prst="rect">
            <a:avLst/>
          </a:prstGeom>
          <a:solidFill>
            <a:srgbClr val="FFFFFF"/>
          </a:solidFill>
          <a:ln w="12700">
            <a:noFill/>
          </a:ln>
        </p:spPr>
        <p:txBody>
          <a:bodyPr wrap="square" rtlCol="0">
            <a:spAutoFit/>
          </a:bodyPr>
          <a:lstStyle/>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Introduction, jargon, general concepts and formulae</a:t>
            </a:r>
          </a:p>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Resistive magnets</a:t>
            </a:r>
          </a:p>
          <a:p>
            <a:pPr marL="514350" indent="-514350">
              <a:spcBef>
                <a:spcPts val="3000"/>
              </a:spcBef>
              <a:buFontTx/>
              <a:buAutoNum type="arabicPeriod"/>
            </a:pPr>
            <a:r>
              <a:rPr lang="en-US" sz="2800" b="0" i="0" dirty="0">
                <a:solidFill>
                  <a:srgbClr val="0033CC"/>
                </a:solidFill>
                <a:latin typeface="Calibri" panose="020F0502020204030204" pitchFamily="34" charset="0"/>
                <a:cs typeface="Calibri" panose="020F0502020204030204" pitchFamily="34" charset="0"/>
              </a:rPr>
              <a:t>Superconducting magnets </a:t>
            </a:r>
            <a:r>
              <a:rPr lang="en-US" sz="2800" b="0" i="0" dirty="0">
                <a:solidFill>
                  <a:schemeClr val="bg1">
                    <a:lumMod val="10000"/>
                  </a:schemeClr>
                </a:solidFill>
                <a:latin typeface="Calibri" panose="020F0502020204030204" pitchFamily="34" charset="0"/>
                <a:cs typeface="Calibri" panose="020F0502020204030204" pitchFamily="34" charset="0"/>
              </a:rPr>
              <a:t>(thanks to </a:t>
            </a:r>
            <a:r>
              <a:rPr lang="en-US" sz="2800" b="0" i="0" dirty="0">
                <a:solidFill>
                  <a:srgbClr val="0033CC"/>
                </a:solidFill>
                <a:latin typeface="Calibri" panose="020F0502020204030204" pitchFamily="34" charset="0"/>
                <a:cs typeface="Calibri" panose="020F0502020204030204" pitchFamily="34" charset="0"/>
              </a:rPr>
              <a:t>Luca Bottura</a:t>
            </a:r>
            <a:r>
              <a:rPr lang="en-US" sz="2800" b="0" i="0" dirty="0">
                <a:solidFill>
                  <a:schemeClr val="bg1">
                    <a:lumMod val="10000"/>
                  </a:schemeClr>
                </a:solidFill>
                <a:latin typeface="Calibri" panose="020F0502020204030204" pitchFamily="34" charset="0"/>
                <a:cs typeface="Calibri" panose="020F0502020204030204" pitchFamily="34" charset="0"/>
              </a:rPr>
              <a:t> for the material of many slides)</a:t>
            </a:r>
          </a:p>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Tutorial with FEMM</a:t>
            </a:r>
          </a:p>
          <a:p>
            <a:pPr marL="514350" indent="-514350">
              <a:buAutoNum type="arabicPeriod"/>
            </a:pPr>
            <a:endParaRPr lang="en-US" sz="2800" b="0" i="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6321506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a history chart of superconductors, starting with Hg all the way to HTS (High Temperature Superconductors)</a:t>
            </a:r>
          </a:p>
        </p:txBody>
      </p:sp>
      <p:grpSp>
        <p:nvGrpSpPr>
          <p:cNvPr id="2" name="Group 1">
            <a:extLst>
              <a:ext uri="{FF2B5EF4-FFF2-40B4-BE49-F238E27FC236}">
                <a16:creationId xmlns:a16="http://schemas.microsoft.com/office/drawing/2014/main" id="{8D62CDC4-8164-4248-E980-09C653DD76BF}"/>
              </a:ext>
            </a:extLst>
          </p:cNvPr>
          <p:cNvGrpSpPr/>
          <p:nvPr/>
        </p:nvGrpSpPr>
        <p:grpSpPr>
          <a:xfrm>
            <a:off x="1187624" y="1412776"/>
            <a:ext cx="7308304" cy="5089220"/>
            <a:chOff x="1187624" y="1628800"/>
            <a:chExt cx="7308304" cy="5089220"/>
          </a:xfrm>
        </p:grpSpPr>
        <p:pic>
          <p:nvPicPr>
            <p:cNvPr id="14" name="Picture 13" descr="Screen Shot 2014-08-27 at 9.36.25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1628800"/>
              <a:ext cx="7308304" cy="5089220"/>
            </a:xfrm>
            <a:prstGeom prst="rect">
              <a:avLst/>
            </a:prstGeom>
          </p:spPr>
        </p:pic>
        <p:sp>
          <p:nvSpPr>
            <p:cNvPr id="16" name="Rectangle 15"/>
            <p:cNvSpPr/>
            <p:nvPr/>
          </p:nvSpPr>
          <p:spPr bwMode="auto">
            <a:xfrm>
              <a:off x="2555776" y="5589240"/>
              <a:ext cx="288032" cy="288032"/>
            </a:xfrm>
            <a:prstGeom prst="rect">
              <a:avLst/>
            </a:prstGeom>
            <a:noFill/>
            <a:ln w="28575" cap="flat" cmpd="sng" algn="ctr">
              <a:solidFill>
                <a:srgbClr val="0033CC"/>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
          <p:nvSpPr>
            <p:cNvPr id="17" name="Rectangle 16"/>
            <p:cNvSpPr/>
            <p:nvPr/>
          </p:nvSpPr>
          <p:spPr bwMode="auto">
            <a:xfrm>
              <a:off x="2483768" y="4797152"/>
              <a:ext cx="576064" cy="360040"/>
            </a:xfrm>
            <a:prstGeom prst="rect">
              <a:avLst/>
            </a:prstGeom>
            <a:noFill/>
            <a:ln w="28575" cap="flat" cmpd="sng" algn="ctr">
              <a:solidFill>
                <a:srgbClr val="0033CC"/>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
          <p:nvSpPr>
            <p:cNvPr id="18" name="Rectangle 17"/>
            <p:cNvSpPr/>
            <p:nvPr/>
          </p:nvSpPr>
          <p:spPr bwMode="auto">
            <a:xfrm>
              <a:off x="4139952" y="2780928"/>
              <a:ext cx="792088" cy="288032"/>
            </a:xfrm>
            <a:prstGeom prst="rect">
              <a:avLst/>
            </a:prstGeom>
            <a:noFill/>
            <a:ln w="28575" cap="flat" cmpd="sng" algn="ctr">
              <a:solidFill>
                <a:srgbClr val="0033CC"/>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
          <p:nvSpPr>
            <p:cNvPr id="19" name="Rectangle 18"/>
            <p:cNvSpPr/>
            <p:nvPr/>
          </p:nvSpPr>
          <p:spPr bwMode="auto">
            <a:xfrm>
              <a:off x="3635896" y="2420888"/>
              <a:ext cx="1008112" cy="288032"/>
            </a:xfrm>
            <a:prstGeom prst="rect">
              <a:avLst/>
            </a:prstGeom>
            <a:noFill/>
            <a:ln w="28575" cap="flat" cmpd="sng" algn="ctr">
              <a:solidFill>
                <a:srgbClr val="0033CC"/>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
          <p:nvSpPr>
            <p:cNvPr id="20" name="Rectangle 19"/>
            <p:cNvSpPr/>
            <p:nvPr/>
          </p:nvSpPr>
          <p:spPr bwMode="auto">
            <a:xfrm>
              <a:off x="6156176" y="3573016"/>
              <a:ext cx="576064" cy="288032"/>
            </a:xfrm>
            <a:prstGeom prst="rect">
              <a:avLst/>
            </a:prstGeom>
            <a:noFill/>
            <a:ln w="28575" cap="flat" cmpd="sng" algn="ctr">
              <a:solidFill>
                <a:srgbClr val="0033CC"/>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grpSp>
    </p:spTree>
    <p:extLst>
      <p:ext uri="{BB962C8B-B14F-4D97-AF65-F5344CB8AC3E}">
        <p14:creationId xmlns:p14="http://schemas.microsoft.com/office/powerpoint/2010/main" val="145372610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Superconductivity makes possible large accelerators with fields well above 2 T</a:t>
            </a:r>
          </a:p>
        </p:txBody>
      </p:sp>
      <p:pic>
        <p:nvPicPr>
          <p:cNvPr id="13" name="Picture 7"/>
          <p:cNvPicPr>
            <a:picLocks noChangeAspect="1" noChangeArrowheads="1"/>
          </p:cNvPicPr>
          <p:nvPr/>
        </p:nvPicPr>
        <p:blipFill rotWithShape="1">
          <a:blip r:embed="rId3">
            <a:extLst>
              <a:ext uri="{28A0092B-C50C-407E-A947-70E740481C1C}">
                <a14:useLocalDpi xmlns:a14="http://schemas.microsoft.com/office/drawing/2010/main" val="0"/>
              </a:ext>
            </a:extLst>
          </a:blip>
          <a:srcRect l="1795" t="2532" r="3109" b="1639"/>
          <a:stretch/>
        </p:blipFill>
        <p:spPr bwMode="auto">
          <a:xfrm>
            <a:off x="2771800" y="1484785"/>
            <a:ext cx="3816424" cy="45365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14" name="Freeform 8"/>
          <p:cNvSpPr>
            <a:spLocks/>
          </p:cNvSpPr>
          <p:nvPr/>
        </p:nvSpPr>
        <p:spPr bwMode="auto">
          <a:xfrm>
            <a:off x="3476080" y="4466893"/>
            <a:ext cx="552450" cy="914400"/>
          </a:xfrm>
          <a:custGeom>
            <a:avLst/>
            <a:gdLst>
              <a:gd name="T0" fmla="*/ 0 w 383"/>
              <a:gd name="T1" fmla="*/ 3 h 600"/>
              <a:gd name="T2" fmla="*/ 124 w 383"/>
              <a:gd name="T3" fmla="*/ 3 h 600"/>
              <a:gd name="T4" fmla="*/ 264 w 383"/>
              <a:gd name="T5" fmla="*/ 23 h 600"/>
              <a:gd name="T6" fmla="*/ 364 w 383"/>
              <a:gd name="T7" fmla="*/ 75 h 600"/>
              <a:gd name="T8" fmla="*/ 376 w 383"/>
              <a:gd name="T9" fmla="*/ 239 h 600"/>
              <a:gd name="T10" fmla="*/ 376 w 383"/>
              <a:gd name="T11" fmla="*/ 347 h 600"/>
              <a:gd name="T12" fmla="*/ 368 w 383"/>
              <a:gd name="T13" fmla="*/ 503 h 600"/>
              <a:gd name="T14" fmla="*/ 312 w 383"/>
              <a:gd name="T15" fmla="*/ 567 h 600"/>
              <a:gd name="T16" fmla="*/ 128 w 383"/>
              <a:gd name="T17" fmla="*/ 595 h 600"/>
              <a:gd name="T18" fmla="*/ 0 w 383"/>
              <a:gd name="T19" fmla="*/ 59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3" h="600">
                <a:moveTo>
                  <a:pt x="0" y="3"/>
                </a:moveTo>
                <a:cubicBezTo>
                  <a:pt x="40" y="1"/>
                  <a:pt x="80" y="0"/>
                  <a:pt x="124" y="3"/>
                </a:cubicBezTo>
                <a:cubicBezTo>
                  <a:pt x="168" y="6"/>
                  <a:pt x="224" y="11"/>
                  <a:pt x="264" y="23"/>
                </a:cubicBezTo>
                <a:cubicBezTo>
                  <a:pt x="304" y="35"/>
                  <a:pt x="345" y="39"/>
                  <a:pt x="364" y="75"/>
                </a:cubicBezTo>
                <a:cubicBezTo>
                  <a:pt x="383" y="111"/>
                  <a:pt x="374" y="194"/>
                  <a:pt x="376" y="239"/>
                </a:cubicBezTo>
                <a:cubicBezTo>
                  <a:pt x="378" y="284"/>
                  <a:pt x="377" y="303"/>
                  <a:pt x="376" y="347"/>
                </a:cubicBezTo>
                <a:cubicBezTo>
                  <a:pt x="375" y="391"/>
                  <a:pt x="379" y="466"/>
                  <a:pt x="368" y="503"/>
                </a:cubicBezTo>
                <a:cubicBezTo>
                  <a:pt x="357" y="540"/>
                  <a:pt x="352" y="552"/>
                  <a:pt x="312" y="567"/>
                </a:cubicBezTo>
                <a:cubicBezTo>
                  <a:pt x="272" y="582"/>
                  <a:pt x="180" y="590"/>
                  <a:pt x="128" y="595"/>
                </a:cubicBezTo>
                <a:cubicBezTo>
                  <a:pt x="76" y="600"/>
                  <a:pt x="38" y="597"/>
                  <a:pt x="0" y="595"/>
                </a:cubicBezTo>
              </a:path>
            </a:pathLst>
          </a:custGeom>
          <a:solidFill>
            <a:srgbClr val="7EC5CA"/>
          </a:solidFill>
          <a:ln>
            <a:noFill/>
          </a:ln>
          <a:effectLst/>
          <a:extLst>
            <a:ext uri="{91240B29-F687-4f45-9708-019B960494DF}">
              <a14:hiddenLine xmlns:a14="http://schemas.microsoft.com/office/drawing/2010/main" xmlns="" w="9525" cap="flat" cmpd="sng">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 name="Text Box 9"/>
          <p:cNvSpPr txBox="1">
            <a:spLocks noChangeArrowheads="1"/>
          </p:cNvSpPr>
          <p:nvPr/>
        </p:nvSpPr>
        <p:spPr bwMode="auto">
          <a:xfrm>
            <a:off x="4426993" y="3736643"/>
            <a:ext cx="1656000" cy="584775"/>
          </a:xfrm>
          <a:prstGeom prst="rect">
            <a:avLst/>
          </a:prstGeom>
          <a:solidFill>
            <a:srgbClr val="FFFFFF"/>
          </a:solid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0" i="0" kern="0" dirty="0">
                <a:solidFill>
                  <a:srgbClr val="000000"/>
                </a:solidFill>
                <a:latin typeface="Calibri" panose="020F0502020204030204" pitchFamily="34" charset="0"/>
                <a:ea typeface="ＭＳ Ｐゴシック" charset="0"/>
                <a:cs typeface="Calibri" panose="020F0502020204030204" pitchFamily="34" charset="0"/>
              </a:rPr>
              <a:t>c</a:t>
            </a:r>
            <a:r>
              <a:rPr kumimoji="0" lang="en-US" sz="1600" b="0" i="0" u="none" strike="noStrike" kern="0" cap="none" spc="0" normalizeH="0" baseline="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onventional iron electromagnets</a:t>
            </a:r>
          </a:p>
        </p:txBody>
      </p:sp>
      <p:sp>
        <p:nvSpPr>
          <p:cNvPr id="16" name="Line 10"/>
          <p:cNvSpPr>
            <a:spLocks noChangeShapeType="1"/>
          </p:cNvSpPr>
          <p:nvPr/>
        </p:nvSpPr>
        <p:spPr bwMode="auto">
          <a:xfrm flipH="1">
            <a:off x="4045992" y="4270043"/>
            <a:ext cx="381000" cy="304800"/>
          </a:xfrm>
          <a:prstGeom prst="line">
            <a:avLst/>
          </a:prstGeom>
          <a:noFill/>
          <a:ln w="12700">
            <a:solidFill>
              <a:srgbClr val="000000"/>
            </a:solidFill>
            <a:round/>
            <a:headEnd/>
            <a:tailEnd type="triangle"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 name="Text Box 11"/>
          <p:cNvSpPr txBox="1">
            <a:spLocks noChangeArrowheads="1"/>
          </p:cNvSpPr>
          <p:nvPr/>
        </p:nvSpPr>
        <p:spPr bwMode="auto">
          <a:xfrm>
            <a:off x="4534272" y="2780928"/>
            <a:ext cx="685800" cy="33655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defRPr/>
            </a:pPr>
            <a:r>
              <a:rPr lang="en-GB" sz="1600" b="0" i="0" kern="0" noProof="1">
                <a:solidFill>
                  <a:srgbClr val="000000"/>
                </a:solidFill>
                <a:latin typeface="Calibri" panose="020F0502020204030204" pitchFamily="34" charset="0"/>
                <a:ea typeface="ＭＳ Ｐゴシック" charset="0"/>
                <a:cs typeface="Calibri" panose="020F0502020204030204" pitchFamily="34" charset="0"/>
              </a:rPr>
              <a:t>Nb-Ti</a:t>
            </a:r>
          </a:p>
        </p:txBody>
      </p:sp>
      <p:sp>
        <p:nvSpPr>
          <p:cNvPr id="18" name="Line 12"/>
          <p:cNvSpPr>
            <a:spLocks noChangeShapeType="1"/>
          </p:cNvSpPr>
          <p:nvPr/>
        </p:nvSpPr>
        <p:spPr bwMode="auto">
          <a:xfrm flipV="1">
            <a:off x="5133430" y="2553956"/>
            <a:ext cx="531813" cy="257175"/>
          </a:xfrm>
          <a:prstGeom prst="line">
            <a:avLst/>
          </a:prstGeom>
          <a:noFill/>
          <a:ln w="12700">
            <a:solidFill>
              <a:srgbClr val="000000"/>
            </a:solidFill>
            <a:round/>
            <a:headEnd/>
            <a:tailEnd type="triangle"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Tree>
    <p:extLst>
      <p:ext uri="{BB962C8B-B14F-4D97-AF65-F5344CB8AC3E}">
        <p14:creationId xmlns:p14="http://schemas.microsoft.com/office/powerpoint/2010/main" val="2054483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short course is organized in several blocks</a:t>
            </a:r>
          </a:p>
        </p:txBody>
      </p:sp>
      <p:sp>
        <p:nvSpPr>
          <p:cNvPr id="4" name="TextBox 3"/>
          <p:cNvSpPr txBox="1"/>
          <p:nvPr/>
        </p:nvSpPr>
        <p:spPr>
          <a:xfrm>
            <a:off x="251520" y="1516717"/>
            <a:ext cx="8136904" cy="3831818"/>
          </a:xfrm>
          <a:prstGeom prst="rect">
            <a:avLst/>
          </a:prstGeom>
          <a:solidFill>
            <a:srgbClr val="FFFFFF"/>
          </a:solidFill>
          <a:ln w="12700">
            <a:noFill/>
          </a:ln>
        </p:spPr>
        <p:txBody>
          <a:bodyPr wrap="square" rtlCol="0">
            <a:spAutoFit/>
          </a:bodyPr>
          <a:lstStyle/>
          <a:p>
            <a:pPr marL="514350" indent="-514350">
              <a:spcBef>
                <a:spcPts val="3000"/>
              </a:spcBef>
              <a:buAutoNum type="arabicPeriod"/>
            </a:pPr>
            <a:r>
              <a:rPr lang="en-US" sz="2800" b="0" i="0" dirty="0">
                <a:solidFill>
                  <a:srgbClr val="0033CC"/>
                </a:solidFill>
                <a:latin typeface="Calibri" panose="020F0502020204030204" pitchFamily="34" charset="0"/>
                <a:cs typeface="Calibri" panose="020F0502020204030204" pitchFamily="34" charset="0"/>
              </a:rPr>
              <a:t>Introduction, jargon, general concepts and formulae</a:t>
            </a:r>
          </a:p>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Resistive magnets</a:t>
            </a:r>
          </a:p>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Superconducting magnets</a:t>
            </a:r>
          </a:p>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Tutorial with FEMM</a:t>
            </a:r>
          </a:p>
          <a:p>
            <a:pPr marL="514350" indent="-514350">
              <a:buAutoNum type="arabicPeriod"/>
            </a:pPr>
            <a:endParaRPr lang="en-US" sz="2800" i="0" dirty="0">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12932262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a summary of (somehow) practical superconductors</a:t>
            </a:r>
          </a:p>
        </p:txBody>
      </p:sp>
      <p:graphicFrame>
        <p:nvGraphicFramePr>
          <p:cNvPr id="7" name="Table 6"/>
          <p:cNvGraphicFramePr>
            <a:graphicFrameLocks noGrp="1"/>
          </p:cNvGraphicFramePr>
          <p:nvPr>
            <p:extLst>
              <p:ext uri="{D42A27DB-BD31-4B8C-83A1-F6EECF244321}">
                <p14:modId xmlns:p14="http://schemas.microsoft.com/office/powerpoint/2010/main" val="2836418535"/>
              </p:ext>
            </p:extLst>
          </p:nvPr>
        </p:nvGraphicFramePr>
        <p:xfrm>
          <a:off x="270001" y="2241168"/>
          <a:ext cx="8603999" cy="2840085"/>
        </p:xfrm>
        <a:graphic>
          <a:graphicData uri="http://schemas.openxmlformats.org/drawingml/2006/table">
            <a:tbl>
              <a:tblPr firstRow="1" bandRow="1">
                <a:tableStyleId>{5C22544A-7EE6-4342-B048-85BDC9FD1C3A}</a:tableStyleId>
              </a:tblPr>
              <a:tblGrid>
                <a:gridCol w="2009693">
                  <a:extLst>
                    <a:ext uri="{9D8B030D-6E8A-4147-A177-3AD203B41FA5}">
                      <a16:colId xmlns:a16="http://schemas.microsoft.com/office/drawing/2014/main" val="20000"/>
                    </a:ext>
                  </a:extLst>
                </a:gridCol>
                <a:gridCol w="1099051">
                  <a:extLst>
                    <a:ext uri="{9D8B030D-6E8A-4147-A177-3AD203B41FA5}">
                      <a16:colId xmlns:a16="http://schemas.microsoft.com/office/drawing/2014/main" val="20001"/>
                    </a:ext>
                  </a:extLst>
                </a:gridCol>
                <a:gridCol w="1099051">
                  <a:extLst>
                    <a:ext uri="{9D8B030D-6E8A-4147-A177-3AD203B41FA5}">
                      <a16:colId xmlns:a16="http://schemas.microsoft.com/office/drawing/2014/main" val="20002"/>
                    </a:ext>
                  </a:extLst>
                </a:gridCol>
                <a:gridCol w="1099051">
                  <a:extLst>
                    <a:ext uri="{9D8B030D-6E8A-4147-A177-3AD203B41FA5}">
                      <a16:colId xmlns:a16="http://schemas.microsoft.com/office/drawing/2014/main" val="20003"/>
                    </a:ext>
                  </a:extLst>
                </a:gridCol>
                <a:gridCol w="1099051">
                  <a:extLst>
                    <a:ext uri="{9D8B030D-6E8A-4147-A177-3AD203B41FA5}">
                      <a16:colId xmlns:a16="http://schemas.microsoft.com/office/drawing/2014/main" val="20004"/>
                    </a:ext>
                  </a:extLst>
                </a:gridCol>
                <a:gridCol w="1099051">
                  <a:extLst>
                    <a:ext uri="{9D8B030D-6E8A-4147-A177-3AD203B41FA5}">
                      <a16:colId xmlns:a16="http://schemas.microsoft.com/office/drawing/2014/main" val="20005"/>
                    </a:ext>
                  </a:extLst>
                </a:gridCol>
                <a:gridCol w="1099051">
                  <a:extLst>
                    <a:ext uri="{9D8B030D-6E8A-4147-A177-3AD203B41FA5}">
                      <a16:colId xmlns:a16="http://schemas.microsoft.com/office/drawing/2014/main" val="3732520944"/>
                    </a:ext>
                  </a:extLst>
                </a:gridCol>
              </a:tblGrid>
              <a:tr h="540000">
                <a:tc>
                  <a:txBody>
                    <a:bodyPr/>
                    <a:lstStyle/>
                    <a:p>
                      <a:pPr algn="l"/>
                      <a:endParaRPr lang="en-GB" sz="2200" dirty="0">
                        <a:latin typeface="Calibri" panose="020F0502020204030204" pitchFamily="34" charset="0"/>
                        <a:cs typeface="Calibri" panose="020F0502020204030204"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FFF"/>
                    </a:solidFill>
                  </a:tcPr>
                </a:tc>
                <a:tc gridSpan="3">
                  <a:txBody>
                    <a:bodyPr/>
                    <a:lstStyle/>
                    <a:p>
                      <a:pPr algn="ctr" fontAlgn="ctr"/>
                      <a:r>
                        <a:rPr lang="en-GB" sz="2200" b="0" u="none" strike="noStrike" dirty="0">
                          <a:solidFill>
                            <a:schemeClr val="tx1"/>
                          </a:solidFill>
                          <a:effectLst/>
                          <a:latin typeface="Calibri" panose="020F0502020204030204" pitchFamily="34" charset="0"/>
                          <a:cs typeface="Calibri" panose="020F0502020204030204" pitchFamily="34" charset="0"/>
                        </a:rPr>
                        <a:t>LTS</a:t>
                      </a:r>
                      <a:endParaRPr lang="en-GB" sz="2200" b="0" i="0" u="none" strike="noStrike"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50000"/>
                      </a:srgbClr>
                    </a:solidFill>
                  </a:tcPr>
                </a:tc>
                <a:tc hMerge="1">
                  <a:txBody>
                    <a:bodyPr/>
                    <a:lstStyle/>
                    <a:p>
                      <a:pPr algn="ctr" fontAlgn="ct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solidFill>
                  </a:tcPr>
                </a:tc>
                <a:tc hMerge="1">
                  <a:txBody>
                    <a:bodyPr/>
                    <a:lstStyle/>
                    <a:p>
                      <a:pPr algn="ctr" fontAlgn="ct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solidFill>
                  </a:tcPr>
                </a:tc>
                <a:tc gridSpan="3">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HTS</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50000"/>
                      </a:srgbClr>
                    </a:solidFill>
                  </a:tcPr>
                </a:tc>
                <a:tc hMerge="1">
                  <a:txBody>
                    <a:bodyPr/>
                    <a:lstStyle/>
                    <a:p>
                      <a:pPr algn="ctr" fontAlgn="ct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solidFill>
                  </a:tcPr>
                </a:tc>
                <a:tc hMerge="1">
                  <a:txBody>
                    <a:bodyPr/>
                    <a:lstStyle/>
                    <a:p>
                      <a:pPr algn="ctr" fontAlgn="ct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10000"/>
                  </a:ext>
                </a:extLst>
              </a:tr>
              <a:tr h="540000">
                <a:tc>
                  <a:txBody>
                    <a:bodyPr/>
                    <a:lstStyle/>
                    <a:p>
                      <a:pPr algn="ctr" fontAlgn="ctr"/>
                      <a:r>
                        <a:rPr lang="en-GB" sz="2200" u="none" strike="noStrike" dirty="0">
                          <a:effectLst/>
                          <a:latin typeface="Calibri" panose="020F0502020204030204" pitchFamily="34" charset="0"/>
                          <a:cs typeface="Calibri" panose="020F0502020204030204" pitchFamily="34" charset="0"/>
                        </a:rPr>
                        <a:t>  material</a:t>
                      </a:r>
                      <a:endParaRPr lang="en-GB" sz="22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200" b="0" i="0" u="none" strike="noStrike" dirty="0" err="1">
                          <a:solidFill>
                            <a:srgbClr val="000000"/>
                          </a:solidFill>
                          <a:effectLst/>
                          <a:latin typeface="Calibri" panose="020F0502020204030204" pitchFamily="34" charset="0"/>
                          <a:cs typeface="Calibri" panose="020F0502020204030204" pitchFamily="34" charset="0"/>
                        </a:rPr>
                        <a:t>Nb-Ti</a:t>
                      </a:r>
                      <a:endParaRPr lang="en-GB" sz="22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Nb</a:t>
                      </a:r>
                      <a:r>
                        <a:rPr lang="en-GB" sz="2200" b="0" i="0" u="none" strike="noStrike" baseline="-25000" dirty="0">
                          <a:solidFill>
                            <a:srgbClr val="000000"/>
                          </a:solidFill>
                          <a:effectLst/>
                          <a:latin typeface="Calibri" panose="020F0502020204030204" pitchFamily="34" charset="0"/>
                          <a:cs typeface="Calibri" panose="020F0502020204030204" pitchFamily="34" charset="0"/>
                        </a:rPr>
                        <a:t>3</a:t>
                      </a:r>
                      <a:r>
                        <a:rPr lang="en-GB" sz="2200" b="0" i="0" u="none" strike="noStrike" dirty="0">
                          <a:solidFill>
                            <a:srgbClr val="000000"/>
                          </a:solidFill>
                          <a:effectLst/>
                          <a:latin typeface="Calibri" panose="020F0502020204030204" pitchFamily="34" charset="0"/>
                          <a:cs typeface="Calibri" panose="020F0502020204030204" pitchFamily="34" charset="0"/>
                        </a:rPr>
                        <a:t>Sn</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MgB</a:t>
                      </a:r>
                      <a:r>
                        <a:rPr lang="en-GB" sz="2200" b="0" i="0" u="none" strike="noStrike" baseline="-25000" dirty="0">
                          <a:solidFill>
                            <a:srgbClr val="000000"/>
                          </a:solidFill>
                          <a:effectLst/>
                          <a:latin typeface="Calibri" panose="020F0502020204030204" pitchFamily="34" charset="0"/>
                          <a:cs typeface="Calibri" panose="020F0502020204030204" pitchFamily="34" charset="0"/>
                        </a:rPr>
                        <a:t>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REBCO</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BSCCO</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Fe based</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extLst>
                  <a:ext uri="{0D108BD9-81ED-4DB2-BD59-A6C34878D82A}">
                    <a16:rowId xmlns:a16="http://schemas.microsoft.com/office/drawing/2014/main" val="10001"/>
                  </a:ext>
                </a:extLst>
              </a:tr>
              <a:tr h="540000">
                <a:tc>
                  <a:txBody>
                    <a:bodyPr/>
                    <a:lstStyle/>
                    <a:p>
                      <a:pPr algn="ctr" fontAlgn="ctr"/>
                      <a:r>
                        <a:rPr lang="en-GB" sz="2200" u="none" strike="noStrike" dirty="0">
                          <a:effectLst/>
                          <a:latin typeface="Calibri" panose="020F0502020204030204" pitchFamily="34" charset="0"/>
                          <a:cs typeface="Calibri" panose="020F0502020204030204" pitchFamily="34" charset="0"/>
                        </a:rPr>
                        <a:t>  year of discovery</a:t>
                      </a:r>
                      <a:endParaRPr lang="en-GB" sz="22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1961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1954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2001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1987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1988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2008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extLst>
                  <a:ext uri="{0D108BD9-81ED-4DB2-BD59-A6C34878D82A}">
                    <a16:rowId xmlns:a16="http://schemas.microsoft.com/office/drawing/2014/main" val="10002"/>
                  </a:ext>
                </a:extLst>
              </a:tr>
              <a:tr h="540000">
                <a:tc>
                  <a:txBody>
                    <a:bodyPr/>
                    <a:lstStyle/>
                    <a:p>
                      <a:pPr algn="ctr" fontAlgn="ctr"/>
                      <a:r>
                        <a:rPr lang="en-GB" sz="2200" u="none" strike="noStrike" dirty="0">
                          <a:effectLst/>
                          <a:latin typeface="Calibri" panose="020F0502020204030204" pitchFamily="34" charset="0"/>
                          <a:cs typeface="Calibri" panose="020F0502020204030204" pitchFamily="34" charset="0"/>
                        </a:rPr>
                        <a:t>  T</a:t>
                      </a:r>
                      <a:r>
                        <a:rPr lang="en-GB" sz="2200" u="none" strike="noStrike" baseline="-25000" dirty="0">
                          <a:effectLst/>
                          <a:latin typeface="Calibri" panose="020F0502020204030204" pitchFamily="34" charset="0"/>
                          <a:cs typeface="Calibri" panose="020F0502020204030204" pitchFamily="34" charset="0"/>
                        </a:rPr>
                        <a:t>c</a:t>
                      </a:r>
                      <a:r>
                        <a:rPr lang="en-GB" sz="2200" u="none" strike="noStrike" dirty="0">
                          <a:effectLst/>
                          <a:latin typeface="Calibri" panose="020F0502020204030204" pitchFamily="34" charset="0"/>
                          <a:cs typeface="Calibri" panose="020F0502020204030204" pitchFamily="34" charset="0"/>
                        </a:rPr>
                        <a:t> [K]</a:t>
                      </a:r>
                      <a:endParaRPr lang="en-GB" sz="22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18.2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95 / 108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up</a:t>
                      </a:r>
                      <a:r>
                        <a:rPr lang="en-GB" sz="2200" b="0" i="0" u="none" strike="noStrike" baseline="0" dirty="0">
                          <a:solidFill>
                            <a:srgbClr val="000000"/>
                          </a:solidFill>
                          <a:effectLst/>
                          <a:latin typeface="Calibri" panose="020F0502020204030204" pitchFamily="34" charset="0"/>
                          <a:cs typeface="Calibri" panose="020F0502020204030204" pitchFamily="34" charset="0"/>
                        </a:rPr>
                        <a:t> to 58</a:t>
                      </a:r>
                      <a:endParaRPr lang="en-GB" sz="22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extLst>
                  <a:ext uri="{0D108BD9-81ED-4DB2-BD59-A6C34878D82A}">
                    <a16:rowId xmlns:a16="http://schemas.microsoft.com/office/drawing/2014/main" val="10003"/>
                  </a:ext>
                </a:extLst>
              </a:tr>
              <a:tr h="540000">
                <a:tc>
                  <a:txBody>
                    <a:bodyPr/>
                    <a:lstStyle/>
                    <a:p>
                      <a:pPr algn="ctr" fontAlgn="ctr"/>
                      <a:r>
                        <a:rPr lang="en-GB" sz="2200" u="none" strike="noStrike" dirty="0">
                          <a:effectLst/>
                          <a:latin typeface="Calibri" panose="020F0502020204030204" pitchFamily="34" charset="0"/>
                          <a:cs typeface="Calibri" panose="020F0502020204030204" pitchFamily="34" charset="0"/>
                        </a:rPr>
                        <a:t>  B</a:t>
                      </a:r>
                      <a:r>
                        <a:rPr lang="en-GB" sz="2200" u="none" strike="noStrike" baseline="-25000" dirty="0">
                          <a:effectLst/>
                          <a:latin typeface="Calibri" panose="020F0502020204030204" pitchFamily="34" charset="0"/>
                          <a:cs typeface="Calibri" panose="020F0502020204030204" pitchFamily="34" charset="0"/>
                        </a:rPr>
                        <a:t>c2</a:t>
                      </a:r>
                      <a:r>
                        <a:rPr lang="en-GB" sz="2200" u="none" strike="noStrike" dirty="0">
                          <a:effectLst/>
                          <a:latin typeface="Calibri" panose="020F0502020204030204" pitchFamily="34" charset="0"/>
                          <a:cs typeface="Calibri" panose="020F0502020204030204" pitchFamily="34" charset="0"/>
                        </a:rPr>
                        <a:t> [T]</a:t>
                      </a:r>
                      <a:endParaRPr lang="en-GB" sz="22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≈14.5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&gt;30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120…250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a:solidFill>
                            <a:srgbClr val="000000"/>
                          </a:solidFill>
                          <a:effectLst/>
                          <a:latin typeface="Calibri" panose="020F0502020204030204" pitchFamily="34" charset="0"/>
                          <a:cs typeface="Calibri" panose="020F0502020204030204" pitchFamily="34" charset="0"/>
                        </a:rPr>
                        <a:t>&gt;100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836818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field in the aperture of a superconducting dipole can be derived using </a:t>
            </a:r>
            <a:r>
              <a:rPr lang="en-US" sz="2800" b="0" i="0" kern="0" noProof="1">
                <a:solidFill>
                  <a:srgbClr val="0033CC"/>
                </a:solidFill>
                <a:latin typeface="Calibri" panose="020F0502020204030204" pitchFamily="34" charset="0"/>
                <a:cs typeface="Calibri" panose="020F0502020204030204" pitchFamily="34" charset="0"/>
              </a:rPr>
              <a:t>Biot-Savart</a:t>
            </a:r>
            <a:r>
              <a:rPr lang="en-US" sz="2800" b="0" i="0" kern="0" dirty="0">
                <a:solidFill>
                  <a:srgbClr val="0033CC"/>
                </a:solidFill>
                <a:latin typeface="Calibri" panose="020F0502020204030204" pitchFamily="34" charset="0"/>
                <a:cs typeface="Calibri" panose="020F0502020204030204" pitchFamily="34" charset="0"/>
              </a:rPr>
              <a:t> law (in 2D)</a:t>
            </a:r>
          </a:p>
        </p:txBody>
      </p:sp>
      <mc:AlternateContent xmlns:mc="http://schemas.openxmlformats.org/markup-compatibility/2006" xmlns:a14="http://schemas.microsoft.com/office/drawing/2010/main">
        <mc:Choice Requires="a14">
          <p:sp>
            <p:nvSpPr>
              <p:cNvPr id="20" name="TextBox 19"/>
              <p:cNvSpPr txBox="1"/>
              <p:nvPr/>
            </p:nvSpPr>
            <p:spPr>
              <a:xfrm>
                <a:off x="6299834" y="4697970"/>
                <a:ext cx="1768882" cy="77700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𝐵</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ad>
                            <m:radPr>
                              <m:degHide m:val="on"/>
                              <m:ctrlPr>
                                <a:rPr lang="en-GB" b="0" i="1">
                                  <a:latin typeface="Cambria Math" panose="02040503050406030204" pitchFamily="18" charset="0"/>
                                  <a:ea typeface="Cambria Math" panose="02040503050406030204" pitchFamily="18" charset="0"/>
                                </a:rPr>
                              </m:ctrlPr>
                            </m:radPr>
                            <m:deg/>
                            <m:e>
                              <m:r>
                                <a:rPr lang="en-GB" b="0">
                                  <a:latin typeface="Cambria Math" panose="02040503050406030204" pitchFamily="18" charset="0"/>
                                  <a:ea typeface="Cambria Math" panose="02040503050406030204" pitchFamily="18" charset="0"/>
                                </a:rPr>
                                <m:t>3</m:t>
                              </m:r>
                            </m:e>
                          </m:rad>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num>
                        <m:den>
                          <m:r>
                            <a:rPr lang="en-GB" b="0" i="1" smtClean="0">
                              <a:latin typeface="Cambria Math" panose="02040503050406030204" pitchFamily="18" charset="0"/>
                              <a:ea typeface="Cambria Math" panose="02040503050406030204" pitchFamily="18" charset="0"/>
                            </a:rPr>
                            <m:t>𝜋</m:t>
                          </m:r>
                        </m:den>
                      </m:f>
                      <m:r>
                        <a:rPr lang="en-GB" b="0" i="1" smtClean="0">
                          <a:latin typeface="Cambria Math" panose="02040503050406030204" pitchFamily="18" charset="0"/>
                          <a:ea typeface="Cambria Math" panose="02040503050406030204" pitchFamily="18" charset="0"/>
                        </a:rPr>
                        <m:t>𝑗𝑤</m:t>
                      </m:r>
                    </m:oMath>
                  </m:oMathPara>
                </a14:m>
                <a:endParaRPr lang="en-GB" b="0" dirty="0"/>
              </a:p>
            </p:txBody>
          </p:sp>
        </mc:Choice>
        <mc:Fallback xmlns="">
          <p:sp>
            <p:nvSpPr>
              <p:cNvPr id="20" name="TextBox 19"/>
              <p:cNvSpPr txBox="1">
                <a:spLocks noRot="1" noChangeAspect="1" noMove="1" noResize="1" noEditPoints="1" noAdjustHandles="1" noChangeArrowheads="1" noChangeShapeType="1" noTextEdit="1"/>
              </p:cNvSpPr>
              <p:nvPr/>
            </p:nvSpPr>
            <p:spPr>
              <a:xfrm>
                <a:off x="6299834" y="4697970"/>
                <a:ext cx="1768882" cy="777008"/>
              </a:xfrm>
              <a:prstGeom prst="rect">
                <a:avLst/>
              </a:prstGeom>
              <a:blipFill rotWithShape="0">
                <a:blip r:embed="rId3"/>
                <a:stretch>
                  <a:fillRect/>
                </a:stretch>
              </a:blipFill>
            </p:spPr>
            <p:txBody>
              <a:bodyPr/>
              <a:lstStyle/>
              <a:p>
                <a:r>
                  <a:rPr lang="en-GB">
                    <a:noFill/>
                  </a:rPr>
                  <a:t> </a:t>
                </a:r>
              </a:p>
            </p:txBody>
          </p:sp>
        </mc:Fallback>
      </mc:AlternateContent>
      <p:sp>
        <p:nvSpPr>
          <p:cNvPr id="21" name="Text Box 36"/>
          <p:cNvSpPr txBox="1">
            <a:spLocks noChangeArrowheads="1"/>
          </p:cNvSpPr>
          <p:nvPr/>
        </p:nvSpPr>
        <p:spPr bwMode="auto">
          <a:xfrm>
            <a:off x="5456902" y="5506240"/>
            <a:ext cx="3528392" cy="461665"/>
          </a:xfrm>
          <a:prstGeom prst="rect">
            <a:avLst/>
          </a:prstGeom>
          <a:noFill/>
          <a:ln w="9525" algn="ctr">
            <a:noFill/>
            <a:miter lim="800000"/>
            <a:headEnd/>
            <a:tailEnd/>
          </a:ln>
        </p:spPr>
        <p:txBody>
          <a:bodyPr wrap="square">
            <a:spAutoFit/>
          </a:bodyPr>
          <a:lstStyle/>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for a 60 </a:t>
            </a:r>
            <a:r>
              <a:rPr lang="en-US" b="0" i="0" noProof="1">
                <a:latin typeface="Calibri" panose="020F0502020204030204" pitchFamily="34" charset="0"/>
                <a:ea typeface="ＭＳ Ｐゴシック" pitchFamily="34" charset="-128"/>
                <a:cs typeface="Calibri" panose="020F0502020204030204" pitchFamily="34" charset="0"/>
              </a:rPr>
              <a:t>deg</a:t>
            </a:r>
            <a:r>
              <a:rPr lang="en-US" b="0" i="0" dirty="0">
                <a:latin typeface="Calibri" panose="020F0502020204030204" pitchFamily="34" charset="0"/>
                <a:ea typeface="ＭＳ Ｐゴシック" pitchFamily="34" charset="-128"/>
                <a:cs typeface="Calibri" panose="020F0502020204030204" pitchFamily="34" charset="0"/>
              </a:rPr>
              <a:t> sector coil</a:t>
            </a:r>
            <a:endParaRPr lang="en-US" sz="2800" b="0" i="0" dirty="0">
              <a:latin typeface="Calibri" panose="020F0502020204030204" pitchFamily="34" charset="0"/>
              <a:ea typeface="ＭＳ Ｐゴシック" pitchFamily="34" charset="-128"/>
              <a:cs typeface="Calibri" panose="020F0502020204030204" pitchFamily="34" charset="0"/>
            </a:endParaRPr>
          </a:p>
        </p:txBody>
      </p:sp>
      <p:grpSp>
        <p:nvGrpSpPr>
          <p:cNvPr id="4" name="Group 3"/>
          <p:cNvGrpSpPr/>
          <p:nvPr/>
        </p:nvGrpSpPr>
        <p:grpSpPr>
          <a:xfrm>
            <a:off x="1300555" y="1317562"/>
            <a:ext cx="6542891" cy="753989"/>
            <a:chOff x="923402" y="1317562"/>
            <a:chExt cx="6542891" cy="753989"/>
          </a:xfrm>
        </p:grpSpPr>
        <mc:AlternateContent xmlns:mc="http://schemas.openxmlformats.org/markup-compatibility/2006" xmlns:a14="http://schemas.microsoft.com/office/drawing/2010/main">
          <mc:Choice Requires="a14">
            <p:sp>
              <p:nvSpPr>
                <p:cNvPr id="24" name="TextBox 23"/>
                <p:cNvSpPr txBox="1"/>
                <p:nvPr/>
              </p:nvSpPr>
              <p:spPr>
                <a:xfrm>
                  <a:off x="923402" y="1317562"/>
                  <a:ext cx="1357166" cy="75398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𝜃</m:t>
                            </m:r>
                          </m:sub>
                        </m:sSub>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r>
                              <a:rPr lang="en-GB" b="0" i="1" smtClean="0">
                                <a:latin typeface="Cambria Math" panose="02040503050406030204" pitchFamily="18" charset="0"/>
                                <a:ea typeface="Cambria Math" panose="02040503050406030204" pitchFamily="18" charset="0"/>
                              </a:rPr>
                              <m:t>𝐼</m:t>
                            </m:r>
                          </m:num>
                          <m:den>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𝜋𝜌</m:t>
                            </m:r>
                          </m:den>
                        </m:f>
                      </m:oMath>
                    </m:oMathPara>
                  </a14:m>
                  <a:endParaRPr lang="en-GB" b="0" dirty="0"/>
                </a:p>
              </p:txBody>
            </p:sp>
          </mc:Choice>
          <mc:Fallback xmlns="">
            <p:sp>
              <p:nvSpPr>
                <p:cNvPr id="24" name="TextBox 23"/>
                <p:cNvSpPr txBox="1">
                  <a:spLocks noRot="1" noChangeAspect="1" noMove="1" noResize="1" noEditPoints="1" noAdjustHandles="1" noChangeArrowheads="1" noChangeShapeType="1" noTextEdit="1"/>
                </p:cNvSpPr>
                <p:nvPr/>
              </p:nvSpPr>
              <p:spPr>
                <a:xfrm>
                  <a:off x="923402" y="1317562"/>
                  <a:ext cx="1357166" cy="753989"/>
                </a:xfrm>
                <a:prstGeom prst="rect">
                  <a:avLst/>
                </a:prstGeom>
                <a:blipFill rotWithShape="0">
                  <a:blip r:embed="rId4"/>
                  <a:stretch>
                    <a:fillRect/>
                  </a:stretch>
                </a:blipFill>
              </p:spPr>
              <p:txBody>
                <a:bodyPr/>
                <a:lstStyle/>
                <a:p>
                  <a:r>
                    <a:rPr lang="en-GB">
                      <a:noFill/>
                    </a:rPr>
                    <a:t> </a:t>
                  </a:r>
                </a:p>
              </p:txBody>
            </p:sp>
          </mc:Fallback>
        </mc:AlternateContent>
        <p:sp>
          <p:nvSpPr>
            <p:cNvPr id="25" name="Text Box 36"/>
            <p:cNvSpPr txBox="1">
              <a:spLocks noChangeArrowheads="1"/>
            </p:cNvSpPr>
            <p:nvPr/>
          </p:nvSpPr>
          <p:spPr bwMode="auto">
            <a:xfrm>
              <a:off x="3073162" y="1463723"/>
              <a:ext cx="4393131" cy="461665"/>
            </a:xfrm>
            <a:prstGeom prst="rect">
              <a:avLst/>
            </a:prstGeom>
            <a:noFill/>
            <a:ln w="9525" algn="ctr">
              <a:noFill/>
              <a:miter lim="800000"/>
              <a:headEnd/>
              <a:tailEnd/>
            </a:ln>
          </p:spPr>
          <p:txBody>
            <a:bodyPr wrap="square">
              <a:spAutoFit/>
            </a:bodyPr>
            <a:lstStyle/>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Biot-Savart law for an infinite wire</a:t>
              </a:r>
              <a:endParaRPr lang="en-US" sz="2800" b="0" i="0" dirty="0">
                <a:latin typeface="Calibri" panose="020F0502020204030204" pitchFamily="34" charset="0"/>
                <a:ea typeface="ＭＳ Ｐゴシック" pitchFamily="34" charset="-128"/>
                <a:cs typeface="Calibri" panose="020F0502020204030204" pitchFamily="34" charset="0"/>
              </a:endParaRPr>
            </a:p>
          </p:txBody>
        </p:sp>
      </p:grpSp>
      <p:sp>
        <p:nvSpPr>
          <p:cNvPr id="26" name="Text Box 36"/>
          <p:cNvSpPr txBox="1">
            <a:spLocks noChangeArrowheads="1"/>
          </p:cNvSpPr>
          <p:nvPr/>
        </p:nvSpPr>
        <p:spPr bwMode="auto">
          <a:xfrm>
            <a:off x="5420079" y="3445476"/>
            <a:ext cx="3528392" cy="461665"/>
          </a:xfrm>
          <a:prstGeom prst="rect">
            <a:avLst/>
          </a:prstGeom>
          <a:noFill/>
          <a:ln w="9525" algn="ctr">
            <a:noFill/>
            <a:miter lim="800000"/>
            <a:headEnd/>
            <a:tailEnd/>
          </a:ln>
        </p:spPr>
        <p:txBody>
          <a:bodyPr wrap="square">
            <a:spAutoFit/>
          </a:bodyPr>
          <a:lstStyle/>
          <a:p>
            <a:pPr algn="ctr" eaLnBrk="0" hangingPunct="0"/>
            <a:r>
              <a:rPr lang="en-US" b="0" i="0" dirty="0">
                <a:latin typeface="Calibri" panose="020F0502020204030204" pitchFamily="34" charset="0"/>
                <a:ea typeface="ＭＳ Ｐゴシック" pitchFamily="34" charset="-128"/>
                <a:cs typeface="Calibri" panose="020F0502020204030204" pitchFamily="34" charset="0"/>
              </a:rPr>
              <a:t>for a sector coil</a:t>
            </a:r>
            <a:endParaRPr lang="en-US" sz="2800" b="0" i="0" dirty="0">
              <a:latin typeface="Calibri" panose="020F0502020204030204" pitchFamily="34" charset="0"/>
              <a:ea typeface="ＭＳ Ｐゴシック" pitchFamily="34" charset="-128"/>
              <a:cs typeface="Calibri" panose="020F0502020204030204" pitchFamily="34" charset="0"/>
            </a:endParaRPr>
          </a:p>
        </p:txBody>
      </p:sp>
      <p:grpSp>
        <p:nvGrpSpPr>
          <p:cNvPr id="3" name="Group 2"/>
          <p:cNvGrpSpPr/>
          <p:nvPr/>
        </p:nvGrpSpPr>
        <p:grpSpPr>
          <a:xfrm>
            <a:off x="885300" y="2648246"/>
            <a:ext cx="3974732" cy="3373042"/>
            <a:chOff x="1475656" y="2808773"/>
            <a:chExt cx="3974732" cy="3373042"/>
          </a:xfrm>
        </p:grpSpPr>
        <p:sp>
          <p:nvSpPr>
            <p:cNvPr id="169" name="AutoShape 2"/>
            <p:cNvSpPr>
              <a:spLocks noChangeArrowheads="1"/>
            </p:cNvSpPr>
            <p:nvPr/>
          </p:nvSpPr>
          <p:spPr bwMode="auto">
            <a:xfrm rot="5400000">
              <a:off x="1723380" y="2926378"/>
              <a:ext cx="3122816" cy="3147839"/>
            </a:xfrm>
            <a:custGeom>
              <a:avLst/>
              <a:gdLst>
                <a:gd name="G0" fmla="+- 6845 0 0"/>
                <a:gd name="G1" fmla="+- -9503513 0 0"/>
                <a:gd name="G2" fmla="+- 0 0 -9503513"/>
                <a:gd name="T0" fmla="*/ 0 256 1"/>
                <a:gd name="T1" fmla="*/ 180 256 1"/>
                <a:gd name="G3" fmla="+- -9503513 T0 T1"/>
                <a:gd name="T2" fmla="*/ 0 256 1"/>
                <a:gd name="T3" fmla="*/ 90 256 1"/>
                <a:gd name="G4" fmla="+- -9503513 T2 T3"/>
                <a:gd name="G5" fmla="*/ G4 2 1"/>
                <a:gd name="T4" fmla="*/ 90 256 1"/>
                <a:gd name="T5" fmla="*/ 0 256 1"/>
                <a:gd name="G6" fmla="+- -9503513 T4 T5"/>
                <a:gd name="G7" fmla="*/ G6 2 1"/>
                <a:gd name="G8" fmla="abs -9503513"/>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845"/>
                <a:gd name="G18" fmla="*/ 6845 1 2"/>
                <a:gd name="G19" fmla="+- G18 5400 0"/>
                <a:gd name="G20" fmla="cos G19 -9503513"/>
                <a:gd name="G21" fmla="sin G19 -9503513"/>
                <a:gd name="G22" fmla="+- G20 10800 0"/>
                <a:gd name="G23" fmla="+- G21 10800 0"/>
                <a:gd name="G24" fmla="+- 10800 0 G20"/>
                <a:gd name="G25" fmla="+- 6845 10800 0"/>
                <a:gd name="G26" fmla="?: G9 G17 G25"/>
                <a:gd name="G27" fmla="?: G9 0 21600"/>
                <a:gd name="G28" fmla="cos 10800 -9503513"/>
                <a:gd name="G29" fmla="sin 10800 -9503513"/>
                <a:gd name="G30" fmla="sin 6845 -9503513"/>
                <a:gd name="G31" fmla="+- G28 10800 0"/>
                <a:gd name="G32" fmla="+- G29 10800 0"/>
                <a:gd name="G33" fmla="+- G30 10800 0"/>
                <a:gd name="G34" fmla="?: G4 0 G31"/>
                <a:gd name="G35" fmla="?: -9503513 G34 0"/>
                <a:gd name="G36" fmla="?: G6 G35 G31"/>
                <a:gd name="G37" fmla="+- 21600 0 G36"/>
                <a:gd name="G38" fmla="?: G4 0 G33"/>
                <a:gd name="G39" fmla="?: -9503513 G38 G32"/>
                <a:gd name="G40" fmla="?: G6 G39 0"/>
                <a:gd name="G41" fmla="?: G4 G32 21600"/>
                <a:gd name="G42" fmla="?: G6 G41 G33"/>
                <a:gd name="T12" fmla="*/ 10800 w 21600"/>
                <a:gd name="T13" fmla="*/ 0 h 21600"/>
                <a:gd name="T14" fmla="*/ 3571 w 21600"/>
                <a:gd name="T15" fmla="*/ 5740 h 21600"/>
                <a:gd name="T16" fmla="*/ 10800 w 21600"/>
                <a:gd name="T17" fmla="*/ 3955 h 21600"/>
                <a:gd name="T18" fmla="*/ 18029 w 21600"/>
                <a:gd name="T19" fmla="*/ 574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192" y="6875"/>
                  </a:moveTo>
                  <a:cubicBezTo>
                    <a:pt x="6472" y="5044"/>
                    <a:pt x="8566" y="3954"/>
                    <a:pt x="10800" y="3954"/>
                  </a:cubicBezTo>
                  <a:cubicBezTo>
                    <a:pt x="13033" y="3954"/>
                    <a:pt x="15127" y="5044"/>
                    <a:pt x="16407" y="6875"/>
                  </a:cubicBezTo>
                  <a:lnTo>
                    <a:pt x="19648" y="4607"/>
                  </a:lnTo>
                  <a:cubicBezTo>
                    <a:pt x="17627" y="1719"/>
                    <a:pt x="14324" y="0"/>
                    <a:pt x="10799" y="0"/>
                  </a:cubicBezTo>
                  <a:cubicBezTo>
                    <a:pt x="7275" y="0"/>
                    <a:pt x="3972" y="1719"/>
                    <a:pt x="1951" y="4607"/>
                  </a:cubicBezTo>
                  <a:close/>
                </a:path>
              </a:pathLst>
            </a:custGeom>
            <a:solidFill>
              <a:srgbClr val="C0C0C0"/>
            </a:solidFill>
            <a:ln w="19050">
              <a:solidFill>
                <a:srgbClr val="000000"/>
              </a:solidFill>
              <a:miter lim="800000"/>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0" name="Line 3"/>
            <p:cNvSpPr>
              <a:spLocks noChangeShapeType="1"/>
            </p:cNvSpPr>
            <p:nvPr/>
          </p:nvSpPr>
          <p:spPr bwMode="auto">
            <a:xfrm flipV="1">
              <a:off x="3277281" y="3058999"/>
              <a:ext cx="0" cy="3122816"/>
            </a:xfrm>
            <a:prstGeom prst="line">
              <a:avLst/>
            </a:prstGeom>
            <a:noFill/>
            <a:ln w="9525">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1" name="Line 4"/>
            <p:cNvSpPr>
              <a:spLocks noChangeShapeType="1"/>
            </p:cNvSpPr>
            <p:nvPr/>
          </p:nvSpPr>
          <p:spPr bwMode="auto">
            <a:xfrm>
              <a:off x="3277281" y="4500299"/>
              <a:ext cx="765691" cy="650587"/>
            </a:xfrm>
            <a:prstGeom prst="line">
              <a:avLst/>
            </a:prstGeom>
            <a:noFill/>
            <a:ln w="9525">
              <a:solidFill>
                <a:srgbClr val="000000"/>
              </a:solidFill>
              <a:round/>
              <a:headEnd/>
              <a:tailEnd type="triangl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2" name="Line 5"/>
            <p:cNvSpPr>
              <a:spLocks noChangeShapeType="1"/>
            </p:cNvSpPr>
            <p:nvPr/>
          </p:nvSpPr>
          <p:spPr bwMode="auto">
            <a:xfrm>
              <a:off x="3277281" y="4500299"/>
              <a:ext cx="1506359" cy="475429"/>
            </a:xfrm>
            <a:prstGeom prst="line">
              <a:avLst/>
            </a:prstGeom>
            <a:noFill/>
            <a:ln w="9525">
              <a:solidFill>
                <a:srgbClr val="000000"/>
              </a:solidFill>
              <a:round/>
              <a:headEnd/>
              <a:tailEnd type="triangl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5" name="Line 8"/>
            <p:cNvSpPr>
              <a:spLocks noChangeShapeType="1"/>
            </p:cNvSpPr>
            <p:nvPr/>
          </p:nvSpPr>
          <p:spPr bwMode="auto">
            <a:xfrm flipV="1">
              <a:off x="3277281" y="2808773"/>
              <a:ext cx="1191074" cy="1691526"/>
            </a:xfrm>
            <a:prstGeom prst="line">
              <a:avLst/>
            </a:prstGeom>
            <a:noFill/>
            <a:ln w="9525">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8" name="Arc 11"/>
            <p:cNvSpPr>
              <a:spLocks/>
            </p:cNvSpPr>
            <p:nvPr/>
          </p:nvSpPr>
          <p:spPr bwMode="auto">
            <a:xfrm>
              <a:off x="3277281" y="2936389"/>
              <a:ext cx="1921733" cy="1571417"/>
            </a:xfrm>
            <a:custGeom>
              <a:avLst/>
              <a:gdLst>
                <a:gd name="G0" fmla="+- 0 0 0"/>
                <a:gd name="G1" fmla="+- 17649 0 0"/>
                <a:gd name="G2" fmla="+- 21600 0 0"/>
                <a:gd name="T0" fmla="*/ 12452 w 21600"/>
                <a:gd name="T1" fmla="*/ 0 h 17649"/>
                <a:gd name="T2" fmla="*/ 21600 w 21600"/>
                <a:gd name="T3" fmla="*/ 17649 h 17649"/>
                <a:gd name="T4" fmla="*/ 0 w 21600"/>
                <a:gd name="T5" fmla="*/ 17649 h 17649"/>
              </a:gdLst>
              <a:ahLst/>
              <a:cxnLst>
                <a:cxn ang="0">
                  <a:pos x="T0" y="T1"/>
                </a:cxn>
                <a:cxn ang="0">
                  <a:pos x="T2" y="T3"/>
                </a:cxn>
                <a:cxn ang="0">
                  <a:pos x="T4" y="T5"/>
                </a:cxn>
              </a:cxnLst>
              <a:rect l="0" t="0" r="r" b="b"/>
              <a:pathLst>
                <a:path w="21600" h="17649" fill="none" extrusionOk="0">
                  <a:moveTo>
                    <a:pt x="12452" y="-1"/>
                  </a:moveTo>
                  <a:cubicBezTo>
                    <a:pt x="18188" y="4046"/>
                    <a:pt x="21600" y="10628"/>
                    <a:pt x="21600" y="17649"/>
                  </a:cubicBezTo>
                </a:path>
                <a:path w="21600" h="17649" stroke="0" extrusionOk="0">
                  <a:moveTo>
                    <a:pt x="12452" y="-1"/>
                  </a:moveTo>
                  <a:cubicBezTo>
                    <a:pt x="18188" y="4046"/>
                    <a:pt x="21600" y="10628"/>
                    <a:pt x="21600" y="17649"/>
                  </a:cubicBezTo>
                  <a:lnTo>
                    <a:pt x="0" y="17649"/>
                  </a:lnTo>
                  <a:close/>
                </a:path>
              </a:pathLst>
            </a:custGeom>
            <a:noFill/>
            <a:ln w="9525">
              <a:solidFill>
                <a:srgbClr val="000000"/>
              </a:solidFill>
              <a:round/>
              <a:headEnd type="triangle" w="sm" len="lg"/>
              <a:tailEnd type="triangle" w="sm"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80" name="AutoShape 25"/>
            <p:cNvSpPr>
              <a:spLocks noChangeArrowheads="1"/>
            </p:cNvSpPr>
            <p:nvPr/>
          </p:nvSpPr>
          <p:spPr bwMode="auto">
            <a:xfrm rot="16200000" flipH="1">
              <a:off x="1723380" y="2916369"/>
              <a:ext cx="3122816" cy="3147839"/>
            </a:xfrm>
            <a:custGeom>
              <a:avLst/>
              <a:gdLst>
                <a:gd name="G0" fmla="+- 6845 0 0"/>
                <a:gd name="G1" fmla="+- -9503513 0 0"/>
                <a:gd name="G2" fmla="+- 0 0 -9503513"/>
                <a:gd name="T0" fmla="*/ 0 256 1"/>
                <a:gd name="T1" fmla="*/ 180 256 1"/>
                <a:gd name="G3" fmla="+- -9503513 T0 T1"/>
                <a:gd name="T2" fmla="*/ 0 256 1"/>
                <a:gd name="T3" fmla="*/ 90 256 1"/>
                <a:gd name="G4" fmla="+- -9503513 T2 T3"/>
                <a:gd name="G5" fmla="*/ G4 2 1"/>
                <a:gd name="T4" fmla="*/ 90 256 1"/>
                <a:gd name="T5" fmla="*/ 0 256 1"/>
                <a:gd name="G6" fmla="+- -9503513 T4 T5"/>
                <a:gd name="G7" fmla="*/ G6 2 1"/>
                <a:gd name="G8" fmla="abs -9503513"/>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845"/>
                <a:gd name="G18" fmla="*/ 6845 1 2"/>
                <a:gd name="G19" fmla="+- G18 5400 0"/>
                <a:gd name="G20" fmla="cos G19 -9503513"/>
                <a:gd name="G21" fmla="sin G19 -9503513"/>
                <a:gd name="G22" fmla="+- G20 10800 0"/>
                <a:gd name="G23" fmla="+- G21 10800 0"/>
                <a:gd name="G24" fmla="+- 10800 0 G20"/>
                <a:gd name="G25" fmla="+- 6845 10800 0"/>
                <a:gd name="G26" fmla="?: G9 G17 G25"/>
                <a:gd name="G27" fmla="?: G9 0 21600"/>
                <a:gd name="G28" fmla="cos 10800 -9503513"/>
                <a:gd name="G29" fmla="sin 10800 -9503513"/>
                <a:gd name="G30" fmla="sin 6845 -9503513"/>
                <a:gd name="G31" fmla="+- G28 10800 0"/>
                <a:gd name="G32" fmla="+- G29 10800 0"/>
                <a:gd name="G33" fmla="+- G30 10800 0"/>
                <a:gd name="G34" fmla="?: G4 0 G31"/>
                <a:gd name="G35" fmla="?: -9503513 G34 0"/>
                <a:gd name="G36" fmla="?: G6 G35 G31"/>
                <a:gd name="G37" fmla="+- 21600 0 G36"/>
                <a:gd name="G38" fmla="?: G4 0 G33"/>
                <a:gd name="G39" fmla="?: -9503513 G38 G32"/>
                <a:gd name="G40" fmla="?: G6 G39 0"/>
                <a:gd name="G41" fmla="?: G4 G32 21600"/>
                <a:gd name="G42" fmla="?: G6 G41 G33"/>
                <a:gd name="T12" fmla="*/ 10800 w 21600"/>
                <a:gd name="T13" fmla="*/ 0 h 21600"/>
                <a:gd name="T14" fmla="*/ 3571 w 21600"/>
                <a:gd name="T15" fmla="*/ 5740 h 21600"/>
                <a:gd name="T16" fmla="*/ 10800 w 21600"/>
                <a:gd name="T17" fmla="*/ 3955 h 21600"/>
                <a:gd name="T18" fmla="*/ 18029 w 21600"/>
                <a:gd name="T19" fmla="*/ 574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192" y="6875"/>
                  </a:moveTo>
                  <a:cubicBezTo>
                    <a:pt x="6472" y="5044"/>
                    <a:pt x="8566" y="3954"/>
                    <a:pt x="10800" y="3954"/>
                  </a:cubicBezTo>
                  <a:cubicBezTo>
                    <a:pt x="13033" y="3954"/>
                    <a:pt x="15127" y="5044"/>
                    <a:pt x="16407" y="6875"/>
                  </a:cubicBezTo>
                  <a:lnTo>
                    <a:pt x="19648" y="4607"/>
                  </a:lnTo>
                  <a:cubicBezTo>
                    <a:pt x="17627" y="1719"/>
                    <a:pt x="14324" y="0"/>
                    <a:pt x="10799" y="0"/>
                  </a:cubicBezTo>
                  <a:cubicBezTo>
                    <a:pt x="7275" y="0"/>
                    <a:pt x="3972" y="1719"/>
                    <a:pt x="1951" y="4607"/>
                  </a:cubicBezTo>
                  <a:close/>
                </a:path>
              </a:pathLst>
            </a:custGeom>
            <a:solidFill>
              <a:srgbClr val="FFFFFF"/>
            </a:solidFill>
            <a:ln w="19050">
              <a:solidFill>
                <a:srgbClr val="000000"/>
              </a:solidFill>
              <a:miter lim="800000"/>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81" name="Line 26"/>
            <p:cNvSpPr>
              <a:spLocks noChangeShapeType="1"/>
            </p:cNvSpPr>
            <p:nvPr/>
          </p:nvSpPr>
          <p:spPr bwMode="auto">
            <a:xfrm>
              <a:off x="1475656" y="4500299"/>
              <a:ext cx="3963575" cy="0"/>
            </a:xfrm>
            <a:prstGeom prst="line">
              <a:avLst/>
            </a:prstGeom>
            <a:noFill/>
            <a:ln w="9525">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mc:AlternateContent xmlns:mc="http://schemas.openxmlformats.org/markup-compatibility/2006" xmlns:a14="http://schemas.microsoft.com/office/drawing/2010/main">
          <mc:Choice Requires="a14">
            <p:sp>
              <p:nvSpPr>
                <p:cNvPr id="28" name="TextBox 27"/>
                <p:cNvSpPr txBox="1"/>
                <p:nvPr/>
              </p:nvSpPr>
              <p:spPr>
                <a:xfrm>
                  <a:off x="3517033" y="4808591"/>
                  <a:ext cx="229550" cy="36933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𝑟</m:t>
                        </m:r>
                      </m:oMath>
                    </m:oMathPara>
                  </a14:m>
                  <a:endParaRPr lang="en-GB" b="0" dirty="0"/>
                </a:p>
              </p:txBody>
            </p:sp>
          </mc:Choice>
          <mc:Fallback xmlns="">
            <p:sp>
              <p:nvSpPr>
                <p:cNvPr id="28" name="TextBox 27"/>
                <p:cNvSpPr txBox="1">
                  <a:spLocks noRot="1" noChangeAspect="1" noMove="1" noResize="1" noEditPoints="1" noAdjustHandles="1" noChangeArrowheads="1" noChangeShapeType="1" noTextEdit="1"/>
                </p:cNvSpPr>
                <p:nvPr/>
              </p:nvSpPr>
              <p:spPr>
                <a:xfrm>
                  <a:off x="3517033" y="4808591"/>
                  <a:ext cx="229550" cy="369332"/>
                </a:xfrm>
                <a:prstGeom prst="rect">
                  <a:avLst/>
                </a:prstGeom>
                <a:blipFill>
                  <a:blip r:embed="rId5"/>
                  <a:stretch>
                    <a:fillRect l="-3157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4879270" y="4780016"/>
                  <a:ext cx="571118" cy="369332"/>
                </a:xfrm>
                <a:prstGeom prst="rect">
                  <a:avLst/>
                </a:prstGeom>
                <a:noFill/>
              </p:spPr>
              <p:txBody>
                <a:bodyPr wrap="square" lIns="0" tIns="0" rIns="0" bIns="0" rtlCol="0">
                  <a:spAutoFit/>
                </a:bodyPr>
                <a:lstStyle/>
                <a:p>
                  <a14:m>
                    <m:oMath xmlns:m="http://schemas.openxmlformats.org/officeDocument/2006/math">
                      <m:r>
                        <a:rPr lang="en-GB" b="0" i="1" smtClean="0">
                          <a:latin typeface="Cambria Math" panose="02040503050406030204" pitchFamily="18" charset="0"/>
                          <a:ea typeface="Cambria Math" panose="02040503050406030204" pitchFamily="18" charset="0"/>
                        </a:rPr>
                        <m:t>𝑟</m:t>
                      </m:r>
                    </m:oMath>
                  </a14:m>
                  <a:r>
                    <a:rPr lang="en-GB" b="0" dirty="0"/>
                    <a:t>+w</a:t>
                  </a:r>
                </a:p>
              </p:txBody>
            </p:sp>
          </mc:Choice>
          <mc:Fallback xmlns="">
            <p:sp>
              <p:nvSpPr>
                <p:cNvPr id="29" name="TextBox 28"/>
                <p:cNvSpPr txBox="1">
                  <a:spLocks noRot="1" noChangeAspect="1" noMove="1" noResize="1" noEditPoints="1" noAdjustHandles="1" noChangeArrowheads="1" noChangeShapeType="1" noTextEdit="1"/>
                </p:cNvSpPr>
                <p:nvPr/>
              </p:nvSpPr>
              <p:spPr>
                <a:xfrm>
                  <a:off x="4879270" y="4780016"/>
                  <a:ext cx="571118" cy="369332"/>
                </a:xfrm>
                <a:prstGeom prst="rect">
                  <a:avLst/>
                </a:prstGeom>
                <a:blipFill>
                  <a:blip r:embed="rId6"/>
                  <a:stretch>
                    <a:fillRect l="-13978" t="-26667" r="-29032" b="-5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5053045" y="3246742"/>
                  <a:ext cx="291939" cy="36933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𝜑</m:t>
                        </m:r>
                      </m:oMath>
                    </m:oMathPara>
                  </a14:m>
                  <a:endParaRPr lang="en-GB" b="0" dirty="0"/>
                </a:p>
              </p:txBody>
            </p:sp>
          </mc:Choice>
          <mc:Fallback xmlns="">
            <p:sp>
              <p:nvSpPr>
                <p:cNvPr id="30" name="TextBox 29"/>
                <p:cNvSpPr txBox="1">
                  <a:spLocks noRot="1" noChangeAspect="1" noMove="1" noResize="1" noEditPoints="1" noAdjustHandles="1" noChangeArrowheads="1" noChangeShapeType="1" noTextEdit="1"/>
                </p:cNvSpPr>
                <p:nvPr/>
              </p:nvSpPr>
              <p:spPr>
                <a:xfrm>
                  <a:off x="5053045" y="3246742"/>
                  <a:ext cx="291939" cy="369332"/>
                </a:xfrm>
                <a:prstGeom prst="rect">
                  <a:avLst/>
                </a:prstGeom>
                <a:blipFill>
                  <a:blip r:embed="rId7"/>
                  <a:stretch>
                    <a:fillRect l="-37500" r="-8333" b="-2623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4468355" y="5666767"/>
                  <a:ext cx="192810" cy="36933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𝑗</m:t>
                        </m:r>
                      </m:oMath>
                    </m:oMathPara>
                  </a14:m>
                  <a:endParaRPr lang="en-GB" b="0" dirty="0"/>
                </a:p>
              </p:txBody>
            </p:sp>
          </mc:Choice>
          <mc:Fallback xmlns="">
            <p:sp>
              <p:nvSpPr>
                <p:cNvPr id="31" name="TextBox 30"/>
                <p:cNvSpPr txBox="1">
                  <a:spLocks noRot="1" noChangeAspect="1" noMove="1" noResize="1" noEditPoints="1" noAdjustHandles="1" noChangeArrowheads="1" noChangeShapeType="1" noTextEdit="1"/>
                </p:cNvSpPr>
                <p:nvPr/>
              </p:nvSpPr>
              <p:spPr>
                <a:xfrm>
                  <a:off x="4468355" y="5666767"/>
                  <a:ext cx="192810" cy="369332"/>
                </a:xfrm>
                <a:prstGeom prst="rect">
                  <a:avLst/>
                </a:prstGeom>
                <a:blipFill>
                  <a:blip r:embed="rId8"/>
                  <a:stretch>
                    <a:fillRect l="-71875" r="-28125" b="-34426"/>
                  </a:stretch>
                </a:blipFill>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32" name="TextBox 31"/>
              <p:cNvSpPr txBox="1"/>
              <p:nvPr/>
            </p:nvSpPr>
            <p:spPr>
              <a:xfrm>
                <a:off x="6012160" y="2739293"/>
                <a:ext cx="2344231" cy="69384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𝐵</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2</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sin</m:t>
                              </m:r>
                            </m:fName>
                            <m:e>
                              <m:r>
                                <a:rPr lang="en-GB" b="0">
                                  <a:latin typeface="Cambria Math" panose="02040503050406030204" pitchFamily="18" charset="0"/>
                                  <a:ea typeface="Cambria Math" panose="02040503050406030204" pitchFamily="18" charset="0"/>
                                </a:rPr>
                                <m:t>𝜑</m:t>
                              </m:r>
                              <m:r>
                                <m:rPr>
                                  <m:nor/>
                                </m:rPr>
                                <a:rPr lang="en-GB" b="0" dirty="0"/>
                                <m:t> </m:t>
                              </m:r>
                            </m:e>
                          </m:func>
                        </m:num>
                        <m:den>
                          <m:r>
                            <a:rPr lang="en-GB" b="0" i="1" smtClean="0">
                              <a:latin typeface="Cambria Math" panose="02040503050406030204" pitchFamily="18" charset="0"/>
                              <a:ea typeface="Cambria Math" panose="02040503050406030204" pitchFamily="18" charset="0"/>
                            </a:rPr>
                            <m:t>𝜋</m:t>
                          </m:r>
                        </m:den>
                      </m:f>
                      <m:r>
                        <a:rPr lang="en-GB" b="0" i="1" smtClean="0">
                          <a:latin typeface="Cambria Math" panose="02040503050406030204" pitchFamily="18" charset="0"/>
                          <a:ea typeface="Cambria Math" panose="02040503050406030204" pitchFamily="18" charset="0"/>
                        </a:rPr>
                        <m:t>𝑗𝑤</m:t>
                      </m:r>
                    </m:oMath>
                  </m:oMathPara>
                </a14:m>
                <a:endParaRPr lang="en-GB" b="0" dirty="0"/>
              </a:p>
            </p:txBody>
          </p:sp>
        </mc:Choice>
        <mc:Fallback xmlns="">
          <p:sp>
            <p:nvSpPr>
              <p:cNvPr id="32" name="TextBox 31"/>
              <p:cNvSpPr txBox="1">
                <a:spLocks noRot="1" noChangeAspect="1" noMove="1" noResize="1" noEditPoints="1" noAdjustHandles="1" noChangeArrowheads="1" noChangeShapeType="1" noTextEdit="1"/>
              </p:cNvSpPr>
              <p:nvPr/>
            </p:nvSpPr>
            <p:spPr>
              <a:xfrm>
                <a:off x="6012160" y="2739293"/>
                <a:ext cx="2344231" cy="693844"/>
              </a:xfrm>
              <a:prstGeom prst="rect">
                <a:avLst/>
              </a:prstGeom>
              <a:blipFill rotWithShape="0">
                <a:blip r:embed="rId9"/>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9616420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how it would look like one aperture of the LHC dipoles at 8.3 T, with two different current densities (without iron)</a:t>
            </a:r>
            <a:endParaRPr lang="en-US" sz="2800" b="0" i="0" kern="0" dirty="0">
              <a:solidFill>
                <a:srgbClr val="FF0000"/>
              </a:solidFill>
              <a:latin typeface="Calibri" panose="020F0502020204030204" pitchFamily="34" charset="0"/>
              <a:cs typeface="Calibri" panose="020F0502020204030204" pitchFamily="34" charset="0"/>
            </a:endParaRPr>
          </a:p>
        </p:txBody>
      </p:sp>
      <p:pic>
        <p:nvPicPr>
          <p:cNvPr id="27" name="Picture 26"/>
          <p:cNvPicPr>
            <a:picLocks noChangeAspect="1"/>
          </p:cNvPicPr>
          <p:nvPr/>
        </p:nvPicPr>
        <p:blipFill rotWithShape="1">
          <a:blip r:embed="rId3" cstate="print">
            <a:clrChange>
              <a:clrFrom>
                <a:srgbClr val="B2B2B2"/>
              </a:clrFrom>
              <a:clrTo>
                <a:srgbClr val="B2B2B2">
                  <a:alpha val="0"/>
                </a:srgbClr>
              </a:clrTo>
            </a:clrChange>
            <a:extLst>
              <a:ext uri="{28A0092B-C50C-407E-A947-70E740481C1C}">
                <a14:useLocalDpi xmlns:a14="http://schemas.microsoft.com/office/drawing/2010/main" val="0"/>
              </a:ext>
            </a:extLst>
          </a:blip>
          <a:srcRect l="19719" t="-51" r="23094" b="8636"/>
          <a:stretch/>
        </p:blipFill>
        <p:spPr>
          <a:xfrm>
            <a:off x="180000" y="1483200"/>
            <a:ext cx="4392000" cy="3258000"/>
          </a:xfrm>
          <a:prstGeom prst="rect">
            <a:avLst/>
          </a:prstGeom>
        </p:spPr>
      </p:pic>
      <p:pic>
        <p:nvPicPr>
          <p:cNvPr id="33" name="Picture 32"/>
          <p:cNvPicPr>
            <a:picLocks noChangeAspect="1"/>
          </p:cNvPicPr>
          <p:nvPr/>
        </p:nvPicPr>
        <p:blipFill rotWithShape="1">
          <a:blip r:embed="rId4" cstate="print">
            <a:clrChange>
              <a:clrFrom>
                <a:srgbClr val="B2B2B2"/>
              </a:clrFrom>
              <a:clrTo>
                <a:srgbClr val="B2B2B2">
                  <a:alpha val="0"/>
                </a:srgbClr>
              </a:clrTo>
            </a:clrChange>
            <a:extLst>
              <a:ext uri="{28A0092B-C50C-407E-A947-70E740481C1C}">
                <a14:useLocalDpi xmlns:a14="http://schemas.microsoft.com/office/drawing/2010/main" val="0"/>
              </a:ext>
            </a:extLst>
          </a:blip>
          <a:srcRect l="19719" t="-51" r="23094" b="8636"/>
          <a:stretch/>
        </p:blipFill>
        <p:spPr>
          <a:xfrm>
            <a:off x="4500000" y="1483200"/>
            <a:ext cx="4392000" cy="3258000"/>
          </a:xfrm>
          <a:prstGeom prst="rect">
            <a:avLst/>
          </a:prstGeom>
        </p:spPr>
      </p:pic>
      <p:sp>
        <p:nvSpPr>
          <p:cNvPr id="34" name="Text Box 36"/>
          <p:cNvSpPr txBox="1">
            <a:spLocks noChangeArrowheads="1"/>
          </p:cNvSpPr>
          <p:nvPr/>
        </p:nvSpPr>
        <p:spPr bwMode="auto">
          <a:xfrm>
            <a:off x="479809" y="5445224"/>
            <a:ext cx="4032000" cy="1631216"/>
          </a:xfrm>
          <a:prstGeom prst="rect">
            <a:avLst/>
          </a:prstGeom>
          <a:noFill/>
          <a:ln w="9525" algn="ctr">
            <a:noFill/>
            <a:miter lim="800000"/>
            <a:headEnd/>
            <a:tailEnd/>
          </a:ln>
        </p:spPr>
        <p:txBody>
          <a:bodyPr wrap="square">
            <a:spAutoFit/>
          </a:bodyPr>
          <a:lstStyle/>
          <a:p>
            <a:pPr eaLnBrk="0" hangingPunct="0"/>
            <a:r>
              <a:rPr lang="en-US" sz="2000" b="0" i="0" dirty="0">
                <a:latin typeface="Calibri" panose="020F0502020204030204" pitchFamily="34" charset="0"/>
                <a:ea typeface="ＭＳ Ｐゴシック" pitchFamily="34" charset="-128"/>
                <a:cs typeface="Calibri" panose="020F0502020204030204" pitchFamily="34" charset="0"/>
              </a:rPr>
              <a:t>j = 400 A/mm</a:t>
            </a:r>
            <a:r>
              <a:rPr lang="en-US" sz="2000" b="0" i="0" baseline="30000" dirty="0">
                <a:latin typeface="Calibri" panose="020F0502020204030204" pitchFamily="34" charset="0"/>
                <a:ea typeface="ＭＳ Ｐゴシック" pitchFamily="34" charset="-128"/>
                <a:cs typeface="Calibri" panose="020F0502020204030204" pitchFamily="34" charset="0"/>
              </a:rPr>
              <a:t>2</a:t>
            </a:r>
          </a:p>
          <a:p>
            <a:pPr eaLnBrk="0" hangingPunct="0"/>
            <a:r>
              <a:rPr lang="en-US" sz="2000" b="0" i="0" dirty="0">
                <a:latin typeface="Calibri" panose="020F0502020204030204" pitchFamily="34" charset="0"/>
                <a:ea typeface="ＭＳ Ｐゴシック" pitchFamily="34" charset="-128"/>
                <a:cs typeface="Calibri" panose="020F0502020204030204" pitchFamily="34" charset="0"/>
              </a:rPr>
              <a:t>w = 30 mm</a:t>
            </a:r>
          </a:p>
          <a:p>
            <a:pPr eaLnBrk="0" hangingPunct="0"/>
            <a:r>
              <a:rPr lang="en-US" sz="2000" b="0" i="0" dirty="0">
                <a:latin typeface="Calibri" panose="020F0502020204030204" pitchFamily="34" charset="0"/>
                <a:ea typeface="ＭＳ Ｐゴシック" pitchFamily="34" charset="-128"/>
                <a:cs typeface="Calibri" panose="020F0502020204030204" pitchFamily="34" charset="0"/>
              </a:rPr>
              <a:t>NI = 1.2 MA</a:t>
            </a:r>
          </a:p>
          <a:p>
            <a:pPr eaLnBrk="0" hangingPunct="0"/>
            <a:r>
              <a:rPr lang="en-US" sz="2000" b="0" i="0" dirty="0">
                <a:solidFill>
                  <a:srgbClr val="969696"/>
                </a:solidFill>
                <a:latin typeface="Calibri" panose="020F0502020204030204" pitchFamily="34" charset="0"/>
                <a:ea typeface="ＭＳ Ｐゴシック" pitchFamily="34" charset="-128"/>
                <a:cs typeface="Calibri" panose="020F0502020204030204" pitchFamily="34" charset="0"/>
              </a:rPr>
              <a:t>P = 14.9 MW/m (if Cu at room temp.)</a:t>
            </a:r>
            <a:endParaRPr lang="en-US" b="0" i="0" dirty="0">
              <a:solidFill>
                <a:srgbClr val="969696"/>
              </a:solidFill>
              <a:latin typeface="Calibri" panose="020F0502020204030204" pitchFamily="34" charset="0"/>
              <a:ea typeface="ＭＳ Ｐゴシック" pitchFamily="34" charset="-128"/>
              <a:cs typeface="Calibri" panose="020F0502020204030204" pitchFamily="34" charset="0"/>
            </a:endParaRPr>
          </a:p>
        </p:txBody>
      </p:sp>
      <p:sp>
        <p:nvSpPr>
          <p:cNvPr id="35" name="Text Box 36"/>
          <p:cNvSpPr txBox="1">
            <a:spLocks noChangeArrowheads="1"/>
          </p:cNvSpPr>
          <p:nvPr/>
        </p:nvSpPr>
        <p:spPr bwMode="auto">
          <a:xfrm>
            <a:off x="5011337" y="5445224"/>
            <a:ext cx="4032000" cy="1631216"/>
          </a:xfrm>
          <a:prstGeom prst="rect">
            <a:avLst/>
          </a:prstGeom>
          <a:noFill/>
          <a:ln w="9525" algn="ctr">
            <a:noFill/>
            <a:miter lim="800000"/>
            <a:headEnd/>
            <a:tailEnd/>
          </a:ln>
        </p:spPr>
        <p:txBody>
          <a:bodyPr wrap="square">
            <a:spAutoFit/>
          </a:bodyPr>
          <a:lstStyle/>
          <a:p>
            <a:pPr eaLnBrk="0" hangingPunct="0"/>
            <a:r>
              <a:rPr lang="en-US" sz="2000" b="0" i="0" dirty="0">
                <a:latin typeface="Calibri" panose="020F0502020204030204" pitchFamily="34" charset="0"/>
                <a:ea typeface="ＭＳ Ｐゴシック" pitchFamily="34" charset="-128"/>
                <a:cs typeface="Calibri" panose="020F0502020204030204" pitchFamily="34" charset="0"/>
              </a:rPr>
              <a:t>j = 40 A/mm</a:t>
            </a:r>
            <a:r>
              <a:rPr lang="en-US" sz="2000" b="0" i="0" baseline="30000" dirty="0">
                <a:latin typeface="Calibri" panose="020F0502020204030204" pitchFamily="34" charset="0"/>
                <a:ea typeface="ＭＳ Ｐゴシック" pitchFamily="34" charset="-128"/>
                <a:cs typeface="Calibri" panose="020F0502020204030204" pitchFamily="34" charset="0"/>
              </a:rPr>
              <a:t>2</a:t>
            </a:r>
          </a:p>
          <a:p>
            <a:pPr eaLnBrk="0" hangingPunct="0"/>
            <a:r>
              <a:rPr lang="en-US" sz="2000" b="0" i="0" dirty="0">
                <a:latin typeface="Calibri" panose="020F0502020204030204" pitchFamily="34" charset="0"/>
                <a:ea typeface="ＭＳ Ｐゴシック" pitchFamily="34" charset="-128"/>
                <a:cs typeface="Calibri" panose="020F0502020204030204" pitchFamily="34" charset="0"/>
              </a:rPr>
              <a:t>w = 300 mm</a:t>
            </a:r>
          </a:p>
          <a:p>
            <a:pPr eaLnBrk="0" hangingPunct="0"/>
            <a:r>
              <a:rPr lang="en-US" sz="2000" b="0" i="0" dirty="0">
                <a:latin typeface="Calibri" panose="020F0502020204030204" pitchFamily="34" charset="0"/>
                <a:ea typeface="ＭＳ Ｐゴシック" pitchFamily="34" charset="-128"/>
                <a:cs typeface="Calibri" panose="020F0502020204030204" pitchFamily="34" charset="0"/>
              </a:rPr>
              <a:t>NI = 4.5 MA</a:t>
            </a:r>
          </a:p>
          <a:p>
            <a:pPr eaLnBrk="0" hangingPunct="0"/>
            <a:r>
              <a:rPr lang="en-US" sz="2000" b="0" i="0" dirty="0">
                <a:solidFill>
                  <a:srgbClr val="969696"/>
                </a:solidFill>
                <a:latin typeface="Calibri" panose="020F0502020204030204" pitchFamily="34" charset="0"/>
                <a:ea typeface="ＭＳ Ｐゴシック" pitchFamily="34" charset="-128"/>
                <a:cs typeface="Calibri" panose="020F0502020204030204" pitchFamily="34" charset="0"/>
              </a:rPr>
              <a:t>P = 6.2 MW/m (if Cu at room temp.)</a:t>
            </a:r>
            <a:endParaRPr lang="en-US" b="0" i="0" dirty="0">
              <a:solidFill>
                <a:srgbClr val="969696"/>
              </a:solidFill>
              <a:latin typeface="Calibri" panose="020F0502020204030204" pitchFamily="34" charset="0"/>
              <a:ea typeface="ＭＳ Ｐゴシック" pitchFamily="34" charset="-128"/>
              <a:cs typeface="Calibri" panose="020F0502020204030204" pitchFamily="34" charset="0"/>
            </a:endParaRPr>
          </a:p>
        </p:txBody>
      </p:sp>
      <p:sp>
        <p:nvSpPr>
          <p:cNvPr id="36" name="Line 20"/>
          <p:cNvSpPr>
            <a:spLocks noChangeShapeType="1"/>
          </p:cNvSpPr>
          <p:nvPr/>
        </p:nvSpPr>
        <p:spPr bwMode="auto">
          <a:xfrm>
            <a:off x="2042194" y="3107853"/>
            <a:ext cx="0" cy="2160000"/>
          </a:xfrm>
          <a:prstGeom prst="line">
            <a:avLst/>
          </a:prstGeom>
          <a:noFill/>
          <a:ln w="9525">
            <a:solidFill>
              <a:srgbClr val="000000"/>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7" name="Line 20"/>
          <p:cNvSpPr>
            <a:spLocks noChangeShapeType="1"/>
          </p:cNvSpPr>
          <p:nvPr/>
        </p:nvSpPr>
        <p:spPr bwMode="auto">
          <a:xfrm>
            <a:off x="2706935" y="3107853"/>
            <a:ext cx="0" cy="2160000"/>
          </a:xfrm>
          <a:prstGeom prst="line">
            <a:avLst/>
          </a:prstGeom>
          <a:noFill/>
          <a:ln w="9525">
            <a:solidFill>
              <a:srgbClr val="000000"/>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8" name="Line 20"/>
          <p:cNvSpPr>
            <a:spLocks noChangeShapeType="1"/>
          </p:cNvSpPr>
          <p:nvPr/>
        </p:nvSpPr>
        <p:spPr bwMode="auto">
          <a:xfrm>
            <a:off x="4819548" y="3107853"/>
            <a:ext cx="0" cy="2160000"/>
          </a:xfrm>
          <a:prstGeom prst="line">
            <a:avLst/>
          </a:prstGeom>
          <a:noFill/>
          <a:ln w="9525">
            <a:solidFill>
              <a:srgbClr val="000000"/>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9" name="Line 20"/>
          <p:cNvSpPr>
            <a:spLocks noChangeShapeType="1"/>
          </p:cNvSpPr>
          <p:nvPr/>
        </p:nvSpPr>
        <p:spPr bwMode="auto">
          <a:xfrm>
            <a:off x="8571109" y="3107853"/>
            <a:ext cx="0" cy="2160000"/>
          </a:xfrm>
          <a:prstGeom prst="line">
            <a:avLst/>
          </a:prstGeom>
          <a:noFill/>
          <a:ln w="9525">
            <a:solidFill>
              <a:srgbClr val="000000"/>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cxnSp>
        <p:nvCxnSpPr>
          <p:cNvPr id="40" name="Straight Connector 39"/>
          <p:cNvCxnSpPr/>
          <p:nvPr/>
        </p:nvCxnSpPr>
        <p:spPr bwMode="auto">
          <a:xfrm>
            <a:off x="2037432" y="5006354"/>
            <a:ext cx="676800" cy="6822"/>
          </a:xfrm>
          <a:prstGeom prst="line">
            <a:avLst/>
          </a:prstGeom>
          <a:solidFill>
            <a:schemeClr val="accent1"/>
          </a:solidFill>
          <a:ln w="12700" cap="flat" cmpd="sng" algn="ctr">
            <a:solidFill>
              <a:schemeClr val="tx1"/>
            </a:solidFill>
            <a:prstDash val="solid"/>
            <a:round/>
            <a:headEnd type="triangle" w="med" len="lg"/>
            <a:tailEnd type="triangle" w="med" len="lg"/>
          </a:ln>
          <a:effectLst/>
        </p:spPr>
      </p:cxnSp>
      <p:sp>
        <p:nvSpPr>
          <p:cNvPr id="41" name="Text Box 36"/>
          <p:cNvSpPr txBox="1">
            <a:spLocks noChangeArrowheads="1"/>
          </p:cNvSpPr>
          <p:nvPr/>
        </p:nvSpPr>
        <p:spPr bwMode="auto">
          <a:xfrm>
            <a:off x="2690285" y="4813121"/>
            <a:ext cx="1044000" cy="400110"/>
          </a:xfrm>
          <a:prstGeom prst="rect">
            <a:avLst/>
          </a:prstGeom>
          <a:no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116 mm</a:t>
            </a:r>
            <a:endParaRPr lang="en-US" b="0" i="0" dirty="0">
              <a:latin typeface="Calibri" panose="020F0502020204030204" pitchFamily="34" charset="0"/>
              <a:ea typeface="ＭＳ Ｐゴシック" pitchFamily="34" charset="-128"/>
              <a:cs typeface="Calibri" panose="020F0502020204030204" pitchFamily="34" charset="0"/>
            </a:endParaRPr>
          </a:p>
        </p:txBody>
      </p:sp>
      <p:cxnSp>
        <p:nvCxnSpPr>
          <p:cNvPr id="42" name="Straight Connector 41"/>
          <p:cNvCxnSpPr/>
          <p:nvPr/>
        </p:nvCxnSpPr>
        <p:spPr bwMode="auto">
          <a:xfrm>
            <a:off x="4804315" y="5013176"/>
            <a:ext cx="3780000" cy="6822"/>
          </a:xfrm>
          <a:prstGeom prst="line">
            <a:avLst/>
          </a:prstGeom>
          <a:solidFill>
            <a:schemeClr val="accent1"/>
          </a:solidFill>
          <a:ln w="12700" cap="flat" cmpd="sng" algn="ctr">
            <a:solidFill>
              <a:schemeClr val="tx1"/>
            </a:solidFill>
            <a:prstDash val="solid"/>
            <a:round/>
            <a:headEnd type="triangle" w="med" len="lg"/>
            <a:tailEnd type="triangle" w="med" len="lg"/>
          </a:ln>
          <a:effectLst/>
        </p:spPr>
      </p:cxnSp>
      <p:sp>
        <p:nvSpPr>
          <p:cNvPr id="43" name="Text Box 36"/>
          <p:cNvSpPr txBox="1">
            <a:spLocks noChangeArrowheads="1"/>
          </p:cNvSpPr>
          <p:nvPr/>
        </p:nvSpPr>
        <p:spPr bwMode="auto">
          <a:xfrm>
            <a:off x="6264304" y="4816202"/>
            <a:ext cx="1044000" cy="400110"/>
          </a:xfrm>
          <a:prstGeom prst="rect">
            <a:avLst/>
          </a:prstGeom>
          <a:solidFill>
            <a:srgbClr val="FFFFFF"/>
          </a:solidFill>
          <a:ln w="9525" algn="ctr">
            <a:noFill/>
            <a:miter lim="800000"/>
            <a:headEnd/>
            <a:tailEnd/>
          </a:ln>
        </p:spPr>
        <p:txBody>
          <a:bodyPr wrap="square">
            <a:spAutoFit/>
          </a:bodyPr>
          <a:lstStyle/>
          <a:p>
            <a:pPr algn="ctr" eaLnBrk="0" hangingPunct="0"/>
            <a:r>
              <a:rPr lang="en-US" sz="2000" b="0" i="0" dirty="0">
                <a:latin typeface="Calibri" panose="020F0502020204030204" pitchFamily="34" charset="0"/>
                <a:ea typeface="ＭＳ Ｐゴシック" pitchFamily="34" charset="-128"/>
                <a:cs typeface="Calibri" panose="020F0502020204030204" pitchFamily="34" charset="0"/>
              </a:rPr>
              <a:t>656 mm</a:t>
            </a:r>
            <a:endParaRPr lang="en-US" b="0" i="0" dirty="0">
              <a:latin typeface="Calibri" panose="020F0502020204030204" pitchFamily="34" charset="0"/>
              <a:ea typeface="ＭＳ Ｐゴシック" pitchFamily="34" charset="-128"/>
              <a:cs typeface="Calibri" panose="020F0502020204030204" pitchFamily="34" charset="0"/>
            </a:endParaRPr>
          </a:p>
        </p:txBody>
      </p:sp>
      <p:sp>
        <p:nvSpPr>
          <p:cNvPr id="44" name="Rectangle 43"/>
          <p:cNvSpPr/>
          <p:nvPr/>
        </p:nvSpPr>
        <p:spPr bwMode="auto">
          <a:xfrm>
            <a:off x="35496" y="1340768"/>
            <a:ext cx="9001000" cy="216024"/>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5" name="Rectangle 44"/>
          <p:cNvSpPr/>
          <p:nvPr/>
        </p:nvSpPr>
        <p:spPr bwMode="auto">
          <a:xfrm>
            <a:off x="4354835" y="1259751"/>
            <a:ext cx="207640" cy="3720063"/>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62571784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the actual coil of the LHC main dipoles (one aperture), showing the position of the superconducting cables</a:t>
            </a:r>
          </a:p>
        </p:txBody>
      </p:sp>
      <p:pic>
        <p:nvPicPr>
          <p:cNvPr id="3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776" y="1479268"/>
            <a:ext cx="3602038" cy="34655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34" name="Rectangle 18"/>
          <p:cNvSpPr>
            <a:spLocks noChangeArrowheads="1"/>
          </p:cNvSpPr>
          <p:nvPr/>
        </p:nvSpPr>
        <p:spPr bwMode="auto">
          <a:xfrm>
            <a:off x="3654326" y="3141008"/>
            <a:ext cx="1548000" cy="360000"/>
          </a:xfrm>
          <a:prstGeom prst="rect">
            <a:avLst/>
          </a:prstGeom>
          <a:solidFill>
            <a:srgbClr val="FFFFFF"/>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square" anchor="ctr">
            <a:spAutoFit/>
          </a:bodyPr>
          <a:lstStyle/>
          <a:p>
            <a:pPr fontAlgn="auto">
              <a:spcBef>
                <a:spcPts val="0"/>
              </a:spcBef>
              <a:spcAft>
                <a:spcPts val="0"/>
              </a:spcAft>
              <a:defRPr/>
            </a:pPr>
            <a:r>
              <a:rPr lang="en-US" sz="2000" b="0" i="0" kern="0" dirty="0">
                <a:solidFill>
                  <a:srgbClr val="000000"/>
                </a:solidFill>
                <a:latin typeface="Calibri" panose="020F0502020204030204" pitchFamily="34" charset="0"/>
                <a:ea typeface="ＭＳ Ｐゴシック" charset="0"/>
                <a:cs typeface="Calibri" panose="020F0502020204030204" pitchFamily="34" charset="0"/>
              </a:rPr>
              <a:t>Magnet bore</a:t>
            </a:r>
          </a:p>
        </p:txBody>
      </p:sp>
      <p:grpSp>
        <p:nvGrpSpPr>
          <p:cNvPr id="35" name="Group 36"/>
          <p:cNvGrpSpPr>
            <a:grpSpLocks/>
          </p:cNvGrpSpPr>
          <p:nvPr/>
        </p:nvGrpSpPr>
        <p:grpSpPr bwMode="auto">
          <a:xfrm>
            <a:off x="3257451" y="4409793"/>
            <a:ext cx="3336925" cy="1654175"/>
            <a:chOff x="710" y="3094"/>
            <a:chExt cx="2102" cy="1042"/>
          </a:xfrm>
        </p:grpSpPr>
        <p:pic>
          <p:nvPicPr>
            <p:cNvPr id="36"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32" y="3888"/>
              <a:ext cx="1680" cy="2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37" name="Group 20"/>
            <p:cNvGrpSpPr>
              <a:grpSpLocks/>
            </p:cNvGrpSpPr>
            <p:nvPr/>
          </p:nvGrpSpPr>
          <p:grpSpPr bwMode="auto">
            <a:xfrm>
              <a:off x="710" y="3094"/>
              <a:ext cx="1843" cy="710"/>
              <a:chOff x="710" y="3094"/>
              <a:chExt cx="1843" cy="710"/>
            </a:xfrm>
          </p:grpSpPr>
          <p:sp>
            <p:nvSpPr>
              <p:cNvPr id="38" name="AutoShape 5"/>
              <p:cNvSpPr>
                <a:spLocks/>
              </p:cNvSpPr>
              <p:nvPr/>
            </p:nvSpPr>
            <p:spPr bwMode="auto">
              <a:xfrm>
                <a:off x="940" y="3552"/>
                <a:ext cx="1613" cy="252"/>
              </a:xfrm>
              <a:prstGeom prst="accentCallout2">
                <a:avLst>
                  <a:gd name="adj1" fmla="val 24491"/>
                  <a:gd name="adj2" fmla="val -2356"/>
                  <a:gd name="adj3" fmla="val 24491"/>
                  <a:gd name="adj4" fmla="val -3634"/>
                  <a:gd name="adj5" fmla="val -101699"/>
                  <a:gd name="adj6" fmla="val -8250"/>
                </a:avLst>
              </a:prstGeom>
              <a:noFill/>
              <a:ln w="9525">
                <a:solidFill>
                  <a:srgbClr val="0000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b="0" i="0" kern="0" dirty="0">
                    <a:solidFill>
                      <a:srgbClr val="000000"/>
                    </a:solidFill>
                    <a:latin typeface="Calibri" panose="020F0502020204030204" pitchFamily="34" charset="0"/>
                    <a:ea typeface="ＭＳ Ｐゴシック" charset="0"/>
                    <a:cs typeface="Calibri" panose="020F0502020204030204" pitchFamily="34" charset="0"/>
                  </a:rPr>
                  <a:t>Superconducting cable</a:t>
                </a:r>
              </a:p>
            </p:txBody>
          </p:sp>
          <p:sp>
            <p:nvSpPr>
              <p:cNvPr id="39" name="Freeform 19"/>
              <p:cNvSpPr>
                <a:spLocks/>
              </p:cNvSpPr>
              <p:nvPr/>
            </p:nvSpPr>
            <p:spPr bwMode="auto">
              <a:xfrm>
                <a:off x="710" y="3094"/>
                <a:ext cx="230" cy="202"/>
              </a:xfrm>
              <a:custGeom>
                <a:avLst/>
                <a:gdLst>
                  <a:gd name="T0" fmla="*/ 216 w 230"/>
                  <a:gd name="T1" fmla="*/ 0 h 202"/>
                  <a:gd name="T2" fmla="*/ 0 w 230"/>
                  <a:gd name="T3" fmla="*/ 178 h 202"/>
                  <a:gd name="T4" fmla="*/ 24 w 230"/>
                  <a:gd name="T5" fmla="*/ 202 h 202"/>
                  <a:gd name="T6" fmla="*/ 230 w 230"/>
                  <a:gd name="T7" fmla="*/ 18 h 202"/>
                  <a:gd name="T8" fmla="*/ 216 w 230"/>
                  <a:gd name="T9" fmla="*/ 0 h 202"/>
                </a:gdLst>
                <a:ahLst/>
                <a:cxnLst>
                  <a:cxn ang="0">
                    <a:pos x="T0" y="T1"/>
                  </a:cxn>
                  <a:cxn ang="0">
                    <a:pos x="T2" y="T3"/>
                  </a:cxn>
                  <a:cxn ang="0">
                    <a:pos x="T4" y="T5"/>
                  </a:cxn>
                  <a:cxn ang="0">
                    <a:pos x="T6" y="T7"/>
                  </a:cxn>
                  <a:cxn ang="0">
                    <a:pos x="T8" y="T9"/>
                  </a:cxn>
                </a:cxnLst>
                <a:rect l="0" t="0" r="r" b="b"/>
                <a:pathLst>
                  <a:path w="230" h="202">
                    <a:moveTo>
                      <a:pt x="216" y="0"/>
                    </a:moveTo>
                    <a:lnTo>
                      <a:pt x="0" y="178"/>
                    </a:lnTo>
                    <a:lnTo>
                      <a:pt x="24" y="202"/>
                    </a:lnTo>
                    <a:lnTo>
                      <a:pt x="230" y="18"/>
                    </a:lnTo>
                    <a:lnTo>
                      <a:pt x="216" y="0"/>
                    </a:lnTo>
                    <a:close/>
                  </a:path>
                </a:pathLst>
              </a:custGeom>
              <a:solidFill>
                <a:srgbClr val="FF0000"/>
              </a:solidFill>
              <a:ln w="9525" cap="flat" cmpd="sng">
                <a:solidFill>
                  <a:srgbClr val="000000"/>
                </a:solidFill>
                <a:prstDash val="solid"/>
                <a:round/>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grpSp>
      </p:grpSp>
      <p:sp>
        <p:nvSpPr>
          <p:cNvPr id="41" name="Freeform 21"/>
          <p:cNvSpPr>
            <a:spLocks/>
          </p:cNvSpPr>
          <p:nvPr/>
        </p:nvSpPr>
        <p:spPr bwMode="auto">
          <a:xfrm>
            <a:off x="5152926" y="3019143"/>
            <a:ext cx="492125" cy="323850"/>
          </a:xfrm>
          <a:custGeom>
            <a:avLst/>
            <a:gdLst>
              <a:gd name="T0" fmla="*/ 0 w 310"/>
              <a:gd name="T1" fmla="*/ 22 h 204"/>
              <a:gd name="T2" fmla="*/ 30 w 310"/>
              <a:gd name="T3" fmla="*/ 204 h 204"/>
              <a:gd name="T4" fmla="*/ 310 w 310"/>
              <a:gd name="T5" fmla="*/ 204 h 204"/>
              <a:gd name="T6" fmla="*/ 280 w 310"/>
              <a:gd name="T7" fmla="*/ 0 h 204"/>
              <a:gd name="T8" fmla="*/ 0 w 310"/>
              <a:gd name="T9" fmla="*/ 22 h 204"/>
            </a:gdLst>
            <a:ahLst/>
            <a:cxnLst>
              <a:cxn ang="0">
                <a:pos x="T0" y="T1"/>
              </a:cxn>
              <a:cxn ang="0">
                <a:pos x="T2" y="T3"/>
              </a:cxn>
              <a:cxn ang="0">
                <a:pos x="T4" y="T5"/>
              </a:cxn>
              <a:cxn ang="0">
                <a:pos x="T6" y="T7"/>
              </a:cxn>
              <a:cxn ang="0">
                <a:pos x="T8" y="T9"/>
              </a:cxn>
            </a:cxnLst>
            <a:rect l="0" t="0" r="r" b="b"/>
            <a:pathLst>
              <a:path w="310" h="204">
                <a:moveTo>
                  <a:pt x="0" y="22"/>
                </a:moveTo>
                <a:lnTo>
                  <a:pt x="30" y="204"/>
                </a:lnTo>
                <a:lnTo>
                  <a:pt x="310" y="204"/>
                </a:lnTo>
                <a:lnTo>
                  <a:pt x="280" y="0"/>
                </a:lnTo>
                <a:lnTo>
                  <a:pt x="0" y="22"/>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2" name="Freeform 22"/>
          <p:cNvSpPr>
            <a:spLocks/>
          </p:cNvSpPr>
          <p:nvPr/>
        </p:nvSpPr>
        <p:spPr bwMode="auto">
          <a:xfrm>
            <a:off x="4984651" y="2565118"/>
            <a:ext cx="558800" cy="473075"/>
          </a:xfrm>
          <a:custGeom>
            <a:avLst/>
            <a:gdLst>
              <a:gd name="T0" fmla="*/ 0 w 352"/>
              <a:gd name="T1" fmla="*/ 138 h 298"/>
              <a:gd name="T2" fmla="*/ 96 w 352"/>
              <a:gd name="T3" fmla="*/ 298 h 298"/>
              <a:gd name="T4" fmla="*/ 352 w 352"/>
              <a:gd name="T5" fmla="*/ 182 h 298"/>
              <a:gd name="T6" fmla="*/ 250 w 352"/>
              <a:gd name="T7" fmla="*/ 0 h 298"/>
              <a:gd name="T8" fmla="*/ 0 w 352"/>
              <a:gd name="T9" fmla="*/ 138 h 298"/>
            </a:gdLst>
            <a:ahLst/>
            <a:cxnLst>
              <a:cxn ang="0">
                <a:pos x="T0" y="T1"/>
              </a:cxn>
              <a:cxn ang="0">
                <a:pos x="T2" y="T3"/>
              </a:cxn>
              <a:cxn ang="0">
                <a:pos x="T4" y="T5"/>
              </a:cxn>
              <a:cxn ang="0">
                <a:pos x="T6" y="T7"/>
              </a:cxn>
              <a:cxn ang="0">
                <a:pos x="T8" y="T9"/>
              </a:cxn>
            </a:cxnLst>
            <a:rect l="0" t="0" r="r" b="b"/>
            <a:pathLst>
              <a:path w="352" h="298">
                <a:moveTo>
                  <a:pt x="0" y="138"/>
                </a:moveTo>
                <a:lnTo>
                  <a:pt x="96" y="298"/>
                </a:lnTo>
                <a:lnTo>
                  <a:pt x="352" y="182"/>
                </a:lnTo>
                <a:lnTo>
                  <a:pt x="250" y="0"/>
                </a:lnTo>
                <a:lnTo>
                  <a:pt x="0" y="138"/>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3" name="Freeform 23"/>
          <p:cNvSpPr>
            <a:spLocks/>
          </p:cNvSpPr>
          <p:nvPr/>
        </p:nvSpPr>
        <p:spPr bwMode="auto">
          <a:xfrm>
            <a:off x="4790976" y="2282543"/>
            <a:ext cx="428625" cy="463550"/>
          </a:xfrm>
          <a:custGeom>
            <a:avLst/>
            <a:gdLst>
              <a:gd name="T0" fmla="*/ 0 w 270"/>
              <a:gd name="T1" fmla="*/ 218 h 292"/>
              <a:gd name="T2" fmla="*/ 82 w 270"/>
              <a:gd name="T3" fmla="*/ 292 h 292"/>
              <a:gd name="T4" fmla="*/ 270 w 270"/>
              <a:gd name="T5" fmla="*/ 74 h 292"/>
              <a:gd name="T6" fmla="*/ 174 w 270"/>
              <a:gd name="T7" fmla="*/ 0 h 292"/>
              <a:gd name="T8" fmla="*/ 0 w 270"/>
              <a:gd name="T9" fmla="*/ 218 h 292"/>
            </a:gdLst>
            <a:ahLst/>
            <a:cxnLst>
              <a:cxn ang="0">
                <a:pos x="T0" y="T1"/>
              </a:cxn>
              <a:cxn ang="0">
                <a:pos x="T2" y="T3"/>
              </a:cxn>
              <a:cxn ang="0">
                <a:pos x="T4" y="T5"/>
              </a:cxn>
              <a:cxn ang="0">
                <a:pos x="T6" y="T7"/>
              </a:cxn>
              <a:cxn ang="0">
                <a:pos x="T8" y="T9"/>
              </a:cxn>
            </a:cxnLst>
            <a:rect l="0" t="0" r="r" b="b"/>
            <a:pathLst>
              <a:path w="270" h="292">
                <a:moveTo>
                  <a:pt x="0" y="218"/>
                </a:moveTo>
                <a:lnTo>
                  <a:pt x="82" y="292"/>
                </a:lnTo>
                <a:lnTo>
                  <a:pt x="270" y="74"/>
                </a:lnTo>
                <a:lnTo>
                  <a:pt x="174" y="0"/>
                </a:lnTo>
                <a:lnTo>
                  <a:pt x="0" y="218"/>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4" name="Freeform 24"/>
          <p:cNvSpPr>
            <a:spLocks/>
          </p:cNvSpPr>
          <p:nvPr/>
        </p:nvSpPr>
        <p:spPr bwMode="auto">
          <a:xfrm>
            <a:off x="4587776" y="2130143"/>
            <a:ext cx="263525" cy="460375"/>
          </a:xfrm>
          <a:custGeom>
            <a:avLst/>
            <a:gdLst>
              <a:gd name="T0" fmla="*/ 0 w 166"/>
              <a:gd name="T1" fmla="*/ 268 h 290"/>
              <a:gd name="T2" fmla="*/ 64 w 166"/>
              <a:gd name="T3" fmla="*/ 290 h 290"/>
              <a:gd name="T4" fmla="*/ 166 w 166"/>
              <a:gd name="T5" fmla="*/ 26 h 290"/>
              <a:gd name="T6" fmla="*/ 88 w 166"/>
              <a:gd name="T7" fmla="*/ 0 h 290"/>
              <a:gd name="T8" fmla="*/ 0 w 166"/>
              <a:gd name="T9" fmla="*/ 268 h 290"/>
            </a:gdLst>
            <a:ahLst/>
            <a:cxnLst>
              <a:cxn ang="0">
                <a:pos x="T0" y="T1"/>
              </a:cxn>
              <a:cxn ang="0">
                <a:pos x="T2" y="T3"/>
              </a:cxn>
              <a:cxn ang="0">
                <a:pos x="T4" y="T5"/>
              </a:cxn>
              <a:cxn ang="0">
                <a:pos x="T6" y="T7"/>
              </a:cxn>
              <a:cxn ang="0">
                <a:pos x="T8" y="T9"/>
              </a:cxn>
            </a:cxnLst>
            <a:rect l="0" t="0" r="r" b="b"/>
            <a:pathLst>
              <a:path w="166" h="290">
                <a:moveTo>
                  <a:pt x="0" y="268"/>
                </a:moveTo>
                <a:lnTo>
                  <a:pt x="64" y="290"/>
                </a:lnTo>
                <a:lnTo>
                  <a:pt x="166" y="26"/>
                </a:lnTo>
                <a:lnTo>
                  <a:pt x="88" y="0"/>
                </a:lnTo>
                <a:lnTo>
                  <a:pt x="0" y="268"/>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5" name="Freeform 26"/>
          <p:cNvSpPr>
            <a:spLocks/>
          </p:cNvSpPr>
          <p:nvPr/>
        </p:nvSpPr>
        <p:spPr bwMode="auto">
          <a:xfrm>
            <a:off x="5594251" y="2847693"/>
            <a:ext cx="520700" cy="495300"/>
          </a:xfrm>
          <a:custGeom>
            <a:avLst/>
            <a:gdLst>
              <a:gd name="T0" fmla="*/ 0 w 328"/>
              <a:gd name="T1" fmla="*/ 46 h 312"/>
              <a:gd name="T2" fmla="*/ 34 w 328"/>
              <a:gd name="T3" fmla="*/ 180 h 312"/>
              <a:gd name="T4" fmla="*/ 48 w 328"/>
              <a:gd name="T5" fmla="*/ 310 h 312"/>
              <a:gd name="T6" fmla="*/ 328 w 328"/>
              <a:gd name="T7" fmla="*/ 312 h 312"/>
              <a:gd name="T8" fmla="*/ 318 w 328"/>
              <a:gd name="T9" fmla="*/ 174 h 312"/>
              <a:gd name="T10" fmla="*/ 280 w 328"/>
              <a:gd name="T11" fmla="*/ 0 h 312"/>
              <a:gd name="T12" fmla="*/ 0 w 328"/>
              <a:gd name="T13" fmla="*/ 46 h 312"/>
            </a:gdLst>
            <a:ahLst/>
            <a:cxnLst>
              <a:cxn ang="0">
                <a:pos x="T0" y="T1"/>
              </a:cxn>
              <a:cxn ang="0">
                <a:pos x="T2" y="T3"/>
              </a:cxn>
              <a:cxn ang="0">
                <a:pos x="T4" y="T5"/>
              </a:cxn>
              <a:cxn ang="0">
                <a:pos x="T6" y="T7"/>
              </a:cxn>
              <a:cxn ang="0">
                <a:pos x="T8" y="T9"/>
              </a:cxn>
              <a:cxn ang="0">
                <a:pos x="T10" y="T11"/>
              </a:cxn>
              <a:cxn ang="0">
                <a:pos x="T12" y="T13"/>
              </a:cxn>
            </a:cxnLst>
            <a:rect l="0" t="0" r="r" b="b"/>
            <a:pathLst>
              <a:path w="328" h="312">
                <a:moveTo>
                  <a:pt x="0" y="46"/>
                </a:moveTo>
                <a:lnTo>
                  <a:pt x="34" y="180"/>
                </a:lnTo>
                <a:lnTo>
                  <a:pt x="48" y="310"/>
                </a:lnTo>
                <a:lnTo>
                  <a:pt x="328" y="312"/>
                </a:lnTo>
                <a:lnTo>
                  <a:pt x="318" y="174"/>
                </a:lnTo>
                <a:lnTo>
                  <a:pt x="280" y="0"/>
                </a:lnTo>
                <a:lnTo>
                  <a:pt x="0" y="46"/>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6" name="Freeform 28"/>
          <p:cNvSpPr>
            <a:spLocks/>
          </p:cNvSpPr>
          <p:nvPr/>
        </p:nvSpPr>
        <p:spPr bwMode="auto">
          <a:xfrm>
            <a:off x="5105301" y="1980918"/>
            <a:ext cx="866775" cy="873125"/>
          </a:xfrm>
          <a:custGeom>
            <a:avLst/>
            <a:gdLst>
              <a:gd name="T0" fmla="*/ 292 w 546"/>
              <a:gd name="T1" fmla="*/ 550 h 550"/>
              <a:gd name="T2" fmla="*/ 546 w 546"/>
              <a:gd name="T3" fmla="*/ 430 h 550"/>
              <a:gd name="T4" fmla="*/ 446 w 546"/>
              <a:gd name="T5" fmla="*/ 246 h 550"/>
              <a:gd name="T6" fmla="*/ 314 w 546"/>
              <a:gd name="T7" fmla="*/ 90 h 550"/>
              <a:gd name="T8" fmla="*/ 214 w 546"/>
              <a:gd name="T9" fmla="*/ 0 h 550"/>
              <a:gd name="T10" fmla="*/ 0 w 546"/>
              <a:gd name="T11" fmla="*/ 182 h 550"/>
              <a:gd name="T12" fmla="*/ 112 w 546"/>
              <a:gd name="T13" fmla="*/ 284 h 550"/>
              <a:gd name="T14" fmla="*/ 216 w 546"/>
              <a:gd name="T15" fmla="*/ 410 h 550"/>
              <a:gd name="T16" fmla="*/ 292 w 546"/>
              <a:gd name="T17" fmla="*/ 55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6" h="550">
                <a:moveTo>
                  <a:pt x="292" y="550"/>
                </a:moveTo>
                <a:lnTo>
                  <a:pt x="546" y="430"/>
                </a:lnTo>
                <a:lnTo>
                  <a:pt x="446" y="246"/>
                </a:lnTo>
                <a:lnTo>
                  <a:pt x="314" y="90"/>
                </a:lnTo>
                <a:lnTo>
                  <a:pt x="214" y="0"/>
                </a:lnTo>
                <a:lnTo>
                  <a:pt x="0" y="182"/>
                </a:lnTo>
                <a:lnTo>
                  <a:pt x="112" y="284"/>
                </a:lnTo>
                <a:lnTo>
                  <a:pt x="216" y="410"/>
                </a:lnTo>
                <a:lnTo>
                  <a:pt x="292" y="550"/>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7" name="AutoShape 8"/>
          <p:cNvSpPr>
            <a:spLocks/>
          </p:cNvSpPr>
          <p:nvPr/>
        </p:nvSpPr>
        <p:spPr bwMode="auto">
          <a:xfrm>
            <a:off x="6372200" y="2049181"/>
            <a:ext cx="1403350" cy="400050"/>
          </a:xfrm>
          <a:prstGeom prst="accentCallout2">
            <a:avLst>
              <a:gd name="adj1" fmla="val 13741"/>
              <a:gd name="adj2" fmla="val -5431"/>
              <a:gd name="adj3" fmla="val 13741"/>
              <a:gd name="adj4" fmla="val -22060"/>
              <a:gd name="adj5" fmla="val 82824"/>
              <a:gd name="adj6" fmla="val -72398"/>
            </a:avLst>
          </a:prstGeom>
          <a:noFill/>
          <a:ln w="9525">
            <a:solidFill>
              <a:srgbClr val="0000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Coil blocks</a:t>
            </a:r>
          </a:p>
        </p:txBody>
      </p:sp>
      <p:grpSp>
        <p:nvGrpSpPr>
          <p:cNvPr id="49" name="Group 34"/>
          <p:cNvGrpSpPr>
            <a:grpSpLocks/>
          </p:cNvGrpSpPr>
          <p:nvPr/>
        </p:nvGrpSpPr>
        <p:grpSpPr bwMode="auto">
          <a:xfrm>
            <a:off x="4683026" y="3644622"/>
            <a:ext cx="1352550" cy="882651"/>
            <a:chOff x="1608" y="2612"/>
            <a:chExt cx="852" cy="556"/>
          </a:xfrm>
        </p:grpSpPr>
        <p:sp>
          <p:nvSpPr>
            <p:cNvPr id="51" name="Freeform 30"/>
            <p:cNvSpPr>
              <a:spLocks/>
            </p:cNvSpPr>
            <p:nvPr/>
          </p:nvSpPr>
          <p:spPr bwMode="auto">
            <a:xfrm>
              <a:off x="1896" y="2612"/>
              <a:ext cx="286" cy="128"/>
            </a:xfrm>
            <a:custGeom>
              <a:avLst/>
              <a:gdLst>
                <a:gd name="T0" fmla="*/ 6 w 286"/>
                <a:gd name="T1" fmla="*/ 0 h 128"/>
                <a:gd name="T2" fmla="*/ 0 w 286"/>
                <a:gd name="T3" fmla="*/ 14 h 128"/>
                <a:gd name="T4" fmla="*/ 254 w 286"/>
                <a:gd name="T5" fmla="*/ 128 h 128"/>
                <a:gd name="T6" fmla="*/ 286 w 286"/>
                <a:gd name="T7" fmla="*/ 30 h 128"/>
                <a:gd name="T8" fmla="*/ 6 w 286"/>
                <a:gd name="T9" fmla="*/ 0 h 128"/>
              </a:gdLst>
              <a:ahLst/>
              <a:cxnLst>
                <a:cxn ang="0">
                  <a:pos x="T0" y="T1"/>
                </a:cxn>
                <a:cxn ang="0">
                  <a:pos x="T2" y="T3"/>
                </a:cxn>
                <a:cxn ang="0">
                  <a:pos x="T4" y="T5"/>
                </a:cxn>
                <a:cxn ang="0">
                  <a:pos x="T6" y="T7"/>
                </a:cxn>
                <a:cxn ang="0">
                  <a:pos x="T8" y="T9"/>
                </a:cxn>
              </a:cxnLst>
              <a:rect l="0" t="0" r="r" b="b"/>
              <a:pathLst>
                <a:path w="286" h="128">
                  <a:moveTo>
                    <a:pt x="6" y="0"/>
                  </a:moveTo>
                  <a:lnTo>
                    <a:pt x="0" y="14"/>
                  </a:lnTo>
                  <a:lnTo>
                    <a:pt x="254" y="128"/>
                  </a:lnTo>
                  <a:lnTo>
                    <a:pt x="286" y="30"/>
                  </a:lnTo>
                  <a:lnTo>
                    <a:pt x="6" y="0"/>
                  </a:lnTo>
                  <a:close/>
                </a:path>
              </a:pathLst>
            </a:custGeom>
            <a:solidFill>
              <a:srgbClr val="00E4A8"/>
            </a:solidFill>
            <a:ln w="9525" cap="flat" cmpd="sng">
              <a:solidFill>
                <a:srgbClr val="000000"/>
              </a:solidFill>
              <a:prstDash val="solid"/>
              <a:round/>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2" name="Freeform 31"/>
            <p:cNvSpPr>
              <a:spLocks/>
            </p:cNvSpPr>
            <p:nvPr/>
          </p:nvSpPr>
          <p:spPr bwMode="auto">
            <a:xfrm>
              <a:off x="1758" y="2780"/>
              <a:ext cx="286" cy="242"/>
            </a:xfrm>
            <a:custGeom>
              <a:avLst/>
              <a:gdLst>
                <a:gd name="T0" fmla="*/ 42 w 286"/>
                <a:gd name="T1" fmla="*/ 0 h 242"/>
                <a:gd name="T2" fmla="*/ 0 w 286"/>
                <a:gd name="T3" fmla="*/ 32 h 242"/>
                <a:gd name="T4" fmla="*/ 190 w 286"/>
                <a:gd name="T5" fmla="*/ 242 h 242"/>
                <a:gd name="T6" fmla="*/ 286 w 286"/>
                <a:gd name="T7" fmla="*/ 142 h 242"/>
                <a:gd name="T8" fmla="*/ 42 w 286"/>
                <a:gd name="T9" fmla="*/ 0 h 242"/>
              </a:gdLst>
              <a:ahLst/>
              <a:cxnLst>
                <a:cxn ang="0">
                  <a:pos x="T0" y="T1"/>
                </a:cxn>
                <a:cxn ang="0">
                  <a:pos x="T2" y="T3"/>
                </a:cxn>
                <a:cxn ang="0">
                  <a:pos x="T4" y="T5"/>
                </a:cxn>
                <a:cxn ang="0">
                  <a:pos x="T6" y="T7"/>
                </a:cxn>
                <a:cxn ang="0">
                  <a:pos x="T8" y="T9"/>
                </a:cxn>
              </a:cxnLst>
              <a:rect l="0" t="0" r="r" b="b"/>
              <a:pathLst>
                <a:path w="286" h="242">
                  <a:moveTo>
                    <a:pt x="42" y="0"/>
                  </a:moveTo>
                  <a:lnTo>
                    <a:pt x="0" y="32"/>
                  </a:lnTo>
                  <a:lnTo>
                    <a:pt x="190" y="242"/>
                  </a:lnTo>
                  <a:lnTo>
                    <a:pt x="286" y="142"/>
                  </a:lnTo>
                  <a:lnTo>
                    <a:pt x="42" y="0"/>
                  </a:lnTo>
                  <a:close/>
                </a:path>
              </a:pathLst>
            </a:custGeom>
            <a:solidFill>
              <a:srgbClr val="00E4A8"/>
            </a:solidFill>
            <a:ln w="9525" cap="flat" cmpd="sng">
              <a:solidFill>
                <a:srgbClr val="000000"/>
              </a:solidFill>
              <a:prstDash val="solid"/>
              <a:round/>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3" name="Freeform 32"/>
            <p:cNvSpPr>
              <a:spLocks/>
            </p:cNvSpPr>
            <p:nvPr/>
          </p:nvSpPr>
          <p:spPr bwMode="auto">
            <a:xfrm>
              <a:off x="1608" y="2880"/>
              <a:ext cx="242" cy="288"/>
            </a:xfrm>
            <a:custGeom>
              <a:avLst/>
              <a:gdLst>
                <a:gd name="T0" fmla="*/ 68 w 242"/>
                <a:gd name="T1" fmla="*/ 0 h 288"/>
                <a:gd name="T2" fmla="*/ 0 w 242"/>
                <a:gd name="T3" fmla="*/ 32 h 288"/>
                <a:gd name="T4" fmla="*/ 108 w 242"/>
                <a:gd name="T5" fmla="*/ 288 h 288"/>
                <a:gd name="T6" fmla="*/ 242 w 242"/>
                <a:gd name="T7" fmla="*/ 218 h 288"/>
                <a:gd name="T8" fmla="*/ 68 w 242"/>
                <a:gd name="T9" fmla="*/ 0 h 288"/>
              </a:gdLst>
              <a:ahLst/>
              <a:cxnLst>
                <a:cxn ang="0">
                  <a:pos x="T0" y="T1"/>
                </a:cxn>
                <a:cxn ang="0">
                  <a:pos x="T2" y="T3"/>
                </a:cxn>
                <a:cxn ang="0">
                  <a:pos x="T4" y="T5"/>
                </a:cxn>
                <a:cxn ang="0">
                  <a:pos x="T6" y="T7"/>
                </a:cxn>
                <a:cxn ang="0">
                  <a:pos x="T8" y="T9"/>
                </a:cxn>
              </a:cxnLst>
              <a:rect l="0" t="0" r="r" b="b"/>
              <a:pathLst>
                <a:path w="242" h="288">
                  <a:moveTo>
                    <a:pt x="68" y="0"/>
                  </a:moveTo>
                  <a:lnTo>
                    <a:pt x="0" y="32"/>
                  </a:lnTo>
                  <a:lnTo>
                    <a:pt x="108" y="288"/>
                  </a:lnTo>
                  <a:lnTo>
                    <a:pt x="242" y="218"/>
                  </a:lnTo>
                  <a:lnTo>
                    <a:pt x="68" y="0"/>
                  </a:lnTo>
                  <a:close/>
                </a:path>
              </a:pathLst>
            </a:custGeom>
            <a:solidFill>
              <a:srgbClr val="00E4A8"/>
            </a:solidFill>
            <a:ln w="9525" cap="flat" cmpd="sng">
              <a:solidFill>
                <a:srgbClr val="000000"/>
              </a:solidFill>
              <a:prstDash val="solid"/>
              <a:round/>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4" name="Freeform 33"/>
            <p:cNvSpPr>
              <a:spLocks/>
            </p:cNvSpPr>
            <p:nvPr/>
          </p:nvSpPr>
          <p:spPr bwMode="auto">
            <a:xfrm>
              <a:off x="2170" y="2694"/>
              <a:ext cx="290" cy="164"/>
            </a:xfrm>
            <a:custGeom>
              <a:avLst/>
              <a:gdLst>
                <a:gd name="T0" fmla="*/ 14 w 290"/>
                <a:gd name="T1" fmla="*/ 0 h 164"/>
                <a:gd name="T2" fmla="*/ 0 w 290"/>
                <a:gd name="T3" fmla="*/ 38 h 164"/>
                <a:gd name="T4" fmla="*/ 252 w 290"/>
                <a:gd name="T5" fmla="*/ 164 h 164"/>
                <a:gd name="T6" fmla="*/ 290 w 290"/>
                <a:gd name="T7" fmla="*/ 44 h 164"/>
                <a:gd name="T8" fmla="*/ 14 w 290"/>
                <a:gd name="T9" fmla="*/ 0 h 164"/>
              </a:gdLst>
              <a:ahLst/>
              <a:cxnLst>
                <a:cxn ang="0">
                  <a:pos x="T0" y="T1"/>
                </a:cxn>
                <a:cxn ang="0">
                  <a:pos x="T2" y="T3"/>
                </a:cxn>
                <a:cxn ang="0">
                  <a:pos x="T4" y="T5"/>
                </a:cxn>
                <a:cxn ang="0">
                  <a:pos x="T6" y="T7"/>
                </a:cxn>
                <a:cxn ang="0">
                  <a:pos x="T8" y="T9"/>
                </a:cxn>
              </a:cxnLst>
              <a:rect l="0" t="0" r="r" b="b"/>
              <a:pathLst>
                <a:path w="290" h="164">
                  <a:moveTo>
                    <a:pt x="14" y="0"/>
                  </a:moveTo>
                  <a:lnTo>
                    <a:pt x="0" y="38"/>
                  </a:lnTo>
                  <a:lnTo>
                    <a:pt x="252" y="164"/>
                  </a:lnTo>
                  <a:lnTo>
                    <a:pt x="290" y="44"/>
                  </a:lnTo>
                  <a:lnTo>
                    <a:pt x="14" y="0"/>
                  </a:lnTo>
                  <a:close/>
                </a:path>
              </a:pathLst>
            </a:custGeom>
            <a:solidFill>
              <a:srgbClr val="00E4A8"/>
            </a:solidFill>
            <a:ln w="9525" cap="flat" cmpd="sng">
              <a:solidFill>
                <a:srgbClr val="000000"/>
              </a:solidFill>
              <a:prstDash val="solid"/>
              <a:round/>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grpSp>
      <p:sp>
        <p:nvSpPr>
          <p:cNvPr id="50" name="AutoShape 7"/>
          <p:cNvSpPr>
            <a:spLocks/>
          </p:cNvSpPr>
          <p:nvPr/>
        </p:nvSpPr>
        <p:spPr bwMode="auto">
          <a:xfrm>
            <a:off x="6448400" y="4485998"/>
            <a:ext cx="989373" cy="400110"/>
          </a:xfrm>
          <a:prstGeom prst="accentCallout2">
            <a:avLst>
              <a:gd name="adj1" fmla="val 24491"/>
              <a:gd name="adj2" fmla="val -6153"/>
              <a:gd name="adj3" fmla="val 24491"/>
              <a:gd name="adj4" fmla="val -25255"/>
              <a:gd name="adj5" fmla="val -161565"/>
              <a:gd name="adj6" fmla="val -80639"/>
            </a:avLst>
          </a:prstGeom>
          <a:noFill/>
          <a:ln w="9525">
            <a:solidFill>
              <a:srgbClr val="0000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spAutoFit/>
          </a:bodyPr>
          <a:lstStyle/>
          <a:p>
            <a:pPr fontAlgn="auto">
              <a:spcBef>
                <a:spcPts val="0"/>
              </a:spcBef>
              <a:spcAft>
                <a:spcPts val="0"/>
              </a:spcAft>
              <a:defRPr/>
            </a:pPr>
            <a:r>
              <a:rPr lang="en-US" sz="2000" b="0" i="0" kern="0" dirty="0">
                <a:solidFill>
                  <a:srgbClr val="000000"/>
                </a:solidFill>
                <a:latin typeface="Calibri" panose="020F0502020204030204" pitchFamily="34" charset="0"/>
                <a:ea typeface="ＭＳ Ｐゴシック" charset="0"/>
                <a:cs typeface="Calibri" panose="020F0502020204030204" pitchFamily="34" charset="0"/>
              </a:rPr>
              <a:t>Spacers</a:t>
            </a:r>
          </a:p>
        </p:txBody>
      </p:sp>
      <p:sp>
        <p:nvSpPr>
          <p:cNvPr id="3" name="Rectangle 2"/>
          <p:cNvSpPr/>
          <p:nvPr/>
        </p:nvSpPr>
        <p:spPr bwMode="auto">
          <a:xfrm>
            <a:off x="2411760" y="1412776"/>
            <a:ext cx="1728192" cy="2880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93625363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GB" sz="2800" b="0" i="0" kern="0" dirty="0">
                <a:solidFill>
                  <a:srgbClr val="0033CC"/>
                </a:solidFill>
                <a:latin typeface="Calibri" panose="020F0502020204030204" pitchFamily="34" charset="0"/>
                <a:cs typeface="Calibri" panose="020F0502020204030204" pitchFamily="34" charset="0"/>
              </a:rPr>
              <a:t>Around the coils, iron is used to close the magnetic circuit</a:t>
            </a:r>
          </a:p>
        </p:txBody>
      </p:sp>
      <p:pic>
        <p:nvPicPr>
          <p:cNvPr id="27" name="Picture 26" descr="Screen shot 2011-12-05 at 10.49.4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5790" y="1609220"/>
            <a:ext cx="5442554" cy="4340060"/>
          </a:xfrm>
          <a:prstGeom prst="rect">
            <a:avLst/>
          </a:prstGeom>
        </p:spPr>
      </p:pic>
      <p:sp>
        <p:nvSpPr>
          <p:cNvPr id="30" name="AutoShape 8"/>
          <p:cNvSpPr>
            <a:spLocks/>
          </p:cNvSpPr>
          <p:nvPr/>
        </p:nvSpPr>
        <p:spPr bwMode="auto">
          <a:xfrm>
            <a:off x="332573" y="1463824"/>
            <a:ext cx="2057400" cy="762000"/>
          </a:xfrm>
          <a:prstGeom prst="accentCallout2">
            <a:avLst>
              <a:gd name="adj1" fmla="val 28483"/>
              <a:gd name="adj2" fmla="val 96214"/>
              <a:gd name="adj3" fmla="val 28483"/>
              <a:gd name="adj4" fmla="val 127008"/>
              <a:gd name="adj5" fmla="val 214464"/>
              <a:gd name="adj6" fmla="val 166433"/>
            </a:avLst>
          </a:prstGeom>
          <a:noFill/>
          <a:ln w="9525">
            <a:solidFill>
              <a:srgbClr val="0000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defRPr/>
            </a:pPr>
            <a:r>
              <a:rPr lang="en-US" sz="2000" b="0" i="0" kern="0" dirty="0">
                <a:solidFill>
                  <a:srgbClr val="000000"/>
                </a:solidFill>
                <a:latin typeface="Calibri" panose="020F0502020204030204" pitchFamily="34" charset="0"/>
                <a:ea typeface="ＭＳ Ｐゴシック" charset="0"/>
                <a:cs typeface="Calibri" panose="020F0502020204030204" pitchFamily="34" charset="0"/>
              </a:rPr>
              <a:t>gap between coil and yoke</a:t>
            </a:r>
          </a:p>
        </p:txBody>
      </p:sp>
      <p:sp>
        <p:nvSpPr>
          <p:cNvPr id="31" name="AutoShape 8"/>
          <p:cNvSpPr>
            <a:spLocks/>
          </p:cNvSpPr>
          <p:nvPr/>
        </p:nvSpPr>
        <p:spPr bwMode="auto">
          <a:xfrm>
            <a:off x="1742197" y="5137612"/>
            <a:ext cx="831446" cy="576064"/>
          </a:xfrm>
          <a:prstGeom prst="accentCallout2">
            <a:avLst>
              <a:gd name="adj1" fmla="val 15000"/>
              <a:gd name="adj2" fmla="val 103704"/>
              <a:gd name="adj3" fmla="val 15000"/>
              <a:gd name="adj4" fmla="val 144986"/>
              <a:gd name="adj5" fmla="val -204010"/>
              <a:gd name="adj6" fmla="val 249376"/>
            </a:avLst>
          </a:prstGeom>
          <a:noFill/>
          <a:ln w="9525">
            <a:solidFill>
              <a:srgbClr val="0000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lgn="r" fontAlgn="auto">
              <a:spcBef>
                <a:spcPts val="0"/>
              </a:spcBef>
              <a:spcAft>
                <a:spcPts val="0"/>
              </a:spcAft>
              <a:defRPr/>
            </a:pPr>
            <a:r>
              <a:rPr lang="en-US" sz="2000" b="0" i="0" kern="0" dirty="0">
                <a:solidFill>
                  <a:srgbClr val="000000"/>
                </a:solidFill>
                <a:latin typeface="Calibri" panose="020F0502020204030204" pitchFamily="34" charset="0"/>
                <a:ea typeface="ＭＳ Ｐゴシック" charset="0"/>
                <a:cs typeface="Calibri" panose="020F0502020204030204" pitchFamily="34" charset="0"/>
              </a:rPr>
              <a:t>coil</a:t>
            </a:r>
          </a:p>
        </p:txBody>
      </p:sp>
      <p:grpSp>
        <p:nvGrpSpPr>
          <p:cNvPr id="35" name="Group 34"/>
          <p:cNvGrpSpPr/>
          <p:nvPr/>
        </p:nvGrpSpPr>
        <p:grpSpPr>
          <a:xfrm>
            <a:off x="3456969" y="3248718"/>
            <a:ext cx="1185332" cy="1071032"/>
            <a:chOff x="3009900" y="2980266"/>
            <a:chExt cx="1185332" cy="1071032"/>
          </a:xfrm>
        </p:grpSpPr>
        <p:grpSp>
          <p:nvGrpSpPr>
            <p:cNvPr id="36" name="Group 35"/>
            <p:cNvGrpSpPr/>
            <p:nvPr/>
          </p:nvGrpSpPr>
          <p:grpSpPr>
            <a:xfrm>
              <a:off x="3009900" y="2980266"/>
              <a:ext cx="1181100" cy="1071032"/>
              <a:chOff x="3009900" y="2980267"/>
              <a:chExt cx="1181100" cy="1071032"/>
            </a:xfrm>
          </p:grpSpPr>
          <p:sp>
            <p:nvSpPr>
              <p:cNvPr id="40" name="Block Arc 39"/>
              <p:cNvSpPr/>
              <p:nvPr/>
            </p:nvSpPr>
            <p:spPr>
              <a:xfrm rot="16200000">
                <a:off x="3228759" y="3082980"/>
                <a:ext cx="756086" cy="855131"/>
              </a:xfrm>
              <a:prstGeom prst="blockArc">
                <a:avLst>
                  <a:gd name="adj1" fmla="val 12141967"/>
                  <a:gd name="adj2" fmla="val 20438574"/>
                  <a:gd name="adj3" fmla="val 19526"/>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a:ea typeface="ＭＳ Ｐゴシック"/>
                  <a:cs typeface="+mn-cs"/>
                </a:endParaRPr>
              </a:p>
            </p:txBody>
          </p:sp>
          <p:sp>
            <p:nvSpPr>
              <p:cNvPr id="41" name="Block Arc 40"/>
              <p:cNvSpPr/>
              <p:nvPr/>
            </p:nvSpPr>
            <p:spPr>
              <a:xfrm rot="16200000">
                <a:off x="3064934" y="2925233"/>
                <a:ext cx="1071032" cy="1181100"/>
              </a:xfrm>
              <a:prstGeom prst="blockArc">
                <a:avLst>
                  <a:gd name="adj1" fmla="val 13397973"/>
                  <a:gd name="adj2" fmla="val 18891911"/>
                  <a:gd name="adj3" fmla="val 14748"/>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a:ea typeface="ＭＳ Ｐゴシック"/>
                  <a:cs typeface="+mn-cs"/>
                </a:endParaRPr>
              </a:p>
            </p:txBody>
          </p:sp>
        </p:grpSp>
        <p:grpSp>
          <p:nvGrpSpPr>
            <p:cNvPr id="37" name="Group 36"/>
            <p:cNvGrpSpPr/>
            <p:nvPr/>
          </p:nvGrpSpPr>
          <p:grpSpPr>
            <a:xfrm flipH="1">
              <a:off x="3014132" y="2980266"/>
              <a:ext cx="1181100" cy="1071032"/>
              <a:chOff x="3009900" y="2980267"/>
              <a:chExt cx="1181100" cy="1071032"/>
            </a:xfrm>
          </p:grpSpPr>
          <p:sp>
            <p:nvSpPr>
              <p:cNvPr id="38" name="Block Arc 37"/>
              <p:cNvSpPr/>
              <p:nvPr/>
            </p:nvSpPr>
            <p:spPr>
              <a:xfrm rot="16200000">
                <a:off x="3228759" y="3082980"/>
                <a:ext cx="756086" cy="855131"/>
              </a:xfrm>
              <a:prstGeom prst="blockArc">
                <a:avLst>
                  <a:gd name="adj1" fmla="val 12141967"/>
                  <a:gd name="adj2" fmla="val 20438574"/>
                  <a:gd name="adj3" fmla="val 19526"/>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a:ea typeface="ＭＳ Ｐゴシック"/>
                  <a:cs typeface="+mn-cs"/>
                </a:endParaRPr>
              </a:p>
            </p:txBody>
          </p:sp>
          <p:sp>
            <p:nvSpPr>
              <p:cNvPr id="39" name="Block Arc 38"/>
              <p:cNvSpPr/>
              <p:nvPr/>
            </p:nvSpPr>
            <p:spPr>
              <a:xfrm rot="16200000">
                <a:off x="3064934" y="2925233"/>
                <a:ext cx="1071032" cy="1181100"/>
              </a:xfrm>
              <a:prstGeom prst="blockArc">
                <a:avLst>
                  <a:gd name="adj1" fmla="val 13397973"/>
                  <a:gd name="adj2" fmla="val 18891911"/>
                  <a:gd name="adj3" fmla="val 14748"/>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a:ea typeface="ＭＳ Ｐゴシック"/>
                  <a:cs typeface="+mn-cs"/>
                </a:endParaRPr>
              </a:p>
            </p:txBody>
          </p:sp>
        </p:grpSp>
      </p:grpSp>
      <p:grpSp>
        <p:nvGrpSpPr>
          <p:cNvPr id="42" name="Group 41"/>
          <p:cNvGrpSpPr/>
          <p:nvPr/>
        </p:nvGrpSpPr>
        <p:grpSpPr>
          <a:xfrm>
            <a:off x="5260371" y="3236018"/>
            <a:ext cx="1185332" cy="1071032"/>
            <a:chOff x="3009900" y="2980266"/>
            <a:chExt cx="1185332" cy="1071032"/>
          </a:xfrm>
        </p:grpSpPr>
        <p:grpSp>
          <p:nvGrpSpPr>
            <p:cNvPr id="43" name="Group 42"/>
            <p:cNvGrpSpPr/>
            <p:nvPr/>
          </p:nvGrpSpPr>
          <p:grpSpPr>
            <a:xfrm>
              <a:off x="3009900" y="2980266"/>
              <a:ext cx="1181100" cy="1071032"/>
              <a:chOff x="3009900" y="2980267"/>
              <a:chExt cx="1181100" cy="1071032"/>
            </a:xfrm>
          </p:grpSpPr>
          <p:sp>
            <p:nvSpPr>
              <p:cNvPr id="47" name="Block Arc 46"/>
              <p:cNvSpPr/>
              <p:nvPr/>
            </p:nvSpPr>
            <p:spPr>
              <a:xfrm rot="16200000">
                <a:off x="3228759" y="3082980"/>
                <a:ext cx="756086" cy="855131"/>
              </a:xfrm>
              <a:prstGeom prst="blockArc">
                <a:avLst>
                  <a:gd name="adj1" fmla="val 12141967"/>
                  <a:gd name="adj2" fmla="val 20438574"/>
                  <a:gd name="adj3" fmla="val 19526"/>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a:ea typeface="ＭＳ Ｐゴシック"/>
                  <a:cs typeface="+mn-cs"/>
                </a:endParaRPr>
              </a:p>
            </p:txBody>
          </p:sp>
          <p:sp>
            <p:nvSpPr>
              <p:cNvPr id="48" name="Block Arc 47"/>
              <p:cNvSpPr/>
              <p:nvPr/>
            </p:nvSpPr>
            <p:spPr>
              <a:xfrm rot="16200000">
                <a:off x="3064934" y="2925233"/>
                <a:ext cx="1071032" cy="1181100"/>
              </a:xfrm>
              <a:prstGeom prst="blockArc">
                <a:avLst>
                  <a:gd name="adj1" fmla="val 13397973"/>
                  <a:gd name="adj2" fmla="val 18891911"/>
                  <a:gd name="adj3" fmla="val 14748"/>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a:ea typeface="ＭＳ Ｐゴシック"/>
                  <a:cs typeface="+mn-cs"/>
                </a:endParaRPr>
              </a:p>
            </p:txBody>
          </p:sp>
        </p:grpSp>
        <p:grpSp>
          <p:nvGrpSpPr>
            <p:cNvPr id="44" name="Group 43"/>
            <p:cNvGrpSpPr/>
            <p:nvPr/>
          </p:nvGrpSpPr>
          <p:grpSpPr>
            <a:xfrm flipH="1">
              <a:off x="3014132" y="2980266"/>
              <a:ext cx="1181100" cy="1071032"/>
              <a:chOff x="3009900" y="2980267"/>
              <a:chExt cx="1181100" cy="1071032"/>
            </a:xfrm>
          </p:grpSpPr>
          <p:sp>
            <p:nvSpPr>
              <p:cNvPr id="45" name="Block Arc 44"/>
              <p:cNvSpPr/>
              <p:nvPr/>
            </p:nvSpPr>
            <p:spPr>
              <a:xfrm rot="16200000">
                <a:off x="3228759" y="3082980"/>
                <a:ext cx="756086" cy="855131"/>
              </a:xfrm>
              <a:prstGeom prst="blockArc">
                <a:avLst>
                  <a:gd name="adj1" fmla="val 12141967"/>
                  <a:gd name="adj2" fmla="val 20438574"/>
                  <a:gd name="adj3" fmla="val 19526"/>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a:ea typeface="ＭＳ Ｐゴシック"/>
                  <a:cs typeface="+mn-cs"/>
                </a:endParaRPr>
              </a:p>
            </p:txBody>
          </p:sp>
          <p:sp>
            <p:nvSpPr>
              <p:cNvPr id="46" name="Block Arc 45"/>
              <p:cNvSpPr/>
              <p:nvPr/>
            </p:nvSpPr>
            <p:spPr>
              <a:xfrm rot="16200000">
                <a:off x="3064934" y="2925233"/>
                <a:ext cx="1071032" cy="1181100"/>
              </a:xfrm>
              <a:prstGeom prst="blockArc">
                <a:avLst>
                  <a:gd name="adj1" fmla="val 13397973"/>
                  <a:gd name="adj2" fmla="val 18891911"/>
                  <a:gd name="adj3" fmla="val 14748"/>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a:ea typeface="ＭＳ Ｐゴシック"/>
                  <a:cs typeface="+mn-cs"/>
                </a:endParaRPr>
              </a:p>
            </p:txBody>
          </p:sp>
        </p:grpSp>
      </p:grpSp>
      <p:sp>
        <p:nvSpPr>
          <p:cNvPr id="2" name="AutoShape 8">
            <a:extLst>
              <a:ext uri="{FF2B5EF4-FFF2-40B4-BE49-F238E27FC236}">
                <a16:creationId xmlns:a16="http://schemas.microsoft.com/office/drawing/2014/main" id="{48F330C6-E21D-0F0B-3F8D-D148D84DA1B0}"/>
              </a:ext>
            </a:extLst>
          </p:cNvPr>
          <p:cNvSpPr>
            <a:spLocks/>
          </p:cNvSpPr>
          <p:nvPr/>
        </p:nvSpPr>
        <p:spPr bwMode="auto">
          <a:xfrm>
            <a:off x="7252621" y="1830026"/>
            <a:ext cx="831446" cy="576064"/>
          </a:xfrm>
          <a:prstGeom prst="accentCallout2">
            <a:avLst>
              <a:gd name="adj1" fmla="val 18568"/>
              <a:gd name="adj2" fmla="val 13498"/>
              <a:gd name="adj3" fmla="val 16784"/>
              <a:gd name="adj4" fmla="val -30483"/>
              <a:gd name="adj5" fmla="val 104537"/>
              <a:gd name="adj6" fmla="val -154697"/>
            </a:avLst>
          </a:prstGeom>
          <a:noFill/>
          <a:ln w="9525">
            <a:solidFill>
              <a:srgbClr val="0000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lgn="r" fontAlgn="auto">
              <a:spcBef>
                <a:spcPts val="0"/>
              </a:spcBef>
              <a:spcAft>
                <a:spcPts val="0"/>
              </a:spcAft>
              <a:defRPr/>
            </a:pPr>
            <a:r>
              <a:rPr lang="en-US" sz="2000" b="0" i="0" kern="0" dirty="0">
                <a:solidFill>
                  <a:srgbClr val="000000"/>
                </a:solidFill>
                <a:latin typeface="Calibri" panose="020F0502020204030204" pitchFamily="34" charset="0"/>
                <a:ea typeface="ＭＳ Ｐゴシック" charset="0"/>
                <a:cs typeface="Calibri" panose="020F0502020204030204" pitchFamily="34" charset="0"/>
              </a:rPr>
              <a:t>yoke</a:t>
            </a:r>
          </a:p>
        </p:txBody>
      </p:sp>
    </p:spTree>
    <p:extLst>
      <p:ext uri="{BB962C8B-B14F-4D97-AF65-F5344CB8AC3E}">
        <p14:creationId xmlns:p14="http://schemas.microsoft.com/office/powerpoint/2010/main" val="325738462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allowable current density is high – though finite – and it depends on the temperature and the field</a:t>
            </a:r>
          </a:p>
        </p:txBody>
      </p:sp>
      <p:grpSp>
        <p:nvGrpSpPr>
          <p:cNvPr id="41" name="Group 3"/>
          <p:cNvGrpSpPr>
            <a:grpSpLocks noChangeAspect="1"/>
          </p:cNvGrpSpPr>
          <p:nvPr/>
        </p:nvGrpSpPr>
        <p:grpSpPr bwMode="auto">
          <a:xfrm>
            <a:off x="2050617" y="1052736"/>
            <a:ext cx="6923806" cy="5777628"/>
            <a:chOff x="2208" y="70"/>
            <a:chExt cx="4591" cy="3831"/>
          </a:xfrm>
        </p:grpSpPr>
        <p:pic>
          <p:nvPicPr>
            <p:cNvPr id="42" name="Picture 4" descr="Jcmatlab"/>
            <p:cNvPicPr>
              <a:picLocks noChangeAspect="1" noChangeArrowheads="1"/>
            </p:cNvPicPr>
            <p:nvPr/>
          </p:nvPicPr>
          <p:blipFill>
            <a:blip r:embed="rId3">
              <a:extLst>
                <a:ext uri="{28A0092B-C50C-407E-A947-70E740481C1C}">
                  <a14:useLocalDpi xmlns:a14="http://schemas.microsoft.com/office/drawing/2010/main" val="0"/>
                </a:ext>
              </a:extLst>
            </a:blip>
            <a:srcRect b="7863"/>
            <a:stretch>
              <a:fillRect/>
            </a:stretch>
          </p:blipFill>
          <p:spPr bwMode="auto">
            <a:xfrm>
              <a:off x="2268" y="91"/>
              <a:ext cx="3184" cy="37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3" name="Rectangle 5"/>
            <p:cNvSpPr>
              <a:spLocks noChangeArrowheads="1"/>
            </p:cNvSpPr>
            <p:nvPr/>
          </p:nvSpPr>
          <p:spPr bwMode="auto">
            <a:xfrm>
              <a:off x="2558" y="2785"/>
              <a:ext cx="191" cy="173"/>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4" name="Rectangle 6"/>
            <p:cNvSpPr>
              <a:spLocks noChangeArrowheads="1"/>
            </p:cNvSpPr>
            <p:nvPr/>
          </p:nvSpPr>
          <p:spPr bwMode="auto">
            <a:xfrm>
              <a:off x="2415" y="1908"/>
              <a:ext cx="334" cy="173"/>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5" name="Rectangle 7"/>
            <p:cNvSpPr>
              <a:spLocks noChangeArrowheads="1"/>
            </p:cNvSpPr>
            <p:nvPr/>
          </p:nvSpPr>
          <p:spPr bwMode="auto">
            <a:xfrm>
              <a:off x="2362" y="1460"/>
              <a:ext cx="385" cy="172"/>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6" name="Rectangle 8"/>
            <p:cNvSpPr>
              <a:spLocks noChangeArrowheads="1"/>
            </p:cNvSpPr>
            <p:nvPr/>
          </p:nvSpPr>
          <p:spPr bwMode="auto">
            <a:xfrm>
              <a:off x="2482" y="2341"/>
              <a:ext cx="272" cy="173"/>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7" name="Rectangle 9"/>
            <p:cNvSpPr>
              <a:spLocks noChangeArrowheads="1"/>
            </p:cNvSpPr>
            <p:nvPr/>
          </p:nvSpPr>
          <p:spPr bwMode="auto">
            <a:xfrm rot="1116376">
              <a:off x="3130" y="3451"/>
              <a:ext cx="191" cy="172"/>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8" name="Rectangle 10"/>
            <p:cNvSpPr>
              <a:spLocks noChangeArrowheads="1"/>
            </p:cNvSpPr>
            <p:nvPr/>
          </p:nvSpPr>
          <p:spPr bwMode="auto">
            <a:xfrm rot="18863245">
              <a:off x="4647" y="3318"/>
              <a:ext cx="191" cy="173"/>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9" name="Line 11"/>
            <p:cNvSpPr>
              <a:spLocks noChangeShapeType="1"/>
            </p:cNvSpPr>
            <p:nvPr/>
          </p:nvSpPr>
          <p:spPr bwMode="auto">
            <a:xfrm>
              <a:off x="3523" y="2535"/>
              <a:ext cx="1747" cy="430"/>
            </a:xfrm>
            <a:prstGeom prst="line">
              <a:avLst/>
            </a:prstGeom>
            <a:noFill/>
            <a:ln w="12700">
              <a:solidFill>
                <a:srgbClr val="000000"/>
              </a:solidFill>
              <a:round/>
              <a:headEnd/>
              <a:tailEnd type="triangle" w="sm" len="lg"/>
            </a:ln>
            <a:effectLst>
              <a:outerShdw blurRad="63500" dist="38099" dir="2700000" algn="ctr" rotWithShape="0">
                <a:srgbClr val="000000">
                  <a:alpha val="74998"/>
                </a:srgbClr>
              </a:outerShdw>
            </a:effectLst>
            <a:extLst>
              <a:ext uri="{909E8E84-426E-40dd-AFC4-6F175D3DCCD1}">
                <a14:hiddenFill xmlns:a14="http://schemas.microsoft.com/office/drawing/2010/main" xmlns="">
                  <a:noFill/>
                </a14:hiddenFill>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0" name="Line 12"/>
            <p:cNvSpPr>
              <a:spLocks noChangeShapeType="1"/>
            </p:cNvSpPr>
            <p:nvPr/>
          </p:nvSpPr>
          <p:spPr bwMode="auto">
            <a:xfrm flipH="1">
              <a:off x="2586" y="2535"/>
              <a:ext cx="934" cy="960"/>
            </a:xfrm>
            <a:prstGeom prst="line">
              <a:avLst/>
            </a:prstGeom>
            <a:noFill/>
            <a:ln w="12700">
              <a:solidFill>
                <a:srgbClr val="000000"/>
              </a:solidFill>
              <a:round/>
              <a:headEnd/>
              <a:tailEnd type="triangle" w="sm" len="lg"/>
            </a:ln>
            <a:effectLst>
              <a:outerShdw blurRad="63500" dist="38099" dir="2700000" algn="ctr" rotWithShape="0">
                <a:srgbClr val="000000">
                  <a:alpha val="74998"/>
                </a:srgbClr>
              </a:outerShdw>
            </a:effectLst>
            <a:extLst>
              <a:ext uri="{909E8E84-426E-40dd-AFC4-6F175D3DCCD1}">
                <a14:hiddenFill xmlns:a14="http://schemas.microsoft.com/office/drawing/2010/main" xmlns="">
                  <a:noFill/>
                </a14:hiddenFill>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1" name="Line 13"/>
            <p:cNvSpPr>
              <a:spLocks noChangeShapeType="1"/>
            </p:cNvSpPr>
            <p:nvPr/>
          </p:nvSpPr>
          <p:spPr bwMode="auto">
            <a:xfrm flipH="1" flipV="1">
              <a:off x="3521" y="102"/>
              <a:ext cx="0" cy="2430"/>
            </a:xfrm>
            <a:prstGeom prst="line">
              <a:avLst/>
            </a:prstGeom>
            <a:noFill/>
            <a:ln w="12700">
              <a:solidFill>
                <a:srgbClr val="000000"/>
              </a:solidFill>
              <a:round/>
              <a:headEnd/>
              <a:tailEnd type="triangle" w="sm" len="lg"/>
            </a:ln>
            <a:effectLst>
              <a:outerShdw blurRad="63500" dist="38099" dir="2700000" algn="ctr" rotWithShape="0">
                <a:srgbClr val="000000">
                  <a:alpha val="74998"/>
                </a:srgbClr>
              </a:outerShdw>
            </a:effectLst>
            <a:extLst>
              <a:ext uri="{909E8E84-426E-40dd-AFC4-6F175D3DCCD1}">
                <a14:hiddenFill xmlns:a14="http://schemas.microsoft.com/office/drawing/2010/main" xmlns="">
                  <a:noFill/>
                </a14:hiddenFill>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2" name="Rectangle 14"/>
            <p:cNvSpPr>
              <a:spLocks noChangeArrowheads="1"/>
            </p:cNvSpPr>
            <p:nvPr/>
          </p:nvSpPr>
          <p:spPr bwMode="auto">
            <a:xfrm>
              <a:off x="5097" y="2670"/>
              <a:ext cx="454" cy="250"/>
            </a:xfrm>
            <a:prstGeom prst="rect">
              <a:avLst/>
            </a:prstGeom>
            <a:noFill/>
            <a:ln>
              <a:noFill/>
            </a:ln>
            <a:effectLst>
              <a:outerShdw blurRad="38100" dist="25399" dir="2700000" algn="ctr" rotWithShape="0">
                <a:srgbClr val="000000">
                  <a:alpha val="7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000000"/>
                  </a:solidFill>
                  <a:effectLst/>
                  <a:uLnTx/>
                  <a:uFillTx/>
                  <a:latin typeface="Arial" charset="0"/>
                  <a:ea typeface="ＭＳ Ｐゴシック" charset="0"/>
                </a:rPr>
                <a:t>B [T]</a:t>
              </a:r>
            </a:p>
          </p:txBody>
        </p:sp>
        <p:sp>
          <p:nvSpPr>
            <p:cNvPr id="53" name="Rectangle 15"/>
            <p:cNvSpPr>
              <a:spLocks noChangeArrowheads="1"/>
            </p:cNvSpPr>
            <p:nvPr/>
          </p:nvSpPr>
          <p:spPr bwMode="auto">
            <a:xfrm>
              <a:off x="2229" y="3141"/>
              <a:ext cx="454" cy="250"/>
            </a:xfrm>
            <a:prstGeom prst="rect">
              <a:avLst/>
            </a:prstGeom>
            <a:noFill/>
            <a:ln>
              <a:noFill/>
            </a:ln>
            <a:effectLst>
              <a:outerShdw blurRad="38100" dist="25399" dir="2700000" algn="ctr" rotWithShape="0">
                <a:srgbClr val="000000">
                  <a:alpha val="85999"/>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2000" b="0" i="0" u="none" strike="noStrike" kern="0" cap="none" spc="0" normalizeH="0" baseline="0" noProof="0">
                  <a:ln>
                    <a:noFill/>
                  </a:ln>
                  <a:solidFill>
                    <a:srgbClr val="000000"/>
                  </a:solidFill>
                  <a:effectLst/>
                  <a:uLnTx/>
                  <a:uFillTx/>
                  <a:latin typeface="Arial" charset="0"/>
                  <a:ea typeface="ＭＳ Ｐゴシック" charset="0"/>
                </a:rPr>
                <a:t>T [K]</a:t>
              </a:r>
            </a:p>
          </p:txBody>
        </p:sp>
        <p:sp>
          <p:nvSpPr>
            <p:cNvPr id="54" name="Rectangle 16"/>
            <p:cNvSpPr>
              <a:spLocks noChangeArrowheads="1"/>
            </p:cNvSpPr>
            <p:nvPr/>
          </p:nvSpPr>
          <p:spPr bwMode="auto">
            <a:xfrm>
              <a:off x="3503" y="70"/>
              <a:ext cx="857" cy="250"/>
            </a:xfrm>
            <a:prstGeom prst="rect">
              <a:avLst/>
            </a:prstGeom>
            <a:noFill/>
            <a:ln>
              <a:noFill/>
            </a:ln>
            <a:effectLst>
              <a:outerShdw blurRad="38100" dist="25399" dir="2700000" algn="ctr" rotWithShape="0">
                <a:srgbClr val="000000">
                  <a:alpha val="7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2000" b="0" i="0" u="none" strike="noStrike" kern="0" cap="none" spc="0" normalizeH="0" baseline="0" noProof="0" dirty="0" err="1">
                  <a:ln>
                    <a:noFill/>
                  </a:ln>
                  <a:solidFill>
                    <a:srgbClr val="000000"/>
                  </a:solidFill>
                  <a:effectLst/>
                  <a:uLnTx/>
                  <a:uFillTx/>
                  <a:latin typeface="Arial" charset="0"/>
                  <a:ea typeface="ＭＳ Ｐゴシック" charset="0"/>
                </a:rPr>
                <a:t>J</a:t>
              </a:r>
              <a:r>
                <a:rPr kumimoji="0" lang="en-US" sz="2000" b="0" i="0" u="none" strike="noStrike" kern="0" cap="none" spc="0" normalizeH="0" baseline="-25000" noProof="0" dirty="0" err="1">
                  <a:ln>
                    <a:noFill/>
                  </a:ln>
                  <a:solidFill>
                    <a:srgbClr val="000000"/>
                  </a:solidFill>
                  <a:effectLst/>
                  <a:uLnTx/>
                  <a:uFillTx/>
                  <a:latin typeface="Arial" charset="0"/>
                  <a:ea typeface="ＭＳ Ｐゴシック" charset="0"/>
                </a:rPr>
                <a:t>c</a:t>
              </a:r>
              <a:r>
                <a:rPr kumimoji="0" lang="en-US" sz="2000" b="0" i="0" u="none" strike="noStrike" kern="0" cap="none" spc="0" normalizeH="0" baseline="0" noProof="0" dirty="0">
                  <a:ln>
                    <a:noFill/>
                  </a:ln>
                  <a:solidFill>
                    <a:srgbClr val="000000"/>
                  </a:solidFill>
                  <a:effectLst/>
                  <a:uLnTx/>
                  <a:uFillTx/>
                  <a:latin typeface="Arial" charset="0"/>
                  <a:ea typeface="ＭＳ Ｐゴシック" charset="0"/>
                </a:rPr>
                <a:t> [A/mm</a:t>
              </a:r>
              <a:r>
                <a:rPr kumimoji="0" lang="en-US" sz="2000" b="0" i="0" u="none" strike="noStrike" kern="0" cap="none" spc="0" normalizeH="0" baseline="30000" noProof="0" dirty="0">
                  <a:ln>
                    <a:noFill/>
                  </a:ln>
                  <a:solidFill>
                    <a:srgbClr val="000000"/>
                  </a:solidFill>
                  <a:effectLst/>
                  <a:uLnTx/>
                  <a:uFillTx/>
                  <a:latin typeface="Arial" charset="0"/>
                  <a:ea typeface="ＭＳ Ｐゴシック" charset="0"/>
                </a:rPr>
                <a:t>2</a:t>
              </a:r>
              <a:r>
                <a:rPr kumimoji="0" lang="en-US" sz="2000" b="0" i="0" u="none" strike="noStrike" kern="0" cap="none" spc="0" normalizeH="0" baseline="0" noProof="0" dirty="0">
                  <a:ln>
                    <a:noFill/>
                  </a:ln>
                  <a:solidFill>
                    <a:srgbClr val="000000"/>
                  </a:solidFill>
                  <a:effectLst/>
                  <a:uLnTx/>
                  <a:uFillTx/>
                  <a:latin typeface="Arial" charset="0"/>
                  <a:ea typeface="ＭＳ Ｐゴシック" charset="0"/>
                </a:rPr>
                <a:t>]</a:t>
              </a:r>
            </a:p>
          </p:txBody>
        </p:sp>
        <p:sp>
          <p:nvSpPr>
            <p:cNvPr id="55" name="Rectangle 17"/>
            <p:cNvSpPr>
              <a:spLocks noChangeArrowheads="1"/>
            </p:cNvSpPr>
            <p:nvPr/>
          </p:nvSpPr>
          <p:spPr bwMode="auto">
            <a:xfrm>
              <a:off x="3130" y="3416"/>
              <a:ext cx="187" cy="212"/>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000000"/>
                  </a:solidFill>
                  <a:effectLst/>
                  <a:uLnTx/>
                  <a:uFillTx/>
                  <a:latin typeface="Arial" charset="0"/>
                  <a:ea typeface="ＭＳ Ｐゴシック" charset="0"/>
                </a:rPr>
                <a:t>5</a:t>
              </a:r>
            </a:p>
          </p:txBody>
        </p:sp>
        <p:sp>
          <p:nvSpPr>
            <p:cNvPr id="56" name="Rectangle 18"/>
            <p:cNvSpPr>
              <a:spLocks noChangeArrowheads="1"/>
            </p:cNvSpPr>
            <p:nvPr/>
          </p:nvSpPr>
          <p:spPr bwMode="auto">
            <a:xfrm>
              <a:off x="4714" y="3254"/>
              <a:ext cx="187" cy="2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000000"/>
                  </a:solidFill>
                  <a:effectLst/>
                  <a:uLnTx/>
                  <a:uFillTx/>
                  <a:latin typeface="Arial" charset="0"/>
                  <a:ea typeface="ＭＳ Ｐゴシック" charset="0"/>
                </a:rPr>
                <a:t>5</a:t>
              </a:r>
            </a:p>
          </p:txBody>
        </p:sp>
        <p:sp>
          <p:nvSpPr>
            <p:cNvPr id="57" name="Rectangle 19"/>
            <p:cNvSpPr>
              <a:spLocks noChangeArrowheads="1"/>
            </p:cNvSpPr>
            <p:nvPr/>
          </p:nvSpPr>
          <p:spPr bwMode="auto">
            <a:xfrm>
              <a:off x="2457" y="2757"/>
              <a:ext cx="330" cy="212"/>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000000"/>
                  </a:solidFill>
                  <a:effectLst/>
                  <a:uLnTx/>
                  <a:uFillTx/>
                  <a:latin typeface="Arial" charset="0"/>
                  <a:ea typeface="ＭＳ Ｐゴシック" charset="0"/>
                </a:rPr>
                <a:t>100</a:t>
              </a:r>
            </a:p>
          </p:txBody>
        </p:sp>
        <p:sp>
          <p:nvSpPr>
            <p:cNvPr id="58" name="Rectangle 20"/>
            <p:cNvSpPr>
              <a:spLocks noChangeArrowheads="1"/>
            </p:cNvSpPr>
            <p:nvPr/>
          </p:nvSpPr>
          <p:spPr bwMode="auto">
            <a:xfrm>
              <a:off x="2351" y="2317"/>
              <a:ext cx="436" cy="212"/>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000000"/>
                  </a:solidFill>
                  <a:effectLst/>
                  <a:uLnTx/>
                  <a:uFillTx/>
                  <a:latin typeface="Arial" charset="0"/>
                  <a:ea typeface="ＭＳ Ｐゴシック" charset="0"/>
                </a:rPr>
                <a:t>1,000</a:t>
              </a:r>
            </a:p>
          </p:txBody>
        </p:sp>
        <p:sp>
          <p:nvSpPr>
            <p:cNvPr id="59" name="Rectangle 21"/>
            <p:cNvSpPr>
              <a:spLocks noChangeArrowheads="1"/>
            </p:cNvSpPr>
            <p:nvPr/>
          </p:nvSpPr>
          <p:spPr bwMode="auto">
            <a:xfrm>
              <a:off x="2279" y="1872"/>
              <a:ext cx="508" cy="212"/>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000000"/>
                  </a:solidFill>
                  <a:effectLst/>
                  <a:uLnTx/>
                  <a:uFillTx/>
                  <a:latin typeface="Arial" charset="0"/>
                  <a:ea typeface="ＭＳ Ｐゴシック" charset="0"/>
                </a:rPr>
                <a:t>10,000</a:t>
              </a:r>
            </a:p>
          </p:txBody>
        </p:sp>
        <p:sp>
          <p:nvSpPr>
            <p:cNvPr id="60" name="Rectangle 22"/>
            <p:cNvSpPr>
              <a:spLocks noChangeArrowheads="1"/>
            </p:cNvSpPr>
            <p:nvPr/>
          </p:nvSpPr>
          <p:spPr bwMode="auto">
            <a:xfrm>
              <a:off x="2208" y="1426"/>
              <a:ext cx="579" cy="212"/>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000000"/>
                  </a:solidFill>
                  <a:effectLst/>
                  <a:uLnTx/>
                  <a:uFillTx/>
                  <a:latin typeface="Arial" charset="0"/>
                  <a:ea typeface="ＭＳ Ｐゴシック" charset="0"/>
                </a:rPr>
                <a:t>100,000</a:t>
              </a:r>
            </a:p>
          </p:txBody>
        </p:sp>
        <p:sp>
          <p:nvSpPr>
            <p:cNvPr id="61" name="Oval 23"/>
            <p:cNvSpPr>
              <a:spLocks noChangeArrowheads="1"/>
            </p:cNvSpPr>
            <p:nvPr/>
          </p:nvSpPr>
          <p:spPr bwMode="auto">
            <a:xfrm>
              <a:off x="3691" y="1862"/>
              <a:ext cx="58" cy="58"/>
            </a:xfrm>
            <a:prstGeom prst="ellipse">
              <a:avLst/>
            </a:prstGeom>
            <a:noFill/>
            <a:ln w="19050">
              <a:solidFill>
                <a:srgbClr val="000000"/>
              </a:solidFill>
              <a:round/>
              <a:headEnd/>
              <a:tailEnd/>
            </a:ln>
            <a:extLst>
              <a:ext uri="{909E8E84-426E-40dd-AFC4-6F175D3DCCD1}">
                <a14:hiddenFill xmlns:a14="http://schemas.microsoft.com/office/drawing/2010/main" xmlns="">
                  <a:solidFill>
                    <a:schemeClr val="accent1"/>
                  </a:solidFill>
                </a14:hiddenFill>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62" name="Rectangle 24"/>
            <p:cNvSpPr>
              <a:spLocks noChangeArrowheads="1"/>
            </p:cNvSpPr>
            <p:nvPr/>
          </p:nvSpPr>
          <p:spPr bwMode="auto">
            <a:xfrm rot="18863245">
              <a:off x="4298" y="3688"/>
              <a:ext cx="191" cy="173"/>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63" name="Rectangle 25"/>
            <p:cNvSpPr>
              <a:spLocks noChangeArrowheads="1"/>
            </p:cNvSpPr>
            <p:nvPr/>
          </p:nvSpPr>
          <p:spPr bwMode="auto">
            <a:xfrm rot="1116376">
              <a:off x="3644" y="3578"/>
              <a:ext cx="191" cy="172"/>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64" name="Rectangle 26"/>
            <p:cNvSpPr>
              <a:spLocks noChangeArrowheads="1"/>
            </p:cNvSpPr>
            <p:nvPr/>
          </p:nvSpPr>
          <p:spPr bwMode="auto">
            <a:xfrm rot="1116376">
              <a:off x="4143" y="3709"/>
              <a:ext cx="191" cy="172"/>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65" name="Rectangle 27"/>
            <p:cNvSpPr>
              <a:spLocks noChangeArrowheads="1"/>
            </p:cNvSpPr>
            <p:nvPr/>
          </p:nvSpPr>
          <p:spPr bwMode="auto">
            <a:xfrm>
              <a:off x="4336" y="3637"/>
              <a:ext cx="258" cy="2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000000"/>
                  </a:solidFill>
                  <a:effectLst/>
                  <a:uLnTx/>
                  <a:uFillTx/>
                  <a:latin typeface="Arial" charset="0"/>
                  <a:ea typeface="ＭＳ Ｐゴシック" charset="0"/>
                </a:rPr>
                <a:t>10</a:t>
              </a:r>
            </a:p>
          </p:txBody>
        </p:sp>
        <p:sp>
          <p:nvSpPr>
            <p:cNvPr id="66" name="Rectangle 28"/>
            <p:cNvSpPr>
              <a:spLocks noChangeArrowheads="1"/>
            </p:cNvSpPr>
            <p:nvPr/>
          </p:nvSpPr>
          <p:spPr bwMode="auto">
            <a:xfrm>
              <a:off x="3583" y="3553"/>
              <a:ext cx="258" cy="212"/>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00"/>
                  </a:solidFill>
                  <a:effectLst/>
                  <a:uLnTx/>
                  <a:uFillTx/>
                  <a:latin typeface="Arial" charset="0"/>
                  <a:ea typeface="ＭＳ Ｐゴシック" charset="0"/>
                </a:rPr>
                <a:t>10</a:t>
              </a:r>
            </a:p>
          </p:txBody>
        </p:sp>
        <p:sp>
          <p:nvSpPr>
            <p:cNvPr id="67" name="Rectangle 29"/>
            <p:cNvSpPr>
              <a:spLocks noChangeArrowheads="1"/>
            </p:cNvSpPr>
            <p:nvPr/>
          </p:nvSpPr>
          <p:spPr bwMode="auto">
            <a:xfrm>
              <a:off x="4107" y="3689"/>
              <a:ext cx="258" cy="2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000000"/>
                  </a:solidFill>
                  <a:effectLst/>
                  <a:uLnTx/>
                  <a:uFillTx/>
                  <a:latin typeface="Arial" charset="0"/>
                  <a:ea typeface="ＭＳ Ｐゴシック" charset="0"/>
                </a:rPr>
                <a:t>15</a:t>
              </a:r>
            </a:p>
          </p:txBody>
        </p:sp>
        <p:grpSp>
          <p:nvGrpSpPr>
            <p:cNvPr id="68" name="Group 30"/>
            <p:cNvGrpSpPr>
              <a:grpSpLocks/>
            </p:cNvGrpSpPr>
            <p:nvPr/>
          </p:nvGrpSpPr>
          <p:grpSpPr bwMode="auto">
            <a:xfrm>
              <a:off x="3945" y="677"/>
              <a:ext cx="2854" cy="762"/>
              <a:chOff x="4301" y="792"/>
              <a:chExt cx="2854" cy="762"/>
            </a:xfrm>
          </p:grpSpPr>
          <p:sp>
            <p:nvSpPr>
              <p:cNvPr id="75" name="Rectangle 31"/>
              <p:cNvSpPr>
                <a:spLocks noChangeArrowheads="1"/>
              </p:cNvSpPr>
              <p:nvPr/>
            </p:nvSpPr>
            <p:spPr bwMode="auto">
              <a:xfrm>
                <a:off x="4348" y="1373"/>
                <a:ext cx="508" cy="148"/>
              </a:xfrm>
              <a:prstGeom prst="rect">
                <a:avLst/>
              </a:prstGeom>
              <a:solidFill>
                <a:srgbClr val="FFFFFF"/>
              </a:soli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76" name="Rectangle 32"/>
              <p:cNvSpPr>
                <a:spLocks noChangeArrowheads="1"/>
              </p:cNvSpPr>
              <p:nvPr/>
            </p:nvSpPr>
            <p:spPr bwMode="auto">
              <a:xfrm rot="21582786">
                <a:off x="4301" y="1342"/>
                <a:ext cx="603" cy="212"/>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38100" dist="25399" dir="2700000" algn="ctr" rotWithShape="0">
                        <a:srgbClr val="000000">
                          <a:alpha val="75000"/>
                        </a:srgbClr>
                      </a:outerShdw>
                    </a:effectLst>
                  </a14:hiddenEffects>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FF0000"/>
                    </a:solidFill>
                    <a:effectLst/>
                    <a:uLnTx/>
                    <a:uFillTx/>
                    <a:latin typeface="Arial" charset="0"/>
                    <a:ea typeface="ＭＳ Ｐゴシック" charset="0"/>
                  </a:rPr>
                  <a:t>B = 5 [T]</a:t>
                </a:r>
              </a:p>
            </p:txBody>
          </p:sp>
          <p:sp>
            <p:nvSpPr>
              <p:cNvPr id="78" name="Rectangle 32"/>
              <p:cNvSpPr>
                <a:spLocks noChangeArrowheads="1"/>
              </p:cNvSpPr>
              <p:nvPr/>
            </p:nvSpPr>
            <p:spPr bwMode="auto">
              <a:xfrm rot="21582786">
                <a:off x="6585" y="792"/>
                <a:ext cx="570" cy="224"/>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38100" dist="25399" dir="2700000" algn="ctr" rotWithShape="0">
                        <a:srgbClr val="000000">
                          <a:alpha val="75000"/>
                        </a:srgbClr>
                      </a:outerShdw>
                    </a:effectLst>
                  </a14:hiddenEffects>
                </a:ext>
              </a:extLst>
            </p:spPr>
            <p:txBody>
              <a:bodyPr wrap="none">
                <a:spAutoFit/>
              </a:bodyPr>
              <a:lstStyle/>
              <a:p>
                <a:pPr eaLnBrk="0" fontAlgn="auto" hangingPunct="0">
                  <a:spcBef>
                    <a:spcPts val="0"/>
                  </a:spcBef>
                  <a:spcAft>
                    <a:spcPts val="0"/>
                  </a:spcAft>
                  <a:defRPr/>
                </a:pPr>
                <a:r>
                  <a:rPr lang="en-US" sz="1600" b="0" i="0" kern="0" dirty="0" err="1">
                    <a:solidFill>
                      <a:schemeClr val="accent1"/>
                    </a:solidFill>
                    <a:latin typeface="Arial" charset="0"/>
                    <a:ea typeface="ＭＳ Ｐゴシック" charset="0"/>
                  </a:rPr>
                  <a:t>J</a:t>
                </a:r>
                <a:r>
                  <a:rPr lang="en-US" sz="1600" b="0" i="0" kern="0" baseline="-25000" dirty="0" err="1">
                    <a:solidFill>
                      <a:schemeClr val="accent1"/>
                    </a:solidFill>
                    <a:latin typeface="Arial" charset="0"/>
                    <a:ea typeface="ＭＳ Ｐゴシック" charset="0"/>
                  </a:rPr>
                  <a:t>c</a:t>
                </a:r>
                <a:r>
                  <a:rPr lang="en-US" sz="1600" b="0" i="0" kern="0" dirty="0">
                    <a:solidFill>
                      <a:schemeClr val="accent1"/>
                    </a:solidFill>
                    <a:latin typeface="Arial" charset="0"/>
                    <a:ea typeface="ＭＳ Ｐゴシック" charset="0"/>
                  </a:rPr>
                  <a:t> not J</a:t>
                </a:r>
              </a:p>
            </p:txBody>
          </p:sp>
        </p:grpSp>
        <p:grpSp>
          <p:nvGrpSpPr>
            <p:cNvPr id="69" name="Group 33"/>
            <p:cNvGrpSpPr>
              <a:grpSpLocks/>
            </p:cNvGrpSpPr>
            <p:nvPr/>
          </p:nvGrpSpPr>
          <p:grpSpPr bwMode="auto">
            <a:xfrm>
              <a:off x="2841" y="570"/>
              <a:ext cx="568" cy="212"/>
              <a:chOff x="1001" y="401"/>
              <a:chExt cx="568" cy="212"/>
            </a:xfrm>
          </p:grpSpPr>
          <p:sp>
            <p:nvSpPr>
              <p:cNvPr id="73" name="Rectangle 34"/>
              <p:cNvSpPr>
                <a:spLocks noChangeArrowheads="1"/>
              </p:cNvSpPr>
              <p:nvPr/>
            </p:nvSpPr>
            <p:spPr bwMode="auto">
              <a:xfrm>
                <a:off x="1049" y="445"/>
                <a:ext cx="472" cy="125"/>
              </a:xfrm>
              <a:prstGeom prst="rect">
                <a:avLst/>
              </a:prstGeom>
              <a:solidFill>
                <a:srgbClr val="FFFFFF"/>
              </a:soli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74" name="Rectangle 35"/>
              <p:cNvSpPr>
                <a:spLocks noChangeArrowheads="1"/>
              </p:cNvSpPr>
              <p:nvPr/>
            </p:nvSpPr>
            <p:spPr bwMode="auto">
              <a:xfrm>
                <a:off x="1001" y="401"/>
                <a:ext cx="568" cy="212"/>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38100" dist="25399" dir="2700000" algn="ctr" rotWithShape="0">
                        <a:srgbClr val="000000">
                          <a:alpha val="75000"/>
                        </a:srgbClr>
                      </a:outerShdw>
                    </a:effectLst>
                  </a14:hiddenEffects>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FF"/>
                    </a:solidFill>
                    <a:effectLst/>
                    <a:uLnTx/>
                    <a:uFillTx/>
                    <a:latin typeface="Arial" charset="0"/>
                    <a:ea typeface="ＭＳ Ｐゴシック" charset="0"/>
                  </a:rPr>
                  <a:t>T=1.9 K</a:t>
                </a:r>
              </a:p>
            </p:txBody>
          </p:sp>
        </p:grpSp>
        <p:grpSp>
          <p:nvGrpSpPr>
            <p:cNvPr id="70" name="Group 36"/>
            <p:cNvGrpSpPr>
              <a:grpSpLocks/>
            </p:cNvGrpSpPr>
            <p:nvPr/>
          </p:nvGrpSpPr>
          <p:grpSpPr bwMode="auto">
            <a:xfrm>
              <a:off x="2663" y="805"/>
              <a:ext cx="568" cy="212"/>
              <a:chOff x="1001" y="401"/>
              <a:chExt cx="568" cy="212"/>
            </a:xfrm>
          </p:grpSpPr>
          <p:sp>
            <p:nvSpPr>
              <p:cNvPr id="71" name="Rectangle 37"/>
              <p:cNvSpPr>
                <a:spLocks noChangeArrowheads="1"/>
              </p:cNvSpPr>
              <p:nvPr/>
            </p:nvSpPr>
            <p:spPr bwMode="auto">
              <a:xfrm>
                <a:off x="1049" y="445"/>
                <a:ext cx="472" cy="125"/>
              </a:xfrm>
              <a:prstGeom prst="rect">
                <a:avLst/>
              </a:prstGeom>
              <a:solidFill>
                <a:srgbClr val="FFFFFF"/>
              </a:soli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72" name="Rectangle 38"/>
              <p:cNvSpPr>
                <a:spLocks noChangeArrowheads="1"/>
              </p:cNvSpPr>
              <p:nvPr/>
            </p:nvSpPr>
            <p:spPr bwMode="auto">
              <a:xfrm>
                <a:off x="1001" y="401"/>
                <a:ext cx="568" cy="212"/>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38100" dist="25399" dir="2700000" algn="ctr" rotWithShape="0">
                        <a:srgbClr val="000000">
                          <a:alpha val="75000"/>
                        </a:srgbClr>
                      </a:outerShdw>
                    </a:effectLst>
                  </a14:hiddenEffects>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FF"/>
                    </a:solidFill>
                    <a:effectLst/>
                    <a:uLnTx/>
                    <a:uFillTx/>
                    <a:latin typeface="Arial" charset="0"/>
                    <a:ea typeface="ＭＳ Ｐゴシック" charset="0"/>
                  </a:rPr>
                  <a:t>T=4.2 K</a:t>
                </a:r>
              </a:p>
            </p:txBody>
          </p:sp>
        </p:grpSp>
      </p:grpSp>
      <p:sp>
        <p:nvSpPr>
          <p:cNvPr id="3" name="Oval 2"/>
          <p:cNvSpPr/>
          <p:nvPr/>
        </p:nvSpPr>
        <p:spPr bwMode="auto">
          <a:xfrm>
            <a:off x="3970266" y="1052736"/>
            <a:ext cx="444208" cy="444257"/>
          </a:xfrm>
          <a:prstGeom prst="ellipse">
            <a:avLst/>
          </a:prstGeom>
          <a:noFill/>
          <a:ln w="19050"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cxnSp>
        <p:nvCxnSpPr>
          <p:cNvPr id="5" name="Straight Connector 4"/>
          <p:cNvCxnSpPr/>
          <p:nvPr/>
        </p:nvCxnSpPr>
        <p:spPr bwMode="auto">
          <a:xfrm>
            <a:off x="4374638" y="1404676"/>
            <a:ext cx="3884097" cy="919089"/>
          </a:xfrm>
          <a:prstGeom prst="line">
            <a:avLst/>
          </a:prstGeom>
          <a:solidFill>
            <a:schemeClr val="accent1"/>
          </a:solidFill>
          <a:ln w="12700" cap="flat" cmpd="sng" algn="ctr">
            <a:solidFill>
              <a:srgbClr val="00B050"/>
            </a:solidFill>
            <a:prstDash val="solid"/>
            <a:round/>
            <a:headEnd type="none" w="med" len="med"/>
            <a:tailEnd type="none" w="med" len="med"/>
          </a:ln>
          <a:effectLst/>
        </p:spPr>
      </p:cxnSp>
    </p:spTree>
    <p:extLst>
      <p:ext uri="{BB962C8B-B14F-4D97-AF65-F5344CB8AC3E}">
        <p14:creationId xmlns:p14="http://schemas.microsoft.com/office/powerpoint/2010/main" val="36868689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maximum achievable field (on paper) depends on                   the amount of conductor and on the superconductor’s          critical line</a:t>
            </a:r>
          </a:p>
        </p:txBody>
      </p:sp>
      <p:pic>
        <p:nvPicPr>
          <p:cNvPr id="55" name="Picture 8" descr="NbTi surface2"/>
          <p:cNvPicPr>
            <a:picLocks noChangeAspect="1" noChangeArrowheads="1"/>
          </p:cNvPicPr>
          <p:nvPr/>
        </p:nvPicPr>
        <p:blipFill>
          <a:blip r:embed="rId3" cstate="print">
            <a:extLst>
              <a:ext uri="{28A0092B-C50C-407E-A947-70E740481C1C}">
                <a14:useLocalDpi xmlns:a14="http://schemas.microsoft.com/office/drawing/2010/main" val="0"/>
              </a:ext>
            </a:extLst>
          </a:blip>
          <a:srcRect t="1349" b="13557"/>
          <a:stretch>
            <a:fillRect/>
          </a:stretch>
        </p:blipFill>
        <p:spPr bwMode="auto">
          <a:xfrm>
            <a:off x="419100" y="1981200"/>
            <a:ext cx="4308475" cy="4705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6" name="Text Box 9"/>
          <p:cNvSpPr txBox="1">
            <a:spLocks noChangeArrowheads="1"/>
          </p:cNvSpPr>
          <p:nvPr/>
        </p:nvSpPr>
        <p:spPr bwMode="auto">
          <a:xfrm>
            <a:off x="681038" y="5330825"/>
            <a:ext cx="2603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8</a:t>
            </a:r>
            <a:endParaRPr lang="en-US" sz="1200" b="0" i="0">
              <a:solidFill>
                <a:srgbClr val="000000"/>
              </a:solidFill>
              <a:latin typeface="Times New Roman" charset="0"/>
              <a:ea typeface="ＭＳ Ｐゴシック" charset="0"/>
            </a:endParaRPr>
          </a:p>
        </p:txBody>
      </p:sp>
      <p:sp>
        <p:nvSpPr>
          <p:cNvPr id="57" name="Text Box 10"/>
          <p:cNvSpPr txBox="1">
            <a:spLocks noChangeArrowheads="1"/>
          </p:cNvSpPr>
          <p:nvPr/>
        </p:nvSpPr>
        <p:spPr bwMode="auto">
          <a:xfrm>
            <a:off x="977900" y="5145088"/>
            <a:ext cx="26035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6</a:t>
            </a:r>
            <a:endParaRPr lang="en-US" sz="1200" b="0" i="0">
              <a:solidFill>
                <a:srgbClr val="000000"/>
              </a:solidFill>
              <a:latin typeface="Times New Roman" charset="0"/>
              <a:ea typeface="ＭＳ Ｐゴシック" charset="0"/>
            </a:endParaRPr>
          </a:p>
        </p:txBody>
      </p:sp>
      <p:sp>
        <p:nvSpPr>
          <p:cNvPr id="58" name="Text Box 11"/>
          <p:cNvSpPr txBox="1">
            <a:spLocks noChangeArrowheads="1"/>
          </p:cNvSpPr>
          <p:nvPr/>
        </p:nvSpPr>
        <p:spPr bwMode="auto">
          <a:xfrm>
            <a:off x="1281113" y="4959350"/>
            <a:ext cx="2603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4</a:t>
            </a:r>
            <a:endParaRPr lang="en-US" sz="1200" b="0" i="0">
              <a:solidFill>
                <a:srgbClr val="000000"/>
              </a:solidFill>
              <a:latin typeface="Times New Roman" charset="0"/>
              <a:ea typeface="ＭＳ Ｐゴシック" charset="0"/>
            </a:endParaRPr>
          </a:p>
        </p:txBody>
      </p:sp>
      <p:sp>
        <p:nvSpPr>
          <p:cNvPr id="59" name="Text Box 12"/>
          <p:cNvSpPr txBox="1">
            <a:spLocks noChangeArrowheads="1"/>
          </p:cNvSpPr>
          <p:nvPr/>
        </p:nvSpPr>
        <p:spPr bwMode="auto">
          <a:xfrm>
            <a:off x="1639888" y="4827588"/>
            <a:ext cx="26035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2</a:t>
            </a:r>
            <a:endParaRPr lang="en-US" sz="1200" b="0" i="0">
              <a:solidFill>
                <a:srgbClr val="000000"/>
              </a:solidFill>
              <a:latin typeface="Times New Roman" charset="0"/>
              <a:ea typeface="ＭＳ Ｐゴシック" charset="0"/>
            </a:endParaRPr>
          </a:p>
        </p:txBody>
      </p:sp>
      <p:sp>
        <p:nvSpPr>
          <p:cNvPr id="60" name="Text Box 13"/>
          <p:cNvSpPr txBox="1">
            <a:spLocks noChangeArrowheads="1"/>
          </p:cNvSpPr>
          <p:nvPr/>
        </p:nvSpPr>
        <p:spPr bwMode="auto">
          <a:xfrm>
            <a:off x="2405063" y="4764088"/>
            <a:ext cx="26035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2</a:t>
            </a:r>
            <a:endParaRPr lang="en-US" sz="1200" b="0" i="0">
              <a:solidFill>
                <a:srgbClr val="000000"/>
              </a:solidFill>
              <a:latin typeface="Times New Roman" charset="0"/>
              <a:ea typeface="ＭＳ Ｐゴシック" charset="0"/>
            </a:endParaRPr>
          </a:p>
        </p:txBody>
      </p:sp>
      <p:sp>
        <p:nvSpPr>
          <p:cNvPr id="61" name="Text Box 14"/>
          <p:cNvSpPr txBox="1">
            <a:spLocks noChangeArrowheads="1"/>
          </p:cNvSpPr>
          <p:nvPr/>
        </p:nvSpPr>
        <p:spPr bwMode="auto">
          <a:xfrm>
            <a:off x="2673350" y="4938713"/>
            <a:ext cx="26035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4</a:t>
            </a:r>
            <a:endParaRPr lang="en-US" sz="1200" b="0" i="0">
              <a:solidFill>
                <a:srgbClr val="000000"/>
              </a:solidFill>
              <a:latin typeface="Times New Roman" charset="0"/>
              <a:ea typeface="ＭＳ Ｐゴシック" charset="0"/>
            </a:endParaRPr>
          </a:p>
        </p:txBody>
      </p:sp>
      <p:sp>
        <p:nvSpPr>
          <p:cNvPr id="62" name="Text Box 15"/>
          <p:cNvSpPr txBox="1">
            <a:spLocks noChangeArrowheads="1"/>
          </p:cNvSpPr>
          <p:nvPr/>
        </p:nvSpPr>
        <p:spPr bwMode="auto">
          <a:xfrm>
            <a:off x="2998788" y="5121275"/>
            <a:ext cx="2603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6</a:t>
            </a:r>
            <a:endParaRPr lang="en-US" sz="1200" b="0" i="0">
              <a:solidFill>
                <a:srgbClr val="000000"/>
              </a:solidFill>
              <a:latin typeface="Times New Roman" charset="0"/>
              <a:ea typeface="ＭＳ Ｐゴシック" charset="0"/>
            </a:endParaRPr>
          </a:p>
        </p:txBody>
      </p:sp>
      <p:sp>
        <p:nvSpPr>
          <p:cNvPr id="63" name="Text Box 16"/>
          <p:cNvSpPr txBox="1">
            <a:spLocks noChangeArrowheads="1"/>
          </p:cNvSpPr>
          <p:nvPr/>
        </p:nvSpPr>
        <p:spPr bwMode="auto">
          <a:xfrm>
            <a:off x="3335338" y="5318125"/>
            <a:ext cx="2603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8</a:t>
            </a:r>
            <a:endParaRPr lang="en-US" sz="1200" b="0" i="0">
              <a:solidFill>
                <a:srgbClr val="000000"/>
              </a:solidFill>
              <a:latin typeface="Times New Roman" charset="0"/>
              <a:ea typeface="ＭＳ Ｐゴシック" charset="0"/>
            </a:endParaRPr>
          </a:p>
        </p:txBody>
      </p:sp>
      <p:sp>
        <p:nvSpPr>
          <p:cNvPr id="64" name="Text Box 17"/>
          <p:cNvSpPr txBox="1">
            <a:spLocks noChangeArrowheads="1"/>
          </p:cNvSpPr>
          <p:nvPr/>
        </p:nvSpPr>
        <p:spPr bwMode="auto">
          <a:xfrm>
            <a:off x="3611563" y="5470525"/>
            <a:ext cx="3365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10</a:t>
            </a:r>
            <a:endParaRPr lang="en-US" sz="1200" b="0" i="0">
              <a:solidFill>
                <a:srgbClr val="000000"/>
              </a:solidFill>
              <a:latin typeface="Times New Roman" charset="0"/>
              <a:ea typeface="ＭＳ Ｐゴシック" charset="0"/>
            </a:endParaRPr>
          </a:p>
        </p:txBody>
      </p:sp>
      <p:sp>
        <p:nvSpPr>
          <p:cNvPr id="65" name="Text Box 18"/>
          <p:cNvSpPr txBox="1">
            <a:spLocks noChangeArrowheads="1"/>
          </p:cNvSpPr>
          <p:nvPr/>
        </p:nvSpPr>
        <p:spPr bwMode="auto">
          <a:xfrm>
            <a:off x="3938588" y="5683250"/>
            <a:ext cx="3365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12</a:t>
            </a:r>
            <a:endParaRPr lang="en-US" sz="1200" b="0" i="0">
              <a:solidFill>
                <a:srgbClr val="000000"/>
              </a:solidFill>
              <a:latin typeface="Times New Roman" charset="0"/>
              <a:ea typeface="ＭＳ Ｐゴシック" charset="0"/>
            </a:endParaRPr>
          </a:p>
        </p:txBody>
      </p:sp>
      <p:sp>
        <p:nvSpPr>
          <p:cNvPr id="66" name="Text Box 19"/>
          <p:cNvSpPr txBox="1">
            <a:spLocks noChangeArrowheads="1"/>
          </p:cNvSpPr>
          <p:nvPr/>
        </p:nvSpPr>
        <p:spPr bwMode="auto">
          <a:xfrm>
            <a:off x="4283075" y="5819775"/>
            <a:ext cx="3365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14</a:t>
            </a:r>
            <a:endParaRPr lang="en-US" sz="1200" b="0" i="0">
              <a:solidFill>
                <a:srgbClr val="000000"/>
              </a:solidFill>
              <a:latin typeface="Times New Roman" charset="0"/>
              <a:ea typeface="ＭＳ Ｐゴシック" charset="0"/>
            </a:endParaRPr>
          </a:p>
        </p:txBody>
      </p:sp>
      <p:sp>
        <p:nvSpPr>
          <p:cNvPr id="67" name="Rectangle 20"/>
          <p:cNvSpPr>
            <a:spLocks noChangeArrowheads="1"/>
          </p:cNvSpPr>
          <p:nvPr/>
        </p:nvSpPr>
        <p:spPr bwMode="auto">
          <a:xfrm>
            <a:off x="1776413" y="4300538"/>
            <a:ext cx="68262" cy="268287"/>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68" name="AutoShape 21"/>
          <p:cNvSpPr>
            <a:spLocks noChangeArrowheads="1"/>
          </p:cNvSpPr>
          <p:nvPr/>
        </p:nvSpPr>
        <p:spPr bwMode="auto">
          <a:xfrm rot="1706844" flipH="1">
            <a:off x="4106763" y="5575300"/>
            <a:ext cx="432000" cy="231775"/>
          </a:xfrm>
          <a:prstGeom prst="parallelogram">
            <a:avLst>
              <a:gd name="adj" fmla="val 63189"/>
            </a:avLst>
          </a:prstGeom>
          <a:solidFill>
            <a:srgbClr val="FFFFFF">
              <a:alpha val="5000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Field [T]</a:t>
            </a:r>
            <a:endParaRPr kumimoji="0" lang="en-US" sz="1200" b="0" i="0" u="none" strike="noStrike" kern="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endParaRPr>
          </a:p>
        </p:txBody>
      </p:sp>
      <p:sp>
        <p:nvSpPr>
          <p:cNvPr id="69" name="Text Box 22"/>
          <p:cNvSpPr txBox="1">
            <a:spLocks noChangeArrowheads="1"/>
          </p:cNvSpPr>
          <p:nvPr/>
        </p:nvSpPr>
        <p:spPr bwMode="auto">
          <a:xfrm>
            <a:off x="2090738" y="4257675"/>
            <a:ext cx="2603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a:t>
            </a:r>
            <a:endParaRPr lang="en-US" sz="1200" b="0" i="0">
              <a:solidFill>
                <a:srgbClr val="000000"/>
              </a:solidFill>
              <a:latin typeface="Times New Roman" charset="0"/>
              <a:ea typeface="ＭＳ Ｐゴシック" charset="0"/>
            </a:endParaRPr>
          </a:p>
        </p:txBody>
      </p:sp>
      <p:sp>
        <p:nvSpPr>
          <p:cNvPr id="70" name="Text Box 23"/>
          <p:cNvSpPr txBox="1">
            <a:spLocks noChangeArrowheads="1"/>
          </p:cNvSpPr>
          <p:nvPr/>
        </p:nvSpPr>
        <p:spPr bwMode="auto">
          <a:xfrm>
            <a:off x="2060575" y="3871913"/>
            <a:ext cx="26035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2</a:t>
            </a:r>
            <a:endParaRPr lang="en-US" sz="1200" b="0" i="0">
              <a:solidFill>
                <a:srgbClr val="000000"/>
              </a:solidFill>
              <a:latin typeface="Times New Roman" charset="0"/>
              <a:ea typeface="ＭＳ Ｐゴシック" charset="0"/>
            </a:endParaRPr>
          </a:p>
        </p:txBody>
      </p:sp>
      <p:sp>
        <p:nvSpPr>
          <p:cNvPr id="71" name="Text Box 24"/>
          <p:cNvSpPr txBox="1">
            <a:spLocks noChangeArrowheads="1"/>
          </p:cNvSpPr>
          <p:nvPr/>
        </p:nvSpPr>
        <p:spPr bwMode="auto">
          <a:xfrm>
            <a:off x="2066925" y="3502025"/>
            <a:ext cx="2603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3</a:t>
            </a:r>
            <a:endParaRPr lang="en-US" sz="1200" b="0" i="0">
              <a:solidFill>
                <a:srgbClr val="000000"/>
              </a:solidFill>
              <a:latin typeface="Times New Roman" charset="0"/>
              <a:ea typeface="ＭＳ Ｐゴシック" charset="0"/>
            </a:endParaRPr>
          </a:p>
        </p:txBody>
      </p:sp>
      <p:sp>
        <p:nvSpPr>
          <p:cNvPr id="72" name="Text Box 25"/>
          <p:cNvSpPr txBox="1">
            <a:spLocks noChangeArrowheads="1"/>
          </p:cNvSpPr>
          <p:nvPr/>
        </p:nvSpPr>
        <p:spPr bwMode="auto">
          <a:xfrm>
            <a:off x="1887538" y="3114675"/>
            <a:ext cx="2603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4</a:t>
            </a:r>
            <a:endParaRPr lang="en-US" sz="1200" b="0" i="0">
              <a:solidFill>
                <a:srgbClr val="000000"/>
              </a:solidFill>
              <a:latin typeface="Times New Roman" charset="0"/>
              <a:ea typeface="ＭＳ Ｐゴシック" charset="0"/>
            </a:endParaRPr>
          </a:p>
        </p:txBody>
      </p:sp>
      <p:sp>
        <p:nvSpPr>
          <p:cNvPr id="73" name="Text Box 26"/>
          <p:cNvSpPr txBox="1">
            <a:spLocks noChangeArrowheads="1"/>
          </p:cNvSpPr>
          <p:nvPr/>
        </p:nvSpPr>
        <p:spPr bwMode="auto">
          <a:xfrm>
            <a:off x="2092325" y="2776538"/>
            <a:ext cx="26035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5</a:t>
            </a:r>
            <a:endParaRPr lang="en-US" sz="1200" b="0" i="0">
              <a:solidFill>
                <a:srgbClr val="000000"/>
              </a:solidFill>
              <a:latin typeface="Times New Roman" charset="0"/>
              <a:ea typeface="ＭＳ Ｐゴシック" charset="0"/>
            </a:endParaRPr>
          </a:p>
        </p:txBody>
      </p:sp>
      <p:sp>
        <p:nvSpPr>
          <p:cNvPr id="74" name="Text Box 27"/>
          <p:cNvSpPr txBox="1">
            <a:spLocks noChangeArrowheads="1"/>
          </p:cNvSpPr>
          <p:nvPr/>
        </p:nvSpPr>
        <p:spPr bwMode="auto">
          <a:xfrm>
            <a:off x="2092325" y="2403475"/>
            <a:ext cx="260350" cy="274638"/>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6</a:t>
            </a:r>
            <a:endParaRPr lang="en-US" sz="1200" b="0" i="0">
              <a:solidFill>
                <a:srgbClr val="000000"/>
              </a:solidFill>
              <a:latin typeface="Times New Roman" charset="0"/>
              <a:ea typeface="ＭＳ Ｐゴシック" charset="0"/>
            </a:endParaRPr>
          </a:p>
        </p:txBody>
      </p:sp>
      <p:sp>
        <p:nvSpPr>
          <p:cNvPr id="75" name="Text Box 28"/>
          <p:cNvSpPr txBox="1">
            <a:spLocks noChangeArrowheads="1"/>
          </p:cNvSpPr>
          <p:nvPr/>
        </p:nvSpPr>
        <p:spPr bwMode="auto">
          <a:xfrm>
            <a:off x="2106613" y="2052638"/>
            <a:ext cx="26035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7</a:t>
            </a:r>
            <a:endParaRPr lang="en-US" sz="1200" b="0" i="0">
              <a:solidFill>
                <a:srgbClr val="000000"/>
              </a:solidFill>
              <a:latin typeface="Times New Roman" charset="0"/>
              <a:ea typeface="ＭＳ Ｐゴシック" charset="0"/>
            </a:endParaRPr>
          </a:p>
        </p:txBody>
      </p:sp>
      <p:sp>
        <p:nvSpPr>
          <p:cNvPr id="76" name="Text Box 29"/>
          <p:cNvSpPr txBox="1">
            <a:spLocks noChangeArrowheads="1"/>
          </p:cNvSpPr>
          <p:nvPr/>
        </p:nvSpPr>
        <p:spPr bwMode="auto">
          <a:xfrm rot="16200000">
            <a:off x="2363678" y="3369876"/>
            <a:ext cx="1795684" cy="276999"/>
          </a:xfrm>
          <a:prstGeom prst="rect">
            <a:avLst/>
          </a:prstGeom>
          <a:solidFill>
            <a:srgbClr val="FFFFFF">
              <a:alpha val="5000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defRPr/>
            </a:pPr>
            <a:r>
              <a:rPr lang="en-GB" sz="1200" b="0" i="0" kern="0" dirty="0">
                <a:solidFill>
                  <a:srgbClr val="000000"/>
                </a:solidFill>
                <a:latin typeface="Calibri" panose="020F0502020204030204" pitchFamily="34" charset="0"/>
                <a:ea typeface="ＭＳ Ｐゴシック" charset="0"/>
                <a:cs typeface="Calibri" panose="020F0502020204030204" pitchFamily="34" charset="0"/>
              </a:rPr>
              <a:t>Current density [kA/mm</a:t>
            </a:r>
            <a:r>
              <a:rPr lang="en-GB" sz="1200" b="0" i="0" kern="0" baseline="30000" dirty="0">
                <a:solidFill>
                  <a:srgbClr val="000000"/>
                </a:solidFill>
                <a:latin typeface="Calibri" panose="020F0502020204030204" pitchFamily="34" charset="0"/>
                <a:ea typeface="ＭＳ Ｐゴシック" charset="0"/>
                <a:cs typeface="Calibri" panose="020F0502020204030204" pitchFamily="34" charset="0"/>
              </a:rPr>
              <a:t>2</a:t>
            </a:r>
            <a:r>
              <a:rPr lang="en-GB" sz="1200" b="0" i="0" kern="0" dirty="0">
                <a:solidFill>
                  <a:srgbClr val="000000"/>
                </a:solidFill>
                <a:latin typeface="Calibri" panose="020F0502020204030204" pitchFamily="34" charset="0"/>
                <a:ea typeface="ＭＳ Ｐゴシック" charset="0"/>
                <a:cs typeface="Calibri" panose="020F0502020204030204" pitchFamily="34" charset="0"/>
              </a:rPr>
              <a:t>]</a:t>
            </a:r>
            <a:endParaRPr lang="en-US" sz="1200" b="0" i="0" kern="0" baseline="30000" dirty="0">
              <a:solidFill>
                <a:srgbClr val="000000"/>
              </a:solidFill>
              <a:latin typeface="Calibri" panose="020F0502020204030204" pitchFamily="34" charset="0"/>
              <a:ea typeface="ＭＳ Ｐゴシック" charset="0"/>
              <a:cs typeface="Calibri" panose="020F0502020204030204" pitchFamily="34" charset="0"/>
            </a:endParaRPr>
          </a:p>
        </p:txBody>
      </p:sp>
      <p:sp>
        <p:nvSpPr>
          <p:cNvPr id="77" name="Line 30"/>
          <p:cNvSpPr>
            <a:spLocks noChangeShapeType="1"/>
          </p:cNvSpPr>
          <p:nvPr/>
        </p:nvSpPr>
        <p:spPr bwMode="auto">
          <a:xfrm flipH="1" flipV="1">
            <a:off x="3429000" y="3276600"/>
            <a:ext cx="0" cy="838200"/>
          </a:xfrm>
          <a:prstGeom prst="line">
            <a:avLst/>
          </a:prstGeom>
          <a:noFill/>
          <a:ln w="9525">
            <a:solidFill>
              <a:srgbClr val="000000"/>
            </a:solidFill>
            <a:round/>
            <a:headEnd/>
            <a:tailEnd type="triangl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78" name="Line 31"/>
          <p:cNvSpPr>
            <a:spLocks noChangeShapeType="1"/>
          </p:cNvSpPr>
          <p:nvPr/>
        </p:nvSpPr>
        <p:spPr bwMode="auto">
          <a:xfrm>
            <a:off x="2195513" y="4483100"/>
            <a:ext cx="153987" cy="90488"/>
          </a:xfrm>
          <a:prstGeom prst="line">
            <a:avLst/>
          </a:prstGeom>
          <a:noFill/>
          <a:ln w="9525">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79" name="Line 32"/>
          <p:cNvSpPr>
            <a:spLocks noChangeShapeType="1"/>
          </p:cNvSpPr>
          <p:nvPr/>
        </p:nvSpPr>
        <p:spPr bwMode="auto">
          <a:xfrm>
            <a:off x="2711450" y="4799013"/>
            <a:ext cx="3175" cy="373062"/>
          </a:xfrm>
          <a:prstGeom prst="line">
            <a:avLst/>
          </a:prstGeom>
          <a:noFill/>
          <a:ln w="127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0" name="Line 33"/>
          <p:cNvSpPr>
            <a:spLocks noChangeShapeType="1"/>
          </p:cNvSpPr>
          <p:nvPr/>
        </p:nvSpPr>
        <p:spPr bwMode="auto">
          <a:xfrm>
            <a:off x="2159000" y="4100513"/>
            <a:ext cx="204788" cy="114300"/>
          </a:xfrm>
          <a:prstGeom prst="line">
            <a:avLst/>
          </a:prstGeom>
          <a:noFill/>
          <a:ln w="9525">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1" name="Line 34"/>
          <p:cNvSpPr>
            <a:spLocks noChangeShapeType="1"/>
          </p:cNvSpPr>
          <p:nvPr/>
        </p:nvSpPr>
        <p:spPr bwMode="auto">
          <a:xfrm>
            <a:off x="2147888" y="2649538"/>
            <a:ext cx="225425" cy="133350"/>
          </a:xfrm>
          <a:prstGeom prst="line">
            <a:avLst/>
          </a:prstGeom>
          <a:noFill/>
          <a:ln w="9525">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2" name="Freeform 35"/>
          <p:cNvSpPr>
            <a:spLocks/>
          </p:cNvSpPr>
          <p:nvPr/>
        </p:nvSpPr>
        <p:spPr bwMode="auto">
          <a:xfrm>
            <a:off x="1465263" y="2767013"/>
            <a:ext cx="1746250" cy="3549650"/>
          </a:xfrm>
          <a:custGeom>
            <a:avLst/>
            <a:gdLst>
              <a:gd name="T0" fmla="*/ 0 w 1440"/>
              <a:gd name="T1" fmla="*/ 0 h 2856"/>
              <a:gd name="T2" fmla="*/ 144 w 1440"/>
              <a:gd name="T3" fmla="*/ 84 h 2856"/>
              <a:gd name="T4" fmla="*/ 174 w 1440"/>
              <a:gd name="T5" fmla="*/ 330 h 2856"/>
              <a:gd name="T6" fmla="*/ 222 w 1440"/>
              <a:gd name="T7" fmla="*/ 516 h 2856"/>
              <a:gd name="T8" fmla="*/ 306 w 1440"/>
              <a:gd name="T9" fmla="*/ 834 h 2856"/>
              <a:gd name="T10" fmla="*/ 402 w 1440"/>
              <a:gd name="T11" fmla="*/ 1104 h 2856"/>
              <a:gd name="T12" fmla="*/ 528 w 1440"/>
              <a:gd name="T13" fmla="*/ 1446 h 2856"/>
              <a:gd name="T14" fmla="*/ 714 w 1440"/>
              <a:gd name="T15" fmla="*/ 1866 h 2856"/>
              <a:gd name="T16" fmla="*/ 876 w 1440"/>
              <a:gd name="T17" fmla="*/ 2148 h 2856"/>
              <a:gd name="T18" fmla="*/ 996 w 1440"/>
              <a:gd name="T19" fmla="*/ 2340 h 2856"/>
              <a:gd name="T20" fmla="*/ 1194 w 1440"/>
              <a:gd name="T21" fmla="*/ 2586 h 2856"/>
              <a:gd name="T22" fmla="*/ 1338 w 1440"/>
              <a:gd name="T23" fmla="*/ 2766 h 2856"/>
              <a:gd name="T24" fmla="*/ 1440 w 1440"/>
              <a:gd name="T25" fmla="*/ 2856 h 2856"/>
              <a:gd name="T26" fmla="*/ 18 w 1440"/>
              <a:gd name="T27" fmla="*/ 2040 h 2856"/>
              <a:gd name="T28" fmla="*/ 0 w 1440"/>
              <a:gd name="T29" fmla="*/ 0 h 2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0" h="2856">
                <a:moveTo>
                  <a:pt x="0" y="0"/>
                </a:moveTo>
                <a:lnTo>
                  <a:pt x="144" y="84"/>
                </a:lnTo>
                <a:lnTo>
                  <a:pt x="174" y="330"/>
                </a:lnTo>
                <a:lnTo>
                  <a:pt x="222" y="516"/>
                </a:lnTo>
                <a:lnTo>
                  <a:pt x="306" y="834"/>
                </a:lnTo>
                <a:lnTo>
                  <a:pt x="402" y="1104"/>
                </a:lnTo>
                <a:lnTo>
                  <a:pt x="528" y="1446"/>
                </a:lnTo>
                <a:lnTo>
                  <a:pt x="714" y="1866"/>
                </a:lnTo>
                <a:lnTo>
                  <a:pt x="876" y="2148"/>
                </a:lnTo>
                <a:lnTo>
                  <a:pt x="996" y="2340"/>
                </a:lnTo>
                <a:lnTo>
                  <a:pt x="1194" y="2586"/>
                </a:lnTo>
                <a:lnTo>
                  <a:pt x="1338" y="2766"/>
                </a:lnTo>
                <a:lnTo>
                  <a:pt x="1440" y="2856"/>
                </a:lnTo>
                <a:lnTo>
                  <a:pt x="18" y="2040"/>
                </a:lnTo>
                <a:lnTo>
                  <a:pt x="0" y="0"/>
                </a:lnTo>
                <a:close/>
              </a:path>
            </a:pathLst>
          </a:custGeom>
          <a:solidFill>
            <a:srgbClr val="FFC5F7"/>
          </a:solidFill>
          <a:ln w="9525">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3" name="Line 36"/>
          <p:cNvSpPr>
            <a:spLocks noChangeShapeType="1"/>
          </p:cNvSpPr>
          <p:nvPr/>
        </p:nvSpPr>
        <p:spPr bwMode="auto">
          <a:xfrm>
            <a:off x="1466850" y="2751138"/>
            <a:ext cx="11113" cy="2560637"/>
          </a:xfrm>
          <a:prstGeom prst="line">
            <a:avLst/>
          </a:prstGeom>
          <a:noFill/>
          <a:ln w="15875">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4" name="Line 37"/>
          <p:cNvSpPr>
            <a:spLocks noChangeShapeType="1"/>
          </p:cNvSpPr>
          <p:nvPr/>
        </p:nvSpPr>
        <p:spPr bwMode="auto">
          <a:xfrm>
            <a:off x="1481138" y="5292725"/>
            <a:ext cx="334962" cy="193675"/>
          </a:xfrm>
          <a:prstGeom prst="line">
            <a:avLst/>
          </a:prstGeom>
          <a:noFill/>
          <a:ln w="127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5" name="Line 38"/>
          <p:cNvSpPr>
            <a:spLocks noChangeShapeType="1"/>
          </p:cNvSpPr>
          <p:nvPr/>
        </p:nvSpPr>
        <p:spPr bwMode="auto">
          <a:xfrm>
            <a:off x="1979613" y="5588000"/>
            <a:ext cx="1182687" cy="704850"/>
          </a:xfrm>
          <a:prstGeom prst="line">
            <a:avLst/>
          </a:prstGeom>
          <a:noFill/>
          <a:ln w="127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6" name="Freeform 40"/>
          <p:cNvSpPr>
            <a:spLocks/>
          </p:cNvSpPr>
          <p:nvPr/>
        </p:nvSpPr>
        <p:spPr bwMode="auto">
          <a:xfrm>
            <a:off x="1627188" y="2849563"/>
            <a:ext cx="1557337" cy="3430587"/>
          </a:xfrm>
          <a:custGeom>
            <a:avLst/>
            <a:gdLst>
              <a:gd name="T0" fmla="*/ 0 w 1284"/>
              <a:gd name="T1" fmla="*/ 0 h 2760"/>
              <a:gd name="T2" fmla="*/ 30 w 1284"/>
              <a:gd name="T3" fmla="*/ 210 h 2760"/>
              <a:gd name="T4" fmla="*/ 102 w 1284"/>
              <a:gd name="T5" fmla="*/ 504 h 2760"/>
              <a:gd name="T6" fmla="*/ 180 w 1284"/>
              <a:gd name="T7" fmla="*/ 774 h 2760"/>
              <a:gd name="T8" fmla="*/ 330 w 1284"/>
              <a:gd name="T9" fmla="*/ 1218 h 2760"/>
              <a:gd name="T10" fmla="*/ 474 w 1284"/>
              <a:gd name="T11" fmla="*/ 1578 h 2760"/>
              <a:gd name="T12" fmla="*/ 600 w 1284"/>
              <a:gd name="T13" fmla="*/ 1842 h 2760"/>
              <a:gd name="T14" fmla="*/ 714 w 1284"/>
              <a:gd name="T15" fmla="*/ 2028 h 2760"/>
              <a:gd name="T16" fmla="*/ 846 w 1284"/>
              <a:gd name="T17" fmla="*/ 2238 h 2760"/>
              <a:gd name="T18" fmla="*/ 996 w 1284"/>
              <a:gd name="T19" fmla="*/ 2430 h 2760"/>
              <a:gd name="T20" fmla="*/ 1146 w 1284"/>
              <a:gd name="T21" fmla="*/ 2616 h 2760"/>
              <a:gd name="T22" fmla="*/ 1284 w 1284"/>
              <a:gd name="T23" fmla="*/ 2760 h 2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4" h="2760">
                <a:moveTo>
                  <a:pt x="0" y="0"/>
                </a:moveTo>
                <a:cubicBezTo>
                  <a:pt x="6" y="63"/>
                  <a:pt x="13" y="126"/>
                  <a:pt x="30" y="210"/>
                </a:cubicBezTo>
                <a:cubicBezTo>
                  <a:pt x="47" y="294"/>
                  <a:pt x="77" y="410"/>
                  <a:pt x="102" y="504"/>
                </a:cubicBezTo>
                <a:cubicBezTo>
                  <a:pt x="127" y="598"/>
                  <a:pt x="142" y="655"/>
                  <a:pt x="180" y="774"/>
                </a:cubicBezTo>
                <a:cubicBezTo>
                  <a:pt x="218" y="893"/>
                  <a:pt x="281" y="1084"/>
                  <a:pt x="330" y="1218"/>
                </a:cubicBezTo>
                <a:cubicBezTo>
                  <a:pt x="379" y="1352"/>
                  <a:pt x="429" y="1474"/>
                  <a:pt x="474" y="1578"/>
                </a:cubicBezTo>
                <a:cubicBezTo>
                  <a:pt x="519" y="1682"/>
                  <a:pt x="560" y="1767"/>
                  <a:pt x="600" y="1842"/>
                </a:cubicBezTo>
                <a:cubicBezTo>
                  <a:pt x="640" y="1917"/>
                  <a:pt x="673" y="1962"/>
                  <a:pt x="714" y="2028"/>
                </a:cubicBezTo>
                <a:cubicBezTo>
                  <a:pt x="755" y="2094"/>
                  <a:pt x="799" y="2171"/>
                  <a:pt x="846" y="2238"/>
                </a:cubicBezTo>
                <a:cubicBezTo>
                  <a:pt x="893" y="2305"/>
                  <a:pt x="946" y="2367"/>
                  <a:pt x="996" y="2430"/>
                </a:cubicBezTo>
                <a:cubicBezTo>
                  <a:pt x="1046" y="2493"/>
                  <a:pt x="1098" y="2561"/>
                  <a:pt x="1146" y="2616"/>
                </a:cubicBezTo>
                <a:cubicBezTo>
                  <a:pt x="1194" y="2671"/>
                  <a:pt x="1239" y="2715"/>
                  <a:pt x="1284" y="2760"/>
                </a:cubicBezTo>
              </a:path>
            </a:pathLst>
          </a:custGeom>
          <a:noFill/>
          <a:ln w="28575" cmpd="sng">
            <a:solidFill>
              <a:srgbClr val="FF00FF"/>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lgn="ctr">
              <a:defRPr/>
            </a:pPr>
            <a:endParaRPr lang="en-US" b="0" i="0">
              <a:solidFill>
                <a:srgbClr val="000000"/>
              </a:solidFill>
              <a:latin typeface="Tahoma" charset="0"/>
              <a:ea typeface="ＭＳ Ｐゴシック" charset="0"/>
            </a:endParaRPr>
          </a:p>
        </p:txBody>
      </p:sp>
      <p:sp>
        <p:nvSpPr>
          <p:cNvPr id="87" name="Freeform 41"/>
          <p:cNvSpPr>
            <a:spLocks/>
          </p:cNvSpPr>
          <p:nvPr/>
        </p:nvSpPr>
        <p:spPr bwMode="auto">
          <a:xfrm>
            <a:off x="1358900" y="4295775"/>
            <a:ext cx="679450" cy="1524000"/>
          </a:xfrm>
          <a:custGeom>
            <a:avLst/>
            <a:gdLst>
              <a:gd name="T0" fmla="*/ 0 w 560"/>
              <a:gd name="T1" fmla="*/ 0 h 1216"/>
              <a:gd name="T2" fmla="*/ 28 w 560"/>
              <a:gd name="T3" fmla="*/ 112 h 1216"/>
              <a:gd name="T4" fmla="*/ 60 w 560"/>
              <a:gd name="T5" fmla="*/ 212 h 1216"/>
              <a:gd name="T6" fmla="*/ 96 w 560"/>
              <a:gd name="T7" fmla="*/ 312 h 1216"/>
              <a:gd name="T8" fmla="*/ 184 w 560"/>
              <a:gd name="T9" fmla="*/ 544 h 1216"/>
              <a:gd name="T10" fmla="*/ 456 w 560"/>
              <a:gd name="T11" fmla="*/ 1048 h 1216"/>
              <a:gd name="T12" fmla="*/ 560 w 560"/>
              <a:gd name="T13" fmla="*/ 1216 h 1216"/>
            </a:gdLst>
            <a:ahLst/>
            <a:cxnLst>
              <a:cxn ang="0">
                <a:pos x="T0" y="T1"/>
              </a:cxn>
              <a:cxn ang="0">
                <a:pos x="T2" y="T3"/>
              </a:cxn>
              <a:cxn ang="0">
                <a:pos x="T4" y="T5"/>
              </a:cxn>
              <a:cxn ang="0">
                <a:pos x="T6" y="T7"/>
              </a:cxn>
              <a:cxn ang="0">
                <a:pos x="T8" y="T9"/>
              </a:cxn>
              <a:cxn ang="0">
                <a:pos x="T10" y="T11"/>
              </a:cxn>
              <a:cxn ang="0">
                <a:pos x="T12" y="T13"/>
              </a:cxn>
            </a:cxnLst>
            <a:rect l="0" t="0" r="r" b="b"/>
            <a:pathLst>
              <a:path w="560" h="1216">
                <a:moveTo>
                  <a:pt x="0" y="0"/>
                </a:moveTo>
                <a:cubicBezTo>
                  <a:pt x="9" y="38"/>
                  <a:pt x="18" y="77"/>
                  <a:pt x="28" y="112"/>
                </a:cubicBezTo>
                <a:cubicBezTo>
                  <a:pt x="38" y="147"/>
                  <a:pt x="49" y="179"/>
                  <a:pt x="60" y="212"/>
                </a:cubicBezTo>
                <a:cubicBezTo>
                  <a:pt x="71" y="245"/>
                  <a:pt x="75" y="257"/>
                  <a:pt x="96" y="312"/>
                </a:cubicBezTo>
                <a:cubicBezTo>
                  <a:pt x="117" y="367"/>
                  <a:pt x="124" y="421"/>
                  <a:pt x="184" y="544"/>
                </a:cubicBezTo>
                <a:cubicBezTo>
                  <a:pt x="244" y="667"/>
                  <a:pt x="393" y="936"/>
                  <a:pt x="456" y="1048"/>
                </a:cubicBezTo>
                <a:cubicBezTo>
                  <a:pt x="519" y="1160"/>
                  <a:pt x="543" y="1188"/>
                  <a:pt x="560" y="1216"/>
                </a:cubicBezTo>
              </a:path>
            </a:pathLst>
          </a:custGeom>
          <a:noFill/>
          <a:ln w="15875" cmpd="sng">
            <a:solidFill>
              <a:srgbClr val="0000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8" name="Text Box 42"/>
          <p:cNvSpPr txBox="1">
            <a:spLocks noChangeArrowheads="1"/>
          </p:cNvSpPr>
          <p:nvPr/>
        </p:nvSpPr>
        <p:spPr bwMode="auto">
          <a:xfrm>
            <a:off x="292100" y="5591175"/>
            <a:ext cx="3365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10</a:t>
            </a:r>
            <a:endParaRPr lang="en-US" sz="1200" b="0" i="0">
              <a:solidFill>
                <a:srgbClr val="000000"/>
              </a:solidFill>
              <a:latin typeface="Times New Roman" charset="0"/>
              <a:ea typeface="ＭＳ Ｐゴシック" charset="0"/>
            </a:endParaRPr>
          </a:p>
        </p:txBody>
      </p:sp>
      <p:sp>
        <p:nvSpPr>
          <p:cNvPr id="89" name="Text Box 44"/>
          <p:cNvSpPr txBox="1">
            <a:spLocks noChangeArrowheads="1"/>
          </p:cNvSpPr>
          <p:nvPr/>
        </p:nvSpPr>
        <p:spPr bwMode="auto">
          <a:xfrm rot="-1923899">
            <a:off x="36716" y="4925913"/>
            <a:ext cx="1296000" cy="288000"/>
          </a:xfrm>
          <a:prstGeom prst="rect">
            <a:avLst/>
          </a:prstGeom>
          <a:solidFill>
            <a:srgbClr val="FFFFFF">
              <a:alpha val="5000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  Temperature [K]</a:t>
            </a:r>
            <a:endParaRPr kumimoji="0" lang="en-US" sz="1200" b="0" i="0" u="none" strike="noStrike" kern="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endParaRPr>
          </a:p>
        </p:txBody>
      </p:sp>
      <p:sp>
        <p:nvSpPr>
          <p:cNvPr id="93" name="Rectangle 54"/>
          <p:cNvSpPr>
            <a:spLocks noChangeArrowheads="1"/>
          </p:cNvSpPr>
          <p:nvPr/>
        </p:nvSpPr>
        <p:spPr bwMode="auto">
          <a:xfrm>
            <a:off x="5580111" y="1508247"/>
            <a:ext cx="2880000" cy="707886"/>
          </a:xfrm>
          <a:prstGeom prst="rect">
            <a:avLst/>
          </a:prstGeom>
          <a:solidFill>
            <a:srgbClr val="FFFFFF"/>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square">
            <a:spAutoFit/>
          </a:bodyPr>
          <a:lstStyle/>
          <a:p>
            <a:pPr algn="ctr">
              <a:defRPr/>
            </a:pPr>
            <a:r>
              <a:rPr lang="en-US" sz="2000" b="0" i="0" dirty="0" err="1">
                <a:solidFill>
                  <a:srgbClr val="000000"/>
                </a:solidFill>
                <a:latin typeface="Calibri" panose="020F0502020204030204" pitchFamily="34" charset="0"/>
                <a:ea typeface="ＭＳ Ｐゴシック" charset="0"/>
                <a:cs typeface="Calibri" panose="020F0502020204030204" pitchFamily="34" charset="0"/>
              </a:rPr>
              <a:t>Nb-Ti</a:t>
            </a:r>
            <a:r>
              <a:rPr lang="en-US" sz="2000" b="0" i="0" dirty="0">
                <a:solidFill>
                  <a:srgbClr val="000000"/>
                </a:solidFill>
                <a:latin typeface="Calibri" panose="020F0502020204030204" pitchFamily="34" charset="0"/>
                <a:ea typeface="ＭＳ Ｐゴシック" charset="0"/>
                <a:cs typeface="Calibri" panose="020F0502020204030204" pitchFamily="34" charset="0"/>
              </a:rPr>
              <a:t> critical current I</a:t>
            </a:r>
            <a:r>
              <a:rPr lang="en-US" sz="2000" b="0" i="0" baseline="-25000" dirty="0">
                <a:solidFill>
                  <a:srgbClr val="000000"/>
                </a:solidFill>
                <a:latin typeface="Calibri" panose="020F0502020204030204" pitchFamily="34" charset="0"/>
                <a:ea typeface="ＭＳ Ｐゴシック" charset="0"/>
                <a:cs typeface="Calibri" panose="020F0502020204030204" pitchFamily="34" charset="0"/>
              </a:rPr>
              <a:t>C </a:t>
            </a:r>
            <a:r>
              <a:rPr lang="en-US" sz="2000" b="0" i="0" dirty="0">
                <a:solidFill>
                  <a:srgbClr val="000000"/>
                </a:solidFill>
                <a:latin typeface="Calibri" panose="020F0502020204030204" pitchFamily="34" charset="0"/>
                <a:ea typeface="ＭＳ Ｐゴシック" charset="0"/>
                <a:cs typeface="Calibri" panose="020F0502020204030204" pitchFamily="34" charset="0"/>
              </a:rPr>
              <a:t>(B)</a:t>
            </a:r>
          </a:p>
        </p:txBody>
      </p:sp>
      <p:grpSp>
        <p:nvGrpSpPr>
          <p:cNvPr id="4" name="Group 3"/>
          <p:cNvGrpSpPr/>
          <p:nvPr/>
        </p:nvGrpSpPr>
        <p:grpSpPr>
          <a:xfrm>
            <a:off x="4889500" y="1988840"/>
            <a:ext cx="3930650" cy="4114800"/>
            <a:chOff x="4889500" y="1988840"/>
            <a:chExt cx="3930650" cy="4114800"/>
          </a:xfrm>
        </p:grpSpPr>
        <p:pic>
          <p:nvPicPr>
            <p:cNvPr id="53" name="Picture 56" descr="Picture 2"/>
            <p:cNvPicPr>
              <a:picLocks noChangeAspect="1" noChangeArrowheads="1"/>
            </p:cNvPicPr>
            <p:nvPr/>
          </p:nvPicPr>
          <p:blipFill>
            <a:blip r:embed="rId4">
              <a:extLst>
                <a:ext uri="{28A0092B-C50C-407E-A947-70E740481C1C}">
                  <a14:useLocalDpi xmlns:a14="http://schemas.microsoft.com/office/drawing/2010/main" val="0"/>
                </a:ext>
              </a:extLst>
            </a:blip>
            <a:srcRect b="1141"/>
            <a:stretch>
              <a:fillRect/>
            </a:stretch>
          </p:blipFill>
          <p:spPr bwMode="auto">
            <a:xfrm>
              <a:off x="4889500" y="1988840"/>
              <a:ext cx="393065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0" name="AutoShape 48"/>
            <p:cNvSpPr>
              <a:spLocks noChangeArrowheads="1"/>
            </p:cNvSpPr>
            <p:nvPr/>
          </p:nvSpPr>
          <p:spPr bwMode="auto">
            <a:xfrm>
              <a:off x="7315200" y="3792240"/>
              <a:ext cx="228600" cy="228600"/>
            </a:xfrm>
            <a:prstGeom prst="star4">
              <a:avLst>
                <a:gd name="adj" fmla="val 12500"/>
              </a:avLst>
            </a:prstGeom>
            <a:solidFill>
              <a:srgbClr val="FF6666"/>
            </a:solidFill>
            <a:ln w="9525">
              <a:solidFill>
                <a:srgbClr val="FF0000"/>
              </a:solidFill>
              <a:miter lim="800000"/>
              <a:headEnd/>
              <a:tailEn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91" name="Rectangle 49"/>
            <p:cNvSpPr>
              <a:spLocks noChangeArrowheads="1"/>
            </p:cNvSpPr>
            <p:nvPr/>
          </p:nvSpPr>
          <p:spPr bwMode="auto">
            <a:xfrm>
              <a:off x="6346178" y="4574520"/>
              <a:ext cx="1347866" cy="7078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square">
              <a:spAutoFit/>
            </a:bodyPr>
            <a:lstStyle/>
            <a:p>
              <a:pPr algn="ctr">
                <a:defRPr/>
              </a:pPr>
              <a:r>
                <a:rPr lang="en-US" sz="2000" b="0" i="0" dirty="0">
                  <a:solidFill>
                    <a:srgbClr val="FF0000"/>
                  </a:solidFill>
                  <a:latin typeface="Calibri" panose="020F0502020204030204" pitchFamily="34" charset="0"/>
                  <a:ea typeface="ＭＳ Ｐゴシック" charset="0"/>
                  <a:cs typeface="Calibri" panose="020F0502020204030204" pitchFamily="34" charset="0"/>
                </a:rPr>
                <a:t>conductor peak field</a:t>
              </a:r>
            </a:p>
          </p:txBody>
        </p:sp>
        <p:sp>
          <p:nvSpPr>
            <p:cNvPr id="92" name="Rectangle 50"/>
            <p:cNvSpPr>
              <a:spLocks noChangeArrowheads="1"/>
            </p:cNvSpPr>
            <p:nvPr/>
          </p:nvSpPr>
          <p:spPr bwMode="auto">
            <a:xfrm>
              <a:off x="5796136" y="3445024"/>
              <a:ext cx="1044000" cy="707886"/>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square">
              <a:spAutoFit/>
            </a:bodyPr>
            <a:lstStyle/>
            <a:p>
              <a:pPr algn="ctr">
                <a:defRPr/>
              </a:pPr>
              <a:r>
                <a:rPr lang="en-US" sz="2000" b="0" i="0" dirty="0">
                  <a:solidFill>
                    <a:srgbClr val="0033CC"/>
                  </a:solidFill>
                  <a:latin typeface="Calibri" panose="020F0502020204030204" pitchFamily="34" charset="0"/>
                  <a:ea typeface="ＭＳ Ｐゴシック" charset="0"/>
                  <a:cs typeface="Calibri" panose="020F0502020204030204" pitchFamily="34" charset="0"/>
                </a:rPr>
                <a:t>5 T bore field</a:t>
              </a:r>
            </a:p>
          </p:txBody>
        </p:sp>
        <p:sp>
          <p:nvSpPr>
            <p:cNvPr id="94" name="Rectangle 55"/>
            <p:cNvSpPr>
              <a:spLocks noChangeArrowheads="1"/>
            </p:cNvSpPr>
            <p:nvPr/>
          </p:nvSpPr>
          <p:spPr bwMode="auto">
            <a:xfrm>
              <a:off x="7461845" y="3430166"/>
              <a:ext cx="1044000" cy="396875"/>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a:spAutoFit/>
            </a:bodyPr>
            <a:lstStyle/>
            <a:p>
              <a:pPr algn="ctr">
                <a:defRPr/>
              </a:pPr>
              <a:r>
                <a:rPr lang="en-US" sz="2000" b="0" i="0" dirty="0">
                  <a:solidFill>
                    <a:srgbClr val="FF0000"/>
                  </a:solidFill>
                  <a:latin typeface="Calibri" panose="020F0502020204030204" pitchFamily="34" charset="0"/>
                  <a:ea typeface="ＭＳ Ｐゴシック" charset="0"/>
                  <a:cs typeface="Calibri" panose="020F0502020204030204" pitchFamily="34" charset="0"/>
                </a:rPr>
                <a:t>quench!</a:t>
              </a:r>
            </a:p>
          </p:txBody>
        </p:sp>
        <p:sp>
          <p:nvSpPr>
            <p:cNvPr id="95" name="Oval 57"/>
            <p:cNvSpPr>
              <a:spLocks noChangeArrowheads="1"/>
            </p:cNvSpPr>
            <p:nvPr/>
          </p:nvSpPr>
          <p:spPr bwMode="auto">
            <a:xfrm>
              <a:off x="6629400" y="4206578"/>
              <a:ext cx="152400" cy="152400"/>
            </a:xfrm>
            <a:prstGeom prst="ellipse">
              <a:avLst/>
            </a:prstGeom>
            <a:noFill/>
            <a:ln w="19050">
              <a:solidFill>
                <a:srgbClr val="0000FF"/>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algn="ctr">
                <a:defRPr/>
              </a:pPr>
              <a:endParaRPr lang="en-US" b="0" i="0">
                <a:solidFill>
                  <a:srgbClr val="000000"/>
                </a:solidFill>
                <a:latin typeface="Tahoma" charset="0"/>
                <a:ea typeface="ＭＳ Ｐゴシック" charset="0"/>
              </a:endParaRPr>
            </a:p>
          </p:txBody>
        </p:sp>
      </p:grpSp>
      <p:sp>
        <p:nvSpPr>
          <p:cNvPr id="96" name="Rectangle 59"/>
          <p:cNvSpPr>
            <a:spLocks noChangeArrowheads="1"/>
          </p:cNvSpPr>
          <p:nvPr/>
        </p:nvSpPr>
        <p:spPr bwMode="auto">
          <a:xfrm>
            <a:off x="1050056" y="1508247"/>
            <a:ext cx="2315955"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spAutoFit/>
          </a:bodyPr>
          <a:lstStyle/>
          <a:p>
            <a:pPr algn="ctr">
              <a:defRPr/>
            </a:pPr>
            <a:r>
              <a:rPr lang="en-US" sz="2000" b="0" i="0" dirty="0" err="1">
                <a:solidFill>
                  <a:srgbClr val="000000"/>
                </a:solidFill>
                <a:latin typeface="Calibri" panose="020F0502020204030204" pitchFamily="34" charset="0"/>
                <a:ea typeface="ＭＳ Ｐゴシック" charset="0"/>
                <a:cs typeface="Calibri" panose="020F0502020204030204" pitchFamily="34" charset="0"/>
              </a:rPr>
              <a:t>Nb-Ti</a:t>
            </a:r>
            <a:r>
              <a:rPr lang="en-US" sz="2000" b="0" i="0" dirty="0">
                <a:solidFill>
                  <a:srgbClr val="000000"/>
                </a:solidFill>
                <a:latin typeface="Calibri" panose="020F0502020204030204" pitchFamily="34" charset="0"/>
                <a:ea typeface="ＭＳ Ｐゴシック" charset="0"/>
                <a:cs typeface="Calibri" panose="020F0502020204030204" pitchFamily="34" charset="0"/>
              </a:rPr>
              <a:t> critical surface</a:t>
            </a:r>
          </a:p>
        </p:txBody>
      </p:sp>
      <p:sp>
        <p:nvSpPr>
          <p:cNvPr id="99" name="Line 64"/>
          <p:cNvSpPr>
            <a:spLocks noChangeShapeType="1"/>
          </p:cNvSpPr>
          <p:nvPr/>
        </p:nvSpPr>
        <p:spPr bwMode="auto">
          <a:xfrm>
            <a:off x="3373438" y="1715220"/>
            <a:ext cx="2286000" cy="0"/>
          </a:xfrm>
          <a:prstGeom prst="line">
            <a:avLst/>
          </a:prstGeom>
          <a:noFill/>
          <a:ln w="19050">
            <a:solidFill>
              <a:schemeClr val="tx1"/>
            </a:solidFill>
            <a:round/>
            <a:headEnd/>
            <a:tailEnd type="triangl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00" name="Rectangle 61"/>
          <p:cNvSpPr>
            <a:spLocks noChangeArrowheads="1"/>
          </p:cNvSpPr>
          <p:nvPr/>
        </p:nvSpPr>
        <p:spPr bwMode="auto">
          <a:xfrm>
            <a:off x="3824459" y="1516782"/>
            <a:ext cx="1301959" cy="40011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spAutoFit/>
          </a:bodyPr>
          <a:lstStyle/>
          <a:p>
            <a:pPr marL="0" marR="0" lvl="0" indent="0" algn="ctr" defTabSz="914400" eaLnBrk="1" latinLnBrk="0" hangingPunct="1">
              <a:lnSpc>
                <a:spcPct val="100000"/>
              </a:lnSpc>
              <a:buClrTx/>
              <a:buSzTx/>
              <a:buFontTx/>
              <a:buNone/>
              <a:tabLst/>
              <a:defRPr/>
            </a:pPr>
            <a:r>
              <a:rPr lang="en-US" sz="2000" b="0" i="0" dirty="0">
                <a:latin typeface="Calibri" panose="020F0502020204030204" pitchFamily="34" charset="0"/>
                <a:ea typeface="ＭＳ Ｐゴシック" charset="0"/>
                <a:cs typeface="Calibri" panose="020F0502020204030204" pitchFamily="34" charset="0"/>
              </a:rPr>
              <a:t>I</a:t>
            </a:r>
            <a:r>
              <a:rPr lang="en-US" sz="2000" b="0" i="0" baseline="-25000" dirty="0">
                <a:latin typeface="Calibri" panose="020F0502020204030204" pitchFamily="34" charset="0"/>
                <a:ea typeface="ＭＳ Ｐゴシック" charset="0"/>
                <a:cs typeface="Calibri" panose="020F0502020204030204" pitchFamily="34" charset="0"/>
              </a:rPr>
              <a:t>C</a:t>
            </a:r>
            <a:r>
              <a:rPr lang="en-US" sz="2000" b="0" i="0" dirty="0">
                <a:latin typeface="Calibri" panose="020F0502020204030204" pitchFamily="34" charset="0"/>
                <a:ea typeface="ＭＳ Ｐゴシック" charset="0"/>
                <a:cs typeface="Calibri" panose="020F0502020204030204" pitchFamily="34" charset="0"/>
              </a:rPr>
              <a:t> = J</a:t>
            </a:r>
            <a:r>
              <a:rPr lang="en-US" sz="2000" b="0" i="0" baseline="-25000" dirty="0">
                <a:latin typeface="Calibri" panose="020F0502020204030204" pitchFamily="34" charset="0"/>
                <a:ea typeface="ＭＳ Ｐゴシック" charset="0"/>
                <a:cs typeface="Calibri" panose="020F0502020204030204" pitchFamily="34" charset="0"/>
              </a:rPr>
              <a:t>C</a:t>
            </a:r>
            <a:r>
              <a:rPr lang="en-US" sz="2000" b="0" i="0" dirty="0">
                <a:latin typeface="Calibri" panose="020F0502020204030204" pitchFamily="34" charset="0"/>
                <a:ea typeface="ＭＳ Ｐゴシック" charset="0"/>
                <a:cs typeface="Calibri" panose="020F0502020204030204" pitchFamily="34" charset="0"/>
              </a:rPr>
              <a:t> x A</a:t>
            </a:r>
            <a:r>
              <a:rPr lang="en-US" sz="2000" b="0" i="0" baseline="-25000" dirty="0">
                <a:latin typeface="Calibri" panose="020F0502020204030204" pitchFamily="34" charset="0"/>
                <a:ea typeface="ＭＳ Ｐゴシック" charset="0"/>
                <a:cs typeface="Calibri" panose="020F0502020204030204" pitchFamily="34" charset="0"/>
              </a:rPr>
              <a:t>SC</a:t>
            </a:r>
          </a:p>
        </p:txBody>
      </p:sp>
    </p:spTree>
    <p:extLst>
      <p:ext uri="{BB962C8B-B14F-4D97-AF65-F5344CB8AC3E}">
        <p14:creationId xmlns:p14="http://schemas.microsoft.com/office/powerpoint/2010/main" val="211473270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In practical operation, margins are needed with respect to this short sample limit</a:t>
            </a:r>
          </a:p>
        </p:txBody>
      </p:sp>
      <p:grpSp>
        <p:nvGrpSpPr>
          <p:cNvPr id="3" name="Group 2"/>
          <p:cNvGrpSpPr/>
          <p:nvPr/>
        </p:nvGrpSpPr>
        <p:grpSpPr>
          <a:xfrm>
            <a:off x="2022584" y="1351682"/>
            <a:ext cx="5717768" cy="5173662"/>
            <a:chOff x="2022584" y="1351682"/>
            <a:chExt cx="5717768" cy="5173662"/>
          </a:xfrm>
        </p:grpSpPr>
        <p:pic>
          <p:nvPicPr>
            <p:cNvPr id="21" name="Picture 75" descr="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22584" y="1351682"/>
              <a:ext cx="5048250" cy="5173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2" name="Oval 76"/>
            <p:cNvSpPr>
              <a:spLocks noChangeArrowheads="1"/>
            </p:cNvSpPr>
            <p:nvPr/>
          </p:nvSpPr>
          <p:spPr bwMode="auto">
            <a:xfrm>
              <a:off x="4227621" y="4159969"/>
              <a:ext cx="152400" cy="152400"/>
            </a:xfrm>
            <a:prstGeom prst="ellipse">
              <a:avLst/>
            </a:prstGeom>
            <a:noFill/>
            <a:ln w="19050">
              <a:solidFill>
                <a:srgbClr val="0000FF"/>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algn="ctr">
                <a:defRPr/>
              </a:pPr>
              <a:endParaRPr lang="en-US" b="0" i="0">
                <a:solidFill>
                  <a:srgbClr val="000000"/>
                </a:solidFill>
                <a:latin typeface="Tahoma" charset="0"/>
                <a:ea typeface="ＭＳ Ｐゴシック" charset="0"/>
              </a:endParaRPr>
            </a:p>
          </p:txBody>
        </p:sp>
        <p:sp>
          <p:nvSpPr>
            <p:cNvPr id="23" name="Oval 78"/>
            <p:cNvSpPr>
              <a:spLocks noChangeArrowheads="1"/>
            </p:cNvSpPr>
            <p:nvPr/>
          </p:nvSpPr>
          <p:spPr bwMode="auto">
            <a:xfrm>
              <a:off x="4554646" y="4159969"/>
              <a:ext cx="152400" cy="152400"/>
            </a:xfrm>
            <a:prstGeom prst="ellipse">
              <a:avLst/>
            </a:prstGeom>
            <a:noFill/>
            <a:ln w="19050">
              <a:solidFill>
                <a:srgbClr val="FF00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4" name="Line 79"/>
            <p:cNvSpPr>
              <a:spLocks noChangeShapeType="1"/>
            </p:cNvSpPr>
            <p:nvPr/>
          </p:nvSpPr>
          <p:spPr bwMode="auto">
            <a:xfrm flipV="1">
              <a:off x="4630846" y="4237757"/>
              <a:ext cx="774700" cy="3175"/>
            </a:xfrm>
            <a:prstGeom prst="line">
              <a:avLst/>
            </a:prstGeom>
            <a:noFill/>
            <a:ln w="19050">
              <a:solidFill>
                <a:srgbClr val="000000"/>
              </a:solidFill>
              <a:round/>
              <a:headEnd/>
              <a:tailEnd type="triangl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5" name="Line 80"/>
            <p:cNvSpPr>
              <a:spLocks noChangeShapeType="1"/>
            </p:cNvSpPr>
            <p:nvPr/>
          </p:nvSpPr>
          <p:spPr bwMode="auto">
            <a:xfrm flipV="1">
              <a:off x="4632434" y="2239094"/>
              <a:ext cx="3175" cy="2003425"/>
            </a:xfrm>
            <a:prstGeom prst="line">
              <a:avLst/>
            </a:prstGeom>
            <a:noFill/>
            <a:ln w="19050">
              <a:solidFill>
                <a:srgbClr val="000000"/>
              </a:solidFill>
              <a:round/>
              <a:headEnd/>
              <a:tailEnd type="triangl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6" name="Oval 84"/>
            <p:cNvSpPr>
              <a:spLocks noChangeArrowheads="1"/>
            </p:cNvSpPr>
            <p:nvPr/>
          </p:nvSpPr>
          <p:spPr bwMode="auto">
            <a:xfrm>
              <a:off x="5334109" y="4164732"/>
              <a:ext cx="152400" cy="152400"/>
            </a:xfrm>
            <a:prstGeom prst="ellipse">
              <a:avLst/>
            </a:prstGeom>
            <a:noFill/>
            <a:ln w="19050">
              <a:solidFill>
                <a:srgbClr val="FF00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7" name="Oval 85"/>
            <p:cNvSpPr>
              <a:spLocks noChangeArrowheads="1"/>
            </p:cNvSpPr>
            <p:nvPr/>
          </p:nvSpPr>
          <p:spPr bwMode="auto">
            <a:xfrm>
              <a:off x="4567346" y="2154957"/>
              <a:ext cx="152400" cy="152400"/>
            </a:xfrm>
            <a:prstGeom prst="ellipse">
              <a:avLst/>
            </a:prstGeom>
            <a:noFill/>
            <a:ln w="19050">
              <a:solidFill>
                <a:srgbClr val="FF00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8" name="Oval 86"/>
            <p:cNvSpPr>
              <a:spLocks noChangeArrowheads="1"/>
            </p:cNvSpPr>
            <p:nvPr/>
          </p:nvSpPr>
          <p:spPr bwMode="auto">
            <a:xfrm>
              <a:off x="5134084" y="3686894"/>
              <a:ext cx="152400" cy="152400"/>
            </a:xfrm>
            <a:prstGeom prst="ellipse">
              <a:avLst/>
            </a:prstGeom>
            <a:noFill/>
            <a:ln w="19050">
              <a:solidFill>
                <a:srgbClr val="FF00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9" name="Line 87"/>
            <p:cNvSpPr>
              <a:spLocks noChangeShapeType="1"/>
            </p:cNvSpPr>
            <p:nvPr/>
          </p:nvSpPr>
          <p:spPr bwMode="auto">
            <a:xfrm flipV="1">
              <a:off x="4643546" y="3763094"/>
              <a:ext cx="558800" cy="469900"/>
            </a:xfrm>
            <a:prstGeom prst="line">
              <a:avLst/>
            </a:prstGeom>
            <a:noFill/>
            <a:ln w="19050">
              <a:solidFill>
                <a:srgbClr val="000000"/>
              </a:solidFill>
              <a:round/>
              <a:headEnd/>
              <a:tailEnd type="triangl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0" name="Rectangle 88"/>
            <p:cNvSpPr>
              <a:spLocks noChangeArrowheads="1"/>
            </p:cNvSpPr>
            <p:nvPr/>
          </p:nvSpPr>
          <p:spPr bwMode="auto">
            <a:xfrm>
              <a:off x="4644232" y="1772816"/>
              <a:ext cx="2016000" cy="400110"/>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a:spAutoFit/>
            </a:bodyPr>
            <a:lstStyle/>
            <a:p>
              <a:pPr>
                <a:defRPr/>
              </a:pPr>
              <a:r>
                <a:rPr lang="en-US" sz="2000" b="0" i="0" dirty="0">
                  <a:solidFill>
                    <a:srgbClr val="000000"/>
                  </a:solidFill>
                  <a:latin typeface="Calibri" panose="020F0502020204030204" pitchFamily="34" charset="0"/>
                  <a:ea typeface="ＭＳ Ｐゴシック" charset="0"/>
                  <a:cs typeface="Calibri" panose="020F0502020204030204" pitchFamily="34" charset="0"/>
                </a:rPr>
                <a:t>current quench I</a:t>
              </a:r>
              <a:r>
                <a:rPr lang="en-US" sz="2000" b="0" i="0" baseline="-25000" dirty="0">
                  <a:solidFill>
                    <a:srgbClr val="000000"/>
                  </a:solidFill>
                  <a:latin typeface="Calibri" panose="020F0502020204030204" pitchFamily="34" charset="0"/>
                  <a:ea typeface="ＭＳ Ｐゴシック" charset="0"/>
                  <a:cs typeface="Calibri" panose="020F0502020204030204" pitchFamily="34" charset="0"/>
                </a:rPr>
                <a:t>Q</a:t>
              </a:r>
              <a:endParaRPr lang="en-US" sz="2000" b="0" i="0" dirty="0">
                <a:solidFill>
                  <a:srgbClr val="000000"/>
                </a:solidFill>
                <a:latin typeface="Calibri" panose="020F0502020204030204" pitchFamily="34" charset="0"/>
                <a:ea typeface="ＭＳ Ｐゴシック" charset="0"/>
                <a:cs typeface="Calibri" panose="020F0502020204030204" pitchFamily="34" charset="0"/>
              </a:endParaRPr>
            </a:p>
          </p:txBody>
        </p:sp>
        <p:sp>
          <p:nvSpPr>
            <p:cNvPr id="31" name="Rectangle 89"/>
            <p:cNvSpPr>
              <a:spLocks noChangeArrowheads="1"/>
            </p:cNvSpPr>
            <p:nvPr/>
          </p:nvSpPr>
          <p:spPr bwMode="auto">
            <a:xfrm>
              <a:off x="5508104" y="4017258"/>
              <a:ext cx="1800000" cy="707886"/>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a:spAutoFit/>
            </a:bodyPr>
            <a:lstStyle/>
            <a:p>
              <a:pPr>
                <a:defRPr/>
              </a:pPr>
              <a:r>
                <a:rPr lang="en-US" sz="2000" b="0" i="0" dirty="0">
                  <a:solidFill>
                    <a:srgbClr val="000000"/>
                  </a:solidFill>
                  <a:latin typeface="Calibri" panose="020F0502020204030204" pitchFamily="34" charset="0"/>
                  <a:ea typeface="ＭＳ Ｐゴシック" charset="0"/>
                  <a:cs typeface="Calibri" panose="020F0502020204030204" pitchFamily="34" charset="0"/>
                </a:rPr>
                <a:t>field quench B</a:t>
              </a:r>
              <a:r>
                <a:rPr lang="en-US" sz="2000" b="0" i="0" baseline="-25000" dirty="0">
                  <a:solidFill>
                    <a:srgbClr val="000000"/>
                  </a:solidFill>
                  <a:latin typeface="Calibri" panose="020F0502020204030204" pitchFamily="34" charset="0"/>
                  <a:ea typeface="ＭＳ Ｐゴシック" charset="0"/>
                  <a:cs typeface="Calibri" panose="020F0502020204030204" pitchFamily="34" charset="0"/>
                </a:rPr>
                <a:t>Q</a:t>
              </a:r>
            </a:p>
          </p:txBody>
        </p:sp>
        <p:sp>
          <p:nvSpPr>
            <p:cNvPr id="32" name="Rectangle 90"/>
            <p:cNvSpPr>
              <a:spLocks noChangeArrowheads="1"/>
            </p:cNvSpPr>
            <p:nvPr/>
          </p:nvSpPr>
          <p:spPr bwMode="auto">
            <a:xfrm>
              <a:off x="5256320" y="3316922"/>
              <a:ext cx="2484032" cy="400110"/>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square">
              <a:spAutoFit/>
            </a:bodyPr>
            <a:lstStyle/>
            <a:p>
              <a:pPr>
                <a:defRPr/>
              </a:pPr>
              <a:r>
                <a:rPr lang="en-US" sz="2000" b="0" i="0" dirty="0">
                  <a:solidFill>
                    <a:srgbClr val="000000"/>
                  </a:solidFill>
                  <a:latin typeface="Calibri" panose="020F0502020204030204" pitchFamily="34" charset="0"/>
                  <a:ea typeface="ＭＳ Ｐゴシック" charset="0"/>
                  <a:cs typeface="Calibri" panose="020F0502020204030204" pitchFamily="34" charset="0"/>
                </a:rPr>
                <a:t>load line quench I</a:t>
              </a:r>
              <a:r>
                <a:rPr lang="en-US" sz="2000" b="0" i="0" baseline="-25000" dirty="0">
                  <a:solidFill>
                    <a:srgbClr val="000000"/>
                  </a:solidFill>
                  <a:latin typeface="Calibri" panose="020F0502020204030204" pitchFamily="34" charset="0"/>
                  <a:ea typeface="ＭＳ Ｐゴシック" charset="0"/>
                  <a:cs typeface="Calibri" panose="020F0502020204030204" pitchFamily="34" charset="0"/>
                </a:rPr>
                <a:t>max</a:t>
              </a:r>
            </a:p>
          </p:txBody>
        </p:sp>
        <p:sp>
          <p:nvSpPr>
            <p:cNvPr id="33" name="Line 91"/>
            <p:cNvSpPr>
              <a:spLocks noChangeShapeType="1"/>
            </p:cNvSpPr>
            <p:nvPr/>
          </p:nvSpPr>
          <p:spPr bwMode="auto">
            <a:xfrm flipH="1">
              <a:off x="5045184" y="4691782"/>
              <a:ext cx="558800" cy="469900"/>
            </a:xfrm>
            <a:prstGeom prst="line">
              <a:avLst/>
            </a:prstGeom>
            <a:noFill/>
            <a:ln w="19050">
              <a:solidFill>
                <a:srgbClr val="000000"/>
              </a:solidFill>
              <a:round/>
              <a:headEnd/>
              <a:tailEnd type="triangl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4" name="Rectangle 92"/>
            <p:cNvSpPr>
              <a:spLocks noChangeArrowheads="1"/>
            </p:cNvSpPr>
            <p:nvPr/>
          </p:nvSpPr>
          <p:spPr bwMode="auto">
            <a:xfrm>
              <a:off x="3512719" y="5035739"/>
              <a:ext cx="1512000" cy="720000"/>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a:spAutoFit/>
            </a:bodyPr>
            <a:lstStyle/>
            <a:p>
              <a:pPr algn="ctr">
                <a:defRPr/>
              </a:pPr>
              <a:r>
                <a:rPr lang="en-US" sz="2000" b="0" i="0" dirty="0">
                  <a:solidFill>
                    <a:srgbClr val="000000"/>
                  </a:solidFill>
                  <a:latin typeface="Calibri" panose="020F0502020204030204" pitchFamily="34" charset="0"/>
                  <a:ea typeface="ＭＳ Ｐゴシック" charset="0"/>
                  <a:cs typeface="Calibri" panose="020F0502020204030204" pitchFamily="34" charset="0"/>
                </a:rPr>
                <a:t>temperature quench T</a:t>
              </a:r>
              <a:r>
                <a:rPr lang="en-US" sz="2000" b="0" i="0" baseline="-25000" dirty="0">
                  <a:solidFill>
                    <a:srgbClr val="000000"/>
                  </a:solidFill>
                  <a:latin typeface="Calibri" panose="020F0502020204030204" pitchFamily="34" charset="0"/>
                  <a:ea typeface="ＭＳ Ｐゴシック" charset="0"/>
                  <a:cs typeface="Calibri" panose="020F0502020204030204" pitchFamily="34" charset="0"/>
                </a:rPr>
                <a:t>CS</a:t>
              </a:r>
            </a:p>
          </p:txBody>
        </p:sp>
        <p:sp>
          <p:nvSpPr>
            <p:cNvPr id="18" name="Rectangle 90"/>
            <p:cNvSpPr>
              <a:spLocks noChangeArrowheads="1"/>
            </p:cNvSpPr>
            <p:nvPr/>
          </p:nvSpPr>
          <p:spPr bwMode="auto">
            <a:xfrm>
              <a:off x="2723813" y="3079491"/>
              <a:ext cx="1474383" cy="707886"/>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square">
              <a:spAutoFit/>
            </a:bodyPr>
            <a:lstStyle/>
            <a:p>
              <a:pPr>
                <a:defRPr/>
              </a:pPr>
              <a:r>
                <a:rPr lang="en-US" sz="2000" b="0" i="0" dirty="0">
                  <a:solidFill>
                    <a:srgbClr val="0000FF"/>
                  </a:solidFill>
                  <a:latin typeface="Calibri" panose="020F0502020204030204" pitchFamily="34" charset="0"/>
                  <a:ea typeface="ＭＳ Ｐゴシック" charset="0"/>
                  <a:cs typeface="Calibri" panose="020F0502020204030204" pitchFamily="34" charset="0"/>
                </a:rPr>
                <a:t>central field</a:t>
              </a:r>
            </a:p>
            <a:p>
              <a:pPr>
                <a:defRPr/>
              </a:pPr>
              <a:r>
                <a:rPr lang="en-US" sz="2000" b="0" i="0" dirty="0">
                  <a:solidFill>
                    <a:srgbClr val="FF0000"/>
                  </a:solidFill>
                  <a:latin typeface="Calibri" panose="020F0502020204030204" pitchFamily="34" charset="0"/>
                  <a:ea typeface="ＭＳ Ｐゴシック" charset="0"/>
                  <a:cs typeface="Calibri" panose="020F0502020204030204" pitchFamily="34" charset="0"/>
                </a:rPr>
                <a:t>coil field</a:t>
              </a:r>
            </a:p>
          </p:txBody>
        </p:sp>
      </p:grpSp>
      <p:pic>
        <p:nvPicPr>
          <p:cNvPr id="19" name="Picture 18">
            <a:extLst>
              <a:ext uri="{FF2B5EF4-FFF2-40B4-BE49-F238E27FC236}">
                <a16:creationId xmlns:a16="http://schemas.microsoft.com/office/drawing/2014/main" id="{541CCDCC-1F8F-4D66-827D-6D54B9855F52}"/>
              </a:ext>
            </a:extLst>
          </p:cNvPr>
          <p:cNvPicPr>
            <a:picLocks noChangeAspect="1"/>
          </p:cNvPicPr>
          <p:nvPr/>
        </p:nvPicPr>
        <p:blipFill>
          <a:blip r:embed="rId4">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146136695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the best (Apr. 2018) critical current for several superconductors</a:t>
            </a:r>
          </a:p>
        </p:txBody>
      </p:sp>
      <p:pic>
        <p:nvPicPr>
          <p:cNvPr id="4" name="Picture 3"/>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11560" y="1102426"/>
            <a:ext cx="7770418" cy="5637600"/>
          </a:xfrm>
          <a:prstGeom prst="rect">
            <a:avLst/>
          </a:prstGeom>
        </p:spPr>
      </p:pic>
      <p:sp>
        <p:nvSpPr>
          <p:cNvPr id="13" name="Rectangle 4"/>
          <p:cNvSpPr>
            <a:spLocks noChangeArrowheads="1"/>
          </p:cNvSpPr>
          <p:nvPr/>
        </p:nvSpPr>
        <p:spPr bwMode="auto">
          <a:xfrm>
            <a:off x="4211960" y="728633"/>
            <a:ext cx="4752000" cy="396000"/>
          </a:xfrm>
          <a:prstGeom prst="rect">
            <a:avLst/>
          </a:prstGeom>
          <a:solidFill>
            <a:srgbClr val="FFFFFF"/>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square">
            <a:spAutoFit/>
          </a:bodyPr>
          <a:lstStyle/>
          <a:p>
            <a:pPr algn="ctr">
              <a:defRPr/>
            </a:pPr>
            <a:r>
              <a:rPr lang="en-US" sz="2000" b="0" i="0" dirty="0">
                <a:solidFill>
                  <a:srgbClr val="777777"/>
                </a:solidFill>
                <a:latin typeface="Calibri" panose="020F0502020204030204" pitchFamily="34" charset="0"/>
                <a:ea typeface="ＭＳ Ｐゴシック" charset="0"/>
                <a:cs typeface="Calibri" panose="020F0502020204030204" pitchFamily="34" charset="0"/>
              </a:rPr>
              <a:t>Applied Superconductivity Center at NHMFL</a:t>
            </a:r>
          </a:p>
        </p:txBody>
      </p:sp>
      <p:pic>
        <p:nvPicPr>
          <p:cNvPr id="5" name="Picture 4"/>
          <p:cNvPicPr>
            <a:picLocks noChangeAspect="1"/>
          </p:cNvPicPr>
          <p:nvPr/>
        </p:nvPicPr>
        <p:blipFill>
          <a:blip r:embed="rId4">
            <a:clrChange>
              <a:clrFrom>
                <a:srgbClr val="FFFFFF"/>
              </a:clrFrom>
              <a:clrTo>
                <a:srgbClr val="FFFFFF">
                  <a:alpha val="0"/>
                </a:srgbClr>
              </a:clrTo>
            </a:clrChange>
          </a:blip>
          <a:stretch>
            <a:fillRect/>
          </a:stretch>
        </p:blipFill>
        <p:spPr>
          <a:xfrm rot="964680">
            <a:off x="8189563" y="1231586"/>
            <a:ext cx="706600" cy="1113228"/>
          </a:xfrm>
          <a:prstGeom prst="rect">
            <a:avLst/>
          </a:prstGeom>
        </p:spPr>
      </p:pic>
    </p:spTree>
    <p:extLst>
      <p:ext uri="{BB962C8B-B14F-4D97-AF65-F5344CB8AC3E}">
        <p14:creationId xmlns:p14="http://schemas.microsoft.com/office/powerpoint/2010/main" val="70450934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00FF"/>
                </a:solidFill>
                <a:latin typeface="Calibri" panose="020F0502020204030204" pitchFamily="34" charset="0"/>
                <a:cs typeface="Calibri" panose="020F0502020204030204" pitchFamily="34" charset="0"/>
              </a:rPr>
              <a:t>The overall current density is lower than the current                            density on the superconductor</a:t>
            </a:r>
          </a:p>
        </p:txBody>
      </p:sp>
      <mc:AlternateContent xmlns:mc="http://schemas.openxmlformats.org/markup-compatibility/2006" xmlns:a14="http://schemas.microsoft.com/office/drawing/2010/main">
        <mc:Choice Requires="a14">
          <p:sp>
            <p:nvSpPr>
              <p:cNvPr id="1534" name="TextBox 1533"/>
              <p:cNvSpPr txBox="1"/>
              <p:nvPr/>
            </p:nvSpPr>
            <p:spPr>
              <a:xfrm>
                <a:off x="5799137" y="1240690"/>
                <a:ext cx="2456891" cy="62818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ea typeface="Cambria Math" panose="02040503050406030204" pitchFamily="18" charset="0"/>
                            </a:rPr>
                          </m:ctrlPr>
                        </m:sSubPr>
                        <m:e>
                          <m:r>
                            <a:rPr lang="en-GB" sz="2000" b="0" i="1" smtClean="0">
                              <a:latin typeface="Cambria Math" panose="02040503050406030204" pitchFamily="18" charset="0"/>
                              <a:ea typeface="Cambria Math" panose="02040503050406030204" pitchFamily="18" charset="0"/>
                            </a:rPr>
                            <m:t>𝑗</m:t>
                          </m:r>
                        </m:e>
                        <m:sub>
                          <m:r>
                            <a:rPr lang="en-GB" sz="2000" b="0" i="1" smtClean="0">
                              <a:latin typeface="Cambria Math" panose="02040503050406030204" pitchFamily="18" charset="0"/>
                              <a:ea typeface="Cambria Math" panose="02040503050406030204" pitchFamily="18" charset="0"/>
                            </a:rPr>
                            <m:t>𝑜𝑣𝑒𝑟𝑎𝑙𝑙</m:t>
                          </m:r>
                        </m:sub>
                      </m:sSub>
                      <m:r>
                        <a:rPr lang="en-GB" sz="2000" b="0" i="1" smtClean="0">
                          <a:latin typeface="Cambria Math" panose="02040503050406030204" pitchFamily="18" charset="0"/>
                          <a:ea typeface="Cambria Math" panose="02040503050406030204" pitchFamily="18" charset="0"/>
                        </a:rPr>
                        <m:t>=</m:t>
                      </m:r>
                      <m:f>
                        <m:fPr>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𝐼</m:t>
                          </m:r>
                        </m:num>
                        <m:den>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𝑤</m:t>
                              </m:r>
                            </m:e>
                            <m:sub>
                              <m:r>
                                <a:rPr lang="en-GB" sz="2000" b="0" i="1" dirty="0" smtClean="0">
                                  <a:latin typeface="Cambria Math" panose="02040503050406030204" pitchFamily="18" charset="0"/>
                                </a:rPr>
                                <m:t>𝑐𝑎𝑏𝑙𝑒</m:t>
                              </m:r>
                            </m:sub>
                          </m:sSub>
                          <m:sSub>
                            <m:sSubPr>
                              <m:ctrlPr>
                                <a:rPr lang="en-GB" sz="2000" b="0" i="1" dirty="0">
                                  <a:latin typeface="Cambria Math" panose="02040503050406030204" pitchFamily="18" charset="0"/>
                                </a:rPr>
                              </m:ctrlPr>
                            </m:sSubPr>
                            <m:e>
                              <m:r>
                                <a:rPr lang="en-GB" sz="2000" b="0" i="1" dirty="0" smtClean="0">
                                  <a:latin typeface="Cambria Math" panose="02040503050406030204" pitchFamily="18" charset="0"/>
                                </a:rPr>
                                <m:t>𝑡</m:t>
                              </m:r>
                            </m:e>
                            <m:sub>
                              <m:r>
                                <a:rPr lang="en-GB" sz="2000" b="0" dirty="0">
                                  <a:latin typeface="Cambria Math" panose="02040503050406030204" pitchFamily="18" charset="0"/>
                                </a:rPr>
                                <m:t>𝑐𝑎𝑏𝑙𝑒</m:t>
                              </m:r>
                            </m:sub>
                          </m:sSub>
                        </m:den>
                      </m:f>
                    </m:oMath>
                  </m:oMathPara>
                </a14:m>
                <a:endParaRPr lang="en-GB" sz="2000" b="0" dirty="0"/>
              </a:p>
            </p:txBody>
          </p:sp>
        </mc:Choice>
        <mc:Fallback xmlns="">
          <p:sp>
            <p:nvSpPr>
              <p:cNvPr id="1534" name="TextBox 1533"/>
              <p:cNvSpPr txBox="1">
                <a:spLocks noRot="1" noChangeAspect="1" noMove="1" noResize="1" noEditPoints="1" noAdjustHandles="1" noChangeArrowheads="1" noChangeShapeType="1" noTextEdit="1"/>
              </p:cNvSpPr>
              <p:nvPr/>
            </p:nvSpPr>
            <p:spPr>
              <a:xfrm>
                <a:off x="5799137" y="1240690"/>
                <a:ext cx="2456891" cy="628185"/>
              </a:xfrm>
              <a:prstGeom prst="rect">
                <a:avLst/>
              </a:prstGeom>
              <a:blipFill>
                <a:blip r:embed="rId3"/>
                <a:stretch>
                  <a:fillRect l="-744"/>
                </a:stretch>
              </a:blipFill>
            </p:spPr>
            <p:txBody>
              <a:bodyPr/>
              <a:lstStyle/>
              <a:p>
                <a:r>
                  <a:rPr lang="en-GB">
                    <a:noFill/>
                  </a:rPr>
                  <a:t> </a:t>
                </a:r>
              </a:p>
            </p:txBody>
          </p:sp>
        </mc:Fallback>
      </mc:AlternateContent>
      <p:grpSp>
        <p:nvGrpSpPr>
          <p:cNvPr id="20" name="Group 19"/>
          <p:cNvGrpSpPr/>
          <p:nvPr/>
        </p:nvGrpSpPr>
        <p:grpSpPr>
          <a:xfrm>
            <a:off x="653626" y="1355943"/>
            <a:ext cx="4196015" cy="2901658"/>
            <a:chOff x="1017220" y="989371"/>
            <a:chExt cx="4196015" cy="2901658"/>
          </a:xfrm>
        </p:grpSpPr>
        <p:grpSp>
          <p:nvGrpSpPr>
            <p:cNvPr id="5" name="Group 4"/>
            <p:cNvGrpSpPr/>
            <p:nvPr/>
          </p:nvGrpSpPr>
          <p:grpSpPr>
            <a:xfrm>
              <a:off x="1078472" y="1226733"/>
              <a:ext cx="2664296" cy="2664296"/>
              <a:chOff x="1043608" y="2060848"/>
              <a:chExt cx="3672408" cy="3672408"/>
            </a:xfrm>
          </p:grpSpPr>
          <p:sp>
            <p:nvSpPr>
              <p:cNvPr id="3" name="Oval 2"/>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4" name="Group 3"/>
              <p:cNvGrpSpPr/>
              <p:nvPr/>
            </p:nvGrpSpPr>
            <p:grpSpPr>
              <a:xfrm>
                <a:off x="1115616" y="2135912"/>
                <a:ext cx="1940024" cy="1936968"/>
                <a:chOff x="1115616" y="2135912"/>
                <a:chExt cx="1940024" cy="1936968"/>
              </a:xfrm>
            </p:grpSpPr>
            <p:sp>
              <p:nvSpPr>
                <p:cNvPr id="7" name="Oval 6"/>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 name="Oval 7"/>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 name="Oval 8"/>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 name="Oval 9"/>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 name="Oval 10"/>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 name="Oval 11"/>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 name="Oval 13"/>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 name="Oval 14"/>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 name="Oval 15"/>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 name="Oval 16"/>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 name="Oval 17"/>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1" name="Oval 2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 name="Oval 2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3" name="Oval 2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26" name="Oval 25"/>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 name="Oval 26"/>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 name="Oval 29"/>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 name="Oval 30"/>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 name="Oval 31"/>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3" name="Oval 32"/>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4" name="Oval 33"/>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5" name="Oval 34"/>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6" name="Oval 35"/>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7" name="Oval 36"/>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8" name="Oval 37"/>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0" name="Oval 39"/>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1" name="Oval 40"/>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2" name="Oval 41"/>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3" name="Oval 42"/>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4" name="Oval 43"/>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6" name="Oval 45"/>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7" name="Oval 46"/>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8" name="Oval 47"/>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9" name="Oval 48"/>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3" name="Oval 52"/>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6" name="Oval 55"/>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 name="Oval 56"/>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1" name="Oval 60"/>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 name="Oval 61"/>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 name="Oval 62"/>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4" name="Oval 63"/>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8" name="Oval 67"/>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mc:AlternateContent xmlns:mc="http://schemas.openxmlformats.org/markup-compatibility/2006" xmlns:a14="http://schemas.microsoft.com/office/drawing/2010/main">
          <mc:Choice Requires="a14">
            <p:sp>
              <p:nvSpPr>
                <p:cNvPr id="1520" name="TextBox 1519"/>
                <p:cNvSpPr txBox="1"/>
                <p:nvPr/>
              </p:nvSpPr>
              <p:spPr>
                <a:xfrm>
                  <a:off x="4548624" y="1510128"/>
                  <a:ext cx="655757" cy="307777"/>
                </a:xfrm>
                <a:prstGeom prst="rect">
                  <a:avLst/>
                </a:prstGeom>
                <a:noFill/>
              </p:spPr>
              <p:txBody>
                <a:bodyPr wrap="none" lIns="0" tIns="0" rIns="0" bIns="0" rtlCol="0">
                  <a:spAutoFit/>
                </a:bodyPr>
                <a:lstStyle/>
                <a:p>
                  <a:r>
                    <a:rPr lang="en-GB" sz="2000" b="0" dirty="0">
                      <a:ea typeface="Cambria Math" panose="02040503050406030204" pitchFamily="18" charset="0"/>
                    </a:rPr>
                    <a:t>d</a:t>
                  </a:r>
                  <a14:m>
                    <m:oMath xmlns:m="http://schemas.openxmlformats.org/officeDocument/2006/math">
                      <m:r>
                        <a:rPr lang="en-GB" sz="2000" b="0" i="1" baseline="-25000" smtClean="0">
                          <a:latin typeface="Cambria Math" panose="02040503050406030204" pitchFamily="18" charset="0"/>
                          <a:ea typeface="Cambria Math" panose="02040503050406030204" pitchFamily="18" charset="0"/>
                        </a:rPr>
                        <m:t>𝑠𝑡𝑟𝑎𝑛𝑑</m:t>
                      </m:r>
                    </m:oMath>
                  </a14:m>
                  <a:endParaRPr lang="en-GB" sz="2000" b="0" baseline="-25000" dirty="0"/>
                </a:p>
              </p:txBody>
            </p:sp>
          </mc:Choice>
          <mc:Fallback xmlns="">
            <p:sp>
              <p:nvSpPr>
                <p:cNvPr id="1520" name="TextBox 1519"/>
                <p:cNvSpPr txBox="1">
                  <a:spLocks noRot="1" noChangeAspect="1" noMove="1" noResize="1" noEditPoints="1" noAdjustHandles="1" noChangeArrowheads="1" noChangeShapeType="1" noTextEdit="1"/>
                </p:cNvSpPr>
                <p:nvPr/>
              </p:nvSpPr>
              <p:spPr>
                <a:xfrm>
                  <a:off x="4548624" y="1510128"/>
                  <a:ext cx="655757" cy="307777"/>
                </a:xfrm>
                <a:prstGeom prst="rect">
                  <a:avLst/>
                </a:prstGeom>
                <a:blipFill>
                  <a:blip r:embed="rId4"/>
                  <a:stretch>
                    <a:fillRect l="-24299" t="-26000" r="-8411" b="-50000"/>
                  </a:stretch>
                </a:blipFill>
              </p:spPr>
              <p:txBody>
                <a:bodyPr/>
                <a:lstStyle/>
                <a:p>
                  <a:r>
                    <a:rPr lang="en-GB">
                      <a:noFill/>
                    </a:rPr>
                    <a:t> </a:t>
                  </a:r>
                </a:p>
              </p:txBody>
            </p:sp>
          </mc:Fallback>
        </mc:AlternateContent>
        <p:sp>
          <p:nvSpPr>
            <p:cNvPr id="1524" name="Line 4"/>
            <p:cNvSpPr>
              <a:spLocks noChangeShapeType="1"/>
            </p:cNvSpPr>
            <p:nvPr/>
          </p:nvSpPr>
          <p:spPr bwMode="auto">
            <a:xfrm flipH="1">
              <a:off x="3684983" y="1766283"/>
              <a:ext cx="799747" cy="310975"/>
            </a:xfrm>
            <a:prstGeom prst="line">
              <a:avLst/>
            </a:prstGeom>
            <a:noFill/>
            <a:ln w="9525">
              <a:solidFill>
                <a:srgbClr val="000000"/>
              </a:solidFill>
              <a:round/>
              <a:headEnd/>
              <a:tailEnd type="triangl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142" name="Line 4"/>
            <p:cNvSpPr>
              <a:spLocks noChangeShapeType="1"/>
            </p:cNvSpPr>
            <p:nvPr/>
          </p:nvSpPr>
          <p:spPr bwMode="auto">
            <a:xfrm flipH="1">
              <a:off x="2718348" y="1218947"/>
              <a:ext cx="799747" cy="310975"/>
            </a:xfrm>
            <a:prstGeom prst="line">
              <a:avLst/>
            </a:prstGeom>
            <a:noFill/>
            <a:ln w="9525">
              <a:solidFill>
                <a:srgbClr val="000000"/>
              </a:solidFill>
              <a:round/>
              <a:headEnd/>
              <a:tailEnd type="non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143" name="TextBox 1142"/>
            <p:cNvSpPr txBox="1"/>
            <p:nvPr/>
          </p:nvSpPr>
          <p:spPr>
            <a:xfrm>
              <a:off x="3565733" y="989371"/>
              <a:ext cx="1647502" cy="307777"/>
            </a:xfrm>
            <a:prstGeom prst="rect">
              <a:avLst/>
            </a:prstGeom>
            <a:noFill/>
          </p:spPr>
          <p:txBody>
            <a:bodyPr wrap="none" lIns="0" tIns="0" rIns="0" bIns="0" rtlCol="0">
              <a:spAutoFit/>
            </a:bodyPr>
            <a:lstStyle/>
            <a:p>
              <a:r>
                <a:rPr lang="en-GB" sz="2000" b="0" i="0" dirty="0">
                  <a:latin typeface="Calibri" panose="020F0502020204030204" pitchFamily="34" charset="0"/>
                  <a:ea typeface="Cambria Math" panose="02040503050406030204" pitchFamily="18" charset="0"/>
                  <a:cs typeface="Calibri" panose="020F0502020204030204" pitchFamily="34" charset="0"/>
                </a:rPr>
                <a:t>superconductor</a:t>
              </a:r>
              <a:endParaRPr lang="en-GB" sz="2000" b="0" i="0" baseline="-25000" dirty="0">
                <a:latin typeface="Calibri" panose="020F0502020204030204" pitchFamily="34" charset="0"/>
                <a:cs typeface="Calibri" panose="020F0502020204030204" pitchFamily="34" charset="0"/>
              </a:endParaRPr>
            </a:p>
          </p:txBody>
        </p:sp>
        <p:sp>
          <p:nvSpPr>
            <p:cNvPr id="1144" name="TextBox 1143"/>
            <p:cNvSpPr txBox="1"/>
            <p:nvPr/>
          </p:nvSpPr>
          <p:spPr>
            <a:xfrm>
              <a:off x="1017220" y="1072887"/>
              <a:ext cx="270908" cy="307777"/>
            </a:xfrm>
            <a:prstGeom prst="rect">
              <a:avLst/>
            </a:prstGeom>
            <a:noFill/>
          </p:spPr>
          <p:txBody>
            <a:bodyPr wrap="none" lIns="0" tIns="0" rIns="0" bIns="0" rtlCol="0">
              <a:spAutoFit/>
            </a:bodyPr>
            <a:lstStyle/>
            <a:p>
              <a:r>
                <a:rPr lang="en-GB" sz="2000" b="0" i="0" dirty="0">
                  <a:latin typeface="Calibri" panose="020F0502020204030204" pitchFamily="34" charset="0"/>
                  <a:ea typeface="Cambria Math" panose="02040503050406030204" pitchFamily="18" charset="0"/>
                  <a:cs typeface="Calibri" panose="020F0502020204030204" pitchFamily="34" charset="0"/>
                </a:rPr>
                <a:t>Cu</a:t>
              </a:r>
              <a:endParaRPr lang="en-GB" sz="2000" b="0" i="0" baseline="-25000" dirty="0">
                <a:latin typeface="Calibri" panose="020F0502020204030204" pitchFamily="34" charset="0"/>
                <a:cs typeface="Calibri" panose="020F0502020204030204" pitchFamily="34" charset="0"/>
              </a:endParaRPr>
            </a:p>
          </p:txBody>
        </p:sp>
        <p:sp>
          <p:nvSpPr>
            <p:cNvPr id="1145" name="Line 4"/>
            <p:cNvSpPr>
              <a:spLocks noChangeShapeType="1"/>
            </p:cNvSpPr>
            <p:nvPr/>
          </p:nvSpPr>
          <p:spPr bwMode="auto">
            <a:xfrm>
              <a:off x="1395669" y="1410543"/>
              <a:ext cx="373358" cy="529055"/>
            </a:xfrm>
            <a:prstGeom prst="line">
              <a:avLst/>
            </a:prstGeom>
            <a:noFill/>
            <a:ln w="9525">
              <a:solidFill>
                <a:srgbClr val="000000"/>
              </a:solidFill>
              <a:round/>
              <a:headEnd/>
              <a:tailEnd type="non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grpSp>
      <p:sp>
        <p:nvSpPr>
          <p:cNvPr id="1510" name="Rectangle 1509"/>
          <p:cNvSpPr/>
          <p:nvPr/>
        </p:nvSpPr>
        <p:spPr bwMode="auto">
          <a:xfrm>
            <a:off x="299137" y="4638984"/>
            <a:ext cx="7920880" cy="153065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509" name="Group 1508"/>
          <p:cNvGrpSpPr/>
          <p:nvPr/>
        </p:nvGrpSpPr>
        <p:grpSpPr>
          <a:xfrm rot="5400000">
            <a:off x="3608386" y="1644954"/>
            <a:ext cx="1267442" cy="7533264"/>
            <a:chOff x="5292080" y="2115306"/>
            <a:chExt cx="1955335" cy="11621886"/>
          </a:xfrm>
        </p:grpSpPr>
        <p:grpSp>
          <p:nvGrpSpPr>
            <p:cNvPr id="69" name="Group 68"/>
            <p:cNvGrpSpPr/>
            <p:nvPr/>
          </p:nvGrpSpPr>
          <p:grpSpPr>
            <a:xfrm>
              <a:off x="5302053" y="2115306"/>
              <a:ext cx="961627" cy="961627"/>
              <a:chOff x="1043608" y="2060848"/>
              <a:chExt cx="3672408" cy="3672408"/>
            </a:xfrm>
          </p:grpSpPr>
          <p:sp>
            <p:nvSpPr>
              <p:cNvPr id="70" name="Oval 6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71" name="Group 70"/>
              <p:cNvGrpSpPr/>
              <p:nvPr/>
            </p:nvGrpSpPr>
            <p:grpSpPr>
              <a:xfrm>
                <a:off x="1115616" y="2135912"/>
                <a:ext cx="1940024" cy="1936968"/>
                <a:chOff x="1115616" y="2135912"/>
                <a:chExt cx="1940024" cy="1936968"/>
              </a:xfrm>
            </p:grpSpPr>
            <p:sp>
              <p:nvSpPr>
                <p:cNvPr id="100" name="Oval 9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1" name="Oval 10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2" name="Oval 10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3" name="Oval 10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4" name="Oval 10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5" name="Oval 10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6" name="Oval 10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7" name="Oval 10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8" name="Oval 10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9" name="Oval 10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0" name="Oval 10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1" name="Oval 11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2" name="Oval 11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3" name="Oval 11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72" name="Oval 7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3" name="Oval 7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4" name="Oval 7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 name="Oval 7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 name="Oval 7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7" name="Oval 7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8" name="Oval 7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9" name="Oval 7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0" name="Oval 7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1" name="Oval 8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2" name="Oval 8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3" name="Oval 8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4" name="Oval 8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5" name="Oval 8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6" name="Oval 8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7" name="Oval 8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8" name="Oval 8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9" name="Oval 8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0" name="Oval 8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1" name="Oval 9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2" name="Oval 9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3" name="Oval 9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4" name="Oval 9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5" name="Oval 9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6" name="Oval 9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7" name="Oval 9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8" name="Oval 9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9" name="Oval 9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114" name="Group 113"/>
            <p:cNvGrpSpPr/>
            <p:nvPr/>
          </p:nvGrpSpPr>
          <p:grpSpPr>
            <a:xfrm>
              <a:off x="6273904" y="2121389"/>
              <a:ext cx="961627" cy="961627"/>
              <a:chOff x="1043608" y="2060848"/>
              <a:chExt cx="3672408" cy="3672408"/>
            </a:xfrm>
          </p:grpSpPr>
          <p:sp>
            <p:nvSpPr>
              <p:cNvPr id="115" name="Oval 11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16" name="Group 115"/>
              <p:cNvGrpSpPr/>
              <p:nvPr/>
            </p:nvGrpSpPr>
            <p:grpSpPr>
              <a:xfrm>
                <a:off x="1115616" y="2135912"/>
                <a:ext cx="1940024" cy="1936968"/>
                <a:chOff x="1115616" y="2135912"/>
                <a:chExt cx="1940024" cy="1936968"/>
              </a:xfrm>
            </p:grpSpPr>
            <p:sp>
              <p:nvSpPr>
                <p:cNvPr id="145" name="Oval 14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6" name="Oval 14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 name="Oval 14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 name="Oval 14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9" name="Oval 14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0" name="Oval 14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1" name="Oval 15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2" name="Oval 15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3" name="Oval 15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4" name="Oval 15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5" name="Oval 15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6" name="Oval 15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7" name="Oval 15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8" name="Oval 15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117" name="Oval 11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8" name="Oval 11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9" name="Oval 11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 name="Oval 11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 name="Oval 12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2" name="Oval 12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3" name="Oval 12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4" name="Oval 12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 name="Oval 12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 name="Oval 12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7" name="Oval 12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8" name="Oval 12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 name="Oval 12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 name="Oval 12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1" name="Oval 13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2" name="Oval 13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3" name="Oval 13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 name="Oval 13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 name="Oval 13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6" name="Oval 13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7" name="Oval 13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 name="Oval 13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 name="Oval 13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0" name="Oval 13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1" name="Oval 14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2" name="Oval 14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 name="Oval 14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 name="Oval 14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159" name="Group 158"/>
            <p:cNvGrpSpPr/>
            <p:nvPr/>
          </p:nvGrpSpPr>
          <p:grpSpPr>
            <a:xfrm>
              <a:off x="5305029" y="3082471"/>
              <a:ext cx="961627" cy="961627"/>
              <a:chOff x="1043608" y="2060848"/>
              <a:chExt cx="3672408" cy="3672408"/>
            </a:xfrm>
          </p:grpSpPr>
          <p:sp>
            <p:nvSpPr>
              <p:cNvPr id="160" name="Oval 15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61" name="Group 160"/>
              <p:cNvGrpSpPr/>
              <p:nvPr/>
            </p:nvGrpSpPr>
            <p:grpSpPr>
              <a:xfrm>
                <a:off x="1115616" y="2135912"/>
                <a:ext cx="1940024" cy="1936968"/>
                <a:chOff x="1115616" y="2135912"/>
                <a:chExt cx="1940024" cy="1936968"/>
              </a:xfrm>
            </p:grpSpPr>
            <p:sp>
              <p:nvSpPr>
                <p:cNvPr id="190" name="Oval 18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91" name="Oval 19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92" name="Oval 19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93" name="Oval 19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94" name="Oval 19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95" name="Oval 19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96" name="Oval 19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97" name="Oval 19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98" name="Oval 19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99" name="Oval 19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00" name="Oval 19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01" name="Oval 20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02" name="Oval 20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03" name="Oval 20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162" name="Oval 16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3" name="Oval 16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4" name="Oval 16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5" name="Oval 16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6" name="Oval 16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7" name="Oval 16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8" name="Oval 16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9" name="Oval 16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0" name="Oval 16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1" name="Oval 17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2" name="Oval 17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3" name="Oval 17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4" name="Oval 17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5" name="Oval 17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6" name="Oval 17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7" name="Oval 17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8" name="Oval 17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9" name="Oval 17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0" name="Oval 17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1" name="Oval 18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2" name="Oval 18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3" name="Oval 18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4" name="Oval 18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5" name="Oval 18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6" name="Oval 18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7" name="Oval 18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8" name="Oval 18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89" name="Oval 18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204" name="Group 203"/>
            <p:cNvGrpSpPr/>
            <p:nvPr/>
          </p:nvGrpSpPr>
          <p:grpSpPr>
            <a:xfrm>
              <a:off x="6276880" y="3088554"/>
              <a:ext cx="961627" cy="961627"/>
              <a:chOff x="1043608" y="2060848"/>
              <a:chExt cx="3672408" cy="3672408"/>
            </a:xfrm>
          </p:grpSpPr>
          <p:sp>
            <p:nvSpPr>
              <p:cNvPr id="205" name="Oval 20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206" name="Group 205"/>
              <p:cNvGrpSpPr/>
              <p:nvPr/>
            </p:nvGrpSpPr>
            <p:grpSpPr>
              <a:xfrm>
                <a:off x="1115616" y="2135912"/>
                <a:ext cx="1940024" cy="1936968"/>
                <a:chOff x="1115616" y="2135912"/>
                <a:chExt cx="1940024" cy="1936968"/>
              </a:xfrm>
            </p:grpSpPr>
            <p:sp>
              <p:nvSpPr>
                <p:cNvPr id="235" name="Oval 23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36" name="Oval 23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37" name="Oval 23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38" name="Oval 23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39" name="Oval 23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40" name="Oval 23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41" name="Oval 24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42" name="Oval 24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43" name="Oval 24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44" name="Oval 24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45" name="Oval 24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46" name="Oval 24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47" name="Oval 24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48" name="Oval 24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207" name="Oval 20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08" name="Oval 20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09" name="Oval 20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10" name="Oval 20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11" name="Oval 21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12" name="Oval 21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13" name="Oval 21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14" name="Oval 21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15" name="Oval 21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16" name="Oval 21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17" name="Oval 21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18" name="Oval 21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19" name="Oval 21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0" name="Oval 21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1" name="Oval 22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2" name="Oval 22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3" name="Oval 22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4" name="Oval 22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5" name="Oval 22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6" name="Oval 22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7" name="Oval 22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8" name="Oval 22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29" name="Oval 22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30" name="Oval 22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31" name="Oval 23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32" name="Oval 23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33" name="Oval 23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34" name="Oval 23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249" name="Group 248"/>
            <p:cNvGrpSpPr/>
            <p:nvPr/>
          </p:nvGrpSpPr>
          <p:grpSpPr>
            <a:xfrm>
              <a:off x="5310748" y="4050786"/>
              <a:ext cx="961627" cy="961627"/>
              <a:chOff x="1043608" y="2060848"/>
              <a:chExt cx="3672408" cy="3672408"/>
            </a:xfrm>
          </p:grpSpPr>
          <p:sp>
            <p:nvSpPr>
              <p:cNvPr id="250" name="Oval 24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251" name="Group 250"/>
              <p:cNvGrpSpPr/>
              <p:nvPr/>
            </p:nvGrpSpPr>
            <p:grpSpPr>
              <a:xfrm>
                <a:off x="1115616" y="2135912"/>
                <a:ext cx="1940024" cy="1936968"/>
                <a:chOff x="1115616" y="2135912"/>
                <a:chExt cx="1940024" cy="1936968"/>
              </a:xfrm>
            </p:grpSpPr>
            <p:sp>
              <p:nvSpPr>
                <p:cNvPr id="280" name="Oval 27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81" name="Oval 28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82" name="Oval 28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83" name="Oval 28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84" name="Oval 28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85" name="Oval 28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86" name="Oval 28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87" name="Oval 28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88" name="Oval 28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89" name="Oval 28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90" name="Oval 28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91" name="Oval 29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92" name="Oval 29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93" name="Oval 29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252" name="Oval 25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53" name="Oval 25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54" name="Oval 25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55" name="Oval 25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56" name="Oval 25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57" name="Oval 25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58" name="Oval 25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59" name="Oval 25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0" name="Oval 25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1" name="Oval 26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2" name="Oval 26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3" name="Oval 26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4" name="Oval 26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5" name="Oval 26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6" name="Oval 26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7" name="Oval 26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8" name="Oval 26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69" name="Oval 26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0" name="Oval 26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1" name="Oval 27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2" name="Oval 27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3" name="Oval 27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4" name="Oval 27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5" name="Oval 27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6" name="Oval 27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7" name="Oval 27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8" name="Oval 27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79" name="Oval 27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294" name="Group 293"/>
            <p:cNvGrpSpPr/>
            <p:nvPr/>
          </p:nvGrpSpPr>
          <p:grpSpPr>
            <a:xfrm>
              <a:off x="6282599" y="4056869"/>
              <a:ext cx="961627" cy="961627"/>
              <a:chOff x="1043608" y="2060848"/>
              <a:chExt cx="3672408" cy="3672408"/>
            </a:xfrm>
          </p:grpSpPr>
          <p:sp>
            <p:nvSpPr>
              <p:cNvPr id="295" name="Oval 29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296" name="Group 295"/>
              <p:cNvGrpSpPr/>
              <p:nvPr/>
            </p:nvGrpSpPr>
            <p:grpSpPr>
              <a:xfrm>
                <a:off x="1115616" y="2135912"/>
                <a:ext cx="1940024" cy="1936968"/>
                <a:chOff x="1115616" y="2135912"/>
                <a:chExt cx="1940024" cy="1936968"/>
              </a:xfrm>
            </p:grpSpPr>
            <p:sp>
              <p:nvSpPr>
                <p:cNvPr id="325" name="Oval 32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6" name="Oval 32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7" name="Oval 32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8" name="Oval 32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9" name="Oval 32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30" name="Oval 32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31" name="Oval 33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32" name="Oval 33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33" name="Oval 33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34" name="Oval 33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35" name="Oval 33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36" name="Oval 33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37" name="Oval 33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38" name="Oval 33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297" name="Oval 29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98" name="Oval 29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299" name="Oval 29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0" name="Oval 29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1" name="Oval 30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2" name="Oval 30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3" name="Oval 30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4" name="Oval 30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5" name="Oval 30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6" name="Oval 30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7" name="Oval 30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8" name="Oval 30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09" name="Oval 30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0" name="Oval 30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1" name="Oval 31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2" name="Oval 31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3" name="Oval 31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4" name="Oval 31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5" name="Oval 31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6" name="Oval 31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7" name="Oval 31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8" name="Oval 31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19" name="Oval 31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0" name="Oval 31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1" name="Oval 32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2" name="Oval 32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3" name="Oval 32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24" name="Oval 32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339" name="Group 338"/>
            <p:cNvGrpSpPr/>
            <p:nvPr/>
          </p:nvGrpSpPr>
          <p:grpSpPr>
            <a:xfrm>
              <a:off x="5313724" y="5017951"/>
              <a:ext cx="961627" cy="961627"/>
              <a:chOff x="1043608" y="2060848"/>
              <a:chExt cx="3672408" cy="3672408"/>
            </a:xfrm>
          </p:grpSpPr>
          <p:sp>
            <p:nvSpPr>
              <p:cNvPr id="340" name="Oval 33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341" name="Group 340"/>
              <p:cNvGrpSpPr/>
              <p:nvPr/>
            </p:nvGrpSpPr>
            <p:grpSpPr>
              <a:xfrm>
                <a:off x="1115616" y="2135912"/>
                <a:ext cx="1940024" cy="1936968"/>
                <a:chOff x="1115616" y="2135912"/>
                <a:chExt cx="1940024" cy="1936968"/>
              </a:xfrm>
            </p:grpSpPr>
            <p:sp>
              <p:nvSpPr>
                <p:cNvPr id="370" name="Oval 36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71" name="Oval 37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72" name="Oval 37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73" name="Oval 37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74" name="Oval 37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75" name="Oval 37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76" name="Oval 37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77" name="Oval 37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78" name="Oval 37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79" name="Oval 37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80" name="Oval 37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81" name="Oval 38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82" name="Oval 38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83" name="Oval 38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342" name="Oval 34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43" name="Oval 34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44" name="Oval 34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45" name="Oval 34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46" name="Oval 34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47" name="Oval 34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48" name="Oval 34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49" name="Oval 34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50" name="Oval 34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51" name="Oval 35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52" name="Oval 35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53" name="Oval 35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54" name="Oval 35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55" name="Oval 35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56" name="Oval 35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57" name="Oval 35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58" name="Oval 35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59" name="Oval 35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60" name="Oval 35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61" name="Oval 36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62" name="Oval 36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63" name="Oval 36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64" name="Oval 36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65" name="Oval 36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66" name="Oval 36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67" name="Oval 36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68" name="Oval 36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69" name="Oval 36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384" name="Group 383"/>
            <p:cNvGrpSpPr/>
            <p:nvPr/>
          </p:nvGrpSpPr>
          <p:grpSpPr>
            <a:xfrm>
              <a:off x="6285575" y="5024034"/>
              <a:ext cx="961627" cy="961627"/>
              <a:chOff x="1043608" y="2060848"/>
              <a:chExt cx="3672408" cy="3672408"/>
            </a:xfrm>
          </p:grpSpPr>
          <p:sp>
            <p:nvSpPr>
              <p:cNvPr id="385" name="Oval 38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386" name="Group 385"/>
              <p:cNvGrpSpPr/>
              <p:nvPr/>
            </p:nvGrpSpPr>
            <p:grpSpPr>
              <a:xfrm>
                <a:off x="1115616" y="2135912"/>
                <a:ext cx="1940024" cy="1936968"/>
                <a:chOff x="1115616" y="2135912"/>
                <a:chExt cx="1940024" cy="1936968"/>
              </a:xfrm>
            </p:grpSpPr>
            <p:sp>
              <p:nvSpPr>
                <p:cNvPr id="415" name="Oval 41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16" name="Oval 41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17" name="Oval 41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18" name="Oval 41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19" name="Oval 41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20" name="Oval 41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21" name="Oval 42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22" name="Oval 42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23" name="Oval 42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24" name="Oval 42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25" name="Oval 42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26" name="Oval 42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27" name="Oval 42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28" name="Oval 42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387" name="Oval 38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88" name="Oval 38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89" name="Oval 38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90" name="Oval 38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91" name="Oval 39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92" name="Oval 39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93" name="Oval 39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94" name="Oval 39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95" name="Oval 39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96" name="Oval 39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97" name="Oval 39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98" name="Oval 39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399" name="Oval 39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00" name="Oval 39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01" name="Oval 40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02" name="Oval 40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03" name="Oval 40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04" name="Oval 40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05" name="Oval 40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06" name="Oval 40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07" name="Oval 40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08" name="Oval 40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09" name="Oval 40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10" name="Oval 40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11" name="Oval 41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12" name="Oval 41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13" name="Oval 41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14" name="Oval 41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429" name="Group 428"/>
            <p:cNvGrpSpPr/>
            <p:nvPr/>
          </p:nvGrpSpPr>
          <p:grpSpPr>
            <a:xfrm>
              <a:off x="5302266" y="5990860"/>
              <a:ext cx="961627" cy="961627"/>
              <a:chOff x="1043608" y="2060848"/>
              <a:chExt cx="3672408" cy="3672408"/>
            </a:xfrm>
          </p:grpSpPr>
          <p:sp>
            <p:nvSpPr>
              <p:cNvPr id="430" name="Oval 42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431" name="Group 430"/>
              <p:cNvGrpSpPr/>
              <p:nvPr/>
            </p:nvGrpSpPr>
            <p:grpSpPr>
              <a:xfrm>
                <a:off x="1115616" y="2135912"/>
                <a:ext cx="1940024" cy="1936968"/>
                <a:chOff x="1115616" y="2135912"/>
                <a:chExt cx="1940024" cy="1936968"/>
              </a:xfrm>
            </p:grpSpPr>
            <p:sp>
              <p:nvSpPr>
                <p:cNvPr id="460" name="Oval 45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61" name="Oval 46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62" name="Oval 46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63" name="Oval 46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64" name="Oval 46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65" name="Oval 46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66" name="Oval 46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67" name="Oval 46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68" name="Oval 46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69" name="Oval 46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70" name="Oval 46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71" name="Oval 47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72" name="Oval 47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73" name="Oval 47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432" name="Oval 43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33" name="Oval 43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34" name="Oval 43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35" name="Oval 43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36" name="Oval 43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37" name="Oval 43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38" name="Oval 43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39" name="Oval 43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40" name="Oval 43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41" name="Oval 44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42" name="Oval 44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43" name="Oval 44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44" name="Oval 44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45" name="Oval 44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46" name="Oval 44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47" name="Oval 44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48" name="Oval 44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49" name="Oval 44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50" name="Oval 44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51" name="Oval 45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52" name="Oval 45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53" name="Oval 45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54" name="Oval 45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55" name="Oval 45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56" name="Oval 45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57" name="Oval 45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58" name="Oval 45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59" name="Oval 45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474" name="Group 473"/>
            <p:cNvGrpSpPr/>
            <p:nvPr/>
          </p:nvGrpSpPr>
          <p:grpSpPr>
            <a:xfrm>
              <a:off x="6274117" y="5996943"/>
              <a:ext cx="961627" cy="961627"/>
              <a:chOff x="1043608" y="2060848"/>
              <a:chExt cx="3672408" cy="3672408"/>
            </a:xfrm>
          </p:grpSpPr>
          <p:sp>
            <p:nvSpPr>
              <p:cNvPr id="475" name="Oval 47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476" name="Group 475"/>
              <p:cNvGrpSpPr/>
              <p:nvPr/>
            </p:nvGrpSpPr>
            <p:grpSpPr>
              <a:xfrm>
                <a:off x="1115616" y="2135912"/>
                <a:ext cx="1940024" cy="1936968"/>
                <a:chOff x="1115616" y="2135912"/>
                <a:chExt cx="1940024" cy="1936968"/>
              </a:xfrm>
            </p:grpSpPr>
            <p:sp>
              <p:nvSpPr>
                <p:cNvPr id="505" name="Oval 50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06" name="Oval 50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07" name="Oval 50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08" name="Oval 50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09" name="Oval 50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10" name="Oval 50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11" name="Oval 51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12" name="Oval 51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13" name="Oval 51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14" name="Oval 51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15" name="Oval 51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16" name="Oval 51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17" name="Oval 51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18" name="Oval 51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477" name="Oval 47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78" name="Oval 47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79" name="Oval 47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80" name="Oval 47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81" name="Oval 48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82" name="Oval 48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83" name="Oval 48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84" name="Oval 48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85" name="Oval 48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86" name="Oval 48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87" name="Oval 48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88" name="Oval 48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89" name="Oval 48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90" name="Oval 48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91" name="Oval 49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92" name="Oval 49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93" name="Oval 49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94" name="Oval 49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95" name="Oval 49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96" name="Oval 49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97" name="Oval 49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98" name="Oval 49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499" name="Oval 49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00" name="Oval 49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01" name="Oval 50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02" name="Oval 50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03" name="Oval 50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04" name="Oval 50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519" name="Group 518"/>
            <p:cNvGrpSpPr/>
            <p:nvPr/>
          </p:nvGrpSpPr>
          <p:grpSpPr>
            <a:xfrm>
              <a:off x="5305242" y="6958025"/>
              <a:ext cx="961627" cy="961627"/>
              <a:chOff x="1043608" y="2060848"/>
              <a:chExt cx="3672408" cy="3672408"/>
            </a:xfrm>
          </p:grpSpPr>
          <p:sp>
            <p:nvSpPr>
              <p:cNvPr id="520" name="Oval 51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521" name="Group 520"/>
              <p:cNvGrpSpPr/>
              <p:nvPr/>
            </p:nvGrpSpPr>
            <p:grpSpPr>
              <a:xfrm>
                <a:off x="1115616" y="2135912"/>
                <a:ext cx="1940024" cy="1936968"/>
                <a:chOff x="1115616" y="2135912"/>
                <a:chExt cx="1940024" cy="1936968"/>
              </a:xfrm>
            </p:grpSpPr>
            <p:sp>
              <p:nvSpPr>
                <p:cNvPr id="550" name="Oval 54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51" name="Oval 55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52" name="Oval 55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53" name="Oval 55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54" name="Oval 55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55" name="Oval 55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56" name="Oval 55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57" name="Oval 55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58" name="Oval 55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59" name="Oval 55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60" name="Oval 55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61" name="Oval 56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62" name="Oval 56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63" name="Oval 56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522" name="Oval 52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23" name="Oval 52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24" name="Oval 52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25" name="Oval 52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26" name="Oval 52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27" name="Oval 52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28" name="Oval 52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29" name="Oval 52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30" name="Oval 52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31" name="Oval 53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32" name="Oval 53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33" name="Oval 53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34" name="Oval 53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35" name="Oval 53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36" name="Oval 53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37" name="Oval 53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38" name="Oval 53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39" name="Oval 53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40" name="Oval 53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41" name="Oval 54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42" name="Oval 54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43" name="Oval 54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44" name="Oval 54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45" name="Oval 54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46" name="Oval 54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47" name="Oval 54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48" name="Oval 54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49" name="Oval 54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564" name="Group 563"/>
            <p:cNvGrpSpPr/>
            <p:nvPr/>
          </p:nvGrpSpPr>
          <p:grpSpPr>
            <a:xfrm>
              <a:off x="6277093" y="6964108"/>
              <a:ext cx="961627" cy="961627"/>
              <a:chOff x="1043608" y="2060848"/>
              <a:chExt cx="3672408" cy="3672408"/>
            </a:xfrm>
          </p:grpSpPr>
          <p:sp>
            <p:nvSpPr>
              <p:cNvPr id="565" name="Oval 56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566" name="Group 565"/>
              <p:cNvGrpSpPr/>
              <p:nvPr/>
            </p:nvGrpSpPr>
            <p:grpSpPr>
              <a:xfrm>
                <a:off x="1115616" y="2135912"/>
                <a:ext cx="1940024" cy="1936968"/>
                <a:chOff x="1115616" y="2135912"/>
                <a:chExt cx="1940024" cy="1936968"/>
              </a:xfrm>
            </p:grpSpPr>
            <p:sp>
              <p:nvSpPr>
                <p:cNvPr id="595" name="Oval 59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96" name="Oval 59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97" name="Oval 59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98" name="Oval 59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99" name="Oval 59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00" name="Oval 59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01" name="Oval 60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02" name="Oval 60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03" name="Oval 60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04" name="Oval 60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05" name="Oval 60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06" name="Oval 60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07" name="Oval 60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08" name="Oval 60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567" name="Oval 56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68" name="Oval 56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69" name="Oval 56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0" name="Oval 56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1" name="Oval 57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2" name="Oval 57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3" name="Oval 57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4" name="Oval 57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5" name="Oval 57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6" name="Oval 57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7" name="Oval 57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8" name="Oval 57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9" name="Oval 57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80" name="Oval 57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81" name="Oval 58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82" name="Oval 58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83" name="Oval 58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84" name="Oval 58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85" name="Oval 58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86" name="Oval 58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87" name="Oval 58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88" name="Oval 58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89" name="Oval 58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90" name="Oval 58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91" name="Oval 59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92" name="Oval 59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93" name="Oval 59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94" name="Oval 59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609" name="Group 608"/>
            <p:cNvGrpSpPr/>
            <p:nvPr/>
          </p:nvGrpSpPr>
          <p:grpSpPr>
            <a:xfrm>
              <a:off x="5310961" y="7926340"/>
              <a:ext cx="961627" cy="961627"/>
              <a:chOff x="1043608" y="2060848"/>
              <a:chExt cx="3672408" cy="3672408"/>
            </a:xfrm>
          </p:grpSpPr>
          <p:sp>
            <p:nvSpPr>
              <p:cNvPr id="610" name="Oval 60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611" name="Group 610"/>
              <p:cNvGrpSpPr/>
              <p:nvPr/>
            </p:nvGrpSpPr>
            <p:grpSpPr>
              <a:xfrm>
                <a:off x="1115616" y="2135912"/>
                <a:ext cx="1940024" cy="1936968"/>
                <a:chOff x="1115616" y="2135912"/>
                <a:chExt cx="1940024" cy="1936968"/>
              </a:xfrm>
            </p:grpSpPr>
            <p:sp>
              <p:nvSpPr>
                <p:cNvPr id="640" name="Oval 63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41" name="Oval 64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42" name="Oval 64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43" name="Oval 64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44" name="Oval 64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45" name="Oval 64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46" name="Oval 64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47" name="Oval 64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48" name="Oval 64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49" name="Oval 64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50" name="Oval 64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51" name="Oval 65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52" name="Oval 65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53" name="Oval 65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612" name="Oval 61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13" name="Oval 61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14" name="Oval 61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15" name="Oval 61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16" name="Oval 61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17" name="Oval 61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18" name="Oval 61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19" name="Oval 61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0" name="Oval 61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1" name="Oval 62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2" name="Oval 62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3" name="Oval 62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4" name="Oval 62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5" name="Oval 62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6" name="Oval 62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7" name="Oval 62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8" name="Oval 62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9" name="Oval 62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0" name="Oval 62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1" name="Oval 63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2" name="Oval 63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3" name="Oval 63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4" name="Oval 63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5" name="Oval 63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6" name="Oval 63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7" name="Oval 63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8" name="Oval 63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9" name="Oval 63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654" name="Group 653"/>
            <p:cNvGrpSpPr/>
            <p:nvPr/>
          </p:nvGrpSpPr>
          <p:grpSpPr>
            <a:xfrm>
              <a:off x="6282812" y="7932423"/>
              <a:ext cx="961627" cy="961627"/>
              <a:chOff x="1043608" y="2060848"/>
              <a:chExt cx="3672408" cy="3672408"/>
            </a:xfrm>
          </p:grpSpPr>
          <p:sp>
            <p:nvSpPr>
              <p:cNvPr id="655" name="Oval 65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656" name="Group 655"/>
              <p:cNvGrpSpPr/>
              <p:nvPr/>
            </p:nvGrpSpPr>
            <p:grpSpPr>
              <a:xfrm>
                <a:off x="1115616" y="2135912"/>
                <a:ext cx="1940024" cy="1936968"/>
                <a:chOff x="1115616" y="2135912"/>
                <a:chExt cx="1940024" cy="1936968"/>
              </a:xfrm>
            </p:grpSpPr>
            <p:sp>
              <p:nvSpPr>
                <p:cNvPr id="685" name="Oval 68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86" name="Oval 68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87" name="Oval 68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88" name="Oval 68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89" name="Oval 68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90" name="Oval 68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91" name="Oval 69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92" name="Oval 69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93" name="Oval 69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94" name="Oval 69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95" name="Oval 69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96" name="Oval 69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97" name="Oval 69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98" name="Oval 69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657" name="Oval 65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58" name="Oval 65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59" name="Oval 65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60" name="Oval 65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61" name="Oval 66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62" name="Oval 66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63" name="Oval 66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64" name="Oval 66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65" name="Oval 66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66" name="Oval 66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67" name="Oval 66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68" name="Oval 66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69" name="Oval 66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70" name="Oval 66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71" name="Oval 67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72" name="Oval 67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73" name="Oval 67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74" name="Oval 67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75" name="Oval 67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76" name="Oval 67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77" name="Oval 67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78" name="Oval 67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79" name="Oval 67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80" name="Oval 67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81" name="Oval 68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82" name="Oval 68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83" name="Oval 68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84" name="Oval 68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699" name="Group 698"/>
            <p:cNvGrpSpPr/>
            <p:nvPr/>
          </p:nvGrpSpPr>
          <p:grpSpPr>
            <a:xfrm>
              <a:off x="5313937" y="8893505"/>
              <a:ext cx="961627" cy="961627"/>
              <a:chOff x="1043608" y="2060848"/>
              <a:chExt cx="3672408" cy="3672408"/>
            </a:xfrm>
          </p:grpSpPr>
          <p:sp>
            <p:nvSpPr>
              <p:cNvPr id="700" name="Oval 69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701" name="Group 700"/>
              <p:cNvGrpSpPr/>
              <p:nvPr/>
            </p:nvGrpSpPr>
            <p:grpSpPr>
              <a:xfrm>
                <a:off x="1115616" y="2135912"/>
                <a:ext cx="1940024" cy="1936968"/>
                <a:chOff x="1115616" y="2135912"/>
                <a:chExt cx="1940024" cy="1936968"/>
              </a:xfrm>
            </p:grpSpPr>
            <p:sp>
              <p:nvSpPr>
                <p:cNvPr id="730" name="Oval 72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31" name="Oval 73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32" name="Oval 73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33" name="Oval 73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34" name="Oval 73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35" name="Oval 73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36" name="Oval 73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37" name="Oval 73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38" name="Oval 73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39" name="Oval 73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40" name="Oval 73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41" name="Oval 74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42" name="Oval 74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43" name="Oval 74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702" name="Oval 70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03" name="Oval 70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04" name="Oval 70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05" name="Oval 70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06" name="Oval 70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07" name="Oval 70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08" name="Oval 70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09" name="Oval 70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10" name="Oval 70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11" name="Oval 71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12" name="Oval 71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13" name="Oval 71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14" name="Oval 71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15" name="Oval 71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16" name="Oval 71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17" name="Oval 71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18" name="Oval 71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19" name="Oval 71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20" name="Oval 71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21" name="Oval 72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22" name="Oval 72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23" name="Oval 72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24" name="Oval 72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25" name="Oval 72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26" name="Oval 72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27" name="Oval 72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28" name="Oval 72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29" name="Oval 72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744" name="Group 743"/>
            <p:cNvGrpSpPr/>
            <p:nvPr/>
          </p:nvGrpSpPr>
          <p:grpSpPr>
            <a:xfrm>
              <a:off x="6285788" y="8899588"/>
              <a:ext cx="961627" cy="961627"/>
              <a:chOff x="1043608" y="2060848"/>
              <a:chExt cx="3672408" cy="3672408"/>
            </a:xfrm>
          </p:grpSpPr>
          <p:sp>
            <p:nvSpPr>
              <p:cNvPr id="745" name="Oval 74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746" name="Group 745"/>
              <p:cNvGrpSpPr/>
              <p:nvPr/>
            </p:nvGrpSpPr>
            <p:grpSpPr>
              <a:xfrm>
                <a:off x="1115616" y="2135912"/>
                <a:ext cx="1940024" cy="1936968"/>
                <a:chOff x="1115616" y="2135912"/>
                <a:chExt cx="1940024" cy="1936968"/>
              </a:xfrm>
            </p:grpSpPr>
            <p:sp>
              <p:nvSpPr>
                <p:cNvPr id="775" name="Oval 77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76" name="Oval 77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77" name="Oval 77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78" name="Oval 77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79" name="Oval 77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80" name="Oval 77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81" name="Oval 78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82" name="Oval 78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83" name="Oval 78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84" name="Oval 78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85" name="Oval 78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86" name="Oval 78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87" name="Oval 78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88" name="Oval 78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747" name="Oval 74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48" name="Oval 74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49" name="Oval 74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0" name="Oval 74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1" name="Oval 75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2" name="Oval 75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3" name="Oval 75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4" name="Oval 75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5" name="Oval 75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6" name="Oval 75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7" name="Oval 75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8" name="Oval 75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9" name="Oval 75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0" name="Oval 75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1" name="Oval 76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2" name="Oval 76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3" name="Oval 76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4" name="Oval 76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5" name="Oval 76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6" name="Oval 76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7" name="Oval 76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8" name="Oval 76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9" name="Oval 76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70" name="Oval 76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71" name="Oval 77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72" name="Oval 77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73" name="Oval 77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74" name="Oval 77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1149" name="Group 1148"/>
            <p:cNvGrpSpPr/>
            <p:nvPr/>
          </p:nvGrpSpPr>
          <p:grpSpPr>
            <a:xfrm>
              <a:off x="5292080" y="9866837"/>
              <a:ext cx="961627" cy="961627"/>
              <a:chOff x="1043608" y="2060848"/>
              <a:chExt cx="3672408" cy="3672408"/>
            </a:xfrm>
          </p:grpSpPr>
          <p:sp>
            <p:nvSpPr>
              <p:cNvPr id="1150" name="Oval 114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151" name="Group 1150"/>
              <p:cNvGrpSpPr/>
              <p:nvPr/>
            </p:nvGrpSpPr>
            <p:grpSpPr>
              <a:xfrm>
                <a:off x="1115616" y="2135912"/>
                <a:ext cx="1940024" cy="1936968"/>
                <a:chOff x="1115616" y="2135912"/>
                <a:chExt cx="1940024" cy="1936968"/>
              </a:xfrm>
            </p:grpSpPr>
            <p:sp>
              <p:nvSpPr>
                <p:cNvPr id="1180" name="Oval 117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81" name="Oval 118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82" name="Oval 118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83" name="Oval 118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84" name="Oval 118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85" name="Oval 118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86" name="Oval 118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87" name="Oval 118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88" name="Oval 118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89" name="Oval 118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90" name="Oval 118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91" name="Oval 119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92" name="Oval 119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93" name="Oval 119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1152" name="Oval 115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53" name="Oval 115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54" name="Oval 115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55" name="Oval 115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56" name="Oval 115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57" name="Oval 115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58" name="Oval 115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59" name="Oval 115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60" name="Oval 115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61" name="Oval 116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62" name="Oval 116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63" name="Oval 116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64" name="Oval 116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65" name="Oval 116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66" name="Oval 116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67" name="Oval 116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68" name="Oval 116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69" name="Oval 116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70" name="Oval 116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71" name="Oval 117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72" name="Oval 117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73" name="Oval 117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74" name="Oval 117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75" name="Oval 117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76" name="Oval 117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77" name="Oval 117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78" name="Oval 117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79" name="Oval 117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1194" name="Group 1193"/>
            <p:cNvGrpSpPr/>
            <p:nvPr/>
          </p:nvGrpSpPr>
          <p:grpSpPr>
            <a:xfrm>
              <a:off x="6263931" y="9872920"/>
              <a:ext cx="961627" cy="961627"/>
              <a:chOff x="1043608" y="2060848"/>
              <a:chExt cx="3672408" cy="3672408"/>
            </a:xfrm>
          </p:grpSpPr>
          <p:sp>
            <p:nvSpPr>
              <p:cNvPr id="1195" name="Oval 119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196" name="Group 1195"/>
              <p:cNvGrpSpPr/>
              <p:nvPr/>
            </p:nvGrpSpPr>
            <p:grpSpPr>
              <a:xfrm>
                <a:off x="1115616" y="2135912"/>
                <a:ext cx="1940024" cy="1936968"/>
                <a:chOff x="1115616" y="2135912"/>
                <a:chExt cx="1940024" cy="1936968"/>
              </a:xfrm>
            </p:grpSpPr>
            <p:sp>
              <p:nvSpPr>
                <p:cNvPr id="1225" name="Oval 122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26" name="Oval 122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27" name="Oval 122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28" name="Oval 122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29" name="Oval 122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30" name="Oval 122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31" name="Oval 123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32" name="Oval 123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33" name="Oval 123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34" name="Oval 123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35" name="Oval 123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36" name="Oval 123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37" name="Oval 123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38" name="Oval 123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1197" name="Oval 119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98" name="Oval 119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99" name="Oval 119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0" name="Oval 119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1" name="Oval 120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2" name="Oval 120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3" name="Oval 120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4" name="Oval 120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5" name="Oval 120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6" name="Oval 120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7" name="Oval 120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8" name="Oval 120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9" name="Oval 120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0" name="Oval 120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1" name="Oval 121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2" name="Oval 121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3" name="Oval 121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4" name="Oval 121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5" name="Oval 121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6" name="Oval 121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7" name="Oval 121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8" name="Oval 121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9" name="Oval 121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20" name="Oval 121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21" name="Oval 122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22" name="Oval 122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23" name="Oval 122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24" name="Oval 122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1239" name="Group 1238"/>
            <p:cNvGrpSpPr/>
            <p:nvPr/>
          </p:nvGrpSpPr>
          <p:grpSpPr>
            <a:xfrm>
              <a:off x="5295056" y="10834002"/>
              <a:ext cx="961627" cy="961627"/>
              <a:chOff x="1043608" y="2060848"/>
              <a:chExt cx="3672408" cy="3672408"/>
            </a:xfrm>
          </p:grpSpPr>
          <p:sp>
            <p:nvSpPr>
              <p:cNvPr id="1240" name="Oval 123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241" name="Group 1240"/>
              <p:cNvGrpSpPr/>
              <p:nvPr/>
            </p:nvGrpSpPr>
            <p:grpSpPr>
              <a:xfrm>
                <a:off x="1115616" y="2135912"/>
                <a:ext cx="1940024" cy="1936968"/>
                <a:chOff x="1115616" y="2135912"/>
                <a:chExt cx="1940024" cy="1936968"/>
              </a:xfrm>
            </p:grpSpPr>
            <p:sp>
              <p:nvSpPr>
                <p:cNvPr id="1270" name="Oval 126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71" name="Oval 127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72" name="Oval 127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73" name="Oval 127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74" name="Oval 127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75" name="Oval 127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76" name="Oval 127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77" name="Oval 127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78" name="Oval 127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79" name="Oval 127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80" name="Oval 127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81" name="Oval 128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82" name="Oval 128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83" name="Oval 128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1242" name="Oval 124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43" name="Oval 124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44" name="Oval 124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45" name="Oval 124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46" name="Oval 124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47" name="Oval 124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48" name="Oval 124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49" name="Oval 124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0" name="Oval 124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1" name="Oval 125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2" name="Oval 125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3" name="Oval 125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4" name="Oval 125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5" name="Oval 125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6" name="Oval 125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7" name="Oval 125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8" name="Oval 125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9" name="Oval 125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0" name="Oval 125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1" name="Oval 126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2" name="Oval 126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3" name="Oval 126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4" name="Oval 126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5" name="Oval 126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6" name="Oval 126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7" name="Oval 126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8" name="Oval 126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9" name="Oval 126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1284" name="Group 1283"/>
            <p:cNvGrpSpPr/>
            <p:nvPr/>
          </p:nvGrpSpPr>
          <p:grpSpPr>
            <a:xfrm>
              <a:off x="6266907" y="10840085"/>
              <a:ext cx="961627" cy="961627"/>
              <a:chOff x="1043608" y="2060848"/>
              <a:chExt cx="3672408" cy="3672408"/>
            </a:xfrm>
          </p:grpSpPr>
          <p:sp>
            <p:nvSpPr>
              <p:cNvPr id="1285" name="Oval 128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286" name="Group 1285"/>
              <p:cNvGrpSpPr/>
              <p:nvPr/>
            </p:nvGrpSpPr>
            <p:grpSpPr>
              <a:xfrm>
                <a:off x="1115616" y="2135912"/>
                <a:ext cx="1940024" cy="1936968"/>
                <a:chOff x="1115616" y="2135912"/>
                <a:chExt cx="1940024" cy="1936968"/>
              </a:xfrm>
            </p:grpSpPr>
            <p:sp>
              <p:nvSpPr>
                <p:cNvPr id="1315" name="Oval 131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16" name="Oval 131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17" name="Oval 131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18" name="Oval 131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19" name="Oval 131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20" name="Oval 131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21" name="Oval 132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22" name="Oval 132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23" name="Oval 132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24" name="Oval 132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25" name="Oval 132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26" name="Oval 132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27" name="Oval 132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28" name="Oval 132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1287" name="Oval 128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88" name="Oval 128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89" name="Oval 128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0" name="Oval 128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1" name="Oval 129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2" name="Oval 129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3" name="Oval 129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4" name="Oval 129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5" name="Oval 129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6" name="Oval 129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7" name="Oval 129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8" name="Oval 129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9" name="Oval 129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0" name="Oval 129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1" name="Oval 130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2" name="Oval 130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3" name="Oval 130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4" name="Oval 130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5" name="Oval 130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6" name="Oval 130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7" name="Oval 130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8" name="Oval 130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9" name="Oval 130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10" name="Oval 130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11" name="Oval 131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12" name="Oval 131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13" name="Oval 131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14" name="Oval 131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1329" name="Group 1328"/>
            <p:cNvGrpSpPr/>
            <p:nvPr/>
          </p:nvGrpSpPr>
          <p:grpSpPr>
            <a:xfrm>
              <a:off x="5300775" y="11802317"/>
              <a:ext cx="961627" cy="961627"/>
              <a:chOff x="1043608" y="2060848"/>
              <a:chExt cx="3672408" cy="3672408"/>
            </a:xfrm>
          </p:grpSpPr>
          <p:sp>
            <p:nvSpPr>
              <p:cNvPr id="1330" name="Oval 132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331" name="Group 1330"/>
              <p:cNvGrpSpPr/>
              <p:nvPr/>
            </p:nvGrpSpPr>
            <p:grpSpPr>
              <a:xfrm>
                <a:off x="1115616" y="2135912"/>
                <a:ext cx="1940024" cy="1936968"/>
                <a:chOff x="1115616" y="2135912"/>
                <a:chExt cx="1940024" cy="1936968"/>
              </a:xfrm>
            </p:grpSpPr>
            <p:sp>
              <p:nvSpPr>
                <p:cNvPr id="1360" name="Oval 135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61" name="Oval 136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62" name="Oval 136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63" name="Oval 136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64" name="Oval 136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65" name="Oval 136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66" name="Oval 136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67" name="Oval 136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68" name="Oval 136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69" name="Oval 136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70" name="Oval 136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71" name="Oval 137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72" name="Oval 137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73" name="Oval 137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1332" name="Oval 133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33" name="Oval 133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34" name="Oval 133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35" name="Oval 133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36" name="Oval 133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37" name="Oval 133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38" name="Oval 133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39" name="Oval 133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0" name="Oval 133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1" name="Oval 134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2" name="Oval 134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3" name="Oval 134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4" name="Oval 134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5" name="Oval 134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6" name="Oval 134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7" name="Oval 134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8" name="Oval 134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9" name="Oval 134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0" name="Oval 134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1" name="Oval 135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2" name="Oval 135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3" name="Oval 135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4" name="Oval 135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5" name="Oval 135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6" name="Oval 135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7" name="Oval 135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8" name="Oval 135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9" name="Oval 135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1374" name="Group 1373"/>
            <p:cNvGrpSpPr/>
            <p:nvPr/>
          </p:nvGrpSpPr>
          <p:grpSpPr>
            <a:xfrm>
              <a:off x="6272626" y="11808400"/>
              <a:ext cx="961627" cy="961627"/>
              <a:chOff x="1043608" y="2060848"/>
              <a:chExt cx="3672408" cy="3672408"/>
            </a:xfrm>
          </p:grpSpPr>
          <p:sp>
            <p:nvSpPr>
              <p:cNvPr id="1375" name="Oval 137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376" name="Group 1375"/>
              <p:cNvGrpSpPr/>
              <p:nvPr/>
            </p:nvGrpSpPr>
            <p:grpSpPr>
              <a:xfrm>
                <a:off x="1115616" y="2135912"/>
                <a:ext cx="1940024" cy="1936968"/>
                <a:chOff x="1115616" y="2135912"/>
                <a:chExt cx="1940024" cy="1936968"/>
              </a:xfrm>
            </p:grpSpPr>
            <p:sp>
              <p:nvSpPr>
                <p:cNvPr id="1405" name="Oval 140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06" name="Oval 140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07" name="Oval 140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08" name="Oval 140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09" name="Oval 140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10" name="Oval 140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11" name="Oval 141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12" name="Oval 141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13" name="Oval 141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14" name="Oval 141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15" name="Oval 141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16" name="Oval 141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17" name="Oval 141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18" name="Oval 141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1377" name="Oval 137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78" name="Oval 137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79" name="Oval 137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0" name="Oval 137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1" name="Oval 138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2" name="Oval 138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3" name="Oval 138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4" name="Oval 138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5" name="Oval 138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6" name="Oval 138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7" name="Oval 138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8" name="Oval 138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9" name="Oval 138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0" name="Oval 138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1" name="Oval 139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2" name="Oval 139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3" name="Oval 139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4" name="Oval 139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5" name="Oval 139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6" name="Oval 139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7" name="Oval 139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8" name="Oval 139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9" name="Oval 139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00" name="Oval 139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01" name="Oval 140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02" name="Oval 140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03" name="Oval 140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04" name="Oval 140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1419" name="Group 1418"/>
            <p:cNvGrpSpPr/>
            <p:nvPr/>
          </p:nvGrpSpPr>
          <p:grpSpPr>
            <a:xfrm>
              <a:off x="5303751" y="12769482"/>
              <a:ext cx="961627" cy="961627"/>
              <a:chOff x="1043608" y="2060848"/>
              <a:chExt cx="3672408" cy="3672408"/>
            </a:xfrm>
          </p:grpSpPr>
          <p:sp>
            <p:nvSpPr>
              <p:cNvPr id="1420" name="Oval 141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421" name="Group 1420"/>
              <p:cNvGrpSpPr/>
              <p:nvPr/>
            </p:nvGrpSpPr>
            <p:grpSpPr>
              <a:xfrm>
                <a:off x="1115616" y="2135912"/>
                <a:ext cx="1940024" cy="1936968"/>
                <a:chOff x="1115616" y="2135912"/>
                <a:chExt cx="1940024" cy="1936968"/>
              </a:xfrm>
            </p:grpSpPr>
            <p:sp>
              <p:nvSpPr>
                <p:cNvPr id="1450" name="Oval 144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51" name="Oval 145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52" name="Oval 145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53" name="Oval 145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54" name="Oval 145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55" name="Oval 145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56" name="Oval 145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57" name="Oval 145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58" name="Oval 145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59" name="Oval 145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60" name="Oval 145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61" name="Oval 146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62" name="Oval 146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63" name="Oval 146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1422" name="Oval 142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23" name="Oval 142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24" name="Oval 142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25" name="Oval 142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26" name="Oval 142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27" name="Oval 142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28" name="Oval 142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29" name="Oval 142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0" name="Oval 142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1" name="Oval 143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2" name="Oval 143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3" name="Oval 143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4" name="Oval 143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5" name="Oval 143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6" name="Oval 143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7" name="Oval 143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8" name="Oval 143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9" name="Oval 143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0" name="Oval 143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1" name="Oval 144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2" name="Oval 144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3" name="Oval 144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4" name="Oval 144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5" name="Oval 144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6" name="Oval 144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7" name="Oval 144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8" name="Oval 144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9" name="Oval 144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nvGrpSpPr>
            <p:cNvPr id="1464" name="Group 1463"/>
            <p:cNvGrpSpPr/>
            <p:nvPr/>
          </p:nvGrpSpPr>
          <p:grpSpPr>
            <a:xfrm>
              <a:off x="6275602" y="12775565"/>
              <a:ext cx="961627" cy="961627"/>
              <a:chOff x="1043608" y="2060848"/>
              <a:chExt cx="3672408" cy="3672408"/>
            </a:xfrm>
          </p:grpSpPr>
          <p:sp>
            <p:nvSpPr>
              <p:cNvPr id="1465" name="Oval 146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nvGrpSpPr>
              <p:cNvPr id="1466" name="Group 1465"/>
              <p:cNvGrpSpPr/>
              <p:nvPr/>
            </p:nvGrpSpPr>
            <p:grpSpPr>
              <a:xfrm>
                <a:off x="1115616" y="2135912"/>
                <a:ext cx="1940024" cy="1936968"/>
                <a:chOff x="1115616" y="2135912"/>
                <a:chExt cx="1940024" cy="1936968"/>
              </a:xfrm>
            </p:grpSpPr>
            <p:sp>
              <p:nvSpPr>
                <p:cNvPr id="1495" name="Oval 149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96" name="Oval 149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97" name="Oval 149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98" name="Oval 149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99" name="Oval 149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00" name="Oval 149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01" name="Oval 150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02" name="Oval 150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03" name="Oval 150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04" name="Oval 150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05" name="Oval 150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06" name="Oval 150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07" name="Oval 150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08" name="Oval 150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1467" name="Oval 146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68" name="Oval 146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69" name="Oval 146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0" name="Oval 146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1" name="Oval 147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2" name="Oval 147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3" name="Oval 147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4" name="Oval 147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5" name="Oval 147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6" name="Oval 147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7" name="Oval 147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8" name="Oval 147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9" name="Oval 147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0" name="Oval 147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1" name="Oval 148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2" name="Oval 148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3" name="Oval 148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4" name="Oval 148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5" name="Oval 148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6" name="Oval 148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7" name="Oval 148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8" name="Oval 148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9" name="Oval 148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90" name="Oval 148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91" name="Oval 149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92" name="Oval 149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93" name="Oval 149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94" name="Oval 149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grpSp>
      <p:sp>
        <p:nvSpPr>
          <p:cNvPr id="1525" name="Line 4"/>
          <p:cNvSpPr>
            <a:spLocks noChangeShapeType="1"/>
          </p:cNvSpPr>
          <p:nvPr/>
        </p:nvSpPr>
        <p:spPr bwMode="auto">
          <a:xfrm flipH="1">
            <a:off x="299137" y="6415079"/>
            <a:ext cx="7920000" cy="0"/>
          </a:xfrm>
          <a:prstGeom prst="line">
            <a:avLst/>
          </a:prstGeom>
          <a:noFill/>
          <a:ln w="9525">
            <a:solidFill>
              <a:srgbClr val="000000"/>
            </a:solidFill>
            <a:round/>
            <a:headEnd type="triangle" w="sm" len="lg"/>
            <a:tailEnd type="triangl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26" name="Line 4"/>
          <p:cNvSpPr>
            <a:spLocks noChangeShapeType="1"/>
          </p:cNvSpPr>
          <p:nvPr/>
        </p:nvSpPr>
        <p:spPr bwMode="auto">
          <a:xfrm flipH="1">
            <a:off x="8447616" y="4638984"/>
            <a:ext cx="0" cy="1530000"/>
          </a:xfrm>
          <a:prstGeom prst="line">
            <a:avLst/>
          </a:prstGeom>
          <a:noFill/>
          <a:ln w="9525">
            <a:solidFill>
              <a:srgbClr val="000000"/>
            </a:solidFill>
            <a:round/>
            <a:headEnd type="triangle" w="sm" len="lg"/>
            <a:tailEnd type="triangl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27" name="Line 4"/>
          <p:cNvSpPr>
            <a:spLocks noChangeShapeType="1"/>
          </p:cNvSpPr>
          <p:nvPr/>
        </p:nvSpPr>
        <p:spPr bwMode="auto">
          <a:xfrm flipH="1">
            <a:off x="8220017" y="6188007"/>
            <a:ext cx="0" cy="288000"/>
          </a:xfrm>
          <a:prstGeom prst="line">
            <a:avLst/>
          </a:prstGeom>
          <a:noFill/>
          <a:ln w="9525">
            <a:solidFill>
              <a:srgbClr val="000000"/>
            </a:solidFill>
            <a:round/>
            <a:headEnd type="none" w="sm" len="lg"/>
            <a:tailEnd type="non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28" name="Line 4"/>
          <p:cNvSpPr>
            <a:spLocks noChangeShapeType="1"/>
          </p:cNvSpPr>
          <p:nvPr/>
        </p:nvSpPr>
        <p:spPr bwMode="auto">
          <a:xfrm flipH="1">
            <a:off x="299137" y="6188007"/>
            <a:ext cx="0" cy="288000"/>
          </a:xfrm>
          <a:prstGeom prst="line">
            <a:avLst/>
          </a:prstGeom>
          <a:noFill/>
          <a:ln w="9525">
            <a:solidFill>
              <a:srgbClr val="000000"/>
            </a:solidFill>
            <a:round/>
            <a:headEnd type="none" w="sm" len="lg"/>
            <a:tailEnd type="non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29" name="Line 4"/>
          <p:cNvSpPr>
            <a:spLocks noChangeShapeType="1"/>
          </p:cNvSpPr>
          <p:nvPr/>
        </p:nvSpPr>
        <p:spPr bwMode="auto">
          <a:xfrm flipH="1">
            <a:off x="8234377" y="4638984"/>
            <a:ext cx="288000" cy="0"/>
          </a:xfrm>
          <a:prstGeom prst="line">
            <a:avLst/>
          </a:prstGeom>
          <a:noFill/>
          <a:ln w="9525">
            <a:solidFill>
              <a:srgbClr val="000000"/>
            </a:solidFill>
            <a:round/>
            <a:headEnd type="none" w="sm" len="lg"/>
            <a:tailEnd type="non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30" name="Line 4"/>
          <p:cNvSpPr>
            <a:spLocks noChangeShapeType="1"/>
          </p:cNvSpPr>
          <p:nvPr/>
        </p:nvSpPr>
        <p:spPr bwMode="auto">
          <a:xfrm flipH="1">
            <a:off x="8234377" y="6169639"/>
            <a:ext cx="288000" cy="0"/>
          </a:xfrm>
          <a:prstGeom prst="line">
            <a:avLst/>
          </a:prstGeom>
          <a:noFill/>
          <a:ln w="9525">
            <a:solidFill>
              <a:srgbClr val="000000"/>
            </a:solidFill>
            <a:round/>
            <a:headEnd type="none" w="sm" len="lg"/>
            <a:tailEnd type="non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mc:AlternateContent xmlns:mc="http://schemas.openxmlformats.org/markup-compatibility/2006" xmlns:a14="http://schemas.microsoft.com/office/drawing/2010/main">
        <mc:Choice Requires="a14">
          <p:sp>
            <p:nvSpPr>
              <p:cNvPr id="1531" name="TextBox 1530"/>
              <p:cNvSpPr txBox="1"/>
              <p:nvPr/>
            </p:nvSpPr>
            <p:spPr>
              <a:xfrm>
                <a:off x="8497669" y="5174938"/>
                <a:ext cx="539443" cy="307777"/>
              </a:xfrm>
              <a:prstGeom prst="rect">
                <a:avLst/>
              </a:prstGeom>
              <a:noFill/>
            </p:spPr>
            <p:txBody>
              <a:bodyPr wrap="none" lIns="0" tIns="0" rIns="0" bIns="0" rtlCol="0">
                <a:spAutoFit/>
              </a:bodyPr>
              <a:lstStyle/>
              <a:p>
                <a:r>
                  <a:rPr lang="en-GB" sz="2000" b="0" dirty="0">
                    <a:ea typeface="Cambria Math" panose="02040503050406030204" pitchFamily="18" charset="0"/>
                  </a:rPr>
                  <a:t>h</a:t>
                </a:r>
                <a14:m>
                  <m:oMath xmlns:m="http://schemas.openxmlformats.org/officeDocument/2006/math">
                    <m:r>
                      <a:rPr lang="en-GB" sz="2000" b="0" i="1" baseline="-25000" smtClean="0">
                        <a:latin typeface="Cambria Math" panose="02040503050406030204" pitchFamily="18" charset="0"/>
                        <a:ea typeface="Cambria Math" panose="02040503050406030204" pitchFamily="18" charset="0"/>
                      </a:rPr>
                      <m:t>𝑐𝑎𝑏𝑙𝑒</m:t>
                    </m:r>
                  </m:oMath>
                </a14:m>
                <a:endParaRPr lang="en-GB" sz="2000" b="0" baseline="-25000" dirty="0"/>
              </a:p>
            </p:txBody>
          </p:sp>
        </mc:Choice>
        <mc:Fallback xmlns="">
          <p:sp>
            <p:nvSpPr>
              <p:cNvPr id="1531" name="TextBox 1530"/>
              <p:cNvSpPr txBox="1">
                <a:spLocks noRot="1" noChangeAspect="1" noMove="1" noResize="1" noEditPoints="1" noAdjustHandles="1" noChangeArrowheads="1" noChangeShapeType="1" noTextEdit="1"/>
              </p:cNvSpPr>
              <p:nvPr/>
            </p:nvSpPr>
            <p:spPr>
              <a:xfrm>
                <a:off x="8497669" y="5174938"/>
                <a:ext cx="539443" cy="307777"/>
              </a:xfrm>
              <a:prstGeom prst="rect">
                <a:avLst/>
              </a:prstGeom>
              <a:blipFill>
                <a:blip r:embed="rId5"/>
                <a:stretch>
                  <a:fillRect l="-29545" t="-26000" r="-11364" b="-5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33" name="TextBox 1532"/>
              <p:cNvSpPr txBox="1"/>
              <p:nvPr/>
            </p:nvSpPr>
            <p:spPr>
              <a:xfrm>
                <a:off x="3871936" y="6414255"/>
                <a:ext cx="582724" cy="307777"/>
              </a:xfrm>
              <a:prstGeom prst="rect">
                <a:avLst/>
              </a:prstGeom>
              <a:noFill/>
            </p:spPr>
            <p:txBody>
              <a:bodyPr wrap="none" lIns="0" tIns="0" rIns="0" bIns="0" rtlCol="0">
                <a:spAutoFit/>
              </a:bodyPr>
              <a:lstStyle/>
              <a:p>
                <a:r>
                  <a:rPr lang="en-GB" sz="2000" b="0" dirty="0">
                    <a:ea typeface="Cambria Math" panose="02040503050406030204" pitchFamily="18" charset="0"/>
                  </a:rPr>
                  <a:t>w</a:t>
                </a:r>
                <a14:m>
                  <m:oMath xmlns:m="http://schemas.openxmlformats.org/officeDocument/2006/math">
                    <m:r>
                      <a:rPr lang="en-GB" sz="2000" b="0" i="1" baseline="-25000" smtClean="0">
                        <a:latin typeface="Cambria Math" panose="02040503050406030204" pitchFamily="18" charset="0"/>
                        <a:ea typeface="Cambria Math" panose="02040503050406030204" pitchFamily="18" charset="0"/>
                      </a:rPr>
                      <m:t>𝑐𝑎𝑏𝑙𝑒</m:t>
                    </m:r>
                  </m:oMath>
                </a14:m>
                <a:endParaRPr lang="en-GB" sz="2000" b="0" baseline="-25000" dirty="0"/>
              </a:p>
            </p:txBody>
          </p:sp>
        </mc:Choice>
        <mc:Fallback xmlns="">
          <p:sp>
            <p:nvSpPr>
              <p:cNvPr id="1533" name="TextBox 1532"/>
              <p:cNvSpPr txBox="1">
                <a:spLocks noRot="1" noChangeAspect="1" noMove="1" noResize="1" noEditPoints="1" noAdjustHandles="1" noChangeArrowheads="1" noChangeShapeType="1" noTextEdit="1"/>
              </p:cNvSpPr>
              <p:nvPr/>
            </p:nvSpPr>
            <p:spPr>
              <a:xfrm>
                <a:off x="3871936" y="6414255"/>
                <a:ext cx="582724" cy="307777"/>
              </a:xfrm>
              <a:prstGeom prst="rect">
                <a:avLst/>
              </a:prstGeom>
              <a:blipFill>
                <a:blip r:embed="rId6"/>
                <a:stretch>
                  <a:fillRect l="-26042" t="-25490" r="-8333" b="-49020"/>
                </a:stretch>
              </a:blipFill>
            </p:spPr>
            <p:txBody>
              <a:bodyPr/>
              <a:lstStyle/>
              <a:p>
                <a:r>
                  <a:rPr lang="en-GB">
                    <a:noFill/>
                  </a:rPr>
                  <a:t> </a:t>
                </a:r>
              </a:p>
            </p:txBody>
          </p:sp>
        </mc:Fallback>
      </mc:AlternateContent>
      <p:sp>
        <p:nvSpPr>
          <p:cNvPr id="1146" name="TextBox 1145"/>
          <p:cNvSpPr txBox="1"/>
          <p:nvPr/>
        </p:nvSpPr>
        <p:spPr>
          <a:xfrm>
            <a:off x="3484962" y="3989784"/>
            <a:ext cx="1737720" cy="307777"/>
          </a:xfrm>
          <a:prstGeom prst="rect">
            <a:avLst/>
          </a:prstGeom>
          <a:noFill/>
        </p:spPr>
        <p:txBody>
          <a:bodyPr wrap="none" lIns="0" tIns="0" rIns="0" bIns="0" rtlCol="0">
            <a:spAutoFit/>
          </a:bodyPr>
          <a:lstStyle/>
          <a:p>
            <a:r>
              <a:rPr lang="en-GB" sz="2000" b="0" i="0" dirty="0">
                <a:latin typeface="Calibri" panose="020F0502020204030204" pitchFamily="34" charset="0"/>
                <a:ea typeface="Cambria Math" panose="02040503050406030204" pitchFamily="18" charset="0"/>
                <a:cs typeface="Calibri" panose="020F0502020204030204" pitchFamily="34" charset="0"/>
              </a:rPr>
              <a:t>insulation / void</a:t>
            </a:r>
            <a:endParaRPr lang="en-GB" sz="2000" b="0" i="0" baseline="-25000" dirty="0">
              <a:latin typeface="Calibri" panose="020F0502020204030204" pitchFamily="34" charset="0"/>
              <a:cs typeface="Calibri" panose="020F0502020204030204" pitchFamily="34" charset="0"/>
            </a:endParaRPr>
          </a:p>
        </p:txBody>
      </p:sp>
      <p:sp>
        <p:nvSpPr>
          <p:cNvPr id="1147" name="Line 4"/>
          <p:cNvSpPr>
            <a:spLocks noChangeShapeType="1"/>
          </p:cNvSpPr>
          <p:nvPr/>
        </p:nvSpPr>
        <p:spPr bwMode="auto">
          <a:xfrm>
            <a:off x="4238106" y="4331177"/>
            <a:ext cx="49405" cy="394292"/>
          </a:xfrm>
          <a:prstGeom prst="line">
            <a:avLst/>
          </a:prstGeom>
          <a:noFill/>
          <a:ln w="9525">
            <a:solidFill>
              <a:srgbClr val="000000"/>
            </a:solidFill>
            <a:round/>
            <a:headEnd/>
            <a:tailEnd type="none" w="sm"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mc:AlternateContent xmlns:mc="http://schemas.openxmlformats.org/markup-compatibility/2006" xmlns:a14="http://schemas.microsoft.com/office/drawing/2010/main">
        <mc:Choice Requires="a14">
          <p:sp>
            <p:nvSpPr>
              <p:cNvPr id="1511" name="TextBox 1510"/>
              <p:cNvSpPr txBox="1"/>
              <p:nvPr/>
            </p:nvSpPr>
            <p:spPr>
              <a:xfrm>
                <a:off x="5799137" y="2080696"/>
                <a:ext cx="2759282" cy="88222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ea typeface="Cambria Math" panose="02040503050406030204" pitchFamily="18" charset="0"/>
                            </a:rPr>
                          </m:ctrlPr>
                        </m:sSubPr>
                        <m:e>
                          <m:r>
                            <a:rPr lang="en-GB" sz="2000" b="0" i="1" smtClean="0">
                              <a:latin typeface="Cambria Math" panose="02040503050406030204" pitchFamily="18" charset="0"/>
                              <a:ea typeface="Cambria Math" panose="02040503050406030204" pitchFamily="18" charset="0"/>
                            </a:rPr>
                            <m:t>𝑗</m:t>
                          </m:r>
                        </m:e>
                        <m:sub>
                          <m:r>
                            <a:rPr lang="en-GB" sz="2000" b="0" i="1" smtClean="0">
                              <a:latin typeface="Cambria Math" panose="02040503050406030204" pitchFamily="18" charset="0"/>
                              <a:ea typeface="Cambria Math" panose="02040503050406030204" pitchFamily="18" charset="0"/>
                            </a:rPr>
                            <m:t>𝑐𝑜𝑛𝑑</m:t>
                          </m:r>
                        </m:sub>
                      </m:sSub>
                      <m:r>
                        <a:rPr lang="en-GB" sz="2000" b="0" i="1" smtClean="0">
                          <a:latin typeface="Cambria Math" panose="02040503050406030204" pitchFamily="18" charset="0"/>
                          <a:ea typeface="Cambria Math" panose="02040503050406030204" pitchFamily="18" charset="0"/>
                        </a:rPr>
                        <m:t>=</m:t>
                      </m:r>
                      <m:f>
                        <m:fPr>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𝐼</m:t>
                          </m:r>
                        </m:num>
                        <m:den>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𝑁</m:t>
                              </m:r>
                            </m:e>
                            <m:sub>
                              <m:r>
                                <a:rPr lang="en-GB" sz="2000" b="0" i="1" dirty="0" smtClean="0">
                                  <a:latin typeface="Cambria Math" panose="02040503050406030204" pitchFamily="18" charset="0"/>
                                </a:rPr>
                                <m:t>𝑠𝑡𝑟𝑎𝑛𝑑</m:t>
                              </m:r>
                            </m:sub>
                          </m:sSub>
                          <m:f>
                            <m:fPr>
                              <m:ctrlPr>
                                <a:rPr lang="en-GB" sz="2000" b="0" i="1" dirty="0" smtClean="0">
                                  <a:latin typeface="Cambria Math" panose="02040503050406030204" pitchFamily="18" charset="0"/>
                                </a:rPr>
                              </m:ctrlPr>
                            </m:fPr>
                            <m:num>
                              <m:r>
                                <a:rPr lang="en-GB" sz="2000" b="0" i="1" dirty="0" smtClean="0">
                                  <a:latin typeface="Cambria Math" panose="02040503050406030204" pitchFamily="18" charset="0"/>
                                  <a:ea typeface="Cambria Math" panose="02040503050406030204" pitchFamily="18" charset="0"/>
                                </a:rPr>
                                <m:t>𝜋</m:t>
                              </m:r>
                              <m:sSubSup>
                                <m:sSubSupPr>
                                  <m:ctrlPr>
                                    <a:rPr lang="en-GB" sz="2000" b="0" i="1" dirty="0" smtClean="0">
                                      <a:latin typeface="Cambria Math" panose="02040503050406030204" pitchFamily="18" charset="0"/>
                                      <a:ea typeface="Cambria Math" panose="02040503050406030204" pitchFamily="18" charset="0"/>
                                    </a:rPr>
                                  </m:ctrlPr>
                                </m:sSubSupPr>
                                <m:e>
                                  <m:r>
                                    <a:rPr lang="en-GB" sz="2000" b="0" i="1" dirty="0" smtClean="0">
                                      <a:latin typeface="Cambria Math" panose="02040503050406030204" pitchFamily="18" charset="0"/>
                                      <a:ea typeface="Cambria Math" panose="02040503050406030204" pitchFamily="18" charset="0"/>
                                    </a:rPr>
                                    <m:t>𝑑</m:t>
                                  </m:r>
                                </m:e>
                                <m:sub>
                                  <m:r>
                                    <a:rPr lang="en-GB" sz="2000" b="0" i="1" dirty="0" smtClean="0">
                                      <a:latin typeface="Cambria Math" panose="02040503050406030204" pitchFamily="18" charset="0"/>
                                      <a:ea typeface="Cambria Math" panose="02040503050406030204" pitchFamily="18" charset="0"/>
                                    </a:rPr>
                                    <m:t>𝑠𝑡𝑟𝑎𝑛𝑑</m:t>
                                  </m:r>
                                </m:sub>
                                <m:sup>
                                  <m:r>
                                    <a:rPr lang="en-GB" sz="2000" b="0" i="1" dirty="0" smtClean="0">
                                      <a:latin typeface="Cambria Math" panose="02040503050406030204" pitchFamily="18" charset="0"/>
                                      <a:ea typeface="Cambria Math" panose="02040503050406030204" pitchFamily="18" charset="0"/>
                                    </a:rPr>
                                    <m:t>2</m:t>
                                  </m:r>
                                </m:sup>
                              </m:sSubSup>
                            </m:num>
                            <m:den>
                              <m:r>
                                <a:rPr lang="en-GB" sz="2000" b="0" i="1" dirty="0" smtClean="0">
                                  <a:latin typeface="Cambria Math" panose="02040503050406030204" pitchFamily="18" charset="0"/>
                                </a:rPr>
                                <m:t>4</m:t>
                              </m:r>
                            </m:den>
                          </m:f>
                        </m:den>
                      </m:f>
                    </m:oMath>
                  </m:oMathPara>
                </a14:m>
                <a:endParaRPr lang="en-GB" sz="2000" b="0" dirty="0"/>
              </a:p>
            </p:txBody>
          </p:sp>
        </mc:Choice>
        <mc:Fallback xmlns="">
          <p:sp>
            <p:nvSpPr>
              <p:cNvPr id="1511" name="TextBox 1510"/>
              <p:cNvSpPr txBox="1">
                <a:spLocks noRot="1" noChangeAspect="1" noMove="1" noResize="1" noEditPoints="1" noAdjustHandles="1" noChangeArrowheads="1" noChangeShapeType="1" noTextEdit="1"/>
              </p:cNvSpPr>
              <p:nvPr/>
            </p:nvSpPr>
            <p:spPr>
              <a:xfrm>
                <a:off x="5799137" y="2080696"/>
                <a:ext cx="2759282" cy="882229"/>
              </a:xfrm>
              <a:prstGeom prst="rect">
                <a:avLst/>
              </a:prstGeom>
              <a:blipFill>
                <a:blip r:embed="rId7"/>
                <a:stretch>
                  <a:fillRect l="-66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Rectangle 24"/>
              <p:cNvSpPr/>
              <p:nvPr/>
            </p:nvSpPr>
            <p:spPr>
              <a:xfrm>
                <a:off x="5692457" y="3174746"/>
                <a:ext cx="2776594" cy="400110"/>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𝑗</m:t>
                          </m:r>
                        </m:e>
                        <m:sub>
                          <m:r>
                            <a:rPr lang="en-GB" sz="2000" b="0" i="1" dirty="0" smtClean="0">
                              <a:latin typeface="Cambria Math" panose="02040503050406030204" pitchFamily="18" charset="0"/>
                            </a:rPr>
                            <m:t>𝑠𝑐</m:t>
                          </m:r>
                        </m:sub>
                      </m:sSub>
                      <m:r>
                        <a:rPr lang="en-GB" sz="2000" b="0" i="1" dirty="0" smtClean="0">
                          <a:latin typeface="Cambria Math" panose="02040503050406030204" pitchFamily="18" charset="0"/>
                        </a:rPr>
                        <m:t>=</m:t>
                      </m:r>
                      <m:d>
                        <m:dPr>
                          <m:ctrlPr>
                            <a:rPr lang="en-GB" sz="2000" b="0" i="1" dirty="0" smtClean="0">
                              <a:latin typeface="Cambria Math" panose="02040503050406030204" pitchFamily="18" charset="0"/>
                            </a:rPr>
                          </m:ctrlPr>
                        </m:dPr>
                        <m:e>
                          <m:r>
                            <a:rPr lang="en-GB" sz="2000" b="0" i="1" dirty="0" smtClean="0">
                              <a:latin typeface="Cambria Math" panose="02040503050406030204" pitchFamily="18" charset="0"/>
                            </a:rPr>
                            <m:t>1+</m:t>
                          </m:r>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ea typeface="Cambria Math" panose="02040503050406030204" pitchFamily="18" charset="0"/>
                                </a:rPr>
                                <m:t>𝜐</m:t>
                              </m:r>
                            </m:e>
                            <m:sub>
                              <m:r>
                                <a:rPr lang="en-GB" sz="2000" b="0" i="1" dirty="0" smtClean="0">
                                  <a:latin typeface="Cambria Math" panose="02040503050406030204" pitchFamily="18" charset="0"/>
                                </a:rPr>
                                <m:t>𝐶𝑢</m:t>
                              </m:r>
                              <m:r>
                                <a:rPr lang="en-GB" sz="2000" b="0" i="1" dirty="0" smtClean="0">
                                  <a:latin typeface="Cambria Math" panose="02040503050406030204" pitchFamily="18" charset="0"/>
                                </a:rPr>
                                <m:t>−</m:t>
                              </m:r>
                              <m:r>
                                <a:rPr lang="en-GB" sz="2000" b="0" i="1" dirty="0" smtClean="0">
                                  <a:latin typeface="Cambria Math" panose="02040503050406030204" pitchFamily="18" charset="0"/>
                                </a:rPr>
                                <m:t>𝑠𝑐</m:t>
                              </m:r>
                            </m:sub>
                          </m:sSub>
                        </m:e>
                      </m:d>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𝑗</m:t>
                          </m:r>
                        </m:e>
                        <m:sub>
                          <m:r>
                            <a:rPr lang="en-GB" sz="2000" b="0" i="1" dirty="0" smtClean="0">
                              <a:latin typeface="Cambria Math" panose="02040503050406030204" pitchFamily="18" charset="0"/>
                            </a:rPr>
                            <m:t>𝑐𝑜𝑛𝑑</m:t>
                          </m:r>
                        </m:sub>
                      </m:sSub>
                    </m:oMath>
                  </m:oMathPara>
                </a14:m>
                <a:endParaRPr lang="en-GB" sz="2000" dirty="0"/>
              </a:p>
            </p:txBody>
          </p:sp>
        </mc:Choice>
        <mc:Fallback xmlns="">
          <p:sp>
            <p:nvSpPr>
              <p:cNvPr id="25" name="Rectangle 24"/>
              <p:cNvSpPr>
                <a:spLocks noRot="1" noChangeAspect="1" noMove="1" noResize="1" noEditPoints="1" noAdjustHandles="1" noChangeArrowheads="1" noChangeShapeType="1" noTextEdit="1"/>
              </p:cNvSpPr>
              <p:nvPr/>
            </p:nvSpPr>
            <p:spPr>
              <a:xfrm>
                <a:off x="5692457" y="3174746"/>
                <a:ext cx="2776594" cy="400110"/>
              </a:xfrm>
              <a:prstGeom prst="rect">
                <a:avLst/>
              </a:prstGeom>
              <a:blipFill>
                <a:blip r:embed="rId8"/>
                <a:stretch>
                  <a:fillRect l="-879" b="-1538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12" name="Rectangle 1511"/>
              <p:cNvSpPr/>
              <p:nvPr/>
            </p:nvSpPr>
            <p:spPr>
              <a:xfrm>
                <a:off x="6390698" y="3786678"/>
                <a:ext cx="1697516" cy="722442"/>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sSub>
                        <m:sSubPr>
                          <m:ctrlPr>
                            <a:rPr lang="en-GB" sz="2000" b="0" i="1" dirty="0" smtClean="0">
                              <a:latin typeface="Cambria Math" panose="02040503050406030204" pitchFamily="18" charset="0"/>
                            </a:rPr>
                          </m:ctrlPr>
                        </m:sSubPr>
                        <m:e>
                          <m:r>
                            <a:rPr lang="en-GB" sz="2000" b="0" dirty="0">
                              <a:latin typeface="Cambria Math" panose="02040503050406030204" pitchFamily="18" charset="0"/>
                              <a:ea typeface="Cambria Math" panose="02040503050406030204" pitchFamily="18" charset="0"/>
                            </a:rPr>
                            <m:t>𝜐</m:t>
                          </m:r>
                        </m:e>
                        <m:sub>
                          <m:r>
                            <a:rPr lang="en-GB" sz="2000" b="0" dirty="0">
                              <a:latin typeface="Cambria Math" panose="02040503050406030204" pitchFamily="18" charset="0"/>
                            </a:rPr>
                            <m:t>𝐶𝑢</m:t>
                          </m:r>
                          <m:r>
                            <a:rPr lang="en-GB" sz="2000" b="0" dirty="0">
                              <a:latin typeface="Cambria Math" panose="02040503050406030204" pitchFamily="18" charset="0"/>
                            </a:rPr>
                            <m:t>−</m:t>
                          </m:r>
                          <m:r>
                            <a:rPr lang="en-GB" sz="2000" b="0" dirty="0">
                              <a:latin typeface="Cambria Math" panose="02040503050406030204" pitchFamily="18" charset="0"/>
                            </a:rPr>
                            <m:t>𝑠𝑐</m:t>
                          </m:r>
                        </m:sub>
                      </m:sSub>
                      <m:r>
                        <a:rPr lang="en-GB" sz="2000" b="0" i="1" dirty="0" smtClean="0">
                          <a:latin typeface="Cambria Math" panose="02040503050406030204" pitchFamily="18" charset="0"/>
                        </a:rPr>
                        <m:t>=</m:t>
                      </m:r>
                      <m:f>
                        <m:fPr>
                          <m:ctrlPr>
                            <a:rPr lang="en-GB" sz="2000" b="0" i="1" dirty="0" smtClean="0">
                              <a:latin typeface="Cambria Math" panose="02040503050406030204" pitchFamily="18" charset="0"/>
                            </a:rPr>
                          </m:ctrlPr>
                        </m:fPr>
                        <m:num>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𝐴</m:t>
                              </m:r>
                            </m:e>
                            <m:sub>
                              <m:r>
                                <a:rPr lang="en-GB" sz="2000" b="0" i="1" dirty="0" smtClean="0">
                                  <a:latin typeface="Cambria Math" panose="02040503050406030204" pitchFamily="18" charset="0"/>
                                </a:rPr>
                                <m:t>𝐶𝑢</m:t>
                              </m:r>
                            </m:sub>
                          </m:sSub>
                        </m:num>
                        <m:den>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𝐴</m:t>
                              </m:r>
                            </m:e>
                            <m:sub>
                              <m:r>
                                <a:rPr lang="en-GB" sz="2000" b="0" i="1" dirty="0" smtClean="0">
                                  <a:latin typeface="Cambria Math" panose="02040503050406030204" pitchFamily="18" charset="0"/>
                                </a:rPr>
                                <m:t>𝑠𝑐</m:t>
                              </m:r>
                            </m:sub>
                          </m:sSub>
                        </m:den>
                      </m:f>
                    </m:oMath>
                  </m:oMathPara>
                </a14:m>
                <a:endParaRPr lang="en-GB" sz="2000" dirty="0"/>
              </a:p>
            </p:txBody>
          </p:sp>
        </mc:Choice>
        <mc:Fallback xmlns="">
          <p:sp>
            <p:nvSpPr>
              <p:cNvPr id="1512" name="Rectangle 1511"/>
              <p:cNvSpPr>
                <a:spLocks noRot="1" noChangeAspect="1" noMove="1" noResize="1" noEditPoints="1" noAdjustHandles="1" noChangeArrowheads="1" noChangeShapeType="1" noTextEdit="1"/>
              </p:cNvSpPr>
              <p:nvPr/>
            </p:nvSpPr>
            <p:spPr>
              <a:xfrm>
                <a:off x="6390698" y="3786678"/>
                <a:ext cx="1697516" cy="722442"/>
              </a:xfrm>
              <a:prstGeom prst="rect">
                <a:avLst/>
              </a:prstGeom>
              <a:blipFill>
                <a:blip r:embed="rId9"/>
                <a:stretch>
                  <a:fillRect/>
                </a:stretch>
              </a:blipFill>
            </p:spPr>
            <p:txBody>
              <a:bodyPr/>
              <a:lstStyle/>
              <a:p>
                <a:r>
                  <a:rPr lang="en-GB">
                    <a:noFill/>
                  </a:rPr>
                  <a:t> </a:t>
                </a:r>
              </a:p>
            </p:txBody>
          </p:sp>
        </mc:Fallback>
      </mc:AlternateContent>
      <p:pic>
        <p:nvPicPr>
          <p:cNvPr id="1513" name="Picture 1512"/>
          <p:cNvPicPr>
            <a:picLocks noChangeAspect="1"/>
          </p:cNvPicPr>
          <p:nvPr/>
        </p:nvPicPr>
        <p:blipFill>
          <a:blip r:embed="rId10">
            <a:clrChange>
              <a:clrFrom>
                <a:srgbClr val="FFFFFF"/>
              </a:clrFrom>
              <a:clrTo>
                <a:srgbClr val="FFFFFF">
                  <a:alpha val="0"/>
                </a:srgbClr>
              </a:clrTo>
            </a:clrChange>
          </a:blip>
          <a:stretch>
            <a:fillRect/>
          </a:stretch>
        </p:blipFill>
        <p:spPr>
          <a:xfrm rot="964680">
            <a:off x="8169077" y="166642"/>
            <a:ext cx="706600" cy="1113228"/>
          </a:xfrm>
          <a:prstGeom prst="rect">
            <a:avLst/>
          </a:prstGeom>
        </p:spPr>
      </p:pic>
    </p:spTree>
    <p:extLst>
      <p:ext uri="{BB962C8B-B14F-4D97-AF65-F5344CB8AC3E}">
        <p14:creationId xmlns:p14="http://schemas.microsoft.com/office/powerpoint/2010/main" val="24353986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Magnets can be classified based on their geometry / what they do to the beam</a:t>
            </a:r>
          </a:p>
        </p:txBody>
      </p:sp>
      <p:sp>
        <p:nvSpPr>
          <p:cNvPr id="17" name="TextBox 16"/>
          <p:cNvSpPr txBox="1"/>
          <p:nvPr/>
        </p:nvSpPr>
        <p:spPr>
          <a:xfrm>
            <a:off x="1286848" y="3568134"/>
            <a:ext cx="2556000" cy="792000"/>
          </a:xfrm>
          <a:prstGeom prst="rect">
            <a:avLst/>
          </a:prstGeom>
          <a:noFill/>
          <a:ln w="12700">
            <a:solidFill>
              <a:schemeClr val="tx1"/>
            </a:solidFill>
          </a:ln>
        </p:spPr>
        <p:txBody>
          <a:bodyPr wrap="square" rtlCol="0" anchor="ctr">
            <a:spAutoFit/>
          </a:bodyPr>
          <a:lstStyle/>
          <a:p>
            <a:pPr algn="ctr"/>
            <a:r>
              <a:rPr lang="en-GB" b="0" i="0" dirty="0">
                <a:solidFill>
                  <a:schemeClr val="tx1">
                    <a:lumMod val="50000"/>
                    <a:lumOff val="50000"/>
                  </a:schemeClr>
                </a:solidFill>
                <a:latin typeface="Calibri" panose="020F0502020204030204" pitchFamily="34" charset="0"/>
                <a:cs typeface="Calibri" panose="020F0502020204030204" pitchFamily="34" charset="0"/>
              </a:rPr>
              <a:t>sextupole</a:t>
            </a:r>
          </a:p>
        </p:txBody>
      </p:sp>
      <p:sp>
        <p:nvSpPr>
          <p:cNvPr id="19" name="TextBox 18"/>
          <p:cNvSpPr txBox="1"/>
          <p:nvPr/>
        </p:nvSpPr>
        <p:spPr>
          <a:xfrm>
            <a:off x="1286848" y="2547005"/>
            <a:ext cx="2556000" cy="792000"/>
          </a:xfrm>
          <a:prstGeom prst="rect">
            <a:avLst/>
          </a:prstGeom>
          <a:noFill/>
          <a:ln w="12700">
            <a:solidFill>
              <a:schemeClr val="tx1"/>
            </a:solidFill>
          </a:ln>
        </p:spPr>
        <p:txBody>
          <a:bodyPr wrap="square" rtlCol="0" anchor="ctr">
            <a:spAutoFit/>
          </a:bodyPr>
          <a:lstStyle/>
          <a:p>
            <a:pPr algn="ctr"/>
            <a:r>
              <a:rPr lang="en-GB" b="0" i="0" dirty="0">
                <a:latin typeface="Calibri" panose="020F0502020204030204" pitchFamily="34" charset="0"/>
                <a:cs typeface="Calibri" panose="020F0502020204030204" pitchFamily="34" charset="0"/>
              </a:rPr>
              <a:t>quadrupole</a:t>
            </a:r>
          </a:p>
        </p:txBody>
      </p:sp>
      <p:sp>
        <p:nvSpPr>
          <p:cNvPr id="20" name="TextBox 19"/>
          <p:cNvSpPr txBox="1"/>
          <p:nvPr/>
        </p:nvSpPr>
        <p:spPr>
          <a:xfrm>
            <a:off x="1286848" y="4589263"/>
            <a:ext cx="2556000" cy="792000"/>
          </a:xfrm>
          <a:prstGeom prst="rect">
            <a:avLst/>
          </a:prstGeom>
          <a:noFill/>
          <a:ln w="12700">
            <a:solidFill>
              <a:schemeClr val="tx1"/>
            </a:solidFill>
          </a:ln>
        </p:spPr>
        <p:txBody>
          <a:bodyPr wrap="square" rtlCol="0" anchor="ctr">
            <a:spAutoFit/>
          </a:bodyPr>
          <a:lstStyle/>
          <a:p>
            <a:pPr algn="ctr"/>
            <a:r>
              <a:rPr lang="en-GB" b="0" i="0" dirty="0">
                <a:solidFill>
                  <a:schemeClr val="tx1">
                    <a:lumMod val="50000"/>
                    <a:lumOff val="50000"/>
                  </a:schemeClr>
                </a:solidFill>
                <a:latin typeface="Calibri" panose="020F0502020204030204" pitchFamily="34" charset="0"/>
                <a:cs typeface="Calibri" panose="020F0502020204030204" pitchFamily="34" charset="0"/>
              </a:rPr>
              <a:t>octupole</a:t>
            </a:r>
          </a:p>
        </p:txBody>
      </p:sp>
      <p:sp>
        <p:nvSpPr>
          <p:cNvPr id="21" name="TextBox 20"/>
          <p:cNvSpPr txBox="1"/>
          <p:nvPr/>
        </p:nvSpPr>
        <p:spPr>
          <a:xfrm>
            <a:off x="5301152" y="2547005"/>
            <a:ext cx="2556000" cy="792000"/>
          </a:xfrm>
          <a:prstGeom prst="rect">
            <a:avLst/>
          </a:prstGeom>
          <a:noFill/>
          <a:ln w="12700">
            <a:solidFill>
              <a:schemeClr val="tx1"/>
            </a:solidFill>
          </a:ln>
        </p:spPr>
        <p:txBody>
          <a:bodyPr wrap="square" rtlCol="0" anchor="ctr">
            <a:spAutoFit/>
          </a:bodyPr>
          <a:lstStyle/>
          <a:p>
            <a:pPr algn="ctr"/>
            <a:r>
              <a:rPr lang="en-GB" b="0" i="0" dirty="0">
                <a:latin typeface="Calibri" panose="020F0502020204030204" pitchFamily="34" charset="0"/>
                <a:cs typeface="Calibri" panose="020F0502020204030204" pitchFamily="34" charset="0"/>
              </a:rPr>
              <a:t>combined function bending</a:t>
            </a:r>
          </a:p>
        </p:txBody>
      </p:sp>
      <p:sp>
        <p:nvSpPr>
          <p:cNvPr id="18" name="TextBox 17"/>
          <p:cNvSpPr txBox="1"/>
          <p:nvPr/>
        </p:nvSpPr>
        <p:spPr>
          <a:xfrm>
            <a:off x="1286848" y="1525876"/>
            <a:ext cx="2556000" cy="792000"/>
          </a:xfrm>
          <a:prstGeom prst="rect">
            <a:avLst/>
          </a:prstGeom>
          <a:noFill/>
          <a:ln w="12700">
            <a:solidFill>
              <a:schemeClr val="tx1"/>
            </a:solidFill>
          </a:ln>
        </p:spPr>
        <p:txBody>
          <a:bodyPr wrap="square" rtlCol="0" anchor="ctr">
            <a:spAutoFit/>
          </a:bodyPr>
          <a:lstStyle/>
          <a:p>
            <a:pPr algn="ctr"/>
            <a:r>
              <a:rPr lang="en-GB" b="0" i="0" dirty="0">
                <a:latin typeface="Calibri" panose="020F0502020204030204" pitchFamily="34" charset="0"/>
                <a:cs typeface="Calibri" panose="020F0502020204030204" pitchFamily="34" charset="0"/>
              </a:rPr>
              <a:t>dipole</a:t>
            </a:r>
          </a:p>
        </p:txBody>
      </p:sp>
      <p:sp>
        <p:nvSpPr>
          <p:cNvPr id="22" name="TextBox 21"/>
          <p:cNvSpPr txBox="1"/>
          <p:nvPr/>
        </p:nvSpPr>
        <p:spPr>
          <a:xfrm>
            <a:off x="5301152" y="1525876"/>
            <a:ext cx="2556000" cy="792000"/>
          </a:xfrm>
          <a:prstGeom prst="rect">
            <a:avLst/>
          </a:prstGeom>
          <a:noFill/>
          <a:ln w="12700">
            <a:solidFill>
              <a:schemeClr val="tx1"/>
            </a:solidFill>
          </a:ln>
        </p:spPr>
        <p:txBody>
          <a:bodyPr wrap="square" rtlCol="0" anchor="ctr">
            <a:spAutoFit/>
          </a:bodyPr>
          <a:lstStyle/>
          <a:p>
            <a:pPr algn="ctr"/>
            <a:r>
              <a:rPr lang="en-GB" b="0" i="0" dirty="0">
                <a:solidFill>
                  <a:schemeClr val="tx1">
                    <a:lumMod val="50000"/>
                    <a:lumOff val="50000"/>
                  </a:schemeClr>
                </a:solidFill>
                <a:latin typeface="Calibri" panose="020F0502020204030204" pitchFamily="34" charset="0"/>
                <a:cs typeface="Calibri" panose="020F0502020204030204" pitchFamily="34" charset="0"/>
              </a:rPr>
              <a:t>solenoid</a:t>
            </a:r>
          </a:p>
        </p:txBody>
      </p:sp>
      <p:sp>
        <p:nvSpPr>
          <p:cNvPr id="10" name="TextBox 9"/>
          <p:cNvSpPr txBox="1"/>
          <p:nvPr/>
        </p:nvSpPr>
        <p:spPr>
          <a:xfrm>
            <a:off x="5301152" y="5610390"/>
            <a:ext cx="2556000" cy="792000"/>
          </a:xfrm>
          <a:prstGeom prst="rect">
            <a:avLst/>
          </a:prstGeom>
          <a:noFill/>
          <a:ln w="12700">
            <a:solidFill>
              <a:schemeClr val="tx1"/>
            </a:solidFill>
          </a:ln>
        </p:spPr>
        <p:txBody>
          <a:bodyPr wrap="square" rtlCol="0" anchor="ctr">
            <a:spAutoFit/>
          </a:bodyPr>
          <a:lstStyle/>
          <a:p>
            <a:pPr algn="ctr"/>
            <a:r>
              <a:rPr lang="en-GB" b="0" i="0" dirty="0">
                <a:solidFill>
                  <a:schemeClr val="tx1">
                    <a:lumMod val="50000"/>
                    <a:lumOff val="50000"/>
                  </a:schemeClr>
                </a:solidFill>
                <a:latin typeface="Calibri" panose="020F0502020204030204" pitchFamily="34" charset="0"/>
                <a:cs typeface="Calibri" panose="020F0502020204030204" pitchFamily="34" charset="0"/>
              </a:rPr>
              <a:t>undulator / wiggler</a:t>
            </a:r>
          </a:p>
        </p:txBody>
      </p:sp>
      <p:sp>
        <p:nvSpPr>
          <p:cNvPr id="15" name="TextBox 14"/>
          <p:cNvSpPr txBox="1"/>
          <p:nvPr/>
        </p:nvSpPr>
        <p:spPr>
          <a:xfrm>
            <a:off x="1286848" y="5610390"/>
            <a:ext cx="2556000" cy="792000"/>
          </a:xfrm>
          <a:prstGeom prst="rect">
            <a:avLst/>
          </a:prstGeom>
          <a:noFill/>
          <a:ln w="12700">
            <a:solidFill>
              <a:schemeClr val="tx1"/>
            </a:solidFill>
          </a:ln>
        </p:spPr>
        <p:txBody>
          <a:bodyPr wrap="square" rtlCol="0" anchor="ctr">
            <a:spAutoFit/>
          </a:bodyPr>
          <a:lstStyle/>
          <a:p>
            <a:pPr algn="ctr"/>
            <a:r>
              <a:rPr lang="en-GB" b="0" i="0" dirty="0">
                <a:solidFill>
                  <a:schemeClr val="tx1">
                    <a:lumMod val="50000"/>
                    <a:lumOff val="50000"/>
                  </a:schemeClr>
                </a:solidFill>
                <a:latin typeface="Calibri" panose="020F0502020204030204" pitchFamily="34" charset="0"/>
                <a:cs typeface="Calibri" panose="020F0502020204030204" pitchFamily="34" charset="0"/>
              </a:rPr>
              <a:t>kicker</a:t>
            </a:r>
          </a:p>
        </p:txBody>
      </p:sp>
      <p:sp>
        <p:nvSpPr>
          <p:cNvPr id="16" name="TextBox 15"/>
          <p:cNvSpPr txBox="1"/>
          <p:nvPr/>
        </p:nvSpPr>
        <p:spPr>
          <a:xfrm>
            <a:off x="5301152" y="3568134"/>
            <a:ext cx="2556000" cy="792000"/>
          </a:xfrm>
          <a:prstGeom prst="rect">
            <a:avLst/>
          </a:prstGeom>
          <a:noFill/>
          <a:ln w="12700">
            <a:solidFill>
              <a:schemeClr val="tx1"/>
            </a:solidFill>
          </a:ln>
        </p:spPr>
        <p:txBody>
          <a:bodyPr wrap="square" rtlCol="0" anchor="ctr">
            <a:spAutoFit/>
          </a:bodyPr>
          <a:lstStyle/>
          <a:p>
            <a:pPr algn="ctr"/>
            <a:r>
              <a:rPr lang="en-GB" b="0" i="0" dirty="0">
                <a:solidFill>
                  <a:schemeClr val="tx1">
                    <a:lumMod val="50000"/>
                    <a:lumOff val="50000"/>
                  </a:schemeClr>
                </a:solidFill>
                <a:latin typeface="Calibri" panose="020F0502020204030204" pitchFamily="34" charset="0"/>
                <a:cs typeface="Calibri" panose="020F0502020204030204" pitchFamily="34" charset="0"/>
              </a:rPr>
              <a:t>corrector</a:t>
            </a:r>
          </a:p>
        </p:txBody>
      </p:sp>
      <p:sp>
        <p:nvSpPr>
          <p:cNvPr id="23" name="TextBox 22"/>
          <p:cNvSpPr txBox="1"/>
          <p:nvPr/>
        </p:nvSpPr>
        <p:spPr>
          <a:xfrm>
            <a:off x="5301152" y="4589263"/>
            <a:ext cx="2556000" cy="792000"/>
          </a:xfrm>
          <a:prstGeom prst="rect">
            <a:avLst/>
          </a:prstGeom>
          <a:noFill/>
          <a:ln w="12700">
            <a:solidFill>
              <a:schemeClr val="tx1"/>
            </a:solidFill>
          </a:ln>
        </p:spPr>
        <p:txBody>
          <a:bodyPr wrap="square" rtlCol="0" anchor="ctr">
            <a:spAutoFit/>
          </a:bodyPr>
          <a:lstStyle/>
          <a:p>
            <a:pPr algn="ctr"/>
            <a:r>
              <a:rPr lang="en-GB" b="0" i="0" dirty="0">
                <a:solidFill>
                  <a:schemeClr val="tx1">
                    <a:lumMod val="50000"/>
                    <a:lumOff val="50000"/>
                  </a:schemeClr>
                </a:solidFill>
                <a:latin typeface="Calibri" panose="020F0502020204030204" pitchFamily="34" charset="0"/>
                <a:cs typeface="Calibri" panose="020F0502020204030204" pitchFamily="34" charset="0"/>
              </a:rPr>
              <a:t>skew magnet</a:t>
            </a:r>
          </a:p>
        </p:txBody>
      </p:sp>
    </p:spTree>
    <p:extLst>
      <p:ext uri="{BB962C8B-B14F-4D97-AF65-F5344CB8AC3E}">
        <p14:creationId xmlns:p14="http://schemas.microsoft.com/office/powerpoint/2010/main" val="336147274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forces can be very large, so the mechanical                               design is important</a:t>
            </a:r>
          </a:p>
        </p:txBody>
      </p:sp>
      <p:sp>
        <p:nvSpPr>
          <p:cNvPr id="5" name="Content Placeholder 2"/>
          <p:cNvSpPr txBox="1">
            <a:spLocks/>
          </p:cNvSpPr>
          <p:nvPr/>
        </p:nvSpPr>
        <p:spPr>
          <a:xfrm>
            <a:off x="221849" y="1247174"/>
            <a:ext cx="5715000" cy="5334000"/>
          </a:xfrm>
          <a:prstGeom prst="rect">
            <a:avLst/>
          </a:prstGeom>
        </p:spPr>
        <p:txBody>
          <a:bodyPr>
            <a:norm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indent="0">
              <a:buNone/>
              <a:defRPr/>
            </a:pPr>
            <a:r>
              <a:rPr lang="en-GB" sz="2200" b="0" i="0" kern="0" dirty="0" err="1">
                <a:latin typeface="Calibri" panose="020F0502020204030204" pitchFamily="34" charset="0"/>
                <a:cs typeface="Calibri" panose="020F0502020204030204" pitchFamily="34" charset="0"/>
              </a:rPr>
              <a:t>Nb-Ti</a:t>
            </a:r>
            <a:r>
              <a:rPr lang="en-GB" sz="2200" b="0" i="0" kern="0" dirty="0">
                <a:latin typeface="Calibri" panose="020F0502020204030204" pitchFamily="34" charset="0"/>
                <a:cs typeface="Calibri" panose="020F0502020204030204" pitchFamily="34" charset="0"/>
              </a:rPr>
              <a:t> LHC MB @ 8.3 T</a:t>
            </a:r>
          </a:p>
          <a:p>
            <a:pPr marL="0" indent="0">
              <a:buNone/>
              <a:defRPr/>
            </a:pPr>
            <a:endParaRPr lang="en-GB" sz="2000" b="0" i="1" kern="0" dirty="0">
              <a:latin typeface="Calibri" panose="020F0502020204030204" pitchFamily="34" charset="0"/>
              <a:cs typeface="Calibri" panose="020F0502020204030204" pitchFamily="34" charset="0"/>
            </a:endParaRPr>
          </a:p>
          <a:p>
            <a:pPr marL="0" indent="0">
              <a:buNone/>
              <a:defRPr/>
            </a:pPr>
            <a:r>
              <a:rPr lang="en-GB" sz="2200" b="0" i="1" kern="0" dirty="0" err="1">
                <a:latin typeface="Calibri" panose="020F0502020204030204" pitchFamily="34" charset="0"/>
                <a:cs typeface="Calibri" panose="020F0502020204030204" pitchFamily="34" charset="0"/>
              </a:rPr>
              <a:t>F</a:t>
            </a:r>
            <a:r>
              <a:rPr lang="en-GB" sz="2200" b="0" i="1" kern="0" baseline="-25000" dirty="0" err="1">
                <a:latin typeface="Calibri" panose="020F0502020204030204" pitchFamily="34" charset="0"/>
                <a:cs typeface="Calibri" panose="020F0502020204030204" pitchFamily="34" charset="0"/>
              </a:rPr>
              <a:t>x</a:t>
            </a:r>
            <a:r>
              <a:rPr lang="en-GB" sz="2200" b="0" i="0" kern="0" dirty="0">
                <a:latin typeface="Calibri" panose="020F0502020204030204" pitchFamily="34" charset="0"/>
                <a:cs typeface="Calibri" panose="020F0502020204030204" pitchFamily="34" charset="0"/>
              </a:rPr>
              <a:t> ≈ 350 t per meter</a:t>
            </a:r>
          </a:p>
          <a:p>
            <a:pPr marL="0" indent="0">
              <a:buNone/>
              <a:defRPr/>
            </a:pPr>
            <a:endParaRPr lang="en-GB" sz="2000" b="0" i="0" kern="0" dirty="0">
              <a:latin typeface="Calibri" panose="020F0502020204030204" pitchFamily="34" charset="0"/>
              <a:cs typeface="Calibri" panose="020F0502020204030204" pitchFamily="34" charset="0"/>
            </a:endParaRPr>
          </a:p>
          <a:p>
            <a:pPr marL="0" indent="0">
              <a:buNone/>
              <a:defRPr/>
            </a:pPr>
            <a:r>
              <a:rPr lang="en-GB" sz="2200" b="0" i="0" kern="0" dirty="0">
                <a:latin typeface="Calibri" panose="020F0502020204030204" pitchFamily="34" charset="0"/>
                <a:cs typeface="Calibri" panose="020F0502020204030204" pitchFamily="34" charset="0"/>
              </a:rPr>
              <a:t>precision of coil positioning: 20-50 </a:t>
            </a:r>
            <a:r>
              <a:rPr lang="el-GR" sz="2200" b="0" i="0" kern="0" dirty="0">
                <a:latin typeface="Calibri" panose="020F0502020204030204" pitchFamily="34" charset="0"/>
                <a:cs typeface="Calibri" panose="020F0502020204030204" pitchFamily="34" charset="0"/>
              </a:rPr>
              <a:t>μ</a:t>
            </a:r>
            <a:r>
              <a:rPr lang="en-GB" sz="2200" b="0" i="0" kern="0" dirty="0">
                <a:latin typeface="Calibri" panose="020F0502020204030204" pitchFamily="34" charset="0"/>
                <a:cs typeface="Calibri" panose="020F0502020204030204" pitchFamily="34" charset="0"/>
              </a:rPr>
              <a:t>m</a:t>
            </a:r>
          </a:p>
          <a:p>
            <a:pPr marL="0" indent="0">
              <a:buNone/>
              <a:defRPr/>
            </a:pPr>
            <a:endParaRPr lang="en-GB" sz="2000" b="0" i="1" kern="0" dirty="0">
              <a:latin typeface="Calibri" panose="020F0502020204030204" pitchFamily="34" charset="0"/>
              <a:cs typeface="Calibri" panose="020F0502020204030204" pitchFamily="34" charset="0"/>
            </a:endParaRPr>
          </a:p>
          <a:p>
            <a:pPr marL="0" indent="0">
              <a:buNone/>
              <a:defRPr/>
            </a:pPr>
            <a:r>
              <a:rPr lang="en-GB" sz="2200" b="0" i="1" kern="0" dirty="0" err="1">
                <a:latin typeface="Calibri" panose="020F0502020204030204" pitchFamily="34" charset="0"/>
                <a:cs typeface="Calibri" panose="020F0502020204030204" pitchFamily="34" charset="0"/>
              </a:rPr>
              <a:t>F</a:t>
            </a:r>
            <a:r>
              <a:rPr lang="en-GB" sz="2200" b="0" i="1" kern="0" baseline="-25000" dirty="0" err="1">
                <a:latin typeface="Calibri" panose="020F0502020204030204" pitchFamily="34" charset="0"/>
                <a:cs typeface="Calibri" panose="020F0502020204030204" pitchFamily="34" charset="0"/>
              </a:rPr>
              <a:t>z</a:t>
            </a:r>
            <a:r>
              <a:rPr lang="en-GB" sz="2200" b="0" i="0" kern="0" dirty="0">
                <a:latin typeface="Calibri" panose="020F0502020204030204" pitchFamily="34" charset="0"/>
                <a:cs typeface="Calibri" panose="020F0502020204030204" pitchFamily="34" charset="0"/>
              </a:rPr>
              <a:t> ≈ 40 t</a:t>
            </a:r>
          </a:p>
          <a:p>
            <a:pPr marL="0" indent="0">
              <a:buNone/>
              <a:defRPr/>
            </a:pPr>
            <a:endParaRPr lang="en-GB" b="0" i="0" kern="0" dirty="0"/>
          </a:p>
          <a:p>
            <a:pPr>
              <a:buFontTx/>
              <a:buBlip>
                <a:blip r:embed="rId3"/>
              </a:buBlip>
              <a:defRPr/>
            </a:pPr>
            <a:endParaRPr lang="en-GB" b="0" i="0" kern="0" dirty="0"/>
          </a:p>
        </p:txBody>
      </p:sp>
      <p:pic>
        <p:nvPicPr>
          <p:cNvPr id="11" name="Picture 4" descr="LHC_collared_coi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62682" y="1651793"/>
            <a:ext cx="3812976" cy="1986977"/>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pic>
      <p:pic>
        <p:nvPicPr>
          <p:cNvPr id="12" name="Picture 12" descr="http://3.bp.blogspot.com/-GzQ-zSXBkSQ/UmagcXlZCfI/AAAAAAAACg8/OIaRuMwZhc4/s1600/DSC00254.JPG"/>
          <p:cNvPicPr>
            <a:picLocks noChangeAspect="1" noChangeArrowheads="1"/>
          </p:cNvPicPr>
          <p:nvPr/>
        </p:nvPicPr>
        <p:blipFill>
          <a:blip r:embed="rId5">
            <a:extLst>
              <a:ext uri="{28A0092B-C50C-407E-A947-70E740481C1C}">
                <a14:useLocalDpi xmlns:a14="http://schemas.microsoft.com/office/drawing/2010/main" val="0"/>
              </a:ext>
            </a:extLst>
          </a:blip>
          <a:srcRect t="40579" b="27855"/>
          <a:stretch>
            <a:fillRect/>
          </a:stretch>
        </p:blipFill>
        <p:spPr bwMode="auto">
          <a:xfrm>
            <a:off x="504569" y="4293096"/>
            <a:ext cx="8134863" cy="1927353"/>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6">
            <a:clrChange>
              <a:clrFrom>
                <a:srgbClr val="FFFFFF"/>
              </a:clrFrom>
              <a:clrTo>
                <a:srgbClr val="FFFFFF">
                  <a:alpha val="0"/>
                </a:srgbClr>
              </a:clrTo>
            </a:clrChange>
          </a:blip>
          <a:stretch>
            <a:fillRect/>
          </a:stretch>
        </p:blipFill>
        <p:spPr>
          <a:xfrm rot="964680">
            <a:off x="8168716" y="260183"/>
            <a:ext cx="706600" cy="1113228"/>
          </a:xfrm>
          <a:prstGeom prst="rect">
            <a:avLst/>
          </a:prstGeom>
        </p:spPr>
      </p:pic>
    </p:spTree>
    <p:extLst>
      <p:ext uri="{BB962C8B-B14F-4D97-AF65-F5344CB8AC3E}">
        <p14:creationId xmlns:p14="http://schemas.microsoft.com/office/powerpoint/2010/main" val="104929799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 coil cross sections of several superconducting dipoles show a certain evolution; all were (are) based on Nb-Ti</a:t>
            </a:r>
          </a:p>
        </p:txBody>
      </p:sp>
      <p:pic>
        <p:nvPicPr>
          <p:cNvPr id="14" name="Picture 13" descr="Fig5new_Coils_Tevat_Hera_RHIC_LH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2721694"/>
            <a:ext cx="8510016" cy="1773936"/>
          </a:xfrm>
          <a:prstGeom prst="rect">
            <a:avLst/>
          </a:prstGeom>
        </p:spPr>
      </p:pic>
      <p:sp>
        <p:nvSpPr>
          <p:cNvPr id="15" name="TextBox 14"/>
          <p:cNvSpPr txBox="1"/>
          <p:nvPr/>
        </p:nvSpPr>
        <p:spPr>
          <a:xfrm>
            <a:off x="798702" y="4479503"/>
            <a:ext cx="1268809" cy="461665"/>
          </a:xfrm>
          <a:prstGeom prst="rect">
            <a:avLst/>
          </a:prstGeom>
          <a:noFill/>
        </p:spPr>
        <p:txBody>
          <a:bodyPr wrap="none" rtlCol="0">
            <a:spAutoFit/>
          </a:bodyPr>
          <a:lstStyle/>
          <a:p>
            <a:pPr algn="ctr"/>
            <a:r>
              <a:rPr lang="en-US" b="0" i="0" noProof="1">
                <a:latin typeface="Calibri" panose="020F0502020204030204" pitchFamily="34" charset="0"/>
                <a:ea typeface="ＭＳ Ｐゴシック" charset="0"/>
                <a:cs typeface="Calibri" panose="020F0502020204030204" pitchFamily="34" charset="0"/>
              </a:rPr>
              <a:t>Tevatron</a:t>
            </a:r>
          </a:p>
        </p:txBody>
      </p:sp>
      <p:sp>
        <p:nvSpPr>
          <p:cNvPr id="16" name="TextBox 15"/>
          <p:cNvSpPr txBox="1"/>
          <p:nvPr/>
        </p:nvSpPr>
        <p:spPr>
          <a:xfrm>
            <a:off x="3242270" y="4479503"/>
            <a:ext cx="872355" cy="461665"/>
          </a:xfrm>
          <a:prstGeom prst="rect">
            <a:avLst/>
          </a:prstGeom>
          <a:noFill/>
        </p:spPr>
        <p:txBody>
          <a:bodyPr wrap="none" rtlCol="0">
            <a:spAutoFit/>
          </a:bodyPr>
          <a:lstStyle/>
          <a:p>
            <a:pPr algn="ctr"/>
            <a:r>
              <a:rPr lang="en-US" b="0" i="0" dirty="0">
                <a:latin typeface="Calibri" panose="020F0502020204030204" pitchFamily="34" charset="0"/>
                <a:ea typeface="ＭＳ Ｐゴシック" charset="0"/>
                <a:cs typeface="Calibri" panose="020F0502020204030204" pitchFamily="34" charset="0"/>
              </a:rPr>
              <a:t>HERA</a:t>
            </a:r>
          </a:p>
        </p:txBody>
      </p:sp>
      <p:sp>
        <p:nvSpPr>
          <p:cNvPr id="17" name="TextBox 16"/>
          <p:cNvSpPr txBox="1"/>
          <p:nvPr/>
        </p:nvSpPr>
        <p:spPr>
          <a:xfrm>
            <a:off x="5363896" y="4479503"/>
            <a:ext cx="779381" cy="461665"/>
          </a:xfrm>
          <a:prstGeom prst="rect">
            <a:avLst/>
          </a:prstGeom>
          <a:noFill/>
        </p:spPr>
        <p:txBody>
          <a:bodyPr wrap="none" rtlCol="0">
            <a:spAutoFit/>
          </a:bodyPr>
          <a:lstStyle/>
          <a:p>
            <a:pPr algn="ctr"/>
            <a:r>
              <a:rPr lang="en-US" b="0" i="0" dirty="0">
                <a:latin typeface="Calibri" panose="020F0502020204030204" pitchFamily="34" charset="0"/>
                <a:ea typeface="ＭＳ Ｐゴシック" charset="0"/>
                <a:cs typeface="Calibri" panose="020F0502020204030204" pitchFamily="34" charset="0"/>
              </a:rPr>
              <a:t>RHIC</a:t>
            </a:r>
          </a:p>
        </p:txBody>
      </p:sp>
      <p:sp>
        <p:nvSpPr>
          <p:cNvPr id="9" name="TextBox 8"/>
          <p:cNvSpPr txBox="1"/>
          <p:nvPr/>
        </p:nvSpPr>
        <p:spPr>
          <a:xfrm>
            <a:off x="6836990" y="4479503"/>
            <a:ext cx="2009654" cy="830997"/>
          </a:xfrm>
          <a:prstGeom prst="rect">
            <a:avLst/>
          </a:prstGeom>
          <a:noFill/>
        </p:spPr>
        <p:txBody>
          <a:bodyPr wrap="none" rtlCol="0">
            <a:spAutoFit/>
          </a:bodyPr>
          <a:lstStyle/>
          <a:p>
            <a:pPr algn="ctr"/>
            <a:r>
              <a:rPr lang="en-US" b="0" i="0" dirty="0">
                <a:latin typeface="Calibri" panose="020F0502020204030204" pitchFamily="34" charset="0"/>
                <a:ea typeface="ＭＳ Ｐゴシック" charset="0"/>
                <a:cs typeface="Calibri" panose="020F0502020204030204" pitchFamily="34" charset="0"/>
              </a:rPr>
              <a:t>LHC</a:t>
            </a:r>
          </a:p>
          <a:p>
            <a:pPr algn="ctr"/>
            <a:r>
              <a:rPr lang="en-US" b="0" i="0" dirty="0">
                <a:latin typeface="Calibri" panose="020F0502020204030204" pitchFamily="34" charset="0"/>
                <a:ea typeface="ＭＳ Ｐゴシック" charset="0"/>
                <a:cs typeface="Calibri" panose="020F0502020204030204" pitchFamily="34" charset="0"/>
              </a:rPr>
              <a:t>(one aperture)</a:t>
            </a:r>
          </a:p>
        </p:txBody>
      </p:sp>
    </p:spTree>
    <p:extLst>
      <p:ext uri="{BB962C8B-B14F-4D97-AF65-F5344CB8AC3E}">
        <p14:creationId xmlns:p14="http://schemas.microsoft.com/office/powerpoint/2010/main" val="428992987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Also the iron, the mechanical structure and the operating temperature can be quite diverse</a:t>
            </a:r>
          </a:p>
        </p:txBody>
      </p:sp>
      <p:pic>
        <p:nvPicPr>
          <p:cNvPr id="15" name="Picture 2" descr="Tevatron_dipole_II"/>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2499" y="2240264"/>
            <a:ext cx="1578864" cy="10728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 name="Picture 3" descr="LHC_dipole_II"/>
          <p:cNvPicPr>
            <a:picLocks noChangeAspect="1" noChangeArrowheads="1"/>
          </p:cNvPicPr>
          <p:nvPr/>
        </p:nvPicPr>
        <p:blipFill>
          <a:blip r:embed="rId4">
            <a:extLst>
              <a:ext uri="{28A0092B-C50C-407E-A947-70E740481C1C}">
                <a14:useLocalDpi xmlns:a14="http://schemas.microsoft.com/office/drawing/2010/main" val="0"/>
              </a:ext>
            </a:extLst>
          </a:blip>
          <a:srcRect l="3423" t="5096" r="1607"/>
          <a:stretch>
            <a:fillRect/>
          </a:stretch>
        </p:blipFill>
        <p:spPr bwMode="auto">
          <a:xfrm>
            <a:off x="5908842" y="1332336"/>
            <a:ext cx="2914316" cy="28887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 name="Picture 4" descr="RHIC_dipole_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69417" y="2128679"/>
            <a:ext cx="1337876" cy="12960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 name="Picture 5" descr="HERA_dipole_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19575" y="1838649"/>
            <a:ext cx="1884947" cy="18761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 name="Rectangle 6"/>
          <p:cNvSpPr>
            <a:spLocks noChangeArrowheads="1"/>
          </p:cNvSpPr>
          <p:nvPr/>
        </p:nvSpPr>
        <p:spPr bwMode="auto">
          <a:xfrm>
            <a:off x="2323808" y="4442336"/>
            <a:ext cx="1676485" cy="190821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lgn="ctr"/>
            <a:r>
              <a:rPr lang="en-US" sz="2000" b="0" i="0" dirty="0">
                <a:latin typeface="Calibri" panose="020F0502020204030204" pitchFamily="34" charset="0"/>
                <a:ea typeface="ＭＳ Ｐゴシック" charset="0"/>
                <a:cs typeface="Calibri" panose="020F0502020204030204" pitchFamily="34" charset="0"/>
              </a:rPr>
              <a:t>HERA</a:t>
            </a:r>
          </a:p>
          <a:p>
            <a:pPr algn="ctr"/>
            <a:endParaRPr lang="en-US" sz="2000" b="0" i="0" dirty="0">
              <a:latin typeface="Calibri" panose="020F0502020204030204" pitchFamily="34" charset="0"/>
              <a:ea typeface="ＭＳ Ｐゴシック" charset="0"/>
              <a:cs typeface="Calibri" panose="020F0502020204030204" pitchFamily="34" charset="0"/>
            </a:endParaRPr>
          </a:p>
          <a:p>
            <a:r>
              <a:rPr lang="en-US" sz="2000" b="0" i="0" dirty="0">
                <a:latin typeface="Calibri" panose="020F0502020204030204" pitchFamily="34" charset="0"/>
                <a:ea typeface="ＭＳ Ｐゴシック" charset="0"/>
                <a:cs typeface="Calibri" panose="020F0502020204030204" pitchFamily="34" charset="0"/>
              </a:rPr>
              <a:t>75 mm bore</a:t>
            </a:r>
          </a:p>
          <a:p>
            <a:r>
              <a:rPr lang="en-US" sz="2000" b="0" i="0" dirty="0">
                <a:latin typeface="Calibri" panose="020F0502020204030204" pitchFamily="34" charset="0"/>
                <a:ea typeface="ＭＳ Ｐゴシック" charset="0"/>
                <a:cs typeface="Calibri" panose="020F0502020204030204" pitchFamily="34" charset="0"/>
              </a:rPr>
              <a:t>B = 5.0 T</a:t>
            </a:r>
          </a:p>
          <a:p>
            <a:r>
              <a:rPr lang="en-US" sz="2000" b="0" i="0" dirty="0">
                <a:latin typeface="Calibri" panose="020F0502020204030204" pitchFamily="34" charset="0"/>
                <a:ea typeface="ＭＳ Ｐゴシック" charset="0"/>
                <a:cs typeface="Calibri" panose="020F0502020204030204" pitchFamily="34" charset="0"/>
              </a:rPr>
              <a:t>T = 4.5 K</a:t>
            </a:r>
          </a:p>
          <a:p>
            <a:r>
              <a:rPr lang="en-US" sz="1800" b="0" i="0" dirty="0">
                <a:latin typeface="Calibri" panose="020F0502020204030204" pitchFamily="34" charset="0"/>
                <a:ea typeface="ＭＳ Ｐゴシック" charset="0"/>
                <a:cs typeface="Calibri" panose="020F0502020204030204" pitchFamily="34" charset="0"/>
              </a:rPr>
              <a:t>first beam 1991</a:t>
            </a:r>
            <a:endParaRPr lang="en-US" sz="2000" b="0" i="0" dirty="0">
              <a:solidFill>
                <a:srgbClr val="000000"/>
              </a:solidFill>
              <a:latin typeface="Calibri" panose="020F0502020204030204" pitchFamily="34" charset="0"/>
              <a:ea typeface="ＭＳ Ｐゴシック" charset="0"/>
              <a:cs typeface="Calibri" panose="020F0502020204030204" pitchFamily="34" charset="0"/>
            </a:endParaRPr>
          </a:p>
        </p:txBody>
      </p:sp>
      <p:sp>
        <p:nvSpPr>
          <p:cNvPr id="20" name="Rectangle 7"/>
          <p:cNvSpPr>
            <a:spLocks noChangeArrowheads="1"/>
          </p:cNvSpPr>
          <p:nvPr/>
        </p:nvSpPr>
        <p:spPr bwMode="auto">
          <a:xfrm>
            <a:off x="236419" y="4442336"/>
            <a:ext cx="2031325" cy="193899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lgn="ctr"/>
            <a:r>
              <a:rPr lang="en-US" sz="2000" b="0" i="0" noProof="1">
                <a:latin typeface="Calibri" panose="020F0502020204030204" pitchFamily="34" charset="0"/>
                <a:ea typeface="ＭＳ Ｐゴシック" charset="0"/>
                <a:cs typeface="Calibri" panose="020F0502020204030204" pitchFamily="34" charset="0"/>
              </a:rPr>
              <a:t>Tevatron</a:t>
            </a:r>
          </a:p>
          <a:p>
            <a:pPr algn="ctr"/>
            <a:endParaRPr lang="en-US" sz="2000" b="0" i="0" dirty="0">
              <a:latin typeface="Calibri" panose="020F0502020204030204" pitchFamily="34" charset="0"/>
              <a:ea typeface="ＭＳ Ｐゴシック" charset="0"/>
              <a:cs typeface="Calibri" panose="020F0502020204030204" pitchFamily="34" charset="0"/>
            </a:endParaRPr>
          </a:p>
          <a:p>
            <a:r>
              <a:rPr lang="en-US" sz="2000" b="0" i="0" dirty="0">
                <a:latin typeface="Calibri" panose="020F0502020204030204" pitchFamily="34" charset="0"/>
                <a:ea typeface="ＭＳ Ｐゴシック" charset="0"/>
                <a:cs typeface="Calibri" panose="020F0502020204030204" pitchFamily="34" charset="0"/>
              </a:rPr>
              <a:t>  76 mm bore</a:t>
            </a:r>
          </a:p>
          <a:p>
            <a:r>
              <a:rPr lang="en-US" sz="2000" b="0" i="0" dirty="0">
                <a:latin typeface="Calibri" panose="020F0502020204030204" pitchFamily="34" charset="0"/>
                <a:ea typeface="ＭＳ Ｐゴシック" charset="0"/>
                <a:cs typeface="Calibri" panose="020F0502020204030204" pitchFamily="34" charset="0"/>
              </a:rPr>
              <a:t>  B = 4.3 T</a:t>
            </a:r>
          </a:p>
          <a:p>
            <a:r>
              <a:rPr lang="en-US" sz="2000" b="0" i="0" dirty="0">
                <a:latin typeface="Calibri" panose="020F0502020204030204" pitchFamily="34" charset="0"/>
                <a:ea typeface="ＭＳ Ｐゴシック" charset="0"/>
                <a:cs typeface="Calibri" panose="020F0502020204030204" pitchFamily="34" charset="0"/>
              </a:rPr>
              <a:t>  T = 4.2 K</a:t>
            </a:r>
          </a:p>
          <a:p>
            <a:r>
              <a:rPr lang="en-US" sz="1800" b="0" i="0" dirty="0">
                <a:latin typeface="Calibri" panose="020F0502020204030204" pitchFamily="34" charset="0"/>
                <a:ea typeface="ＭＳ Ｐゴシック" charset="0"/>
                <a:cs typeface="Calibri" panose="020F0502020204030204" pitchFamily="34" charset="0"/>
              </a:rPr>
              <a:t>  first beam 1983</a:t>
            </a:r>
            <a:r>
              <a:rPr lang="en-US" sz="2000" b="0" i="0" dirty="0">
                <a:solidFill>
                  <a:srgbClr val="000000"/>
                </a:solidFill>
                <a:latin typeface="Calibri" panose="020F0502020204030204" pitchFamily="34" charset="0"/>
                <a:ea typeface="ＭＳ Ｐゴシック" charset="0"/>
                <a:cs typeface="Calibri" panose="020F0502020204030204" pitchFamily="34" charset="0"/>
              </a:rPr>
              <a:t>	</a:t>
            </a:r>
          </a:p>
        </p:txBody>
      </p:sp>
      <p:sp>
        <p:nvSpPr>
          <p:cNvPr id="21" name="Rectangle 8"/>
          <p:cNvSpPr>
            <a:spLocks noChangeArrowheads="1"/>
          </p:cNvSpPr>
          <p:nvPr/>
        </p:nvSpPr>
        <p:spPr bwMode="auto">
          <a:xfrm>
            <a:off x="4200114" y="4442336"/>
            <a:ext cx="1676485" cy="190821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lgn="ctr"/>
            <a:r>
              <a:rPr lang="en-US" sz="2000" b="0" i="0" dirty="0">
                <a:latin typeface="Calibri" panose="020F0502020204030204" pitchFamily="34" charset="0"/>
                <a:ea typeface="ＭＳ Ｐゴシック" charset="0"/>
                <a:cs typeface="Calibri" panose="020F0502020204030204" pitchFamily="34" charset="0"/>
              </a:rPr>
              <a:t>RHIC</a:t>
            </a:r>
          </a:p>
          <a:p>
            <a:pPr algn="ctr"/>
            <a:endParaRPr lang="en-US" sz="2000" b="0" i="0" dirty="0">
              <a:latin typeface="Calibri" panose="020F0502020204030204" pitchFamily="34" charset="0"/>
              <a:ea typeface="ＭＳ Ｐゴシック" charset="0"/>
              <a:cs typeface="Calibri" panose="020F0502020204030204" pitchFamily="34" charset="0"/>
            </a:endParaRPr>
          </a:p>
          <a:p>
            <a:r>
              <a:rPr lang="en-US" sz="2000" b="0" i="0" dirty="0">
                <a:latin typeface="Calibri" panose="020F0502020204030204" pitchFamily="34" charset="0"/>
                <a:ea typeface="ＭＳ Ｐゴシック" charset="0"/>
                <a:cs typeface="Calibri" panose="020F0502020204030204" pitchFamily="34" charset="0"/>
              </a:rPr>
              <a:t>80 mm bore</a:t>
            </a:r>
          </a:p>
          <a:p>
            <a:r>
              <a:rPr lang="en-US" sz="2000" b="0" i="0" dirty="0">
                <a:latin typeface="Calibri" panose="020F0502020204030204" pitchFamily="34" charset="0"/>
                <a:ea typeface="ＭＳ Ｐゴシック" charset="0"/>
                <a:cs typeface="Calibri" panose="020F0502020204030204" pitchFamily="34" charset="0"/>
              </a:rPr>
              <a:t>B = 3.5 T</a:t>
            </a:r>
          </a:p>
          <a:p>
            <a:r>
              <a:rPr lang="en-US" sz="2000" b="0" i="0" dirty="0">
                <a:latin typeface="Calibri" panose="020F0502020204030204" pitchFamily="34" charset="0"/>
                <a:ea typeface="ＭＳ Ｐゴシック" charset="0"/>
                <a:cs typeface="Calibri" panose="020F0502020204030204" pitchFamily="34" charset="0"/>
              </a:rPr>
              <a:t>T = 4.3-4.6 K</a:t>
            </a:r>
          </a:p>
          <a:p>
            <a:r>
              <a:rPr lang="en-US" sz="1800" b="0" i="0" dirty="0">
                <a:latin typeface="Calibri" panose="020F0502020204030204" pitchFamily="34" charset="0"/>
                <a:ea typeface="ＭＳ Ｐゴシック" charset="0"/>
                <a:cs typeface="Calibri" panose="020F0502020204030204" pitchFamily="34" charset="0"/>
              </a:rPr>
              <a:t>first beam 2000</a:t>
            </a:r>
            <a:endParaRPr lang="en-US" sz="2000" b="0" i="0" dirty="0">
              <a:solidFill>
                <a:srgbClr val="000000"/>
              </a:solidFill>
              <a:latin typeface="Calibri" panose="020F0502020204030204" pitchFamily="34" charset="0"/>
              <a:ea typeface="ＭＳ Ｐゴシック" charset="0"/>
              <a:cs typeface="Calibri" panose="020F0502020204030204" pitchFamily="34" charset="0"/>
            </a:endParaRPr>
          </a:p>
        </p:txBody>
      </p:sp>
      <p:sp>
        <p:nvSpPr>
          <p:cNvPr id="22" name="Rectangle 9"/>
          <p:cNvSpPr>
            <a:spLocks noChangeArrowheads="1"/>
          </p:cNvSpPr>
          <p:nvPr/>
        </p:nvSpPr>
        <p:spPr bwMode="auto">
          <a:xfrm>
            <a:off x="6527759" y="4442336"/>
            <a:ext cx="1676485" cy="190821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lgn="ctr"/>
            <a:r>
              <a:rPr lang="en-US" sz="2000" b="0" i="0" dirty="0">
                <a:latin typeface="Calibri" panose="020F0502020204030204" pitchFamily="34" charset="0"/>
                <a:ea typeface="ＭＳ Ｐゴシック" charset="0"/>
                <a:cs typeface="Calibri" panose="020F0502020204030204" pitchFamily="34" charset="0"/>
              </a:rPr>
              <a:t>LHC</a:t>
            </a:r>
          </a:p>
          <a:p>
            <a:pPr algn="ctr"/>
            <a:endParaRPr lang="en-US" sz="2000" b="0" i="0" dirty="0">
              <a:latin typeface="Calibri" panose="020F0502020204030204" pitchFamily="34" charset="0"/>
              <a:ea typeface="ＭＳ Ｐゴシック" charset="0"/>
              <a:cs typeface="Calibri" panose="020F0502020204030204" pitchFamily="34" charset="0"/>
            </a:endParaRPr>
          </a:p>
          <a:p>
            <a:r>
              <a:rPr lang="en-US" sz="2000" b="0" i="0" dirty="0">
                <a:latin typeface="Calibri" panose="020F0502020204030204" pitchFamily="34" charset="0"/>
                <a:ea typeface="ＭＳ Ｐゴシック" charset="0"/>
                <a:cs typeface="Calibri" panose="020F0502020204030204" pitchFamily="34" charset="0"/>
              </a:rPr>
              <a:t>56 mm bore</a:t>
            </a:r>
          </a:p>
          <a:p>
            <a:r>
              <a:rPr lang="en-US" sz="2000" b="0" i="0" dirty="0">
                <a:latin typeface="Calibri" panose="020F0502020204030204" pitchFamily="34" charset="0"/>
                <a:ea typeface="ＭＳ Ｐゴシック" charset="0"/>
                <a:cs typeface="Calibri" panose="020F0502020204030204" pitchFamily="34" charset="0"/>
              </a:rPr>
              <a:t>B = 8.3 T</a:t>
            </a:r>
          </a:p>
          <a:p>
            <a:r>
              <a:rPr lang="en-US" sz="2000" b="0" i="0" dirty="0">
                <a:latin typeface="Calibri" panose="020F0502020204030204" pitchFamily="34" charset="0"/>
                <a:ea typeface="ＭＳ Ｐゴシック" charset="0"/>
                <a:cs typeface="Calibri" panose="020F0502020204030204" pitchFamily="34" charset="0"/>
              </a:rPr>
              <a:t>T = 1.9 K</a:t>
            </a:r>
          </a:p>
          <a:p>
            <a:r>
              <a:rPr lang="en-US" sz="1800" b="0" i="0" dirty="0">
                <a:latin typeface="Calibri" panose="020F0502020204030204" pitchFamily="34" charset="0"/>
                <a:ea typeface="ＭＳ Ｐゴシック" charset="0"/>
                <a:cs typeface="Calibri" panose="020F0502020204030204" pitchFamily="34" charset="0"/>
              </a:rPr>
              <a:t>first beam 2008</a:t>
            </a:r>
            <a:endParaRPr lang="en-US" sz="2000" b="0" i="0" dirty="0">
              <a:solidFill>
                <a:srgbClr val="000000"/>
              </a:solidFill>
              <a:latin typeface="Calibri" panose="020F0502020204030204" pitchFamily="34" charset="0"/>
              <a:ea typeface="ＭＳ Ｐゴシック" charset="0"/>
              <a:cs typeface="Calibri" panose="020F0502020204030204" pitchFamily="34" charset="0"/>
            </a:endParaRPr>
          </a:p>
        </p:txBody>
      </p:sp>
    </p:spTree>
    <p:extLst>
      <p:ext uri="{BB962C8B-B14F-4D97-AF65-F5344CB8AC3E}">
        <p14:creationId xmlns:p14="http://schemas.microsoft.com/office/powerpoint/2010/main" val="189376643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how they look in their machines</a:t>
            </a:r>
          </a:p>
        </p:txBody>
      </p:sp>
      <p:pic>
        <p:nvPicPr>
          <p:cNvPr id="9" name="Picture 8" descr="09-0313-15D.jpg"/>
          <p:cNvPicPr>
            <a:picLocks noChangeAspect="1"/>
          </p:cNvPicPr>
          <p:nvPr/>
        </p:nvPicPr>
        <p:blipFill rotWithShape="1">
          <a:blip r:embed="rId3">
            <a:extLst>
              <a:ext uri="{28A0092B-C50C-407E-A947-70E740481C1C}">
                <a14:useLocalDpi xmlns:a14="http://schemas.microsoft.com/office/drawing/2010/main"/>
              </a:ext>
            </a:extLst>
          </a:blip>
          <a:srcRect l="1" r="1562"/>
          <a:stretch/>
        </p:blipFill>
        <p:spPr>
          <a:xfrm>
            <a:off x="575976" y="750633"/>
            <a:ext cx="3780000" cy="2880000"/>
          </a:xfrm>
          <a:prstGeom prst="rect">
            <a:avLst/>
          </a:prstGeom>
        </p:spPr>
      </p:pic>
      <p:sp>
        <p:nvSpPr>
          <p:cNvPr id="10" name="Title 1"/>
          <p:cNvSpPr txBox="1">
            <a:spLocks/>
          </p:cNvSpPr>
          <p:nvPr/>
        </p:nvSpPr>
        <p:spPr bwMode="auto">
          <a:xfrm>
            <a:off x="2375976" y="2946633"/>
            <a:ext cx="2016000" cy="684000"/>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ＭＳ Ｐゴシック" charset="0"/>
              </a:defRPr>
            </a:lvl1pPr>
            <a:lvl2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2pPr>
            <a:lvl3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3pPr>
            <a:lvl4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4pPr>
            <a:lvl5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Tahoma" charset="0"/>
                <a:ea typeface="ＭＳ Ｐゴシック" charset="0"/>
              </a:defRPr>
            </a:lvl6pPr>
            <a:lvl7pPr marL="914400" algn="l" rtl="0" fontAlgn="base">
              <a:spcBef>
                <a:spcPct val="0"/>
              </a:spcBef>
              <a:spcAft>
                <a:spcPct val="0"/>
              </a:spcAft>
              <a:defRPr sz="3600">
                <a:solidFill>
                  <a:schemeClr val="tx2"/>
                </a:solidFill>
                <a:latin typeface="Tahoma" charset="0"/>
                <a:ea typeface="ＭＳ Ｐゴシック" charset="0"/>
              </a:defRPr>
            </a:lvl7pPr>
            <a:lvl8pPr marL="1371600" algn="l" rtl="0" fontAlgn="base">
              <a:spcBef>
                <a:spcPct val="0"/>
              </a:spcBef>
              <a:spcAft>
                <a:spcPct val="0"/>
              </a:spcAft>
              <a:defRPr sz="3600">
                <a:solidFill>
                  <a:schemeClr val="tx2"/>
                </a:solidFill>
                <a:latin typeface="Tahoma" charset="0"/>
                <a:ea typeface="ＭＳ Ｐゴシック" charset="0"/>
              </a:defRPr>
            </a:lvl8pPr>
            <a:lvl9pPr marL="1828800" algn="l" rtl="0" fontAlgn="base">
              <a:spcBef>
                <a:spcPct val="0"/>
              </a:spcBef>
              <a:spcAft>
                <a:spcPct val="0"/>
              </a:spcAft>
              <a:defRPr sz="3600">
                <a:solidFill>
                  <a:schemeClr val="tx2"/>
                </a:solidFill>
                <a:latin typeface="Tahoma" charset="0"/>
                <a:ea typeface="ＭＳ Ｐゴシック"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err="1">
                <a:ln>
                  <a:noFill/>
                </a:ln>
                <a:solidFill>
                  <a:schemeClr val="tx1"/>
                </a:solidFill>
                <a:effectLst/>
                <a:uLnTx/>
                <a:uFillTx/>
                <a:latin typeface="Calibri" panose="020F0502020204030204" pitchFamily="34" charset="0"/>
                <a:ea typeface="ＭＳ Ｐゴシック"/>
                <a:cs typeface="Calibri" panose="020F0502020204030204" pitchFamily="34" charset="0"/>
              </a:rPr>
              <a:t>Tevatron</a:t>
            </a:r>
            <a:r>
              <a:rPr kumimoji="0" lang="en-US" sz="2000" b="0" i="0" u="none" strike="noStrike" kern="0" cap="none" spc="0" normalizeH="0" baseline="0" noProof="0" dirty="0">
                <a:ln>
                  <a:noFill/>
                </a:ln>
                <a:solidFill>
                  <a:schemeClr val="tx1"/>
                </a:solidFill>
                <a:effectLst/>
                <a:uLnTx/>
                <a:uFillTx/>
                <a:latin typeface="Calibri" panose="020F0502020204030204" pitchFamily="34" charset="0"/>
                <a:ea typeface="ＭＳ Ｐゴシック"/>
                <a:cs typeface="Calibri" panose="020F0502020204030204" pitchFamily="34" charset="0"/>
              </a:rPr>
              <a:t> @ FNAL</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solidFill>
                  <a:schemeClr val="tx1"/>
                </a:solidFill>
                <a:effectLst/>
                <a:uLnTx/>
                <a:uFillTx/>
                <a:latin typeface="Calibri" panose="020F0502020204030204" pitchFamily="34" charset="0"/>
                <a:ea typeface="ＭＳ Ｐゴシック"/>
                <a:cs typeface="Calibri" panose="020F0502020204030204" pitchFamily="34" charset="0"/>
              </a:rPr>
              <a:t>(Chicago, IL, USA)</a:t>
            </a:r>
          </a:p>
        </p:txBody>
      </p:sp>
      <p:pic>
        <p:nvPicPr>
          <p:cNvPr id="8" name="Picture 7" descr="Screen shot 2011-03-31 at 10.21.26 AM.png"/>
          <p:cNvPicPr>
            <a:picLocks noChangeAspect="1"/>
          </p:cNvPicPr>
          <p:nvPr/>
        </p:nvPicPr>
        <p:blipFill rotWithShape="1">
          <a:blip r:embed="rId4">
            <a:extLst>
              <a:ext uri="{28A0092B-C50C-407E-A947-70E740481C1C}">
                <a14:useLocalDpi xmlns:a14="http://schemas.microsoft.com/office/drawing/2010/main"/>
              </a:ext>
            </a:extLst>
          </a:blip>
          <a:srcRect l="1877" r="420"/>
          <a:stretch/>
        </p:blipFill>
        <p:spPr>
          <a:xfrm>
            <a:off x="576436" y="3823541"/>
            <a:ext cx="3816000" cy="2880000"/>
          </a:xfrm>
          <a:prstGeom prst="rect">
            <a:avLst/>
          </a:prstGeom>
        </p:spPr>
      </p:pic>
      <p:pic>
        <p:nvPicPr>
          <p:cNvPr id="13" name="Picture 12" descr="Rhictunnel.jpg"/>
          <p:cNvPicPr>
            <a:picLocks noChangeAspect="1"/>
          </p:cNvPicPr>
          <p:nvPr/>
        </p:nvPicPr>
        <p:blipFill rotWithShape="1">
          <a:blip r:embed="rId5">
            <a:extLst>
              <a:ext uri="{28A0092B-C50C-407E-A947-70E740481C1C}">
                <a14:useLocalDpi xmlns:a14="http://schemas.microsoft.com/office/drawing/2010/main"/>
              </a:ext>
            </a:extLst>
          </a:blip>
          <a:srcRect l="4462" r="4127"/>
          <a:stretch/>
        </p:blipFill>
        <p:spPr>
          <a:xfrm>
            <a:off x="4680432" y="750633"/>
            <a:ext cx="3780000" cy="2880000"/>
          </a:xfrm>
          <a:prstGeom prst="rect">
            <a:avLst/>
          </a:prstGeom>
        </p:spPr>
      </p:pic>
      <p:pic>
        <p:nvPicPr>
          <p:cNvPr id="14" name="Content Placeholder 4" descr="Tunnel"/>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r="21406"/>
          <a:stretch/>
        </p:blipFill>
        <p:spPr bwMode="auto">
          <a:xfrm flipH="1">
            <a:off x="4680432" y="3823541"/>
            <a:ext cx="3780000" cy="2880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808080">
                      <a:alpha val="74998"/>
                    </a:srgbClr>
                  </a:outerShdw>
                </a:effectLst>
              </a14:hiddenEffects>
            </a:ext>
          </a:extLst>
        </p:spPr>
      </p:pic>
      <p:sp>
        <p:nvSpPr>
          <p:cNvPr id="19" name="Title 1"/>
          <p:cNvSpPr txBox="1">
            <a:spLocks/>
          </p:cNvSpPr>
          <p:nvPr/>
        </p:nvSpPr>
        <p:spPr bwMode="auto">
          <a:xfrm>
            <a:off x="4680432" y="2946633"/>
            <a:ext cx="1980000" cy="684000"/>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ＭＳ Ｐゴシック" charset="0"/>
              </a:defRPr>
            </a:lvl1pPr>
            <a:lvl2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2pPr>
            <a:lvl3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3pPr>
            <a:lvl4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4pPr>
            <a:lvl5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Tahoma" charset="0"/>
                <a:ea typeface="ＭＳ Ｐゴシック" charset="0"/>
              </a:defRPr>
            </a:lvl6pPr>
            <a:lvl7pPr marL="914400" algn="l" rtl="0" fontAlgn="base">
              <a:spcBef>
                <a:spcPct val="0"/>
              </a:spcBef>
              <a:spcAft>
                <a:spcPct val="0"/>
              </a:spcAft>
              <a:defRPr sz="3600">
                <a:solidFill>
                  <a:schemeClr val="tx2"/>
                </a:solidFill>
                <a:latin typeface="Tahoma" charset="0"/>
                <a:ea typeface="ＭＳ Ｐゴシック" charset="0"/>
              </a:defRPr>
            </a:lvl7pPr>
            <a:lvl8pPr marL="1371600" algn="l" rtl="0" fontAlgn="base">
              <a:spcBef>
                <a:spcPct val="0"/>
              </a:spcBef>
              <a:spcAft>
                <a:spcPct val="0"/>
              </a:spcAft>
              <a:defRPr sz="3600">
                <a:solidFill>
                  <a:schemeClr val="tx2"/>
                </a:solidFill>
                <a:latin typeface="Tahoma" charset="0"/>
                <a:ea typeface="ＭＳ Ｐゴシック" charset="0"/>
              </a:defRPr>
            </a:lvl8pPr>
            <a:lvl9pPr marL="1828800" algn="l" rtl="0" fontAlgn="base">
              <a:spcBef>
                <a:spcPct val="0"/>
              </a:spcBef>
              <a:spcAft>
                <a:spcPct val="0"/>
              </a:spcAft>
              <a:defRPr sz="3600">
                <a:solidFill>
                  <a:schemeClr val="tx2"/>
                </a:solidFill>
                <a:latin typeface="Tahoma" charset="0"/>
                <a:ea typeface="ＭＳ Ｐゴシック" charset="0"/>
              </a:defRPr>
            </a:lvl9pPr>
          </a:lstStyle>
          <a:p>
            <a:pPr lvl="0" algn="ctr">
              <a:defRPr/>
            </a:pPr>
            <a:r>
              <a:rPr lang="da-DK" sz="2000" b="0" i="0" kern="0" dirty="0">
                <a:solidFill>
                  <a:schemeClr val="tx1"/>
                </a:solidFill>
                <a:latin typeface="Calibri" panose="020F0502020204030204" pitchFamily="34" charset="0"/>
                <a:ea typeface="ＭＳ Ｐゴシック"/>
                <a:cs typeface="Calibri" panose="020F0502020204030204" pitchFamily="34" charset="0"/>
              </a:rPr>
              <a:t>RHIC @ BNL</a:t>
            </a:r>
          </a:p>
          <a:p>
            <a:pPr lvl="0">
              <a:defRPr/>
            </a:pPr>
            <a:r>
              <a:rPr lang="da-DK" sz="2000" b="0" i="0" kern="0" dirty="0">
                <a:solidFill>
                  <a:schemeClr val="tx1"/>
                </a:solidFill>
                <a:latin typeface="Calibri" panose="020F0502020204030204" pitchFamily="34" charset="0"/>
                <a:ea typeface="ＭＳ Ｐゴシック"/>
                <a:cs typeface="Calibri" panose="020F0502020204030204" pitchFamily="34" charset="0"/>
              </a:rPr>
              <a:t>(Upton, NY, USA)</a:t>
            </a:r>
          </a:p>
        </p:txBody>
      </p:sp>
      <p:sp>
        <p:nvSpPr>
          <p:cNvPr id="20" name="Title 1"/>
          <p:cNvSpPr txBox="1">
            <a:spLocks/>
          </p:cNvSpPr>
          <p:nvPr/>
        </p:nvSpPr>
        <p:spPr bwMode="auto">
          <a:xfrm>
            <a:off x="2772436" y="6057368"/>
            <a:ext cx="1620000" cy="684000"/>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ＭＳ Ｐゴシック" charset="0"/>
              </a:defRPr>
            </a:lvl1pPr>
            <a:lvl2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2pPr>
            <a:lvl3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3pPr>
            <a:lvl4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4pPr>
            <a:lvl5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Tahoma" charset="0"/>
                <a:ea typeface="ＭＳ Ｐゴシック" charset="0"/>
              </a:defRPr>
            </a:lvl6pPr>
            <a:lvl7pPr marL="914400" algn="l" rtl="0" fontAlgn="base">
              <a:spcBef>
                <a:spcPct val="0"/>
              </a:spcBef>
              <a:spcAft>
                <a:spcPct val="0"/>
              </a:spcAft>
              <a:defRPr sz="3600">
                <a:solidFill>
                  <a:schemeClr val="tx2"/>
                </a:solidFill>
                <a:latin typeface="Tahoma" charset="0"/>
                <a:ea typeface="ＭＳ Ｐゴシック" charset="0"/>
              </a:defRPr>
            </a:lvl7pPr>
            <a:lvl8pPr marL="1371600" algn="l" rtl="0" fontAlgn="base">
              <a:spcBef>
                <a:spcPct val="0"/>
              </a:spcBef>
              <a:spcAft>
                <a:spcPct val="0"/>
              </a:spcAft>
              <a:defRPr sz="3600">
                <a:solidFill>
                  <a:schemeClr val="tx2"/>
                </a:solidFill>
                <a:latin typeface="Tahoma" charset="0"/>
                <a:ea typeface="ＭＳ Ｐゴシック" charset="0"/>
              </a:defRPr>
            </a:lvl8pPr>
            <a:lvl9pPr marL="1828800" algn="l" rtl="0" fontAlgn="base">
              <a:spcBef>
                <a:spcPct val="0"/>
              </a:spcBef>
              <a:spcAft>
                <a:spcPct val="0"/>
              </a:spcAft>
              <a:defRPr sz="3600">
                <a:solidFill>
                  <a:schemeClr val="tx2"/>
                </a:solidFill>
                <a:latin typeface="Tahoma" charset="0"/>
                <a:ea typeface="ＭＳ Ｐゴシック" charset="0"/>
              </a:defRPr>
            </a:lvl9pPr>
          </a:lstStyle>
          <a:p>
            <a:pPr lvl="0" algn="ctr">
              <a:defRPr/>
            </a:pPr>
            <a:r>
              <a:rPr lang="en-US" sz="2000" b="0" i="0" kern="0" dirty="0">
                <a:solidFill>
                  <a:schemeClr val="tx1"/>
                </a:solidFill>
                <a:latin typeface="Calibri" panose="020F0502020204030204" pitchFamily="34" charset="0"/>
                <a:ea typeface="ＭＳ Ｐゴシック"/>
                <a:cs typeface="Calibri" panose="020F0502020204030204" pitchFamily="34" charset="0"/>
              </a:rPr>
              <a:t>HERA @ DESY (Hamburg, D)</a:t>
            </a:r>
          </a:p>
        </p:txBody>
      </p:sp>
      <p:sp>
        <p:nvSpPr>
          <p:cNvPr id="21" name="Title 1"/>
          <p:cNvSpPr txBox="1">
            <a:spLocks/>
          </p:cNvSpPr>
          <p:nvPr/>
        </p:nvSpPr>
        <p:spPr bwMode="auto">
          <a:xfrm>
            <a:off x="4680432" y="6019541"/>
            <a:ext cx="1908000" cy="684000"/>
          </a:xfrm>
          <a:prstGeom prst="rect">
            <a:avLst/>
          </a:prstGeom>
          <a:solidFill>
            <a:srgbClr val="FFFFFF">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ＭＳ Ｐゴシック" charset="0"/>
              </a:defRPr>
            </a:lvl1pPr>
            <a:lvl2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2pPr>
            <a:lvl3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3pPr>
            <a:lvl4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4pPr>
            <a:lvl5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Tahoma" charset="0"/>
                <a:ea typeface="ＭＳ Ｐゴシック" charset="0"/>
              </a:defRPr>
            </a:lvl6pPr>
            <a:lvl7pPr marL="914400" algn="l" rtl="0" fontAlgn="base">
              <a:spcBef>
                <a:spcPct val="0"/>
              </a:spcBef>
              <a:spcAft>
                <a:spcPct val="0"/>
              </a:spcAft>
              <a:defRPr sz="3600">
                <a:solidFill>
                  <a:schemeClr val="tx2"/>
                </a:solidFill>
                <a:latin typeface="Tahoma" charset="0"/>
                <a:ea typeface="ＭＳ Ｐゴシック" charset="0"/>
              </a:defRPr>
            </a:lvl7pPr>
            <a:lvl8pPr marL="1371600" algn="l" rtl="0" fontAlgn="base">
              <a:spcBef>
                <a:spcPct val="0"/>
              </a:spcBef>
              <a:spcAft>
                <a:spcPct val="0"/>
              </a:spcAft>
              <a:defRPr sz="3600">
                <a:solidFill>
                  <a:schemeClr val="tx2"/>
                </a:solidFill>
                <a:latin typeface="Tahoma" charset="0"/>
                <a:ea typeface="ＭＳ Ｐゴシック" charset="0"/>
              </a:defRPr>
            </a:lvl8pPr>
            <a:lvl9pPr marL="1828800" algn="l" rtl="0" fontAlgn="base">
              <a:spcBef>
                <a:spcPct val="0"/>
              </a:spcBef>
              <a:spcAft>
                <a:spcPct val="0"/>
              </a:spcAft>
              <a:defRPr sz="3600">
                <a:solidFill>
                  <a:schemeClr val="tx2"/>
                </a:solidFill>
                <a:latin typeface="Tahoma" charset="0"/>
                <a:ea typeface="ＭＳ Ｐゴシック" charset="0"/>
              </a:defRPr>
            </a:lvl9pPr>
          </a:lstStyle>
          <a:p>
            <a:pPr lvl="0" algn="ctr">
              <a:defRPr/>
            </a:pPr>
            <a:r>
              <a:rPr lang="en-GB" sz="2000" b="0" i="0" kern="0" dirty="0">
                <a:solidFill>
                  <a:schemeClr val="tx1"/>
                </a:solidFill>
                <a:latin typeface="Calibri" panose="020F0502020204030204" pitchFamily="34" charset="0"/>
                <a:ea typeface="ＭＳ Ｐゴシック"/>
                <a:cs typeface="Calibri" panose="020F0502020204030204" pitchFamily="34" charset="0"/>
              </a:rPr>
              <a:t>LHC @ CERN (Geneva, CH/FR)</a:t>
            </a:r>
          </a:p>
        </p:txBody>
      </p:sp>
    </p:spTree>
    <p:extLst>
      <p:ext uri="{BB962C8B-B14F-4D97-AF65-F5344CB8AC3E}">
        <p14:creationId xmlns:p14="http://schemas.microsoft.com/office/powerpoint/2010/main" val="36372104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836712"/>
            <a:ext cx="8136904" cy="3400931"/>
          </a:xfrm>
          <a:prstGeom prst="rect">
            <a:avLst/>
          </a:prstGeom>
          <a:solidFill>
            <a:srgbClr val="FFFFFF"/>
          </a:solidFill>
          <a:ln w="12700">
            <a:noFill/>
          </a:ln>
        </p:spPr>
        <p:txBody>
          <a:bodyPr wrap="square" rtlCol="0">
            <a:spAutoFit/>
          </a:bodyPr>
          <a:lstStyle/>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Introduction, jargon, general concepts and formulae</a:t>
            </a:r>
          </a:p>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Resistive magnets</a:t>
            </a:r>
          </a:p>
          <a:p>
            <a:pPr marL="514350" indent="-514350">
              <a:spcBef>
                <a:spcPts val="3000"/>
              </a:spcBef>
              <a:buAutoNum type="arabicPeriod"/>
            </a:pPr>
            <a:r>
              <a:rPr lang="en-US" sz="2800" b="0" i="0" dirty="0">
                <a:solidFill>
                  <a:srgbClr val="969696"/>
                </a:solidFill>
                <a:latin typeface="Calibri" panose="020F0502020204030204" pitchFamily="34" charset="0"/>
                <a:cs typeface="Calibri" panose="020F0502020204030204" pitchFamily="34" charset="0"/>
              </a:rPr>
              <a:t>Superconducting magnets</a:t>
            </a:r>
          </a:p>
          <a:p>
            <a:pPr marL="514350" indent="-514350">
              <a:spcBef>
                <a:spcPts val="3000"/>
              </a:spcBef>
              <a:buAutoNum type="arabicPeriod"/>
            </a:pPr>
            <a:r>
              <a:rPr lang="en-US" sz="2800" b="0" i="0" dirty="0">
                <a:solidFill>
                  <a:srgbClr val="0033CC"/>
                </a:solidFill>
                <a:latin typeface="Calibri" panose="020F0502020204030204" pitchFamily="34" charset="0"/>
                <a:cs typeface="Calibri" panose="020F0502020204030204" pitchFamily="34" charset="0"/>
              </a:rPr>
              <a:t>Tutorial with FEMM</a:t>
            </a:r>
          </a:p>
        </p:txBody>
      </p:sp>
    </p:spTree>
    <p:extLst>
      <p:ext uri="{BB962C8B-B14F-4D97-AF65-F5344CB8AC3E}">
        <p14:creationId xmlns:p14="http://schemas.microsoft.com/office/powerpoint/2010/main" val="329450521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There are different programs used for magnetic simulations</a:t>
            </a:r>
          </a:p>
        </p:txBody>
      </p:sp>
      <p:sp>
        <p:nvSpPr>
          <p:cNvPr id="5" name="TextBox 4"/>
          <p:cNvSpPr txBox="1"/>
          <p:nvPr/>
        </p:nvSpPr>
        <p:spPr>
          <a:xfrm>
            <a:off x="251520" y="1476940"/>
            <a:ext cx="8136904" cy="4483279"/>
          </a:xfrm>
          <a:prstGeom prst="rect">
            <a:avLst/>
          </a:prstGeom>
          <a:solidFill>
            <a:srgbClr val="FFFFFF"/>
          </a:solidFill>
          <a:ln w="12700">
            <a:noFill/>
          </a:ln>
        </p:spPr>
        <p:txBody>
          <a:bodyPr wrap="square" rtlCol="0">
            <a:spAutoFit/>
          </a:bodyPr>
          <a:lstStyle/>
          <a:p>
            <a:pPr marL="514350" indent="-514350">
              <a:spcBef>
                <a:spcPts val="1600"/>
              </a:spcBef>
              <a:buAutoNum type="arabicPeriod"/>
            </a:pPr>
            <a:r>
              <a:rPr lang="en-GB" b="0" i="0" dirty="0">
                <a:latin typeface="Calibri" panose="020F0502020204030204" pitchFamily="34" charset="0"/>
                <a:cs typeface="Calibri" panose="020F0502020204030204" pitchFamily="34" charset="0"/>
              </a:rPr>
              <a:t>OPERA-2D and OPERA-3D, by Dassault </a:t>
            </a:r>
            <a:r>
              <a:rPr lang="en-GB" b="0" i="0" dirty="0" err="1">
                <a:latin typeface="Calibri" panose="020F0502020204030204" pitchFamily="34" charset="0"/>
                <a:cs typeface="Calibri" panose="020F0502020204030204" pitchFamily="34" charset="0"/>
              </a:rPr>
              <a:t>Systèmes</a:t>
            </a:r>
            <a:endParaRPr lang="en-GB" b="0" i="0" dirty="0">
              <a:latin typeface="Calibri" panose="020F0502020204030204" pitchFamily="34" charset="0"/>
              <a:cs typeface="Calibri" panose="020F0502020204030204" pitchFamily="34" charset="0"/>
            </a:endParaRPr>
          </a:p>
          <a:p>
            <a:pPr marL="514350" indent="-514350">
              <a:spcBef>
                <a:spcPts val="1600"/>
              </a:spcBef>
              <a:buFont typeface="+mj-lt"/>
              <a:buAutoNum type="arabicPeriod" startAt="2"/>
            </a:pPr>
            <a:r>
              <a:rPr lang="en-US" b="0" i="0" dirty="0">
                <a:latin typeface="Calibri" panose="020F0502020204030204" pitchFamily="34" charset="0"/>
                <a:cs typeface="Calibri" panose="020F0502020204030204" pitchFamily="34" charset="0"/>
              </a:rPr>
              <a:t>ROXIE, by CERN</a:t>
            </a:r>
          </a:p>
          <a:p>
            <a:pPr marL="514350" indent="-514350">
              <a:spcBef>
                <a:spcPts val="1600"/>
              </a:spcBef>
              <a:buFont typeface="+mj-lt"/>
              <a:buAutoNum type="arabicPeriod" startAt="2"/>
            </a:pPr>
            <a:r>
              <a:rPr lang="en-US" b="0" i="0" dirty="0">
                <a:latin typeface="Calibri" panose="020F0502020204030204" pitchFamily="34" charset="0"/>
                <a:cs typeface="Calibri" panose="020F0502020204030204" pitchFamily="34" charset="0"/>
              </a:rPr>
              <a:t>POISSON, by Los Alamos</a:t>
            </a:r>
          </a:p>
          <a:p>
            <a:pPr marL="514350" indent="-514350">
              <a:spcBef>
                <a:spcPts val="1600"/>
              </a:spcBef>
              <a:buFont typeface="+mj-lt"/>
              <a:buAutoNum type="arabicPeriod" startAt="2"/>
            </a:pPr>
            <a:r>
              <a:rPr lang="en-US" b="0" i="0" dirty="0">
                <a:latin typeface="Calibri" panose="020F0502020204030204" pitchFamily="34" charset="0"/>
                <a:cs typeface="Calibri" panose="020F0502020204030204" pitchFamily="34" charset="0"/>
              </a:rPr>
              <a:t>FEMM</a:t>
            </a:r>
          </a:p>
          <a:p>
            <a:pPr marL="514350" indent="-514350">
              <a:spcBef>
                <a:spcPts val="1600"/>
              </a:spcBef>
              <a:buFont typeface="+mj-lt"/>
              <a:buAutoNum type="arabicPeriod" startAt="2"/>
            </a:pPr>
            <a:r>
              <a:rPr lang="en-US" b="0" i="0" dirty="0">
                <a:latin typeface="Calibri" panose="020F0502020204030204" pitchFamily="34" charset="0"/>
                <a:cs typeface="Calibri" panose="020F0502020204030204" pitchFamily="34" charset="0"/>
              </a:rPr>
              <a:t>RADIA, by ESRF</a:t>
            </a:r>
          </a:p>
          <a:p>
            <a:pPr marL="514350" indent="-514350">
              <a:spcBef>
                <a:spcPts val="1600"/>
              </a:spcBef>
              <a:buFont typeface="+mj-lt"/>
              <a:buAutoNum type="arabicPeriod" startAt="2"/>
            </a:pPr>
            <a:r>
              <a:rPr lang="en-US" b="0" i="0" dirty="0">
                <a:latin typeface="Calibri" panose="020F0502020204030204" pitchFamily="34" charset="0"/>
                <a:cs typeface="Calibri" panose="020F0502020204030204" pitchFamily="34" charset="0"/>
              </a:rPr>
              <a:t>ANSYS</a:t>
            </a:r>
          </a:p>
          <a:p>
            <a:pPr marL="514350" indent="-514350">
              <a:spcBef>
                <a:spcPts val="1600"/>
              </a:spcBef>
              <a:buFont typeface="+mj-lt"/>
              <a:buAutoNum type="arabicPeriod" startAt="2"/>
            </a:pPr>
            <a:r>
              <a:rPr lang="en-GB" b="0" i="0" dirty="0">
                <a:latin typeface="Calibri" panose="020F0502020204030204" pitchFamily="34" charset="0"/>
                <a:cs typeface="Calibri" panose="020F0502020204030204" pitchFamily="34" charset="0"/>
              </a:rPr>
              <a:t>Mermaid, by BINP</a:t>
            </a:r>
          </a:p>
          <a:p>
            <a:pPr marL="514350" indent="-514350">
              <a:spcBef>
                <a:spcPts val="1600"/>
              </a:spcBef>
              <a:buFont typeface="+mj-lt"/>
              <a:buAutoNum type="arabicPeriod" startAt="2"/>
            </a:pPr>
            <a:r>
              <a:rPr lang="en-GB" b="0" i="0" dirty="0">
                <a:latin typeface="Calibri" panose="020F0502020204030204" pitchFamily="34" charset="0"/>
                <a:cs typeface="Calibri" panose="020F0502020204030204" pitchFamily="34" charset="0"/>
              </a:rPr>
              <a:t>COMSOL</a:t>
            </a:r>
            <a:endParaRPr lang="en-US" b="0" i="0" dirty="0">
              <a:latin typeface="Calibri" panose="020F0502020204030204" pitchFamily="34" charset="0"/>
              <a:cs typeface="Calibri" panose="020F0502020204030204" pitchFamily="34" charset="0"/>
            </a:endParaRPr>
          </a:p>
        </p:txBody>
      </p:sp>
      <p:pic>
        <p:nvPicPr>
          <p:cNvPr id="7" name="Picture 6"/>
          <p:cNvPicPr>
            <a:picLocks noChangeAspect="1"/>
          </p:cNvPicPr>
          <p:nvPr/>
        </p:nvPicPr>
        <p:blipFill>
          <a:blip r:embed="rId3">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2406202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This is a main dipole of the LHC at CERN: 8.3 T × 14.3 m</a:t>
            </a:r>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t="-1" r="5955" b="1111"/>
          <a:stretch/>
        </p:blipFill>
        <p:spPr>
          <a:xfrm>
            <a:off x="972000" y="1197272"/>
            <a:ext cx="7200000" cy="4680000"/>
          </a:xfrm>
          <a:prstGeom prst="rect">
            <a:avLst/>
          </a:prstGeom>
        </p:spPr>
      </p:pic>
    </p:spTree>
    <p:extLst>
      <p:ext uri="{BB962C8B-B14F-4D97-AF65-F5344CB8AC3E}">
        <p14:creationId xmlns:p14="http://schemas.microsoft.com/office/powerpoint/2010/main" val="14019008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b="0" i="0" kern="0" dirty="0">
                <a:solidFill>
                  <a:srgbClr val="0033CC"/>
                </a:solidFill>
                <a:latin typeface="Calibri" panose="020F0502020204030204" pitchFamily="34" charset="0"/>
                <a:cs typeface="Calibri" panose="020F0502020204030204" pitchFamily="34" charset="0"/>
              </a:rPr>
              <a:t>These are main dipoles of the SPS at CERN: 2.0 T × 6.3 m</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b="250"/>
          <a:stretch/>
        </p:blipFill>
        <p:spPr>
          <a:xfrm>
            <a:off x="972000" y="1161280"/>
            <a:ext cx="7200000" cy="4788000"/>
          </a:xfrm>
          <a:prstGeom prst="rect">
            <a:avLst/>
          </a:prstGeom>
        </p:spPr>
      </p:pic>
    </p:spTree>
    <p:extLst>
      <p:ext uri="{BB962C8B-B14F-4D97-AF65-F5344CB8AC3E}">
        <p14:creationId xmlns:p14="http://schemas.microsoft.com/office/powerpoint/2010/main" val="2439659753"/>
      </p:ext>
    </p:extLst>
  </p:cSld>
  <p:clrMapOvr>
    <a:masterClrMapping/>
  </p:clrMapOvr>
</p:sld>
</file>

<file path=ppt/theme/theme1.xml><?xml version="1.0" encoding="utf-8"?>
<a:theme xmlns:a="http://schemas.openxmlformats.org/drawingml/2006/main" name="Default Design">
  <a:themeElements>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1"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1"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57907</TotalTime>
  <Words>16040</Words>
  <Application>Microsoft Office PowerPoint</Application>
  <PresentationFormat>On-screen Show (4:3)</PresentationFormat>
  <Paragraphs>1264</Paragraphs>
  <Slides>75</Slides>
  <Notes>75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75</vt:i4>
      </vt:variant>
    </vt:vector>
  </HeadingPairs>
  <TitlesOfParts>
    <vt:vector size="86" baseType="lpstr">
      <vt:lpstr>Arial</vt:lpstr>
      <vt:lpstr>Calibri</vt:lpstr>
      <vt:lpstr>Calibri Light</vt:lpstr>
      <vt:lpstr>Cambria</vt:lpstr>
      <vt:lpstr>Cambria Math</vt:lpstr>
      <vt:lpstr>Comic Sans MS</vt:lpstr>
      <vt:lpstr>Courier New</vt:lpstr>
      <vt:lpstr>Symbol</vt:lpstr>
      <vt:lpstr>Tahoma</vt:lpstr>
      <vt:lpstr>Times New Roman</vt:lpstr>
      <vt:lpstr>Default Design</vt:lpstr>
      <vt:lpstr>An introduction to                      Magnets for Accelerators  Jérémie Bauche  (with slides from Attilio Milanese)             John Adams Institute Accelerator Course   23 Jan. 2025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magnets</dc:title>
  <dc:creator>NICE</dc:creator>
  <cp:lastModifiedBy>Jeremie Bauche</cp:lastModifiedBy>
  <cp:revision>2578</cp:revision>
  <cp:lastPrinted>2025-01-23T08:32:18Z</cp:lastPrinted>
  <dcterms:created xsi:type="dcterms:W3CDTF">2011-12-01T09:32:40Z</dcterms:created>
  <dcterms:modified xsi:type="dcterms:W3CDTF">2025-01-23T09:49:06Z</dcterms:modified>
</cp:coreProperties>
</file>