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4" r:id="rId2"/>
  </p:sldMasterIdLst>
  <p:notesMasterIdLst>
    <p:notesMasterId r:id="rId10"/>
  </p:notesMasterIdLst>
  <p:sldIdLst>
    <p:sldId id="260" r:id="rId3"/>
    <p:sldId id="522" r:id="rId4"/>
    <p:sldId id="527" r:id="rId5"/>
    <p:sldId id="528" r:id="rId6"/>
    <p:sldId id="514" r:id="rId7"/>
    <p:sldId id="525" r:id="rId8"/>
    <p:sldId id="526" r:id="rId9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40FF"/>
    <a:srgbClr val="0432FF"/>
    <a:srgbClr val="FF9300"/>
    <a:srgbClr val="941100"/>
    <a:srgbClr val="D883FF"/>
    <a:srgbClr val="00FA00"/>
    <a:srgbClr val="FF7E79"/>
    <a:srgbClr val="0096FF"/>
    <a:srgbClr val="942093"/>
    <a:srgbClr val="76D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16"/>
    <p:restoredTop sz="96327"/>
  </p:normalViewPr>
  <p:slideViewPr>
    <p:cSldViewPr snapToGrid="0" showGuides="1">
      <p:cViewPr varScale="1">
        <p:scale>
          <a:sx n="110" d="100"/>
          <a:sy n="110" d="100"/>
        </p:scale>
        <p:origin x="176" y="456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D84C9-3289-F94D-A054-CC53F014232B}" type="datetimeFigureOut">
              <a:rPr lang="en-US" smtClean="0"/>
              <a:t>12/16/24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8BB2D-4963-BD44-8248-E5296E072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147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1F64C8F-009D-2AD9-E0D3-736DCD93D0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AA0D03-EA25-E27D-BBDF-08A206442F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ATSOA25 - 16.12.2024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9CB5D0-0694-03EF-AAF5-55866B7B3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F1E9F3-1FB4-2B31-1C1A-76854A673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C561BF8-D2F3-313F-3EB0-0BD33D254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600201"/>
            <a:ext cx="9144000" cy="1828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This project has received funding from the European Union’s Horizon Europe Research and Innovation programme under Grant Agreement No 101057511.">
            <a:extLst>
              <a:ext uri="{FF2B5EF4-FFF2-40B4-BE49-F238E27FC236}">
                <a16:creationId xmlns:a16="http://schemas.microsoft.com/office/drawing/2014/main" id="{BA11E89F-E477-A03A-4F88-F0A30D670CF1}"/>
              </a:ext>
            </a:extLst>
          </p:cNvPr>
          <p:cNvSpPr txBox="1"/>
          <p:nvPr userDrawn="1"/>
        </p:nvSpPr>
        <p:spPr>
          <a:xfrm>
            <a:off x="1524001" y="5840777"/>
            <a:ext cx="9144000" cy="4987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just" defTabSz="584200">
              <a:lnSpc>
                <a:spcPct val="110000"/>
              </a:lnSpc>
              <a:defRPr sz="2100" b="0" i="1">
                <a:solidFill>
                  <a:srgbClr val="424242"/>
                </a:solidFill>
              </a:defRPr>
            </a:lvl1pPr>
          </a:lstStyle>
          <a:p>
            <a:r>
              <a:rPr sz="1200" dirty="0"/>
              <a:t>This project has received funding from the European Union’s Horizon Europe Research and Innovation </a:t>
            </a:r>
            <a:r>
              <a:rPr sz="1200" dirty="0" err="1"/>
              <a:t>programme</a:t>
            </a:r>
            <a:r>
              <a:rPr sz="1200" dirty="0"/>
              <a:t> under Grant Agreement No 101057511.</a:t>
            </a:r>
          </a:p>
        </p:txBody>
      </p:sp>
      <p:pic>
        <p:nvPicPr>
          <p:cNvPr id="10" name="eu_flag.jpg" descr="eu_flag.jpg">
            <a:extLst>
              <a:ext uri="{FF2B5EF4-FFF2-40B4-BE49-F238E27FC236}">
                <a16:creationId xmlns:a16="http://schemas.microsoft.com/office/drawing/2014/main" id="{B8ECA5AB-1183-48D5-F2A3-E22CDADB8C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3048" y="5825226"/>
            <a:ext cx="792760" cy="52982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13070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083808" y="1377978"/>
            <a:ext cx="59904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ATSOA25 - 16.12.2024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I.Efthymiopoulos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4" y="5078524"/>
            <a:ext cx="5991125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D2444-39E2-5846-AD4C-24B4582FC4B7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E25C82B9-DDBC-E0EB-9EC2-FBF72824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9442AD-D08F-1FCB-13AE-45FF5A33AB2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0" y="1377978"/>
            <a:ext cx="5978207" cy="3700435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50D6D99D-4763-326A-D300-C0460B7E5F03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096000" y="2649252"/>
            <a:ext cx="5978208" cy="347729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7399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ATSOA25 - 16.12.2024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I.Efthymiopoulos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7824012" y="1599641"/>
            <a:ext cx="4054044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D2444-39E2-5846-AD4C-24B4582FC4B7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E25C82B9-DDBC-E0EB-9EC2-FBF72824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9442AD-D08F-1FCB-13AE-45FF5A33AB2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0" y="1601116"/>
            <a:ext cx="7683499" cy="4572151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E53891-4D57-CA74-08F1-1C0023F4C9E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824012" y="2859216"/>
            <a:ext cx="4054044" cy="331404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7456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968208" y="6381328"/>
            <a:ext cx="3096344" cy="365125"/>
          </a:xfrm>
        </p:spPr>
        <p:txBody>
          <a:bodyPr/>
          <a:lstStyle/>
          <a:p>
            <a:r>
              <a:rPr lang="de-CH"/>
              <a:t>ATSOA25 - 16.12.2024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5440" y="6381328"/>
            <a:ext cx="6840760" cy="365125"/>
          </a:xfrm>
        </p:spPr>
        <p:txBody>
          <a:bodyPr/>
          <a:lstStyle/>
          <a:p>
            <a:r>
              <a:rPr lang="en-US"/>
              <a:t>I.Efthymiopoulos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64315F9-8AD5-CD47-8804-11E0BBFE840B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441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ATSOA25 - 16.12.2024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221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41157-2E02-1DD8-8468-0E166ABF4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ATSOA25 - 16.12.2024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096FB-130D-C611-59FC-FEBA1ABB5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A25F4D-3418-B5C1-4D2D-A7E87002E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A02D-5061-DA4D-919D-F691E4CA1D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9B293F2-7179-019D-754B-0E7E1398E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5477"/>
            <a:ext cx="9144000" cy="153994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9" name="Title 7">
            <a:extLst>
              <a:ext uri="{FF2B5EF4-FFF2-40B4-BE49-F238E27FC236}">
                <a16:creationId xmlns:a16="http://schemas.microsoft.com/office/drawing/2014/main" id="{9D8729E9-FF15-EDAF-0F02-EF931B7C3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448554"/>
            <a:ext cx="9144000" cy="168812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76956AA4-3F5C-871E-5042-A252FF5751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39897" y="454759"/>
            <a:ext cx="4112207" cy="1946903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his project has received funding from the European Union’s Horizon Europe Research and Innovation programme under Grant Agreement No 101057511.">
            <a:extLst>
              <a:ext uri="{FF2B5EF4-FFF2-40B4-BE49-F238E27FC236}">
                <a16:creationId xmlns:a16="http://schemas.microsoft.com/office/drawing/2014/main" id="{724E16CF-79B5-ED9F-7F27-7F3535ACA91C}"/>
              </a:ext>
            </a:extLst>
          </p:cNvPr>
          <p:cNvSpPr txBox="1"/>
          <p:nvPr/>
        </p:nvSpPr>
        <p:spPr>
          <a:xfrm>
            <a:off x="1524001" y="5840777"/>
            <a:ext cx="4982816" cy="4987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just" defTabSz="584200">
              <a:lnSpc>
                <a:spcPct val="110000"/>
              </a:lnSpc>
              <a:defRPr sz="2100" b="0" i="1">
                <a:solidFill>
                  <a:srgbClr val="424242"/>
                </a:solidFill>
              </a:defRPr>
            </a:lvl1pPr>
          </a:lstStyle>
          <a:p>
            <a:r>
              <a:rPr sz="1200" dirty="0"/>
              <a:t>This project has received funding from the European Union’s Horizon Europe Research and Innovation </a:t>
            </a:r>
            <a:r>
              <a:rPr sz="1200" dirty="0" err="1"/>
              <a:t>programme</a:t>
            </a:r>
            <a:r>
              <a:rPr sz="1200" dirty="0"/>
              <a:t> under Grant Agreement No 101057511.</a:t>
            </a:r>
          </a:p>
        </p:txBody>
      </p:sp>
      <p:pic>
        <p:nvPicPr>
          <p:cNvPr id="16" name="eu_flag.jpg" descr="eu_flag.jpg">
            <a:extLst>
              <a:ext uri="{FF2B5EF4-FFF2-40B4-BE49-F238E27FC236}">
                <a16:creationId xmlns:a16="http://schemas.microsoft.com/office/drawing/2014/main" id="{6D7B28B4-9CA9-4DA0-234D-764CE2392B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048" y="5825226"/>
            <a:ext cx="792760" cy="52982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674073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41157-2E02-1DD8-8468-0E166ABF4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ATSOA25 - 16.12.2024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096FB-130D-C611-59FC-FEBA1ABB5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A25F4D-3418-B5C1-4D2D-A7E87002E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A02D-5061-DA4D-919D-F691E4CA1D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9B293F2-7179-019D-754B-0E7E1398E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5477"/>
            <a:ext cx="9144000" cy="153994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9" name="Title 7">
            <a:extLst>
              <a:ext uri="{FF2B5EF4-FFF2-40B4-BE49-F238E27FC236}">
                <a16:creationId xmlns:a16="http://schemas.microsoft.com/office/drawing/2014/main" id="{9D8729E9-FF15-EDAF-0F02-EF931B7C3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448554"/>
            <a:ext cx="9144000" cy="168812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This project has received funding from the European Union’s Horizon Europe Research and Innovation programme under Grant Agreement No 101057511.">
            <a:extLst>
              <a:ext uri="{FF2B5EF4-FFF2-40B4-BE49-F238E27FC236}">
                <a16:creationId xmlns:a16="http://schemas.microsoft.com/office/drawing/2014/main" id="{724E16CF-79B5-ED9F-7F27-7F3535ACA91C}"/>
              </a:ext>
            </a:extLst>
          </p:cNvPr>
          <p:cNvSpPr txBox="1"/>
          <p:nvPr/>
        </p:nvSpPr>
        <p:spPr>
          <a:xfrm>
            <a:off x="1524001" y="5840777"/>
            <a:ext cx="4982816" cy="4987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just" defTabSz="584200">
              <a:lnSpc>
                <a:spcPct val="110000"/>
              </a:lnSpc>
              <a:defRPr sz="2100" b="0" i="1">
                <a:solidFill>
                  <a:srgbClr val="424242"/>
                </a:solidFill>
              </a:defRPr>
            </a:lvl1pPr>
          </a:lstStyle>
          <a:p>
            <a:r>
              <a:rPr sz="1200" dirty="0"/>
              <a:t>This project has received funding from the European Union’s Horizon Europe Research and Innovation </a:t>
            </a:r>
            <a:r>
              <a:rPr sz="1200" dirty="0" err="1"/>
              <a:t>programme</a:t>
            </a:r>
            <a:r>
              <a:rPr sz="1200" dirty="0"/>
              <a:t> under Grant Agreement No 101057511.</a:t>
            </a:r>
          </a:p>
        </p:txBody>
      </p:sp>
      <p:pic>
        <p:nvPicPr>
          <p:cNvPr id="16" name="eu_flag.jpg" descr="eu_flag.jpg">
            <a:extLst>
              <a:ext uri="{FF2B5EF4-FFF2-40B4-BE49-F238E27FC236}">
                <a16:creationId xmlns:a16="http://schemas.microsoft.com/office/drawing/2014/main" id="{6D7B28B4-9CA9-4DA0-234D-764CE2392B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3048" y="5825226"/>
            <a:ext cx="792760" cy="52982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96A1CF-04FC-4B07-35D5-A7C33127A3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8158" y="330126"/>
            <a:ext cx="5975684" cy="201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1962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 descr="Image">
            <a:extLst>
              <a:ext uri="{FF2B5EF4-FFF2-40B4-BE49-F238E27FC236}">
                <a16:creationId xmlns:a16="http://schemas.microsoft.com/office/drawing/2014/main" id="{76033219-2A05-B2BA-4D91-40F624A95B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96070" y="2198077"/>
            <a:ext cx="5199860" cy="246184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6550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A85DC-8A16-A6A9-E07C-58E8D9102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73F61-98E6-F2F6-27AA-674DD8FAE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1271805"/>
            <a:ext cx="11612880" cy="4908995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06B67-4BAA-B6D3-346D-76F19AE7BB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ATSOA25 - 16.12.2024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E8455-BE50-4C06-BA8D-D5CCC55B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B61BE-67D6-A9CE-EFE6-64FED8D74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5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A85DC-8A16-A6A9-E07C-58E8D9102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73F61-98E6-F2F6-27AA-674DD8FAE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784" y="1271805"/>
            <a:ext cx="5830824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06B67-4BAA-B6D3-346D-76F19AE7BB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6784" y="6348476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ATSOA25 - 16.12.2024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E8455-BE50-4C06-BA8D-D5CCC55B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B61BE-67D6-A9CE-EFE6-64FED8D74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2016" y="6334858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D86A1A1-CD88-4033-C3BF-4C0C84D0BB4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84392" y="1271805"/>
            <a:ext cx="5830824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587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37B47-D4EB-0C1D-23B0-37C191E20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4976" y="21438"/>
            <a:ext cx="9695688" cy="1093817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8F05F8-0A0F-3D78-FAE4-970258D253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6784" y="1254443"/>
            <a:ext cx="58207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3AA138-8BA4-8A69-707D-316F387A36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6752" y="2078354"/>
            <a:ext cx="5830824" cy="410298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B334CD-CDB1-A8D1-A226-93312A729A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254443"/>
            <a:ext cx="585304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1F144E-E8F9-EB19-63D0-9DAB0854CB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078354"/>
            <a:ext cx="5853049" cy="41029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1904FBE-B8BE-DA90-87B6-25BDFEDD02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6752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ATSOA25 - 16.12.2024</a:t>
            </a:r>
            <a:endParaRPr 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6DDF2E9-C0B7-58F6-AA88-D30A3F0F6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11424" y="6356350"/>
            <a:ext cx="61813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341F130B-F198-1BCE-8ABF-64C1AA549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2048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56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37B47-D4EB-0C1D-23B0-37C191E20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4976" y="21438"/>
            <a:ext cx="9695688" cy="1093817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1904FBE-B8BE-DA90-87B6-25BDFEDD02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ATSOA25 - 16.12.2024</a:t>
            </a:r>
            <a:endParaRPr 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6DDF2E9-C0B7-58F6-AA88-D30A3F0F6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341F130B-F198-1BCE-8ABF-64C1AA549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383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006C0-20CE-1903-AF05-85978330F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260" y="1271805"/>
            <a:ext cx="3932237" cy="134110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D762F3-AB7A-E3BB-4C2C-FDFCE47B1F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5260" y="2613658"/>
            <a:ext cx="3932237" cy="356714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91B0DD8-BE75-F873-4C70-1616D8FB036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547616" y="1271805"/>
            <a:ext cx="7467600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5D462123-66D7-AEDF-00C8-4B41A064BA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ATSOA25 - 16.12.2024</a:t>
            </a:r>
            <a:endParaRPr lang="en-US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A5FA5306-9A0E-3964-93BE-D36C25256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EBACE08-0961-376C-B5A1-D109539D6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478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6E7DE-32FD-CF9F-E164-40B67555E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D13924-B70E-86C9-D00E-B2BE3947C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ATSOA25 - 16.12.2024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EFEBA0-6A7E-5424-3346-3D51B50CD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89D75-818E-5496-758F-F53AE5ABE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69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F27C7-9DA6-3A82-B58C-3555FD8A2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D21403-292F-5F4F-978D-AF36BC773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ATSOA25 - 16.12.2024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26E1B9-75E7-F4A2-A953-C4384491F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18D2AD-9A48-B9DB-E686-D112225F5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946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ATSOA25 - 16.12.2024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I.Efthymiopoulos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117999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D2444-39E2-5846-AD4C-24B4582FC4B7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E25C82B9-DDBC-E0EB-9EC2-FBF72824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D898058-36D6-E33C-8A7F-68383821801B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0" y="1601788"/>
            <a:ext cx="3960000" cy="3419867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225A9E80-2DB6-307E-A729-1C2DF8B9C238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4116386" y="2753427"/>
            <a:ext cx="3960000" cy="3419867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48B91926-14C9-7749-AACC-6361962BE86B}"/>
              </a:ext>
            </a:extLst>
          </p:cNvPr>
          <p:cNvSpPr>
            <a:spLocks noGrp="1"/>
          </p:cNvSpPr>
          <p:nvPr>
            <p:ph sz="quarter" idx="29"/>
          </p:nvPr>
        </p:nvSpPr>
        <p:spPr>
          <a:xfrm>
            <a:off x="8229394" y="1601182"/>
            <a:ext cx="3960000" cy="3419867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1409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161499-3F1D-2613-875F-7EF32E22D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B86E13-B9DB-C05C-4630-62467C60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76" y="1231392"/>
            <a:ext cx="11612880" cy="49455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22234C-8805-FDE9-ABAE-AE8597064857}"/>
              </a:ext>
            </a:extLst>
          </p:cNvPr>
          <p:cNvSpPr/>
          <p:nvPr userDrawn="1"/>
        </p:nvSpPr>
        <p:spPr>
          <a:xfrm>
            <a:off x="0" y="0"/>
            <a:ext cx="12192000" cy="1116000"/>
          </a:xfrm>
          <a:prstGeom prst="rect">
            <a:avLst/>
          </a:prstGeom>
          <a:gradFill flip="none" rotWithShape="1">
            <a:gsLst>
              <a:gs pos="0">
                <a:srgbClr val="76D6FF"/>
              </a:gs>
              <a:gs pos="100000">
                <a:srgbClr val="0432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C421B4B6-79D3-A3A6-6E63-AEDD6C410483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0"/>
            <a:ext cx="2355617" cy="1115255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4FB2F37F-686F-14DC-890C-4F4859C51382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400" i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CH"/>
              <a:t>ATSOA25 - 16.12.2024</a:t>
            </a:r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27EB9AA0-E2F7-6754-6460-9DA0CAEE4D3F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 i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dirty="0" err="1"/>
              <a:t>I.Efthymiopoulos</a:t>
            </a:r>
            <a:endParaRPr lang="en-US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158EF7C0-D79C-4C3B-5CD1-8C4243E92C06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400" i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78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3" r:id="rId4"/>
    <p:sldLayoutId id="2147483661" r:id="rId5"/>
    <p:sldLayoutId id="2147483656" r:id="rId6"/>
    <p:sldLayoutId id="2147483662" r:id="rId7"/>
    <p:sldLayoutId id="2147483663" r:id="rId8"/>
    <p:sldLayoutId id="2147483677" r:id="rId9"/>
    <p:sldLayoutId id="2147483674" r:id="rId10"/>
    <p:sldLayoutId id="2147483673" r:id="rId11"/>
    <p:sldLayoutId id="2147483675" r:id="rId12"/>
    <p:sldLayoutId id="2147483676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CA88D0-31C5-A0E7-203E-D106519F3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2D9902-A080-1BED-26BC-5983BE3297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4FE284-ABD2-9EB7-1FDC-36CA3856BD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ATSOA25 - 16.12.2024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4BBA13-2343-916A-BFD0-7F68F7DF9F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I.Efthymiopoulos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6A13D-9FD4-AA75-6509-55A2B06B00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EA02D-5061-DA4D-919D-F691E4CA1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987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5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Rounded MT Bold" panose="020F0704030504030204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indico.cern.ch/e/atsoa25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29957B02-E0FD-8888-8380-EEFC0D5FA4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5477"/>
            <a:ext cx="9144000" cy="1539940"/>
          </a:xfrm>
        </p:spPr>
        <p:txBody>
          <a:bodyPr>
            <a:normAutofit/>
          </a:bodyPr>
          <a:lstStyle/>
          <a:p>
            <a:endParaRPr lang="en-US" dirty="0"/>
          </a:p>
          <a:p>
            <a:pPr algn="l"/>
            <a:r>
              <a:rPr lang="en-US" b="1" dirty="0">
                <a:solidFill>
                  <a:srgbClr val="0432FF"/>
                </a:solidFill>
              </a:rPr>
              <a:t>Organizers</a:t>
            </a:r>
            <a:r>
              <a:rPr lang="en-US" dirty="0">
                <a:solidFill>
                  <a:srgbClr val="0432FF"/>
                </a:solidFill>
              </a:rPr>
              <a:t>: F. </a:t>
            </a:r>
            <a:r>
              <a:rPr lang="en-US" dirty="0" err="1">
                <a:solidFill>
                  <a:srgbClr val="0432FF"/>
                </a:solidFill>
              </a:rPr>
              <a:t>Asvesta</a:t>
            </a:r>
            <a:r>
              <a:rPr lang="en-US" dirty="0">
                <a:solidFill>
                  <a:srgbClr val="0432FF"/>
                </a:solidFill>
              </a:rPr>
              <a:t>, M. Borge, R. </a:t>
            </a:r>
            <a:r>
              <a:rPr lang="en-US" dirty="0" err="1">
                <a:solidFill>
                  <a:srgbClr val="0432FF"/>
                </a:solidFill>
              </a:rPr>
              <a:t>Corsini</a:t>
            </a:r>
            <a:r>
              <a:rPr lang="en-US" dirty="0">
                <a:solidFill>
                  <a:srgbClr val="0432FF"/>
                </a:solidFill>
              </a:rPr>
              <a:t>, I. Efthymiopoulos, P. </a:t>
            </a:r>
            <a:r>
              <a:rPr lang="en-US" dirty="0" err="1">
                <a:solidFill>
                  <a:srgbClr val="0432FF"/>
                </a:solidFill>
              </a:rPr>
              <a:t>Korysko</a:t>
            </a:r>
            <a:r>
              <a:rPr lang="en-US" dirty="0">
                <a:solidFill>
                  <a:srgbClr val="0432FF"/>
                </a:solidFill>
              </a:rPr>
              <a:t>, A. Rodrigues, T. </a:t>
            </a:r>
            <a:r>
              <a:rPr lang="en-US" dirty="0" err="1">
                <a:solidFill>
                  <a:srgbClr val="0432FF"/>
                </a:solidFill>
              </a:rPr>
              <a:t>Prebibaj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B62FC1-277B-2A45-3715-F040C1BE9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94" y="2447925"/>
            <a:ext cx="10798140" cy="16891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C00000"/>
                </a:solidFill>
              </a:rPr>
              <a:t>A</a:t>
            </a:r>
            <a:r>
              <a:rPr lang="en-US" dirty="0"/>
              <a:t>dvanced </a:t>
            </a:r>
            <a:r>
              <a:rPr lang="en-US" dirty="0">
                <a:solidFill>
                  <a:srgbClr val="C00000"/>
                </a:solidFill>
              </a:rPr>
              <a:t>T</a:t>
            </a:r>
            <a:r>
              <a:rPr lang="en-US" dirty="0"/>
              <a:t>raining School on </a:t>
            </a:r>
            <a:r>
              <a:rPr lang="en-US" dirty="0">
                <a:solidFill>
                  <a:srgbClr val="C00000"/>
                </a:solidFill>
              </a:rPr>
              <a:t>O</a:t>
            </a:r>
            <a:r>
              <a:rPr lang="en-US" dirty="0"/>
              <a:t>peration of </a:t>
            </a:r>
            <a:r>
              <a:rPr lang="en-US" dirty="0">
                <a:solidFill>
                  <a:srgbClr val="C00000"/>
                </a:solidFill>
              </a:rPr>
              <a:t>A</a:t>
            </a:r>
            <a:r>
              <a:rPr lang="en-US" dirty="0"/>
              <a:t>ccelerators</a:t>
            </a:r>
            <a:br>
              <a:rPr lang="en-US" dirty="0"/>
            </a:br>
            <a:r>
              <a:rPr lang="en-US" dirty="0">
                <a:solidFill>
                  <a:srgbClr val="0432FF"/>
                </a:solidFill>
              </a:rPr>
              <a:t>CERN, 16-22 June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173673-9351-8B22-2438-D7F7D68C2C29}"/>
              </a:ext>
            </a:extLst>
          </p:cNvPr>
          <p:cNvSpPr txBox="1"/>
          <p:nvPr/>
        </p:nvSpPr>
        <p:spPr>
          <a:xfrm>
            <a:off x="8943958" y="5783496"/>
            <a:ext cx="25347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I. Efthymiopoulos</a:t>
            </a:r>
          </a:p>
          <a:p>
            <a:r>
              <a:rPr lang="en-US" sz="1400" b="1" dirty="0"/>
              <a:t>ATSOA25 Meeting, 16.12.2024</a:t>
            </a:r>
          </a:p>
        </p:txBody>
      </p:sp>
    </p:spTree>
    <p:extLst>
      <p:ext uri="{BB962C8B-B14F-4D97-AF65-F5344CB8AC3E}">
        <p14:creationId xmlns:p14="http://schemas.microsoft.com/office/powerpoint/2010/main" val="1337649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83334E2-43D5-21FF-8432-E0767EE3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ATSOA 2025 @ CERN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7B5B5E9-B5F7-76E1-5ABB-5334946D5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1227450"/>
            <a:ext cx="7658189" cy="4953351"/>
          </a:xfrm>
        </p:spPr>
        <p:txBody>
          <a:bodyPr>
            <a:normAutofit/>
          </a:bodyPr>
          <a:lstStyle/>
          <a:p>
            <a:endParaRPr lang="en-US" dirty="0">
              <a:hlinkClick r:id="rId2"/>
            </a:endParaRPr>
          </a:p>
          <a:p>
            <a:r>
              <a:rPr lang="en-US" dirty="0">
                <a:hlinkClick r:id="rId2"/>
              </a:rPr>
              <a:t>https://indico.cern.ch/e/ATSOA-CERN25</a:t>
            </a:r>
            <a:endParaRPr lang="en-US" dirty="0"/>
          </a:p>
          <a:p>
            <a:endParaRPr lang="en-US" dirty="0"/>
          </a:p>
          <a:p>
            <a:r>
              <a:rPr lang="en-US" dirty="0"/>
              <a:t>Agenda today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School advertisement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Student selection 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School program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Timeline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7046EB-2726-C7F9-FDBD-A371C0E2F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ATSOA25 - 16.12.2024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FA5638-15E7-5E3E-449B-4E217C776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7F4BD94-657B-268E-B310-39576EC36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 descr="A poster with images of various machines&#10;&#10;Description automatically generated with medium confidence">
            <a:extLst>
              <a:ext uri="{FF2B5EF4-FFF2-40B4-BE49-F238E27FC236}">
                <a16:creationId xmlns:a16="http://schemas.microsoft.com/office/drawing/2014/main" id="{20A6D561-CD2B-CDB9-9F28-1E60049ABE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3365" y="1290804"/>
            <a:ext cx="4025488" cy="536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27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A586B-5C00-2BB8-AF8F-ED5B942E8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ATSOA 2025 @ CERN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520607-A522-74CD-579F-4EAA487FFB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School Advertisement </a:t>
            </a:r>
          </a:p>
          <a:p>
            <a:r>
              <a:rPr lang="en-US" dirty="0"/>
              <a:t>Announce school and call for registration to </a:t>
            </a:r>
          </a:p>
          <a:p>
            <a:pPr lvl="1"/>
            <a:r>
              <a:rPr lang="en-US" dirty="0"/>
              <a:t>CAS (Frank), JUAS (Elias), TIARA (Phil), I.FAST (Maurizio) – </a:t>
            </a:r>
            <a:r>
              <a:rPr lang="en-US" dirty="0" err="1">
                <a:solidFill>
                  <a:srgbClr val="FF0000"/>
                </a:solidFill>
              </a:rPr>
              <a:t>IliasE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ISOLDE list – </a:t>
            </a:r>
            <a:r>
              <a:rPr lang="en-US" dirty="0" err="1">
                <a:solidFill>
                  <a:srgbClr val="FF0000"/>
                </a:solidFill>
              </a:rPr>
              <a:t>MariaB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CLEAR community - </a:t>
            </a:r>
            <a:r>
              <a:rPr lang="en-US" dirty="0" err="1">
                <a:solidFill>
                  <a:srgbClr val="FF0000"/>
                </a:solidFill>
              </a:rPr>
              <a:t>RobertoC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CERN groups ? – SY, TE, BE Depts</a:t>
            </a:r>
          </a:p>
          <a:p>
            <a:pPr lvl="1"/>
            <a:endParaRPr lang="en-US" dirty="0"/>
          </a:p>
          <a:p>
            <a:r>
              <a:rPr lang="en-US" dirty="0"/>
              <a:t>Need to prepare an e-mail template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849696-F4A0-138F-6C2B-B60FD44C1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ATSOA25 - 16.12.2024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86038B-950D-8CC2-E7F0-CD099ECDD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27A4B8-C7B5-BE2F-7940-7D2F4735B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899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14321-2FA4-94BA-E9BA-8188AC973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ATSOA 2025 @ CERN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4D135-6F04-E314-BC65-6CD2BE72A7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Student Selection</a:t>
            </a:r>
          </a:p>
          <a:p>
            <a:r>
              <a:rPr lang="en-US" dirty="0"/>
              <a:t>Requirements:</a:t>
            </a:r>
          </a:p>
          <a:p>
            <a:pPr lvl="1"/>
            <a:r>
              <a:rPr lang="en-US" dirty="0"/>
              <a:t>Recent CV</a:t>
            </a:r>
          </a:p>
          <a:p>
            <a:pPr lvl="1"/>
            <a:r>
              <a:rPr lang="en-US" dirty="0"/>
              <a:t>1 reference letter</a:t>
            </a:r>
          </a:p>
          <a:p>
            <a:pPr lvl="1"/>
            <a:r>
              <a:rPr lang="en-US" dirty="0"/>
              <a:t>Registration form with some fields to fill:</a:t>
            </a:r>
          </a:p>
          <a:p>
            <a:pPr lvl="2"/>
            <a:r>
              <a:rPr lang="en-US" dirty="0"/>
              <a:t>Motivation : why the interest for the school?</a:t>
            </a:r>
          </a:p>
          <a:p>
            <a:pPr lvl="2"/>
            <a:r>
              <a:rPr lang="en-US" dirty="0"/>
              <a:t>Impact : relation to ongoing studies, current job or future application</a:t>
            </a:r>
          </a:p>
          <a:p>
            <a:pPr lvl="2"/>
            <a:r>
              <a:rPr lang="en-US" dirty="0"/>
              <a:t>Pre-requisites : have attended CAS or JUAS or equivalent ?</a:t>
            </a:r>
          </a:p>
          <a:p>
            <a:pPr lvl="2"/>
            <a:endParaRPr lang="en-US" dirty="0"/>
          </a:p>
          <a:p>
            <a:r>
              <a:rPr lang="en-US" dirty="0"/>
              <a:t>How many students ? 18 as last year? </a:t>
            </a:r>
          </a:p>
          <a:p>
            <a:pPr lvl="2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23A4C0-C96D-CCC5-E522-A7A7AC2FB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ATSOA25 - 16.12.2024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6F6BA-B9D0-E31C-5441-8B9FE1611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D58E0F-C733-15A6-4296-251B83266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235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C4160-858A-B3AE-5E5E-636057E60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Program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D8F6F-E593-4048-1A4D-AC7644820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ATSOA25 - 16.12.2024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36C9EA-FD11-DD04-5D63-DF6813ACD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F94E5DC-7721-F2EF-99FD-2286C2FD16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6735894"/>
              </p:ext>
            </p:extLst>
          </p:nvPr>
        </p:nvGraphicFramePr>
        <p:xfrm>
          <a:off x="1034129" y="2809130"/>
          <a:ext cx="10099358" cy="33274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892618">
                  <a:extLst>
                    <a:ext uri="{9D8B030D-6E8A-4147-A177-3AD203B41FA5}">
                      <a16:colId xmlns:a16="http://schemas.microsoft.com/office/drawing/2014/main" val="2461923962"/>
                    </a:ext>
                  </a:extLst>
                </a:gridCol>
                <a:gridCol w="1646428">
                  <a:extLst>
                    <a:ext uri="{9D8B030D-6E8A-4147-A177-3AD203B41FA5}">
                      <a16:colId xmlns:a16="http://schemas.microsoft.com/office/drawing/2014/main" val="2565873028"/>
                    </a:ext>
                  </a:extLst>
                </a:gridCol>
                <a:gridCol w="1646428">
                  <a:extLst>
                    <a:ext uri="{9D8B030D-6E8A-4147-A177-3AD203B41FA5}">
                      <a16:colId xmlns:a16="http://schemas.microsoft.com/office/drawing/2014/main" val="1375331701"/>
                    </a:ext>
                  </a:extLst>
                </a:gridCol>
                <a:gridCol w="1640078">
                  <a:extLst>
                    <a:ext uri="{9D8B030D-6E8A-4147-A177-3AD203B41FA5}">
                      <a16:colId xmlns:a16="http://schemas.microsoft.com/office/drawing/2014/main" val="4149909923"/>
                    </a:ext>
                  </a:extLst>
                </a:gridCol>
                <a:gridCol w="1636903">
                  <a:extLst>
                    <a:ext uri="{9D8B030D-6E8A-4147-A177-3AD203B41FA5}">
                      <a16:colId xmlns:a16="http://schemas.microsoft.com/office/drawing/2014/main" val="404774684"/>
                    </a:ext>
                  </a:extLst>
                </a:gridCol>
                <a:gridCol w="1636903">
                  <a:extLst>
                    <a:ext uri="{9D8B030D-6E8A-4147-A177-3AD203B41FA5}">
                      <a16:colId xmlns:a16="http://schemas.microsoft.com/office/drawing/2014/main" val="21774819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Monday </a:t>
                      </a:r>
                    </a:p>
                    <a:p>
                      <a:pPr algn="ctr"/>
                      <a:r>
                        <a:rPr lang="en-US" sz="1600" dirty="0"/>
                        <a:t>12/05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Tuesday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13/05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Wednesday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14/05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Thursday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15/05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Friday </a:t>
                      </a:r>
                    </a:p>
                    <a:p>
                      <a:pPr algn="ctr"/>
                      <a:r>
                        <a:rPr lang="en-US" sz="1600" dirty="0"/>
                        <a:t>16/05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132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AM 09:00 – 12:00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Lectures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rgbClr val="0432FF"/>
                          </a:solidFill>
                        </a:rPr>
                        <a:t>All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Lectures </a:t>
                      </a:r>
                    </a:p>
                    <a:p>
                      <a:pPr algn="ctr"/>
                      <a:r>
                        <a:rPr lang="en-US" sz="1600" dirty="0"/>
                        <a:t>Exercises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rgbClr val="0432FF"/>
                          </a:solidFill>
                        </a:rPr>
                        <a:t>All</a:t>
                      </a:r>
                    </a:p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 err="1"/>
                        <a:t>CLEAR:</a:t>
                      </a:r>
                      <a:r>
                        <a:rPr lang="en-US" sz="1600" dirty="0" err="1">
                          <a:solidFill>
                            <a:srgbClr val="FF9300"/>
                          </a:solidFill>
                        </a:rPr>
                        <a:t>Group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 B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sz="1600" dirty="0"/>
                    </a:p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267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Lunch 12:00 – 14:00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0814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PM 14:00 – 17:30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visit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 err="1"/>
                        <a:t>PSB:</a:t>
                      </a:r>
                      <a:r>
                        <a:rPr lang="en-US" sz="1600" dirty="0" err="1">
                          <a:solidFill>
                            <a:srgbClr val="00B050"/>
                          </a:solidFill>
                        </a:rPr>
                        <a:t>Group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 C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 err="1"/>
                        <a:t>CLEAR:</a:t>
                      </a:r>
                      <a:r>
                        <a:rPr lang="en-US" sz="1600" dirty="0" err="1">
                          <a:solidFill>
                            <a:srgbClr val="FF0000"/>
                          </a:solidFill>
                        </a:rPr>
                        <a:t>Group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 A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Closing</a:t>
                      </a: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432FF"/>
                          </a:solidFill>
                        </a:rPr>
                        <a:t>All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7647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907036B-E0AF-47BE-2FA6-25D2AA78F9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30856"/>
              </p:ext>
            </p:extLst>
          </p:nvPr>
        </p:nvGraphicFramePr>
        <p:xfrm>
          <a:off x="2330175" y="1480363"/>
          <a:ext cx="5431917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9493">
                  <a:extLst>
                    <a:ext uri="{9D8B030D-6E8A-4147-A177-3AD203B41FA5}">
                      <a16:colId xmlns:a16="http://schemas.microsoft.com/office/drawing/2014/main" val="896426822"/>
                    </a:ext>
                  </a:extLst>
                </a:gridCol>
                <a:gridCol w="1417955">
                  <a:extLst>
                    <a:ext uri="{9D8B030D-6E8A-4147-A177-3AD203B41FA5}">
                      <a16:colId xmlns:a16="http://schemas.microsoft.com/office/drawing/2014/main" val="584928882"/>
                    </a:ext>
                  </a:extLst>
                </a:gridCol>
                <a:gridCol w="1339278">
                  <a:extLst>
                    <a:ext uri="{9D8B030D-6E8A-4147-A177-3AD203B41FA5}">
                      <a16:colId xmlns:a16="http://schemas.microsoft.com/office/drawing/2014/main" val="3917842697"/>
                    </a:ext>
                  </a:extLst>
                </a:gridCol>
                <a:gridCol w="1655191">
                  <a:extLst>
                    <a:ext uri="{9D8B030D-6E8A-4147-A177-3AD203B41FA5}">
                      <a16:colId xmlns:a16="http://schemas.microsoft.com/office/drawing/2014/main" val="24354147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5841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Hans-on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ISOLDE - PSB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PSB - CLEAR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CLEAR - ISOLDE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572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Visit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ISOLDE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PSB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274305"/>
                  </a:ext>
                </a:extLst>
              </a:tr>
            </a:tbl>
          </a:graphicData>
        </a:graphic>
      </p:graphicFrame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DC301D-C28E-234F-4A3F-ACA1EB84E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131D33-AAAB-2548-15C9-5B26043B05C0}"/>
              </a:ext>
            </a:extLst>
          </p:cNvPr>
          <p:cNvSpPr txBox="1"/>
          <p:nvPr/>
        </p:nvSpPr>
        <p:spPr>
          <a:xfrm>
            <a:off x="6348930" y="4094018"/>
            <a:ext cx="1413162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40FF"/>
                </a:solidFill>
              </a:rPr>
              <a:t>??Colliders/LHC?? - Ilias</a:t>
            </a:r>
          </a:p>
        </p:txBody>
      </p:sp>
    </p:spTree>
    <p:extLst>
      <p:ext uri="{BB962C8B-B14F-4D97-AF65-F5344CB8AC3E}">
        <p14:creationId xmlns:p14="http://schemas.microsoft.com/office/powerpoint/2010/main" val="2650090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D0CBC-EC83-1D57-A4BA-FC0FF8F4D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ATSOA 2025 @ CERN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36B79-DCF2-6A1E-CCE0-0E65B57BA9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rgbClr val="C00000"/>
                </a:solidFill>
              </a:rPr>
              <a:t>Timeline</a:t>
            </a:r>
          </a:p>
          <a:p>
            <a:pPr lvl="1"/>
            <a:endParaRPr lang="en-US" dirty="0"/>
          </a:p>
          <a:p>
            <a:r>
              <a:rPr lang="en-US" dirty="0"/>
              <a:t>Registration deadline – </a:t>
            </a:r>
            <a:r>
              <a:rPr lang="en-US" b="1" dirty="0">
                <a:solidFill>
                  <a:srgbClr val="FF0000"/>
                </a:solidFill>
              </a:rPr>
              <a:t>January 31, 2025</a:t>
            </a:r>
            <a:endParaRPr lang="en-US" dirty="0"/>
          </a:p>
          <a:p>
            <a:r>
              <a:rPr lang="en-US" dirty="0"/>
              <a:t>Candidate review – evaluation – 1-7/02</a:t>
            </a:r>
          </a:p>
          <a:p>
            <a:pPr lvl="1"/>
            <a:r>
              <a:rPr lang="en-US" dirty="0"/>
              <a:t>Meeting to conclude on the candidates : </a:t>
            </a:r>
            <a:r>
              <a:rPr lang="en-US" b="1" dirty="0">
                <a:solidFill>
                  <a:srgbClr val="FF0000"/>
                </a:solidFill>
              </a:rPr>
              <a:t>Monday February 10 @ 14h00PM </a:t>
            </a:r>
          </a:p>
          <a:p>
            <a:r>
              <a:rPr lang="en-US" dirty="0"/>
              <a:t>Candidates confirm and register –</a:t>
            </a:r>
            <a:r>
              <a:rPr lang="en-US" b="1" dirty="0">
                <a:solidFill>
                  <a:srgbClr val="FF0000"/>
                </a:solidFill>
              </a:rPr>
              <a:t> February 28, 2025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EF36A5-6229-7796-8B71-DA6586A9A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ATSOA25 - 16.12.2024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29DBEA-38C9-7A78-AA64-A6D1C4641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6CFDC2-D45A-0A1B-EA72-7F9DE50D2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53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16E15-5022-ABF5-086B-AC6DED121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ATSOA 2025 @ CERN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FB810-DF18-B89F-03D4-A31351B4D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ATSOA25 - 16.12.2024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BD27CA-D659-6B4A-9CE2-530804965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40C63F-095D-7B14-AC91-7707D0281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7</a:t>
            </a:fld>
            <a:endParaRPr lang="en-US"/>
          </a:p>
        </p:txBody>
      </p:sp>
      <p:pic>
        <p:nvPicPr>
          <p:cNvPr id="1028" name="Picture 4" descr="Merry Christmas Happy New Year Clipart Images - Free Download on Freepik">
            <a:extLst>
              <a:ext uri="{FF2B5EF4-FFF2-40B4-BE49-F238E27FC236}">
                <a16:creationId xmlns:a16="http://schemas.microsoft.com/office/drawing/2014/main" id="{9648147D-626F-20B7-A33B-54669FAADA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220" y="1115255"/>
            <a:ext cx="4298174" cy="5144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appy New Year 2025 Vector Art, Icons, and Graphics for Free Download">
            <a:extLst>
              <a:ext uri="{FF2B5EF4-FFF2-40B4-BE49-F238E27FC236}">
                <a16:creationId xmlns:a16="http://schemas.microsoft.com/office/drawing/2014/main" id="{D87DAB2E-819C-C5A8-3660-CFA7D8A776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073400"/>
            <a:ext cx="5198268" cy="3465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277EAC0-8868-2080-7204-4903E65FAF82}"/>
              </a:ext>
            </a:extLst>
          </p:cNvPr>
          <p:cNvSpPr/>
          <p:nvPr/>
        </p:nvSpPr>
        <p:spPr>
          <a:xfrm>
            <a:off x="5651109" y="2890837"/>
            <a:ext cx="5782055" cy="217136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prstMaterial="matte">
              <a:bevelB w="31750"/>
              <a:extrusionClr>
                <a:srgbClr val="FFFF00"/>
              </a:extrusionClr>
            </a:sp3d>
          </a:bodyPr>
          <a:lstStyle/>
          <a:p>
            <a:pPr algn="ctr"/>
            <a:r>
              <a:rPr lang="en-GB" sz="2400" b="1" dirty="0">
                <a:ln w="22225">
                  <a:noFill/>
                  <a:prstDash val="solid"/>
                </a:ln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Zapfino" panose="03030300040707070C03" pitchFamily="66" charset="77"/>
              </a:rPr>
              <a:t>My best wishes for a </a:t>
            </a:r>
          </a:p>
          <a:p>
            <a:pPr algn="ctr"/>
            <a:r>
              <a:rPr lang="en-GB" sz="2400" b="1" dirty="0">
                <a:ln w="22225">
                  <a:noFill/>
                  <a:prstDash val="solid"/>
                </a:ln>
                <a:solidFill>
                  <a:srgbClr val="C00000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Zapfino" panose="03030300040707070C03" pitchFamily="66" charset="77"/>
              </a:rPr>
              <a:t>Healthy, Happy and Creative </a:t>
            </a:r>
          </a:p>
        </p:txBody>
      </p:sp>
    </p:spTree>
    <p:extLst>
      <p:ext uri="{BB962C8B-B14F-4D97-AF65-F5344CB8AC3E}">
        <p14:creationId xmlns:p14="http://schemas.microsoft.com/office/powerpoint/2010/main" val="1016150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eEURO-LABS slides template" id="{165C0414-2228-D547-B79C-CF93489BACAA}" vid="{EEBA0229-1CCD-3846-A404-A6B2C71BB51D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eEURO-LABS slides template" id="{165C0414-2228-D547-B79C-CF93489BACAA}" vid="{41B82488-C37E-BB42-8359-53AE468779F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11820</TotalTime>
  <Words>435</Words>
  <Application>Microsoft Macintosh PowerPoint</Application>
  <PresentationFormat>Widescreen</PresentationFormat>
  <Paragraphs>124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Arial Rounded MT Bold</vt:lpstr>
      <vt:lpstr>Calibri</vt:lpstr>
      <vt:lpstr>Calibri Light</vt:lpstr>
      <vt:lpstr>Wingdings</vt:lpstr>
      <vt:lpstr>Zapfino</vt:lpstr>
      <vt:lpstr>Office Theme</vt:lpstr>
      <vt:lpstr>Custom Design</vt:lpstr>
      <vt:lpstr>Advanced Training School on Operation of Accelerators CERN, 16-22 June 2025</vt:lpstr>
      <vt:lpstr>ATSOA 2025 @ CERN </vt:lpstr>
      <vt:lpstr>ATSOA 2025 @ CERN </vt:lpstr>
      <vt:lpstr>ATSOA 2025 @ CERN </vt:lpstr>
      <vt:lpstr>The Program</vt:lpstr>
      <vt:lpstr>ATSOA 2025 @ CERN </vt:lpstr>
      <vt:lpstr>ATSOA 2025 @ CERN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Ilias Efthymiopoulos</dc:creator>
  <cp:lastModifiedBy>Ilias Efthymiopoulos</cp:lastModifiedBy>
  <cp:revision>98</cp:revision>
  <dcterms:created xsi:type="dcterms:W3CDTF">2022-10-01T09:49:21Z</dcterms:created>
  <dcterms:modified xsi:type="dcterms:W3CDTF">2024-12-16T09:10:21Z</dcterms:modified>
</cp:coreProperties>
</file>