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8">
  <p:sldMasterIdLst>
    <p:sldMasterId id="2147483664" r:id="rId1"/>
    <p:sldMasterId id="2147483648" r:id="rId2"/>
  </p:sldMasterIdLst>
  <p:notesMasterIdLst>
    <p:notesMasterId r:id="rId39"/>
  </p:notesMasterIdLst>
  <p:handoutMasterIdLst>
    <p:handoutMasterId r:id="rId40"/>
  </p:handoutMasterIdLst>
  <p:sldIdLst>
    <p:sldId id="256" r:id="rId3"/>
    <p:sldId id="412" r:id="rId4"/>
    <p:sldId id="494" r:id="rId5"/>
    <p:sldId id="456" r:id="rId6"/>
    <p:sldId id="457" r:id="rId7"/>
    <p:sldId id="473" r:id="rId8"/>
    <p:sldId id="482" r:id="rId9"/>
    <p:sldId id="495" r:id="rId10"/>
    <p:sldId id="463" r:id="rId11"/>
    <p:sldId id="479" r:id="rId12"/>
    <p:sldId id="480" r:id="rId13"/>
    <p:sldId id="481" r:id="rId14"/>
    <p:sldId id="496" r:id="rId15"/>
    <p:sldId id="434" r:id="rId16"/>
    <p:sldId id="413" r:id="rId17"/>
    <p:sldId id="419" r:id="rId18"/>
    <p:sldId id="493" r:id="rId19"/>
    <p:sldId id="497" r:id="rId20"/>
    <p:sldId id="485" r:id="rId21"/>
    <p:sldId id="486" r:id="rId22"/>
    <p:sldId id="461" r:id="rId23"/>
    <p:sldId id="438" r:id="rId24"/>
    <p:sldId id="489" r:id="rId25"/>
    <p:sldId id="499" r:id="rId26"/>
    <p:sldId id="500" r:id="rId27"/>
    <p:sldId id="501" r:id="rId28"/>
    <p:sldId id="502" r:id="rId29"/>
    <p:sldId id="498" r:id="rId30"/>
    <p:sldId id="503" r:id="rId31"/>
    <p:sldId id="487" r:id="rId32"/>
    <p:sldId id="488" r:id="rId33"/>
    <p:sldId id="472" r:id="rId34"/>
    <p:sldId id="449" r:id="rId35"/>
    <p:sldId id="414" r:id="rId36"/>
    <p:sldId id="416" r:id="rId37"/>
    <p:sldId id="423" r:id="rId3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0EBE44"/>
    <a:srgbClr val="BEFAD1"/>
    <a:srgbClr val="004EEA"/>
    <a:srgbClr val="78D6B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44" autoAdjust="0"/>
    <p:restoredTop sz="92395" autoAdjust="0"/>
  </p:normalViewPr>
  <p:slideViewPr>
    <p:cSldViewPr snapToGrid="0">
      <p:cViewPr varScale="1">
        <p:scale>
          <a:sx n="88" d="100"/>
          <a:sy n="88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367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00" cy="496967"/>
          </a:xfrm>
          <a:prstGeom prst="rect">
            <a:avLst/>
          </a:prstGeom>
        </p:spPr>
        <p:txBody>
          <a:bodyPr vert="horz" lIns="91397" tIns="45699" rIns="91397" bIns="4569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397" tIns="45699" rIns="91397" bIns="45699" rtlCol="0"/>
          <a:lstStyle>
            <a:lvl1pPr algn="r">
              <a:defRPr sz="1200"/>
            </a:lvl1pPr>
          </a:lstStyle>
          <a:p>
            <a:fld id="{02E37318-7E5C-4219-B18F-B7E3F7EE4C5E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9672"/>
            <a:ext cx="2946400" cy="496966"/>
          </a:xfrm>
          <a:prstGeom prst="rect">
            <a:avLst/>
          </a:prstGeom>
        </p:spPr>
        <p:txBody>
          <a:bodyPr vert="horz" lIns="91397" tIns="45699" rIns="91397" bIns="4569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672"/>
            <a:ext cx="2946400" cy="496966"/>
          </a:xfrm>
          <a:prstGeom prst="rect">
            <a:avLst/>
          </a:prstGeom>
        </p:spPr>
        <p:txBody>
          <a:bodyPr vert="horz" lIns="91397" tIns="45699" rIns="91397" bIns="45699" rtlCol="0" anchor="b"/>
          <a:lstStyle>
            <a:lvl1pPr algn="r">
              <a:defRPr sz="1200"/>
            </a:lvl1pPr>
          </a:lstStyle>
          <a:p>
            <a:fld id="{8A42DC9B-40E1-4F9F-8D0F-1DED065CED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3"/>
            <a:ext cx="2945659" cy="496410"/>
          </a:xfrm>
          <a:prstGeom prst="rect">
            <a:avLst/>
          </a:prstGeom>
        </p:spPr>
        <p:txBody>
          <a:bodyPr vert="horz" lIns="92147" tIns="46074" rIns="92147" bIns="4607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3"/>
            <a:ext cx="2945659" cy="496410"/>
          </a:xfrm>
          <a:prstGeom prst="rect">
            <a:avLst/>
          </a:prstGeom>
        </p:spPr>
        <p:txBody>
          <a:bodyPr vert="horz" lIns="92147" tIns="46074" rIns="92147" bIns="46074" rtlCol="0"/>
          <a:lstStyle>
            <a:lvl1pPr algn="r">
              <a:defRPr sz="1200"/>
            </a:lvl1pPr>
          </a:lstStyle>
          <a:p>
            <a:fld id="{F5D40B43-ED58-41C9-BA81-8D933DA11BE5}" type="datetimeFigureOut">
              <a:rPr lang="en-US" smtClean="0"/>
              <a:pPr/>
              <a:t>8/19/2011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47" tIns="46074" rIns="92147" bIns="4607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2"/>
          </a:xfrm>
          <a:prstGeom prst="rect">
            <a:avLst/>
          </a:prstGeom>
        </p:spPr>
        <p:txBody>
          <a:bodyPr vert="horz" lIns="92147" tIns="46074" rIns="92147" bIns="4607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30093"/>
            <a:ext cx="2945659" cy="496410"/>
          </a:xfrm>
          <a:prstGeom prst="rect">
            <a:avLst/>
          </a:prstGeom>
        </p:spPr>
        <p:txBody>
          <a:bodyPr vert="horz" lIns="92147" tIns="46074" rIns="92147" bIns="4607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30093"/>
            <a:ext cx="2945659" cy="496410"/>
          </a:xfrm>
          <a:prstGeom prst="rect">
            <a:avLst/>
          </a:prstGeom>
        </p:spPr>
        <p:txBody>
          <a:bodyPr vert="horz" lIns="92147" tIns="46074" rIns="92147" bIns="46074" rtlCol="0" anchor="b"/>
          <a:lstStyle>
            <a:lvl1pPr algn="r">
              <a:defRPr sz="1200"/>
            </a:lvl1pPr>
          </a:lstStyle>
          <a:p>
            <a:fld id="{B2C8E8F8-9E14-4B1C-A206-FFAF434B47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C8E8F8-9E14-4B1C-A206-FFAF434B4754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CA943A0-2C2F-4C14-A191-C17F60452C34}" type="slidenum">
              <a:rPr lang="en-US"/>
              <a:pPr/>
              <a:t>‹#›</a:t>
            </a:fld>
            <a:endParaRPr lang="en-US" sz="14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fld id="{22CCDC2F-4223-433C-A3A8-C35EFD14A409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7" descr="banner-bleu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 userDrawn="1"/>
        </p:nvSpPr>
        <p:spPr>
          <a:xfrm>
            <a:off x="0" y="6449817"/>
            <a:ext cx="22028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Electron cloud</a:t>
            </a:r>
            <a:r>
              <a:rPr lang="en-GB" sz="1000" i="1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report, CMAC 22 Aug’11</a:t>
            </a:r>
            <a:br>
              <a:rPr lang="en-GB" sz="1000" i="1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GB" sz="1000" i="1" baseline="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by José Miguel JIMENEZ</a:t>
            </a:r>
            <a:endParaRPr lang="en-GB" sz="10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GB"/>
          </a:p>
        </p:txBody>
      </p:sp>
      <p:sp>
        <p:nvSpPr>
          <p:cNvPr id="25604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GB"/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C72E8130-789C-45BB-809F-80708AB886FA}" type="slidenum">
              <a:rPr lang="en-US"/>
              <a:pPr/>
              <a:t>‹#›</a:t>
            </a:fld>
            <a:endParaRPr lang="en-US" sz="1400"/>
          </a:p>
        </p:txBody>
      </p:sp>
      <p:pic>
        <p:nvPicPr>
          <p:cNvPr id="1030" name="Picture 6" descr="Blue-bann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10 March 2009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err="1" smtClean="0"/>
              <a:t>Frédérick</a:t>
            </a:r>
            <a:r>
              <a:rPr lang="en-US" dirty="0" smtClean="0"/>
              <a:t> Bordry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CCDC2F-4223-433C-A3A8-C35EFD14A40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rgbClr val="0070C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0.png"/><Relationship Id="rId4" Type="http://schemas.openxmlformats.org/officeDocument/2006/relationships/oleObject" Target="../embeddings/oleObject1.bin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762000" y="2743200"/>
            <a:ext cx="7772400" cy="2438400"/>
          </a:xfrm>
          <a:prstGeom prst="rect">
            <a:avLst/>
          </a:prstGeom>
        </p:spPr>
        <p:txBody>
          <a:bodyPr/>
          <a:lstStyle/>
          <a:p>
            <a:r>
              <a:rPr lang="en-US" b="1" dirty="0" smtClean="0">
                <a:solidFill>
                  <a:schemeClr val="accent2"/>
                </a:solidFill>
              </a:rPr>
              <a:t>Electron cloud report </a:t>
            </a:r>
            <a:br>
              <a:rPr lang="en-US" b="1" dirty="0" smtClean="0">
                <a:solidFill>
                  <a:schemeClr val="accent2"/>
                </a:solidFill>
              </a:rPr>
            </a:br>
            <a:r>
              <a:rPr lang="en-US" sz="3200" b="1" dirty="0" smtClean="0">
                <a:solidFill>
                  <a:schemeClr val="accent2"/>
                </a:solidFill>
              </a:rPr>
              <a:t/>
            </a:r>
            <a:br>
              <a:rPr lang="en-US" sz="3200" b="1" dirty="0" smtClean="0">
                <a:solidFill>
                  <a:schemeClr val="accent2"/>
                </a:solidFill>
              </a:rPr>
            </a:br>
            <a:r>
              <a:rPr lang="en-US" sz="3200" b="1" dirty="0" smtClean="0">
                <a:solidFill>
                  <a:schemeClr val="accent2"/>
                </a:solidFill>
              </a:rPr>
              <a:t>22</a:t>
            </a:r>
            <a:r>
              <a:rPr lang="en-US" sz="3200" b="1" baseline="30000" dirty="0" smtClean="0">
                <a:solidFill>
                  <a:schemeClr val="accent2"/>
                </a:solidFill>
              </a:rPr>
              <a:t>nd</a:t>
            </a:r>
            <a:r>
              <a:rPr lang="en-US" sz="3200" b="1" dirty="0" smtClean="0">
                <a:solidFill>
                  <a:schemeClr val="accent2"/>
                </a:solidFill>
              </a:rPr>
              <a:t> </a:t>
            </a:r>
            <a:r>
              <a:rPr lang="en-US" sz="2400" b="1" dirty="0" smtClean="0">
                <a:solidFill>
                  <a:schemeClr val="accent2"/>
                </a:solidFill>
              </a:rPr>
              <a:t>August 2011</a:t>
            </a:r>
            <a:br>
              <a:rPr lang="en-US" sz="2400" b="1" dirty="0" smtClean="0">
                <a:solidFill>
                  <a:schemeClr val="accent2"/>
                </a:solidFill>
              </a:rPr>
            </a:br>
            <a:r>
              <a:rPr lang="en-US" sz="2400" b="1" i="1" dirty="0" smtClean="0">
                <a:solidFill>
                  <a:schemeClr val="accent2"/>
                </a:solidFill>
              </a:rPr>
              <a:t>J.M. Jimenez</a:t>
            </a:r>
            <a:r>
              <a:rPr lang="en-US" sz="2400" b="1" dirty="0" smtClean="0">
                <a:solidFill>
                  <a:schemeClr val="accent2"/>
                </a:solidFill>
              </a:rPr>
              <a:t/>
            </a:r>
            <a:br>
              <a:rPr lang="en-US" sz="2400" b="1" dirty="0" smtClean="0">
                <a:solidFill>
                  <a:schemeClr val="accent2"/>
                </a:solidFill>
              </a:rPr>
            </a:br>
            <a:r>
              <a:rPr lang="en-US" sz="2400" b="1" dirty="0" smtClean="0">
                <a:solidFill>
                  <a:schemeClr val="accent2"/>
                </a:solidFill>
              </a:rPr>
              <a:t/>
            </a:r>
            <a:br>
              <a:rPr lang="en-US" sz="2400" b="1" dirty="0" smtClean="0">
                <a:solidFill>
                  <a:schemeClr val="accent2"/>
                </a:solidFill>
              </a:rPr>
            </a:br>
            <a:r>
              <a:rPr lang="en-US" sz="2000" b="1" i="1" dirty="0" smtClean="0">
                <a:solidFill>
                  <a:schemeClr val="accent2"/>
                </a:solidFill>
              </a:rPr>
              <a:t>with contributions from G. Arduini, V. Baglin, </a:t>
            </a:r>
            <a:br>
              <a:rPr lang="en-US" sz="2000" b="1" i="1" dirty="0" smtClean="0">
                <a:solidFill>
                  <a:schemeClr val="accent2"/>
                </a:solidFill>
              </a:rPr>
            </a:br>
            <a:r>
              <a:rPr lang="en-US" sz="2000" b="1" i="1" dirty="0" smtClean="0">
                <a:solidFill>
                  <a:schemeClr val="accent2"/>
                </a:solidFill>
              </a:rPr>
              <a:t>S. Claudet, E. Metral and F. Zimmerman</a:t>
            </a:r>
            <a:endParaRPr lang="en-US" b="1" i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Scrubbing run (2/4)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1400" dirty="0" smtClean="0"/>
          </a:p>
          <a:p>
            <a:pPr marL="174625" lvl="0" indent="-174625">
              <a:buFont typeface="Arial" pitchFamily="34" charset="0"/>
              <a:buChar char="•"/>
            </a:pPr>
            <a:r>
              <a:rPr lang="en-GB" sz="2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The decrease results simultaneously from the decrease of the electron cloud activity (</a:t>
            </a:r>
            <a:r>
              <a:rPr lang="en-GB" sz="2200" dirty="0" smtClean="0">
                <a:solidFill>
                  <a:srgbClr val="0000FF"/>
                </a:solidFill>
                <a:latin typeface="Symbol" pitchFamily="18" charset="2"/>
                <a:cs typeface="Arial" pitchFamily="34" charset="0"/>
              </a:rPr>
              <a:t>d</a:t>
            </a:r>
            <a:r>
              <a:rPr lang="en-GB" sz="2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Wingdings"/>
              </a:rPr>
              <a:t></a:t>
            </a:r>
            <a:r>
              <a:rPr lang="en-GB" sz="2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 and to the vacuum cleaning (</a:t>
            </a:r>
            <a:r>
              <a:rPr lang="en-GB" sz="2200" dirty="0" smtClean="0">
                <a:solidFill>
                  <a:srgbClr val="0000FF"/>
                </a:solidFill>
                <a:latin typeface="Symbol" pitchFamily="18" charset="2"/>
                <a:cs typeface="Arial" pitchFamily="34" charset="0"/>
              </a:rPr>
              <a:t>h</a:t>
            </a:r>
            <a:r>
              <a:rPr lang="en-GB" sz="2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  <a:sym typeface="Wingdings"/>
              </a:rPr>
              <a:t></a:t>
            </a:r>
            <a:r>
              <a:rPr lang="en-GB" sz="22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sz="2400" dirty="0" smtClean="0">
              <a:solidFill>
                <a:srgbClr val="0000FF"/>
              </a:solidFill>
            </a:endParaRPr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01" y="2362201"/>
            <a:ext cx="6098448" cy="4116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6"/>
          <p:cNvSpPr txBox="1"/>
          <p:nvPr/>
        </p:nvSpPr>
        <p:spPr>
          <a:xfrm>
            <a:off x="6193971" y="2394857"/>
            <a:ext cx="280838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Today, LHC runs with 1380 bunches and pressure rise stay in the 10</a:t>
            </a:r>
            <a:r>
              <a:rPr lang="en-GB" baseline="30000" dirty="0" smtClean="0"/>
              <a:t>-8</a:t>
            </a:r>
            <a:r>
              <a:rPr lang="en-GB" dirty="0" smtClean="0"/>
              <a:t> mbar range...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More than 3 orders of magnitude below with </a:t>
            </a:r>
            <a:br>
              <a:rPr lang="en-GB" dirty="0" smtClean="0"/>
            </a:br>
            <a:r>
              <a:rPr lang="en-GB" dirty="0" smtClean="0"/>
              <a:t>1380 bunches as compared to runs with 588 b (April)!</a:t>
            </a:r>
          </a:p>
          <a:p>
            <a:endParaRPr lang="en-GB" dirty="0" smtClean="0"/>
          </a:p>
          <a:p>
            <a:r>
              <a:rPr lang="en-GB" dirty="0" smtClean="0"/>
              <a:t>No electron cloud in arcs (50 ns bunch spacing) and in NEG coated beampipes, as expected.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Scrubbing run (3/4)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1400" dirty="0" smtClean="0"/>
          </a:p>
          <a:p>
            <a:pPr marL="174625" indent="-174625">
              <a:buFont typeface="Arial" pitchFamily="34" charset="0"/>
              <a:buChar char="•"/>
            </a:pPr>
            <a:r>
              <a:rPr lang="en-GB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Decrease </a:t>
            </a:r>
            <a:r>
              <a:rPr lang="en-GB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of </a:t>
            </a:r>
            <a:r>
              <a:rPr lang="en-GB" sz="2400" dirty="0" smtClean="0">
                <a:solidFill>
                  <a:srgbClr val="0000FF"/>
                </a:solidFill>
                <a:latin typeface="Symbol" pitchFamily="18" charset="2"/>
                <a:cs typeface="Arial" pitchFamily="34" charset="0"/>
              </a:rPr>
              <a:t>d</a:t>
            </a:r>
            <a:r>
              <a:rPr lang="en-GB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GB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and </a:t>
            </a:r>
            <a:r>
              <a:rPr lang="en-GB" sz="2400" dirty="0" smtClean="0">
                <a:solidFill>
                  <a:srgbClr val="0000FF"/>
                </a:solidFill>
                <a:latin typeface="Symbol" pitchFamily="18" charset="2"/>
                <a:cs typeface="Arial" pitchFamily="34" charset="0"/>
              </a:rPr>
              <a:t>h</a:t>
            </a:r>
            <a:r>
              <a:rPr lang="en-GB" sz="2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as a function of dose</a:t>
            </a:r>
            <a:endParaRPr lang="en-US" sz="2400" dirty="0" smtClean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7056" y="1936909"/>
            <a:ext cx="7923274" cy="4557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Straight Arrow Connector 8"/>
          <p:cNvCxnSpPr/>
          <p:nvPr/>
        </p:nvCxnSpPr>
        <p:spPr bwMode="auto">
          <a:xfrm>
            <a:off x="5163946" y="4745220"/>
            <a:ext cx="3024336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15"/>
          <p:cNvSpPr txBox="1"/>
          <p:nvPr/>
        </p:nvSpPr>
        <p:spPr>
          <a:xfrm>
            <a:off x="6620643" y="1456188"/>
            <a:ext cx="2523357" cy="1026643"/>
          </a:xfrm>
          <a:prstGeom prst="rect">
            <a:avLst/>
          </a:prstGeom>
          <a:noFill/>
        </p:spPr>
        <p:txBody>
          <a:bodyPr wrap="square" lIns="102315" tIns="51157" rIns="102315" bIns="51157" rtlCol="0">
            <a:spAutoFit/>
          </a:bodyPr>
          <a:lstStyle/>
          <a:p>
            <a:pPr>
              <a:buClr>
                <a:srgbClr val="00CC99"/>
              </a:buClr>
            </a:pPr>
            <a:r>
              <a:rPr lang="en-GB" sz="1200" dirty="0" smtClean="0"/>
              <a:t>Assuming  20 </a:t>
            </a:r>
            <a:r>
              <a:rPr lang="en-GB" sz="1200" dirty="0" smtClean="0"/>
              <a:t>mW/m </a:t>
            </a:r>
            <a:r>
              <a:rPr lang="en-GB" sz="1200" dirty="0" smtClean="0"/>
              <a:t>induced heat load (10</a:t>
            </a:r>
            <a:r>
              <a:rPr lang="en-GB" sz="1200" baseline="30000" dirty="0" smtClean="0"/>
              <a:t>15</a:t>
            </a:r>
            <a:r>
              <a:rPr lang="en-GB" sz="1200" dirty="0" smtClean="0"/>
              <a:t> e-/m/s or 2 10</a:t>
            </a:r>
            <a:r>
              <a:rPr lang="en-GB" sz="1200" baseline="30000" dirty="0" smtClean="0"/>
              <a:t>16</a:t>
            </a:r>
            <a:r>
              <a:rPr lang="en-GB" sz="1200" dirty="0" smtClean="0"/>
              <a:t> e-/cm</a:t>
            </a:r>
            <a:r>
              <a:rPr lang="en-GB" sz="1200" baseline="30000" dirty="0" smtClean="0"/>
              <a:t>2</a:t>
            </a:r>
            <a:r>
              <a:rPr lang="en-GB" sz="1200" dirty="0" smtClean="0"/>
              <a:t>/h</a:t>
            </a:r>
            <a:r>
              <a:rPr lang="en-GB" sz="1200" dirty="0" smtClean="0"/>
              <a:t>). About 5 </a:t>
            </a:r>
            <a:r>
              <a:rPr lang="en-GB" sz="1200" dirty="0" smtClean="0"/>
              <a:t>10</a:t>
            </a:r>
            <a:r>
              <a:rPr lang="en-GB" sz="1200" baseline="30000" dirty="0" smtClean="0"/>
              <a:t>17</a:t>
            </a:r>
            <a:r>
              <a:rPr lang="en-GB" sz="1200" dirty="0" smtClean="0"/>
              <a:t> e-/</a:t>
            </a:r>
            <a:r>
              <a:rPr lang="en-GB" sz="1200" dirty="0" smtClean="0"/>
              <a:t>cm</a:t>
            </a:r>
            <a:r>
              <a:rPr lang="en-GB" sz="1200" baseline="30000" dirty="0" smtClean="0"/>
              <a:t>2</a:t>
            </a:r>
            <a:r>
              <a:rPr lang="en-GB" sz="1200" dirty="0" smtClean="0"/>
              <a:t> accumulated during the 15 h of </a:t>
            </a:r>
            <a:r>
              <a:rPr lang="en-GB" sz="1200" dirty="0" smtClean="0"/>
              <a:t>scrubbing </a:t>
            </a:r>
            <a:r>
              <a:rPr lang="en-GB" sz="1200" dirty="0" smtClean="0"/>
              <a:t>(</a:t>
            </a:r>
            <a:r>
              <a:rPr lang="en-GB" sz="1200" dirty="0" smtClean="0"/>
              <a:t>integrated beam time</a:t>
            </a:r>
            <a:r>
              <a:rPr lang="en-GB" sz="1200" dirty="0" smtClean="0"/>
              <a:t>)</a:t>
            </a:r>
            <a:endParaRPr lang="en-GB" sz="120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699450" y="1980452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2"/>
                </a:solidFill>
              </a:rPr>
              <a:t>One order of</a:t>
            </a:r>
          </a:p>
          <a:p>
            <a:pPr algn="ctr"/>
            <a:r>
              <a:rPr lang="en-US" sz="1600" b="1" dirty="0" smtClean="0">
                <a:solidFill>
                  <a:schemeClr val="accent2"/>
                </a:solidFill>
              </a:rPr>
              <a:t>Magnitude in pressures</a:t>
            </a:r>
            <a:endParaRPr lang="en-GB" sz="16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rot="5400000" flipH="1" flipV="1">
            <a:off x="1348316" y="3089036"/>
            <a:ext cx="863302" cy="79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13" name="TextBox 12"/>
          <p:cNvSpPr txBox="1"/>
          <p:nvPr/>
        </p:nvSpPr>
        <p:spPr>
          <a:xfrm>
            <a:off x="5235954" y="3737108"/>
            <a:ext cx="284035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00FF"/>
                </a:solidFill>
              </a:rPr>
              <a:t>Electron multiplication decreased from 2.2 down </a:t>
            </a:r>
            <a:r>
              <a:rPr lang="en-GB" sz="1600" b="1" dirty="0" smtClean="0">
                <a:solidFill>
                  <a:srgbClr val="0000FF"/>
                </a:solidFill>
              </a:rPr>
              <a:t/>
            </a:r>
            <a:br>
              <a:rPr lang="en-GB" sz="1600" b="1" dirty="0" smtClean="0">
                <a:solidFill>
                  <a:srgbClr val="0000FF"/>
                </a:solidFill>
              </a:rPr>
            </a:br>
            <a:r>
              <a:rPr lang="en-GB" sz="1600" b="1" dirty="0" smtClean="0">
                <a:solidFill>
                  <a:srgbClr val="0000FF"/>
                </a:solidFill>
              </a:rPr>
              <a:t>to </a:t>
            </a:r>
            <a:r>
              <a:rPr lang="en-GB" sz="1600" b="1" dirty="0" smtClean="0">
                <a:solidFill>
                  <a:srgbClr val="0000FF"/>
                </a:solidFill>
              </a:rPr>
              <a:t>1.6</a:t>
            </a:r>
            <a:endParaRPr lang="en-GB" sz="1600" b="1" dirty="0">
              <a:solidFill>
                <a:srgbClr val="0000FF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 rot="5400000" flipH="1" flipV="1">
            <a:off x="3758599" y="4780827"/>
            <a:ext cx="2521074" cy="1588"/>
          </a:xfrm>
          <a:prstGeom prst="straightConnector1">
            <a:avLst/>
          </a:prstGeom>
          <a:ln w="38100">
            <a:solidFill>
              <a:srgbClr val="A35A0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>
            <a:off x="1491538" y="3521084"/>
            <a:ext cx="3456384" cy="1588"/>
          </a:xfrm>
          <a:prstGeom prst="straightConnector1">
            <a:avLst/>
          </a:prstGeom>
          <a:ln w="38100">
            <a:solidFill>
              <a:srgbClr val="A35A0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5400000" flipH="1" flipV="1">
            <a:off x="4443866" y="5393292"/>
            <a:ext cx="1296144" cy="1588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Scrubbing run (4/4)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1400" dirty="0" smtClean="0"/>
          </a:p>
          <a:p>
            <a:pPr marL="174625" indent="-174625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Limits of the Scrubbing run</a:t>
            </a:r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2000" dirty="0" smtClean="0"/>
              <a:t>A </a:t>
            </a:r>
            <a:r>
              <a:rPr lang="en-US" sz="2000" dirty="0" smtClean="0"/>
              <a:t>log conditioning can be observed (as expected)</a:t>
            </a:r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2000" dirty="0" smtClean="0"/>
              <a:t>Runs above the scrubbing threshold induce pressure rise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667000"/>
            <a:ext cx="6792686" cy="3766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6096000" y="3810000"/>
            <a:ext cx="762000" cy="1676400"/>
          </a:xfrm>
          <a:prstGeom prst="roundRect">
            <a:avLst/>
          </a:prstGeom>
          <a:noFill/>
          <a:ln>
            <a:solidFill>
              <a:srgbClr val="0000FF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50 ns beams in Physics</a:t>
            </a:r>
            <a:endParaRPr lang="en-US" sz="28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50 ns beams in Physics (1/4)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1400" dirty="0" smtClean="0"/>
          </a:p>
          <a:p>
            <a:r>
              <a:rPr lang="en-US" sz="2400" dirty="0" smtClean="0"/>
              <a:t>- ATLAS zone (1/2)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2057400"/>
            <a:ext cx="9000000" cy="444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Up Arrow 6"/>
          <p:cNvSpPr/>
          <p:nvPr/>
        </p:nvSpPr>
        <p:spPr>
          <a:xfrm>
            <a:off x="4648200" y="3429000"/>
            <a:ext cx="152400" cy="2286000"/>
          </a:xfrm>
          <a:prstGeom prst="upArrow">
            <a:avLst/>
          </a:prstGeom>
          <a:solidFill>
            <a:schemeClr val="accent3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4267200" y="6062246"/>
            <a:ext cx="2190280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ATLAS central beampipe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5774071" y="3962400"/>
            <a:ext cx="1922129" cy="830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Fast conditioning</a:t>
            </a:r>
            <a:br>
              <a:rPr lang="en-GB" sz="1600" dirty="0" smtClean="0"/>
            </a:br>
            <a:r>
              <a:rPr lang="en-GB" sz="1600" dirty="0" smtClean="0"/>
              <a:t>after injecting higher</a:t>
            </a:r>
            <a:br>
              <a:rPr lang="en-GB" sz="1600" dirty="0" smtClean="0"/>
            </a:br>
            <a:r>
              <a:rPr lang="en-GB" sz="1600" dirty="0" smtClean="0"/>
              <a:t>bunch population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5867400" y="5257800"/>
            <a:ext cx="1306768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dirty="0" smtClean="0"/>
              <a:t>1.3 10</a:t>
            </a:r>
            <a:r>
              <a:rPr lang="en-GB" baseline="30000" dirty="0" smtClean="0"/>
              <a:t>11</a:t>
            </a:r>
            <a:r>
              <a:rPr lang="en-GB" dirty="0" smtClean="0"/>
              <a:t> p/b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4593770"/>
            <a:ext cx="465192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10</a:t>
            </a:r>
            <a:r>
              <a:rPr lang="en-GB" sz="1400" baseline="30000" dirty="0" smtClean="0"/>
              <a:t>-9</a:t>
            </a:r>
            <a:endParaRPr lang="en-GB" sz="14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50 ns </a:t>
            </a:r>
            <a:r>
              <a:rPr lang="en-US" sz="2800" b="1" dirty="0" smtClean="0">
                <a:solidFill>
                  <a:srgbClr val="C00000"/>
                </a:solidFill>
              </a:rPr>
              <a:t>beams </a:t>
            </a:r>
            <a:r>
              <a:rPr lang="en-US" sz="2800" b="1" dirty="0" smtClean="0">
                <a:solidFill>
                  <a:srgbClr val="C00000"/>
                </a:solidFill>
              </a:rPr>
              <a:t>in </a:t>
            </a:r>
            <a:r>
              <a:rPr lang="en-US" sz="2800" b="1" dirty="0" smtClean="0">
                <a:solidFill>
                  <a:srgbClr val="C00000"/>
                </a:solidFill>
              </a:rPr>
              <a:t>Physics (2/4)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1400" dirty="0" smtClean="0"/>
          </a:p>
          <a:p>
            <a:r>
              <a:rPr lang="en-US" sz="2400" dirty="0" smtClean="0"/>
              <a:t>- ATLAS zone (2/2)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2057400"/>
            <a:ext cx="9000000" cy="445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Down Arrow 7"/>
          <p:cNvSpPr/>
          <p:nvPr/>
        </p:nvSpPr>
        <p:spPr>
          <a:xfrm rot="10800000">
            <a:off x="4724400" y="3429000"/>
            <a:ext cx="152400" cy="2133600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4343400" y="5943600"/>
            <a:ext cx="3463962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Stimulated desorption: nuclear cascade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76200" y="5376446"/>
            <a:ext cx="4525278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600" dirty="0" smtClean="0"/>
              <a:t>Stimulated desorption: </a:t>
            </a:r>
            <a:r>
              <a:rPr lang="en-GB" sz="1600" dirty="0" smtClean="0">
                <a:solidFill>
                  <a:srgbClr val="FF0000"/>
                </a:solidFill>
              </a:rPr>
              <a:t>electron cloud </a:t>
            </a:r>
            <a:r>
              <a:rPr lang="en-GB" sz="1600" dirty="0" smtClean="0"/>
              <a:t>/ </a:t>
            </a: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beam losses</a:t>
            </a:r>
            <a:endParaRPr lang="en-GB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16200000" flipV="1">
            <a:off x="2171700" y="4991100"/>
            <a:ext cx="838200" cy="152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10800000">
            <a:off x="3048000" y="5257800"/>
            <a:ext cx="685800" cy="228600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0" y="4495795"/>
            <a:ext cx="465192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10</a:t>
            </a:r>
            <a:r>
              <a:rPr lang="en-GB" sz="1400" baseline="30000" dirty="0" smtClean="0"/>
              <a:t>-9</a:t>
            </a:r>
            <a:endParaRPr lang="en-GB" sz="14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50 ns </a:t>
            </a:r>
            <a:r>
              <a:rPr lang="en-US" sz="2800" b="1" dirty="0" smtClean="0">
                <a:solidFill>
                  <a:srgbClr val="C00000"/>
                </a:solidFill>
              </a:rPr>
              <a:t>beams </a:t>
            </a:r>
            <a:r>
              <a:rPr lang="en-US" sz="2800" b="1" dirty="0" smtClean="0">
                <a:solidFill>
                  <a:srgbClr val="C00000"/>
                </a:solidFill>
              </a:rPr>
              <a:t>in </a:t>
            </a:r>
            <a:r>
              <a:rPr lang="en-US" sz="2800" b="1" dirty="0" smtClean="0">
                <a:solidFill>
                  <a:srgbClr val="C00000"/>
                </a:solidFill>
              </a:rPr>
              <a:t>Physics (3/4)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1400" dirty="0" smtClean="0"/>
          </a:p>
          <a:p>
            <a:r>
              <a:rPr lang="en-US" sz="2400" dirty="0" smtClean="0"/>
              <a:t>- Alice</a:t>
            </a:r>
          </a:p>
        </p:txBody>
      </p:sp>
      <p:pic>
        <p:nvPicPr>
          <p:cNvPr id="8499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00" y="2057400"/>
            <a:ext cx="9000000" cy="4503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029200" y="4267200"/>
            <a:ext cx="2362200" cy="9541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Pressure rise dominated by beam losses and thermal stimulated desorption from injection collimators</a:t>
            </a:r>
            <a:endParaRPr lang="en-GB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4724399"/>
            <a:ext cx="465192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10</a:t>
            </a:r>
            <a:r>
              <a:rPr lang="en-GB" sz="1400" baseline="30000" dirty="0" smtClean="0"/>
              <a:t>-8</a:t>
            </a:r>
            <a:endParaRPr lang="en-GB" sz="14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50 ns </a:t>
            </a:r>
            <a:r>
              <a:rPr lang="en-US" sz="2800" b="1" dirty="0" smtClean="0">
                <a:solidFill>
                  <a:srgbClr val="C00000"/>
                </a:solidFill>
              </a:rPr>
              <a:t>beams </a:t>
            </a:r>
            <a:r>
              <a:rPr lang="en-US" sz="2800" b="1" dirty="0" smtClean="0">
                <a:solidFill>
                  <a:srgbClr val="C00000"/>
                </a:solidFill>
              </a:rPr>
              <a:t>in </a:t>
            </a:r>
            <a:r>
              <a:rPr lang="en-US" sz="2800" b="1" dirty="0" smtClean="0">
                <a:solidFill>
                  <a:srgbClr val="C00000"/>
                </a:solidFill>
              </a:rPr>
              <a:t>Physics (4/4)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1400" dirty="0" smtClean="0"/>
          </a:p>
          <a:p>
            <a:pPr marL="174625" indent="-174625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Summary</a:t>
            </a:r>
            <a:endParaRPr lang="en-US" sz="2400" dirty="0" smtClean="0">
              <a:solidFill>
                <a:srgbClr val="0000FF"/>
              </a:solidFill>
            </a:endParaRPr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2000" dirty="0" smtClean="0"/>
              <a:t>Pressures in experimental beam pipes are factor 10 below the specified values (LHC Design Report)</a:t>
            </a:r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2000" dirty="0" smtClean="0"/>
              <a:t>Upstream and downstream electron cloud activity at cold/warm transitions in recombination areas (2 circulating beams) is still visible. </a:t>
            </a:r>
            <a:r>
              <a:rPr lang="en-US" sz="2000" dirty="0" smtClean="0">
                <a:solidFill>
                  <a:srgbClr val="008000"/>
                </a:solidFill>
              </a:rPr>
              <a:t>Nothing where only 1 beam circulates in beam pipe</a:t>
            </a:r>
            <a:r>
              <a:rPr lang="en-US" sz="2000" dirty="0" smtClean="0"/>
              <a:t>.</a:t>
            </a:r>
          </a:p>
          <a:p>
            <a:pPr marL="1089025" lvl="2" indent="-174625">
              <a:buFont typeface="Calibri" pitchFamily="34" charset="0"/>
              <a:buChar char="-"/>
            </a:pPr>
            <a:r>
              <a:rPr lang="en-US" dirty="0" smtClean="0"/>
              <a:t>Operation close to the electron cloud threshold and gas recycling during stoppage of cryogenics (partly solved)</a:t>
            </a:r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2000" dirty="0" smtClean="0"/>
              <a:t>Fast pressure spikes observed:</a:t>
            </a:r>
          </a:p>
          <a:p>
            <a:pPr marL="1089025" lvl="2" indent="-174625">
              <a:buFont typeface="Calibri" pitchFamily="34" charset="0"/>
              <a:buChar char="‐"/>
            </a:pPr>
            <a:r>
              <a:rPr lang="en-US" dirty="0" smtClean="0"/>
              <a:t>At injection, during the ramp in energy, simultaneously with beam tuning and orbit </a:t>
            </a:r>
            <a:r>
              <a:rPr lang="en-US" dirty="0" err="1" smtClean="0"/>
              <a:t>optimisations</a:t>
            </a:r>
            <a:endParaRPr lang="en-US" dirty="0" smtClean="0"/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2000" dirty="0" smtClean="0"/>
              <a:t>Situation more favorable in ATLAS and CMS:</a:t>
            </a:r>
            <a:endParaRPr lang="en-US" sz="2000" dirty="0" smtClean="0"/>
          </a:p>
          <a:p>
            <a:pPr marL="1089025" lvl="2" indent="-174625">
              <a:buFont typeface="Calibri" pitchFamily="34" charset="0"/>
              <a:buChar char="‐"/>
            </a:pPr>
            <a:r>
              <a:rPr lang="en-US" dirty="0" smtClean="0"/>
              <a:t>Warm D1 with NEG coatings,</a:t>
            </a:r>
          </a:p>
          <a:p>
            <a:pPr marL="1089025" lvl="2" indent="-174625">
              <a:buFont typeface="Calibri" pitchFamily="34" charset="0"/>
              <a:buChar char="‐"/>
            </a:pPr>
            <a:r>
              <a:rPr lang="en-US" dirty="0" smtClean="0"/>
              <a:t>Not an injection point,</a:t>
            </a:r>
          </a:p>
          <a:p>
            <a:pPr marL="1089025" lvl="2" indent="-174625">
              <a:buFont typeface="Calibri" pitchFamily="34" charset="0"/>
              <a:buChar char="‐"/>
            </a:pPr>
            <a:r>
              <a:rPr lang="en-US" dirty="0" smtClean="0"/>
              <a:t>No collimator to protect the cold D1,</a:t>
            </a:r>
          </a:p>
          <a:p>
            <a:pPr marL="1089025" lvl="2" indent="-174625">
              <a:buFont typeface="Calibri" pitchFamily="34" charset="0"/>
              <a:buChar char="‐"/>
            </a:pPr>
            <a:r>
              <a:rPr lang="en-US" dirty="0" smtClean="0"/>
              <a:t>Vacuum layout at D1 more favorable (to be modified at LS1). </a:t>
            </a:r>
            <a:endParaRPr lang="en-US" sz="2000" dirty="0" smtClean="0"/>
          </a:p>
          <a:p>
            <a:pPr marL="1089025" lvl="2" indent="-174625">
              <a:buFont typeface="Calibri" pitchFamily="34" charset="0"/>
              <a:buChar char="‐"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Other v</a:t>
            </a:r>
            <a:r>
              <a:rPr lang="en-US" sz="2800" b="1" dirty="0" smtClean="0">
                <a:solidFill>
                  <a:srgbClr val="C00000"/>
                </a:solidFill>
              </a:rPr>
              <a:t>acuum induced effects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endParaRPr lang="en-US" sz="28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Other vacuum induced effects </a:t>
            </a:r>
            <a:r>
              <a:rPr lang="en-US" sz="2800" b="1" dirty="0" smtClean="0">
                <a:solidFill>
                  <a:srgbClr val="C00000"/>
                </a:solidFill>
              </a:rPr>
              <a:t>(1/4)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pPr marL="174625" indent="-174625"/>
            <a:endParaRPr lang="en-US" sz="1400" dirty="0" smtClean="0">
              <a:solidFill>
                <a:srgbClr val="0000FF"/>
              </a:solidFill>
            </a:endParaRPr>
          </a:p>
          <a:p>
            <a:pPr marL="174625" indent="-174625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Temperature dependence of the </a:t>
            </a:r>
            <a:r>
              <a:rPr lang="en-US" sz="2400" dirty="0" err="1" smtClean="0">
                <a:solidFill>
                  <a:srgbClr val="0000FF"/>
                </a:solidFill>
              </a:rPr>
              <a:t>cryo</a:t>
            </a:r>
            <a:r>
              <a:rPr lang="en-US" sz="2400" dirty="0" smtClean="0">
                <a:solidFill>
                  <a:srgbClr val="0000FF"/>
                </a:solidFill>
              </a:rPr>
              <a:t>-beam vacuum: </a:t>
            </a:r>
            <a:r>
              <a:rPr lang="en-US" sz="2400" dirty="0" smtClean="0"/>
              <a:t>Procedure to </a:t>
            </a:r>
            <a:r>
              <a:rPr lang="en-US" sz="2400" dirty="0" err="1" smtClean="0"/>
              <a:t>optimise</a:t>
            </a:r>
            <a:r>
              <a:rPr lang="en-US" sz="2400" dirty="0" smtClean="0"/>
              <a:t> the Beam </a:t>
            </a:r>
            <a:r>
              <a:rPr lang="en-US" sz="2400" dirty="0" smtClean="0"/>
              <a:t>Screen </a:t>
            </a:r>
            <a:r>
              <a:rPr lang="en-US" sz="2400" dirty="0" smtClean="0"/>
              <a:t>temperature stability</a:t>
            </a:r>
            <a:endParaRPr lang="en-US" sz="1400" dirty="0" smtClean="0"/>
          </a:p>
        </p:txBody>
      </p:sp>
      <p:pic>
        <p:nvPicPr>
          <p:cNvPr id="13" name="Picture 12" descr="TIMESERIES_BSit_endJun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2398411"/>
            <a:ext cx="5873750" cy="2293333"/>
          </a:xfrm>
          <a:prstGeom prst="rect">
            <a:avLst/>
          </a:prstGeom>
          <a:noFill/>
        </p:spPr>
      </p:pic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5048237" y="2398411"/>
            <a:ext cx="895363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Jun’11</a:t>
            </a:r>
          </a:p>
        </p:txBody>
      </p:sp>
      <p:pic>
        <p:nvPicPr>
          <p:cNvPr id="15" name="Picture 4" descr="TIMESERIES_BSit_now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50" y="4564668"/>
            <a:ext cx="5873750" cy="2293332"/>
          </a:xfrm>
          <a:prstGeom prst="rect">
            <a:avLst/>
          </a:prstGeom>
          <a:noFill/>
        </p:spPr>
      </p:pic>
      <p:sp>
        <p:nvSpPr>
          <p:cNvPr id="16" name="Text Box 5"/>
          <p:cNvSpPr txBox="1">
            <a:spLocks noChangeArrowheads="1"/>
          </p:cNvSpPr>
          <p:nvPr/>
        </p:nvSpPr>
        <p:spPr bwMode="auto">
          <a:xfrm>
            <a:off x="5943600" y="5410200"/>
            <a:ext cx="32004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>
                <a:latin typeface="Arial Narrow" pitchFamily="96" charset="0"/>
                <a:ea typeface="ＭＳ Ｐゴシック" pitchFamily="96" charset="-128"/>
              </a:rPr>
              <a:t>Automatism now in </a:t>
            </a:r>
            <a:r>
              <a:rPr lang="en-US" sz="1800" dirty="0" smtClean="0">
                <a:latin typeface="Arial Narrow" pitchFamily="96" charset="0"/>
                <a:ea typeface="ＭＳ Ｐゴシック" pitchFamily="96" charset="-128"/>
              </a:rPr>
              <a:t>place</a:t>
            </a:r>
            <a:br>
              <a:rPr lang="en-US" sz="1800" dirty="0" smtClean="0">
                <a:latin typeface="Arial Narrow" pitchFamily="96" charset="0"/>
                <a:ea typeface="ＭＳ Ｐゴシック" pitchFamily="96" charset="-128"/>
              </a:rPr>
            </a:br>
            <a:r>
              <a:rPr lang="en-US" sz="1800" dirty="0" smtClean="0">
                <a:latin typeface="Arial Narrow" pitchFamily="96" charset="0"/>
                <a:ea typeface="ＭＳ Ｐゴシック" pitchFamily="96" charset="-128"/>
              </a:rPr>
              <a:t>Lower </a:t>
            </a:r>
            <a:r>
              <a:rPr lang="en-US" sz="1800" dirty="0">
                <a:latin typeface="Arial Narrow" pitchFamily="96" charset="0"/>
                <a:ea typeface="ＭＳ Ｐゴシック" pitchFamily="96" charset="-128"/>
              </a:rPr>
              <a:t>peak values, </a:t>
            </a:r>
            <a:r>
              <a:rPr lang="en-US" sz="1800" dirty="0" smtClean="0">
                <a:latin typeface="Arial Narrow" pitchFamily="96" charset="0"/>
                <a:ea typeface="ＭＳ Ｐゴシック" pitchFamily="96" charset="-128"/>
              </a:rPr>
              <a:t>reproducibility</a:t>
            </a:r>
            <a:endParaRPr lang="en-US" sz="1800" dirty="0">
              <a:latin typeface="Arial Narrow" pitchFamily="96" charset="0"/>
              <a:ea typeface="ＭＳ Ｐゴシック" pitchFamily="96" charset="-128"/>
            </a:endParaRP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6642091" y="2710544"/>
            <a:ext cx="14351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>
                <a:latin typeface="Arial Narrow" pitchFamily="96" charset="0"/>
                <a:ea typeface="ＭＳ Ｐゴシック" pitchFamily="96" charset="-128"/>
              </a:rPr>
              <a:t>Peaks </a:t>
            </a:r>
            <a:r>
              <a:rPr lang="en-US" sz="1800" dirty="0" smtClean="0">
                <a:latin typeface="Arial Narrow" pitchFamily="96" charset="0"/>
                <a:ea typeface="ＭＳ Ｐゴシック" pitchFamily="96" charset="-128"/>
              </a:rPr>
              <a:t>25-27K</a:t>
            </a:r>
            <a:endParaRPr lang="en-US" sz="1800" dirty="0">
              <a:latin typeface="Arial Narrow" pitchFamily="96" charset="0"/>
              <a:ea typeface="ＭＳ Ｐゴシック" pitchFamily="96" charset="-128"/>
            </a:endParaRPr>
          </a:p>
        </p:txBody>
      </p:sp>
      <p:sp>
        <p:nvSpPr>
          <p:cNvPr id="18" name="Text Box 7"/>
          <p:cNvSpPr txBox="1">
            <a:spLocks noChangeArrowheads="1"/>
          </p:cNvSpPr>
          <p:nvPr/>
        </p:nvSpPr>
        <p:spPr bwMode="auto">
          <a:xfrm>
            <a:off x="6629400" y="4953000"/>
            <a:ext cx="16637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800" dirty="0">
                <a:latin typeface="Arial Narrow" pitchFamily="96" charset="0"/>
                <a:ea typeface="ＭＳ Ｐゴシック" pitchFamily="96" charset="-128"/>
              </a:rPr>
              <a:t>Peaks </a:t>
            </a:r>
            <a:r>
              <a:rPr lang="en-US" sz="1800" dirty="0" smtClean="0">
                <a:latin typeface="Arial Narrow" pitchFamily="96" charset="0"/>
                <a:ea typeface="ＭＳ Ｐゴシック" pitchFamily="96" charset="-128"/>
              </a:rPr>
              <a:t>22-23K</a:t>
            </a:r>
            <a:endParaRPr lang="en-US" sz="1800" dirty="0">
              <a:latin typeface="Arial Narrow" pitchFamily="96" charset="0"/>
              <a:ea typeface="ＭＳ Ｐゴシック" pitchFamily="96" charset="-128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5029200" y="4572000"/>
            <a:ext cx="895363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Aug’11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Main topics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1400" dirty="0" smtClean="0"/>
          </a:p>
          <a:p>
            <a:endParaRPr lang="en-US" sz="1400" dirty="0" smtClean="0"/>
          </a:p>
          <a:p>
            <a:r>
              <a:rPr lang="en-US" sz="2400" dirty="0" smtClean="0"/>
              <a:t>- Introduction</a:t>
            </a:r>
          </a:p>
          <a:p>
            <a:endParaRPr lang="en-US" sz="1400" dirty="0" smtClean="0"/>
          </a:p>
          <a:p>
            <a:r>
              <a:rPr lang="en-US" sz="2400" dirty="0" smtClean="0"/>
              <a:t>- </a:t>
            </a:r>
            <a:r>
              <a:rPr lang="en-US" sz="2400" dirty="0" smtClean="0"/>
              <a:t>Scrubbing run</a:t>
            </a:r>
            <a:endParaRPr lang="en-US" sz="2400" dirty="0" smtClean="0"/>
          </a:p>
          <a:p>
            <a:endParaRPr lang="en-US" sz="1400" dirty="0" smtClean="0"/>
          </a:p>
          <a:p>
            <a:pPr>
              <a:buFontTx/>
              <a:buChar char="-"/>
            </a:pPr>
            <a:r>
              <a:rPr lang="en-US" sz="2400" dirty="0" smtClean="0"/>
              <a:t> 50 ns beams in Physics</a:t>
            </a:r>
          </a:p>
          <a:p>
            <a:endParaRPr lang="en-US" sz="1400" dirty="0" smtClean="0"/>
          </a:p>
          <a:p>
            <a:pPr>
              <a:buFontTx/>
              <a:buChar char="-"/>
            </a:pPr>
            <a:r>
              <a:rPr lang="en-US" sz="2400" dirty="0" smtClean="0"/>
              <a:t> Other vacuum induced effects </a:t>
            </a:r>
            <a:endParaRPr lang="en-US" sz="2400" dirty="0" smtClean="0"/>
          </a:p>
          <a:p>
            <a:endParaRPr lang="en-US" sz="1400" dirty="0" smtClean="0"/>
          </a:p>
          <a:p>
            <a:r>
              <a:rPr lang="en-US" sz="2400" dirty="0" smtClean="0"/>
              <a:t>- Perspectives and limitations </a:t>
            </a:r>
            <a:endParaRPr lang="en-US" sz="2400" dirty="0" smtClean="0"/>
          </a:p>
          <a:p>
            <a:endParaRPr lang="en-US" sz="1400" dirty="0" smtClean="0"/>
          </a:p>
          <a:p>
            <a:r>
              <a:rPr lang="en-US" sz="2400" dirty="0" smtClean="0"/>
              <a:t>- </a:t>
            </a:r>
            <a:r>
              <a:rPr lang="en-US" sz="2400" dirty="0" smtClean="0"/>
              <a:t>Closing remarks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Other vacuum induced effects </a:t>
            </a:r>
            <a:r>
              <a:rPr lang="en-US" sz="2800" b="1" dirty="0" smtClean="0">
                <a:solidFill>
                  <a:srgbClr val="C00000"/>
                </a:solidFill>
              </a:rPr>
              <a:t>(2/4)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pPr marL="174625" indent="-174625"/>
            <a:endParaRPr lang="en-US" sz="1400" dirty="0" smtClean="0">
              <a:solidFill>
                <a:srgbClr val="0000FF"/>
              </a:solidFill>
            </a:endParaRPr>
          </a:p>
          <a:p>
            <a:pPr marL="174625" lvl="1" indent="-174625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Temperature dependence of the </a:t>
            </a:r>
            <a:r>
              <a:rPr lang="en-US" sz="2400" dirty="0" err="1" smtClean="0">
                <a:solidFill>
                  <a:srgbClr val="0000FF"/>
                </a:solidFill>
              </a:rPr>
              <a:t>cryo</a:t>
            </a:r>
            <a:r>
              <a:rPr lang="en-US" sz="2400" dirty="0" smtClean="0">
                <a:solidFill>
                  <a:srgbClr val="0000FF"/>
                </a:solidFill>
              </a:rPr>
              <a:t>-beam vacuum: </a:t>
            </a:r>
            <a:r>
              <a:rPr lang="en-US" sz="2400" dirty="0" smtClean="0"/>
              <a:t>Procedure to flash gas from Beam Screen to Cold Bore</a:t>
            </a:r>
          </a:p>
        </p:txBody>
      </p:sp>
      <p:pic>
        <p:nvPicPr>
          <p:cNvPr id="4" name="Picture 4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3" y="2307774"/>
            <a:ext cx="8796337" cy="45360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2438400" y="4267200"/>
            <a:ext cx="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>
            <a:off x="2895600" y="4267200"/>
            <a:ext cx="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3276600" y="4267200"/>
            <a:ext cx="0" cy="2514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6269188" y="2457271"/>
            <a:ext cx="27224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00FF"/>
                </a:solidFill>
              </a:rPr>
              <a:t>Gas </a:t>
            </a:r>
            <a:r>
              <a:rPr lang="en-GB" b="1" dirty="0" err="1" smtClean="0">
                <a:solidFill>
                  <a:srgbClr val="0000FF"/>
                </a:solidFill>
              </a:rPr>
              <a:t>redesorbed</a:t>
            </a:r>
            <a:r>
              <a:rPr lang="en-GB" b="1" dirty="0" smtClean="0">
                <a:solidFill>
                  <a:srgbClr val="0000FF"/>
                </a:solidFill>
              </a:rPr>
              <a:t> from</a:t>
            </a:r>
            <a:br>
              <a:rPr lang="en-GB" b="1" dirty="0" smtClean="0">
                <a:solidFill>
                  <a:srgbClr val="0000FF"/>
                </a:solidFill>
              </a:rPr>
            </a:br>
            <a:r>
              <a:rPr lang="en-GB" b="1" dirty="0" smtClean="0">
                <a:solidFill>
                  <a:srgbClr val="0000FF"/>
                </a:solidFill>
              </a:rPr>
              <a:t>BS and “flashed” to the CB which is always kept at a lower temperature</a:t>
            </a:r>
            <a:endParaRPr lang="en-GB" b="1" dirty="0">
              <a:solidFill>
                <a:srgbClr val="0000FF"/>
              </a:solidFill>
            </a:endParaRPr>
          </a:p>
        </p:txBody>
      </p:sp>
      <p:cxnSp>
        <p:nvCxnSpPr>
          <p:cNvPr id="10" name="Straight Arrow Connector 9"/>
          <p:cNvCxnSpPr>
            <a:stCxn id="9" idx="1"/>
          </p:cNvCxnSpPr>
          <p:nvPr/>
        </p:nvCxnSpPr>
        <p:spPr>
          <a:xfrm rot="10800000" flipV="1">
            <a:off x="3962400" y="3057436"/>
            <a:ext cx="2306788" cy="600164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10800000" flipV="1">
            <a:off x="3505200" y="3124200"/>
            <a:ext cx="2763988" cy="152400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629400" y="5638800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Inner triplets IR8R</a:t>
            </a:r>
            <a:endParaRPr lang="en-GB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Other vacuum induced effects </a:t>
            </a:r>
            <a:r>
              <a:rPr lang="en-US" sz="2800" b="1" dirty="0" smtClean="0">
                <a:solidFill>
                  <a:srgbClr val="C00000"/>
                </a:solidFill>
              </a:rPr>
              <a:t>(3/4)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1400" dirty="0" smtClean="0"/>
          </a:p>
          <a:p>
            <a:pPr marL="174625" indent="-174625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Injection collimators operated as “active” collimators and no longer as passive absorbers?</a:t>
            </a:r>
            <a:endParaRPr lang="en-US" sz="2400" dirty="0" smtClean="0">
              <a:solidFill>
                <a:srgbClr val="0000FF"/>
              </a:solidFill>
            </a:endParaRPr>
          </a:p>
        </p:txBody>
      </p:sp>
      <p:pic>
        <p:nvPicPr>
          <p:cNvPr id="8" name="Picture 7"/>
          <p:cNvPicPr preferRelativeResize="0"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329200"/>
            <a:ext cx="4680000" cy="27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11600" y="3657600"/>
            <a:ext cx="4680000" cy="27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152400" y="5181600"/>
            <a:ext cx="41248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Evolution of the pressure at TDI levels </a:t>
            </a:r>
            <a:br>
              <a:rPr lang="en-US" dirty="0" smtClean="0"/>
            </a:br>
            <a:r>
              <a:rPr lang="en-US" dirty="0" smtClean="0"/>
              <a:t>during fill 2022. Both TDIs drift with time. </a:t>
            </a:r>
            <a:br>
              <a:rPr lang="en-US" dirty="0" smtClean="0"/>
            </a:br>
            <a:r>
              <a:rPr lang="en-US" dirty="0" smtClean="0"/>
              <a:t>This drift is also seen on D1R8 by </a:t>
            </a:r>
            <a:br>
              <a:rPr lang="en-US" dirty="0" smtClean="0"/>
            </a:br>
            <a:r>
              <a:rPr lang="en-US" dirty="0" smtClean="0"/>
              <a:t>conductance effect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5029200" y="2514600"/>
            <a:ext cx="37201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...could become an issue for Alice and</a:t>
            </a:r>
            <a:br>
              <a:rPr lang="en-GB" dirty="0" smtClean="0"/>
            </a:br>
            <a:r>
              <a:rPr lang="en-GB" dirty="0" err="1" smtClean="0"/>
              <a:t>LHCb</a:t>
            </a:r>
            <a:r>
              <a:rPr lang="en-GB" dirty="0" smtClean="0"/>
              <a:t> background !</a:t>
            </a:r>
            <a:br>
              <a:rPr lang="en-GB" dirty="0" smtClean="0"/>
            </a:br>
            <a:r>
              <a:rPr lang="en-GB" dirty="0" smtClean="0"/>
              <a:t>Already some complains</a:t>
            </a:r>
            <a:endParaRPr lang="en-GB" dirty="0"/>
          </a:p>
        </p:txBody>
      </p:sp>
      <p:sp>
        <p:nvSpPr>
          <p:cNvPr id="11" name="Right Arrow 10"/>
          <p:cNvSpPr/>
          <p:nvPr/>
        </p:nvSpPr>
        <p:spPr>
          <a:xfrm rot="14490362">
            <a:off x="2492645" y="3102244"/>
            <a:ext cx="3048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Arrow 11"/>
          <p:cNvSpPr/>
          <p:nvPr/>
        </p:nvSpPr>
        <p:spPr>
          <a:xfrm rot="14490362">
            <a:off x="6150245" y="4593955"/>
            <a:ext cx="3048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32654" y="2950027"/>
            <a:ext cx="465192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10</a:t>
            </a:r>
            <a:r>
              <a:rPr lang="en-GB" sz="1400" baseline="30000" dirty="0" smtClean="0"/>
              <a:t>-8</a:t>
            </a:r>
            <a:endParaRPr lang="en-GB" sz="1400" baseline="30000" dirty="0"/>
          </a:p>
        </p:txBody>
      </p:sp>
      <p:sp>
        <p:nvSpPr>
          <p:cNvPr id="16" name="TextBox 15"/>
          <p:cNvSpPr txBox="1"/>
          <p:nvPr/>
        </p:nvSpPr>
        <p:spPr>
          <a:xfrm>
            <a:off x="4321626" y="4256314"/>
            <a:ext cx="465192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10</a:t>
            </a:r>
            <a:r>
              <a:rPr lang="en-GB" sz="1400" baseline="30000" dirty="0" smtClean="0"/>
              <a:t>-7</a:t>
            </a:r>
            <a:endParaRPr lang="en-GB" sz="14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26468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Other vacuum induced effects </a:t>
            </a:r>
            <a:r>
              <a:rPr lang="en-US" sz="2800" b="1" dirty="0" smtClean="0">
                <a:solidFill>
                  <a:srgbClr val="C00000"/>
                </a:solidFill>
              </a:rPr>
              <a:t>(4/4)</a:t>
            </a:r>
          </a:p>
          <a:p>
            <a:endParaRPr lang="en-US" sz="1400" dirty="0" smtClean="0"/>
          </a:p>
          <a:p>
            <a:pPr marL="174625" indent="-174625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Synchrotron Radiation effects</a:t>
            </a:r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2000" dirty="0" smtClean="0"/>
              <a:t>With 25 ns beams, more photon flux, from 2.5 10</a:t>
            </a:r>
            <a:r>
              <a:rPr lang="en-US" sz="2000" baseline="30000" dirty="0" smtClean="0"/>
              <a:t>16</a:t>
            </a:r>
            <a:r>
              <a:rPr lang="en-US" sz="2000" dirty="0" smtClean="0"/>
              <a:t> ph/m/s to </a:t>
            </a:r>
            <a:br>
              <a:rPr lang="en-US" sz="2000" dirty="0" smtClean="0"/>
            </a:br>
            <a:r>
              <a:rPr lang="en-US" sz="2000" dirty="0" smtClean="0"/>
              <a:t>5 10</a:t>
            </a:r>
            <a:r>
              <a:rPr lang="en-US" sz="2000" baseline="30000" dirty="0" smtClean="0"/>
              <a:t>16</a:t>
            </a:r>
            <a:r>
              <a:rPr lang="en-US" sz="2000" dirty="0" smtClean="0"/>
              <a:t> ph/m/s with nominal current (2804 bunches) BUT same critical energy (5.5 </a:t>
            </a:r>
            <a:r>
              <a:rPr lang="en-US" sz="2000" dirty="0" err="1" smtClean="0"/>
              <a:t>eV</a:t>
            </a:r>
            <a:r>
              <a:rPr lang="en-US" sz="2000" dirty="0" smtClean="0"/>
              <a:t>)</a:t>
            </a:r>
            <a:endParaRPr lang="en-US" sz="2000" dirty="0" smtClean="0"/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2000" dirty="0" smtClean="0"/>
              <a:t>Twice the Pressure increase, </a:t>
            </a:r>
            <a:r>
              <a:rPr lang="en-US" sz="2000" dirty="0" smtClean="0"/>
              <a:t>still conditioning but it is a log scale !</a:t>
            </a:r>
          </a:p>
          <a:p>
            <a:pPr marL="174625" indent="-174625">
              <a:buFont typeface="Arial" pitchFamily="34" charset="0"/>
              <a:buChar char="•"/>
            </a:pPr>
            <a:endParaRPr lang="en-US" sz="2000" dirty="0" smtClean="0"/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854075" y="4437062"/>
          <a:ext cx="1355725" cy="668338"/>
        </p:xfrm>
        <a:graphic>
          <a:graphicData uri="http://schemas.openxmlformats.org/presentationml/2006/ole">
            <p:oleObj spid="_x0000_s2050" name="Equation" r:id="rId4" imgW="863280" imgH="419040" progId="Equation.3">
              <p:embed/>
            </p:oleObj>
          </a:graphicData>
        </a:graphic>
      </p:graphicFrame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4600" y="3200400"/>
            <a:ext cx="576064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191000" y="3429000"/>
            <a:ext cx="3207773" cy="332399"/>
          </a:xfrm>
          <a:prstGeom prst="rect">
            <a:avLst/>
          </a:prstGeom>
          <a:noFill/>
        </p:spPr>
        <p:txBody>
          <a:bodyPr wrap="none" lIns="81711" tIns="40855" rIns="81711" bIns="40855" rtlCol="0">
            <a:spAutoFit/>
          </a:bodyPr>
          <a:lstStyle/>
          <a:p>
            <a:r>
              <a:rPr lang="en-GB" sz="1600" dirty="0" smtClean="0">
                <a:solidFill>
                  <a:schemeClr val="accent1"/>
                </a:solidFill>
              </a:rPr>
              <a:t>Evolution of arc’s extremity pressure</a:t>
            </a:r>
            <a:endParaRPr lang="en-GB" sz="1600" dirty="0">
              <a:solidFill>
                <a:schemeClr val="accent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46223" y="3733800"/>
            <a:ext cx="2545377" cy="120032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This benefit will be lost</a:t>
            </a:r>
            <a:br>
              <a:rPr lang="en-GB" dirty="0" smtClean="0"/>
            </a:br>
            <a:r>
              <a:rPr lang="en-GB" dirty="0" smtClean="0"/>
              <a:t>during the LS1 since</a:t>
            </a:r>
            <a:br>
              <a:rPr lang="en-GB" dirty="0" smtClean="0"/>
            </a:br>
            <a:r>
              <a:rPr lang="en-GB" dirty="0" smtClean="0"/>
              <a:t>entire machine (arcs) will</a:t>
            </a:r>
            <a:br>
              <a:rPr lang="en-GB" dirty="0" smtClean="0"/>
            </a:br>
            <a:r>
              <a:rPr lang="en-GB" dirty="0" smtClean="0"/>
              <a:t>be vented for months...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710540" y="3864427"/>
            <a:ext cx="465192" cy="3077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10</a:t>
            </a:r>
            <a:r>
              <a:rPr lang="en-GB" sz="1400" baseline="30000" dirty="0" smtClean="0"/>
              <a:t>-7</a:t>
            </a:r>
            <a:endParaRPr lang="en-GB" sz="1400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Perspectives and </a:t>
            </a:r>
            <a:r>
              <a:rPr lang="en-US" sz="2800" b="1" dirty="0" smtClean="0">
                <a:solidFill>
                  <a:srgbClr val="C00000"/>
                </a:solidFill>
              </a:rPr>
              <a:t>limitations</a:t>
            </a: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Perspectives and </a:t>
            </a:r>
            <a:r>
              <a:rPr lang="en-US" sz="2800" b="1" dirty="0" smtClean="0">
                <a:solidFill>
                  <a:srgbClr val="C00000"/>
                </a:solidFill>
              </a:rPr>
              <a:t>limitations</a:t>
            </a:r>
            <a:r>
              <a:rPr lang="en-US" sz="2800" b="1" dirty="0" smtClean="0">
                <a:solidFill>
                  <a:srgbClr val="C00000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(</a:t>
            </a:r>
            <a:r>
              <a:rPr lang="en-US" sz="2800" b="1" dirty="0" smtClean="0">
                <a:solidFill>
                  <a:srgbClr val="C00000"/>
                </a:solidFill>
              </a:rPr>
              <a:t>1/5)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1400" dirty="0" smtClean="0"/>
          </a:p>
          <a:p>
            <a:pPr marL="174625" indent="-174625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Operation with 25 ns </a:t>
            </a:r>
            <a:r>
              <a:rPr lang="en-US" sz="2400" dirty="0" smtClean="0">
                <a:solidFill>
                  <a:srgbClr val="0000FF"/>
                </a:solidFill>
              </a:rPr>
              <a:t>beams: 10 times more electron dose required</a:t>
            </a:r>
            <a:endParaRPr lang="en-US" sz="2400" dirty="0" smtClean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8828" y="2285261"/>
            <a:ext cx="7923274" cy="4557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Arrow Connector 6"/>
          <p:cNvCxnSpPr/>
          <p:nvPr/>
        </p:nvCxnSpPr>
        <p:spPr bwMode="auto">
          <a:xfrm>
            <a:off x="5185718" y="5093572"/>
            <a:ext cx="3024336" cy="1588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721222" y="2285260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schemeClr val="accent2"/>
                </a:solidFill>
              </a:rPr>
              <a:t>One order of</a:t>
            </a:r>
          </a:p>
          <a:p>
            <a:pPr algn="ctr"/>
            <a:r>
              <a:rPr lang="en-US" sz="1600" b="1" dirty="0" smtClean="0">
                <a:solidFill>
                  <a:schemeClr val="accent2"/>
                </a:solidFill>
              </a:rPr>
              <a:t>Magnitude in pressures</a:t>
            </a:r>
            <a:endParaRPr lang="en-GB" sz="1600" b="1" dirty="0">
              <a:solidFill>
                <a:schemeClr val="accent2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 rot="5400000" flipH="1" flipV="1">
            <a:off x="1370088" y="3437388"/>
            <a:ext cx="863302" cy="794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chemeClr val="accent2"/>
            </a:solidFill>
            <a:prstDash val="solid"/>
            <a:round/>
            <a:headEnd type="arrow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5257726" y="4085460"/>
            <a:ext cx="2840356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0000FF"/>
                </a:solidFill>
              </a:rPr>
              <a:t>Electron multiplication decreased from 2.2 </a:t>
            </a:r>
            <a:r>
              <a:rPr lang="en-GB" sz="1600" b="1" dirty="0" smtClean="0">
                <a:solidFill>
                  <a:srgbClr val="0000FF"/>
                </a:solidFill>
              </a:rPr>
              <a:t>down</a:t>
            </a:r>
            <a:br>
              <a:rPr lang="en-GB" sz="1600" b="1" dirty="0" smtClean="0">
                <a:solidFill>
                  <a:srgbClr val="0000FF"/>
                </a:solidFill>
              </a:rPr>
            </a:br>
            <a:r>
              <a:rPr lang="en-GB" sz="1600" b="1" dirty="0" smtClean="0">
                <a:solidFill>
                  <a:srgbClr val="0000FF"/>
                </a:solidFill>
              </a:rPr>
              <a:t>to </a:t>
            </a:r>
            <a:r>
              <a:rPr lang="en-GB" sz="1600" b="1" dirty="0" smtClean="0">
                <a:solidFill>
                  <a:srgbClr val="0000FF"/>
                </a:solidFill>
              </a:rPr>
              <a:t>1.6</a:t>
            </a:r>
            <a:endParaRPr lang="en-GB" sz="1600" b="1" dirty="0">
              <a:solidFill>
                <a:srgbClr val="0000FF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rot="5400000" flipH="1" flipV="1">
            <a:off x="3780371" y="5129179"/>
            <a:ext cx="2521074" cy="1588"/>
          </a:xfrm>
          <a:prstGeom prst="straightConnector1">
            <a:avLst/>
          </a:prstGeom>
          <a:ln w="38100">
            <a:solidFill>
              <a:srgbClr val="A35A0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>
            <a:off x="1513310" y="3869436"/>
            <a:ext cx="3456384" cy="1588"/>
          </a:xfrm>
          <a:prstGeom prst="straightConnector1">
            <a:avLst/>
          </a:prstGeom>
          <a:ln w="38100">
            <a:solidFill>
              <a:srgbClr val="A35A09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rot="5400000" flipH="1" flipV="1">
            <a:off x="4465638" y="5741644"/>
            <a:ext cx="1296144" cy="1588"/>
          </a:xfrm>
          <a:prstGeom prst="straightConnector1">
            <a:avLst/>
          </a:prstGeom>
          <a:ln w="3810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own Arrow 13"/>
          <p:cNvSpPr/>
          <p:nvPr/>
        </p:nvSpPr>
        <p:spPr>
          <a:xfrm>
            <a:off x="6121822" y="5957668"/>
            <a:ext cx="144016" cy="432048"/>
          </a:xfrm>
          <a:prstGeom prst="down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5671265" y="5239329"/>
            <a:ext cx="3222357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Target for 25 ns operation</a:t>
            </a:r>
            <a:b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GB" dirty="0" smtClean="0">
                <a:solidFill>
                  <a:schemeClr val="accent3">
                    <a:lumMod val="75000"/>
                  </a:schemeClr>
                </a:solidFill>
              </a:rPr>
              <a:t>10 times more scrubbing time</a:t>
            </a:r>
            <a:endParaRPr lang="en-GB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6" name="Right Arrow 15"/>
          <p:cNvSpPr/>
          <p:nvPr/>
        </p:nvSpPr>
        <p:spPr>
          <a:xfrm rot="10800000">
            <a:off x="6193830" y="5885660"/>
            <a:ext cx="2016224" cy="144016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6302829" y="2982695"/>
            <a:ext cx="1829540" cy="83099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 b="1" dirty="0" smtClean="0">
                <a:solidFill>
                  <a:srgbClr val="FF0000"/>
                </a:solidFill>
              </a:rPr>
              <a:t>Factor 10 less dose</a:t>
            </a:r>
            <a:br>
              <a:rPr lang="en-GB" sz="1600" b="1" dirty="0" smtClean="0">
                <a:solidFill>
                  <a:srgbClr val="FF0000"/>
                </a:solidFill>
              </a:rPr>
            </a:br>
            <a:r>
              <a:rPr lang="en-GB" sz="1600" b="1" dirty="0" smtClean="0">
                <a:solidFill>
                  <a:srgbClr val="FF0000"/>
                </a:solidFill>
              </a:rPr>
              <a:t>to be expected</a:t>
            </a:r>
            <a:br>
              <a:rPr lang="en-GB" sz="1600" b="1" dirty="0" smtClean="0">
                <a:solidFill>
                  <a:srgbClr val="FF0000"/>
                </a:solidFill>
              </a:rPr>
            </a:br>
            <a:r>
              <a:rPr lang="en-GB" sz="1600" b="1" dirty="0" smtClean="0">
                <a:solidFill>
                  <a:srgbClr val="FF0000"/>
                </a:solidFill>
              </a:rPr>
              <a:t>in field free regions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Perspectives and </a:t>
            </a:r>
            <a:r>
              <a:rPr lang="en-US" sz="2800" b="1" dirty="0" smtClean="0">
                <a:solidFill>
                  <a:srgbClr val="C00000"/>
                </a:solidFill>
              </a:rPr>
              <a:t>limitations</a:t>
            </a:r>
            <a:r>
              <a:rPr lang="en-US" sz="2800" b="1" dirty="0" smtClean="0">
                <a:solidFill>
                  <a:srgbClr val="C00000"/>
                </a:solidFill>
              </a:rPr>
              <a:t> (2/5)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1400" dirty="0" smtClean="0"/>
          </a:p>
          <a:p>
            <a:pPr marL="174625" indent="-174625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Operation with 25 ns </a:t>
            </a:r>
            <a:r>
              <a:rPr lang="en-US" sz="2400" dirty="0" smtClean="0">
                <a:solidFill>
                  <a:srgbClr val="0000FF"/>
                </a:solidFill>
              </a:rPr>
              <a:t>beams: more multipacting length expected</a:t>
            </a:r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2000" dirty="0" smtClean="0"/>
              <a:t>Arcs and standalone magnets with 1 circulating beam per beam pipe will be multipacting: 50 times more!</a:t>
            </a:r>
            <a:endParaRPr lang="en-US" sz="2000" dirty="0" smtClean="0"/>
          </a:p>
        </p:txBody>
      </p:sp>
      <p:pic>
        <p:nvPicPr>
          <p:cNvPr id="18" name="Picture 1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990600" y="2656108"/>
            <a:ext cx="7391400" cy="3831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Down Arrow 18"/>
          <p:cNvSpPr/>
          <p:nvPr/>
        </p:nvSpPr>
        <p:spPr>
          <a:xfrm>
            <a:off x="5410200" y="3189508"/>
            <a:ext cx="304800" cy="685800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Down Arrow 19"/>
          <p:cNvSpPr/>
          <p:nvPr/>
        </p:nvSpPr>
        <p:spPr>
          <a:xfrm>
            <a:off x="6553200" y="2427508"/>
            <a:ext cx="304800" cy="685800"/>
          </a:xfrm>
          <a:prstGeom prst="downArrow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m-multipacting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98915" y="2728720"/>
            <a:ext cx="5410199" cy="4129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Perspectives and </a:t>
            </a:r>
            <a:r>
              <a:rPr lang="en-US" sz="2800" b="1" dirty="0" smtClean="0">
                <a:solidFill>
                  <a:srgbClr val="C00000"/>
                </a:solidFill>
              </a:rPr>
              <a:t>limitations</a:t>
            </a:r>
            <a:r>
              <a:rPr lang="en-US" sz="2800" b="1" dirty="0" smtClean="0">
                <a:solidFill>
                  <a:srgbClr val="C00000"/>
                </a:solidFill>
              </a:rPr>
              <a:t> (3/5)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1400" dirty="0" smtClean="0"/>
          </a:p>
          <a:p>
            <a:pPr marL="174625" indent="-174625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Operation with 25 ns beams: </a:t>
            </a:r>
            <a:r>
              <a:rPr lang="en-US" sz="2400" dirty="0" smtClean="0">
                <a:solidFill>
                  <a:srgbClr val="0000FF"/>
                </a:solidFill>
              </a:rPr>
              <a:t>Dependence with </a:t>
            </a:r>
            <a:r>
              <a:rPr lang="en-US" sz="2400" dirty="0" smtClean="0">
                <a:solidFill>
                  <a:srgbClr val="0000FF"/>
                </a:solidFill>
              </a:rPr>
              <a:t>reflection of low energy </a:t>
            </a:r>
            <a:r>
              <a:rPr lang="en-US" sz="2400" dirty="0" smtClean="0">
                <a:solidFill>
                  <a:srgbClr val="0000FF"/>
                </a:solidFill>
              </a:rPr>
              <a:t>electrons</a:t>
            </a:r>
            <a:endParaRPr lang="en-US" sz="2400" dirty="0" smtClean="0">
              <a:solidFill>
                <a:srgbClr val="0000FF"/>
              </a:solidFill>
            </a:endParaRPr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2000" dirty="0" smtClean="0"/>
              <a:t>25 ns beam are less depending than 50 ns</a:t>
            </a:r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2000" dirty="0" smtClean="0"/>
              <a:t>Reflected electrons could become an issue</a:t>
            </a:r>
            <a:endParaRPr lang="en-US" sz="2000" dirty="0" smtClean="0"/>
          </a:p>
        </p:txBody>
      </p:sp>
      <p:sp>
        <p:nvSpPr>
          <p:cNvPr id="8" name="5-Point Star 7"/>
          <p:cNvSpPr/>
          <p:nvPr/>
        </p:nvSpPr>
        <p:spPr>
          <a:xfrm>
            <a:off x="4256315" y="4376298"/>
            <a:ext cx="293295" cy="301502"/>
          </a:xfrm>
          <a:prstGeom prst="star5">
            <a:avLst/>
          </a:prstGeom>
          <a:solidFill>
            <a:srgbClr val="FF33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332515" y="6550223"/>
            <a:ext cx="152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 b="1" dirty="0">
                <a:latin typeface="Calibri" pitchFamily="34" charset="0"/>
              </a:rPr>
              <a:t>of low-energy e-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637315" y="4419600"/>
            <a:ext cx="6858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3300"/>
                </a:solidFill>
                <a:latin typeface="Calibri" pitchFamily="34" charset="0"/>
              </a:rPr>
              <a:t>now</a:t>
            </a:r>
          </a:p>
        </p:txBody>
      </p:sp>
      <p:sp>
        <p:nvSpPr>
          <p:cNvPr id="13" name="TextBox 10"/>
          <p:cNvSpPr txBox="1">
            <a:spLocks noChangeArrowheads="1"/>
          </p:cNvSpPr>
          <p:nvPr/>
        </p:nvSpPr>
        <p:spPr bwMode="auto">
          <a:xfrm>
            <a:off x="7151915" y="6019800"/>
            <a:ext cx="110086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Calibri" pitchFamily="34" charset="0"/>
              </a:rPr>
              <a:t>H. </a:t>
            </a:r>
            <a:r>
              <a:rPr lang="en-US" dirty="0" smtClean="0">
                <a:latin typeface="Calibri" pitchFamily="34" charset="0"/>
              </a:rPr>
              <a:t>Maury</a:t>
            </a:r>
            <a:endParaRPr lang="en-US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Perspectives and </a:t>
            </a:r>
            <a:r>
              <a:rPr lang="en-US" sz="2800" b="1" dirty="0" smtClean="0">
                <a:solidFill>
                  <a:srgbClr val="C00000"/>
                </a:solidFill>
              </a:rPr>
              <a:t>limitations</a:t>
            </a:r>
            <a:r>
              <a:rPr lang="en-US" sz="2800" b="1" dirty="0" smtClean="0">
                <a:solidFill>
                  <a:srgbClr val="C00000"/>
                </a:solidFill>
              </a:rPr>
              <a:t> (4/5)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1400" dirty="0" smtClean="0"/>
          </a:p>
          <a:p>
            <a:pPr marL="174625" indent="-174625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Operation with 25 ns beams</a:t>
            </a:r>
            <a:r>
              <a:rPr lang="en-US" sz="2400" dirty="0" smtClean="0">
                <a:solidFill>
                  <a:srgbClr val="0000FF"/>
                </a:solidFill>
              </a:rPr>
              <a:t>: Effect of </a:t>
            </a:r>
            <a:br>
              <a:rPr lang="en-US" sz="2400" dirty="0" smtClean="0">
                <a:solidFill>
                  <a:srgbClr val="0000FF"/>
                </a:solidFill>
              </a:rPr>
            </a:br>
            <a:r>
              <a:rPr lang="en-US" sz="2400" dirty="0" err="1" smtClean="0">
                <a:solidFill>
                  <a:srgbClr val="0000FF"/>
                </a:solidFill>
              </a:rPr>
              <a:t>LHCb</a:t>
            </a:r>
            <a:r>
              <a:rPr lang="en-US" sz="2400" dirty="0" smtClean="0">
                <a:solidFill>
                  <a:srgbClr val="0000FF"/>
                </a:solidFill>
              </a:rPr>
              <a:t> satellite bunches</a:t>
            </a:r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2000" dirty="0" smtClean="0"/>
              <a:t>Electron cloud induced </a:t>
            </a:r>
            <a:r>
              <a:rPr lang="en-US" sz="2000" dirty="0" smtClean="0"/>
              <a:t>heat load </a:t>
            </a:r>
            <a:r>
              <a:rPr lang="en-US" sz="2000" dirty="0" smtClean="0"/>
              <a:t>fits the</a:t>
            </a:r>
            <a:br>
              <a:rPr lang="en-US" sz="2000" dirty="0" smtClean="0"/>
            </a:br>
            <a:r>
              <a:rPr lang="en-US" sz="2000" dirty="0" smtClean="0"/>
              <a:t>cooling power for </a:t>
            </a:r>
            <a:r>
              <a:rPr lang="en-US" sz="2000" dirty="0" smtClean="0"/>
              <a:t>50 </a:t>
            </a:r>
            <a:r>
              <a:rPr lang="en-US" sz="2000" dirty="0" smtClean="0"/>
              <a:t>ns beams </a:t>
            </a:r>
            <a:endParaRPr lang="en-US" sz="2000" dirty="0" smtClean="0"/>
          </a:p>
          <a:p>
            <a:pPr marL="631825" lvl="1" indent="-174625">
              <a:buFont typeface="Wingdings" pitchFamily="2" charset="2"/>
              <a:buChar char="§"/>
            </a:pPr>
            <a:endParaRPr lang="en-US" sz="2000" dirty="0" smtClean="0"/>
          </a:p>
        </p:txBody>
      </p:sp>
      <p:sp>
        <p:nvSpPr>
          <p:cNvPr id="4" name="TextBox 10"/>
          <p:cNvSpPr txBox="1">
            <a:spLocks noChangeArrowheads="1"/>
          </p:cNvSpPr>
          <p:nvPr/>
        </p:nvSpPr>
        <p:spPr bwMode="auto">
          <a:xfrm>
            <a:off x="7642225" y="5228272"/>
            <a:ext cx="11207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Calibri" pitchFamily="34" charset="0"/>
              </a:rPr>
              <a:t>H. Maury</a:t>
            </a:r>
          </a:p>
          <a:p>
            <a:r>
              <a:rPr lang="en-US">
                <a:latin typeface="Calibri" pitchFamily="34" charset="0"/>
              </a:rPr>
              <a:t>L. Tavian</a:t>
            </a:r>
          </a:p>
        </p:txBody>
      </p:sp>
      <p:pic>
        <p:nvPicPr>
          <p:cNvPr id="6" name="Picture 2" descr="humberto-p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722359"/>
            <a:ext cx="7239000" cy="2907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 descr="Figure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37513" y="1447800"/>
            <a:ext cx="3558497" cy="233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Perspectives and </a:t>
            </a:r>
            <a:r>
              <a:rPr lang="en-US" sz="2800" b="1" dirty="0" smtClean="0">
                <a:solidFill>
                  <a:srgbClr val="C00000"/>
                </a:solidFill>
              </a:rPr>
              <a:t>limitations</a:t>
            </a:r>
            <a:r>
              <a:rPr lang="en-US" sz="2800" b="1" dirty="0" smtClean="0">
                <a:solidFill>
                  <a:srgbClr val="C00000"/>
                </a:solidFill>
              </a:rPr>
              <a:t> (5/5)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1400" dirty="0" smtClean="0"/>
          </a:p>
          <a:p>
            <a:pPr marL="174625" indent="-174625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Summary (Operation </a:t>
            </a:r>
            <a:r>
              <a:rPr lang="en-US" sz="2400" dirty="0" smtClean="0">
                <a:solidFill>
                  <a:srgbClr val="0000FF"/>
                </a:solidFill>
              </a:rPr>
              <a:t>with 25 ns </a:t>
            </a:r>
            <a:r>
              <a:rPr lang="en-US" sz="2400" dirty="0" smtClean="0">
                <a:solidFill>
                  <a:srgbClr val="0000FF"/>
                </a:solidFill>
              </a:rPr>
              <a:t>beams)</a:t>
            </a:r>
            <a:endParaRPr lang="en-US" sz="2400" dirty="0" smtClean="0">
              <a:solidFill>
                <a:srgbClr val="0000FF"/>
              </a:solidFill>
            </a:endParaRPr>
          </a:p>
          <a:p>
            <a:pPr marL="804863" lvl="1" indent="-347663">
              <a:buFont typeface="Wingdings" pitchFamily="2" charset="2"/>
              <a:buChar char="§"/>
            </a:pPr>
            <a:r>
              <a:rPr lang="en-US" sz="2400" dirty="0" smtClean="0"/>
              <a:t>2-3 </a:t>
            </a:r>
            <a:r>
              <a:rPr lang="en-US" sz="2400" dirty="0" smtClean="0"/>
              <a:t>weeks of scrubbing will be required to go from </a:t>
            </a:r>
            <a:r>
              <a:rPr lang="en-US" sz="2400" dirty="0" smtClean="0">
                <a:latin typeface="Symbol" pitchFamily="18" charset="2"/>
              </a:rPr>
              <a:t>d</a:t>
            </a:r>
            <a:r>
              <a:rPr lang="en-US" sz="2400" dirty="0" smtClean="0"/>
              <a:t>=1.6 down to </a:t>
            </a:r>
            <a:r>
              <a:rPr lang="en-US" sz="2400" dirty="0" smtClean="0"/>
              <a:t>1.2</a:t>
            </a:r>
          </a:p>
          <a:p>
            <a:pPr marL="804863" lvl="1" indent="-347663">
              <a:buFont typeface="Wingdings" pitchFamily="2" charset="2"/>
              <a:buChar char="F"/>
            </a:pPr>
            <a:r>
              <a:rPr lang="en-US" sz="2400" dirty="0" smtClean="0"/>
              <a:t>10 </a:t>
            </a:r>
            <a:r>
              <a:rPr lang="en-US" sz="2400" dirty="0" smtClean="0"/>
              <a:t>times more dose (~150 hours of beams</a:t>
            </a:r>
            <a:r>
              <a:rPr lang="en-US" sz="2400" dirty="0" smtClean="0"/>
              <a:t>)</a:t>
            </a:r>
            <a:endParaRPr lang="en-US" sz="2400" dirty="0" smtClean="0">
              <a:solidFill>
                <a:srgbClr val="0000FF"/>
              </a:solidFill>
            </a:endParaRPr>
          </a:p>
          <a:p>
            <a:pPr marL="804863" lvl="1" indent="-347663">
              <a:buFont typeface="Wingdings" pitchFamily="2" charset="2"/>
              <a:buChar char="§"/>
            </a:pPr>
            <a:r>
              <a:rPr lang="en-US" sz="2400" dirty="0" smtClean="0"/>
              <a:t>Multipacting length will be 50 times longer (entire ring)</a:t>
            </a:r>
          </a:p>
          <a:p>
            <a:pPr marL="804863" lvl="1" indent="-347663">
              <a:buFont typeface="Wingdings" pitchFamily="2" charset="2"/>
              <a:buChar char="§"/>
            </a:pPr>
            <a:r>
              <a:rPr lang="en-US" sz="2400" dirty="0" smtClean="0"/>
              <a:t>Reflectivity of low energy electrons will impact the filling scheme</a:t>
            </a:r>
          </a:p>
          <a:p>
            <a:pPr marL="804863" lvl="1" indent="-347663">
              <a:buFont typeface="Wingdings" pitchFamily="2" charset="2"/>
              <a:buChar char="§"/>
            </a:pPr>
            <a:r>
              <a:rPr lang="en-US" sz="2400" dirty="0" smtClean="0"/>
              <a:t>50 ns beams with interleaved </a:t>
            </a:r>
            <a:r>
              <a:rPr lang="en-US" sz="2400" dirty="0" err="1" smtClean="0"/>
              <a:t>LHCb</a:t>
            </a:r>
            <a:r>
              <a:rPr lang="en-US" sz="2400" dirty="0" smtClean="0"/>
              <a:t> satellite bunches should not be an issue</a:t>
            </a:r>
            <a:endParaRPr lang="en-US" sz="2400" dirty="0" smtClean="0"/>
          </a:p>
          <a:p>
            <a:pPr marL="174625" indent="-174625">
              <a:buFont typeface="Arial" pitchFamily="34" charset="0"/>
              <a:buChar char="•"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Closing remarks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Introduction</a:t>
            </a:r>
            <a:endParaRPr lang="en-US" sz="28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Closing r</a:t>
            </a:r>
            <a:r>
              <a:rPr lang="en-US" sz="2800" b="1" dirty="0" smtClean="0">
                <a:solidFill>
                  <a:srgbClr val="C00000"/>
                </a:solidFill>
              </a:rPr>
              <a:t>emarks</a:t>
            </a:r>
            <a:r>
              <a:rPr lang="en-US" sz="1400" dirty="0" smtClean="0"/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(1/2)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1400" dirty="0" smtClean="0"/>
          </a:p>
          <a:p>
            <a:pPr marL="174625" indent="-174625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Confirmations</a:t>
            </a:r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2200" dirty="0" smtClean="0"/>
              <a:t>Scrubbing runs baseline was confirmed as an efficient way to decrease the electron cloud</a:t>
            </a:r>
          </a:p>
          <a:p>
            <a:pPr marL="1165225" lvl="2" indent="-250825">
              <a:buFont typeface="Wingdings" pitchFamily="2" charset="2"/>
              <a:buChar char="v"/>
            </a:pPr>
            <a:r>
              <a:rPr lang="en-US" sz="2000" dirty="0" smtClean="0"/>
              <a:t>Less than 1 hour needed in the arcs and the straight sections with one circulating beams at 50 ns bunch spacing</a:t>
            </a:r>
          </a:p>
          <a:p>
            <a:pPr marL="1165225" lvl="2" indent="-250825">
              <a:buFont typeface="Wingdings" pitchFamily="2" charset="2"/>
              <a:buChar char="v"/>
            </a:pPr>
            <a:r>
              <a:rPr lang="en-US" sz="2000" dirty="0" smtClean="0"/>
              <a:t>15 hours in beampipe with two circulating beams</a:t>
            </a:r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2200" dirty="0" smtClean="0"/>
              <a:t>NEG coatings provide, as predicted, both a distributed pumping and an electron cloud mitigation (no build-up observed)</a:t>
            </a:r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2200" dirty="0" smtClean="0"/>
              <a:t>Solenoids help to avoid electron cloud build-up upstream and downstream the experimental areas (background issues)</a:t>
            </a:r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2200" dirty="0" smtClean="0"/>
              <a:t>Background and beam lifetime fully compatible with operation in Physics (1 order of magnitude margin with present beam parameters)</a:t>
            </a:r>
          </a:p>
          <a:p>
            <a:pPr marL="174625" indent="-174625">
              <a:buFont typeface="Arial" pitchFamily="34" charset="0"/>
              <a:buChar char="•"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Closing r</a:t>
            </a:r>
            <a:r>
              <a:rPr lang="en-US" sz="2800" b="1" dirty="0" smtClean="0">
                <a:solidFill>
                  <a:srgbClr val="C00000"/>
                </a:solidFill>
              </a:rPr>
              <a:t>emarks</a:t>
            </a:r>
            <a:r>
              <a:rPr lang="en-US" sz="1400" dirty="0" smtClean="0"/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(2/2)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1400" dirty="0" smtClean="0"/>
          </a:p>
          <a:p>
            <a:pPr marL="174625" indent="-174625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Concerns</a:t>
            </a:r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2000" dirty="0" smtClean="0"/>
              <a:t>Vacuum system very sensitive to beam losses which induce fast pressure </a:t>
            </a:r>
            <a:r>
              <a:rPr lang="en-US" sz="2000" dirty="0" smtClean="0"/>
              <a:t>spikes. Cannot be filtered </a:t>
            </a:r>
            <a:r>
              <a:rPr lang="en-US" sz="2000" dirty="0" smtClean="0">
                <a:sym typeface="Wingdings"/>
              </a:rPr>
              <a:t> machine protection</a:t>
            </a:r>
            <a:endParaRPr lang="en-US" sz="2000" dirty="0" smtClean="0"/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2000" dirty="0" smtClean="0"/>
              <a:t>Non-NEG coated beam components like beam instrumentation and RF equipments are increasing the electron cloud and gas load</a:t>
            </a:r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2000" dirty="0" smtClean="0"/>
              <a:t>Cold vacuum strongly dependant on temperature variations between 12 and 30 </a:t>
            </a:r>
            <a:r>
              <a:rPr lang="en-US" sz="2000" dirty="0" smtClean="0"/>
              <a:t>K </a:t>
            </a:r>
            <a:r>
              <a:rPr lang="en-US" sz="2000" dirty="0" smtClean="0">
                <a:sym typeface="Wingdings"/>
              </a:rPr>
              <a:t> </a:t>
            </a:r>
            <a:r>
              <a:rPr lang="en-US" sz="2000" dirty="0" smtClean="0"/>
              <a:t>More </a:t>
            </a:r>
            <a:r>
              <a:rPr lang="en-US" sz="2000" dirty="0" smtClean="0"/>
              <a:t>demanding for the cryogenic system</a:t>
            </a:r>
          </a:p>
          <a:p>
            <a:pPr marL="1165225" lvl="2" indent="-250825">
              <a:buFont typeface="Wingdings" pitchFamily="2" charset="2"/>
              <a:buChar char="v"/>
            </a:pPr>
            <a:r>
              <a:rPr lang="en-US" sz="2000" dirty="0" smtClean="0"/>
              <a:t>New procedure are successfully applied</a:t>
            </a:r>
          </a:p>
          <a:p>
            <a:pPr marL="1089025" lvl="2" indent="-174625"/>
            <a:endParaRPr lang="en-US" sz="700" dirty="0" smtClean="0"/>
          </a:p>
          <a:p>
            <a:pPr marL="174625" indent="-174625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Pending issues</a:t>
            </a:r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2000" dirty="0" smtClean="0"/>
              <a:t>Operation with 25 ns beams will be challenging</a:t>
            </a:r>
          </a:p>
          <a:p>
            <a:pPr marL="1165225" lvl="2" indent="-250825">
              <a:buFont typeface="Wingdings" pitchFamily="2" charset="2"/>
              <a:buChar char="v"/>
            </a:pPr>
            <a:r>
              <a:rPr lang="en-US" sz="2000" dirty="0" smtClean="0"/>
              <a:t>Beam instabilities, longer scrubbing runs (×10 more than with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50 </a:t>
            </a:r>
            <a:r>
              <a:rPr lang="en-US" sz="2000" dirty="0" smtClean="0"/>
              <a:t>ns), heat load issues all around the ring (and not only in the inner triplet as observed today</a:t>
            </a:r>
            <a:r>
              <a:rPr lang="en-US" sz="2000" dirty="0" smtClean="0"/>
              <a:t>)</a:t>
            </a:r>
          </a:p>
          <a:p>
            <a:pPr marL="1165225" lvl="2" indent="-250825">
              <a:buFont typeface="Wingdings" pitchFamily="2" charset="2"/>
              <a:buChar char="v"/>
            </a:pPr>
            <a:r>
              <a:rPr lang="en-US" sz="2000" dirty="0" smtClean="0"/>
              <a:t>Needs to keep constant electron flux, still realistic if all arcs are multipacting? (single bunch instabilities)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Reserve (slides)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1400" dirty="0" smtClean="0"/>
          </a:p>
          <a:p>
            <a:pPr marL="174625" indent="-174625">
              <a:buFont typeface="Arial" pitchFamily="34" charset="0"/>
              <a:buChar char="•"/>
            </a:pPr>
            <a:endParaRPr lang="en-US" sz="2400" dirty="0" smtClean="0"/>
          </a:p>
          <a:p>
            <a:pPr marL="719138" lvl="1" indent="-261938">
              <a:buFont typeface="Wingdings" pitchFamily="2" charset="2"/>
              <a:buChar char="§"/>
            </a:pPr>
            <a:endParaRPr lang="en-US" sz="2000" dirty="0" smtClean="0"/>
          </a:p>
          <a:p>
            <a:pPr marL="174625" indent="-174625">
              <a:buFont typeface="Arial" pitchFamily="34" charset="0"/>
              <a:buChar char="•"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22CCDC2F-4223-433C-A3A8-C35EFD14A409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Introduction </a:t>
            </a:r>
            <a:r>
              <a:rPr lang="en-US" sz="2800" b="1" dirty="0" smtClean="0"/>
              <a:t>(5/)</a:t>
            </a:r>
          </a:p>
          <a:p>
            <a:endParaRPr lang="en-US" sz="1400" dirty="0" smtClean="0"/>
          </a:p>
          <a:p>
            <a:pPr marL="174625" indent="-174625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Specificities of beampipes at cryogenic temperatures</a:t>
            </a:r>
          </a:p>
          <a:p>
            <a:pPr marL="174625" indent="-174625">
              <a:buFont typeface="Arial" pitchFamily="34" charset="0"/>
              <a:buChar char="•"/>
            </a:pPr>
            <a:endParaRPr lang="en-US" sz="2400" dirty="0" smtClean="0">
              <a:solidFill>
                <a:srgbClr val="0000FF"/>
              </a:solidFill>
            </a:endParaRPr>
          </a:p>
          <a:p>
            <a:pPr marL="631825" lvl="1" indent="-174625">
              <a:buFont typeface="Wingdings" pitchFamily="2" charset="2"/>
              <a:buChar char="§"/>
            </a:pPr>
            <a:endParaRPr lang="en-US" sz="2400" dirty="0" smtClean="0"/>
          </a:p>
          <a:p>
            <a:pPr marL="1089025" lvl="2" indent="-174625">
              <a:buFont typeface="Wingdings" pitchFamily="2" charset="2"/>
              <a:buChar char="§"/>
            </a:pPr>
            <a:endParaRPr lang="en-US" sz="2400" dirty="0" smtClean="0"/>
          </a:p>
        </p:txBody>
      </p: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0" y="2054500"/>
            <a:ext cx="7232804" cy="195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1701" tIns="40851" rIns="81701" bIns="40851">
            <a:spAutoFit/>
          </a:bodyPr>
          <a:lstStyle/>
          <a:p>
            <a:pPr algn="ctr">
              <a:buClr>
                <a:schemeClr val="accent1"/>
              </a:buClr>
            </a:pPr>
            <a:endParaRPr lang="en-US" sz="1000" dirty="0"/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600" dirty="0" smtClean="0"/>
              <a:t> Unbaked </a:t>
            </a:r>
            <a:r>
              <a:rPr lang="en-US" sz="1600" dirty="0" smtClean="0"/>
              <a:t>vacuum system by </a:t>
            </a:r>
            <a:r>
              <a:rPr lang="en-US" sz="1600" dirty="0" smtClean="0"/>
              <a:t>design</a:t>
            </a:r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600" dirty="0" smtClean="0"/>
              <a:t> Beam screen’s hole provide pumping </a:t>
            </a:r>
            <a:r>
              <a:rPr lang="en-US" sz="1600" dirty="0" smtClean="0"/>
              <a:t>speed by the cold bore</a:t>
            </a:r>
            <a:endParaRPr lang="en-US" sz="1600" dirty="0" smtClean="0"/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600" dirty="0" smtClean="0"/>
              <a:t> Primary and recycling desorption yields : </a:t>
            </a:r>
            <a:r>
              <a:rPr lang="el-GR" sz="1600" dirty="0" smtClean="0"/>
              <a:t>η</a:t>
            </a:r>
            <a:r>
              <a:rPr lang="en-US" sz="1600" dirty="0" smtClean="0"/>
              <a:t>’</a:t>
            </a:r>
            <a:r>
              <a:rPr lang="en-US" sz="1600" baseline="-25000" dirty="0" smtClean="0"/>
              <a:t>monolayer</a:t>
            </a:r>
            <a:r>
              <a:rPr lang="en-US" sz="1600" dirty="0" smtClean="0"/>
              <a:t> &gt;&gt; </a:t>
            </a:r>
            <a:r>
              <a:rPr lang="el-GR" sz="1600" dirty="0" smtClean="0"/>
              <a:t>η</a:t>
            </a:r>
            <a:endParaRPr lang="en-US" sz="1600" dirty="0" smtClean="0"/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600" dirty="0" smtClean="0"/>
              <a:t> Beam screen’s surface coverage should stay below a monolayer : </a:t>
            </a:r>
            <a:r>
              <a:rPr lang="en-US" sz="1600" dirty="0" smtClean="0">
                <a:solidFill>
                  <a:srgbClr val="FF0066"/>
                </a:solidFill>
              </a:rPr>
              <a:t>minimize the</a:t>
            </a:r>
            <a:br>
              <a:rPr lang="en-US" sz="1600" dirty="0" smtClean="0">
                <a:solidFill>
                  <a:srgbClr val="FF0066"/>
                </a:solidFill>
              </a:rPr>
            </a:br>
            <a:r>
              <a:rPr lang="en-US" sz="1600" dirty="0" smtClean="0">
                <a:solidFill>
                  <a:srgbClr val="FF0066"/>
                </a:solidFill>
              </a:rPr>
              <a:t>   accumulation of gas on the </a:t>
            </a:r>
            <a:r>
              <a:rPr lang="en-US" sz="1600" dirty="0" smtClean="0">
                <a:solidFill>
                  <a:srgbClr val="FF0066"/>
                </a:solidFill>
              </a:rPr>
              <a:t>BS </a:t>
            </a:r>
            <a:r>
              <a:rPr lang="en-US" sz="1600" dirty="0" smtClean="0"/>
              <a:t>(results from electron cloud and synchrotron </a:t>
            </a:r>
            <a:br>
              <a:rPr lang="en-US" sz="1600" dirty="0" smtClean="0"/>
            </a:br>
            <a:r>
              <a:rPr lang="en-US" sz="1600" dirty="0" smtClean="0"/>
              <a:t>   radiation)</a:t>
            </a:r>
            <a:endParaRPr lang="en-US" sz="1600" dirty="0" smtClean="0"/>
          </a:p>
          <a:p>
            <a:pPr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FF0066"/>
                </a:solidFill>
              </a:rPr>
              <a:t>Scrubbing rate</a:t>
            </a:r>
            <a:r>
              <a:rPr lang="en-US" sz="1600" dirty="0" smtClean="0"/>
              <a:t> at cryogenic temperature of a </a:t>
            </a:r>
            <a:r>
              <a:rPr lang="en-US" sz="1600" b="1" dirty="0" smtClean="0">
                <a:solidFill>
                  <a:srgbClr val="FF0066"/>
                </a:solidFill>
              </a:rPr>
              <a:t>bare surface </a:t>
            </a:r>
            <a:r>
              <a:rPr lang="en-US" sz="1600" dirty="0" smtClean="0"/>
              <a:t>is similar to RT</a:t>
            </a:r>
          </a:p>
        </p:txBody>
      </p:sp>
      <p:pic>
        <p:nvPicPr>
          <p:cNvPr id="22" name="Picture 7" descr="BS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15200" y="2014649"/>
            <a:ext cx="1690167" cy="225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4094022"/>
            <a:ext cx="4417640" cy="2763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4" name="Object 5"/>
          <p:cNvGraphicFramePr>
            <a:graphicFrameLocks noChangeAspect="1"/>
          </p:cNvGraphicFramePr>
          <p:nvPr/>
        </p:nvGraphicFramePr>
        <p:xfrm>
          <a:off x="5410200" y="5029200"/>
          <a:ext cx="2257425" cy="769938"/>
        </p:xfrm>
        <a:graphic>
          <a:graphicData uri="http://schemas.openxmlformats.org/presentationml/2006/ole">
            <p:oleObj spid="_x0000_s5123" name="Equation" r:id="rId6" imgW="1434960" imgH="4824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50 ns Beams in </a:t>
            </a:r>
            <a:r>
              <a:rPr lang="en-US" sz="2800" b="1" dirty="0" smtClean="0"/>
              <a:t>Physics (3/7)</a:t>
            </a:r>
            <a:endParaRPr lang="en-US" sz="2800" b="1" dirty="0" smtClean="0"/>
          </a:p>
          <a:p>
            <a:endParaRPr lang="en-US" sz="1400" dirty="0" smtClean="0"/>
          </a:p>
          <a:p>
            <a:r>
              <a:rPr lang="en-US" sz="2400" dirty="0" smtClean="0"/>
              <a:t>- CMS (1/)</a:t>
            </a:r>
          </a:p>
        </p:txBody>
      </p:sp>
      <p:pic>
        <p:nvPicPr>
          <p:cNvPr id="9318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2226523"/>
            <a:ext cx="9000000" cy="4402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267643" y="4267200"/>
            <a:ext cx="2695545" cy="830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Fast transient close to D2</a:t>
            </a:r>
            <a:br>
              <a:rPr lang="en-GB" sz="1600" dirty="0" smtClean="0"/>
            </a:br>
            <a:r>
              <a:rPr lang="en-GB" sz="1600" dirty="0" smtClean="0"/>
              <a:t>during the ramp on both sides</a:t>
            </a:r>
          </a:p>
          <a:p>
            <a:pPr algn="ctr"/>
            <a:r>
              <a:rPr lang="en-GB" sz="1600" dirty="0" smtClean="0"/>
              <a:t>Fast recovery...</a:t>
            </a:r>
            <a:endParaRPr lang="en-GB" sz="1600" dirty="0"/>
          </a:p>
        </p:txBody>
      </p:sp>
      <p:cxnSp>
        <p:nvCxnSpPr>
          <p:cNvPr id="9" name="Straight Arrow Connector 8"/>
          <p:cNvCxnSpPr>
            <a:stCxn id="7" idx="1"/>
          </p:cNvCxnSpPr>
          <p:nvPr/>
        </p:nvCxnSpPr>
        <p:spPr>
          <a:xfrm rot="10800000">
            <a:off x="4114807" y="4648201"/>
            <a:ext cx="152837" cy="34499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50 ns Beams in </a:t>
            </a:r>
            <a:r>
              <a:rPr lang="en-US" sz="2800" b="1" dirty="0" smtClean="0"/>
              <a:t>Physics (4/7)</a:t>
            </a:r>
            <a:endParaRPr lang="en-US" sz="2800" b="1" dirty="0" smtClean="0"/>
          </a:p>
          <a:p>
            <a:endParaRPr lang="en-US" sz="1400" dirty="0" smtClean="0"/>
          </a:p>
          <a:p>
            <a:r>
              <a:rPr lang="en-US" sz="2400" dirty="0" smtClean="0"/>
              <a:t>- CMS (2/)</a:t>
            </a:r>
          </a:p>
        </p:txBody>
      </p:sp>
      <p:pic>
        <p:nvPicPr>
          <p:cNvPr id="8908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00" y="2133600"/>
            <a:ext cx="9000000" cy="4431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133600" y="5029200"/>
            <a:ext cx="2971800" cy="107721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Pressures measured in CMS are real pressures and not noise induced by ionisation in gauge’s cables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50 ns Beams in </a:t>
            </a:r>
            <a:r>
              <a:rPr lang="en-US" sz="2800" b="1" dirty="0" smtClean="0"/>
              <a:t>Physics (6/7)</a:t>
            </a:r>
            <a:endParaRPr lang="en-US" sz="2800" b="1" dirty="0" smtClean="0"/>
          </a:p>
          <a:p>
            <a:endParaRPr lang="en-US" sz="1400" dirty="0" smtClean="0"/>
          </a:p>
          <a:p>
            <a:r>
              <a:rPr lang="en-US" sz="2400" dirty="0" smtClean="0"/>
              <a:t>- </a:t>
            </a:r>
            <a:r>
              <a:rPr lang="en-US" sz="2400" dirty="0" err="1" smtClean="0"/>
              <a:t>LHCb</a:t>
            </a:r>
            <a:endParaRPr lang="en-US" sz="2400" dirty="0" smtClean="0"/>
          </a:p>
        </p:txBody>
      </p:sp>
      <p:pic>
        <p:nvPicPr>
          <p:cNvPr id="8089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2057400"/>
            <a:ext cx="9000000" cy="450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800600" y="4267200"/>
            <a:ext cx="2209800" cy="95410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Pressure rise dominated by beam losses and thermal stimulated desorption from injection collimators</a:t>
            </a:r>
            <a:endParaRPr lang="en-GB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Introduction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1400" dirty="0" smtClean="0"/>
          </a:p>
          <a:p>
            <a:pPr marL="174625" indent="-174625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The electron cloud build-up:</a:t>
            </a:r>
          </a:p>
          <a:p>
            <a:pPr lvl="4">
              <a:spcAft>
                <a:spcPts val="600"/>
              </a:spcAft>
            </a:pPr>
            <a:endParaRPr lang="en-US" dirty="0" smtClean="0"/>
          </a:p>
          <a:p>
            <a:pPr lvl="1">
              <a:spcAft>
                <a:spcPts val="600"/>
              </a:spcAft>
            </a:pPr>
            <a:r>
              <a:rPr lang="en-US" dirty="0" smtClean="0"/>
              <a:t>Is a threshold phenomenon </a:t>
            </a:r>
          </a:p>
          <a:p>
            <a:pPr lvl="1">
              <a:spcAft>
                <a:spcPts val="600"/>
              </a:spcAft>
            </a:pPr>
            <a:endParaRPr lang="en-US" dirty="0" smtClean="0"/>
          </a:p>
          <a:p>
            <a:pPr lvl="1">
              <a:spcAft>
                <a:spcPts val="600"/>
              </a:spcAft>
            </a:pPr>
            <a:endParaRPr lang="en-US" dirty="0" smtClean="0"/>
          </a:p>
          <a:p>
            <a:pPr lvl="1">
              <a:spcAft>
                <a:spcPts val="600"/>
              </a:spcAft>
            </a:pPr>
            <a:r>
              <a:rPr lang="en-US" dirty="0" smtClean="0"/>
              <a:t>Is attenuated by the spacing between bunches and bunch trains and by satellite</a:t>
            </a:r>
            <a:br>
              <a:rPr lang="en-US" dirty="0" smtClean="0"/>
            </a:br>
            <a:r>
              <a:rPr lang="en-US" dirty="0" smtClean="0"/>
              <a:t>         bunches</a:t>
            </a:r>
          </a:p>
          <a:p>
            <a:pPr lvl="4">
              <a:spcAft>
                <a:spcPts val="600"/>
              </a:spcAft>
            </a:pPr>
            <a:endParaRPr lang="en-US" sz="700" dirty="0" smtClean="0"/>
          </a:p>
          <a:p>
            <a:pPr lvl="1">
              <a:spcAft>
                <a:spcPts val="600"/>
              </a:spcAft>
            </a:pPr>
            <a:r>
              <a:rPr lang="en-US" dirty="0" smtClean="0"/>
              <a:t>Depends </a:t>
            </a:r>
            <a:r>
              <a:rPr lang="en-US" dirty="0" smtClean="0"/>
              <a:t>highly on the Secondary Electron Yield (SEY): </a:t>
            </a:r>
            <a:r>
              <a:rPr lang="en-US" dirty="0" err="1" smtClean="0">
                <a:latin typeface="Symbol" pitchFamily="18" charset="2"/>
              </a:rPr>
              <a:t>d</a:t>
            </a:r>
            <a:r>
              <a:rPr lang="en-US" baseline="-25000" dirty="0" err="1" smtClean="0">
                <a:latin typeface="+mj-lt"/>
              </a:rPr>
              <a:t>max</a:t>
            </a:r>
            <a:r>
              <a:rPr lang="en-US" dirty="0" smtClean="0">
                <a:latin typeface="Symbol" pitchFamily="18" charset="2"/>
              </a:rPr>
              <a:t>, </a:t>
            </a:r>
            <a:r>
              <a:rPr lang="en-US" dirty="0" err="1" smtClean="0">
                <a:latin typeface="+mj-lt"/>
              </a:rPr>
              <a:t>E</a:t>
            </a:r>
            <a:r>
              <a:rPr lang="en-US" baseline="-25000" dirty="0" err="1" smtClean="0">
                <a:latin typeface="Symbol" pitchFamily="18" charset="2"/>
              </a:rPr>
              <a:t>d</a:t>
            </a:r>
            <a:r>
              <a:rPr lang="en-US" baseline="-25000" dirty="0" err="1" smtClean="0">
                <a:latin typeface="+mj-lt"/>
              </a:rPr>
              <a:t>max</a:t>
            </a:r>
            <a:r>
              <a:rPr lang="en-US" dirty="0" smtClean="0">
                <a:latin typeface="Symbol" pitchFamily="18" charset="2"/>
              </a:rPr>
              <a:t>, </a:t>
            </a:r>
            <a:r>
              <a:rPr lang="en-US" dirty="0" smtClean="0">
                <a:latin typeface="+mj-lt"/>
              </a:rPr>
              <a:t>reflectivity</a:t>
            </a:r>
          </a:p>
          <a:p>
            <a:pPr lvl="2">
              <a:spcAft>
                <a:spcPts val="600"/>
              </a:spcAft>
            </a:pPr>
            <a:r>
              <a:rPr lang="en-US" dirty="0" smtClean="0"/>
              <a:t>Is enhanced by the low energy electrons surviving the gaps between bunches</a:t>
            </a:r>
          </a:p>
          <a:p>
            <a:pPr lvl="4">
              <a:spcAft>
                <a:spcPts val="600"/>
              </a:spcAft>
            </a:pPr>
            <a:endParaRPr lang="en-US" sz="700" dirty="0" smtClean="0"/>
          </a:p>
          <a:p>
            <a:pPr lvl="1">
              <a:spcAft>
                <a:spcPts val="600"/>
              </a:spcAft>
            </a:pPr>
            <a:r>
              <a:rPr lang="en-US" dirty="0" smtClean="0"/>
              <a:t>Is </a:t>
            </a:r>
            <a:r>
              <a:rPr lang="en-US" dirty="0" smtClean="0"/>
              <a:t>affected by many other parameters like:</a:t>
            </a:r>
          </a:p>
          <a:p>
            <a:pPr lvl="2"/>
            <a:r>
              <a:rPr lang="en-US" dirty="0" smtClean="0"/>
              <a:t>Size of the beam vacuum pipe</a:t>
            </a:r>
          </a:p>
          <a:p>
            <a:pPr lvl="2"/>
            <a:r>
              <a:rPr lang="en-US" dirty="0" smtClean="0"/>
              <a:t>Magnetic </a:t>
            </a:r>
            <a:r>
              <a:rPr lang="en-US" dirty="0" smtClean="0"/>
              <a:t>field (field free, dipole, quadrupole or solenoid field)</a:t>
            </a:r>
            <a:endParaRPr lang="en-US" dirty="0" smtClean="0"/>
          </a:p>
          <a:p>
            <a:pPr lvl="2"/>
            <a:r>
              <a:rPr lang="en-US" dirty="0" smtClean="0"/>
              <a:t>Gasses condensed on cryogenic beampipe walls</a:t>
            </a:r>
          </a:p>
        </p:txBody>
      </p:sp>
      <p:sp>
        <p:nvSpPr>
          <p:cNvPr id="4" name="Rectangle 3"/>
          <p:cNvSpPr/>
          <p:nvPr/>
        </p:nvSpPr>
        <p:spPr>
          <a:xfrm>
            <a:off x="3710264" y="2047584"/>
            <a:ext cx="18998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kern="0" dirty="0" smtClean="0">
                <a:solidFill>
                  <a:srgbClr val="000000"/>
                </a:solidFill>
                <a:latin typeface="+mj-lt"/>
              </a:rPr>
              <a:t>bunch population </a:t>
            </a:r>
            <a:endParaRPr lang="en-GB" sz="1600" dirty="0">
              <a:latin typeface="+mj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33800" y="2438400"/>
            <a:ext cx="36047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kern="0" dirty="0" smtClean="0">
                <a:solidFill>
                  <a:srgbClr val="000000"/>
                </a:solidFill>
                <a:latin typeface="+mj-lt"/>
              </a:rPr>
              <a:t>number of bunches in the train</a:t>
            </a:r>
            <a:endParaRPr lang="en-GB" sz="1600" dirty="0">
              <a:latin typeface="+mj-lt"/>
            </a:endParaRPr>
          </a:p>
        </p:txBody>
      </p:sp>
      <p:cxnSp>
        <p:nvCxnSpPr>
          <p:cNvPr id="7" name="Straight Arrow Connector 6"/>
          <p:cNvCxnSpPr>
            <a:endCxn id="4" idx="1"/>
          </p:cNvCxnSpPr>
          <p:nvPr/>
        </p:nvCxnSpPr>
        <p:spPr bwMode="auto">
          <a:xfrm rot="5400000" flipH="1" flipV="1">
            <a:off x="3504658" y="2232795"/>
            <a:ext cx="206151" cy="205062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Straight Arrow Connector 7"/>
          <p:cNvCxnSpPr>
            <a:endCxn id="6" idx="1"/>
          </p:cNvCxnSpPr>
          <p:nvPr/>
        </p:nvCxnSpPr>
        <p:spPr bwMode="auto">
          <a:xfrm>
            <a:off x="3498105" y="2451137"/>
            <a:ext cx="235695" cy="171929"/>
          </a:xfrm>
          <a:prstGeom prst="straightConnector1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9" name="Rectangle 8"/>
          <p:cNvSpPr/>
          <p:nvPr/>
        </p:nvSpPr>
        <p:spPr>
          <a:xfrm>
            <a:off x="5391018" y="2811863"/>
            <a:ext cx="16017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kern="0" dirty="0" smtClean="0">
                <a:solidFill>
                  <a:srgbClr val="000000"/>
                </a:solidFill>
                <a:latin typeface="+mj-lt"/>
              </a:rPr>
              <a:t>Linear build-up</a:t>
            </a:r>
            <a:endParaRPr lang="en-GB" sz="1600" dirty="0">
              <a:latin typeface="+mj-lt"/>
            </a:endParaRPr>
          </a:p>
        </p:txBody>
      </p:sp>
      <p:cxnSp>
        <p:nvCxnSpPr>
          <p:cNvPr id="10" name="Elbow Connector 9"/>
          <p:cNvCxnSpPr/>
          <p:nvPr/>
        </p:nvCxnSpPr>
        <p:spPr bwMode="auto">
          <a:xfrm>
            <a:off x="4573870" y="2795382"/>
            <a:ext cx="753035" cy="236668"/>
          </a:xfrm>
          <a:prstGeom prst="bentConnector3">
            <a:avLst>
              <a:gd name="adj1" fmla="val -1429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Introduction (</a:t>
            </a:r>
            <a:r>
              <a:rPr lang="en-US" sz="2800" b="1" dirty="0" smtClean="0">
                <a:solidFill>
                  <a:srgbClr val="C00000"/>
                </a:solidFill>
              </a:rPr>
              <a:t>2/4</a:t>
            </a:r>
            <a:r>
              <a:rPr lang="en-US" sz="2800" b="1" dirty="0" smtClean="0">
                <a:solidFill>
                  <a:srgbClr val="C00000"/>
                </a:solidFill>
              </a:rPr>
              <a:t>)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1400" dirty="0" smtClean="0"/>
          </a:p>
          <a:p>
            <a:pPr marL="174625" indent="-174625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The electron cloud induced limitation are:</a:t>
            </a:r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00FF"/>
                </a:solidFill>
              </a:rPr>
              <a:t>Vacuum </a:t>
            </a:r>
            <a:r>
              <a:rPr lang="en-US" sz="2000" dirty="0" smtClean="0">
                <a:solidFill>
                  <a:srgbClr val="0000FF"/>
                </a:solidFill>
              </a:rPr>
              <a:t>pressure rise</a:t>
            </a:r>
          </a:p>
          <a:p>
            <a:pPr marL="1089025" lvl="2" indent="-174625">
              <a:buFont typeface="Wingdings" pitchFamily="2" charset="2"/>
              <a:buChar char="§"/>
            </a:pPr>
            <a:r>
              <a:rPr lang="en-US" sz="1600" dirty="0" smtClean="0"/>
              <a:t>Resulting from electron </a:t>
            </a:r>
            <a:r>
              <a:rPr lang="en-US" sz="1600" dirty="0" smtClean="0"/>
              <a:t>stimulated desorption (ESD</a:t>
            </a:r>
            <a:r>
              <a:rPr lang="en-US" sz="1600" dirty="0" smtClean="0"/>
              <a:t>)</a:t>
            </a:r>
          </a:p>
          <a:p>
            <a:pPr marL="1089025" lvl="2" indent="-174625">
              <a:buFont typeface="Wingdings" pitchFamily="2" charset="2"/>
              <a:buChar char="§"/>
            </a:pPr>
            <a:r>
              <a:rPr lang="en-US" sz="1600" dirty="0" smtClean="0">
                <a:latin typeface="Symbol" pitchFamily="18" charset="2"/>
              </a:rPr>
              <a:t>D</a:t>
            </a:r>
            <a:r>
              <a:rPr lang="en-US" sz="1600" dirty="0" smtClean="0"/>
              <a:t>P signal depend on the ratio:</a:t>
            </a:r>
            <a:r>
              <a:rPr lang="en-US" sz="1600" dirty="0" smtClean="0"/>
              <a:t> </a:t>
            </a:r>
            <a:r>
              <a:rPr lang="en-US" sz="1600" dirty="0" smtClean="0"/>
              <a:t>Multipacting length </a:t>
            </a:r>
            <a:r>
              <a:rPr lang="en-US" sz="1600" dirty="0" err="1" smtClean="0"/>
              <a:t>vs</a:t>
            </a:r>
            <a:r>
              <a:rPr lang="en-US" sz="1600" dirty="0" smtClean="0"/>
              <a:t> </a:t>
            </a:r>
            <a:r>
              <a:rPr lang="en-US" sz="1600" dirty="0" smtClean="0"/>
              <a:t>effective pumping speed</a:t>
            </a:r>
            <a:endParaRPr lang="en-US" sz="700" dirty="0" smtClean="0">
              <a:solidFill>
                <a:srgbClr val="0000FF"/>
              </a:solidFill>
            </a:endParaRPr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00FF"/>
                </a:solidFill>
              </a:rPr>
              <a:t>Cryogenic cooling capacity</a:t>
            </a:r>
          </a:p>
          <a:p>
            <a:pPr marL="1089025" lvl="2" indent="-174625">
              <a:buFont typeface="Wingdings" pitchFamily="2" charset="2"/>
              <a:buChar char="§"/>
            </a:pPr>
            <a:r>
              <a:rPr lang="en-US" sz="1600" dirty="0" smtClean="0"/>
              <a:t>Induced by the electron </a:t>
            </a:r>
            <a:r>
              <a:rPr lang="en-US" sz="1600" dirty="0" smtClean="0"/>
              <a:t>flux to the </a:t>
            </a:r>
            <a:r>
              <a:rPr lang="en-US" sz="1600" dirty="0" smtClean="0"/>
              <a:t>beam screen inner wall </a:t>
            </a:r>
            <a:r>
              <a:rPr lang="en-US" sz="1600" dirty="0" smtClean="0"/>
              <a:t>(heat deposition</a:t>
            </a:r>
            <a:r>
              <a:rPr lang="en-US" sz="1600" dirty="0" smtClean="0"/>
              <a:t>)</a:t>
            </a:r>
          </a:p>
          <a:p>
            <a:pPr marL="1089025" lvl="2" indent="-174625">
              <a:buFont typeface="Wingdings" pitchFamily="2" charset="2"/>
              <a:buChar char="§"/>
            </a:pPr>
            <a:r>
              <a:rPr lang="en-US" sz="1600" dirty="0" smtClean="0"/>
              <a:t>Heat load limited</a:t>
            </a:r>
            <a:r>
              <a:rPr lang="en-US" sz="1600" dirty="0" smtClean="0"/>
              <a:t> </a:t>
            </a:r>
            <a:r>
              <a:rPr lang="en-US" sz="1600" dirty="0" smtClean="0"/>
              <a:t>by the available cooling capacity (capillaries / cryoplants</a:t>
            </a:r>
            <a:r>
              <a:rPr lang="en-US" sz="1600" dirty="0" smtClean="0"/>
              <a:t>)</a:t>
            </a:r>
            <a:endParaRPr lang="en-US" sz="700" dirty="0" smtClean="0">
              <a:solidFill>
                <a:srgbClr val="0000FF"/>
              </a:solidFill>
            </a:endParaRPr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00FF"/>
                </a:solidFill>
              </a:rPr>
              <a:t>Beam instability</a:t>
            </a:r>
          </a:p>
          <a:p>
            <a:pPr marL="1089025" lvl="2" indent="-174625">
              <a:buFont typeface="Wingdings" pitchFamily="2" charset="2"/>
              <a:buChar char="§"/>
            </a:pPr>
            <a:r>
              <a:rPr lang="en-US" sz="1600" dirty="0" smtClean="0"/>
              <a:t>Depends on both the electron density and </a:t>
            </a:r>
            <a:r>
              <a:rPr lang="en-US" sz="1600" dirty="0" smtClean="0"/>
              <a:t>the integrated length over LHC ring</a:t>
            </a:r>
          </a:p>
          <a:p>
            <a:pPr marL="1089025" lvl="2" indent="-174625">
              <a:buFont typeface="Wingdings" pitchFamily="2" charset="2"/>
              <a:buChar char="§"/>
            </a:pPr>
            <a:r>
              <a:rPr lang="en-US" sz="1600" dirty="0" smtClean="0"/>
              <a:t>Can become a limiting </a:t>
            </a:r>
            <a:r>
              <a:rPr lang="en-US" sz="1600" dirty="0" smtClean="0"/>
              <a:t>factor for the scrubbing run (emittance blow-up and losses</a:t>
            </a:r>
            <a:r>
              <a:rPr lang="en-US" sz="1600" dirty="0" smtClean="0"/>
              <a:t>)</a:t>
            </a:r>
            <a:endParaRPr lang="en-US" sz="700" dirty="0" smtClean="0">
              <a:solidFill>
                <a:srgbClr val="0000FF"/>
              </a:solidFill>
            </a:endParaRPr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2000" dirty="0" smtClean="0">
                <a:solidFill>
                  <a:srgbClr val="0000FF"/>
                </a:solidFill>
              </a:rPr>
              <a:t>Beam-gas scattering induced radiation </a:t>
            </a:r>
            <a:r>
              <a:rPr lang="en-US" sz="2000" dirty="0" smtClean="0">
                <a:solidFill>
                  <a:srgbClr val="0000FF"/>
                </a:solidFill>
              </a:rPr>
              <a:t>and beam losses</a:t>
            </a:r>
            <a:endParaRPr lang="en-US" sz="2000" dirty="0" smtClean="0">
              <a:solidFill>
                <a:srgbClr val="0000FF"/>
              </a:solidFill>
            </a:endParaRPr>
          </a:p>
          <a:p>
            <a:pPr marL="1089025" lvl="2" indent="-174625">
              <a:buFont typeface="Wingdings" pitchFamily="2" charset="2"/>
              <a:buChar char="§"/>
            </a:pPr>
            <a:r>
              <a:rPr lang="en-US" sz="1600" dirty="0" smtClean="0"/>
              <a:t>Depends on both the </a:t>
            </a:r>
            <a:r>
              <a:rPr lang="en-US" sz="1600" dirty="0" smtClean="0"/>
              <a:t>pressure bump amplitude and length (and on gas species)</a:t>
            </a:r>
            <a:endParaRPr lang="en-US" sz="1600" dirty="0" smtClean="0"/>
          </a:p>
          <a:p>
            <a:pPr marL="1089025" lvl="2" indent="-174625">
              <a:buFont typeface="Wingdings" pitchFamily="2" charset="2"/>
              <a:buChar char="§"/>
            </a:pPr>
            <a:r>
              <a:rPr lang="en-US" sz="1600" dirty="0" smtClean="0"/>
              <a:t>Can become a limitation by increasing:</a:t>
            </a:r>
          </a:p>
          <a:p>
            <a:pPr marL="1546225" lvl="3" indent="-174625">
              <a:buFont typeface="Wingdings" pitchFamily="2" charset="2"/>
              <a:buChar char="§"/>
            </a:pPr>
            <a:r>
              <a:rPr lang="en-US" sz="1600" dirty="0" smtClean="0"/>
              <a:t>T</a:t>
            </a:r>
            <a:r>
              <a:rPr lang="en-US" sz="1600" dirty="0" smtClean="0"/>
              <a:t>he single event probability and radiation to cables and electronics</a:t>
            </a:r>
          </a:p>
          <a:p>
            <a:pPr marL="1546225" lvl="3" indent="-174625">
              <a:buFont typeface="Wingdings" pitchFamily="2" charset="2"/>
              <a:buChar char="§"/>
            </a:pPr>
            <a:r>
              <a:rPr lang="en-US" sz="1600" dirty="0" smtClean="0"/>
              <a:t>The background to the Detectors</a:t>
            </a:r>
          </a:p>
          <a:p>
            <a:pPr marL="1546225" lvl="3" indent="-174625"/>
            <a:endParaRPr lang="en-US" sz="700" dirty="0" smtClean="0"/>
          </a:p>
          <a:p>
            <a:pPr marL="631825" lvl="1" indent="-174625">
              <a:buFont typeface="Wingdings" pitchFamily="2" charset="2"/>
              <a:buChar char="F"/>
            </a:pPr>
            <a:r>
              <a:rPr lang="en-US" sz="1600" b="1" dirty="0" smtClean="0">
                <a:solidFill>
                  <a:schemeClr val="accent3">
                    <a:lumMod val="50000"/>
                  </a:schemeClr>
                </a:solidFill>
              </a:rPr>
              <a:t>LHC vacuum pressure interlocks are set to keep the beam-gas scattering negligible ; at least 1 order of magnitude of margin is available.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953000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9" name="Straight Arrow Connector 18"/>
          <p:cNvCxnSpPr/>
          <p:nvPr/>
        </p:nvCxnSpPr>
        <p:spPr>
          <a:xfrm>
            <a:off x="3657600" y="5713412"/>
            <a:ext cx="2743200" cy="1588"/>
          </a:xfrm>
          <a:prstGeom prst="straightConnector1">
            <a:avLst/>
          </a:prstGeom>
          <a:ln w="25400">
            <a:solidFill>
              <a:srgbClr val="FF006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572000" y="5377673"/>
            <a:ext cx="76014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400" b="1" dirty="0" smtClean="0">
                <a:solidFill>
                  <a:srgbClr val="FF0000"/>
                </a:solidFill>
              </a:rPr>
              <a:t>L</a:t>
            </a:r>
            <a:r>
              <a:rPr lang="en-GB" sz="1400" dirty="0" smtClean="0"/>
              <a:t>~9.2 </a:t>
            </a:r>
            <a:r>
              <a:rPr lang="en-GB" sz="1400" dirty="0" smtClean="0"/>
              <a:t>m</a:t>
            </a:r>
            <a:endParaRPr lang="en-GB" sz="1400" dirty="0"/>
          </a:p>
        </p:txBody>
      </p:sp>
      <p:sp>
        <p:nvSpPr>
          <p:cNvPr id="21" name="Rectangle 20"/>
          <p:cNvSpPr/>
          <p:nvPr/>
        </p:nvSpPr>
        <p:spPr bwMode="auto">
          <a:xfrm>
            <a:off x="457199" y="5860026"/>
            <a:ext cx="3204000" cy="25200"/>
          </a:xfrm>
          <a:prstGeom prst="rect">
            <a:avLst/>
          </a:prstGeom>
          <a:solidFill>
            <a:srgbClr val="00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Rectangle 21"/>
          <p:cNvSpPr/>
          <p:nvPr/>
        </p:nvSpPr>
        <p:spPr bwMode="auto">
          <a:xfrm>
            <a:off x="4500394" y="3171163"/>
            <a:ext cx="432000" cy="720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4506141" y="3388595"/>
            <a:ext cx="432000" cy="72000"/>
          </a:xfrm>
          <a:prstGeom prst="rect">
            <a:avLst/>
          </a:prstGeom>
          <a:solidFill>
            <a:srgbClr val="00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76800" y="3048000"/>
            <a:ext cx="5533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400" dirty="0" smtClean="0"/>
              <a:t>Cold</a:t>
            </a:r>
            <a:br>
              <a:rPr lang="en-GB" sz="1400" dirty="0" smtClean="0"/>
            </a:br>
            <a:r>
              <a:rPr lang="en-GB" sz="1400" dirty="0" smtClean="0"/>
              <a:t>NEG</a:t>
            </a:r>
            <a:endParaRPr lang="en-GB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0" y="5416894"/>
            <a:ext cx="72776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400" b="1" dirty="0" smtClean="0">
                <a:solidFill>
                  <a:srgbClr val="0000FF"/>
                </a:solidFill>
              </a:rPr>
              <a:t>Gauges</a:t>
            </a:r>
            <a:endParaRPr lang="en-GB" b="1" dirty="0">
              <a:solidFill>
                <a:srgbClr val="0000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010533" y="5369264"/>
            <a:ext cx="72776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400" b="1" dirty="0" smtClean="0">
                <a:solidFill>
                  <a:srgbClr val="0000FF"/>
                </a:solidFill>
              </a:rPr>
              <a:t>Gauges</a:t>
            </a:r>
            <a:endParaRPr lang="en-GB" sz="1400" b="1" dirty="0">
              <a:solidFill>
                <a:srgbClr val="0000FF"/>
              </a:solidFill>
            </a:endParaRPr>
          </a:p>
        </p:txBody>
      </p:sp>
      <p:sp>
        <p:nvSpPr>
          <p:cNvPr id="27" name="Rectangle 26"/>
          <p:cNvSpPr/>
          <p:nvPr/>
        </p:nvSpPr>
        <p:spPr bwMode="auto">
          <a:xfrm>
            <a:off x="0" y="5860026"/>
            <a:ext cx="432000" cy="252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6400800" y="5860026"/>
            <a:ext cx="2160000" cy="25200"/>
          </a:xfrm>
          <a:prstGeom prst="rect">
            <a:avLst/>
          </a:prstGeom>
          <a:solidFill>
            <a:srgbClr val="00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9" name="Rectangle 28"/>
          <p:cNvSpPr/>
          <p:nvPr/>
        </p:nvSpPr>
        <p:spPr bwMode="auto">
          <a:xfrm>
            <a:off x="8534400" y="5860026"/>
            <a:ext cx="612000" cy="252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Introduction (</a:t>
            </a:r>
            <a:r>
              <a:rPr lang="en-US" sz="2800" b="1" dirty="0" smtClean="0">
                <a:solidFill>
                  <a:srgbClr val="C00000"/>
                </a:solidFill>
              </a:rPr>
              <a:t>3/4</a:t>
            </a:r>
            <a:r>
              <a:rPr lang="en-US" sz="2800" b="1" dirty="0" smtClean="0">
                <a:solidFill>
                  <a:srgbClr val="C00000"/>
                </a:solidFill>
              </a:rPr>
              <a:t>)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1400" dirty="0" smtClean="0"/>
          </a:p>
          <a:p>
            <a:pPr marL="174625" indent="-174625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The electron cloud induced pressure rise need a careful analysis since depending on:</a:t>
            </a:r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1600" dirty="0" smtClean="0"/>
              <a:t>Number of circulating beams, magnetic field conditions, beam pipe size, multipacting length, effective pumping speed and location and type of probe</a:t>
            </a:r>
            <a:endParaRPr lang="en-US" sz="1600" dirty="0" smtClean="0"/>
          </a:p>
        </p:txBody>
      </p:sp>
      <p:grpSp>
        <p:nvGrpSpPr>
          <p:cNvPr id="4" name="Group 14"/>
          <p:cNvGrpSpPr/>
          <p:nvPr/>
        </p:nvGrpSpPr>
        <p:grpSpPr>
          <a:xfrm>
            <a:off x="375600" y="3028486"/>
            <a:ext cx="2448000" cy="1804070"/>
            <a:chOff x="2555776" y="1412776"/>
            <a:chExt cx="4147777" cy="2791966"/>
          </a:xfrm>
        </p:grpSpPr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2555776" y="1412776"/>
              <a:ext cx="4147777" cy="27919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" name="Group 12"/>
            <p:cNvGrpSpPr/>
            <p:nvPr/>
          </p:nvGrpSpPr>
          <p:grpSpPr>
            <a:xfrm>
              <a:off x="3464807" y="3400120"/>
              <a:ext cx="1528996" cy="476314"/>
              <a:chOff x="3464807" y="3400120"/>
              <a:chExt cx="1528996" cy="476314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3703745" y="3400120"/>
                <a:ext cx="1057088" cy="47631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GB" sz="1400" b="1" dirty="0" smtClean="0">
                    <a:solidFill>
                      <a:srgbClr val="FF0000"/>
                    </a:solidFill>
                  </a:rPr>
                  <a:t>L</a:t>
                </a:r>
                <a:r>
                  <a:rPr lang="en-GB" sz="1400" dirty="0" smtClean="0"/>
                  <a:t>~2 </a:t>
                </a:r>
                <a:r>
                  <a:rPr lang="en-GB" sz="1400" dirty="0" smtClean="0"/>
                  <a:t>m</a:t>
                </a:r>
                <a:endParaRPr lang="en-GB" sz="1400" dirty="0"/>
              </a:p>
            </p:txBody>
          </p:sp>
          <p:cxnSp>
            <p:nvCxnSpPr>
              <p:cNvPr id="8" name="Straight Arrow Connector 7"/>
              <p:cNvCxnSpPr/>
              <p:nvPr/>
            </p:nvCxnSpPr>
            <p:spPr>
              <a:xfrm>
                <a:off x="3464807" y="3450117"/>
                <a:ext cx="1528996" cy="2843"/>
              </a:xfrm>
              <a:prstGeom prst="straightConnector1">
                <a:avLst/>
              </a:prstGeom>
              <a:ln w="25400">
                <a:solidFill>
                  <a:srgbClr val="FF0066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" name="Rectangle 9"/>
          <p:cNvSpPr/>
          <p:nvPr/>
        </p:nvSpPr>
        <p:spPr bwMode="auto">
          <a:xfrm>
            <a:off x="23815" y="3776096"/>
            <a:ext cx="900000" cy="72000"/>
          </a:xfrm>
          <a:prstGeom prst="rect">
            <a:avLst/>
          </a:prstGeom>
          <a:solidFill>
            <a:srgbClr val="00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1828800" y="3776659"/>
            <a:ext cx="956441" cy="720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48400" y="3048000"/>
            <a:ext cx="2448000" cy="1509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7081203" y="4082945"/>
            <a:ext cx="840295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400" b="1" dirty="0" smtClean="0">
                <a:solidFill>
                  <a:srgbClr val="FF0000"/>
                </a:solidFill>
              </a:rPr>
              <a:t>L</a:t>
            </a:r>
            <a:r>
              <a:rPr lang="en-GB" sz="1400" dirty="0" smtClean="0"/>
              <a:t> ~ 1.3 m</a:t>
            </a:r>
            <a:endParaRPr lang="en-GB" sz="1400" dirty="0"/>
          </a:p>
        </p:txBody>
      </p:sp>
      <p:sp>
        <p:nvSpPr>
          <p:cNvPr id="15" name="Rectangle 14"/>
          <p:cNvSpPr/>
          <p:nvPr/>
        </p:nvSpPr>
        <p:spPr bwMode="auto">
          <a:xfrm>
            <a:off x="6054593" y="3685927"/>
            <a:ext cx="956441" cy="75600"/>
          </a:xfrm>
          <a:prstGeom prst="rect">
            <a:avLst/>
          </a:prstGeom>
          <a:solidFill>
            <a:srgbClr val="00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8011344" y="3681415"/>
            <a:ext cx="956441" cy="75600"/>
          </a:xfrm>
          <a:prstGeom prst="rect">
            <a:avLst/>
          </a:prstGeom>
          <a:solidFill>
            <a:srgbClr val="0099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7200" marR="0" indent="0" algn="l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07059" y="3016883"/>
            <a:ext cx="77485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400" b="1" dirty="0" smtClean="0">
                <a:solidFill>
                  <a:srgbClr val="0000FF"/>
                </a:solidFill>
              </a:rPr>
              <a:t>Gauges</a:t>
            </a:r>
            <a:endParaRPr lang="en-GB" b="1" dirty="0">
              <a:solidFill>
                <a:srgbClr val="0000FF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92021" y="3188642"/>
            <a:ext cx="77485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400" b="1" dirty="0" smtClean="0">
                <a:solidFill>
                  <a:srgbClr val="0000FF"/>
                </a:solidFill>
              </a:rPr>
              <a:t>Gauges</a:t>
            </a:r>
            <a:endParaRPr lang="en-GB" b="1" dirty="0">
              <a:solidFill>
                <a:srgbClr val="0000FF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6999908" y="4381500"/>
            <a:ext cx="1024905" cy="1135"/>
          </a:xfrm>
          <a:prstGeom prst="straightConnector1">
            <a:avLst/>
          </a:prstGeom>
          <a:ln w="25400">
            <a:solidFill>
              <a:srgbClr val="FF0066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714268" y="6276290"/>
            <a:ext cx="72776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400" b="1" dirty="0" smtClean="0">
                <a:solidFill>
                  <a:srgbClr val="0000FF"/>
                </a:solidFill>
              </a:rPr>
              <a:t>Gauges</a:t>
            </a:r>
            <a:endParaRPr lang="en-GB" sz="1400" b="1" dirty="0">
              <a:solidFill>
                <a:srgbClr val="0000FF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3398202" y="4011561"/>
            <a:ext cx="21522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err="1" smtClean="0">
                <a:latin typeface="Symbol" pitchFamily="18" charset="2"/>
              </a:rPr>
              <a:t>D</a:t>
            </a:r>
            <a:r>
              <a:rPr lang="en-GB" dirty="0" err="1" smtClean="0"/>
              <a:t>P</a:t>
            </a:r>
            <a:r>
              <a:rPr lang="en-GB" baseline="-25000" dirty="0" err="1" smtClean="0"/>
              <a:t>observed</a:t>
            </a:r>
            <a:r>
              <a:rPr lang="en-GB" dirty="0" smtClean="0"/>
              <a:t> </a:t>
            </a:r>
            <a:r>
              <a:rPr lang="en-GB" dirty="0" smtClean="0">
                <a:sym typeface="Symbol"/>
              </a:rPr>
              <a:t> </a:t>
            </a:r>
            <a:r>
              <a:rPr lang="en-GB" b="1" dirty="0" smtClean="0">
                <a:solidFill>
                  <a:srgbClr val="FF0000"/>
                </a:solidFill>
                <a:sym typeface="Symbol"/>
              </a:rPr>
              <a:t>L</a:t>
            </a:r>
            <a:r>
              <a:rPr lang="en-GB" dirty="0" smtClean="0">
                <a:sym typeface="Symbol"/>
              </a:rPr>
              <a:t/>
            </a:r>
            <a:br>
              <a:rPr lang="en-GB" dirty="0" smtClean="0">
                <a:sym typeface="Symbol"/>
              </a:rPr>
            </a:br>
            <a:r>
              <a:rPr lang="en-GB" dirty="0" smtClean="0">
                <a:sym typeface="Symbol"/>
              </a:rPr>
              <a:t>Pumping speed  </a:t>
            </a:r>
            <a:r>
              <a:rPr lang="en-GB" dirty="0" err="1" smtClean="0">
                <a:sym typeface="Symbol"/>
              </a:rPr>
              <a:t>cte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10" grpId="0" animBg="1"/>
      <p:bldP spid="11" grpId="0" animBg="1"/>
      <p:bldP spid="14" grpId="0" animBg="1"/>
      <p:bldP spid="15" grpId="0" animBg="1"/>
      <p:bldP spid="16" grpId="0" animBg="1"/>
      <p:bldP spid="17" grpId="0" animBg="1"/>
      <p:bldP spid="31" grpId="0" animBg="1"/>
      <p:bldP spid="38" grpId="0" animBg="1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Introduction (</a:t>
            </a:r>
            <a:r>
              <a:rPr lang="en-US" sz="2800" b="1" dirty="0" smtClean="0">
                <a:solidFill>
                  <a:srgbClr val="C00000"/>
                </a:solidFill>
              </a:rPr>
              <a:t>4/4</a:t>
            </a:r>
            <a:r>
              <a:rPr lang="en-US" sz="2800" b="1" dirty="0" smtClean="0">
                <a:solidFill>
                  <a:srgbClr val="C00000"/>
                </a:solidFill>
              </a:rPr>
              <a:t>)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1400" dirty="0" smtClean="0"/>
          </a:p>
          <a:p>
            <a:pPr marL="174625" indent="-174625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The electron cloud induced heat load depends on:</a:t>
            </a:r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1600" dirty="0" smtClean="0"/>
              <a:t>Electron flux to the inner beam screen wall</a:t>
            </a:r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1600" dirty="0" smtClean="0"/>
              <a:t>Average energy of the electrons</a:t>
            </a:r>
          </a:p>
          <a:p>
            <a:pPr marL="631825" lvl="1" indent="-174625">
              <a:buFont typeface="Wingdings" pitchFamily="2" charset="2"/>
              <a:buChar char="§"/>
            </a:pPr>
            <a:r>
              <a:rPr lang="en-US" sz="1600" dirty="0" smtClean="0"/>
              <a:t>Measurements integrated over a half period and for 2 apertures</a:t>
            </a: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865716"/>
            <a:ext cx="4430177" cy="3052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2789516"/>
            <a:ext cx="4053003" cy="32545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" name="TextBox 33"/>
          <p:cNvSpPr txBox="1"/>
          <p:nvPr/>
        </p:nvSpPr>
        <p:spPr>
          <a:xfrm>
            <a:off x="3569309" y="5932524"/>
            <a:ext cx="27126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/>
              <a:t>M.H. </a:t>
            </a:r>
            <a:r>
              <a:rPr lang="en-GB" sz="1000" dirty="0" err="1" smtClean="0"/>
              <a:t>Cuna</a:t>
            </a:r>
            <a:r>
              <a:rPr lang="en-GB" sz="1000" dirty="0" smtClean="0"/>
              <a:t>, EuCARD-DIS-2009-002, Nov 2010 </a:t>
            </a:r>
            <a:endParaRPr lang="en-GB" sz="1000" dirty="0"/>
          </a:p>
        </p:txBody>
      </p:sp>
      <p:grpSp>
        <p:nvGrpSpPr>
          <p:cNvPr id="35" name="Group 34"/>
          <p:cNvGrpSpPr/>
          <p:nvPr/>
        </p:nvGrpSpPr>
        <p:grpSpPr>
          <a:xfrm>
            <a:off x="769545" y="4640438"/>
            <a:ext cx="1877440" cy="914400"/>
            <a:chOff x="823020" y="3377952"/>
            <a:chExt cx="2161034" cy="792882"/>
          </a:xfrm>
        </p:grpSpPr>
        <p:cxnSp>
          <p:nvCxnSpPr>
            <p:cNvPr id="36" name="Straight Arrow Connector 35"/>
            <p:cNvCxnSpPr/>
            <p:nvPr/>
          </p:nvCxnSpPr>
          <p:spPr bwMode="auto">
            <a:xfrm rot="10800000">
              <a:off x="823020" y="3377952"/>
              <a:ext cx="2159446" cy="158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7" name="Straight Arrow Connector 36"/>
            <p:cNvCxnSpPr/>
            <p:nvPr/>
          </p:nvCxnSpPr>
          <p:spPr bwMode="auto">
            <a:xfrm rot="5400000" flipH="1" flipV="1">
              <a:off x="2587216" y="3773996"/>
              <a:ext cx="792088" cy="158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0" name="Straight Arrow Connector 39"/>
            <p:cNvCxnSpPr/>
            <p:nvPr/>
          </p:nvCxnSpPr>
          <p:spPr bwMode="auto">
            <a:xfrm rot="10800000">
              <a:off x="823020" y="3954016"/>
              <a:ext cx="2159446" cy="158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41" name="Group 40"/>
          <p:cNvGrpSpPr/>
          <p:nvPr/>
        </p:nvGrpSpPr>
        <p:grpSpPr>
          <a:xfrm>
            <a:off x="5358621" y="4030837"/>
            <a:ext cx="1822405" cy="1526487"/>
            <a:chOff x="6006008" y="2441848"/>
            <a:chExt cx="2161828" cy="1728192"/>
          </a:xfrm>
        </p:grpSpPr>
        <p:cxnSp>
          <p:nvCxnSpPr>
            <p:cNvPr id="42" name="Straight Arrow Connector 41"/>
            <p:cNvCxnSpPr/>
            <p:nvPr/>
          </p:nvCxnSpPr>
          <p:spPr bwMode="auto">
            <a:xfrm rot="10800000">
              <a:off x="6007596" y="2441848"/>
              <a:ext cx="2159446" cy="158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3" name="Straight Arrow Connector 42"/>
            <p:cNvCxnSpPr/>
            <p:nvPr/>
          </p:nvCxnSpPr>
          <p:spPr bwMode="auto">
            <a:xfrm rot="5400000" flipH="1" flipV="1">
              <a:off x="7302946" y="3305150"/>
              <a:ext cx="1728192" cy="158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44" name="Straight Arrow Connector 43"/>
            <p:cNvCxnSpPr/>
            <p:nvPr/>
          </p:nvCxnSpPr>
          <p:spPr bwMode="auto">
            <a:xfrm rot="10800000">
              <a:off x="6006008" y="3882008"/>
              <a:ext cx="2159446" cy="158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45" name="TextBox 44"/>
          <p:cNvSpPr txBox="1"/>
          <p:nvPr/>
        </p:nvSpPr>
        <p:spPr>
          <a:xfrm>
            <a:off x="1333023" y="3238110"/>
            <a:ext cx="39206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0000FF"/>
                </a:solidFill>
              </a:rPr>
              <a:t>Factor </a:t>
            </a:r>
            <a:r>
              <a:rPr lang="en-GB" sz="1600" b="1" dirty="0" smtClean="0">
                <a:solidFill>
                  <a:srgbClr val="0000FF"/>
                </a:solidFill>
                <a:sym typeface="Symbol"/>
              </a:rPr>
              <a:t></a:t>
            </a:r>
            <a:r>
              <a:rPr lang="en-GB" sz="1600" b="1" dirty="0" smtClean="0">
                <a:solidFill>
                  <a:srgbClr val="0000FF"/>
                </a:solidFill>
              </a:rPr>
              <a:t>20 </a:t>
            </a:r>
            <a:r>
              <a:rPr lang="en-GB" sz="1600" b="1" dirty="0" smtClean="0">
                <a:solidFill>
                  <a:srgbClr val="0000FF"/>
                </a:solidFill>
              </a:rPr>
              <a:t>confirmed by SPS measurements</a:t>
            </a:r>
            <a:endParaRPr lang="en-GB" sz="1600" b="1" dirty="0">
              <a:solidFill>
                <a:srgbClr val="0000FF"/>
              </a:solidFill>
            </a:endParaRPr>
          </a:p>
        </p:txBody>
      </p:sp>
      <p:sp>
        <p:nvSpPr>
          <p:cNvPr id="46" name="Freeform 45"/>
          <p:cNvSpPr/>
          <p:nvPr/>
        </p:nvSpPr>
        <p:spPr>
          <a:xfrm>
            <a:off x="766916" y="3472886"/>
            <a:ext cx="4572000" cy="1125794"/>
          </a:xfrm>
          <a:custGeom>
            <a:avLst/>
            <a:gdLst>
              <a:gd name="connsiteX0" fmla="*/ 0 w 4572000"/>
              <a:gd name="connsiteY0" fmla="*/ 1125794 h 1125794"/>
              <a:gd name="connsiteX1" fmla="*/ 2072149 w 4572000"/>
              <a:gd name="connsiteY1" fmla="*/ 100781 h 1125794"/>
              <a:gd name="connsiteX2" fmla="*/ 4572000 w 4572000"/>
              <a:gd name="connsiteY2" fmla="*/ 521110 h 1125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72000" h="1125794">
                <a:moveTo>
                  <a:pt x="0" y="1125794"/>
                </a:moveTo>
                <a:cubicBezTo>
                  <a:pt x="655074" y="663678"/>
                  <a:pt x="1310149" y="201562"/>
                  <a:pt x="2072149" y="100781"/>
                </a:cubicBezTo>
                <a:cubicBezTo>
                  <a:pt x="2834149" y="0"/>
                  <a:pt x="3703074" y="260555"/>
                  <a:pt x="4572000" y="521110"/>
                </a:cubicBezTo>
              </a:path>
            </a:pathLst>
          </a:custGeom>
          <a:ln w="28575">
            <a:solidFill>
              <a:srgbClr val="0000FF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1233654" y="6121178"/>
            <a:ext cx="72859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i="1" dirty="0" smtClean="0">
                <a:solidFill>
                  <a:schemeClr val="accent3">
                    <a:lumMod val="50000"/>
                  </a:schemeClr>
                </a:solidFill>
              </a:rPr>
              <a:t>...assuming that beams </a:t>
            </a:r>
            <a:r>
              <a:rPr lang="en-GB" sz="1400" i="1" dirty="0" smtClean="0">
                <a:solidFill>
                  <a:schemeClr val="accent3">
                    <a:lumMod val="50000"/>
                  </a:schemeClr>
                </a:solidFill>
              </a:rPr>
              <a:t>limitations are not dominated by single bunch instabilities or pressure rise!</a:t>
            </a:r>
            <a:endParaRPr lang="en-GB" sz="1400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 animBg="1"/>
      <p:bldP spid="4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Scrubbing run</a:t>
            </a:r>
            <a:endParaRPr lang="en-US" sz="2800" b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CCDC2F-4223-433C-A3A8-C35EFD14A409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1000" y="914400"/>
            <a:ext cx="8382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Scrubbing run (1/4)</a:t>
            </a:r>
            <a:endParaRPr lang="en-US" sz="2800" b="1" dirty="0" smtClean="0">
              <a:solidFill>
                <a:srgbClr val="C00000"/>
              </a:solidFill>
            </a:endParaRPr>
          </a:p>
          <a:p>
            <a:endParaRPr lang="en-US" sz="1400" dirty="0" smtClean="0"/>
          </a:p>
          <a:p>
            <a:pPr marL="174625" indent="-174625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</a:rPr>
              <a:t>A success story !</a:t>
            </a:r>
            <a:endParaRPr lang="en-US" sz="2400" dirty="0" smtClean="0">
              <a:solidFill>
                <a:srgbClr val="0000FF"/>
              </a:solidFill>
            </a:endParaRPr>
          </a:p>
        </p:txBody>
      </p:sp>
      <p:pic>
        <p:nvPicPr>
          <p:cNvPr id="15" name="Picture 2" descr="http://elogbook.cern.ch/eLogbook/attach_reader?attach_id=114727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01297" y="2411362"/>
            <a:ext cx="3436374" cy="2139902"/>
          </a:xfrm>
          <a:prstGeom prst="rect">
            <a:avLst/>
          </a:prstGeom>
          <a:noFill/>
        </p:spPr>
      </p:pic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3290" y="2030700"/>
            <a:ext cx="1524181" cy="1150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0" y="1817079"/>
            <a:ext cx="1524000" cy="11502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9320" y="2750800"/>
            <a:ext cx="1584220" cy="1195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30845" y="2571931"/>
            <a:ext cx="1892679" cy="1424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6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35350" y="3470900"/>
            <a:ext cx="1800250" cy="13544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685935" y="3444564"/>
            <a:ext cx="1931771" cy="1256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295400" y="4463838"/>
            <a:ext cx="2088290" cy="1576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100915" y="4487912"/>
            <a:ext cx="1865511" cy="1407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200400" y="5442154"/>
            <a:ext cx="3216192" cy="1415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Rectangle 25"/>
          <p:cNvSpPr/>
          <p:nvPr/>
        </p:nvSpPr>
        <p:spPr>
          <a:xfrm>
            <a:off x="2521974" y="1552771"/>
            <a:ext cx="4572000" cy="86177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15875" algn="ctr">
              <a:spcBef>
                <a:spcPct val="20000"/>
              </a:spcBef>
              <a:defRPr/>
            </a:pPr>
            <a:r>
              <a:rPr lang="en-GB" b="1" dirty="0" smtClean="0">
                <a:solidFill>
                  <a:srgbClr val="008000"/>
                </a:solidFill>
              </a:rPr>
              <a:t>1020 bunches injected after only 15 hours of scrubbing run !</a:t>
            </a:r>
            <a:br>
              <a:rPr lang="en-GB" b="1" dirty="0" smtClean="0">
                <a:solidFill>
                  <a:srgbClr val="008000"/>
                </a:solidFill>
              </a:rPr>
            </a:br>
            <a:r>
              <a:rPr lang="en-GB" sz="1400" b="1" i="1" dirty="0" smtClean="0">
                <a:solidFill>
                  <a:srgbClr val="008000"/>
                </a:solidFill>
              </a:rPr>
              <a:t>(@50 ns bunch spacing)</a:t>
            </a:r>
            <a:endParaRPr lang="en-GB" b="1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plate6">
  <a:themeElements>
    <a:clrScheme name="Template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Template6">
      <a:majorFont>
        <a:latin typeface="Arial"/>
        <a:ea typeface="ＭＳ Ｐゴシック"/>
        <a:cs typeface="ＭＳ Ｐゴシック"/>
      </a:majorFont>
      <a:minorFont>
        <a:latin typeface="Optima Medium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</a:objectDefaults>
  <a:extraClrSchemeLst>
    <a:extraClrScheme>
      <a:clrScheme name="Template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13072</TotalTime>
  <Words>1473</Words>
  <Application>Microsoft Office PowerPoint</Application>
  <PresentationFormat>On-screen Show (4:3)</PresentationFormat>
  <Paragraphs>315</Paragraphs>
  <Slides>36</Slides>
  <Notes>35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9" baseType="lpstr">
      <vt:lpstr>Template6</vt:lpstr>
      <vt:lpstr>Office Theme</vt:lpstr>
      <vt:lpstr>Equation</vt:lpstr>
      <vt:lpstr>Electron cloud report   22nd August 2011 J.M. Jimenez  with contributions from G. Arduini, V. Baglin,  S. Claudet, E. Metral and F. Zimmerman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 Department Meeting 10 March 2009</dc:title>
  <dc:creator>deluc</dc:creator>
  <cp:lastModifiedBy>jimenez</cp:lastModifiedBy>
  <cp:revision>627</cp:revision>
  <dcterms:created xsi:type="dcterms:W3CDTF">2009-02-26T15:30:12Z</dcterms:created>
  <dcterms:modified xsi:type="dcterms:W3CDTF">2011-08-21T16:06:42Z</dcterms:modified>
</cp:coreProperties>
</file>