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267" r:id="rId4"/>
    <p:sldId id="266" r:id="rId5"/>
    <p:sldId id="265" r:id="rId6"/>
    <p:sldId id="257" r:id="rId7"/>
    <p:sldId id="262" r:id="rId8"/>
    <p:sldId id="258" r:id="rId9"/>
    <p:sldId id="263" r:id="rId10"/>
    <p:sldId id="264" r:id="rId11"/>
  </p:sldIdLst>
  <p:sldSz cx="24384000" cy="13716000"/>
  <p:notesSz cx="6858000" cy="9144000"/>
  <p:defaultTextStyle>
    <a:defPPr>
      <a:defRPr lang="it-IT"/>
    </a:defPPr>
    <a:lvl1pPr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1pPr>
    <a:lvl2pPr marL="457200" indent="-2286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2pPr>
    <a:lvl3pPr marL="914400" indent="-4572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3pPr>
    <a:lvl4pPr marL="1371600" indent="-6858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4pPr>
    <a:lvl5pPr marL="1828800" indent="-9144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5pPr>
    <a:lvl6pPr marL="2286000" algn="l" defTabSz="914400" rtl="0" eaLnBrk="1" latinLnBrk="0" hangingPunct="1">
      <a:defRPr sz="3000" b="1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6pPr>
    <a:lvl7pPr marL="2743200" algn="l" defTabSz="914400" rtl="0" eaLnBrk="1" latinLnBrk="0" hangingPunct="1">
      <a:defRPr sz="3000" b="1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7pPr>
    <a:lvl8pPr marL="3200400" algn="l" defTabSz="914400" rtl="0" eaLnBrk="1" latinLnBrk="0" hangingPunct="1">
      <a:defRPr sz="3000" b="1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8pPr>
    <a:lvl9pPr marL="3657600" algn="l" defTabSz="914400" rtl="0" eaLnBrk="1" latinLnBrk="0" hangingPunct="1">
      <a:defRPr sz="3000" b="1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51"/>
    <p:restoredTop sz="93807"/>
  </p:normalViewPr>
  <p:slideViewPr>
    <p:cSldViewPr>
      <p:cViewPr varScale="1">
        <p:scale>
          <a:sx n="53" d="100"/>
          <a:sy n="53" d="100"/>
        </p:scale>
        <p:origin x="1176" y="20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765CE1A3-6B2E-BB85-B1F2-269257A51E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7CB9F58-38FE-AB4C-AA5E-2CB09302002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>
                <a:sym typeface="Helvetica Neue" panose="02000503000000020004" pitchFamily="2" charset="0"/>
              </a:rPr>
              <a:t>Click to edit Master text styles</a:t>
            </a:r>
          </a:p>
          <a:p>
            <a:pPr lvl="1"/>
            <a:r>
              <a:rPr lang="it-IT" altLang="it-IT" noProof="0">
                <a:sym typeface="Helvetica Neue" panose="02000503000000020004" pitchFamily="2" charset="0"/>
              </a:rPr>
              <a:t>Second level</a:t>
            </a:r>
          </a:p>
          <a:p>
            <a:pPr lvl="2"/>
            <a:r>
              <a:rPr lang="it-IT" altLang="it-IT" noProof="0">
                <a:sym typeface="Helvetica Neue" panose="02000503000000020004" pitchFamily="2" charset="0"/>
              </a:rPr>
              <a:t>Third level</a:t>
            </a:r>
          </a:p>
          <a:p>
            <a:pPr lvl="3"/>
            <a:r>
              <a:rPr lang="it-IT" altLang="it-IT" noProof="0">
                <a:sym typeface="Helvetica Neue" panose="02000503000000020004" pitchFamily="2" charset="0"/>
              </a:rPr>
              <a:t>Fourth level</a:t>
            </a:r>
          </a:p>
          <a:p>
            <a:pPr lvl="4"/>
            <a:r>
              <a:rPr lang="it-IT" altLang="it-IT" noProof="0">
                <a:sym typeface="Helvetica Neue" panose="02000503000000020004" pitchFamily="2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panose="02000503000000020004" pitchFamily="2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EA09DE-6770-CC4E-A740-75DD450A8B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3053EA3-2DA6-2B48-94B5-54F48035D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E3C41BE-0FC2-660F-54FE-6DDE34872C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E8A1E-95A3-144C-8ECC-F936B367A673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6895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1DE90F-6314-6D45-89B3-35D0E131F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A094E94-AFB5-8542-8ACE-D7B3389692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39AE63F-9F5F-5B96-4C5C-EB99279F3A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530B8A-1FA0-E348-8AC1-4EAAA4AB5C59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6264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2E91061-DC33-6E46-BF9B-011EEAB29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3450" y="355600"/>
            <a:ext cx="5251450" cy="120904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14F4608-0918-CE40-B356-CC6C6F8E1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89100" y="355600"/>
            <a:ext cx="15601950" cy="12090400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6E22220-864C-F2E5-20C3-554865763D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BC1C4A-6E22-514B-9FFF-C40C8F152036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34904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8C9387-99D7-F445-87C1-5C1007C18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0B8F398-77A2-744D-B19D-D17847854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BAF77F81-3026-6F12-E3A0-A84960F8BB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E81563-4BA9-E141-ADD2-616F3F136FC4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41279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698818-47A5-0142-801A-810A828CF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1E2F39-C240-124C-B37E-1BB97585C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97AD71B6-9936-7D24-E782-0477F4D756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FA910D-61C6-984F-8C4C-331EA1FC4A55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99936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E5374F-861A-064B-A205-CACEF94D7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5C9630-60E3-6241-BF94-F9EB7EE96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8D216F2-897F-9DC3-9EC5-23C211A5C2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65EFEE-C4CE-BD47-A60E-36F921826EEE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14527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02C08D-B4D4-F54F-B2FD-593ADE138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0054FE-5D1C-454B-A179-8062EC111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  <a:prstGeom prst="rect">
            <a:avLst/>
          </a:prstGeo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D45E645-6583-354D-98F9-6A87A1536D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  <a:prstGeom prst="rect">
            <a:avLst/>
          </a:prstGeo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1D4A333-9BF0-3DCA-DDA7-3451D30189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BB0FE-41BD-B349-B9D9-A90D29F0CBBB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31238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D4A10D-06EF-D84A-A9E0-1DFD328E8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1ADFCB6-193D-184B-BC5B-8470B8631F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6B53B86-536C-4F4D-BDCD-E38BDED0B8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  <a:prstGeom prst="rect">
            <a:avLst/>
          </a:prstGeo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9D7E281-CCC8-E745-8AFF-2AFD2FDEE0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6872AF3-16B3-244A-9506-A10C9540B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  <a:prstGeom prst="rect">
            <a:avLst/>
          </a:prstGeo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CC5BAC00-B772-8BE5-5703-BE73F64745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E5B9C-570C-A845-99CA-0D67AC0F9D62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10639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C53570-D900-BF4E-B06E-DC2CC1ED8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1E76F055-E09A-9C3A-1F49-F4A09049BB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624EA6-B561-DA49-A296-B8AFB494A642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51216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>
            <a:extLst>
              <a:ext uri="{FF2B5EF4-FFF2-40B4-BE49-F238E27FC236}">
                <a16:creationId xmlns:a16="http://schemas.microsoft.com/office/drawing/2014/main" id="{94D2C2F4-4513-E3FF-AD8A-46E7DAC958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FBC293-764C-444D-96C5-359205F55FA3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67884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069D1C-10E6-B44C-AB21-B55776963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9E4598-800F-6844-9BC5-C6671006F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AD38278-5750-AC44-95CE-A988AE843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7643F17-45E7-20AA-59F4-F99B2D34DD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83E44-E287-2B47-9D88-AD29BD3B30C3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5223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52688B-A8BE-444E-AD4D-37CE0C6AF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AFB366E-98E3-674C-8B8C-758FACAB7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3BD2693-2F52-A0FB-620B-F2223671C8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0ED78E-6DD2-0248-9CB3-816F675614F8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47006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8139DB-06EC-BC4F-B6AB-B2FF5C884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2431987-BEA4-3C44-9917-D2C5377306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>
              <a:sym typeface="Helvetica Neue" panose="02000503000000020004" pitchFamily="2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342341A-61F2-914B-990B-394E94889B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5A71342-4483-45E2-46B2-FB15CA8450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4D904E-BAEE-CF45-A5CF-7DF88F8FA096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84040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F3EB47-45A8-9F4C-974A-F51FCBBC4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FC6D007-C46D-774F-A2E4-268FB7500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D337E355-9AA7-F7D1-B85F-9691A7BFC7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74D9DA-259F-4341-98F5-8DD1A74945D3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05833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488C968-752A-6940-AC5F-A4B10BAFDB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60BF03F-8883-1648-8142-FB0D49A90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C45F96B0-3CAF-8CE6-C529-3996DFCF1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0D411-0689-B642-BDC4-F51AC5170830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49329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0B0483-45F5-3841-9385-A798168D4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2B5F641-0174-0C44-8E72-71F8EA338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118185E-FF92-DE54-BBAA-2D14BA89FA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64A355-6002-354A-B60C-C58D73C8C943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43881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703F9A-39F6-E547-A9E5-950388DA9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252FBD-7EAB-0842-8996-9E5A919549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89100" y="3149600"/>
            <a:ext cx="10426700" cy="9296400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59EFC4E-EF51-AB4E-A273-B9AF037F4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149600"/>
            <a:ext cx="10426700" cy="9296400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12CCC5-4D1D-3DC9-9A4F-03B2EED841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A3B2B7-1AA3-4843-BADA-C33038F06138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14669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504D2B-101E-094A-B504-76BE87775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D0F54F1-585E-B541-AD1D-9BB21EA8B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D0BBCB2-1D24-2340-9DAA-1650ECEFC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6BB9B34-6504-3140-95EA-626EA73542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88CED17-BFE3-C848-9037-151C925CF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69D5B02-A9B4-0AFF-1D2C-4AE85080F6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C84A8-15C8-464A-BFD1-A6662061BB6D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6006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4D666E-17AC-8240-B67C-E403B055B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91F6FDE-8C5F-2D1E-2103-A00A423FB2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2B55ED-0C71-C04A-80CE-5B65028F63E9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4181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8858336C-EDB5-1CC2-BB52-AE49B1006A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038B80-16A1-0B45-8AAF-83A2D050E34C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81533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CBAE3F-ADDD-6548-85F9-77F8A42CE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05A7B8-53B0-0343-B749-C7002F4ED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75E9518-00BD-004F-9FB3-D8E2CF5E4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DE022DE-05ED-4A05-DD5E-219CB6FCD2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67C4CC-3C2C-2F40-BA97-B29D293DD526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10138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0B1BB0-E4D2-764B-9B2F-E367342E0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44363B0-58A8-354C-8BD0-25ECB1508D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>
              <a:sym typeface="Helvetica Neue" panose="02000503000000020004" pitchFamily="2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03F2C02-6462-B449-90E2-77D310740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1E01C60-7948-2E03-4787-92E07EEE7A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9F4BA-EAE3-D548-AB75-CC08D0CCB875}" type="slidenum">
              <a:rPr lang="it-IT" altLang="it-IT"/>
              <a:pPr/>
              <a:t>‹N°›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81013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>
            <a:extLst>
              <a:ext uri="{FF2B5EF4-FFF2-40B4-BE49-F238E27FC236}">
                <a16:creationId xmlns:a16="http://schemas.microsoft.com/office/drawing/2014/main" id="{9DE1C022-9781-D747-AFDB-EE638A074D8D}"/>
              </a:ext>
            </a:extLst>
          </p:cNvPr>
          <p:cNvSpPr txBox="1">
            <a:spLocks/>
          </p:cNvSpPr>
          <p:nvPr/>
        </p:nvSpPr>
        <p:spPr bwMode="auto">
          <a:xfrm>
            <a:off x="466725" y="382588"/>
            <a:ext cx="54181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  <a:defRPr/>
            </a:pPr>
            <a:r>
              <a:rPr lang="it-IT" altLang="it-IT" sz="1700" b="0"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Einstein Telescope </a:t>
            </a:r>
          </a:p>
        </p:txBody>
      </p:sp>
      <p:sp>
        <p:nvSpPr>
          <p:cNvPr id="1026" name="Text Box 2">
            <a:extLst>
              <a:ext uri="{FF2B5EF4-FFF2-40B4-BE49-F238E27FC236}">
                <a16:creationId xmlns:a16="http://schemas.microsoft.com/office/drawing/2014/main" id="{F9B01288-7011-B942-B0D3-33779F76ACA8}"/>
              </a:ext>
            </a:extLst>
          </p:cNvPr>
          <p:cNvSpPr txBox="1">
            <a:spLocks/>
          </p:cNvSpPr>
          <p:nvPr/>
        </p:nvSpPr>
        <p:spPr bwMode="auto">
          <a:xfrm>
            <a:off x="18740438" y="406400"/>
            <a:ext cx="5114925" cy="26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3" tIns="27093" rIns="27093" bIns="27093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r" eaLnBrk="1">
              <a:lnSpc>
                <a:spcPct val="80000"/>
              </a:lnSpc>
              <a:defRPr/>
            </a:pPr>
            <a:r>
              <a:rPr lang="it-IT" altLang="it-IT" sz="1700" b="0" dirty="0"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ET-PP Meeting — 00.00.000</a:t>
            </a:r>
          </a:p>
        </p:txBody>
      </p:sp>
      <p:sp>
        <p:nvSpPr>
          <p:cNvPr id="1028" name="Line 3">
            <a:extLst>
              <a:ext uri="{FF2B5EF4-FFF2-40B4-BE49-F238E27FC236}">
                <a16:creationId xmlns:a16="http://schemas.microsoft.com/office/drawing/2014/main" id="{FDEE83BE-0146-6171-03CA-9A0B21CE504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3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1029" name="Line 4">
            <a:extLst>
              <a:ext uri="{FF2B5EF4-FFF2-40B4-BE49-F238E27FC236}">
                <a16:creationId xmlns:a16="http://schemas.microsoft.com/office/drawing/2014/main" id="{C336B90C-3E8A-2B5D-2EBD-AE3EADE0CB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5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790F7B35-BD64-0E4C-B8AB-CDD027FB75B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23580725" y="12853988"/>
            <a:ext cx="354013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0800" tIns="50800" rIns="50800" bIns="50800" numCol="1" anchor="t" anchorCtr="0" compatLnSpc="1">
            <a:prstTxWarp prst="textNoShape">
              <a:avLst/>
            </a:prstTxWarp>
          </a:bodyPr>
          <a:lstStyle>
            <a:lvl1pPr algn="ctr" eaLnBrk="1">
              <a:defRPr sz="1700" b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 Light" panose="02000403000000020004" pitchFamily="2" charset="0"/>
                <a:sym typeface="Helvetica Neue Light" panose="02000403000000020004" pitchFamily="2" charset="0"/>
              </a:defRPr>
            </a:lvl1pPr>
          </a:lstStyle>
          <a:p>
            <a:fld id="{3B64E73F-60B5-F949-9BF1-487C225F23B6}" type="slidenum">
              <a:rPr lang="it-IT" altLang="it-IT"/>
              <a:pPr/>
              <a:t>‹N°›</a:t>
            </a:fld>
            <a:endParaRPr lang="it-IT" altLang="it-IT"/>
          </a:p>
        </p:txBody>
      </p:sp>
      <p:sp>
        <p:nvSpPr>
          <p:cNvPr id="1031" name="Line 6">
            <a:extLst>
              <a:ext uri="{FF2B5EF4-FFF2-40B4-BE49-F238E27FC236}">
                <a16:creationId xmlns:a16="http://schemas.microsoft.com/office/drawing/2014/main" id="{8B15C2C1-9330-1CCA-09A1-9A7A54A9A89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3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1032" name="Line 7">
            <a:extLst>
              <a:ext uri="{FF2B5EF4-FFF2-40B4-BE49-F238E27FC236}">
                <a16:creationId xmlns:a16="http://schemas.microsoft.com/office/drawing/2014/main" id="{745CE537-888D-29BB-1B58-DD2C5BACE1D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pic>
        <p:nvPicPr>
          <p:cNvPr id="1034" name="Picture 9" descr="12_ET_horizontal_RGB SMALL Black.pdf">
            <a:extLst>
              <a:ext uri="{FF2B5EF4-FFF2-40B4-BE49-F238E27FC236}">
                <a16:creationId xmlns:a16="http://schemas.microsoft.com/office/drawing/2014/main" id="{A14F14AB-3048-9D61-11EF-AE097520155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2722225"/>
            <a:ext cx="2670175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5" name="Rectangle 10">
            <a:extLst>
              <a:ext uri="{FF2B5EF4-FFF2-40B4-BE49-F238E27FC236}">
                <a16:creationId xmlns:a16="http://schemas.microsoft.com/office/drawing/2014/main" id="{DA0BE8D7-3815-8160-2519-C9FE5DF3A1B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>
                <a:sym typeface="Helvetica Neue Medium" panose="02000503000000020004" pitchFamily="2" charset="0"/>
              </a:rPr>
              <a:t>Click to edit Master title style</a:t>
            </a:r>
          </a:p>
        </p:txBody>
      </p:sp>
      <p:sp>
        <p:nvSpPr>
          <p:cNvPr id="1036" name="Rectangle 11">
            <a:extLst>
              <a:ext uri="{FF2B5EF4-FFF2-40B4-BE49-F238E27FC236}">
                <a16:creationId xmlns:a16="http://schemas.microsoft.com/office/drawing/2014/main" id="{2CB37BB7-DBA8-5ACA-5F43-8F40DA3CEA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>
                <a:sym typeface="Helvetica Neue" panose="02000503000000020004" pitchFamily="2" charset="0"/>
              </a:rPr>
              <a:t>Click to edit Master text styles</a:t>
            </a:r>
          </a:p>
          <a:p>
            <a:pPr lvl="1"/>
            <a:r>
              <a:rPr lang="it-IT" altLang="it-IT">
                <a:sym typeface="Helvetica Neue" panose="02000503000000020004" pitchFamily="2" charset="0"/>
              </a:rPr>
              <a:t>Second level</a:t>
            </a:r>
          </a:p>
          <a:p>
            <a:pPr lvl="2"/>
            <a:r>
              <a:rPr lang="it-IT" altLang="it-IT">
                <a:sym typeface="Helvetica Neue" panose="02000503000000020004" pitchFamily="2" charset="0"/>
              </a:rPr>
              <a:t>Third level</a:t>
            </a:r>
          </a:p>
          <a:p>
            <a:pPr lvl="3"/>
            <a:r>
              <a:rPr lang="it-IT" altLang="it-IT">
                <a:sym typeface="Helvetica Neue" panose="02000503000000020004" pitchFamily="2" charset="0"/>
              </a:rPr>
              <a:t>Fourth level</a:t>
            </a:r>
          </a:p>
          <a:p>
            <a:pPr lvl="4"/>
            <a:r>
              <a:rPr lang="it-IT" altLang="it-IT">
                <a:sym typeface="Helvetica Neue" panose="02000503000000020004" pitchFamily="2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825500" rtl="0" eaLnBrk="0" fontAlgn="base" hangingPunct="0">
        <a:spcBef>
          <a:spcPct val="0"/>
        </a:spcBef>
        <a:spcAft>
          <a:spcPct val="0"/>
        </a:spcAft>
        <a:defRPr sz="11200" kern="1200">
          <a:solidFill>
            <a:srgbClr val="000000"/>
          </a:solidFill>
          <a:latin typeface="+mj-lt"/>
          <a:ea typeface="+mj-ea"/>
          <a:cs typeface="+mj-cs"/>
          <a:sym typeface="Helvetica Neue Medium" panose="02000503000000020004" pitchFamily="2" charset="0"/>
        </a:defRPr>
      </a:lvl1pPr>
      <a:lvl2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2pPr>
      <a:lvl3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3pPr>
      <a:lvl4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4pPr>
      <a:lvl5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5pPr>
      <a:lvl6pPr marL="4572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6pPr>
      <a:lvl7pPr marL="9144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7pPr>
      <a:lvl8pPr marL="13716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8pPr>
      <a:lvl9pPr marL="18288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9pPr>
    </p:titleStyle>
    <p:bodyStyle>
      <a:lvl1pPr marL="635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1pPr>
      <a:lvl2pPr marL="1270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2pPr>
      <a:lvl3pPr marL="1905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3pPr>
      <a:lvl4pPr marL="2540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4pPr>
      <a:lvl5pPr marL="3175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>
            <a:extLst>
              <a:ext uri="{FF2B5EF4-FFF2-40B4-BE49-F238E27FC236}">
                <a16:creationId xmlns:a16="http://schemas.microsoft.com/office/drawing/2014/main" id="{A6FC9E6F-A899-BD40-AA0A-BA79F1CA821E}"/>
              </a:ext>
            </a:extLst>
          </p:cNvPr>
          <p:cNvSpPr txBox="1">
            <a:spLocks/>
          </p:cNvSpPr>
          <p:nvPr/>
        </p:nvSpPr>
        <p:spPr bwMode="auto">
          <a:xfrm>
            <a:off x="466725" y="382588"/>
            <a:ext cx="54181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  <a:defRPr/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Einstein Telescope </a:t>
            </a:r>
          </a:p>
        </p:txBody>
      </p:sp>
      <p:sp>
        <p:nvSpPr>
          <p:cNvPr id="2050" name="Text Box 2">
            <a:extLst>
              <a:ext uri="{FF2B5EF4-FFF2-40B4-BE49-F238E27FC236}">
                <a16:creationId xmlns:a16="http://schemas.microsoft.com/office/drawing/2014/main" id="{80CCCE76-973E-4849-8C65-D85722C28160}"/>
              </a:ext>
            </a:extLst>
          </p:cNvPr>
          <p:cNvSpPr txBox="1">
            <a:spLocks/>
          </p:cNvSpPr>
          <p:nvPr/>
        </p:nvSpPr>
        <p:spPr bwMode="auto">
          <a:xfrm>
            <a:off x="18740438" y="406400"/>
            <a:ext cx="511492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3" tIns="27093" rIns="27093" bIns="27093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r" eaLnBrk="1">
              <a:lnSpc>
                <a:spcPct val="80000"/>
              </a:lnSpc>
              <a:defRPr/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BSBF 2024 Trieste — 00.00.000</a:t>
            </a:r>
          </a:p>
        </p:txBody>
      </p:sp>
      <p:sp>
        <p:nvSpPr>
          <p:cNvPr id="2052" name="Line 3">
            <a:extLst>
              <a:ext uri="{FF2B5EF4-FFF2-40B4-BE49-F238E27FC236}">
                <a16:creationId xmlns:a16="http://schemas.microsoft.com/office/drawing/2014/main" id="{4496DE78-8FDA-6BA8-E63D-C9B8F523E34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3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2053" name="Line 4">
            <a:extLst>
              <a:ext uri="{FF2B5EF4-FFF2-40B4-BE49-F238E27FC236}">
                <a16:creationId xmlns:a16="http://schemas.microsoft.com/office/drawing/2014/main" id="{8875B92F-39D6-331F-78BB-0CF8A153C0E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5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2054" name="Line 5">
            <a:extLst>
              <a:ext uri="{FF2B5EF4-FFF2-40B4-BE49-F238E27FC236}">
                <a16:creationId xmlns:a16="http://schemas.microsoft.com/office/drawing/2014/main" id="{98CC8B13-CEA4-67A1-DC7F-5DA268C75B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3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2055" name="Line 6">
            <a:extLst>
              <a:ext uri="{FF2B5EF4-FFF2-40B4-BE49-F238E27FC236}">
                <a16:creationId xmlns:a16="http://schemas.microsoft.com/office/drawing/2014/main" id="{77659C6E-8BDD-E11B-D5F4-4A0DBEBCBC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2" name="Text Box 7">
            <a:extLst>
              <a:ext uri="{FF2B5EF4-FFF2-40B4-BE49-F238E27FC236}">
                <a16:creationId xmlns:a16="http://schemas.microsoft.com/office/drawing/2014/main" id="{8BDEB393-254F-A743-9043-207D8AC530FD}"/>
              </a:ext>
            </a:extLst>
          </p:cNvPr>
          <p:cNvSpPr txBox="1">
            <a:spLocks/>
          </p:cNvSpPr>
          <p:nvPr/>
        </p:nvSpPr>
        <p:spPr bwMode="auto">
          <a:xfrm>
            <a:off x="4416425" y="12930188"/>
            <a:ext cx="20907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  <a:defRPr/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Prof. Albert Einstein</a:t>
            </a:r>
          </a:p>
        </p:txBody>
      </p:sp>
      <p:pic>
        <p:nvPicPr>
          <p:cNvPr id="2057" name="Picture 8" descr="12_b_ET_horizontal_RGB SMALL.pdf">
            <a:extLst>
              <a:ext uri="{FF2B5EF4-FFF2-40B4-BE49-F238E27FC236}">
                <a16:creationId xmlns:a16="http://schemas.microsoft.com/office/drawing/2014/main" id="{648865FF-E71D-1F06-223C-CAE1F63CD74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2719050"/>
            <a:ext cx="2668587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8" name="Text Box 9">
            <a:extLst>
              <a:ext uri="{FF2B5EF4-FFF2-40B4-BE49-F238E27FC236}">
                <a16:creationId xmlns:a16="http://schemas.microsoft.com/office/drawing/2014/main" id="{4DA04BE0-B620-2A4B-B992-0707807EBD0F}"/>
              </a:ext>
            </a:extLst>
          </p:cNvPr>
          <p:cNvSpPr txBox="1">
            <a:spLocks/>
          </p:cNvSpPr>
          <p:nvPr/>
        </p:nvSpPr>
        <p:spPr bwMode="auto">
          <a:xfrm>
            <a:off x="23639463" y="12853988"/>
            <a:ext cx="2381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/>
            <a:fld id="{874C392C-E806-0244-9A30-1F02CC7F5A4B}" type="slidenum">
              <a:rPr lang="it-IT" altLang="it-IT" sz="1700" b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 Light" panose="02000403000000020004" pitchFamily="2" charset="0"/>
                <a:sym typeface="Helvetica Neue Light" panose="02000403000000020004" pitchFamily="2" charset="0"/>
              </a:rPr>
              <a:pPr algn="ctr" eaLnBrk="1"/>
              <a:t>‹N°›</a:t>
            </a:fld>
            <a:endParaRPr lang="it-IT" altLang="it-IT" sz="1700" b="0">
              <a:latin typeface="Helvetica Neue Light" panose="02000403000000020004" pitchFamily="2" charset="0"/>
              <a:ea typeface="Helvetica Neue Light" panose="02000403000000020004" pitchFamily="2" charset="0"/>
              <a:cs typeface="Helvetica Neue Light" panose="02000403000000020004" pitchFamily="2" charset="0"/>
              <a:sym typeface="Helvetica Neue Light" panose="02000403000000020004" pitchFamily="2" charset="0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9A8A4CB-7A1F-9340-8C79-F1A67769D47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11958638" y="13081000"/>
            <a:ext cx="4524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0800" tIns="50800" rIns="50800" bIns="50800" numCol="1" anchor="t" anchorCtr="0" compatLnSpc="1">
            <a:prstTxWarp prst="textNoShape">
              <a:avLst/>
            </a:prstTxWarp>
          </a:bodyPr>
          <a:lstStyle>
            <a:lvl1pPr algn="ctr" eaLnBrk="1">
              <a:defRPr sz="2400" b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 Light" panose="02000403000000020004" pitchFamily="2" charset="0"/>
                <a:sym typeface="Helvetica Neue Light" panose="02000403000000020004" pitchFamily="2" charset="0"/>
              </a:defRPr>
            </a:lvl1pPr>
          </a:lstStyle>
          <a:p>
            <a:fld id="{A90F1A8B-21A5-4849-95F5-03F8703A5C19}" type="slidenum">
              <a:rPr lang="it-IT" altLang="it-IT"/>
              <a:pPr/>
              <a:t>‹N°›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825500" rtl="0" eaLnBrk="0" fontAlgn="base" hangingPunct="0">
        <a:spcBef>
          <a:spcPct val="0"/>
        </a:spcBef>
        <a:spcAft>
          <a:spcPct val="0"/>
        </a:spcAft>
        <a:defRPr sz="11200" kern="1200">
          <a:solidFill>
            <a:srgbClr val="000000"/>
          </a:solidFill>
          <a:latin typeface="+mj-lt"/>
          <a:ea typeface="+mj-ea"/>
          <a:cs typeface="+mj-cs"/>
          <a:sym typeface="Helvetica Neue Medium" panose="02000503000000020004" pitchFamily="2" charset="0"/>
        </a:defRPr>
      </a:lvl1pPr>
      <a:lvl2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2pPr>
      <a:lvl3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3pPr>
      <a:lvl4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4pPr>
      <a:lvl5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5pPr>
      <a:lvl6pPr marL="4572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6pPr>
      <a:lvl7pPr marL="9144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7pPr>
      <a:lvl8pPr marL="13716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8pPr>
      <a:lvl9pPr marL="18288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9pPr>
    </p:titleStyle>
    <p:bodyStyle>
      <a:lvl1pPr marL="635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1pPr>
      <a:lvl2pPr marL="1270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2pPr>
      <a:lvl3pPr marL="1905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3pPr>
      <a:lvl4pPr marL="2540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4pPr>
      <a:lvl5pPr marL="3175000" indent="-635000" algn="l" defTabSz="825500" rtl="0" eaLnBrk="0" fontAlgn="base" hangingPunct="0">
        <a:spcBef>
          <a:spcPts val="590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3">
            <a:extLst>
              <a:ext uri="{FF2B5EF4-FFF2-40B4-BE49-F238E27FC236}">
                <a16:creationId xmlns:a16="http://schemas.microsoft.com/office/drawing/2014/main" id="{015138BB-9EE9-A7F8-A562-A3CD15B937D4}"/>
              </a:ext>
            </a:extLst>
          </p:cNvPr>
          <p:cNvSpPr txBox="1">
            <a:spLocks/>
          </p:cNvSpPr>
          <p:nvPr/>
        </p:nvSpPr>
        <p:spPr bwMode="auto">
          <a:xfrm>
            <a:off x="13335889" y="1839790"/>
            <a:ext cx="8647432" cy="1112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0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WP5 Progress Status</a:t>
            </a:r>
          </a:p>
        </p:txBody>
      </p:sp>
      <p:pic>
        <p:nvPicPr>
          <p:cNvPr id="4101" name="Picture 4" descr="08_ET_horizontal_RGB.pdf">
            <a:extLst>
              <a:ext uri="{FF2B5EF4-FFF2-40B4-BE49-F238E27FC236}">
                <a16:creationId xmlns:a16="http://schemas.microsoft.com/office/drawing/2014/main" id="{01F0E4B3-D5ED-59CA-A50E-6723DB66F6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25" y="10752138"/>
            <a:ext cx="5672138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2" name="Text Box 5">
            <a:extLst>
              <a:ext uri="{FF2B5EF4-FFF2-40B4-BE49-F238E27FC236}">
                <a16:creationId xmlns:a16="http://schemas.microsoft.com/office/drawing/2014/main" id="{6E564D9D-2D48-A566-29D8-76DDE3096E4F}"/>
              </a:ext>
            </a:extLst>
          </p:cNvPr>
          <p:cNvSpPr txBox="1">
            <a:spLocks/>
          </p:cNvSpPr>
          <p:nvPr/>
        </p:nvSpPr>
        <p:spPr bwMode="auto">
          <a:xfrm>
            <a:off x="466725" y="382588"/>
            <a:ext cx="54181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4103" name="Text Box 6">
            <a:extLst>
              <a:ext uri="{FF2B5EF4-FFF2-40B4-BE49-F238E27FC236}">
                <a16:creationId xmlns:a16="http://schemas.microsoft.com/office/drawing/2014/main" id="{B67A8372-6740-E650-4FA2-D836DFFB3B3C}"/>
              </a:ext>
            </a:extLst>
          </p:cNvPr>
          <p:cNvSpPr txBox="1">
            <a:spLocks/>
          </p:cNvSpPr>
          <p:nvPr/>
        </p:nvSpPr>
        <p:spPr bwMode="auto">
          <a:xfrm>
            <a:off x="18740438" y="406400"/>
            <a:ext cx="5114925" cy="26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3" tIns="27093" rIns="27093" bIns="27093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MEETING — 00.00.000</a:t>
            </a:r>
          </a:p>
        </p:txBody>
      </p:sp>
      <p:sp>
        <p:nvSpPr>
          <p:cNvPr id="4104" name="Line 7">
            <a:extLst>
              <a:ext uri="{FF2B5EF4-FFF2-40B4-BE49-F238E27FC236}">
                <a16:creationId xmlns:a16="http://schemas.microsoft.com/office/drawing/2014/main" id="{B82597F2-21DD-E387-C543-C46323D1EB6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3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4105" name="Line 8">
            <a:extLst>
              <a:ext uri="{FF2B5EF4-FFF2-40B4-BE49-F238E27FC236}">
                <a16:creationId xmlns:a16="http://schemas.microsoft.com/office/drawing/2014/main" id="{EAD9DA95-963A-427C-7E28-07DB85AE29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5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 dirty="0"/>
          </a:p>
        </p:txBody>
      </p:sp>
      <p:sp>
        <p:nvSpPr>
          <p:cNvPr id="4107" name="Line 10">
            <a:extLst>
              <a:ext uri="{FF2B5EF4-FFF2-40B4-BE49-F238E27FC236}">
                <a16:creationId xmlns:a16="http://schemas.microsoft.com/office/drawing/2014/main" id="{EED118A6-BEC8-54C4-211F-67EB3DFC460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0239375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4108" name="Text Box 11">
            <a:extLst>
              <a:ext uri="{FF2B5EF4-FFF2-40B4-BE49-F238E27FC236}">
                <a16:creationId xmlns:a16="http://schemas.microsoft.com/office/drawing/2014/main" id="{44281A85-D86C-2718-4FD8-CFA9B9D1EDDC}"/>
              </a:ext>
            </a:extLst>
          </p:cNvPr>
          <p:cNvSpPr txBox="1">
            <a:spLocks/>
          </p:cNvSpPr>
          <p:nvPr/>
        </p:nvSpPr>
        <p:spPr bwMode="auto">
          <a:xfrm>
            <a:off x="8539163" y="9618663"/>
            <a:ext cx="6645537" cy="481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MEETING. </a:t>
            </a:r>
            <a:r>
              <a:rPr lang="it-IT" altLang="it-IT" b="0" dirty="0" err="1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Thursday</a:t>
            </a:r>
            <a:r>
              <a:rPr lang="it-IT" altLang="it-IT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 </a:t>
            </a:r>
            <a:r>
              <a:rPr lang="it-IT" altLang="it-IT" b="0" dirty="0" err="1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December</a:t>
            </a:r>
            <a:r>
              <a:rPr lang="it-IT" altLang="it-IT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 19th</a:t>
            </a:r>
          </a:p>
        </p:txBody>
      </p:sp>
      <p:sp>
        <p:nvSpPr>
          <p:cNvPr id="4109" name="Line 12">
            <a:extLst>
              <a:ext uri="{FF2B5EF4-FFF2-40B4-BE49-F238E27FC236}">
                <a16:creationId xmlns:a16="http://schemas.microsoft.com/office/drawing/2014/main" id="{25BE7C17-3E9F-2E8F-CA65-EACDB60246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9571038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fr-FR"/>
          </a:p>
        </p:txBody>
      </p:sp>
      <p:pic>
        <p:nvPicPr>
          <p:cNvPr id="1028" name="Picture 4" descr="Einstein Telescope in Limburg one step closer">
            <a:extLst>
              <a:ext uri="{FF2B5EF4-FFF2-40B4-BE49-F238E27FC236}">
                <a16:creationId xmlns:a16="http://schemas.microsoft.com/office/drawing/2014/main" id="{4BDAB0BF-2097-45E1-D239-E615E5D19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25" y="3423377"/>
            <a:ext cx="20881596" cy="541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93BF21-4626-5EDF-4CBC-EAE296CC1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EA95927-14AE-92F8-9A01-4BC7856C19EA}"/>
              </a:ext>
            </a:extLst>
          </p:cNvPr>
          <p:cNvSpPr>
            <a:spLocks/>
          </p:cNvSpPr>
          <p:nvPr/>
        </p:nvSpPr>
        <p:spPr bwMode="auto">
          <a:xfrm>
            <a:off x="-246063" y="-185737"/>
            <a:ext cx="25627014" cy="14358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3200" b="0" dirty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98D3EA6B-6CC8-E35E-5E0F-3EF1CC347476}"/>
              </a:ext>
            </a:extLst>
          </p:cNvPr>
          <p:cNvSpPr txBox="1">
            <a:spLocks/>
          </p:cNvSpPr>
          <p:nvPr/>
        </p:nvSpPr>
        <p:spPr bwMode="auto">
          <a:xfrm>
            <a:off x="466727" y="38258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CEFD8565-D2C3-C356-CFEE-7A6CDCBFDB82}"/>
              </a:ext>
            </a:extLst>
          </p:cNvPr>
          <p:cNvSpPr txBox="1">
            <a:spLocks/>
          </p:cNvSpPr>
          <p:nvPr/>
        </p:nvSpPr>
        <p:spPr bwMode="auto">
          <a:xfrm>
            <a:off x="18740439" y="406401"/>
            <a:ext cx="5114926" cy="26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4" tIns="27094" rIns="27094" bIns="27094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19,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DF906473-3796-BBC6-65AF-70FB4A326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D4B0508B-FF14-B3EF-66AB-A6AC60FA26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EDD9E976-492D-8EC7-344D-C616224BF88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33997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8D68097D-596A-8E8E-B53E-D10C6C6DC1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2719050"/>
            <a:ext cx="26685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FBA401E1-FCF0-5D1B-5A01-A933C00D2D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6620B50F-8F80-C016-6E6D-98F3863A94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3ACEEF6C-C7EB-F461-5EA5-EE6562383D03}"/>
              </a:ext>
            </a:extLst>
          </p:cNvPr>
          <p:cNvSpPr txBox="1">
            <a:spLocks/>
          </p:cNvSpPr>
          <p:nvPr/>
        </p:nvSpPr>
        <p:spPr bwMode="auto">
          <a:xfrm>
            <a:off x="457200" y="941865"/>
            <a:ext cx="21805392" cy="13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1600" tIns="101600" rIns="101600" bIns="1016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r>
              <a:rPr lang="it-IT" altLang="it-IT" sz="7200" b="0" dirty="0">
                <a:solidFill>
                  <a:schemeClr val="bg1"/>
                </a:solidFill>
                <a:latin typeface="Schibsted Grotesk Regular Bold" charset="0"/>
                <a:ea typeface="Schibsted Grotesk Regular Bold" charset="0"/>
                <a:cs typeface="Schibsted Grotesk Regular Bold" charset="0"/>
                <a:sym typeface="Schibsted Grotesk Regular Bold" charset="0"/>
              </a:rPr>
              <a:t>PROJECT OFFICE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CD929F8-DE44-BDBF-81C8-7BF5F1E35A19}"/>
              </a:ext>
            </a:extLst>
          </p:cNvPr>
          <p:cNvSpPr txBox="1"/>
          <p:nvPr/>
        </p:nvSpPr>
        <p:spPr>
          <a:xfrm>
            <a:off x="466727" y="3576420"/>
            <a:ext cx="23388638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1) Waiting for the officer feedback on the proposed document for the definition of </a:t>
            </a:r>
          </a:p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project office structure and mandate and  </a:t>
            </a:r>
            <a:r>
              <a:rPr lang="fr-FR" sz="4000" dirty="0" err="1">
                <a:solidFill>
                  <a:schemeClr val="bg1"/>
                </a:solidFill>
                <a:effectLst/>
                <a:latin typeface="Helvetica" pitchFamily="2" charset="0"/>
              </a:rPr>
              <a:t>Functionalities</a:t>
            </a:r>
            <a:r>
              <a:rPr lang="fr-FR" sz="4000" dirty="0">
                <a:solidFill>
                  <a:schemeClr val="bg1"/>
                </a:solidFill>
                <a:effectLst/>
                <a:latin typeface="Helvetica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effectLst/>
                <a:latin typeface="Helvetica" pitchFamily="2" charset="0"/>
              </a:rPr>
              <a:t>required</a:t>
            </a:r>
            <a:r>
              <a:rPr lang="fr-FR" sz="4000" dirty="0">
                <a:solidFill>
                  <a:schemeClr val="bg1"/>
                </a:solidFill>
                <a:effectLst/>
                <a:latin typeface="Helvetica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effectLst/>
                <a:latin typeface="Helvetica" pitchFamily="2" charset="0"/>
              </a:rPr>
              <a:t>from</a:t>
            </a:r>
            <a:r>
              <a:rPr lang="fr-FR" sz="4000" dirty="0">
                <a:solidFill>
                  <a:schemeClr val="bg1"/>
                </a:solidFill>
                <a:effectLst/>
                <a:latin typeface="Helvetica" pitchFamily="2" charset="0"/>
              </a:rPr>
              <a:t> the </a:t>
            </a:r>
            <a:r>
              <a:rPr lang="fr-FR" sz="4000" dirty="0" err="1">
                <a:solidFill>
                  <a:schemeClr val="bg1"/>
                </a:solidFill>
                <a:effectLst/>
                <a:latin typeface="Helvetica" pitchFamily="2" charset="0"/>
              </a:rPr>
              <a:t>tools</a:t>
            </a:r>
            <a:r>
              <a:rPr lang="fr-FR" sz="4000" dirty="0">
                <a:solidFill>
                  <a:schemeClr val="bg1"/>
                </a:solidFill>
                <a:effectLst/>
                <a:latin typeface="Helvetica" pitchFamily="2" charset="0"/>
              </a:rPr>
              <a:t> in support of the </a:t>
            </a:r>
            <a:r>
              <a:rPr lang="fr-FR" sz="4000" dirty="0" err="1">
                <a:solidFill>
                  <a:schemeClr val="bg1"/>
                </a:solidFill>
                <a:effectLst/>
                <a:latin typeface="Helvetica" pitchFamily="2" charset="0"/>
              </a:rPr>
              <a:t>project</a:t>
            </a:r>
            <a:r>
              <a:rPr lang="fr-FR" sz="4000">
                <a:solidFill>
                  <a:schemeClr val="bg1"/>
                </a:solidFill>
                <a:effectLst/>
                <a:latin typeface="Helvetica" pitchFamily="2" charset="0"/>
              </a:rPr>
              <a:t> management. </a:t>
            </a: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(Received yesterday)</a:t>
            </a:r>
          </a:p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After the feedback we will implement the required modifications</a:t>
            </a:r>
          </a:p>
          <a:p>
            <a:pPr marL="0" indent="0">
              <a:buNone/>
            </a:pP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b) Working on the next deliverable (functional project office). This has to be evaluated . </a:t>
            </a:r>
          </a:p>
          <a:p>
            <a:pPr marL="0" indent="0">
              <a:buNone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We are in touch with </a:t>
            </a:r>
            <a:r>
              <a:rPr lang="en-GB" sz="4000" b="1" dirty="0" err="1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M.Martinez</a:t>
            </a: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to assess the contents of this document and </a:t>
            </a:r>
          </a:p>
          <a:p>
            <a:pPr marL="0" indent="0">
              <a:buNone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correct timeline</a:t>
            </a:r>
          </a:p>
          <a:p>
            <a:pPr marL="0" indent="0">
              <a:buNone/>
            </a:pP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c) Project office is functional? List of activities in the next slides:</a:t>
            </a:r>
          </a:p>
          <a:p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15268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D0D0A9-94F6-59CB-3E95-12322AADE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89EEFAD3-799C-CB3A-8A78-2C16FF0D0720}"/>
              </a:ext>
            </a:extLst>
          </p:cNvPr>
          <p:cNvSpPr>
            <a:spLocks/>
          </p:cNvSpPr>
          <p:nvPr/>
        </p:nvSpPr>
        <p:spPr bwMode="auto">
          <a:xfrm>
            <a:off x="-246063" y="-185737"/>
            <a:ext cx="25627014" cy="14358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3200" b="0" dirty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986D919-41DD-3BE6-4767-4F4C9D7DFCFB}"/>
              </a:ext>
            </a:extLst>
          </p:cNvPr>
          <p:cNvSpPr txBox="1">
            <a:spLocks/>
          </p:cNvSpPr>
          <p:nvPr/>
        </p:nvSpPr>
        <p:spPr bwMode="auto">
          <a:xfrm>
            <a:off x="466727" y="38258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3BC218DE-5985-D7EA-3F00-6A348E8B612B}"/>
              </a:ext>
            </a:extLst>
          </p:cNvPr>
          <p:cNvSpPr txBox="1">
            <a:spLocks/>
          </p:cNvSpPr>
          <p:nvPr/>
        </p:nvSpPr>
        <p:spPr bwMode="auto">
          <a:xfrm>
            <a:off x="18740439" y="406401"/>
            <a:ext cx="5114926" cy="26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4" tIns="27094" rIns="27094" bIns="27094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19,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38DDA55C-7A14-D45C-9E41-98CB1C25F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739CFC5A-1B7D-5DBB-C321-9F910F04A5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387AA190-0B6C-3B85-C4A5-C915BFBD23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33997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C300CEC0-6248-7B2C-CC78-D0CC47716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2719050"/>
            <a:ext cx="26685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046F47D2-676A-8925-3418-1C40DEC8E93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BFFC29F-9C78-3CD2-BEF9-98BC448090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82E83C45-5B08-2D7E-A09F-A98E12EB0ABB}"/>
              </a:ext>
            </a:extLst>
          </p:cNvPr>
          <p:cNvSpPr txBox="1">
            <a:spLocks/>
          </p:cNvSpPr>
          <p:nvPr/>
        </p:nvSpPr>
        <p:spPr bwMode="auto">
          <a:xfrm>
            <a:off x="457200" y="941865"/>
            <a:ext cx="21805392" cy="13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1600" tIns="101600" rIns="101600" bIns="1016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r>
              <a:rPr lang="it-IT" altLang="it-IT" sz="7200" b="0" dirty="0">
                <a:solidFill>
                  <a:schemeClr val="bg1"/>
                </a:solidFill>
                <a:latin typeface="Schibsted Grotesk Regular Bold" charset="0"/>
                <a:ea typeface="Schibsted Grotesk Regular Bold" charset="0"/>
                <a:cs typeface="Schibsted Grotesk Regular Bold" charset="0"/>
                <a:sym typeface="Schibsted Grotesk Regular Bold" charset="0"/>
              </a:rPr>
              <a:t>PROJECT OFFICE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BFF1064-5459-C262-042C-A476E8FF0666}"/>
              </a:ext>
            </a:extLst>
          </p:cNvPr>
          <p:cNvSpPr txBox="1"/>
          <p:nvPr/>
        </p:nvSpPr>
        <p:spPr>
          <a:xfrm>
            <a:off x="466727" y="2512198"/>
            <a:ext cx="23388638" cy="10556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1) </a:t>
            </a: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ETO Management, General activities and news: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Working on the roadmap, implementing the documents in the WBS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Supporting the task force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Organizing the Suspensions PBS reviews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Finalizing the review and creating the PBS  baseline 1.0</a:t>
            </a:r>
          </a:p>
          <a:p>
            <a:pPr marL="0" indent="0">
              <a:buNone/>
            </a:pP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2) Scope management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New version of PBS and WBS. Change process to be implemented for the new </a:t>
            </a:r>
          </a:p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version of PBS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Participation in the Vacuum TDR review</a:t>
            </a:r>
          </a:p>
          <a:p>
            <a:pPr marL="457200" indent="-457200">
              <a:buAutoNum type="alphaLcParenR"/>
            </a:pP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3) Configuration &amp; IT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Discussing a Configuration strategy for IT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Creating bridges to EDMS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Finalizing the acquisition of JAMA for requirements management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Kick off meeting with Aachen for the MBSE test on selected systems</a:t>
            </a:r>
          </a:p>
          <a:p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1195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F3A22-3F78-589C-95C0-1DD5D26DC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104B4A7F-CD2A-0E80-F66E-8E5CCB85E3A4}"/>
              </a:ext>
            </a:extLst>
          </p:cNvPr>
          <p:cNvSpPr>
            <a:spLocks/>
          </p:cNvSpPr>
          <p:nvPr/>
        </p:nvSpPr>
        <p:spPr bwMode="auto">
          <a:xfrm>
            <a:off x="-246063" y="-185737"/>
            <a:ext cx="25627014" cy="14358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3200" b="0" dirty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344457A8-43D3-6D6F-D182-847FDFC17F89}"/>
              </a:ext>
            </a:extLst>
          </p:cNvPr>
          <p:cNvSpPr txBox="1">
            <a:spLocks/>
          </p:cNvSpPr>
          <p:nvPr/>
        </p:nvSpPr>
        <p:spPr bwMode="auto">
          <a:xfrm>
            <a:off x="466727" y="38258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E7015F80-64ED-E7A7-8035-A39393E63194}"/>
              </a:ext>
            </a:extLst>
          </p:cNvPr>
          <p:cNvSpPr txBox="1">
            <a:spLocks/>
          </p:cNvSpPr>
          <p:nvPr/>
        </p:nvSpPr>
        <p:spPr bwMode="auto">
          <a:xfrm>
            <a:off x="18740439" y="406401"/>
            <a:ext cx="5114926" cy="26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4" tIns="27094" rIns="27094" bIns="27094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19,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18F24308-A452-9814-6750-F22CA24B9E7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BC6F56FB-42B7-B7B3-CDB1-B3E51876EE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B1BC7C3D-829A-651E-6235-F6D97EF3DD2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33997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564B7F51-A3F9-DB7B-4AD6-3BAE65B838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2719050"/>
            <a:ext cx="26685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E9D9FDCA-59FF-BF4E-CC9D-3021094ACD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B996E87F-6059-4AAB-2A6B-BB96418C216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41FD7775-A181-E3F0-7882-66D47A8B1E83}"/>
              </a:ext>
            </a:extLst>
          </p:cNvPr>
          <p:cNvSpPr txBox="1">
            <a:spLocks/>
          </p:cNvSpPr>
          <p:nvPr/>
        </p:nvSpPr>
        <p:spPr bwMode="auto">
          <a:xfrm>
            <a:off x="457200" y="941865"/>
            <a:ext cx="21805392" cy="13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1600" tIns="101600" rIns="101600" bIns="1016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r>
              <a:rPr lang="it-IT" altLang="it-IT" sz="7200" b="0" dirty="0">
                <a:solidFill>
                  <a:schemeClr val="bg1"/>
                </a:solidFill>
                <a:latin typeface="Schibsted Grotesk Regular Bold" charset="0"/>
                <a:ea typeface="Schibsted Grotesk Regular Bold" charset="0"/>
                <a:cs typeface="Schibsted Grotesk Regular Bold" charset="0"/>
                <a:sym typeface="Schibsted Grotesk Regular Bold" charset="0"/>
              </a:rPr>
              <a:t>PROJECT OFFICE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99EED87-2E6A-22B3-25D9-20876DEE58C3}"/>
              </a:ext>
            </a:extLst>
          </p:cNvPr>
          <p:cNvSpPr txBox="1"/>
          <p:nvPr/>
        </p:nvSpPr>
        <p:spPr>
          <a:xfrm>
            <a:off x="466727" y="2512198"/>
            <a:ext cx="23388638" cy="9325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4) Risks management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Progressing with the technical risks definition and interviews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Supporting the risk analysis for the task force</a:t>
            </a:r>
          </a:p>
          <a:p>
            <a:pPr marL="457200" indent="-457200">
              <a:buAutoNum type="alphaLcParenR"/>
            </a:pP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5) Quality management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Elaborating a methodology for nomenclature in different context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Change process waiting for a validation procedure</a:t>
            </a:r>
          </a:p>
          <a:p>
            <a:pPr marL="457200" indent="-457200">
              <a:buAutoNum type="alphaLcParenR"/>
            </a:pP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6) Scheduling management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Proposed training session to ten managers of the collaboration </a:t>
            </a:r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 validate the methodology.</a:t>
            </a: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Full information on the wiki</a:t>
            </a:r>
          </a:p>
          <a:p>
            <a:pPr marL="457200" indent="-457200">
              <a:buAutoNum type="alphaLcParenR"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Training videos realised</a:t>
            </a:r>
          </a:p>
          <a:p>
            <a:pPr marL="0" indent="0">
              <a:buNone/>
            </a:pP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7) Costing</a:t>
            </a:r>
          </a:p>
          <a:p>
            <a:pPr marL="0" indent="0">
              <a:buNone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a) Activity pending due to the CERN refusal to sign the contract on this activity</a:t>
            </a:r>
          </a:p>
        </p:txBody>
      </p:sp>
    </p:spTree>
    <p:extLst>
      <p:ext uri="{BB962C8B-B14F-4D97-AF65-F5344CB8AC3E}">
        <p14:creationId xmlns:p14="http://schemas.microsoft.com/office/powerpoint/2010/main" val="347895778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246063" y="-185737"/>
            <a:ext cx="25627014" cy="14358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32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466727" y="38258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18740439" y="406401"/>
            <a:ext cx="5114926" cy="26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4" tIns="27094" rIns="27094" bIns="27094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19,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33997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2719050"/>
            <a:ext cx="26685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457200" y="941865"/>
            <a:ext cx="17586960" cy="13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1600" tIns="101600" rIns="101600" bIns="1016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r>
              <a:rPr lang="it-IT" altLang="it-IT" sz="7200" b="0" dirty="0">
                <a:solidFill>
                  <a:schemeClr val="bg1"/>
                </a:solidFill>
                <a:latin typeface="Schibsted Grotesk Regular Bold" charset="0"/>
                <a:ea typeface="Schibsted Grotesk Regular Bold" charset="0"/>
                <a:cs typeface="Schibsted Grotesk Regular Bold" charset="0"/>
                <a:sym typeface="Schibsted Grotesk Regular Bold" charset="0"/>
              </a:rPr>
              <a:t>Engineering Department: Mandate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416752" y="2988915"/>
            <a:ext cx="14834848" cy="79406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Engineering Department will design, procure, install, commission, operate, maintain and eventually, dismantle:</a:t>
            </a:r>
          </a:p>
          <a:p>
            <a:pPr marL="914400" indent="-9144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special systems (e.g. vacuum, cryogenics and survey) associated with the gravitational wave detector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</a:p>
          <a:p>
            <a:pPr marL="914400" indent="-914400">
              <a:spcBef>
                <a:spcPts val="120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technical infrastructure systems needed to operate the interferometer (e.g. civil engineering, technical Infrastructures (power distribution, cooling &amp; ventilation, …)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975FE36-461E-4F85-962D-07E1B09F3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2821" y="2456310"/>
            <a:ext cx="7343158" cy="969745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246063" y="-185737"/>
            <a:ext cx="25627014" cy="14358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32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466727" y="38258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18740439" y="406401"/>
            <a:ext cx="5114926" cy="26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4" tIns="27094" rIns="27094" bIns="27094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19,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33997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2719050"/>
            <a:ext cx="26685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457200" y="941865"/>
            <a:ext cx="17586960" cy="13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1600" tIns="101600" rIns="101600" bIns="1016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r>
              <a:rPr lang="it-IT" altLang="it-IT" sz="7200" b="0" dirty="0">
                <a:solidFill>
                  <a:schemeClr val="bg1"/>
                </a:solidFill>
                <a:latin typeface="Schibsted Grotesk Regular Bold" charset="0"/>
                <a:ea typeface="Schibsted Grotesk Regular Bold" charset="0"/>
                <a:cs typeface="Schibsted Grotesk Regular Bold" charset="0"/>
                <a:sym typeface="Schibsted Grotesk Regular Bold" charset="0"/>
              </a:rPr>
              <a:t>Engineering Department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A360E2-64DB-4A40-80E9-22A838A4BE09}"/>
              </a:ext>
            </a:extLst>
          </p:cNvPr>
          <p:cNvSpPr/>
          <p:nvPr/>
        </p:nvSpPr>
        <p:spPr>
          <a:xfrm>
            <a:off x="4460913" y="2325650"/>
            <a:ext cx="19491090" cy="9171588"/>
          </a:xfrm>
          <a:prstGeom prst="round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60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EF137D-2641-4CB0-8FE8-7070E67B3C05}"/>
              </a:ext>
            </a:extLst>
          </p:cNvPr>
          <p:cNvCxnSpPr>
            <a:cxnSpLocks/>
            <a:stCxn id="24" idx="2"/>
            <a:endCxn id="48" idx="0"/>
          </p:cNvCxnSpPr>
          <p:nvPr/>
        </p:nvCxnSpPr>
        <p:spPr>
          <a:xfrm flipH="1">
            <a:off x="17999999" y="5904000"/>
            <a:ext cx="2" cy="28079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435EFAD-7330-4291-9446-A91AD0691EAA}"/>
              </a:ext>
            </a:extLst>
          </p:cNvPr>
          <p:cNvCxnSpPr>
            <a:cxnSpLocks/>
            <a:stCxn id="26" idx="2"/>
            <a:endCxn id="50" idx="0"/>
          </p:cNvCxnSpPr>
          <p:nvPr/>
        </p:nvCxnSpPr>
        <p:spPr>
          <a:xfrm flipH="1">
            <a:off x="21887999" y="5904000"/>
            <a:ext cx="2" cy="151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6F80B11-855C-4F40-8808-F8B6411F0C90}"/>
              </a:ext>
            </a:extLst>
          </p:cNvPr>
          <p:cNvCxnSpPr>
            <a:cxnSpLocks/>
            <a:stCxn id="22" idx="2"/>
            <a:endCxn id="34" idx="0"/>
          </p:cNvCxnSpPr>
          <p:nvPr/>
        </p:nvCxnSpPr>
        <p:spPr>
          <a:xfrm>
            <a:off x="6552000" y="5904001"/>
            <a:ext cx="0" cy="215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1252E00-BF49-44B7-B1F1-36DFA9E9F7C5}"/>
              </a:ext>
            </a:extLst>
          </p:cNvPr>
          <p:cNvCxnSpPr>
            <a:cxnSpLocks/>
            <a:stCxn id="25" idx="2"/>
            <a:endCxn id="47" idx="0"/>
          </p:cNvCxnSpPr>
          <p:nvPr/>
        </p:nvCxnSpPr>
        <p:spPr>
          <a:xfrm>
            <a:off x="10368000" y="5904000"/>
            <a:ext cx="0" cy="28079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D176129-0DDF-426C-83C5-D5BD1337D21F}"/>
              </a:ext>
            </a:extLst>
          </p:cNvPr>
          <p:cNvCxnSpPr>
            <a:stCxn id="23" idx="2"/>
            <a:endCxn id="38" idx="0"/>
          </p:cNvCxnSpPr>
          <p:nvPr/>
        </p:nvCxnSpPr>
        <p:spPr>
          <a:xfrm>
            <a:off x="14184000" y="5904001"/>
            <a:ext cx="0" cy="41040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824D2D0-2ACC-4954-BC63-290127AC0CB1}"/>
              </a:ext>
            </a:extLst>
          </p:cNvPr>
          <p:cNvCxnSpPr>
            <a:cxnSpLocks/>
            <a:stCxn id="42" idx="2"/>
            <a:endCxn id="44" idx="0"/>
          </p:cNvCxnSpPr>
          <p:nvPr/>
        </p:nvCxnSpPr>
        <p:spPr>
          <a:xfrm>
            <a:off x="2232000" y="4559953"/>
            <a:ext cx="0" cy="51839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6E9707D-278C-4B73-8F0C-7E83360F4E3E}"/>
              </a:ext>
            </a:extLst>
          </p:cNvPr>
          <p:cNvSpPr>
            <a:spLocks/>
          </p:cNvSpPr>
          <p:nvPr/>
        </p:nvSpPr>
        <p:spPr>
          <a:xfrm>
            <a:off x="4752000" y="4464000"/>
            <a:ext cx="3600000" cy="1440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Civil Engineering</a:t>
            </a:r>
          </a:p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Maria </a:t>
            </a: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Marsella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 (INFN)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42D9725-5673-4FB8-9B62-9609FDF4BD48}"/>
              </a:ext>
            </a:extLst>
          </p:cNvPr>
          <p:cNvSpPr>
            <a:spLocks/>
          </p:cNvSpPr>
          <p:nvPr/>
        </p:nvSpPr>
        <p:spPr>
          <a:xfrm>
            <a:off x="12384000" y="4464000"/>
            <a:ext cx="3600000" cy="1440000"/>
          </a:xfrm>
          <a:prstGeom prst="roundRec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Engineering Technology</a:t>
            </a:r>
          </a:p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000" dirty="0">
                <a:solidFill>
                  <a:prstClr val="white"/>
                </a:solidFill>
                <a:latin typeface="Calibri" panose="020F0502020204030204"/>
              </a:rPr>
              <a:t>……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FF79F43-D4F9-4B68-B254-16F77D095640}"/>
              </a:ext>
            </a:extLst>
          </p:cNvPr>
          <p:cNvSpPr>
            <a:spLocks/>
          </p:cNvSpPr>
          <p:nvPr/>
        </p:nvSpPr>
        <p:spPr>
          <a:xfrm>
            <a:off x="16200000" y="4464000"/>
            <a:ext cx="3600000" cy="144000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Mechanical Engineering</a:t>
            </a:r>
          </a:p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….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D1B371E-8578-467E-A40D-9FE853B2DDC1}"/>
              </a:ext>
            </a:extLst>
          </p:cNvPr>
          <p:cNvSpPr>
            <a:spLocks/>
          </p:cNvSpPr>
          <p:nvPr/>
        </p:nvSpPr>
        <p:spPr>
          <a:xfrm>
            <a:off x="8568000" y="4464000"/>
            <a:ext cx="3600000" cy="1440000"/>
          </a:xfrm>
          <a:prstGeom prst="round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Technical Infrastructure</a:t>
            </a:r>
          </a:p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000" dirty="0">
                <a:solidFill>
                  <a:prstClr val="white"/>
                </a:solidFill>
                <a:latin typeface="Calibri" panose="020F0502020204030204"/>
              </a:rPr>
              <a:t>……</a:t>
            </a:r>
          </a:p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2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336DAEE-7267-4338-91D1-F277E4648EB1}"/>
              </a:ext>
            </a:extLst>
          </p:cNvPr>
          <p:cNvSpPr>
            <a:spLocks/>
          </p:cNvSpPr>
          <p:nvPr/>
        </p:nvSpPr>
        <p:spPr>
          <a:xfrm>
            <a:off x="20088000" y="4464000"/>
            <a:ext cx="3600000" cy="1440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Coordination and Integration</a:t>
            </a:r>
          </a:p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…..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9BB1506-4CF5-4399-BBED-88F08E50775E}"/>
              </a:ext>
            </a:extLst>
          </p:cNvPr>
          <p:cNvSpPr>
            <a:spLocks/>
          </p:cNvSpPr>
          <p:nvPr/>
        </p:nvSpPr>
        <p:spPr>
          <a:xfrm>
            <a:off x="12384000" y="2664000"/>
            <a:ext cx="3600000" cy="108000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Engineering Department</a:t>
            </a:r>
          </a:p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Patrick Werneke (Nikhef)</a:t>
            </a:r>
            <a:endParaRPr lang="nl-NL" sz="16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AEB2E03-B6D1-4613-8F93-B8D4777DC741}"/>
              </a:ext>
            </a:extLst>
          </p:cNvPr>
          <p:cNvSpPr>
            <a:spLocks/>
          </p:cNvSpPr>
          <p:nvPr/>
        </p:nvSpPr>
        <p:spPr>
          <a:xfrm>
            <a:off x="432000" y="7367953"/>
            <a:ext cx="3600000" cy="2159998"/>
          </a:xfrm>
          <a:prstGeom prst="round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Vacuum Beampipe MoU with CERN</a:t>
            </a:r>
          </a:p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prstClr val="white"/>
                </a:solidFill>
              </a:rPr>
              <a:t>Responsibles</a:t>
            </a:r>
            <a:r>
              <a:rPr lang="en-US" sz="1600" dirty="0">
                <a:solidFill>
                  <a:prstClr val="white"/>
                </a:solidFill>
              </a:rPr>
              <a:t>:</a:t>
            </a:r>
          </a:p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CERN: 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Paolo </a:t>
            </a:r>
            <a:r>
              <a:rPr lang="en-US" sz="1600" dirty="0" err="1">
                <a:solidFill>
                  <a:prstClr val="white"/>
                </a:solidFill>
              </a:rPr>
              <a:t>Chiggiato</a:t>
            </a:r>
            <a:r>
              <a:rPr lang="en-US" sz="1600" dirty="0">
                <a:solidFill>
                  <a:prstClr val="white"/>
                </a:solidFill>
              </a:rPr>
              <a:t>  (TE-VSC)</a:t>
            </a:r>
          </a:p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600" dirty="0">
                <a:solidFill>
                  <a:prstClr val="white"/>
                </a:solidFill>
              </a:rPr>
              <a:t>ETO </a:t>
            </a:r>
            <a:r>
              <a:rPr lang="nl-NL" sz="1600" dirty="0" err="1">
                <a:solidFill>
                  <a:prstClr val="white"/>
                </a:solidFill>
              </a:rPr>
              <a:t>Coordinators</a:t>
            </a:r>
            <a:r>
              <a:rPr lang="nl-NL" sz="1600" dirty="0">
                <a:solidFill>
                  <a:prstClr val="white"/>
                </a:solidFill>
              </a:rPr>
              <a:t>: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</a:rPr>
              <a:t>Fernando </a:t>
            </a:r>
            <a:r>
              <a:rPr lang="nl-NL" sz="1600" dirty="0" err="1">
                <a:solidFill>
                  <a:prstClr val="white"/>
                </a:solidFill>
              </a:rPr>
              <a:t>Ferroni</a:t>
            </a:r>
            <a:r>
              <a:rPr lang="nl-NL" sz="1600" dirty="0">
                <a:solidFill>
                  <a:prstClr val="white"/>
                </a:solidFill>
              </a:rPr>
              <a:t> (INFN)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</a:rPr>
              <a:t>Patrick Werneke (Nikhef)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4542CFEB-9387-4CFF-BEB6-B354365C8078}"/>
              </a:ext>
            </a:extLst>
          </p:cNvPr>
          <p:cNvCxnSpPr>
            <a:cxnSpLocks/>
            <a:stCxn id="27" idx="2"/>
            <a:endCxn id="26" idx="0"/>
          </p:cNvCxnSpPr>
          <p:nvPr/>
        </p:nvCxnSpPr>
        <p:spPr>
          <a:xfrm rot="16200000" flipH="1">
            <a:off x="17676000" y="252000"/>
            <a:ext cx="720000" cy="7704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8C7AE9A4-6067-4047-8A51-23B568A183C3}"/>
              </a:ext>
            </a:extLst>
          </p:cNvPr>
          <p:cNvCxnSpPr>
            <a:cxnSpLocks/>
            <a:stCxn id="27" idx="2"/>
            <a:endCxn id="24" idx="0"/>
          </p:cNvCxnSpPr>
          <p:nvPr/>
        </p:nvCxnSpPr>
        <p:spPr>
          <a:xfrm rot="16200000" flipH="1">
            <a:off x="15732000" y="2196000"/>
            <a:ext cx="720000" cy="3816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F27E6875-6893-4EA0-AFEF-E24B36EF02D4}"/>
              </a:ext>
            </a:extLst>
          </p:cNvPr>
          <p:cNvCxnSpPr>
            <a:cxnSpLocks/>
            <a:stCxn id="27" idx="2"/>
            <a:endCxn id="22" idx="0"/>
          </p:cNvCxnSpPr>
          <p:nvPr/>
        </p:nvCxnSpPr>
        <p:spPr>
          <a:xfrm rot="5400000">
            <a:off x="10008000" y="288000"/>
            <a:ext cx="720000" cy="7632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E824A07-35D0-4F72-9800-CE7276CCEE9F}"/>
              </a:ext>
            </a:extLst>
          </p:cNvPr>
          <p:cNvSpPr>
            <a:spLocks/>
          </p:cNvSpPr>
          <p:nvPr/>
        </p:nvSpPr>
        <p:spPr>
          <a:xfrm>
            <a:off x="432000" y="4775952"/>
            <a:ext cx="3600000" cy="2376000"/>
          </a:xfrm>
          <a:prstGeom prst="round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Civil Engineering MoU with CERN</a:t>
            </a:r>
          </a:p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Responsibles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:</a:t>
            </a:r>
          </a:p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CERN: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John Osborne (SCE-SAM-FS)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ETO Coordinators: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Maria </a:t>
            </a: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Marsella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 (INFN)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Patrick Werneke (Nikhef)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Mario Martinez (IFAE)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99F6107-289C-4392-9E35-4E24BE2341E6}"/>
              </a:ext>
            </a:extLst>
          </p:cNvPr>
          <p:cNvSpPr>
            <a:spLocks/>
          </p:cNvSpPr>
          <p:nvPr/>
        </p:nvSpPr>
        <p:spPr>
          <a:xfrm>
            <a:off x="4752000" y="6119999"/>
            <a:ext cx="3600000" cy="237599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en-US" sz="1600" dirty="0">
                <a:solidFill>
                  <a:prstClr val="white"/>
                </a:solidFill>
              </a:rPr>
              <a:t>Civil Engineering:</a:t>
            </a:r>
          </a:p>
          <a:p>
            <a:pPr marL="182880" indent="-18288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Jonathan </a:t>
            </a:r>
            <a:r>
              <a:rPr lang="en-US" sz="1600" dirty="0" err="1">
                <a:solidFill>
                  <a:prstClr val="white"/>
                </a:solidFill>
              </a:rPr>
              <a:t>Bratanata</a:t>
            </a:r>
            <a:r>
              <a:rPr lang="en-US" sz="1600" dirty="0">
                <a:solidFill>
                  <a:prstClr val="white"/>
                </a:solidFill>
              </a:rPr>
              <a:t> (Nikhef)</a:t>
            </a:r>
          </a:p>
          <a:p>
            <a:pPr marL="182880" indent="-18288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Wissam </a:t>
            </a:r>
            <a:r>
              <a:rPr lang="en-US" sz="1600" dirty="0" err="1">
                <a:solidFill>
                  <a:prstClr val="white"/>
                </a:solidFill>
              </a:rPr>
              <a:t>Wahbeh</a:t>
            </a:r>
            <a:r>
              <a:rPr lang="en-US" sz="1600" dirty="0">
                <a:solidFill>
                  <a:prstClr val="white"/>
                </a:solidFill>
              </a:rPr>
              <a:t> (FHNW)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…..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3AE1966-01D4-471D-999C-7DCFADA94E19}"/>
              </a:ext>
            </a:extLst>
          </p:cNvPr>
          <p:cNvSpPr>
            <a:spLocks/>
          </p:cNvSpPr>
          <p:nvPr/>
        </p:nvSpPr>
        <p:spPr>
          <a:xfrm>
            <a:off x="8568000" y="6120000"/>
            <a:ext cx="3600000" cy="108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Cooling and Ventilation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…..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A91B8B1-C980-453A-81FE-231C792AE039}"/>
              </a:ext>
            </a:extLst>
          </p:cNvPr>
          <p:cNvSpPr>
            <a:spLocks/>
          </p:cNvSpPr>
          <p:nvPr/>
        </p:nvSpPr>
        <p:spPr>
          <a:xfrm>
            <a:off x="12384000" y="6120000"/>
            <a:ext cx="3600000" cy="2375996"/>
          </a:xfrm>
          <a:prstGeom prst="roundRec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Vacuum: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Marije </a:t>
            </a: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Barel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 (Nikhef)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 err="1">
                <a:solidFill>
                  <a:prstClr val="white"/>
                </a:solidFill>
                <a:latin typeface="Calibri" panose="020F0502020204030204"/>
              </a:rPr>
              <a:t>Alexandre</a:t>
            </a: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 Lacroix  (CNRS LAPP)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Guillaume </a:t>
            </a:r>
            <a:r>
              <a:rPr lang="nl-NL" sz="1600" dirty="0" err="1">
                <a:solidFill>
                  <a:prstClr val="white"/>
                </a:solidFill>
                <a:latin typeface="Calibri" panose="020F0502020204030204"/>
              </a:rPr>
              <a:t>Deleglise</a:t>
            </a: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 (CNRS LAPP) 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Rafael </a:t>
            </a:r>
            <a:r>
              <a:rPr lang="nl-NL" sz="1600" dirty="0" err="1">
                <a:solidFill>
                  <a:prstClr val="white"/>
                </a:solidFill>
                <a:latin typeface="Calibri" panose="020F0502020204030204"/>
              </a:rPr>
              <a:t>Garcia</a:t>
            </a: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 (IFAE)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…..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2FE09BE-D128-4BFA-BB2A-E5D4BBD197E6}"/>
              </a:ext>
            </a:extLst>
          </p:cNvPr>
          <p:cNvSpPr>
            <a:spLocks/>
          </p:cNvSpPr>
          <p:nvPr/>
        </p:nvSpPr>
        <p:spPr>
          <a:xfrm>
            <a:off x="12384000" y="8712002"/>
            <a:ext cx="3600000" cy="1080000"/>
          </a:xfrm>
          <a:prstGeom prst="roundRec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Cryogenics: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…..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332670AC-4DED-45BD-9FAE-B0B20FA3BE05}"/>
              </a:ext>
            </a:extLst>
          </p:cNvPr>
          <p:cNvSpPr>
            <a:spLocks/>
          </p:cNvSpPr>
          <p:nvPr/>
        </p:nvSpPr>
        <p:spPr>
          <a:xfrm>
            <a:off x="12384000" y="10008002"/>
            <a:ext cx="3600000" cy="1080000"/>
          </a:xfrm>
          <a:prstGeom prst="roundRec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Survey: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…..</a:t>
            </a:r>
            <a:endParaRPr lang="nl-NL" sz="16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0D50F3E2-2471-448C-B381-80911638114A}"/>
              </a:ext>
            </a:extLst>
          </p:cNvPr>
          <p:cNvSpPr>
            <a:spLocks/>
          </p:cNvSpPr>
          <p:nvPr/>
        </p:nvSpPr>
        <p:spPr>
          <a:xfrm>
            <a:off x="16200000" y="6119999"/>
            <a:ext cx="3600000" cy="237599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Design and Simulation:</a:t>
            </a:r>
            <a:endParaRPr lang="nl-NL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Max </a:t>
            </a: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Majoor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 (</a:t>
            </a: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Nikhef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Tommaso Napolitano (INFN LNF)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Gregory </a:t>
            </a: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Iaquaniello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 (CNRS </a:t>
            </a: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IJCLab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)</a:t>
            </a:r>
          </a:p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5A063BE3-7498-49B7-8910-F7D8582C20B3}"/>
              </a:ext>
            </a:extLst>
          </p:cNvPr>
          <p:cNvSpPr>
            <a:spLocks/>
          </p:cNvSpPr>
          <p:nvPr/>
        </p:nvSpPr>
        <p:spPr>
          <a:xfrm>
            <a:off x="20088001" y="6120000"/>
            <a:ext cx="3598502" cy="1080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Integration: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</a:rPr>
              <a:t>…..</a:t>
            </a:r>
          </a:p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2FA96E1-C460-45C6-BBA1-F7B6388BD655}"/>
              </a:ext>
            </a:extLst>
          </p:cNvPr>
          <p:cNvSpPr>
            <a:spLocks/>
          </p:cNvSpPr>
          <p:nvPr/>
        </p:nvSpPr>
        <p:spPr>
          <a:xfrm>
            <a:off x="20088000" y="7416001"/>
            <a:ext cx="3600000" cy="107999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Integration: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</a:rPr>
              <a:t>…..</a:t>
            </a:r>
          </a:p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CF6106ED-1591-4AAD-A6AC-1479E96B0D25}"/>
              </a:ext>
            </a:extLst>
          </p:cNvPr>
          <p:cNvSpPr>
            <a:spLocks/>
          </p:cNvSpPr>
          <p:nvPr/>
        </p:nvSpPr>
        <p:spPr>
          <a:xfrm>
            <a:off x="432000" y="3119952"/>
            <a:ext cx="3600000" cy="1440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External C</a:t>
            </a:r>
            <a:r>
              <a:rPr lang="en-US" sz="2400" dirty="0" err="1">
                <a:solidFill>
                  <a:prstClr val="white"/>
                </a:solidFill>
                <a:latin typeface="Calibri" panose="020F0502020204030204"/>
              </a:rPr>
              <a:t>ontracts</a:t>
            </a: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 CERN</a:t>
            </a:r>
          </a:p>
          <a:p>
            <a:pPr algn="ctr"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ET Phase 1</a:t>
            </a:r>
          </a:p>
          <a:p>
            <a:pPr marL="342900" indent="-3429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Luigi </a:t>
            </a: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Scibile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 (CERN C</a:t>
            </a:r>
            <a:r>
              <a:rPr lang="en-US" sz="1600" dirty="0" err="1">
                <a:solidFill>
                  <a:prstClr val="white"/>
                </a:solidFill>
                <a:latin typeface="Calibri" panose="020F0502020204030204"/>
              </a:rPr>
              <a:t>oordinat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or)</a:t>
            </a:r>
          </a:p>
        </p:txBody>
      </p: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78FCF9E9-AC32-4B2B-BF50-EE4B5A9501AB}"/>
              </a:ext>
            </a:extLst>
          </p:cNvPr>
          <p:cNvCxnSpPr>
            <a:cxnSpLocks/>
            <a:stCxn id="27" idx="2"/>
            <a:endCxn id="25" idx="0"/>
          </p:cNvCxnSpPr>
          <p:nvPr/>
        </p:nvCxnSpPr>
        <p:spPr>
          <a:xfrm rot="5400000">
            <a:off x="11916000" y="2196000"/>
            <a:ext cx="720000" cy="381600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41211B2-D2CD-4B4B-AF76-7F476249BFF2}"/>
              </a:ext>
            </a:extLst>
          </p:cNvPr>
          <p:cNvSpPr>
            <a:spLocks/>
          </p:cNvSpPr>
          <p:nvPr/>
        </p:nvSpPr>
        <p:spPr>
          <a:xfrm>
            <a:off x="432000" y="9743951"/>
            <a:ext cx="3600000" cy="2345990"/>
          </a:xfrm>
          <a:prstGeom prst="roundRect">
            <a:avLst/>
          </a:prstGeom>
          <a:solidFill>
            <a:srgbClr val="C00000">
              <a:alpha val="50000"/>
            </a:srgbClr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Under </a:t>
            </a:r>
            <a:r>
              <a:rPr lang="en-US" sz="1600" dirty="0" err="1">
                <a:solidFill>
                  <a:prstClr val="white"/>
                </a:solidFill>
              </a:rPr>
              <a:t>dicussion</a:t>
            </a:r>
            <a:r>
              <a:rPr lang="en-US" sz="1600" dirty="0">
                <a:solidFill>
                  <a:prstClr val="white"/>
                </a:solidFill>
              </a:rPr>
              <a:t> MoU’s with CERN: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Occupational Health and Safety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Cooling and Ventilation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Access and Alarms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Electricity Engineering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Coordination and Integration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Cryogenics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Survey</a:t>
            </a:r>
          </a:p>
          <a:p>
            <a:pPr marL="180000" indent="-18000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nl-NL" sz="1600" dirty="0">
              <a:solidFill>
                <a:prstClr val="white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E3698A1-E12B-44BE-B1A0-01CA2430AD2B}"/>
              </a:ext>
            </a:extLst>
          </p:cNvPr>
          <p:cNvCxnSpPr>
            <a:cxnSpLocks/>
            <a:stCxn id="27" idx="2"/>
            <a:endCxn id="23" idx="0"/>
          </p:cNvCxnSpPr>
          <p:nvPr/>
        </p:nvCxnSpPr>
        <p:spPr>
          <a:xfrm>
            <a:off x="14184000" y="3744000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A148CD2-2E95-4CC2-9611-C5797388162B}"/>
              </a:ext>
            </a:extLst>
          </p:cNvPr>
          <p:cNvSpPr>
            <a:spLocks/>
          </p:cNvSpPr>
          <p:nvPr/>
        </p:nvSpPr>
        <p:spPr>
          <a:xfrm>
            <a:off x="8568000" y="7415998"/>
            <a:ext cx="3600000" cy="108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Access and Alarms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…..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E21982B-F652-4680-9D87-40EFD03E9063}"/>
              </a:ext>
            </a:extLst>
          </p:cNvPr>
          <p:cNvSpPr>
            <a:spLocks/>
          </p:cNvSpPr>
          <p:nvPr/>
        </p:nvSpPr>
        <p:spPr>
          <a:xfrm>
            <a:off x="8568000" y="8711996"/>
            <a:ext cx="3600000" cy="108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Electrical Engineering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  <a:latin typeface="Calibri" panose="020F0502020204030204"/>
              </a:rPr>
              <a:t>…..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B5B9EA5D-5679-442F-AC87-F232B9346505}"/>
              </a:ext>
            </a:extLst>
          </p:cNvPr>
          <p:cNvSpPr>
            <a:spLocks/>
          </p:cNvSpPr>
          <p:nvPr/>
        </p:nvSpPr>
        <p:spPr>
          <a:xfrm>
            <a:off x="16199998" y="8711996"/>
            <a:ext cx="3600000" cy="108000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Fabrication and Installation:</a:t>
            </a:r>
            <a:endParaRPr lang="nl-NL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Phase 2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B3D4CE1-E619-421E-B046-457E760D9908}"/>
              </a:ext>
            </a:extLst>
          </p:cNvPr>
          <p:cNvSpPr>
            <a:spLocks/>
          </p:cNvSpPr>
          <p:nvPr/>
        </p:nvSpPr>
        <p:spPr>
          <a:xfrm>
            <a:off x="20087999" y="6120000"/>
            <a:ext cx="3598502" cy="1080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Integration: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>
                <a:solidFill>
                  <a:prstClr val="white"/>
                </a:solidFill>
              </a:rPr>
              <a:t>…..</a:t>
            </a:r>
          </a:p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6D9C538E-9749-47F9-B61F-E50A88DD5624}"/>
              </a:ext>
            </a:extLst>
          </p:cNvPr>
          <p:cNvSpPr>
            <a:spLocks/>
          </p:cNvSpPr>
          <p:nvPr/>
        </p:nvSpPr>
        <p:spPr>
          <a:xfrm>
            <a:off x="20087998" y="7416001"/>
            <a:ext cx="3600000" cy="107999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1828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Operational Safety:</a:t>
            </a:r>
          </a:p>
          <a:p>
            <a:pPr marL="182880" indent="-182880" defTabSz="1828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600" dirty="0" err="1">
                <a:solidFill>
                  <a:prstClr val="white"/>
                </a:solidFill>
              </a:rPr>
              <a:t>Phase</a:t>
            </a:r>
            <a:r>
              <a:rPr lang="nl-NL" sz="1600" dirty="0">
                <a:solidFill>
                  <a:prstClr val="white"/>
                </a:solidFill>
              </a:rPr>
              <a:t> 2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570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246063" y="-185737"/>
            <a:ext cx="25627014" cy="14358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3200" b="0" dirty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466727" y="38258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18740439" y="406401"/>
            <a:ext cx="5114926" cy="26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4" tIns="27094" rIns="27094" bIns="27094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19,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33997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2719050"/>
            <a:ext cx="26685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457200" y="941865"/>
            <a:ext cx="21805392" cy="13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1600" tIns="101600" rIns="101600" bIns="1016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r>
              <a:rPr lang="it-IT" altLang="it-IT" sz="7200" b="0" dirty="0">
                <a:solidFill>
                  <a:schemeClr val="bg1"/>
                </a:solidFill>
                <a:latin typeface="Schibsted Grotesk Regular Bold" charset="0"/>
                <a:ea typeface="Schibsted Grotesk Regular Bold" charset="0"/>
                <a:cs typeface="Schibsted Grotesk Regular Bold" charset="0"/>
                <a:sym typeface="Schibsted Grotesk Regular Bold" charset="0"/>
              </a:rPr>
              <a:t>Engineering Department – Personnel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416752" y="2988915"/>
            <a:ext cx="18017552" cy="7663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colleagues in 2024:</a:t>
            </a: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Jonathan </a:t>
            </a:r>
            <a:r>
              <a:rPr lang="en-US" sz="48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Bratanata</a:t>
            </a: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Nikhef – civil engineering </a:t>
            </a: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Tommaso Napolitano – LNF – mechanical engineer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Gregory </a:t>
            </a:r>
            <a:r>
              <a:rPr lang="en-US" sz="4800" dirty="0" err="1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Iaquaniello</a:t>
            </a:r>
            <a:r>
              <a:rPr lang="en-US" sz="48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 (CNRS </a:t>
            </a:r>
            <a:r>
              <a:rPr lang="en-US" sz="4800" dirty="0" err="1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IJCLab</a:t>
            </a:r>
            <a:r>
              <a:rPr lang="en-US" sz="48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) – mechanical engineer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48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endParaRP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prstClr val="white"/>
                </a:solidFill>
                <a:latin typeface="Calibri" panose="020F0502020204030204"/>
              </a:rPr>
              <a:t>Missing is still the Integration and Technical Infrastructures engineer, but will hopefully be solved soon with the help of Tommaso.  </a:t>
            </a:r>
            <a:endParaRPr lang="en-US" sz="48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endParaRP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4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FC90B12-82E1-4942-BC36-1D8B35EA8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2793" y="2849216"/>
            <a:ext cx="6152570" cy="428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73186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246063" y="-185737"/>
            <a:ext cx="25627014" cy="14358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3200" b="0" dirty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466727" y="38258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18740439" y="406401"/>
            <a:ext cx="5114926" cy="26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4" tIns="27094" rIns="27094" bIns="27094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19,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33997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2719050"/>
            <a:ext cx="26685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457200" y="941865"/>
            <a:ext cx="21805392" cy="13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1600" tIns="101600" rIns="101600" bIns="1016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r>
              <a:rPr lang="it-IT" altLang="it-IT" sz="7200" b="0" dirty="0">
                <a:solidFill>
                  <a:schemeClr val="bg1"/>
                </a:solidFill>
                <a:latin typeface="Schibsted Grotesk Regular Bold" charset="0"/>
                <a:ea typeface="Schibsted Grotesk Regular Bold" charset="0"/>
                <a:cs typeface="Schibsted Grotesk Regular Bold" charset="0"/>
                <a:sym typeface="Schibsted Grotesk Regular Bold" charset="0"/>
              </a:rPr>
              <a:t>Engineering Department – Personnel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416752" y="2988914"/>
            <a:ext cx="22772432" cy="603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4800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Collaboration agreement with CERN:</a:t>
            </a: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Agreement with civil engineering until end 2026</a:t>
            </a: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Extend the contract with vacuum group until Q3 2027</a:t>
            </a: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Agreement with the Engineering Department for the Technical Infrastructure and HSE for underground Health and Safety issues until Q3 2027</a:t>
            </a: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48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endParaRP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4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27356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246063" y="-185737"/>
            <a:ext cx="25627014" cy="14358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3200" b="0" dirty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466727" y="38258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170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18740439" y="406401"/>
            <a:ext cx="5114926" cy="26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4" tIns="27094" rIns="27094" bIns="27094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19,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339976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2719050"/>
            <a:ext cx="26685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4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18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457200" y="941864"/>
            <a:ext cx="21805392" cy="13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1600" tIns="101600" rIns="101600" bIns="1016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r>
              <a:rPr lang="it-IT" altLang="it-IT" sz="7200" b="0" dirty="0">
                <a:solidFill>
                  <a:schemeClr val="bg1"/>
                </a:solidFill>
                <a:latin typeface="Schibsted Grotesk Regular Bold" charset="0"/>
                <a:ea typeface="Schibsted Grotesk Regular Bold" charset="0"/>
                <a:cs typeface="Schibsted Grotesk Regular Bold" charset="0"/>
                <a:sym typeface="Schibsted Grotesk Regular Bold" charset="0"/>
              </a:rPr>
              <a:t>Engineering Department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457200" y="2816458"/>
            <a:ext cx="22772432" cy="9294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Layout and Detector Layout </a:t>
            </a: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Task Force</a:t>
            </a:r>
            <a:endParaRPr lang="en-US" sz="4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prstClr val="white"/>
                </a:solidFill>
                <a:latin typeface="Calibri" panose="020F0502020204030204"/>
              </a:rPr>
              <a:t>Improved collaboration with the Local Teams</a:t>
            </a:r>
            <a:br>
              <a:rPr lang="en-US" sz="480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4800" dirty="0">
                <a:solidFill>
                  <a:prstClr val="white"/>
                </a:solidFill>
                <a:latin typeface="Calibri" panose="020F0502020204030204"/>
              </a:rPr>
              <a:t> – workshop at CERN, roadmap </a:t>
            </a:r>
            <a:endParaRPr lang="en-US" sz="48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endParaRPr>
          </a:p>
          <a:p>
            <a:pPr marL="685800" indent="-6858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D5.3 delivered in September on time, but needs some </a:t>
            </a:r>
            <a:b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revision </a:t>
            </a:r>
          </a:p>
          <a:p>
            <a:pPr marL="1600200" lvl="1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specific summary</a:t>
            </a:r>
          </a:p>
          <a:p>
            <a:pPr marL="1600200" lvl="1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Mandate more specific – position inside ETO</a:t>
            </a:r>
          </a:p>
          <a:p>
            <a:pPr marL="1600200" lvl="1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details on vertical team structure</a:t>
            </a:r>
          </a:p>
          <a:p>
            <a:pPr marL="1600200" lvl="1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Uncertainty on resources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chemeClr val="bg1"/>
                </a:solidFill>
              </a:rPr>
              <a:t>D5.4 Functional Engineering Department. (M28)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Were waiting for feedback – should be ready early 2025</a:t>
            </a:r>
            <a:endParaRPr lang="en-US" sz="4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2096D69-0BF1-484F-913A-AE6D7608ED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2" t="25053" r="49578" b="8709"/>
          <a:stretch/>
        </p:blipFill>
        <p:spPr>
          <a:xfrm>
            <a:off x="16383064" y="6935819"/>
            <a:ext cx="7445312" cy="52347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910002E-E1C9-4288-981D-6A0A5BBB8B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6"/>
          <a:stretch/>
        </p:blipFill>
        <p:spPr>
          <a:xfrm>
            <a:off x="16361664" y="2867587"/>
            <a:ext cx="7466712" cy="365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04526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"/>
        <a:ea typeface="Helvetica Neue"/>
        <a:cs typeface="Helvetica Neu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 - Fondo nero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White - Fondo nero">
      <a:majorFont>
        <a:latin typeface="Helvetica Neue Medium"/>
        <a:ea typeface="Helvetica Neue Medium"/>
        <a:cs typeface="Helvetica Neue Medium"/>
      </a:majorFont>
      <a:minorFont>
        <a:latin typeface="Helvetica Neue"/>
        <a:ea typeface="Helvetica Neue"/>
        <a:cs typeface="Helvetica Neu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844</Words>
  <Application>Microsoft Macintosh PowerPoint</Application>
  <PresentationFormat>Personnalisé</PresentationFormat>
  <Paragraphs>162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9" baseType="lpstr">
      <vt:lpstr>Arial</vt:lpstr>
      <vt:lpstr>Calibri</vt:lpstr>
      <vt:lpstr>Helvetica</vt:lpstr>
      <vt:lpstr>Helvetica Neue</vt:lpstr>
      <vt:lpstr>Helvetica Neue Light</vt:lpstr>
      <vt:lpstr>Helvetica Neue Medium</vt:lpstr>
      <vt:lpstr>Schibsted Grotesk Regular Bold</vt:lpstr>
      <vt:lpstr>Schibsted Grotesk Regular Regul</vt:lpstr>
      <vt:lpstr>White</vt:lpstr>
      <vt:lpstr>White - Fondo nero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Astrocent</dc:creator>
  <cp:lastModifiedBy>Christian Olivetto</cp:lastModifiedBy>
  <cp:revision>15</cp:revision>
  <dcterms:modified xsi:type="dcterms:W3CDTF">2024-12-19T08:42:29Z</dcterms:modified>
</cp:coreProperties>
</file>