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256" r:id="rId2"/>
    <p:sldId id="259" r:id="rId3"/>
    <p:sldId id="260" r:id="rId4"/>
    <p:sldId id="261" r:id="rId5"/>
    <p:sldId id="276" r:id="rId6"/>
    <p:sldId id="277" r:id="rId7"/>
    <p:sldId id="258" r:id="rId8"/>
    <p:sldId id="257" r:id="rId9"/>
    <p:sldId id="262" r:id="rId10"/>
    <p:sldId id="263" r:id="rId11"/>
    <p:sldId id="264" r:id="rId12"/>
    <p:sldId id="265" r:id="rId13"/>
    <p:sldId id="267" r:id="rId14"/>
    <p:sldId id="266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726"/>
  </p:normalViewPr>
  <p:slideViewPr>
    <p:cSldViewPr snapToGrid="0">
      <p:cViewPr varScale="1">
        <p:scale>
          <a:sx n="117" d="100"/>
          <a:sy n="117" d="100"/>
        </p:scale>
        <p:origin x="6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0EEAC-0E2B-6A4C-8452-78F52869D3EB}" type="datetimeFigureOut">
              <a:rPr lang="el-GR" smtClean="0"/>
              <a:t>24/4/25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6B4B7-6362-8D4C-B1F0-1D6D93B43E0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44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6B4B7-6362-8D4C-B1F0-1D6D93B43E04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94016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6B4B7-6362-8D4C-B1F0-1D6D93B43E04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88961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ανοραμική 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Τίτλος και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Εισαγωγικά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Κάρτα ονόματ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στήλε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Στήλη 3 εικόνω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4/24/25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4/24/25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4/24/25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cience/physics/early-universe" TargetMode="External"/><Relationship Id="rId2" Type="http://schemas.openxmlformats.org/officeDocument/2006/relationships/hyperlink" Target="https://www.youtube.com/watch?v=E55G0_rPboo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cern/about/who-we-are/our-governance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oets.org/poem/world-made-atoms" TargetMode="External"/><Relationship Id="rId2" Type="http://schemas.openxmlformats.org/officeDocument/2006/relationships/hyperlink" Target="https://home.cern/about/what-we-do/our-impac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ondersofphysics.com/2019/05/poem-by-richard-feynman.html#google_vignett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icuros.gr/keimena/k_Herodotos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60F098A-1F61-D7DE-A5F6-7422BA0E0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035" y="1229710"/>
            <a:ext cx="9448800" cy="2199290"/>
          </a:xfrm>
        </p:spPr>
        <p:txBody>
          <a:bodyPr>
            <a:normAutofit fontScale="90000"/>
          </a:bodyPr>
          <a:lstStyle/>
          <a:p>
            <a:r>
              <a:rPr lang="el-GR" sz="44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ΛογοτεχνΙα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Pop Culture </a:t>
            </a:r>
            <a:r>
              <a:rPr lang="el-GR" sz="4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και</a:t>
            </a:r>
            <a:r>
              <a:rPr lang="en-US" sz="4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44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</a:t>
            </a:r>
            <a:br>
              <a:rPr lang="el-GR" sz="4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l-GR" sz="8000" dirty="0"/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6E2A1D51-FD87-EDA2-84BF-A907402555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43200" y="2766848"/>
            <a:ext cx="9448800" cy="685800"/>
          </a:xfrm>
        </p:spPr>
        <p:txBody>
          <a:bodyPr>
            <a:noAutofit/>
          </a:bodyPr>
          <a:lstStyle/>
          <a:p>
            <a:pPr algn="r">
              <a:lnSpc>
                <a:spcPct val="115000"/>
              </a:lnSpc>
              <a:spcAft>
                <a:spcPts val="800"/>
              </a:spcAft>
            </a:pPr>
            <a:r>
              <a:rPr lang="el-GR" sz="1600" b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Έλενα Δεμερτζή</a:t>
            </a:r>
            <a:endParaRPr lang="el-G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800"/>
              </a:spcAft>
            </a:pPr>
            <a:r>
              <a:rPr lang="el-GR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Διευθύντρια Σχολείου και Συντονίστρια </a:t>
            </a:r>
            <a:r>
              <a:rPr lang="en-US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IB PYP</a:t>
            </a:r>
            <a:r>
              <a:rPr lang="el-GR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Προγράμματος </a:t>
            </a:r>
            <a:endParaRPr lang="el-GR" sz="1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800"/>
              </a:spcAft>
            </a:pPr>
            <a:r>
              <a:rPr lang="en-US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International Metropolitan School,</a:t>
            </a:r>
            <a:endParaRPr lang="el-GR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800"/>
              </a:spcAft>
            </a:pPr>
            <a:r>
              <a:rPr lang="el-GR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Υποψήφια </a:t>
            </a:r>
            <a:r>
              <a:rPr lang="el-GR" sz="1400" i="1" kern="100" dirty="0" err="1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Δρ</a:t>
            </a:r>
            <a:r>
              <a:rPr lang="en-US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l-GR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ΠΤΔΕ</a:t>
            </a:r>
            <a:r>
              <a:rPr lang="en-US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l-GR" sz="1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ΕΚΠΑ</a:t>
            </a:r>
            <a:endParaRPr lang="el-GR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r"/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751021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C53C97-2B34-E931-23DE-D2CF2F901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27B0167-8676-3F4D-6A88-9BBF2AFAA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Μεροσ</a:t>
            </a:r>
            <a:r>
              <a:rPr lang="el-GR" dirty="0"/>
              <a:t> 2 (4 </a:t>
            </a:r>
            <a:r>
              <a:rPr lang="el-GR" dirty="0" err="1"/>
              <a:t>συναντησεισ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0788B82-B1AD-0957-A130-FD1E4C108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el-GR" sz="21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2) Πώς ξεκίνησαν όλα;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b="1" i="1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2γ. Συνέχεια έρευνας -Παρουσίαση αποτελεσμάτων</a:t>
            </a: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endParaRPr lang="el-GR" sz="1800" b="1" i="1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2δ. Ιστορικοί και γεωγραφικοί λόγοι για την ιδέα και την επιλογή της τοποθεσίας του </a:t>
            </a:r>
            <a:r>
              <a:rPr lang="en-US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CERN</a:t>
            </a: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18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Δ</a:t>
            </a:r>
            <a:r>
              <a:rPr lang="el-GR" sz="18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ιαθεματική</a:t>
            </a:r>
            <a:r>
              <a:rPr lang="el-GR" sz="1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σύνδεση με Ιστορία και Γεωγραφία</a:t>
            </a: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044C19BB-5411-B7B9-AF34-93ED459EF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7730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9BA39EF-9B5B-9386-9DC4-40737014A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0731" y="764373"/>
            <a:ext cx="10820400" cy="1293028"/>
          </a:xfrm>
        </p:spPr>
        <p:txBody>
          <a:bodyPr/>
          <a:lstStyle/>
          <a:p>
            <a:r>
              <a:rPr lang="el-GR" dirty="0" err="1"/>
              <a:t>Μεροσ</a:t>
            </a:r>
            <a:r>
              <a:rPr lang="el-GR" dirty="0"/>
              <a:t> 3 (4 </a:t>
            </a:r>
            <a:r>
              <a:rPr lang="el-GR" dirty="0" err="1"/>
              <a:t>συναντησεισ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5DD2358-E93D-443D-3639-7C38839F1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el-GR" sz="21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3) Τελικά πώς ξεκίνησαν όλα;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3α. Δομή της ύλης-παρουσίαση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Λογοτεχνικό κείμενο από το βιβλίο «</a:t>
            </a:r>
            <a:r>
              <a:rPr lang="el-GR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Ο κόσμος της Σοφίας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» του 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Gaarder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Jostein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(μτφ. Μαρία Αγγελίδου)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3β. </a:t>
            </a:r>
            <a:r>
              <a:rPr lang="el-GR" sz="1800" b="1" i="1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Υπατομικά</a:t>
            </a:r>
            <a:r>
              <a:rPr lang="el-GR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σωματίδια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Παρουσιάσεις, προσομοιώσεις, </a:t>
            </a:r>
            <a:r>
              <a:rPr lang="el-GR" sz="1800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μοντελοποίηση</a:t>
            </a:r>
            <a:r>
              <a:rPr lang="el-GR" sz="1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(πολλαπλές πηγές)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012F83EA-0181-B4C9-DAD4-58AB0FAC3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69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42C4F-46B4-E844-2267-5731B10F7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5B109F8-BBB9-8441-77CF-BCADC1369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0731" y="764373"/>
            <a:ext cx="10820400" cy="1293028"/>
          </a:xfrm>
        </p:spPr>
        <p:txBody>
          <a:bodyPr/>
          <a:lstStyle/>
          <a:p>
            <a:r>
              <a:rPr lang="el-GR" dirty="0" err="1"/>
              <a:t>Μεροσ</a:t>
            </a:r>
            <a:r>
              <a:rPr lang="el-GR" dirty="0"/>
              <a:t> 3 (4 </a:t>
            </a:r>
            <a:r>
              <a:rPr lang="el-GR" dirty="0" err="1"/>
              <a:t>συναντησεισ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E077E96-DEAF-A257-2EEE-7E7B1114E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1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3) Τελικά πώς ξεκίνησαν όλα</a:t>
            </a:r>
            <a:r>
              <a:rPr lang="el-G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3γ. Οι 4 δυνάμεις  </a:t>
            </a:r>
            <a:r>
              <a:rPr lang="el-GR" sz="18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(πχ. </a:t>
            </a:r>
            <a:r>
              <a:rPr lang="en-US" sz="18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https://users.sch.gr/gumyan/autosch/joomla15/index.php/2014-08-06-14-39-36</a:t>
            </a:r>
            <a:r>
              <a:rPr lang="el-GR" sz="18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3δ. </a:t>
            </a:r>
            <a:r>
              <a:rPr lang="el-GR" sz="1800" b="1" i="1" kern="100" dirty="0" err="1">
                <a:latin typeface="Aptos" panose="020B0004020202020204" pitchFamily="34" charset="0"/>
                <a:cs typeface="Times New Roman" panose="02020603050405020304" pitchFamily="18" charset="0"/>
              </a:rPr>
              <a:t>Μποζόνιο</a:t>
            </a:r>
            <a:r>
              <a:rPr lang="el-GR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Higgs</a:t>
            </a:r>
            <a:endParaRPr lang="el-GR" sz="1800" b="1" i="1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9FD7E60-B3D6-F4CA-5D9D-256A1E9E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93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98AC5B-2DE3-F649-37B3-FC88191C6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18610F3-4964-A4BC-65AC-A8788A0C6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ΜΕΡΟΣ 4 (4 ΣΥΝΑΝΤΗΣΕΙΣ)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FFB3656-7F41-1417-0F65-E301A5D75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4) Η μεγάλη έκρηξη (Τ</a:t>
            </a: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 Big Bang</a:t>
            </a:r>
            <a:r>
              <a:rPr lang="el-GR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marL="0" lvl="0"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4α. Καταγραφή ερωτημάτων – </a:t>
            </a:r>
            <a:r>
              <a:rPr lang="el-GR" sz="1800" b="1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Αφόρμηση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με βάση κάποιες εικόνες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4β. Διατύπωση υποθέσεων (με βάση τη θεωρία που έχουν ακούσει στα προηγούμενα s</a:t>
            </a:r>
            <a:r>
              <a:rPr lang="en-US" sz="1800" b="1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essions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n-US" sz="1800" b="1" i="1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Ανίχνευση εναλλακτικών ιδεών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B1B6C3D4-057F-FE90-3CAA-F38F6CE66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058942"/>
      </p:ext>
    </p:extLst>
  </p:cSld>
  <p:clrMapOvr>
    <a:masterClrMapping/>
  </p:clrMapOvr>
  <p:transition spd="slow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BCA7379-1ACB-0619-FE88-65827B536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ΜΕΡΟΣ 4 (4 ΣΥΝΑΝΤΗΣΕΙΣ)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EFCFA3E-0C47-2413-8D92-123AFB756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4) Η μεγάλη έκρηξη (Τ</a:t>
            </a: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 Big Bang</a:t>
            </a:r>
            <a:r>
              <a:rPr lang="el-GR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4γ. Θεωρία Β</a:t>
            </a:r>
            <a:r>
              <a:rPr lang="en-US" sz="1800" b="1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ig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Β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ang</a:t>
            </a: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b="1" i="1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4δ. 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Συνέχεια θεωρίας και σύνδεση με προηγούμενα (σωματίδιο 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Higgs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ή άλλες θεωρίες (πχ. Θεωρία της Σχετικότητας)</a:t>
            </a: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(Βοηθητικό λογοτεχνικό κείμενο: «Γενική Θεωρία της Σχετικότητας» για μικρά παιδιά του C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hris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Ferrie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886FF4A-3D17-AF45-AF22-EFD31FC4C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171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BFCE25F-1766-623B-61EF-37199D88D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ΜΕΡΟΣ 5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959617F-C297-5D73-AD00-ED83AED135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5) </a:t>
            </a: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early universe</a:t>
            </a:r>
            <a:endParaRPr lang="el-G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Μουσική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Vangelis - Cosmos </a:t>
            </a:r>
            <a:r>
              <a:rPr lang="en-US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https://www.youtube.com/watch?v=E55G0_rPboo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Λογοτεχνικά κείμενα: «</a:t>
            </a:r>
            <a:r>
              <a:rPr lang="el-GR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2001: Η Οδύσσεια του Διαστήματος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» του Άρθουρ Κλαρκ (ταινία + μουσική) – «</a:t>
            </a:r>
            <a:r>
              <a:rPr lang="el-GR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Η Δημιουργία του σύμπαντος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» της 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Κάλλιας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Σπανουδάκη </a:t>
            </a:r>
          </a:p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Πηγή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CERN: </a:t>
            </a:r>
            <a:r>
              <a:rPr lang="en-US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https://home.cern/science/physics/early-universe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5E3B02C1-545E-9A39-D4CD-CC01D2A58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2494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1719FCC-D96B-308D-12E5-62BAFAAD0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ΜΕΡΟΣ 6 (4 ΣΥΝΑΝΤΗΣΕΙΣ)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7AEB3D4-DF08-B2AA-F89B-F9A57C3E93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4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6) </a:t>
            </a: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Big Bang (and) theory</a:t>
            </a:r>
            <a:endParaRPr lang="el-G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6α. Πώς φαντάζεστε έναν επιστήμονα – ζωγραφική (διαθεματική σύνδεση με Εικαστικά ή I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CT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Πηγές: Σ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ειρά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 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</a:t>
            </a:r>
            <a:r>
              <a:rPr lang="en-US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he Big Bang Theory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Ταινία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</a:t>
            </a:r>
            <a:r>
              <a:rPr lang="en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Oppenheimer</a:t>
            </a:r>
            <a:r>
              <a:rPr lang="en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 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 Συζήτηση για το πώς η δημοφιλή σειρά έχει επηρεάσει τη δημόσια αντίληψη για τους φυσικούς και τη φυσική.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 Συζήτηση τα θετικά και αρνητικά στερεότυπα που προβάλλονται μέσω της σειράς και πώς αυτά επηρεάζουν τους νέους να ακολουθήσουν καριέρα στη φυσική.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6β. </a:t>
            </a:r>
            <a:r>
              <a:rPr lang="el-GR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Θεωρίες και άνθρωποι – Η </a:t>
            </a:r>
            <a:r>
              <a:rPr lang="el-GR" sz="1800" b="1" i="1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πε</a:t>
            </a:r>
            <a:r>
              <a:rPr lang="en-US" sz="1800" b="1" i="1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ρ</a:t>
            </a:r>
            <a:r>
              <a:rPr lang="el-GR" sz="1800" b="1" i="1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ίπτωση</a:t>
            </a:r>
            <a:r>
              <a:rPr lang="el-GR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του </a:t>
            </a:r>
            <a:r>
              <a:rPr lang="en-US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Albert Einstein</a:t>
            </a: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Λογοτεχνικό κείμενο: «</a:t>
            </a:r>
            <a:r>
              <a:rPr lang="el-GR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Σε μια δέσμη  φωτός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» της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Jenifer Berne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9853063-2759-0B5B-D4F7-327A699D1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9573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B16BE-1730-B6E4-FAC9-CBCD9239BA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658AC58-8795-748C-BDE5-EC277E892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ΜΕΡΟΣ 6 (4 ΣΥΝΑΝΤΗΣΕΙΣ)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5F448B6-7F2B-B22C-0372-50419231D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400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6) </a:t>
            </a:r>
            <a:r>
              <a:rPr lang="en-US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Big Bang (and) theory</a:t>
            </a:r>
            <a:endParaRPr lang="el-G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6γ. 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Narratives 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επιστημόνων και επιστημόνων του </a:t>
            </a:r>
            <a:r>
              <a:rPr lang="el-GR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n-US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ERN</a:t>
            </a: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Διαθεματική σύνδεση με Γλώσσα και Κοινωνιολογία </a:t>
            </a:r>
            <a:endParaRPr lang="en-US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endParaRPr lang="el-GR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6δ. Οι επιστήμονες του μέλλοντος: </a:t>
            </a:r>
            <a:endParaRPr lang="en-US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Διαθεματική σύνδεση με Γλώσσα και Οικολογία </a:t>
            </a:r>
          </a:p>
          <a:p>
            <a:pPr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Ά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σκηση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δημιουργικής γραφής «Γράμμα σε έναν/μία μελλοντικό/ή επιστήμονα»</a:t>
            </a:r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AAC51D02-E2AD-A510-47D6-39CCE146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828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EA22B42-75AB-EAE9-0620-8F76C34A0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ΜΕΡΟΣ 7 (4 ΣΥΝΑΝΤΗΣΕΙΣ)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0A8BF37-E31D-5667-29C9-433FB60BA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7) </a:t>
            </a:r>
            <a:r>
              <a:rPr lang="en-US" sz="20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</a:t>
            </a: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κα</a:t>
            </a:r>
            <a:r>
              <a:rPr lang="el-GR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ι κοινωνία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7α. </a:t>
            </a:r>
            <a:r>
              <a:rPr lang="el-GR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Δομή και διοίκηση στο C</a:t>
            </a:r>
            <a:r>
              <a:rPr lang="en-US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ERN </a:t>
            </a:r>
            <a:endParaRPr lang="el-GR" sz="1800" b="1" i="1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Πηγή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RN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Our governance 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n-US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https://home.cern/about/who-we-are/our-governance</a:t>
            </a:r>
            <a:r>
              <a:rPr lang="el-GR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7β. </a:t>
            </a:r>
            <a:r>
              <a:rPr lang="en-US" sz="1800" b="1" i="1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Oι</a:t>
            </a:r>
            <a:r>
              <a:rPr lang="el-GR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άνθρωποι του </a:t>
            </a:r>
            <a:r>
              <a:rPr lang="en-US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CERN: 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People behind the scenes</a:t>
            </a: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Επικοινωνία με επιστήμονες του C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ERN- 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Δημιουργία 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hub 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συνεργασίας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3B86A5C7-B233-F106-E706-28B6B6D74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602B43-91C8-2962-A857-0EC25634E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CD8DFA4-DCCD-E58C-2F13-21488B41E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420" y="378118"/>
            <a:ext cx="8610600" cy="1293028"/>
          </a:xfrm>
        </p:spPr>
        <p:txBody>
          <a:bodyPr/>
          <a:lstStyle/>
          <a:p>
            <a:r>
              <a:rPr lang="el-GR" dirty="0"/>
              <a:t>ΜΕΡΟΣ 7 (4 ΣΥΝΑΝΤΗΣΕΙΣ)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7FF30F81-4C04-ABCD-C3CC-109C084B81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671146"/>
            <a:ext cx="10820400" cy="4824248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7) </a:t>
            </a:r>
            <a:r>
              <a:rPr lang="en-US" sz="20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</a:t>
            </a:r>
            <a:r>
              <a:rPr lang="en-US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κα</a:t>
            </a:r>
            <a:r>
              <a:rPr lang="el-GR" sz="20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ι κοινωνία</a:t>
            </a:r>
            <a:endParaRPr lang="el-GR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6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6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7γ. Διαθεματική σύνδεση με Μαθηματικά: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Στατιστικά (πχ. Άνδρες-γυναίκες εργαζόμενοι, συνταξιούχοι, χρόνος παραμονής, </a:t>
            </a:r>
            <a:r>
              <a:rPr lang="el-GR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ηλικές</a:t>
            </a:r>
            <a:r>
              <a:rPr lang="el-GR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υποτροφίες κτλ.)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6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6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7δ. Συνεισφορά C</a:t>
            </a:r>
            <a:r>
              <a:rPr lang="en-US" sz="16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ERN </a:t>
            </a:r>
            <a:r>
              <a:rPr lang="el-GR" sz="16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στην κοινωνία – καινοτομίες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Διαθεματική σύνδεση με Κ.Π.Α.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Πηγή: </a:t>
            </a:r>
            <a:r>
              <a:rPr lang="en-US" sz="16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 contribute to society (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https://home.cern/about/what-we-do/our-impact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l-GR" sz="16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Λογοτεχνικ</a:t>
            </a:r>
            <a:r>
              <a:rPr lang="en-US" sz="16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ά</a:t>
            </a:r>
            <a:r>
              <a:rPr lang="el-GR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κείμενα: </a:t>
            </a:r>
          </a:p>
          <a:p>
            <a:pPr marL="514350" indent="-285750" algn="just">
              <a:lnSpc>
                <a:spcPct val="115000"/>
              </a:lnSpc>
            </a:pP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 </a:t>
            </a:r>
            <a:r>
              <a:rPr lang="en-US" sz="16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world made by atoms</a:t>
            </a:r>
            <a:r>
              <a:rPr lang="en-US" sz="1600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</a:t>
            </a:r>
            <a:r>
              <a:rPr lang="el-GR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</a:t>
            </a:r>
            <a:r>
              <a:rPr lang="el-GR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ης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Margaret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Canandish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https</a:t>
            </a:r>
            <a:r>
              <a:rPr lang="el-GR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poets</a:t>
            </a:r>
            <a:r>
              <a:rPr lang="el-GR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.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org</a:t>
            </a:r>
            <a:r>
              <a:rPr lang="el-GR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poem</a:t>
            </a:r>
            <a:r>
              <a:rPr lang="el-GR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/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world</a:t>
            </a:r>
            <a:r>
              <a:rPr lang="el-GR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made</a:t>
            </a:r>
            <a:r>
              <a:rPr lang="el-GR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-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3"/>
              </a:rPr>
              <a:t>atoms</a:t>
            </a:r>
            <a:r>
              <a:rPr lang="en-US" sz="16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l-G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14350" indent="-285750" algn="just">
              <a:lnSpc>
                <a:spcPct val="115000"/>
              </a:lnSpc>
            </a:pP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</a:t>
            </a:r>
            <a:r>
              <a:rPr lang="en-US" sz="16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 Universe of Atoms, An Atom In The Universe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” </a:t>
            </a:r>
            <a:r>
              <a:rPr lang="en-US" sz="16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</a:t>
            </a:r>
            <a:r>
              <a:rPr lang="el-GR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ου 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Richard Feynman (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4"/>
              </a:rPr>
              <a:t>https://www.wondersofphysics.com/2019/05/poem-by-richard-feynman.html#google_vignette</a:t>
            </a:r>
            <a:r>
              <a:rPr lang="en-US" sz="16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l-GR" sz="16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sz="2000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DA7C16D-FA8C-EF33-E448-A473CCB0F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41039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2A490BD-5986-1AA7-B409-3C8B88CF3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338" y="764373"/>
            <a:ext cx="10959662" cy="1293028"/>
          </a:xfrm>
        </p:spPr>
        <p:txBody>
          <a:bodyPr/>
          <a:lstStyle/>
          <a:p>
            <a:r>
              <a:rPr lang="el-GR" dirty="0" err="1"/>
              <a:t>Σκοποσ</a:t>
            </a:r>
            <a:r>
              <a:rPr lang="el-GR" dirty="0"/>
              <a:t> - ΣΤΟΧΟΙ </a:t>
            </a:r>
            <a:r>
              <a:rPr lang="el-GR" dirty="0" err="1"/>
              <a:t>προγραμματοσ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6947480-A7B4-B596-4B62-18DCA790D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269" y="2194560"/>
            <a:ext cx="11740055" cy="4490019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l-GR" b="1" dirty="0"/>
              <a:t>Σκοπός</a:t>
            </a:r>
            <a:r>
              <a:rPr lang="el-GR" dirty="0"/>
              <a:t> του προγράμματος είναι να συνδέσει την </a:t>
            </a:r>
            <a:r>
              <a:rPr lang="en-US" dirty="0"/>
              <a:t>pop </a:t>
            </a:r>
            <a:r>
              <a:rPr lang="el-GR" dirty="0"/>
              <a:t>κουλτούρα με τη Φυσική αλλά και να φέρει κοντά δύο φαινομενικά πολύ διαφορετικές επιστήμες: τη Λογοτεχνία και τη Φυσική.</a:t>
            </a:r>
          </a:p>
          <a:p>
            <a:pPr marL="0" indent="0" algn="just">
              <a:buNone/>
            </a:pPr>
            <a:endParaRPr lang="el-GR" dirty="0"/>
          </a:p>
          <a:p>
            <a:pPr marL="0" indent="0" algn="just">
              <a:buNone/>
            </a:pPr>
            <a:r>
              <a:rPr lang="el-GR" dirty="0"/>
              <a:t>Ως επιμέρους στόχοι ορίζονται:</a:t>
            </a:r>
          </a:p>
          <a:p>
            <a:pPr algn="just"/>
            <a:r>
              <a:rPr lang="el-GR" dirty="0"/>
              <a:t>Η αναζήτηση των σχέσεων Λογοτεχνίας και Φυσικής</a:t>
            </a:r>
          </a:p>
          <a:p>
            <a:pPr algn="just"/>
            <a:r>
              <a:rPr lang="el-GR" dirty="0"/>
              <a:t>Η εξεύρεση κοινών σημείων μεταξύ των δύο επιστημών</a:t>
            </a:r>
          </a:p>
          <a:p>
            <a:pPr algn="just"/>
            <a:r>
              <a:rPr lang="el-GR" dirty="0"/>
              <a:t>Η προσπάθεια εκλαΐκευσης της Φυσικής μέσω προσφιλών στο κοινό θεμάτων</a:t>
            </a:r>
          </a:p>
          <a:p>
            <a:pPr algn="just"/>
            <a:r>
              <a:rPr lang="el-GR" dirty="0"/>
              <a:t>Η δημιουργία ενός δομημένου αλλά και o</a:t>
            </a:r>
            <a:r>
              <a:rPr lang="en-US" dirty="0"/>
              <a:t>pen-ended </a:t>
            </a:r>
            <a:r>
              <a:rPr lang="el-GR" dirty="0"/>
              <a:t>προγράμματος που θα μπορεί να χρησιμοποιηθεί σε σχολεία για διάφορες πληθυσμιακές ομάδες.</a:t>
            </a:r>
          </a:p>
          <a:p>
            <a:pPr marL="0" indent="0" algn="just">
              <a:buNone/>
            </a:pPr>
            <a:endParaRPr lang="el-GR" dirty="0"/>
          </a:p>
          <a:p>
            <a:pPr marL="0" indent="0" algn="just">
              <a:buNone/>
            </a:pPr>
            <a:r>
              <a:rPr lang="el-GR" dirty="0"/>
              <a:t>*</a:t>
            </a:r>
            <a:r>
              <a:rPr lang="el-GR" b="1" dirty="0"/>
              <a:t>Δε μελετάται </a:t>
            </a:r>
            <a:r>
              <a:rPr lang="el-GR" dirty="0"/>
              <a:t>ο λόγος (</a:t>
            </a:r>
            <a:r>
              <a:rPr lang="en-US" dirty="0"/>
              <a:t>discourse) π</a:t>
            </a:r>
            <a:r>
              <a:rPr lang="el-GR" dirty="0"/>
              <a:t>ου χρησιμοποιείται στην επιστήμη της Φυσικής . </a:t>
            </a:r>
          </a:p>
          <a:p>
            <a:pPr algn="just"/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1D46FB51-8CA9-EEB6-3635-3E76B3DC9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038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B52AAF5-85E7-039D-2073-2617C9902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030B936-C402-3484-0BF8-9CC7FC281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Επιστημονική Φαντασία και Η Φυσική του CERN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24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Λογοτεχνικό κείμενο: </a:t>
            </a:r>
            <a:r>
              <a:rPr lang="el-GR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Βιβλία 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του Ισαάκ 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Ασίμοφ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 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ή  </a:t>
            </a:r>
            <a:r>
              <a:rPr lang="el-GR" sz="1800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Ο «</a:t>
            </a:r>
            <a:r>
              <a:rPr lang="el-GR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Κώδικας Ντα Βίντσι» 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του 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Νταν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Μπράουν</a:t>
            </a:r>
            <a:endParaRPr lang="en-US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14350" indent="-285750" algn="just">
              <a:lnSpc>
                <a:spcPct val="115000"/>
              </a:lnSpc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Συζήτηση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πώς η επιστημονική φαντασία έχει εμπνεύσει γενιές επιστημόνων και πώς η δουλειά του 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Ασίμοφ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και άλλων συγγραφέων έχει επηρεάσει την έρευνα σε θέματα όπως η τεχνητή νοημοσύνη και τα παράλληλα σύμπαντα.</a:t>
            </a:r>
          </a:p>
          <a:p>
            <a:pPr marL="514350" indent="-285750" algn="just"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Ανα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ζήτηση 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παραδείγματα επιστημονικής φαντασίας που προβλέπουν τεχνολογίες και ανακαλύψεις που τώρα είναι πραγματικότητα ή βρίσκονται υπό έρευνα στο CERN.</a:t>
            </a:r>
          </a:p>
          <a:p>
            <a:pPr marL="514350" indent="-285750" algn="just"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Έρευνα για επιστημονικές ανακρίβειες, παρανοήσεις κτλ.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DE139826-7FA9-F44F-741D-6EAD46B27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860778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C00625A-5620-DF7E-CA1F-07CC81651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D06F14C-DD05-4768-2EF3-1FC7E19C7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4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Pop</a:t>
            </a:r>
            <a:r>
              <a:rPr lang="el-GR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24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Culture</a:t>
            </a:r>
            <a:r>
              <a:rPr lang="el-GR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και Δημόσια Αντίληψη για τη Φυσική</a:t>
            </a:r>
          </a:p>
          <a:p>
            <a:pPr marL="0" lvl="0" indent="0" algn="just">
              <a:lnSpc>
                <a:spcPct val="115000"/>
              </a:lnSpc>
              <a:buNone/>
            </a:pPr>
            <a:endParaRPr lang="el-G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Έρευνα για 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εκθέσεις παγκοσμίως</a:t>
            </a:r>
          </a:p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Διενέργεια εικαστικών εργαστηρίων για δημιουργία έργων που σχετίζονται με τη Φυσική, το 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 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ή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το προτεινόμενο πρόγραμμα</a:t>
            </a:r>
          </a:p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Προσπάθεια συνεργασίας με καλλιτέχνες για την προώθηση των Φ.Ε.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1A8F9C7-846E-C99C-EAEF-159E76B5C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12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74D24F-00F7-4E20-BBA8-30AEEB9AF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β</a:t>
            </a:r>
            <a:r>
              <a:rPr lang="el-GR" dirty="0" err="1"/>
              <a:t>ονu</a:t>
            </a:r>
            <a:r>
              <a:rPr lang="en-US" dirty="0"/>
              <a:t>s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66C03E4-48BC-0C71-7AB6-AECAD9C1A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just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24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Σύγχρονη Λογοτεχνία και Φιλοσοφικές Αναζητήσεις στη Φυσική</a:t>
            </a:r>
          </a:p>
          <a:p>
            <a:pPr marL="0" lvl="0" indent="0" algn="just">
              <a:lnSpc>
                <a:spcPct val="115000"/>
              </a:lnSpc>
              <a:spcAft>
                <a:spcPts val="800"/>
              </a:spcAft>
              <a:buNone/>
            </a:pPr>
            <a:endParaRPr lang="el-G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1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Λογοτεχνικό κείμενο: «</a:t>
            </a:r>
            <a:r>
              <a:rPr lang="el-GR" sz="1800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Το μάθημα της Πεταλούδας» του </a:t>
            </a:r>
            <a:r>
              <a:rPr lang="el-GR" sz="1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Νίκου Καζαντζάκη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Συζήτηση για πώς η σύγχρονη λογοτεχνία μπορεί να εξερευνήσει φιλοσοφικά ζητήματα που εγείρονται από τις ανακαλύψεις στη φυσική.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Διερεύνηση πώς λογοτεχνικά έργα προσεγγίζουν θέματα όπως η ύπαρξη, το νόημα της ζωής, και η ανθρώπινη αναζήτηση για γνώση.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l-GR" sz="1800" kern="100" dirty="0">
                <a:latin typeface="Aptos" panose="020B0004020202020204" pitchFamily="34" charset="0"/>
                <a:cs typeface="Times New Roman" panose="02020603050405020304" pitchFamily="18" charset="0"/>
              </a:rPr>
              <a:t>Πραγματοποίηση εργαστηρίου δημιουργικής γραφής. </a:t>
            </a: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F8437D6-3F91-1222-851E-63A61929B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367800"/>
      </p:ext>
    </p:extLst>
  </p:cSld>
  <p:clrMapOvr>
    <a:masterClrMapping/>
  </p:clrMapOvr>
  <p:transition spd="slow">
    <p:comb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CADD1C-8D20-E5D0-6703-50A5B78A0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489" y="2561768"/>
            <a:ext cx="10108325" cy="1293028"/>
          </a:xfrm>
        </p:spPr>
        <p:txBody>
          <a:bodyPr/>
          <a:lstStyle/>
          <a:p>
            <a:r>
              <a:rPr lang="el-GR" dirty="0"/>
              <a:t>Σας </a:t>
            </a:r>
            <a:r>
              <a:rPr lang="el-GR" dirty="0" err="1"/>
              <a:t>ευχαριστω</a:t>
            </a:r>
            <a:r>
              <a:rPr lang="el-GR" dirty="0"/>
              <a:t> για την </a:t>
            </a:r>
            <a:r>
              <a:rPr lang="el-GR" dirty="0" err="1"/>
              <a:t>προσοχη</a:t>
            </a:r>
            <a:r>
              <a:rPr lang="el-GR" dirty="0"/>
              <a:t> σας!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546B463-4DC5-32F9-B634-82D736103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4380" y="5715812"/>
            <a:ext cx="10820400" cy="1142188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15000"/>
              </a:lnSpc>
              <a:spcAft>
                <a:spcPts val="800"/>
              </a:spcAft>
              <a:buNone/>
            </a:pPr>
            <a:r>
              <a:rPr lang="en-US" sz="2400" b="1" kern="100" dirty="0" err="1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Έ</a:t>
            </a:r>
            <a:r>
              <a:rPr lang="el-GR" sz="2400" b="1" kern="100" dirty="0" err="1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λενα</a:t>
            </a:r>
            <a:r>
              <a:rPr lang="el-GR" sz="2400" b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Δεμερτζή</a:t>
            </a:r>
            <a:endParaRPr lang="el-G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15000"/>
              </a:lnSpc>
              <a:spcAft>
                <a:spcPts val="800"/>
              </a:spcAft>
              <a:buNone/>
            </a:pPr>
            <a:r>
              <a:rPr lang="el-GR" sz="2400" i="1" kern="1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en-US" sz="2400" i="1" kern="100" dirty="0" err="1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lenademertziprimedu@gmail.com</a:t>
            </a:r>
            <a:endParaRPr lang="el-GR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985315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6DB79A7-35A6-D5CD-EABE-1DA1A48B9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Λογοι</a:t>
            </a:r>
            <a:r>
              <a:rPr lang="el-GR" dirty="0"/>
              <a:t> </a:t>
            </a:r>
            <a:r>
              <a:rPr lang="el-GR" dirty="0" err="1"/>
              <a:t>επιλογησ</a:t>
            </a:r>
            <a:r>
              <a:rPr lang="el-GR" dirty="0"/>
              <a:t> </a:t>
            </a:r>
            <a:r>
              <a:rPr lang="el-GR" dirty="0" err="1"/>
              <a:t>θεματοσ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631B0F7-C277-1E13-EF47-30491355F8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903" y="1629104"/>
            <a:ext cx="11096297" cy="458958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l-GR" b="1" dirty="0"/>
              <a:t>Λόγοι παιδαγωγικοί</a:t>
            </a:r>
            <a:r>
              <a:rPr lang="en-US" b="1" dirty="0"/>
              <a:t>:</a:t>
            </a:r>
            <a:endParaRPr lang="el-GR" b="1" dirty="0"/>
          </a:p>
          <a:p>
            <a:r>
              <a:rPr lang="el-GR" dirty="0"/>
              <a:t>Σ</a:t>
            </a:r>
            <a:r>
              <a:rPr lang="en-US" dirty="0" err="1"/>
              <a:t>ύ</a:t>
            </a:r>
            <a:r>
              <a:rPr lang="el-GR" dirty="0" err="1"/>
              <a:t>νδεση</a:t>
            </a:r>
            <a:r>
              <a:rPr lang="el-GR" dirty="0"/>
              <a:t> με Α.Π.</a:t>
            </a:r>
          </a:p>
          <a:p>
            <a:r>
              <a:rPr lang="el-GR" dirty="0" err="1"/>
              <a:t>Γραμματισμός</a:t>
            </a:r>
            <a:r>
              <a:rPr lang="el-GR" dirty="0"/>
              <a:t> στις Φυσικές Επιστήμες (βλ. </a:t>
            </a:r>
            <a:r>
              <a:rPr lang="el-GR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Hurd</a:t>
            </a:r>
            <a:r>
              <a:rPr lang="el-GR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1998; </a:t>
            </a:r>
            <a:r>
              <a:rPr lang="el-GR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Roth</a:t>
            </a:r>
            <a:r>
              <a:rPr lang="el-GR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&amp; </a:t>
            </a:r>
            <a:r>
              <a:rPr lang="el-GR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Lee</a:t>
            </a:r>
            <a:r>
              <a:rPr lang="el-GR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2004; </a:t>
            </a:r>
            <a:r>
              <a:rPr lang="el-GR" sz="1800" dirty="0" err="1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Κόκκοτας</a:t>
            </a:r>
            <a:r>
              <a:rPr lang="el-GR" sz="1800" dirty="0">
                <a:effectLst/>
                <a:latin typeface="Aptos Display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2010; Χαλκιά, 2010)</a:t>
            </a:r>
            <a:r>
              <a:rPr lang="el-GR" dirty="0">
                <a:effectLst/>
              </a:rPr>
              <a:t>   </a:t>
            </a:r>
          </a:p>
          <a:p>
            <a:r>
              <a:rPr lang="el-GR" dirty="0"/>
              <a:t>Ανάγκη για σύνδεση με ενδιαφέροντα των μαθητών</a:t>
            </a:r>
          </a:p>
          <a:p>
            <a:r>
              <a:rPr lang="el-GR" dirty="0"/>
              <a:t>Ανάγκη σύνδεσης διαφορετικών ηλικιακών ομάδων – εταίρων της παιδαγωγικής διαδικασίας</a:t>
            </a:r>
          </a:p>
          <a:p>
            <a:pPr marL="0" indent="0">
              <a:buNone/>
            </a:pPr>
            <a:endParaRPr lang="el-GR" dirty="0"/>
          </a:p>
          <a:p>
            <a:endParaRPr lang="el-GR" dirty="0"/>
          </a:p>
          <a:p>
            <a:pPr marL="0" indent="0">
              <a:buNone/>
            </a:pPr>
            <a:r>
              <a:rPr lang="el-GR" b="1" dirty="0"/>
              <a:t>Λόγοι ακαδημαϊκοί:</a:t>
            </a:r>
          </a:p>
          <a:p>
            <a:r>
              <a:rPr lang="el-GR" dirty="0"/>
              <a:t>Το θέμα δεν έχει διερευνηθεί έως τώρα</a:t>
            </a:r>
          </a:p>
          <a:p>
            <a:pPr marL="0" indent="0">
              <a:buNone/>
            </a:pPr>
            <a:r>
              <a:rPr lang="el-GR" dirty="0"/>
              <a:t>Μπορεί να αποτελέσει βάση για περεταίρω έρευνες</a:t>
            </a:r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r>
              <a:rPr lang="el-GR" b="1" dirty="0"/>
              <a:t>Λόγοι πρακτικοί:</a:t>
            </a:r>
          </a:p>
          <a:p>
            <a:r>
              <a:rPr lang="el-GR" dirty="0"/>
              <a:t>Ειδικό ενδιαφέρον της γράφουσας</a:t>
            </a:r>
          </a:p>
          <a:p>
            <a:r>
              <a:rPr lang="el-GR" dirty="0"/>
              <a:t>Το υπάρχον πρόγραμμα και ο σκοπός του</a:t>
            </a:r>
          </a:p>
          <a:p>
            <a:endParaRPr lang="el-GR" dirty="0"/>
          </a:p>
          <a:p>
            <a:pPr marL="0" indent="0">
              <a:buNone/>
            </a:pPr>
            <a:endParaRPr lang="el-GR" dirty="0"/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23465704-FF5D-20CF-D470-36BC1549E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77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28A1CE0-9DA9-5896-A819-944F533E7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Σε </a:t>
            </a:r>
            <a:r>
              <a:rPr lang="el-GR" dirty="0" err="1"/>
              <a:t>ποιουσ</a:t>
            </a:r>
            <a:r>
              <a:rPr lang="el-GR" dirty="0"/>
              <a:t> </a:t>
            </a:r>
            <a:r>
              <a:rPr lang="el-GR" dirty="0" err="1"/>
              <a:t>απευθυνεται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625F3ED-85B3-77B1-7523-E1690657D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678036"/>
            <a:ext cx="10820400" cy="4024125"/>
          </a:xfrm>
        </p:spPr>
        <p:txBody>
          <a:bodyPr/>
          <a:lstStyle/>
          <a:p>
            <a:pPr algn="just"/>
            <a:r>
              <a:rPr lang="el-GR" dirty="0"/>
              <a:t>Το πρόγραμμα απευθύνεται</a:t>
            </a:r>
            <a:r>
              <a:rPr lang="en-US" dirty="0"/>
              <a:t> </a:t>
            </a:r>
            <a:r>
              <a:rPr lang="el-GR" dirty="0"/>
              <a:t>σε μαθητές Δημοτικού, Γυμνασίου και Λυκείου αλλά και σε γονείς ή κηδεμόνες που έχουν ειδικό ενδιαφέρον</a:t>
            </a:r>
          </a:p>
          <a:p>
            <a:pPr algn="just"/>
            <a:r>
              <a:rPr lang="el-GR" dirty="0"/>
              <a:t>Μπορεί να γίνει εντός του σχολικού ωραρίου (πχ. ως Εργαστήριο Δεξιοτήτων) ή εκτός σχολικού ωραρίου (ως όμιλος) 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6B02DD84-ED5F-5AC9-7E25-E07CFFC4C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1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01FCAF1-791E-C31E-7B73-F8FD99898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ΔΟΜΗ ΠΡΟΓΡΑΜΜΑΤΟΣ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58A590B-4F20-077A-FC22-4B77C7DEB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509870"/>
            <a:ext cx="10820400" cy="4024125"/>
          </a:xfrm>
        </p:spPr>
        <p:txBody>
          <a:bodyPr/>
          <a:lstStyle/>
          <a:p>
            <a:pPr algn="just"/>
            <a:r>
              <a:rPr lang="el-GR" dirty="0"/>
              <a:t>Το πρόγραμμα αποτελείται από 7 μέρη.</a:t>
            </a:r>
          </a:p>
          <a:p>
            <a:pPr algn="just"/>
            <a:r>
              <a:rPr lang="el-GR" dirty="0"/>
              <a:t>Κάθε μέρος έχει επιμέρους </a:t>
            </a:r>
            <a:r>
              <a:rPr lang="el-GR" dirty="0" err="1"/>
              <a:t>υποενότητες</a:t>
            </a:r>
            <a:r>
              <a:rPr lang="el-GR" dirty="0"/>
              <a:t>.</a:t>
            </a:r>
          </a:p>
          <a:p>
            <a:pPr algn="just"/>
            <a:r>
              <a:rPr lang="el-GR" dirty="0"/>
              <a:t>Σε κάθε μέρος υπάρχει μία θεματική, η οποία προσεγγίζεται με διάφορες εκπαιδευτικές μεθόδους.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5E91BEE-4DF3-4559-7881-98D51C3B6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904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FD0D878-A346-EBB0-44A0-3DDD2B5E6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ΒΑΣΙΚΕΣ ΑΡΧΕΣ ΠΡΟΓΡΑΜΜΑΤΟΣ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BF6FFF6-61A4-1A0B-CDC4-EDAF48340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l-GR" dirty="0"/>
              <a:t>Σύγχρονες θεωρίες Παιδαγωγικής </a:t>
            </a:r>
          </a:p>
          <a:p>
            <a:pPr algn="just"/>
            <a:r>
              <a:rPr lang="el-GR" dirty="0"/>
              <a:t>Νέοι μέθοδοι προσέγγισης της γνώσης (πχ. </a:t>
            </a:r>
            <a:r>
              <a:rPr lang="en-US" dirty="0"/>
              <a:t>Project Zero Harvard </a:t>
            </a:r>
            <a:r>
              <a:rPr lang="en" dirty="0"/>
              <a:t>https://</a:t>
            </a:r>
            <a:r>
              <a:rPr lang="en" dirty="0" err="1"/>
              <a:t>pz.harvard.edu</a:t>
            </a:r>
            <a:r>
              <a:rPr lang="en" dirty="0"/>
              <a:t>/thinking-routines</a:t>
            </a:r>
            <a:r>
              <a:rPr lang="el-GR" dirty="0"/>
              <a:t>)</a:t>
            </a:r>
          </a:p>
          <a:p>
            <a:pPr algn="just"/>
            <a:r>
              <a:rPr lang="el-GR" dirty="0"/>
              <a:t>Διαθεματική προσέγγιση</a:t>
            </a:r>
            <a:endParaRPr lang="en-US" dirty="0"/>
          </a:p>
          <a:p>
            <a:pPr algn="just"/>
            <a:r>
              <a:rPr lang="el-GR" dirty="0"/>
              <a:t>Εννοιολογική προσέγγιση της μάθησης </a:t>
            </a:r>
          </a:p>
          <a:p>
            <a:pPr algn="just"/>
            <a:r>
              <a:rPr lang="el-GR" dirty="0"/>
              <a:t>Διερευνητική και </a:t>
            </a:r>
            <a:r>
              <a:rPr lang="el-GR" dirty="0" err="1"/>
              <a:t>ανακαλυπτική</a:t>
            </a:r>
            <a:r>
              <a:rPr lang="el-GR" dirty="0"/>
              <a:t> μάθηση (βασισμένη σε πολλαπλές πηγές)</a:t>
            </a:r>
          </a:p>
          <a:p>
            <a:pPr algn="just"/>
            <a:r>
              <a:rPr lang="el-GR" dirty="0"/>
              <a:t>Κοινωνικός </a:t>
            </a:r>
            <a:r>
              <a:rPr lang="el-GR" dirty="0" err="1"/>
              <a:t>εποικοδομισμός</a:t>
            </a:r>
            <a:endParaRPr lang="el-GR" dirty="0"/>
          </a:p>
          <a:p>
            <a:pPr algn="just"/>
            <a:r>
              <a:rPr lang="el-GR" dirty="0"/>
              <a:t>P</a:t>
            </a:r>
            <a:r>
              <a:rPr lang="en-US" dirty="0"/>
              <a:t>lay-based </a:t>
            </a:r>
            <a:r>
              <a:rPr lang="en-US" dirty="0" err="1"/>
              <a:t>learing</a:t>
            </a:r>
            <a:r>
              <a:rPr lang="el-GR" dirty="0"/>
              <a:t>-g</a:t>
            </a:r>
            <a:r>
              <a:rPr lang="en-US" dirty="0" err="1"/>
              <a:t>amification</a:t>
            </a:r>
            <a:endParaRPr lang="en-US" dirty="0"/>
          </a:p>
          <a:p>
            <a:pPr algn="just"/>
            <a:r>
              <a:rPr lang="en-US" dirty="0" err="1"/>
              <a:t>Σύ</a:t>
            </a:r>
            <a:r>
              <a:rPr lang="el-GR" dirty="0" err="1"/>
              <a:t>νδεση</a:t>
            </a:r>
            <a:r>
              <a:rPr lang="el-GR" dirty="0"/>
              <a:t> με ΝΤ</a:t>
            </a:r>
          </a:p>
          <a:p>
            <a:pPr algn="just"/>
            <a:r>
              <a:rPr lang="el-GR" dirty="0"/>
              <a:t>Σύνδεση με δεξιότητες ζωής</a:t>
            </a:r>
          </a:p>
          <a:p>
            <a:pPr algn="just"/>
            <a:r>
              <a:rPr lang="el-GR" dirty="0"/>
              <a:t>Σύνδεση με αυτενέργεια και ενεργό </a:t>
            </a:r>
            <a:r>
              <a:rPr lang="el-GR" dirty="0" err="1"/>
              <a:t>πολιτειότητα</a:t>
            </a:r>
            <a:endParaRPr lang="el-GR" dirty="0"/>
          </a:p>
          <a:p>
            <a:pPr algn="just"/>
            <a:r>
              <a:rPr lang="el-GR" dirty="0"/>
              <a:t>Μεθοδολογία ΙΒΟ </a:t>
            </a:r>
            <a:endParaRPr lang="en-US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7365B500-6E03-4863-464D-74E7F25416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97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B0AA9D-315C-49CC-8F29-1762B277CB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F18CF50-2F97-A64B-8209-8BBA06972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5097" y="357096"/>
            <a:ext cx="10820400" cy="1293028"/>
          </a:xfrm>
        </p:spPr>
        <p:txBody>
          <a:bodyPr/>
          <a:lstStyle/>
          <a:p>
            <a:r>
              <a:rPr lang="el-GR" dirty="0"/>
              <a:t>ΜΕΡΟΣ 1-εισαγωγη (4 συναντήσεις)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4584203-27BB-F57F-FCFC-893599539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166" y="1932343"/>
            <a:ext cx="10820400" cy="4568561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buFont typeface="+mj-lt"/>
              <a:buAutoNum type="arabicParenR"/>
            </a:pPr>
            <a:r>
              <a:rPr lang="en-US" sz="21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Mission </a:t>
            </a:r>
            <a:r>
              <a:rPr lang="en-US" sz="21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</a:t>
            </a:r>
            <a:r>
              <a:rPr lang="en-US" sz="21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</a:t>
            </a:r>
            <a:r>
              <a:rPr lang="el-GR" sz="21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Σκοποθεσία</a:t>
            </a:r>
            <a:r>
              <a:rPr lang="el-GR" sz="21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προγράμματος</a:t>
            </a:r>
            <a:endParaRPr lang="el-GR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1α. 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Brainstorming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με βάση ερωτήσεις: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Υλικό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site CERN (https://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home.cern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/about/who-we-are/our-mission)</a:t>
            </a:r>
            <a:endParaRPr lang="el-GR" sz="1800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Ερ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ωτήσεις όπως: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Τι νομίζετε ότι κάνει η Φυσική;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	- Τι νομίζετε ότι κάνουν στο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? 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Kα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ταγραφή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σε p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ost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-it </a:t>
            </a:r>
            <a:r>
              <a:rPr lang="en-US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ή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arvard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Project Zero thinking routines (https://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pz.harvard.edu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/thinking-routines)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1β. Λογοτεχνικό κείμενο: 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Steven Hawking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- «Γιατί πρέπει να θέτουμε μεγάλα ερωτήματα»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Ανάλυση κειμένου - συζήτηση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85B5A462-B74D-6190-6ACA-C0F35C497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73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4F680FF-C89D-D922-EC87-A9B4094F1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3359" y="430668"/>
            <a:ext cx="10820400" cy="1293028"/>
          </a:xfrm>
        </p:spPr>
        <p:txBody>
          <a:bodyPr/>
          <a:lstStyle/>
          <a:p>
            <a:r>
              <a:rPr lang="el-GR" dirty="0"/>
              <a:t>ΜΕΡΟΣ 1- ΕΙΣΑΓΩΓΗ (4 συναντήσεις)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F28E4F18-3E98-8842-A563-00E85B7BA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9" y="1711371"/>
            <a:ext cx="10820400" cy="5146629"/>
          </a:xfrm>
        </p:spPr>
        <p:txBody>
          <a:bodyPr>
            <a:normAutofit fontScale="92500" lnSpcReduction="20000"/>
          </a:bodyPr>
          <a:lstStyle/>
          <a:p>
            <a:pPr marL="342900" lvl="0" indent="-342900" algn="just">
              <a:lnSpc>
                <a:spcPct val="115000"/>
              </a:lnSpc>
              <a:buFont typeface="+mj-lt"/>
              <a:buAutoNum type="arabicParenR"/>
            </a:pPr>
            <a:r>
              <a:rPr lang="en-US" sz="21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Mission CERN - </a:t>
            </a:r>
            <a:r>
              <a:rPr lang="el-GR" sz="21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Σκοποθεσία</a:t>
            </a:r>
            <a:r>
              <a:rPr lang="el-GR" sz="21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προγράμματος</a:t>
            </a:r>
            <a:endParaRPr lang="el-GR" sz="21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1γ. Κατασκευή 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Venn diagram </a:t>
            </a: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κοινά και διαφορετικά στοιχεία φυσικής και </a:t>
            </a:r>
            <a:r>
              <a:rPr lang="en-US" sz="1800" b="1" i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Cern</a:t>
            </a:r>
            <a:r>
              <a:rPr lang="en-US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1δ. Τι νομίζετε ότι θα κάνουμε εμείς εδώ;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Σ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κοποθεσία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εργαστηρίου εκλαΐκευσης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και βασικές συμφωνίες (πχ. Κώδικας συμπεριφοράς, τι περιλαμβάνει και τι όχι κτλ.)</a:t>
            </a:r>
            <a:endParaRPr lang="en-US" sz="1800" b="1" u="sng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n-US" sz="1800" b="1" u="sng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Μεθοδολογία 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IBO: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</a:pPr>
            <a:r>
              <a:rPr lang="el-GR" sz="1800" b="1" u="sng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Έννοιες: 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έννοιες φυσικής (πχ. Βασική έρευνα, λειτουργία, δομή κτλ.)</a:t>
            </a:r>
          </a:p>
          <a:p>
            <a:pPr marL="457200" algn="just">
              <a:lnSpc>
                <a:spcPct val="115000"/>
              </a:lnSpc>
            </a:pPr>
            <a:r>
              <a:rPr lang="el-GR" sz="1800" b="1" u="sng" kern="100" dirty="0">
                <a:latin typeface="Aptos" panose="020B0004020202020204" pitchFamily="34" charset="0"/>
                <a:cs typeface="Times New Roman" panose="02020603050405020304" pitchFamily="18" charset="0"/>
              </a:rPr>
              <a:t>Στάσεις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</a:t>
            </a:r>
            <a:r>
              <a:rPr lang="el-GR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ερ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ί</a:t>
            </a:r>
            <a:r>
              <a:rPr lang="el-GR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εργεια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συνεργασία, σεβασμός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800"/>
              </a:spcAft>
            </a:pPr>
            <a:r>
              <a:rPr lang="el-GR" sz="1800" b="1" u="sng" kern="100" dirty="0">
                <a:latin typeface="Aptos" panose="020B0004020202020204" pitchFamily="34" charset="0"/>
                <a:cs typeface="Times New Roman" panose="02020603050405020304" pitchFamily="18" charset="0"/>
              </a:rPr>
              <a:t>Δεξιότητες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Σκέψης, επικοινωνιακές, κοινωνικές, έρευνας, </a:t>
            </a:r>
            <a:r>
              <a:rPr lang="el-GR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αυτοδιαχείρησης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CCC4768C-EA9E-D1D1-2EBB-A8DEE6BDA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448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F5969F1-6B19-06CF-40E7-6131CC670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/>
              <a:t>Μεροσ</a:t>
            </a:r>
            <a:r>
              <a:rPr lang="el-GR" dirty="0"/>
              <a:t> 2 (4 </a:t>
            </a:r>
            <a:r>
              <a:rPr lang="el-GR" dirty="0" err="1"/>
              <a:t>συναντησεισ</a:t>
            </a:r>
            <a:r>
              <a:rPr lang="el-GR" dirty="0"/>
              <a:t>)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2DE3B582-AEA1-A872-4783-95E5129FF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ct val="115000"/>
              </a:lnSpc>
              <a:buNone/>
            </a:pPr>
            <a:r>
              <a:rPr lang="el-GR" sz="2100" b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2) Πώς ξεκίνησαν όλα</a:t>
            </a:r>
            <a:r>
              <a:rPr lang="el-G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;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Διαθεματική σύνδεση με Επιστημολογία, Μυθολογία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Φιλοσοφία,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Ιστορία Γεωγραφία,</a:t>
            </a:r>
          </a:p>
          <a:p>
            <a:pPr indent="0" algn="just">
              <a:lnSpc>
                <a:spcPct val="115000"/>
              </a:lnSpc>
              <a:buNone/>
            </a:pP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2α. Επιστημολογία - Βασική έρευνα</a:t>
            </a:r>
            <a:r>
              <a:rPr lang="en-US" sz="1800" b="1" i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  <a:endParaRPr lang="el-GR" sz="1800" b="1" i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Κείμενο: Επιστολή του Επίκουρου προς τον Ηρόδοτο </a:t>
            </a:r>
            <a:r>
              <a:rPr lang="en-US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(</a:t>
            </a:r>
            <a:r>
              <a:rPr lang="el-GR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2"/>
              </a:rPr>
              <a:t>https://www.epicuros.gr/keimena/k_Herodotos.htm</a:t>
            </a:r>
            <a:r>
              <a:rPr lang="en-US" sz="1800" u="sng" kern="100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</a:t>
            </a:r>
            <a:endParaRPr lang="el-GR" sz="1800" u="sng" kern="100" dirty="0">
              <a:solidFill>
                <a:srgbClr val="467886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Τι είναι η Βασική 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Έρευνα, τι κάνουν στο C</a:t>
            </a:r>
            <a:r>
              <a:rPr lang="en-US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ERN, 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γ</a:t>
            </a:r>
            <a:r>
              <a:rPr lang="el-GR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ιατ</a:t>
            </a:r>
            <a:r>
              <a:rPr lang="en-US" sz="1800" kern="100" dirty="0" err="1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ί</a:t>
            </a:r>
            <a:r>
              <a:rPr lang="el-GR" sz="1800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κτλ.</a:t>
            </a:r>
            <a:endParaRPr lang="el-G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endParaRPr lang="el-GR" sz="1800" b="1" i="1" kern="100" dirty="0">
              <a:latin typeface="Aptos" panose="020B000402020202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el-GR" sz="1800" b="1" i="1" kern="100" dirty="0">
                <a:latin typeface="Aptos" panose="020B0004020202020204" pitchFamily="34" charset="0"/>
                <a:cs typeface="Times New Roman" panose="02020603050405020304" pitchFamily="18" charset="0"/>
              </a:rPr>
              <a:t>2β. Σύνδεση με φιλοσοφία και Μυθολογία</a:t>
            </a: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el-GR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Προσωκρατικές αντιλήψεις για το πώς ξεκίνησε ο κόσμος – Κάθε ομάδα δουλεύει με μία προσωκρατική θεωρία ή έναν παγκόσμιο μύθο περί δημιουργίας του κόσμου (πχ. Ηρόδοτος)</a:t>
            </a:r>
          </a:p>
          <a:p>
            <a:endParaRPr lang="el-GR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84DAF72E-E501-E5E5-33BF-A027BD777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971" y="6473990"/>
            <a:ext cx="7827659" cy="377825"/>
          </a:xfrm>
        </p:spPr>
        <p:txBody>
          <a:bodyPr/>
          <a:lstStyle/>
          <a:p>
            <a:r>
              <a:rPr lang="el-GR"/>
              <a:t>Έλενα Δεμερτζή, </a:t>
            </a:r>
            <a:r>
              <a:rPr lang="en-US"/>
              <a:t>CERN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20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ΙΧΝΟΣ ΑΤΜΟΥ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ΙΧΝΟΣ ΑΤΜΟΥ</Template>
  <TotalTime>339</TotalTime>
  <Words>1671</Words>
  <Application>Microsoft Macintosh PowerPoint</Application>
  <PresentationFormat>Widescreen</PresentationFormat>
  <Paragraphs>208</Paragraphs>
  <Slides>23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Display</vt:lpstr>
      <vt:lpstr>Arial</vt:lpstr>
      <vt:lpstr>Century Gothic</vt:lpstr>
      <vt:lpstr>ΙΧΝΟΣ ΑΤΜΟΥ</vt:lpstr>
      <vt:lpstr>ΛογοτεχνΙα, Pop Culture και Cern </vt:lpstr>
      <vt:lpstr>Σκοποσ - ΣΤΟΧΟΙ προγραμματοσ</vt:lpstr>
      <vt:lpstr>Λογοι επιλογησ θεματοσ</vt:lpstr>
      <vt:lpstr>Σε ποιουσ απευθυνεται</vt:lpstr>
      <vt:lpstr>ΔΟΜΗ ΠΡΟΓΡΑΜΜΑΤΟΣ</vt:lpstr>
      <vt:lpstr>ΒΑΣΙΚΕΣ ΑΡΧΕΣ ΠΡΟΓΡΑΜΜΑΤΟΣ</vt:lpstr>
      <vt:lpstr>ΜΕΡΟΣ 1-εισαγωγη (4 συναντήσεις)</vt:lpstr>
      <vt:lpstr>ΜΕΡΟΣ 1- ΕΙΣΑΓΩΓΗ (4 συναντήσεις)</vt:lpstr>
      <vt:lpstr>Μεροσ 2 (4 συναντησεισ)</vt:lpstr>
      <vt:lpstr>Μεροσ 2 (4 συναντησεισ)</vt:lpstr>
      <vt:lpstr>Μεροσ 3 (4 συναντησεισ)</vt:lpstr>
      <vt:lpstr>Μεροσ 3 (4 συναντησεισ)</vt:lpstr>
      <vt:lpstr>ΜΕΡΟΣ 4 (4 ΣΥΝΑΝΤΗΣΕΙΣ)</vt:lpstr>
      <vt:lpstr>ΜΕΡΟΣ 4 (4 ΣΥΝΑΝΤΗΣΕΙΣ)</vt:lpstr>
      <vt:lpstr>ΜΕΡΟΣ 5</vt:lpstr>
      <vt:lpstr>ΜΕΡΟΣ 6 (4 ΣΥΝΑΝΤΗΣΕΙΣ)</vt:lpstr>
      <vt:lpstr>ΜΕΡΟΣ 6 (4 ΣΥΝΑΝΤΗΣΕΙΣ)</vt:lpstr>
      <vt:lpstr>ΜΕΡΟΣ 7 (4 ΣΥΝΑΝΤΗΣΕΙΣ)</vt:lpstr>
      <vt:lpstr>ΜΕΡΟΣ 7 (4 ΣΥΝΑΝΤΗΣΕΙΣ)</vt:lpstr>
      <vt:lpstr>bonus</vt:lpstr>
      <vt:lpstr>bonus</vt:lpstr>
      <vt:lpstr>βονus</vt:lpstr>
      <vt:lpstr>Σας ευχαριστω για την προσοχη σας!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Λογοτεχνία, Pop Culture και Cern </dc:title>
  <dc:creator>ΓΕΩΡΓΙΟΣ ΣΙΛΙΒΑΝΗΣ</dc:creator>
  <cp:lastModifiedBy>Panagiota Chatzidaki</cp:lastModifiedBy>
  <cp:revision>34</cp:revision>
  <dcterms:created xsi:type="dcterms:W3CDTF">2025-04-07T05:50:17Z</dcterms:created>
  <dcterms:modified xsi:type="dcterms:W3CDTF">2025-04-24T07:44:50Z</dcterms:modified>
</cp:coreProperties>
</file>